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081" autoAdjust="0"/>
  </p:normalViewPr>
  <p:slideViewPr>
    <p:cSldViewPr snapToGrid="0">
      <p:cViewPr varScale="1">
        <p:scale>
          <a:sx n="170" d="100"/>
          <a:sy n="170" d="100"/>
        </p:scale>
        <p:origin x="1524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07.06.2025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>
              <a:buFont typeface="+mj-lt"/>
              <a:buAutoNum type="arabicPeriod"/>
            </a:pPr>
            <a:r>
              <a:rPr lang="zh-CN" altLang="en-US" b="1" dirty="0"/>
              <a:t>课程相关部分</a:t>
            </a:r>
            <a:endParaRPr lang="zh-CN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课程选择：教师选择已有的课程加入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创建新课程：教师可以设置课程名称、课程简介等相关属性，作为创建人创建新课程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管理课程成员：教师可以查看课程成员列表，包括学生信息，添加或移除成员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课堂相关部分</a:t>
            </a:r>
            <a:endParaRPr lang="zh-CN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发布课前预习：教师可以上传课件、视频，设置课前预习内容，并开放给学生进行学习。预习资料和预习测试可以设置预习截止时间。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签到管理：教师开启课堂签到功能，生成签到二维码，供学生扫码签到，并查看签到情况。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发布课堂问题：教师实时发布选择题或其他形式的问题，供学生作答。问题可以设置一次或二次作答模式。</a:t>
            </a:r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课堂数据分析：教师查看学生的实时作答情况，包括正确率，各选项比例等，并根据答题情况调整教学内容。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统计查询</a:t>
            </a:r>
            <a:endParaRPr lang="zh-CN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回顾答题情况：教师可以查看学生在课堂中的答题记录和数据情况，从已创建或加入的课堂中选择一个特定课堂进行数据分析。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dirty="0">
                <a:effectLst/>
              </a:rPr>
              <a:t>选择具体项目：选择具体的数据项目（如某次测验、课堂活动）进行详细查看。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公告管理</a:t>
            </a:r>
            <a:endParaRPr lang="zh-CN" altLang="en-US" dirty="0"/>
          </a:p>
          <a:p>
            <a:pPr marL="742950" lvl="1" indent="-285750">
              <a:buFont typeface="+mj-lt"/>
              <a:buAutoNum type="arabicPeriod"/>
            </a:pPr>
            <a:r>
              <a:rPr lang="zh-CN" altLang="en-US" dirty="0"/>
              <a:t>教师可以通过平台发布课程公告，公告会直接同步到学生端。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dirty="0">
                <a:effectLst/>
              </a:rPr>
              <a:t>选择个人课程：选择要发布公告的课程，以确保公告只通知该课程的学生。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dirty="0">
                <a:effectLst/>
              </a:rPr>
              <a:t>编辑公告内容并发布：教师输入公告的标题和正文，完成后进行发布，公告会自动推送至该课程的学生端。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题库管理</a:t>
            </a:r>
            <a:endParaRPr lang="zh-CN" altLang="en-US" dirty="0"/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dirty="0">
                <a:effectLst/>
              </a:rPr>
              <a:t>添加题目：在题库中添加题目，包括题干、选项、正确答案及其他必要的题目信息。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zh-CN" altLang="en-US" dirty="0">
                <a:effectLst/>
              </a:rPr>
              <a:t>题库选择与使用：准备课程时，可以从已有题库中选择题目进行发布。</a:t>
            </a:r>
          </a:p>
          <a:p>
            <a:pPr algn="l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界面需求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
</a:t>
            </a:r>
            <a:r>
              <a:rPr lang="en-US" sz="1050" b="0" i="0" u="none" strike="noStrike" dirty="0" err="1">
                <a:solidFill>
                  <a:srgbClr val="000000"/>
                </a:solidFill>
              </a:rPr>
              <a:t>交互设计需求</a:t>
            </a:r>
            <a:endParaRPr lang="en-US" sz="1050" b="0" i="0" u="none" strike="noStrike" dirty="0">
              <a:solidFill>
                <a:srgbClr val="000000"/>
              </a:solidFill>
            </a:endParaRPr>
          </a:p>
          <a:p>
            <a:pPr marL="0" lvl="0" indent="133350" algn="l">
              <a:lnSpc>
                <a:spcPct val="100000"/>
              </a:lnSpc>
              <a:buFont typeface="+mj-lt"/>
              <a:buAutoNum type="arabicPeriod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导航与菜单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：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设计清晰明了的导航栏和菜单，方便用户快速找到所需功能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提供面包屑导航和返回按钮，方便用户了解当前位置并快速返回上一级页面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0" lvl="0" indent="133350" algn="l">
              <a:lnSpc>
                <a:spcPct val="100000"/>
              </a:lnSpc>
              <a:buFont typeface="+mj-lt"/>
              <a:buAutoNum type="arabicPeriod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按钮与链接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：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按钮设计应直观、易点击，提供明确的操作提示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链接应使用易于识别的颜色或下划线等样式，确保用户能够轻松识别并点击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0" lvl="0" indent="133350" algn="l">
              <a:lnSpc>
                <a:spcPct val="100000"/>
              </a:lnSpc>
              <a:buFont typeface="+mj-lt"/>
              <a:buAutoNum type="arabicPeriod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表单与输入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：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表单设计应简洁明了，提供必要的输入提示和验证功能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支持用户输入多种类型的数据，如文本、数字、日期、图片等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0" lvl="0" indent="133350" algn="l">
              <a:lnSpc>
                <a:spcPct val="100000"/>
              </a:lnSpc>
              <a:buFont typeface="+mj-lt"/>
              <a:buAutoNum type="arabicPeriod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提示与反馈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：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提供即时的操作提示和反馈，如加载提示、成功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/</a:t>
            </a:r>
            <a:r>
              <a:rPr lang="en-US" sz="1050" b="0" i="0" u="none" strike="noStrike" dirty="0" err="1">
                <a:solidFill>
                  <a:srgbClr val="000000"/>
                </a:solidFill>
              </a:rPr>
              <a:t>失败提示等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对于需要较长时间处理的操作，提供进度条或动画效果，告知用户操作正在进行中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0" lvl="0" indent="133350" algn="l">
              <a:lnSpc>
                <a:spcPct val="100000"/>
              </a:lnSpc>
              <a:buFont typeface="+mj-lt"/>
              <a:buAutoNum type="arabicPeriod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错误处理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：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对于用户输入错误或系统错误，提供明确的错误提示和解决方案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支持用户重新输入或进行其他操作，确保用户能够顺利完成操作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indent="0" algn="l">
              <a:lnSpc>
                <a:spcPct val="100000"/>
              </a:lnSpc>
            </a:pPr>
            <a:r>
              <a:rPr lang="en-US" sz="1500" b="1" i="0" u="none" strike="noStrike" dirty="0" err="1">
                <a:solidFill>
                  <a:srgbClr val="000000"/>
                </a:solidFill>
              </a:rPr>
              <a:t>视觉设计需求</a:t>
            </a:r>
            <a:endParaRPr lang="en-US" sz="1500" b="1" i="0" u="none" strike="noStrike" dirty="0">
              <a:solidFill>
                <a:srgbClr val="000000"/>
              </a:solidFill>
            </a:endParaRPr>
          </a:p>
          <a:p>
            <a:pPr marL="0" lvl="0" indent="133350" algn="l">
              <a:lnSpc>
                <a:spcPct val="100000"/>
              </a:lnSpc>
              <a:buFont typeface="+mj-lt"/>
              <a:buAutoNum type="arabicPeriod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色彩搭配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：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使用舒适、和谐的色彩搭配，确保用户长时间使用不会感到疲劳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突出重要信息和功能按钮，使用醒目的颜色进行区分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0" lvl="0" indent="133350" algn="l">
              <a:lnSpc>
                <a:spcPct val="100000"/>
              </a:lnSpc>
              <a:buFont typeface="+mj-lt"/>
              <a:buAutoNum type="arabicPeriod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字体与排版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：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使用清晰易读的字体和合适的字号，确保用户能够轻松阅读和理解内容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提供合理的排版设计，如段落间距、行间距等，提升用户的阅读体验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0" lvl="0" indent="133350" algn="l">
              <a:lnSpc>
                <a:spcPct val="100000"/>
              </a:lnSpc>
              <a:buFont typeface="+mj-lt"/>
              <a:buAutoNum type="arabicPeriod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图标与图片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：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使用简洁明了的图标和高质量的图片，提升界面的美观性和可读性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图标应与实际功能相符，避免引起用户的误解或困惑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0" lvl="0" indent="133350" algn="l">
              <a:lnSpc>
                <a:spcPct val="100000"/>
              </a:lnSpc>
              <a:buFont typeface="+mj-lt"/>
              <a:buAutoNum type="arabicPeriod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动画与过渡效果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：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适度使用动画和过渡效果，提升界面的动态感和趣味性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  <a:p>
            <a:pPr marL="270000" lvl="1" indent="133350" algn="l">
              <a:lnSpc>
                <a:spcPct val="100000"/>
              </a:lnSpc>
              <a:buChar char="•"/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避免使用过于复杂或繁琐的动画效果，以免影响用户的使用体验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。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indent="0" algn="l">
              <a:lnSpc>
                <a:spcPct val="100000"/>
              </a:lnSpc>
            </a:pPr>
            <a:endParaRPr lang="en-US" sz="1050" b="0" i="0" u="none" strike="noStrike" dirty="0">
              <a:solidFill>
                <a:srgbClr val="000000"/>
              </a:solidFill>
            </a:endParaRPr>
          </a:p>
          <a:p>
            <a:pPr indent="0" algn="l">
              <a:lnSpc>
                <a:spcPct val="100000"/>
              </a:lnSpc>
            </a:pPr>
            <a:r>
              <a:rPr lang="en-US" sz="1050" b="0" i="0" u="none" strike="noStrike" dirty="0" err="1">
                <a:solidFill>
                  <a:srgbClr val="000000"/>
                </a:solidFill>
              </a:rPr>
              <a:t>同伴教学法鼓励学生通过互动与合作来深化对知识的理解。同伴教学法的实施通常包括以下几个步骤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：。。。。</a:t>
            </a:r>
          </a:p>
          <a:p>
            <a:pPr indent="0" algn="l">
              <a:lnSpc>
                <a:spcPct val="100000"/>
              </a:lnSpc>
            </a:pPr>
            <a:r>
              <a:rPr lang="en-US" sz="1050" b="0" i="0" u="none" strike="noStrike" dirty="0">
                <a:solidFill>
                  <a:srgbClr val="000000"/>
                </a:solidFill>
              </a:rPr>
              <a:t>
同伴教学法是提高学生学习积极性和参与度的有效途径。然而，实施同伴教学法需要相应的技术支持和平台支撑，以便有效地组织和管理学习活动，收集和分析学习数据，以及提供及时的反馈和评估。在此背景下，开发一个同伴教学法支撑平台，利用现代信息技术手段，为教师和学生提供一个便捷、高效、互动的学习环境，成为了一个切实可行的解决方案。</a:t>
            </a:r>
          </a:p>
          <a:p>
            <a:pPr indent="0" algn="l">
              <a:lnSpc>
                <a:spcPct val="100000"/>
              </a:lnSpc>
            </a:pPr>
            <a:endParaRPr lang="en-US" sz="1050" b="0" i="0" u="none" strike="noStrike" dirty="0">
              <a:solidFill>
                <a:srgbClr val="000000"/>
              </a:solidFill>
            </a:endParaRPr>
          </a:p>
          <a:p>
            <a:pPr indent="0" algn="l">
              <a:lnSpc>
                <a:spcPct val="100000"/>
              </a:lnSpc>
            </a:pPr>
            <a:r>
              <a:rPr lang="zh-CN" altLang="en-US" sz="1050" b="0" i="0" u="none" strike="noStrike" dirty="0">
                <a:solidFill>
                  <a:srgbClr val="000000"/>
                </a:solidFill>
              </a:rPr>
              <a:t>而</a:t>
            </a:r>
            <a:r>
              <a:rPr lang="en-US" sz="1050" b="0" i="0" u="none" strike="noStrike" dirty="0">
                <a:solidFill>
                  <a:srgbClr val="000000"/>
                </a:solidFill>
              </a:rPr>
              <a:t>本项目旨在开发一个同伴教学法支撑平台，以满足授课环境中实施同伴教学法的需求。该平台将具备学习资源发布与获取、学习活动管理、提问与答疑、学习过程监控以及团队协作教学等功能，旨在提高教学活动的效益和质量，促进学生的个性化学习和全面发展。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algn="l"/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00" b="0" i="0" u="none" strike="noStrike"/>
            </a:lvl1pPr>
          </a:lstStyle>
          <a:p>
            <a:pPr indent="0" algn="l">
              <a:lnSpc>
                <a:spcPct val="100000"/>
              </a:lnSpc>
            </a:pPr>
            <a:endParaRPr lang="en-US" sz="1050" b="0" i="0" u="none" strike="noStrike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41222" y="1052883"/>
            <a:ext cx="2776614" cy="2776614"/>
          </a:xfrm>
          <a:prstGeom prst="ellipse">
            <a:avLst/>
          </a:prstGeom>
          <a:solidFill>
            <a:srgbClr val="3A6CEA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242185" y="2355611"/>
            <a:ext cx="2742953" cy="1960704"/>
          </a:xfrm>
          <a:prstGeom prst="rect">
            <a:avLst/>
          </a:prstGeom>
          <a:ln>
            <a:noFill/>
            <a:prstDash val="solid"/>
          </a:ln>
        </p:spPr>
      </p:pic>
      <p:grpSp>
        <p:nvGrpSpPr>
          <p:cNvPr id="4" name="Group 4"/>
          <p:cNvGrpSpPr/>
          <p:nvPr/>
        </p:nvGrpSpPr>
        <p:grpSpPr>
          <a:xfrm>
            <a:off x="1364030" y="1336868"/>
            <a:ext cx="2918450" cy="647700"/>
            <a:chOff x="1364030" y="1336868"/>
            <a:chExt cx="2918450" cy="647700"/>
          </a:xfrm>
        </p:grpSpPr>
        <p:sp>
          <p:nvSpPr>
            <p:cNvPr id="5" name="AutoShape 5"/>
            <p:cNvSpPr/>
            <p:nvPr/>
          </p:nvSpPr>
          <p:spPr>
            <a:xfrm>
              <a:off x="1364030" y="1336868"/>
              <a:ext cx="2296802" cy="64770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l">
                <a:lnSpc>
                  <a:spcPct val="125000"/>
                </a:lnSpc>
                <a:defRPr/>
              </a:pPr>
              <a:r>
                <a:rPr lang="en-US" sz="2400" b="1" i="0" u="none" strike="noStrike">
                  <a:solidFill>
                    <a:srgbClr val="FFFFFF"/>
                  </a:solidFill>
                </a:rPr>
                <a:t>目录</a:t>
              </a:r>
              <a:endParaRPr lang="en-US" sz="1100"/>
            </a:p>
          </p:txBody>
        </p:sp>
        <p:sp>
          <p:nvSpPr>
            <p:cNvPr id="6" name="AutoShape 6"/>
            <p:cNvSpPr/>
            <p:nvPr/>
          </p:nvSpPr>
          <p:spPr>
            <a:xfrm>
              <a:off x="2074400" y="1336868"/>
              <a:ext cx="2208080" cy="64770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l">
                <a:lnSpc>
                  <a:spcPct val="125000"/>
                </a:lnSpc>
                <a:defRPr/>
              </a:pPr>
              <a:r>
                <a:rPr lang="en-US" sz="2400" b="1" i="0" u="none" strike="noStrike">
                  <a:solidFill>
                    <a:srgbClr val="2B2F36"/>
                  </a:solidFill>
                </a:rPr>
                <a:t>CONTENTS</a:t>
              </a:r>
              <a:endParaRPr lang="en-US" sz="11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yout 3">
    <p:bg>
      <p:bgPr>
        <a:solidFill>
          <a:srgbClr val="3A6CEA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 hasCustomPrompt="1"/>
          </p:nvPr>
        </p:nvSpPr>
        <p:spPr>
          <a:xfrm>
            <a:off x="3671050" y="1783454"/>
            <a:ext cx="4413538" cy="1047750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anchor="ctr">
            <a:noAutofit/>
          </a:bodyPr>
          <a:lstStyle>
            <a:lvl1pPr algn="l">
              <a:lnSpc>
                <a:spcPct val="125000"/>
              </a:lnSpc>
              <a:defRPr sz="4500" b="1" i="0" u="none" strike="noStrike">
                <a:solidFill>
                  <a:srgbClr val="FFFFFF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FFFFFF"/>
                </a:solidFill>
              </a:rPr>
              <a:t>Your 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" hasCustomPrompt="1"/>
          </p:nvPr>
        </p:nvSpPr>
        <p:spPr>
          <a:xfrm>
            <a:off x="3732180" y="2689998"/>
            <a:ext cx="3962400" cy="600075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anchor="ctr">
            <a:noAutofit/>
          </a:bodyPr>
          <a:lstStyle>
            <a:lvl1pPr algn="l">
              <a:lnSpc>
                <a:spcPct val="112500"/>
              </a:lnSpc>
              <a:defRPr sz="2400" b="0" i="0" u="none" strike="noStrike">
                <a:solidFill>
                  <a:srgbClr val="FFFFFF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12500"/>
              </a:lnSpc>
            </a:pPr>
            <a:r>
              <a:rPr lang="en-US" sz="2400" b="0" i="0" u="none" strike="noStrike">
                <a:solidFill>
                  <a:srgbClr val="FFFFFF">
                    <a:alpha val="49804"/>
                  </a:srgbClr>
                </a:solidFill>
              </a:rPr>
              <a:t>Subtitle</a:t>
            </a:r>
          </a:p>
        </p:txBody>
      </p:sp>
      <p:sp>
        <p:nvSpPr>
          <p:cNvPr id="4" name="AutoShape 4"/>
          <p:cNvSpPr>
            <a:spLocks noGrp="1"/>
          </p:cNvSpPr>
          <p:nvPr>
            <p:ph type="pic" sz="quarter" idx="3"/>
          </p:nvPr>
        </p:nvSpPr>
        <p:spPr>
          <a:xfrm>
            <a:off x="2137156" y="1821957"/>
            <a:ext cx="1104900" cy="1257300"/>
          </a:xfrm>
          <a:prstGeom prst="rect">
            <a:avLst/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95250" tIns="95250" rIns="95250" bIns="95250" anchor="ctr">
            <a:noAutofit/>
          </a:bodyPr>
          <a:lstStyle>
            <a:lvl1pPr algn="ctr">
              <a:defRPr sz="2400" b="0" i="0" u="none" strike="noStrike">
                <a:solidFill>
                  <a:srgbClr val="1F2329">
                    <a:alpha val="100000"/>
                  </a:srgbClr>
                </a:solidFill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you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" hasCustomPrompt="1"/>
          </p:nvPr>
        </p:nvSpPr>
        <p:spPr>
          <a:xfrm>
            <a:off x="476250" y="415668"/>
            <a:ext cx="1123950" cy="533400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anchor="ctr">
            <a:noAutofit/>
          </a:bodyPr>
          <a:lstStyle>
            <a:lvl1pPr algn="l">
              <a:lnSpc>
                <a:spcPct val="125000"/>
              </a:lnSpc>
              <a:defRPr sz="1800" b="1" i="0" u="none" strike="noStrike">
                <a:solidFill>
                  <a:srgbClr val="3A6CEA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1" i="0" u="none" strike="noStrike">
                <a:solidFill>
                  <a:srgbClr val="3A6CEA"/>
                </a:solidFill>
              </a:rPr>
              <a:t>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5" hasCustomPrompt="1"/>
          </p:nvPr>
        </p:nvSpPr>
        <p:spPr>
          <a:xfrm>
            <a:off x="1466296" y="415668"/>
            <a:ext cx="2876550" cy="533400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anchor="ctr">
            <a:noAutofit/>
          </a:bodyPr>
          <a:lstStyle>
            <a:lvl1pPr algn="l">
              <a:lnSpc>
                <a:spcPct val="125000"/>
              </a:lnSpc>
              <a:defRPr sz="1800" b="0" i="0" u="none" strike="noStrike">
                <a:solidFill>
                  <a:srgbClr val="2B2F36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Subtitle</a:t>
            </a:r>
          </a:p>
        </p:txBody>
      </p:sp>
      <p:sp>
        <p:nvSpPr>
          <p:cNvPr id="4" name="AutoShape 4"/>
          <p:cNvSpPr/>
          <p:nvPr/>
        </p:nvSpPr>
        <p:spPr>
          <a:xfrm>
            <a:off x="428625" y="539493"/>
            <a:ext cx="47625" cy="285750"/>
          </a:xfrm>
          <a:prstGeom prst="roundRect">
            <a:avLst>
              <a:gd name="adj" fmla="val 320000"/>
            </a:avLst>
          </a:prstGeom>
          <a:solidFill>
            <a:srgbClr val="2B2F36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510513" y="1479257"/>
            <a:ext cx="3633487" cy="3633487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you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476250" y="415668"/>
            <a:ext cx="1123950" cy="533400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anchor="ctr">
            <a:noAutofit/>
          </a:bodyPr>
          <a:lstStyle>
            <a:lvl1pPr algn="l">
              <a:lnSpc>
                <a:spcPct val="125000"/>
              </a:lnSpc>
              <a:defRPr sz="1800" b="1" i="0" u="none" strike="noStrike">
                <a:solidFill>
                  <a:srgbClr val="3A6CEA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1" i="0" u="none" strike="noStrike">
                <a:solidFill>
                  <a:srgbClr val="3A6CEA"/>
                </a:solidFill>
              </a:rPr>
              <a:t>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466296" y="415668"/>
            <a:ext cx="2876550" cy="533400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anchor="ctr">
            <a:noAutofit/>
          </a:bodyPr>
          <a:lstStyle>
            <a:lvl1pPr algn="l">
              <a:lnSpc>
                <a:spcPct val="125000"/>
              </a:lnSpc>
              <a:defRPr sz="1800" b="0" i="0" u="none" strike="noStrike">
                <a:solidFill>
                  <a:srgbClr val="2B2F36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Subtitle</a:t>
            </a:r>
          </a:p>
        </p:txBody>
      </p:sp>
      <p:sp>
        <p:nvSpPr>
          <p:cNvPr id="4" name="AutoShape 4"/>
          <p:cNvSpPr/>
          <p:nvPr/>
        </p:nvSpPr>
        <p:spPr>
          <a:xfrm>
            <a:off x="428625" y="539493"/>
            <a:ext cx="47625" cy="285750"/>
          </a:xfrm>
          <a:prstGeom prst="roundRect">
            <a:avLst>
              <a:gd name="adj" fmla="val 320000"/>
            </a:avLst>
          </a:prstGeom>
          <a:solidFill>
            <a:srgbClr val="2B2F36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V="1">
            <a:off x="5932793" y="2230231"/>
            <a:ext cx="2578875" cy="257887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you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" hasCustomPrompt="1"/>
          </p:nvPr>
        </p:nvSpPr>
        <p:spPr>
          <a:xfrm>
            <a:off x="476250" y="415668"/>
            <a:ext cx="1123950" cy="533400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anchor="ctr">
            <a:noAutofit/>
          </a:bodyPr>
          <a:lstStyle>
            <a:lvl1pPr algn="l">
              <a:lnSpc>
                <a:spcPct val="125000"/>
              </a:lnSpc>
              <a:defRPr sz="1800" b="1" i="0" u="none" strike="noStrike">
                <a:solidFill>
                  <a:srgbClr val="3A6CEA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1" i="0" u="none" strike="noStrike">
                <a:solidFill>
                  <a:srgbClr val="3A6CEA"/>
                </a:solidFill>
              </a:rPr>
              <a:t>Title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9" hasCustomPrompt="1"/>
          </p:nvPr>
        </p:nvSpPr>
        <p:spPr>
          <a:xfrm>
            <a:off x="1466296" y="415668"/>
            <a:ext cx="2876550" cy="533400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anchor="ctr">
            <a:noAutofit/>
          </a:bodyPr>
          <a:lstStyle>
            <a:lvl1pPr algn="l">
              <a:lnSpc>
                <a:spcPct val="125000"/>
              </a:lnSpc>
              <a:defRPr sz="1800" b="0" i="0" u="none" strike="noStrike">
                <a:solidFill>
                  <a:srgbClr val="2B2F36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Subtitle</a:t>
            </a:r>
          </a:p>
        </p:txBody>
      </p:sp>
      <p:sp>
        <p:nvSpPr>
          <p:cNvPr id="4" name="AutoShape 4"/>
          <p:cNvSpPr/>
          <p:nvPr/>
        </p:nvSpPr>
        <p:spPr>
          <a:xfrm>
            <a:off x="428625" y="539493"/>
            <a:ext cx="47625" cy="285750"/>
          </a:xfrm>
          <a:prstGeom prst="roundRect">
            <a:avLst>
              <a:gd name="adj" fmla="val 320000"/>
            </a:avLst>
          </a:prstGeom>
          <a:solidFill>
            <a:srgbClr val="2B2F36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ayout 7">
    <p:bg>
      <p:bgPr>
        <a:solidFill>
          <a:srgbClr val="3A6CEA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54494" y="361950"/>
            <a:ext cx="8435011" cy="4419600"/>
          </a:xfrm>
          <a:prstGeom prst="roundRect">
            <a:avLst>
              <a:gd name="adj" fmla="val 3448"/>
            </a:avLst>
          </a:prstGeom>
          <a:solidFill>
            <a:srgbClr val="FFFFFF">
              <a:alpha val="100000"/>
            </a:srgbClr>
          </a:solidFill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iegodad.feishu.cn/docx/SlopdN1qvoolDyxaAgEcmVrunQb?openbrd=1&amp;doc_app_id=501&amp;blockId=IZtqdzl1Bo7rnKxTR7rcZza8nZf&amp;blockType=whiteboard&amp;blockToken=T3w2w7gVkhR18Ub4OFBcfaZhneg#IZtqdzl1Bo7rnKxTR7rcZza8nZf" TargetMode="Externa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7.png"/><Relationship Id="rId4" Type="http://schemas.openxmlformats.org/officeDocument/2006/relationships/hyperlink" Target="https://diegodad.feishu.cn/docx/SlopdN1qvoolDyxaAgEcmVrunQb?openbrd=1&amp;doc_app_id=501&amp;blockId=J3LwdSuldo5i8FxzyW4c9iYYnyd&amp;blockType=whiteboard&amp;blockToken=WfkywvY8uhJCN8beYgqcRIOenVd#J3LwdSuldo5i8FxzyW4c9iYYnyd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8.png"/><Relationship Id="rId4" Type="http://schemas.openxmlformats.org/officeDocument/2006/relationships/hyperlink" Target="https://diegodad.feishu.cn/docx/SlopdN1qvoolDyxaAgEcmVrunQb?openbrd=1&amp;doc_app_id=501&amp;blockId=K9KvdKDwFodxhcxF9YPcQEEYnCJ&amp;blockType=whiteboard&amp;blockToken=T0syw6IaRh7ju6brUZ9cYtecnrd#K9KvdKDwFodxhcxF9YPcQEEYnCJ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9.png"/><Relationship Id="rId4" Type="http://schemas.openxmlformats.org/officeDocument/2006/relationships/hyperlink" Target="https://diegodad.feishu.cn/docx/SlopdN1qvoolDyxaAgEcmVrunQb?openbrd=1&amp;doc_app_id=501&amp;blockId=TjC8dTotloVYPSxdSmMcswBUn1f&amp;blockType=whiteboard&amp;blockToken=PIVxw8zpkh65YEbWUqWcKVvLn8e#TjC8dTotloVYPSxdSmMcswBUn1f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iegodad.feishu.cn/docx/SlopdN1qvoolDyxaAgEcmVrunQb?openbrd=1&amp;doc_app_id=501&amp;blockId=KfZsdtGYWoYF63xFrvhc74Ianuh&amp;blockType=whiteboard&amp;blockToken=FMKvwfz4thMslDbpjbbcyVdmnGb#KfZsdtGYWoYF63xFrvhc74Ianuh" TargetMode="Externa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diegodad.feishu.cn/docx/SlopdN1qvoolDyxaAgEcmVrunQb?openbrd=1&amp;doc_app_id=501&amp;blockId=YgUhd5JHJoV34AxfHc1cyIJqnoc&amp;blockType=whiteboard&amp;blockToken=YqpmwQi5ZhPW6YbHv2Icem7MnBd#YgUhd5JHJoV34AxfHc1cyIJqnoc" TargetMode="Externa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hyperlink" Target="https://mastergo.com/goto/DVT6B1lU?page_id=M&amp;layer_id=2:0&amp;proto=1&amp;shared=tru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hyperlink" Target="https://mastergo.com/goto/DVT46Yk0?page_id=M&amp;file=140473863480186" TargetMode="External"/><Relationship Id="rId4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sv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image" Target="../media/image8.svg"/><Relationship Id="rId9" Type="http://schemas.openxmlformats.org/officeDocument/2006/relationships/image" Target="../media/image13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diegodad.feishu.cn/docx/SlopdN1qvoolDyxaAgEcmVrunQb?openbrd=1&amp;doc_app_id=501&amp;blockId=IS7JdmycCojhxdxOs6Bcodttngb&amp;blockType=whiteboard&amp;blockToken=VFnhwfcvuhpTCFbWVKScWXfonR9#IS7JdmycCojhxdxOs6Bcodttngb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iegodad.feishu.cn/wiki/PvoJwOhQuiRAA6kDQt9cECzJnhE?from=from_copylink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10000"/>
          </a:blip>
          <a:srcRect/>
          <a:stretch>
            <a:fillRect/>
          </a:stretch>
        </p:blipFill>
        <p:spPr>
          <a:xfrm rot="2699999">
            <a:off x="5067848" y="790991"/>
            <a:ext cx="2394165" cy="2394165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4340653" y="1451401"/>
            <a:ext cx="2776614" cy="2776614"/>
          </a:xfrm>
          <a:prstGeom prst="ellipse">
            <a:avLst/>
          </a:prstGeom>
          <a:solidFill>
            <a:srgbClr val="3A6CEA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4" name="AutoShape 4"/>
          <p:cNvSpPr/>
          <p:nvPr/>
        </p:nvSpPr>
        <p:spPr>
          <a:xfrm>
            <a:off x="638564" y="627489"/>
            <a:ext cx="4123601" cy="92392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3825" b="1" i="0" u="none" strike="noStrike" dirty="0" err="1">
                <a:solidFill>
                  <a:srgbClr val="2B2F36"/>
                </a:solidFill>
              </a:rPr>
              <a:t>第四组第一次汇报</a:t>
            </a:r>
            <a:endParaRPr lang="en-US" sz="1100" dirty="0"/>
          </a:p>
        </p:txBody>
      </p:sp>
      <p:sp>
        <p:nvSpPr>
          <p:cNvPr id="5" name="AutoShape 5"/>
          <p:cNvSpPr/>
          <p:nvPr/>
        </p:nvSpPr>
        <p:spPr>
          <a:xfrm>
            <a:off x="3020166" y="1551414"/>
            <a:ext cx="1741999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r">
              <a:lnSpc>
                <a:spcPct val="125000"/>
              </a:lnSpc>
              <a:defRPr/>
            </a:pPr>
            <a:r>
              <a:rPr lang="en-US" sz="1200" b="0" i="0" u="none" strike="noStrike" dirty="0">
                <a:solidFill>
                  <a:srgbClr val="2B2F36">
                    <a:alpha val="49804"/>
                  </a:srgbClr>
                </a:solidFill>
              </a:rPr>
              <a:t>——</a:t>
            </a:r>
            <a:r>
              <a:rPr lang="en-US" sz="1200" b="0" i="0" u="none" strike="noStrike" dirty="0" err="1">
                <a:solidFill>
                  <a:srgbClr val="2B2F36">
                    <a:alpha val="49804"/>
                  </a:srgbClr>
                </a:solidFill>
              </a:rPr>
              <a:t>卓越工程综合训练</a:t>
            </a:r>
            <a:endParaRPr lang="en-US" sz="1100" dirty="0"/>
          </a:p>
        </p:txBody>
      </p:sp>
      <p:sp>
        <p:nvSpPr>
          <p:cNvPr id="6" name="AutoShape 6"/>
          <p:cNvSpPr/>
          <p:nvPr/>
        </p:nvSpPr>
        <p:spPr>
          <a:xfrm>
            <a:off x="686189" y="3466162"/>
            <a:ext cx="2058441" cy="429684"/>
          </a:xfrm>
          <a:prstGeom prst="ellipse">
            <a:avLst/>
          </a:prstGeom>
          <a:solidFill>
            <a:srgbClr val="3A6CEA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00000"/>
              </a:lnSpc>
              <a:defRPr/>
            </a:pPr>
            <a:r>
              <a:rPr lang="en-US" sz="1050" b="1" i="0" u="none" strike="noStrike" dirty="0" err="1">
                <a:solidFill>
                  <a:srgbClr val="FFFFFF"/>
                </a:solidFill>
              </a:rPr>
              <a:t>报告人</a:t>
            </a:r>
            <a:r>
              <a:rPr lang="en-US" sz="1050" b="1" i="0" u="none" strike="noStrike" dirty="0">
                <a:solidFill>
                  <a:srgbClr val="FFFFFF"/>
                </a:solidFill>
              </a:rPr>
              <a:t>: </a:t>
            </a:r>
            <a:r>
              <a:rPr lang="en-US" altLang="zh-CN" sz="1050" b="1" i="0" u="none" strike="noStrike" dirty="0">
                <a:solidFill>
                  <a:srgbClr val="FFFFFF"/>
                </a:solidFill>
              </a:rPr>
              <a:t>XXX</a:t>
            </a:r>
            <a:endParaRPr lang="en-US" sz="1100" dirty="0"/>
          </a:p>
        </p:txBody>
      </p:sp>
      <p:sp>
        <p:nvSpPr>
          <p:cNvPr id="7" name="AutoShape 7"/>
          <p:cNvSpPr/>
          <p:nvPr/>
        </p:nvSpPr>
        <p:spPr>
          <a:xfrm>
            <a:off x="638564" y="3931918"/>
            <a:ext cx="2143125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200" b="0" i="0" u="none" strike="noStrike" dirty="0">
                <a:solidFill>
                  <a:srgbClr val="1F2329">
                    <a:alpha val="49804"/>
                  </a:srgbClr>
                </a:solidFill>
              </a:rPr>
              <a:t>汇报时间：2024.10.11</a:t>
            </a:r>
            <a:endParaRPr lang="en-US" sz="1100" dirty="0"/>
          </a:p>
        </p:txBody>
      </p:sp>
      <p:sp>
        <p:nvSpPr>
          <p:cNvPr id="8" name="AutoShape 8"/>
          <p:cNvSpPr/>
          <p:nvPr/>
        </p:nvSpPr>
        <p:spPr>
          <a:xfrm>
            <a:off x="543532" y="801320"/>
            <a:ext cx="76200" cy="571500"/>
          </a:xfrm>
          <a:prstGeom prst="roundRect">
            <a:avLst>
              <a:gd name="adj" fmla="val 200000"/>
            </a:avLst>
          </a:prstGeom>
          <a:solidFill>
            <a:srgbClr val="2B2F36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340653" y="1024739"/>
            <a:ext cx="4322730" cy="3625755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/>
          </p:cNvPicPr>
          <p:nvPr>
            <p:ph type="pic" sz="quarter" idx="3"/>
          </p:nvPr>
        </p:nvPicPr>
        <p:blipFill>
          <a:blip r:embed="rId3"/>
          <a:srcRect l="188" r="188"/>
          <a:stretch>
            <a:fillRect/>
          </a:stretch>
        </p:blipFill>
        <p:spPr>
          <a:xfrm>
            <a:off x="2137156" y="1821957"/>
            <a:ext cx="1104900" cy="12573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4500" b="1" i="0" u="none" strike="noStrike">
                <a:solidFill>
                  <a:srgbClr val="FFFFFF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FFFFFF"/>
                </a:solidFill>
              </a:rPr>
              <a:t>03 功能需求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" hasCustomPrompt="1"/>
          </p:nvPr>
        </p:nvSpPr>
        <p:spPr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1800" b="0" i="0" u="none" strike="noStrike">
                <a:solidFill>
                  <a:srgbClr val="2B2F36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功能描述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 hasCustomPrompt="1"/>
          </p:nvPr>
        </p:nvSpPr>
        <p:spPr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1800" b="1" i="0" u="none" strike="noStrike">
                <a:solidFill>
                  <a:srgbClr val="3A6CEA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1" i="0" u="none" strike="noStrike">
                <a:solidFill>
                  <a:srgbClr val="3A6CEA"/>
                </a:solidFill>
              </a:rPr>
              <a:t>学生端</a:t>
            </a:r>
          </a:p>
        </p:txBody>
      </p:sp>
      <p:sp>
        <p:nvSpPr>
          <p:cNvPr id="4" name="AutoShape 4"/>
          <p:cNvSpPr/>
          <p:nvPr/>
        </p:nvSpPr>
        <p:spPr>
          <a:xfrm>
            <a:off x="6635579" y="1724000"/>
            <a:ext cx="2000250" cy="2516832"/>
          </a:xfrm>
          <a:prstGeom prst="roundRect">
            <a:avLst>
              <a:gd name="adj" fmla="val 8571"/>
            </a:avLst>
          </a:prstGeom>
          <a:solidFill>
            <a:srgbClr val="FFFF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4594977" y="1724000"/>
            <a:ext cx="2000250" cy="2516832"/>
          </a:xfrm>
          <a:prstGeom prst="roundRect">
            <a:avLst>
              <a:gd name="adj" fmla="val 8756"/>
            </a:avLst>
          </a:prstGeom>
          <a:solidFill>
            <a:srgbClr val="E1EA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2554374" y="1724000"/>
            <a:ext cx="2000250" cy="2516832"/>
          </a:xfrm>
          <a:prstGeom prst="roundRect">
            <a:avLst>
              <a:gd name="adj" fmla="val 8571"/>
            </a:avLst>
          </a:prstGeom>
          <a:solidFill>
            <a:srgbClr val="FFFF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513771" y="1724000"/>
            <a:ext cx="2000250" cy="2516832"/>
          </a:xfrm>
          <a:prstGeom prst="roundRect">
            <a:avLst>
              <a:gd name="adj" fmla="val 8571"/>
            </a:avLst>
          </a:prstGeom>
          <a:solidFill>
            <a:srgbClr val="E1EA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8" name="AutoShape 8"/>
          <p:cNvSpPr/>
          <p:nvPr/>
        </p:nvSpPr>
        <p:spPr>
          <a:xfrm>
            <a:off x="6778454" y="1837893"/>
            <a:ext cx="1714500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200" b="1" i="0" u="none" strike="noStrike" dirty="0" err="1">
                <a:solidFill>
                  <a:srgbClr val="2C2840"/>
                </a:solidFill>
              </a:rPr>
              <a:t>接收推送消息</a:t>
            </a:r>
            <a:endParaRPr lang="en-US" sz="1100" b="1" dirty="0"/>
          </a:p>
        </p:txBody>
      </p:sp>
      <p:sp>
        <p:nvSpPr>
          <p:cNvPr id="9" name="AutoShape 9"/>
          <p:cNvSpPr/>
          <p:nvPr/>
        </p:nvSpPr>
        <p:spPr>
          <a:xfrm>
            <a:off x="6778454" y="2256993"/>
            <a:ext cx="1714500" cy="70485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对于加入的课程，当老师发布通知（如课前预习）时，会同步到手机上进行推送提醒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4737852" y="1837893"/>
            <a:ext cx="1714500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200" b="1" i="0" u="none" strike="noStrike">
                <a:solidFill>
                  <a:srgbClr val="2C2840"/>
                </a:solidFill>
              </a:rPr>
              <a:t>课堂相关部分</a:t>
            </a:r>
            <a:endParaRPr lang="en-US" sz="1100"/>
          </a:p>
        </p:txBody>
      </p:sp>
      <p:sp>
        <p:nvSpPr>
          <p:cNvPr id="11" name="AutoShape 11"/>
          <p:cNvSpPr/>
          <p:nvPr/>
        </p:nvSpPr>
        <p:spPr>
          <a:xfrm>
            <a:off x="4737852" y="2256993"/>
            <a:ext cx="1714500" cy="173355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0" lvl="0" indent="85725" algn="l">
              <a:lnSpc>
                <a:spcPct val="125000"/>
              </a:lnSpc>
              <a:buClr>
                <a:srgbClr val="2C2840"/>
              </a:buClr>
              <a:buChar char="•"/>
              <a:defRPr/>
            </a:pPr>
            <a:r>
              <a:rPr lang="en-US" sz="675" b="0" i="0" u="none" strike="noStrike">
                <a:solidFill>
                  <a:srgbClr val="2C2840">
                    <a:alpha val="49804"/>
                  </a:srgbClr>
                </a:solidFill>
              </a:rPr>
              <a:t>课前预习：当老师开放某次课堂的课前预习部分时，学生可以查看老师发布的课件或视频，在看完之后可以进行测验，做完之后可以得到测验结果</a:t>
            </a:r>
            <a:endParaRPr lang="en-US" sz="1100"/>
          </a:p>
          <a:p>
            <a:pPr marL="0" lvl="0" indent="85725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675" b="0" i="0" u="none" strike="noStrike">
                <a:solidFill>
                  <a:srgbClr val="2C2840">
                    <a:alpha val="49804"/>
                  </a:srgbClr>
                </a:solidFill>
              </a:rPr>
              <a:t>签到：在老师开放课程扫码后，学生扫码进行签到</a:t>
            </a:r>
          </a:p>
          <a:p>
            <a:pPr marL="0" lvl="0" indent="85725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675" b="0" i="0" u="none" strike="noStrike">
                <a:solidFill>
                  <a:srgbClr val="2C2840">
                    <a:alpha val="49804"/>
                  </a:srgbClr>
                </a:solidFill>
              </a:rPr>
              <a:t>课上答题：老师发布完题目后，学生在手机上进行作答，作答根据情况会分为一次作答和二次作答</a:t>
            </a:r>
          </a:p>
          <a:p>
            <a:pPr marL="0" lvl="0" indent="85725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675" b="0" i="0" u="none" strike="noStrike">
                <a:solidFill>
                  <a:srgbClr val="2C2840">
                    <a:alpha val="49804"/>
                  </a:srgbClr>
                </a:solidFill>
              </a:rPr>
              <a:t>查看数据统计：学生可以查看本次课程自己的作答情况和班级作答情况的对比</a:t>
            </a:r>
          </a:p>
        </p:txBody>
      </p:sp>
      <p:sp>
        <p:nvSpPr>
          <p:cNvPr id="12" name="AutoShape 12"/>
          <p:cNvSpPr/>
          <p:nvPr/>
        </p:nvSpPr>
        <p:spPr>
          <a:xfrm>
            <a:off x="2650925" y="1837893"/>
            <a:ext cx="1714500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200" b="1" i="0" u="none" strike="noStrike">
                <a:solidFill>
                  <a:srgbClr val="2C2840"/>
                </a:solidFill>
              </a:rPr>
              <a:t>课程相关部分</a:t>
            </a:r>
            <a:endParaRPr lang="en-US" sz="1100"/>
          </a:p>
        </p:txBody>
      </p:sp>
      <p:sp>
        <p:nvSpPr>
          <p:cNvPr id="13" name="AutoShape 13"/>
          <p:cNvSpPr/>
          <p:nvPr/>
        </p:nvSpPr>
        <p:spPr>
          <a:xfrm>
            <a:off x="2697249" y="2256993"/>
            <a:ext cx="1714500" cy="1562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  <a:defRPr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加入课程：通过扫码或输入课程码加入课程</a:t>
            </a:r>
            <a:endParaRPr lang="en-US" sz="1100"/>
          </a:p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讨论区：每个课程都有一个讨论区，学生可以在此发帖、回复、浏览</a:t>
            </a:r>
          </a:p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查看数据统计：学生可以查看自己的出勤率和历次课堂一次和二次正确率变化</a:t>
            </a:r>
          </a:p>
        </p:txBody>
      </p:sp>
      <p:sp>
        <p:nvSpPr>
          <p:cNvPr id="14" name="AutoShape 14"/>
          <p:cNvSpPr/>
          <p:nvPr/>
        </p:nvSpPr>
        <p:spPr>
          <a:xfrm>
            <a:off x="656646" y="1837893"/>
            <a:ext cx="1714500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200" b="1" i="0" u="none" strike="noStrike">
                <a:solidFill>
                  <a:srgbClr val="2C2840"/>
                </a:solidFill>
              </a:rPr>
              <a:t>用户认证部分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656646" y="2256993"/>
            <a:ext cx="1714500" cy="12192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  <a:defRPr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登录：需要邮箱和密码来进行登录</a:t>
            </a:r>
            <a:endParaRPr lang="en-US" sz="1100"/>
          </a:p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注册：输入邮箱、邮箱验证码、密码来进行注册</a:t>
            </a:r>
          </a:p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找回密码</a:t>
            </a:r>
          </a:p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个人信息修改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45974" y="728359"/>
            <a:ext cx="1742318" cy="1418308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722926" y="404509"/>
            <a:ext cx="1156320" cy="6477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400" b="1" i="0" u="none" strike="noStrike">
                <a:solidFill>
                  <a:srgbClr val="2B2F36"/>
                </a:solidFill>
              </a:rPr>
              <a:t>学生端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1879246" y="461659"/>
            <a:ext cx="949746" cy="5334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流程图</a:t>
            </a:r>
            <a:endParaRPr lang="en-US" sz="110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859" y="995059"/>
            <a:ext cx="3403077" cy="370696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6" name="AutoShape 6"/>
          <p:cNvSpPr/>
          <p:nvPr/>
        </p:nvSpPr>
        <p:spPr>
          <a:xfrm>
            <a:off x="6320727" y="3969783"/>
            <a:ext cx="2167565" cy="41910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rgbClr val="366AF2"/>
                </a:solidFill>
                <a:hlinkClick r:id="rId5"/>
              </a:rPr>
              <a:t>学生端流程图</a:t>
            </a:r>
            <a:endParaRPr lang="en-US" sz="11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45974" y="728359"/>
            <a:ext cx="1742318" cy="1418308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722926" y="404509"/>
            <a:ext cx="1156320" cy="6477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400" b="1" i="0" u="none" strike="noStrike">
                <a:solidFill>
                  <a:srgbClr val="2B2F36"/>
                </a:solidFill>
              </a:rPr>
              <a:t>学生端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1879246" y="461659"/>
            <a:ext cx="952500" cy="5334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用例图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6573021" y="3726648"/>
            <a:ext cx="2088224" cy="41910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100" dirty="0">
                <a:hlinkClick r:id="rId4"/>
              </a:rPr>
              <a:t>学生端用例图</a:t>
            </a:r>
            <a:endParaRPr 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25FE31-9498-133B-0340-E4A2BC3CD8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26" y="1028668"/>
            <a:ext cx="3109335" cy="371032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" hasCustomPrompt="1"/>
          </p:nvPr>
        </p:nvSpPr>
        <p:spPr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1800" b="0" i="0" u="none" strike="noStrike">
                <a:solidFill>
                  <a:srgbClr val="2B2F36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功能描述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 hasCustomPrompt="1"/>
          </p:nvPr>
        </p:nvSpPr>
        <p:spPr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1800" b="1" i="0" u="none" strike="noStrike">
                <a:solidFill>
                  <a:srgbClr val="3A6CEA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1" i="0" u="none" strike="noStrike">
                <a:solidFill>
                  <a:srgbClr val="3A6CEA"/>
                </a:solidFill>
              </a:rPr>
              <a:t>教师端</a:t>
            </a:r>
          </a:p>
        </p:txBody>
      </p:sp>
      <p:sp>
        <p:nvSpPr>
          <p:cNvPr id="4" name="AutoShape 4"/>
          <p:cNvSpPr/>
          <p:nvPr/>
        </p:nvSpPr>
        <p:spPr>
          <a:xfrm>
            <a:off x="7067030" y="1724000"/>
            <a:ext cx="1563199" cy="2516832"/>
          </a:xfrm>
          <a:prstGeom prst="roundRect">
            <a:avLst>
              <a:gd name="adj" fmla="val 8571"/>
            </a:avLst>
          </a:prstGeom>
          <a:solidFill>
            <a:srgbClr val="FFFF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5423392" y="1724000"/>
            <a:ext cx="1563199" cy="2516832"/>
          </a:xfrm>
          <a:prstGeom prst="roundRect">
            <a:avLst>
              <a:gd name="adj" fmla="val 8756"/>
            </a:avLst>
          </a:prstGeom>
          <a:solidFill>
            <a:srgbClr val="E1EA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3768736" y="1724000"/>
            <a:ext cx="1563199" cy="2516832"/>
          </a:xfrm>
          <a:prstGeom prst="roundRect">
            <a:avLst>
              <a:gd name="adj" fmla="val 8571"/>
            </a:avLst>
          </a:prstGeom>
          <a:solidFill>
            <a:srgbClr val="FFFF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900" dirty="0">
                <a:solidFill>
                  <a:schemeClr val="accent3">
                    <a:lumMod val="75000"/>
                  </a:schemeClr>
                </a:solidFill>
              </a:rPr>
              <a:t>回顾答题情况：教师可以查看学生在课堂中的答题记录和数据情况，从已创建或加入的课堂中选择一个特定课堂进行数据分析。</a:t>
            </a:r>
          </a:p>
          <a:p>
            <a:pPr marL="171450" indent="-171450">
              <a:buFont typeface="Arial" panose="020B0604020202020204" pitchFamily="34" charset="0"/>
              <a:buChar char="•"/>
              <a:defRPr/>
            </a:pPr>
            <a:r>
              <a:rPr lang="zh-CN" altLang="en-US" sz="900" dirty="0">
                <a:solidFill>
                  <a:schemeClr val="accent3">
                    <a:lumMod val="75000"/>
                  </a:schemeClr>
                </a:solidFill>
              </a:rPr>
              <a:t>选择具体项目：选择具体的数据项目（如某次测验、课堂活动）进行详细查看。</a:t>
            </a:r>
          </a:p>
        </p:txBody>
      </p:sp>
      <p:sp>
        <p:nvSpPr>
          <p:cNvPr id="7" name="AutoShape 7"/>
          <p:cNvSpPr/>
          <p:nvPr/>
        </p:nvSpPr>
        <p:spPr>
          <a:xfrm>
            <a:off x="2140173" y="1724000"/>
            <a:ext cx="1563199" cy="2516832"/>
          </a:xfrm>
          <a:prstGeom prst="roundRect">
            <a:avLst>
              <a:gd name="adj" fmla="val 8571"/>
            </a:avLst>
          </a:prstGeom>
          <a:solidFill>
            <a:srgbClr val="E1EA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8" name="AutoShape 8"/>
          <p:cNvSpPr/>
          <p:nvPr/>
        </p:nvSpPr>
        <p:spPr>
          <a:xfrm>
            <a:off x="7209905" y="1837893"/>
            <a:ext cx="1339885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100" b="1" dirty="0"/>
              <a:t>题库管理</a:t>
            </a:r>
            <a:endParaRPr lang="en-US" sz="1100" b="1" dirty="0"/>
          </a:p>
        </p:txBody>
      </p:sp>
      <p:sp>
        <p:nvSpPr>
          <p:cNvPr id="9" name="AutoShape 9"/>
          <p:cNvSpPr/>
          <p:nvPr/>
        </p:nvSpPr>
        <p:spPr>
          <a:xfrm>
            <a:off x="7209905" y="2256993"/>
            <a:ext cx="1339885" cy="1400608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accent3">
                    <a:lumMod val="75000"/>
                  </a:schemeClr>
                </a:solidFill>
                <a:effectLst/>
              </a:rPr>
              <a:t>添加题目：在题库中添加题目，包括题干、选项、正确答案及其他必要的题目信息。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accent3">
                    <a:lumMod val="75000"/>
                  </a:schemeClr>
                </a:solidFill>
                <a:effectLst/>
              </a:rPr>
              <a:t>题库选择与使用：准备课程时，可以从已有题库中选择题目进行发布。</a:t>
            </a:r>
          </a:p>
        </p:txBody>
      </p:sp>
      <p:sp>
        <p:nvSpPr>
          <p:cNvPr id="10" name="AutoShape 10"/>
          <p:cNvSpPr/>
          <p:nvPr/>
        </p:nvSpPr>
        <p:spPr>
          <a:xfrm>
            <a:off x="5566267" y="1837893"/>
            <a:ext cx="1339885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2C2840"/>
                </a:solidFill>
              </a:rPr>
              <a:t>公告管理</a:t>
            </a:r>
            <a:endParaRPr lang="en-US" sz="1100" dirty="0"/>
          </a:p>
        </p:txBody>
      </p:sp>
      <p:sp>
        <p:nvSpPr>
          <p:cNvPr id="11" name="AutoShape 11"/>
          <p:cNvSpPr/>
          <p:nvPr/>
        </p:nvSpPr>
        <p:spPr>
          <a:xfrm>
            <a:off x="5566267" y="2256993"/>
            <a:ext cx="1339885" cy="173355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accent3">
                    <a:lumMod val="75000"/>
                  </a:schemeClr>
                </a:solidFill>
              </a:rPr>
              <a:t>教师可以通过平台发布课程公告，公告会直接同步到学生端。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accent3">
                    <a:lumMod val="75000"/>
                  </a:schemeClr>
                </a:solidFill>
                <a:effectLst/>
              </a:rPr>
              <a:t>选择个人课程：选择要发布公告的课程，以确保公告只通知该课程的学生。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accent3">
                    <a:lumMod val="75000"/>
                  </a:schemeClr>
                </a:solidFill>
                <a:effectLst/>
              </a:rPr>
              <a:t>编辑公告内容并发布：教师输入公告的标题和正文，完成后进行发布，公告会自动推送至该课程的学生端。</a:t>
            </a:r>
          </a:p>
        </p:txBody>
      </p:sp>
      <p:sp>
        <p:nvSpPr>
          <p:cNvPr id="12" name="AutoShape 12"/>
          <p:cNvSpPr/>
          <p:nvPr/>
        </p:nvSpPr>
        <p:spPr>
          <a:xfrm>
            <a:off x="3865287" y="1837893"/>
            <a:ext cx="1339885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2C2840"/>
                </a:solidFill>
              </a:rPr>
              <a:t>统计查询</a:t>
            </a:r>
            <a:endParaRPr lang="en-US" sz="1100" dirty="0"/>
          </a:p>
        </p:txBody>
      </p:sp>
      <p:sp>
        <p:nvSpPr>
          <p:cNvPr id="13" name="AutoShape 13"/>
          <p:cNvSpPr/>
          <p:nvPr/>
        </p:nvSpPr>
        <p:spPr>
          <a:xfrm>
            <a:off x="3865287" y="2256993"/>
            <a:ext cx="1339885" cy="173355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lvl="0" algn="l">
              <a:lnSpc>
                <a:spcPct val="125000"/>
              </a:lnSpc>
              <a:buClr>
                <a:srgbClr val="2C2840"/>
              </a:buClr>
              <a:defRPr/>
            </a:pPr>
            <a:endParaRPr lang="en-US" sz="900" b="0" i="0" u="none" strike="noStrike" dirty="0">
              <a:solidFill>
                <a:srgbClr val="2C2840">
                  <a:alpha val="49804"/>
                </a:srgbClr>
              </a:solidFill>
            </a:endParaRPr>
          </a:p>
        </p:txBody>
      </p:sp>
      <p:sp>
        <p:nvSpPr>
          <p:cNvPr id="14" name="AutoShape 14"/>
          <p:cNvSpPr/>
          <p:nvPr/>
        </p:nvSpPr>
        <p:spPr>
          <a:xfrm>
            <a:off x="2283048" y="1837893"/>
            <a:ext cx="1339885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2C2840"/>
                </a:solidFill>
              </a:rPr>
              <a:t>课堂相关部分</a:t>
            </a:r>
            <a:endParaRPr lang="en-US" sz="1100" dirty="0"/>
          </a:p>
        </p:txBody>
      </p:sp>
      <p:sp>
        <p:nvSpPr>
          <p:cNvPr id="15" name="AutoShape 15"/>
          <p:cNvSpPr/>
          <p:nvPr/>
        </p:nvSpPr>
        <p:spPr>
          <a:xfrm>
            <a:off x="2283048" y="2256993"/>
            <a:ext cx="1339885" cy="1626638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发布课前预习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签到管理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发布课堂问题</a:t>
            </a:r>
            <a:endParaRPr lang="en-US" altLang="zh-CN" dirty="0">
              <a:solidFill>
                <a:schemeClr val="accent3">
                  <a:lumMod val="7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chemeClr val="accent3">
                    <a:lumMod val="75000"/>
                  </a:schemeClr>
                </a:solidFill>
              </a:rPr>
              <a:t>课堂数据分析</a:t>
            </a:r>
            <a:endParaRPr lang="en-US" b="0" i="0" u="none" strike="noStrike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20" name="AutoShape 4">
            <a:extLst>
              <a:ext uri="{FF2B5EF4-FFF2-40B4-BE49-F238E27FC236}">
                <a16:creationId xmlns:a16="http://schemas.microsoft.com/office/drawing/2014/main" id="{540967F8-BE6C-5ADC-3574-53985F55B55B}"/>
              </a:ext>
            </a:extLst>
          </p:cNvPr>
          <p:cNvSpPr/>
          <p:nvPr/>
        </p:nvSpPr>
        <p:spPr>
          <a:xfrm>
            <a:off x="450211" y="1724000"/>
            <a:ext cx="1563199" cy="2516832"/>
          </a:xfrm>
          <a:prstGeom prst="roundRect">
            <a:avLst>
              <a:gd name="adj" fmla="val 8571"/>
            </a:avLst>
          </a:prstGeom>
          <a:solidFill>
            <a:srgbClr val="FFFF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E3D3F933-4A12-A37D-CB63-8C3856C01283}"/>
              </a:ext>
            </a:extLst>
          </p:cNvPr>
          <p:cNvSpPr/>
          <p:nvPr/>
        </p:nvSpPr>
        <p:spPr>
          <a:xfrm>
            <a:off x="593086" y="1837893"/>
            <a:ext cx="1339885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200" b="1" dirty="0">
                <a:solidFill>
                  <a:srgbClr val="2C2840"/>
                </a:solidFill>
              </a:rPr>
              <a:t>课程相关部分</a:t>
            </a:r>
            <a:endParaRPr lang="en-US" sz="1100" b="1" dirty="0"/>
          </a:p>
        </p:txBody>
      </p:sp>
      <p:sp>
        <p:nvSpPr>
          <p:cNvPr id="22" name="AutoShape 9">
            <a:extLst>
              <a:ext uri="{FF2B5EF4-FFF2-40B4-BE49-F238E27FC236}">
                <a16:creationId xmlns:a16="http://schemas.microsoft.com/office/drawing/2014/main" id="{3B48A634-20D9-DEAF-2634-26044E1D39A6}"/>
              </a:ext>
            </a:extLst>
          </p:cNvPr>
          <p:cNvSpPr/>
          <p:nvPr/>
        </p:nvSpPr>
        <p:spPr>
          <a:xfrm>
            <a:off x="593086" y="2256992"/>
            <a:ext cx="1339885" cy="1626639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accent3">
                    <a:lumMod val="75000"/>
                  </a:schemeClr>
                </a:solidFill>
              </a:rPr>
              <a:t>课程选择：教师选择已有的课程加入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accent3">
                    <a:lumMod val="75000"/>
                  </a:schemeClr>
                </a:solidFill>
              </a:rPr>
              <a:t>创建新课程：教师可以设置课程名称、课程简介等相关属性，作为创建人创建新课程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900" dirty="0">
                <a:solidFill>
                  <a:schemeClr val="accent3">
                    <a:lumMod val="75000"/>
                  </a:schemeClr>
                </a:solidFill>
              </a:rPr>
              <a:t>管理课程成员：教师可以查看课程成员列表，包括学生信息，添加或移除成员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45974" y="728359"/>
            <a:ext cx="1742318" cy="1418308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722926" y="404509"/>
            <a:ext cx="1152525" cy="6477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400" b="1" i="0" u="none" strike="noStrike">
                <a:solidFill>
                  <a:srgbClr val="2B2F36"/>
                </a:solidFill>
              </a:rPr>
              <a:t>教师端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1879246" y="461659"/>
            <a:ext cx="949746" cy="5334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流程图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7074769" y="3718177"/>
            <a:ext cx="1199709" cy="41910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100" dirty="0">
                <a:hlinkClick r:id="rId4"/>
              </a:rPr>
              <a:t>教师端流程图</a:t>
            </a:r>
            <a:endParaRPr 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251E8E-8650-07A4-BAFA-4B7C85AFFB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9188" y="995059"/>
            <a:ext cx="2051431" cy="354328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45974" y="728359"/>
            <a:ext cx="1742318" cy="1418308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722926" y="404509"/>
            <a:ext cx="1152525" cy="6477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400" b="1" i="0" u="none" strike="noStrike">
                <a:solidFill>
                  <a:srgbClr val="2B2F36"/>
                </a:solidFill>
              </a:rPr>
              <a:t>教师端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1879246" y="461659"/>
            <a:ext cx="952500" cy="5334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用例图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6573021" y="3550996"/>
            <a:ext cx="2088224" cy="41910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rgbClr val="366AF2"/>
                </a:solidFill>
                <a:hlinkClick r:id="rId4"/>
              </a:rPr>
              <a:t>教师端用例图</a:t>
            </a:r>
            <a:endParaRPr lang="en-US" sz="11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AA9DAE-806A-E32D-C36E-6C208E441C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131" y="1052209"/>
            <a:ext cx="4980449" cy="3326621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9" hasCustomPrompt="1"/>
          </p:nvPr>
        </p:nvSpPr>
        <p:spPr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1800" b="0" i="0" u="none" strike="noStrike">
                <a:solidFill>
                  <a:srgbClr val="2B2F36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功能描述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8" hasCustomPrompt="1"/>
          </p:nvPr>
        </p:nvSpPr>
        <p:spPr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1800" b="1" i="0" u="none" strike="noStrike">
                <a:solidFill>
                  <a:srgbClr val="3A6CEA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1" i="0" u="none" strike="noStrike">
                <a:solidFill>
                  <a:srgbClr val="3A6CEA"/>
                </a:solidFill>
              </a:rPr>
              <a:t>管理员端</a:t>
            </a:r>
          </a:p>
        </p:txBody>
      </p:sp>
      <p:sp>
        <p:nvSpPr>
          <p:cNvPr id="4" name="AutoShape 4"/>
          <p:cNvSpPr/>
          <p:nvPr/>
        </p:nvSpPr>
        <p:spPr>
          <a:xfrm>
            <a:off x="5703852" y="1399089"/>
            <a:ext cx="2000250" cy="2516832"/>
          </a:xfrm>
          <a:prstGeom prst="roundRect">
            <a:avLst>
              <a:gd name="adj" fmla="val 8756"/>
            </a:avLst>
          </a:prstGeom>
          <a:solidFill>
            <a:srgbClr val="E1EA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5" name="AutoShape 5"/>
          <p:cNvSpPr/>
          <p:nvPr/>
        </p:nvSpPr>
        <p:spPr>
          <a:xfrm>
            <a:off x="3515813" y="1399089"/>
            <a:ext cx="2000250" cy="2516832"/>
          </a:xfrm>
          <a:prstGeom prst="roundRect">
            <a:avLst>
              <a:gd name="adj" fmla="val 8571"/>
            </a:avLst>
          </a:prstGeom>
          <a:solidFill>
            <a:srgbClr val="FFFF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6" name="AutoShape 6"/>
          <p:cNvSpPr/>
          <p:nvPr/>
        </p:nvSpPr>
        <p:spPr>
          <a:xfrm>
            <a:off x="1327774" y="1399089"/>
            <a:ext cx="2000250" cy="2516832"/>
          </a:xfrm>
          <a:prstGeom prst="roundRect">
            <a:avLst>
              <a:gd name="adj" fmla="val 8571"/>
            </a:avLst>
          </a:prstGeom>
          <a:solidFill>
            <a:srgbClr val="E1EAFF">
              <a:alpha val="100000"/>
            </a:srgbClr>
          </a:solidFill>
          <a:ln w="9525">
            <a:solidFill>
              <a:srgbClr val="2B2F36">
                <a:alpha val="100000"/>
              </a:srgbClr>
            </a:solidFill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7" name="AutoShape 7"/>
          <p:cNvSpPr/>
          <p:nvPr/>
        </p:nvSpPr>
        <p:spPr>
          <a:xfrm>
            <a:off x="5846727" y="1512982"/>
            <a:ext cx="1714500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200" b="1" i="0" u="none" strike="noStrike">
                <a:solidFill>
                  <a:srgbClr val="2C2840"/>
                </a:solidFill>
              </a:rPr>
              <a:t>题库管理部分</a:t>
            </a:r>
            <a:endParaRPr lang="en-US" sz="1100"/>
          </a:p>
        </p:txBody>
      </p:sp>
      <p:sp>
        <p:nvSpPr>
          <p:cNvPr id="8" name="AutoShape 8"/>
          <p:cNvSpPr/>
          <p:nvPr/>
        </p:nvSpPr>
        <p:spPr>
          <a:xfrm>
            <a:off x="5846727" y="1932082"/>
            <a:ext cx="1714500" cy="1562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  <a:defRPr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查看题目：管理员可以查看题库所有题目的信息</a:t>
            </a:r>
            <a:endParaRPr lang="en-US" sz="1100"/>
          </a:p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添加题目：管理员可以添加新的题目</a:t>
            </a:r>
          </a:p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删除题目：管理员可以删除题库中的题目</a:t>
            </a:r>
          </a:p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编辑题目信息：管理员可以编辑题库中的题目信息</a:t>
            </a:r>
          </a:p>
        </p:txBody>
      </p:sp>
      <p:sp>
        <p:nvSpPr>
          <p:cNvPr id="9" name="AutoShape 9"/>
          <p:cNvSpPr/>
          <p:nvPr/>
        </p:nvSpPr>
        <p:spPr>
          <a:xfrm>
            <a:off x="3658688" y="1512982"/>
            <a:ext cx="1714500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200" b="1" i="0" u="none" strike="noStrike">
                <a:solidFill>
                  <a:srgbClr val="2C2840"/>
                </a:solidFill>
              </a:rPr>
              <a:t>课程管理部分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3658688" y="1932082"/>
            <a:ext cx="1714500" cy="8763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  <a:defRPr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查看课程列表：管理员可以查看所有课程的信息</a:t>
            </a:r>
            <a:endParaRPr lang="en-US" sz="1100"/>
          </a:p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删除课程：管理员可以删除课程</a:t>
            </a:r>
          </a:p>
        </p:txBody>
      </p:sp>
      <p:sp>
        <p:nvSpPr>
          <p:cNvPr id="11" name="AutoShape 11"/>
          <p:cNvSpPr/>
          <p:nvPr/>
        </p:nvSpPr>
        <p:spPr>
          <a:xfrm>
            <a:off x="1470649" y="1512982"/>
            <a:ext cx="1714500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200" b="1" i="0" u="none" strike="noStrike">
                <a:solidFill>
                  <a:srgbClr val="2C2840"/>
                </a:solidFill>
              </a:rPr>
              <a:t>用户管理部分</a:t>
            </a:r>
            <a:endParaRPr lang="en-US" sz="1100"/>
          </a:p>
        </p:txBody>
      </p:sp>
      <p:sp>
        <p:nvSpPr>
          <p:cNvPr id="12" name="AutoShape 12"/>
          <p:cNvSpPr/>
          <p:nvPr/>
        </p:nvSpPr>
        <p:spPr>
          <a:xfrm>
            <a:off x="1470649" y="1932082"/>
            <a:ext cx="1714500" cy="104775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  <a:defRPr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查看用户列表：管理员可以查看所有用户的信息，包括学生和教师</a:t>
            </a:r>
            <a:endParaRPr lang="en-US" sz="1100"/>
          </a:p>
          <a:p>
            <a:pPr marL="0" lvl="0" indent="114300" algn="l">
              <a:lnSpc>
                <a:spcPct val="125000"/>
              </a:lnSpc>
              <a:buClr>
                <a:srgbClr val="2C2840"/>
              </a:buClr>
              <a:buChar char="•"/>
            </a:pPr>
            <a:r>
              <a:rPr lang="en-US" sz="900" b="0" i="0" u="none" strike="noStrike">
                <a:solidFill>
                  <a:srgbClr val="2C2840">
                    <a:alpha val="49804"/>
                  </a:srgbClr>
                </a:solidFill>
              </a:rPr>
              <a:t>删除用户：管理员可以删除用户账户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45974" y="728359"/>
            <a:ext cx="1742318" cy="1418308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722926" y="404509"/>
            <a:ext cx="1426079" cy="6477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400" b="1" i="0" u="none" strike="noStrike">
                <a:solidFill>
                  <a:srgbClr val="2B2F36"/>
                </a:solidFill>
              </a:rPr>
              <a:t>管理员端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2088510" y="461659"/>
            <a:ext cx="949746" cy="5334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流程图</a:t>
            </a:r>
            <a:endParaRPr lang="en-US" sz="110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79" y="1417045"/>
            <a:ext cx="4937072" cy="2549950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6" name="AutoShape 6"/>
          <p:cNvSpPr/>
          <p:nvPr/>
        </p:nvSpPr>
        <p:spPr>
          <a:xfrm>
            <a:off x="6887676" y="3757445"/>
            <a:ext cx="1412245" cy="41910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100" dirty="0">
                <a:hlinkClick r:id="rId5"/>
              </a:rPr>
              <a:t>管理员端流程图</a:t>
            </a:r>
            <a:endParaRPr lang="en-US" sz="11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745974" y="728359"/>
            <a:ext cx="1742318" cy="1418308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722926" y="404509"/>
            <a:ext cx="1448107" cy="6477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400" b="1" i="0" u="none" strike="noStrike">
                <a:solidFill>
                  <a:srgbClr val="2B2F36"/>
                </a:solidFill>
              </a:rPr>
              <a:t>管理员端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2094017" y="461659"/>
            <a:ext cx="952500" cy="5334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用例图</a:t>
            </a:r>
            <a:endParaRPr lang="en-US" sz="1100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0179" y="1115758"/>
            <a:ext cx="3672677" cy="3321584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6" name="AutoShape 6"/>
          <p:cNvSpPr/>
          <p:nvPr/>
        </p:nvSpPr>
        <p:spPr>
          <a:xfrm>
            <a:off x="6473902" y="3845081"/>
            <a:ext cx="2014390" cy="41910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200" dirty="0">
                <a:solidFill>
                  <a:srgbClr val="366AF2"/>
                </a:solidFill>
                <a:hlinkClick r:id="rId5"/>
              </a:rPr>
              <a:t>管理员端用例图</a:t>
            </a: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54770" y="1131960"/>
            <a:ext cx="3298763" cy="623888"/>
            <a:chOff x="4854770" y="1131960"/>
            <a:chExt cx="3298763" cy="623888"/>
          </a:xfrm>
        </p:grpSpPr>
        <p:grpSp>
          <p:nvGrpSpPr>
            <p:cNvPr id="3" name="Group 3"/>
            <p:cNvGrpSpPr/>
            <p:nvPr/>
          </p:nvGrpSpPr>
          <p:grpSpPr>
            <a:xfrm>
              <a:off x="4854770" y="1131960"/>
              <a:ext cx="3298763" cy="623888"/>
              <a:chOff x="4854770" y="1131960"/>
              <a:chExt cx="3298763" cy="623888"/>
            </a:xfrm>
          </p:grpSpPr>
          <p:sp>
            <p:nvSpPr>
              <p:cNvPr id="4" name="AutoShape 4"/>
              <p:cNvSpPr/>
              <p:nvPr/>
            </p:nvSpPr>
            <p:spPr>
              <a:xfrm>
                <a:off x="4854770" y="1131960"/>
                <a:ext cx="3298763" cy="623888"/>
              </a:xfrm>
              <a:prstGeom prst="roundRect">
                <a:avLst/>
              </a:prstGeom>
              <a:solidFill>
                <a:srgbClr val="F4F5F6">
                  <a:alpha val="100000"/>
                </a:srgbClr>
              </a:solidFill>
              <a:ln w="9525">
                <a:solidFill>
                  <a:srgbClr val="2B2F36">
                    <a:alpha val="100000"/>
                  </a:srgbClr>
                </a:solidFill>
                <a:prstDash val="solid"/>
              </a:ln>
            </p:spPr>
            <p:txBody>
              <a:bodyPr lIns="95250" tIns="95250" rIns="95250" bIns="9525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sp>
            <p:nvSpPr>
              <p:cNvPr id="5" name="AutoShape 5"/>
              <p:cNvSpPr/>
              <p:nvPr/>
            </p:nvSpPr>
            <p:spPr>
              <a:xfrm>
                <a:off x="4926873" y="1201016"/>
                <a:ext cx="485775" cy="485775"/>
              </a:xfrm>
              <a:prstGeom prst="ellipse">
                <a:avLst/>
              </a:prstGeom>
              <a:solidFill>
                <a:srgbClr val="2B2F36">
                  <a:alpha val="100000"/>
                </a:srgbClr>
              </a:solidFill>
              <a:ln w="38100">
                <a:noFill/>
                <a:prstDash val="solid"/>
              </a:ln>
            </p:spPr>
            <p:txBody>
              <a:bodyPr lIns="95250" tIns="95250" rIns="95250" bIns="9525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</p:grpSp>
        <p:sp>
          <p:nvSpPr>
            <p:cNvPr id="6" name="AutoShape 6"/>
            <p:cNvSpPr/>
            <p:nvPr/>
          </p:nvSpPr>
          <p:spPr>
            <a:xfrm>
              <a:off x="4859955" y="1133697"/>
              <a:ext cx="622151" cy="622151"/>
            </a:xfrm>
            <a:prstGeom prst="ellipse">
              <a:avLst/>
            </a:prstGeom>
            <a:noFill/>
            <a:ln w="3810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ctr">
                <a:lnSpc>
                  <a:spcPct val="100000"/>
                </a:lnSpc>
                <a:defRPr/>
              </a:pPr>
              <a:r>
                <a:rPr lang="en-US" sz="1350" b="1" i="0" u="none" strike="noStrike">
                  <a:solidFill>
                    <a:srgbClr val="FFFFFF"/>
                  </a:solidFill>
                </a:rPr>
                <a:t>01</a:t>
              </a:r>
              <a:endParaRPr lang="en-US" sz="110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854770" y="1883858"/>
            <a:ext cx="3298763" cy="623888"/>
            <a:chOff x="4854770" y="1883858"/>
            <a:chExt cx="3298763" cy="623888"/>
          </a:xfrm>
        </p:grpSpPr>
        <p:grpSp>
          <p:nvGrpSpPr>
            <p:cNvPr id="8" name="Group 8"/>
            <p:cNvGrpSpPr/>
            <p:nvPr/>
          </p:nvGrpSpPr>
          <p:grpSpPr>
            <a:xfrm>
              <a:off x="4854770" y="1883858"/>
              <a:ext cx="3298763" cy="623888"/>
              <a:chOff x="4854770" y="1883858"/>
              <a:chExt cx="3298763" cy="623888"/>
            </a:xfrm>
          </p:grpSpPr>
          <p:sp>
            <p:nvSpPr>
              <p:cNvPr id="9" name="AutoShape 9"/>
              <p:cNvSpPr/>
              <p:nvPr/>
            </p:nvSpPr>
            <p:spPr>
              <a:xfrm>
                <a:off x="4854770" y="1883858"/>
                <a:ext cx="3298763" cy="623888"/>
              </a:xfrm>
              <a:prstGeom prst="roundRect">
                <a:avLst/>
              </a:prstGeom>
              <a:solidFill>
                <a:srgbClr val="F4F5F6">
                  <a:alpha val="100000"/>
                </a:srgbClr>
              </a:solidFill>
              <a:ln w="9525">
                <a:solidFill>
                  <a:srgbClr val="2B2F36">
                    <a:alpha val="100000"/>
                  </a:srgbClr>
                </a:solidFill>
                <a:prstDash val="solid"/>
              </a:ln>
            </p:spPr>
            <p:txBody>
              <a:bodyPr lIns="95250" tIns="95250" rIns="95250" bIns="9525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sp>
            <p:nvSpPr>
              <p:cNvPr id="10" name="AutoShape 10"/>
              <p:cNvSpPr/>
              <p:nvPr/>
            </p:nvSpPr>
            <p:spPr>
              <a:xfrm>
                <a:off x="4926873" y="1952914"/>
                <a:ext cx="485775" cy="485775"/>
              </a:xfrm>
              <a:prstGeom prst="ellipse">
                <a:avLst/>
              </a:prstGeom>
              <a:solidFill>
                <a:srgbClr val="2B2F36">
                  <a:alpha val="100000"/>
                </a:srgbClr>
              </a:solidFill>
              <a:ln w="38100">
                <a:noFill/>
                <a:prstDash val="solid"/>
              </a:ln>
            </p:spPr>
            <p:txBody>
              <a:bodyPr lIns="95250" tIns="95250" rIns="95250" bIns="9525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</p:grpSp>
        <p:sp>
          <p:nvSpPr>
            <p:cNvPr id="11" name="AutoShape 11"/>
            <p:cNvSpPr/>
            <p:nvPr/>
          </p:nvSpPr>
          <p:spPr>
            <a:xfrm>
              <a:off x="4854770" y="1883858"/>
              <a:ext cx="622151" cy="622151"/>
            </a:xfrm>
            <a:prstGeom prst="ellipse">
              <a:avLst/>
            </a:prstGeom>
            <a:noFill/>
            <a:ln w="3810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ctr">
                <a:lnSpc>
                  <a:spcPct val="100000"/>
                </a:lnSpc>
                <a:defRPr/>
              </a:pPr>
              <a:r>
                <a:rPr lang="en-US" sz="1350" b="1" i="0" u="none" strike="noStrike">
                  <a:solidFill>
                    <a:srgbClr val="FFFFFF"/>
                  </a:solidFill>
                </a:rPr>
                <a:t>02</a:t>
              </a:r>
              <a:endParaRPr lang="en-US" sz="1100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4854770" y="2635755"/>
            <a:ext cx="3298763" cy="623888"/>
            <a:chOff x="4854770" y="2635755"/>
            <a:chExt cx="3298763" cy="623888"/>
          </a:xfrm>
        </p:grpSpPr>
        <p:grpSp>
          <p:nvGrpSpPr>
            <p:cNvPr id="13" name="Group 13"/>
            <p:cNvGrpSpPr/>
            <p:nvPr/>
          </p:nvGrpSpPr>
          <p:grpSpPr>
            <a:xfrm>
              <a:off x="4854770" y="2635755"/>
              <a:ext cx="3298763" cy="623888"/>
              <a:chOff x="4854770" y="2635755"/>
              <a:chExt cx="3298763" cy="623888"/>
            </a:xfrm>
          </p:grpSpPr>
          <p:sp>
            <p:nvSpPr>
              <p:cNvPr id="14" name="AutoShape 14"/>
              <p:cNvSpPr/>
              <p:nvPr/>
            </p:nvSpPr>
            <p:spPr>
              <a:xfrm>
                <a:off x="4854770" y="2635755"/>
                <a:ext cx="3298763" cy="623888"/>
              </a:xfrm>
              <a:prstGeom prst="roundRect">
                <a:avLst/>
              </a:prstGeom>
              <a:solidFill>
                <a:srgbClr val="F4F5F6">
                  <a:alpha val="100000"/>
                </a:srgbClr>
              </a:solidFill>
              <a:ln w="9525">
                <a:solidFill>
                  <a:srgbClr val="2B2F36">
                    <a:alpha val="100000"/>
                  </a:srgbClr>
                </a:solidFill>
                <a:prstDash val="solid"/>
              </a:ln>
            </p:spPr>
            <p:txBody>
              <a:bodyPr lIns="95250" tIns="95250" rIns="95250" bIns="9525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4926873" y="2704811"/>
                <a:ext cx="485775" cy="485775"/>
              </a:xfrm>
              <a:prstGeom prst="ellipse">
                <a:avLst/>
              </a:prstGeom>
              <a:solidFill>
                <a:srgbClr val="2B2F36">
                  <a:alpha val="100000"/>
                </a:srgbClr>
              </a:solidFill>
              <a:ln w="38100">
                <a:noFill/>
                <a:prstDash val="solid"/>
              </a:ln>
            </p:spPr>
            <p:txBody>
              <a:bodyPr lIns="95250" tIns="95250" rIns="95250" bIns="9525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</p:grpSp>
        <p:sp>
          <p:nvSpPr>
            <p:cNvPr id="16" name="AutoShape 16"/>
            <p:cNvSpPr/>
            <p:nvPr/>
          </p:nvSpPr>
          <p:spPr>
            <a:xfrm>
              <a:off x="4854770" y="2635755"/>
              <a:ext cx="622151" cy="622151"/>
            </a:xfrm>
            <a:prstGeom prst="ellipse">
              <a:avLst/>
            </a:prstGeom>
            <a:noFill/>
            <a:ln w="3810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ctr">
                <a:lnSpc>
                  <a:spcPct val="100000"/>
                </a:lnSpc>
                <a:defRPr/>
              </a:pPr>
              <a:r>
                <a:rPr lang="en-US" sz="1350" b="1" i="0" u="none" strike="noStrike">
                  <a:solidFill>
                    <a:srgbClr val="FFFFFF"/>
                  </a:solidFill>
                </a:rPr>
                <a:t>03</a:t>
              </a:r>
              <a:endParaRPr lang="en-US" sz="1100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4854770" y="3387652"/>
            <a:ext cx="3298763" cy="623888"/>
            <a:chOff x="4854770" y="3387652"/>
            <a:chExt cx="3298763" cy="623888"/>
          </a:xfrm>
        </p:grpSpPr>
        <p:grpSp>
          <p:nvGrpSpPr>
            <p:cNvPr id="18" name="Group 18"/>
            <p:cNvGrpSpPr/>
            <p:nvPr/>
          </p:nvGrpSpPr>
          <p:grpSpPr>
            <a:xfrm>
              <a:off x="4854770" y="3387652"/>
              <a:ext cx="3298763" cy="623888"/>
              <a:chOff x="4854770" y="3387652"/>
              <a:chExt cx="3298763" cy="623888"/>
            </a:xfrm>
          </p:grpSpPr>
          <p:sp>
            <p:nvSpPr>
              <p:cNvPr id="19" name="AutoShape 19"/>
              <p:cNvSpPr/>
              <p:nvPr/>
            </p:nvSpPr>
            <p:spPr>
              <a:xfrm>
                <a:off x="4854770" y="3387652"/>
                <a:ext cx="3298763" cy="623888"/>
              </a:xfrm>
              <a:prstGeom prst="roundRect">
                <a:avLst/>
              </a:prstGeom>
              <a:solidFill>
                <a:srgbClr val="F4F5F6">
                  <a:alpha val="100000"/>
                </a:srgbClr>
              </a:solidFill>
              <a:ln w="9525">
                <a:solidFill>
                  <a:srgbClr val="2B2F36">
                    <a:alpha val="100000"/>
                  </a:srgbClr>
                </a:solidFill>
                <a:prstDash val="solid"/>
              </a:ln>
            </p:spPr>
            <p:txBody>
              <a:bodyPr lIns="95250" tIns="95250" rIns="95250" bIns="9525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20" name="AutoShape 20"/>
              <p:cNvSpPr/>
              <p:nvPr/>
            </p:nvSpPr>
            <p:spPr>
              <a:xfrm>
                <a:off x="4926873" y="3456709"/>
                <a:ext cx="485775" cy="485775"/>
              </a:xfrm>
              <a:prstGeom prst="ellipse">
                <a:avLst/>
              </a:prstGeom>
              <a:solidFill>
                <a:srgbClr val="2B2F36">
                  <a:alpha val="100000"/>
                </a:srgbClr>
              </a:solidFill>
              <a:ln w="38100">
                <a:noFill/>
                <a:prstDash val="solid"/>
              </a:ln>
            </p:spPr>
            <p:txBody>
              <a:bodyPr lIns="95250" tIns="95250" rIns="95250" bIns="9525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</p:grpSp>
        <p:sp>
          <p:nvSpPr>
            <p:cNvPr id="21" name="AutoShape 21"/>
            <p:cNvSpPr/>
            <p:nvPr/>
          </p:nvSpPr>
          <p:spPr>
            <a:xfrm>
              <a:off x="4854770" y="3387652"/>
              <a:ext cx="622151" cy="622151"/>
            </a:xfrm>
            <a:prstGeom prst="ellipse">
              <a:avLst/>
            </a:prstGeom>
            <a:noFill/>
            <a:ln w="3810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ctr">
                <a:lnSpc>
                  <a:spcPct val="100000"/>
                </a:lnSpc>
                <a:defRPr/>
              </a:pPr>
              <a:r>
                <a:rPr lang="en-US" sz="1350" b="1" i="0" u="none" strike="noStrike">
                  <a:solidFill>
                    <a:srgbClr val="FFFFFF"/>
                  </a:solidFill>
                </a:rPr>
                <a:t>04</a:t>
              </a:r>
              <a:endParaRPr lang="en-US" sz="1100"/>
            </a:p>
          </p:txBody>
        </p:sp>
      </p:grpSp>
      <p:sp>
        <p:nvSpPr>
          <p:cNvPr id="22" name="AutoShape 22"/>
          <p:cNvSpPr/>
          <p:nvPr/>
        </p:nvSpPr>
        <p:spPr>
          <a:xfrm>
            <a:off x="5487096" y="1222568"/>
            <a:ext cx="2666437" cy="447675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1350" b="0" i="0" u="none" strike="noStrike">
                <a:solidFill>
                  <a:srgbClr val="1F2329"/>
                </a:solidFill>
              </a:rPr>
              <a:t>项目概述</a:t>
            </a:r>
            <a:endParaRPr lang="en-US" sz="1100"/>
          </a:p>
        </p:txBody>
      </p:sp>
      <p:sp>
        <p:nvSpPr>
          <p:cNvPr id="23" name="AutoShape 23"/>
          <p:cNvSpPr/>
          <p:nvPr/>
        </p:nvSpPr>
        <p:spPr>
          <a:xfrm>
            <a:off x="5487096" y="1971964"/>
            <a:ext cx="2666437" cy="447675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1350" b="0" i="0" u="none" strike="noStrike" dirty="0" err="1">
                <a:solidFill>
                  <a:srgbClr val="1F2329"/>
                </a:solidFill>
              </a:rPr>
              <a:t>项目安排</a:t>
            </a:r>
            <a:endParaRPr lang="en-US" sz="1100" dirty="0"/>
          </a:p>
        </p:txBody>
      </p:sp>
      <p:sp>
        <p:nvSpPr>
          <p:cNvPr id="24" name="AutoShape 24"/>
          <p:cNvSpPr/>
          <p:nvPr/>
        </p:nvSpPr>
        <p:spPr>
          <a:xfrm>
            <a:off x="5487096" y="2723861"/>
            <a:ext cx="2666437" cy="447675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1350" b="0" i="0" u="none" strike="noStrike" dirty="0" err="1">
                <a:solidFill>
                  <a:srgbClr val="1F2329"/>
                </a:solidFill>
              </a:rPr>
              <a:t>功能需求</a:t>
            </a:r>
            <a:endParaRPr lang="en-US" sz="1100" dirty="0"/>
          </a:p>
        </p:txBody>
      </p:sp>
      <p:sp>
        <p:nvSpPr>
          <p:cNvPr id="25" name="AutoShape 25"/>
          <p:cNvSpPr/>
          <p:nvPr/>
        </p:nvSpPr>
        <p:spPr>
          <a:xfrm>
            <a:off x="5487096" y="3475759"/>
            <a:ext cx="2666437" cy="447675"/>
          </a:xfrm>
          <a:prstGeom prst="rect">
            <a:avLst/>
          </a:prstGeom>
          <a:noFill/>
          <a:ln w="9525">
            <a:noFill/>
            <a:prstDash val="solid"/>
          </a:ln>
          <a:effectLst/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00000"/>
              </a:lnSpc>
              <a:defRPr/>
            </a:pPr>
            <a:r>
              <a:rPr lang="en-US" sz="1350" b="0" i="0" u="none" strike="noStrike" dirty="0" err="1">
                <a:solidFill>
                  <a:srgbClr val="1F2329"/>
                </a:solidFill>
              </a:rPr>
              <a:t>其他需求</a:t>
            </a:r>
            <a:endParaRPr lang="en-US" sz="11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/>
          </p:cNvPicPr>
          <p:nvPr>
            <p:ph type="pic" sz="quarter" idx="3"/>
          </p:nvPr>
        </p:nvPicPr>
        <p:blipFill>
          <a:blip r:embed="rId3"/>
          <a:srcRect l="333" r="333"/>
          <a:stretch>
            <a:fillRect/>
          </a:stretch>
        </p:blipFill>
        <p:spPr>
          <a:xfrm>
            <a:off x="2137156" y="1821957"/>
            <a:ext cx="1104900" cy="12573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4500" b="1" i="0" u="none" strike="noStrike">
                <a:solidFill>
                  <a:srgbClr val="FFFFFF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FFFFFF"/>
                </a:solidFill>
              </a:rPr>
              <a:t>04  其他需求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5492" y="539690"/>
            <a:ext cx="2438400" cy="50482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50" b="1" i="0" u="none" strike="noStrike" dirty="0" err="1">
                <a:solidFill>
                  <a:srgbClr val="2B2F36"/>
                </a:solidFill>
              </a:rPr>
              <a:t>性能需求</a:t>
            </a:r>
            <a:endParaRPr lang="en-US" sz="1100" b="1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13" y="1811491"/>
            <a:ext cx="2469076" cy="1899837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4" name="AutoShape 4"/>
          <p:cNvSpPr/>
          <p:nvPr/>
        </p:nvSpPr>
        <p:spPr>
          <a:xfrm>
            <a:off x="921444" y="938033"/>
            <a:ext cx="2305050" cy="261937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  <a:defRPr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页面加载时间：</a:t>
            </a:r>
            <a:endParaRPr lang="en-US" sz="1100"/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Char char="•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首页及主要功能模块页面的加载时间应不超过3秒，确保用户能够快速访问到所需内容。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Char char="•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对于包含大量数据或复杂交互的页面（如学习资源列表、学习活动详情页等），加载时间应控制在5秒以内，并通过分页、懒加载等技术优化用户体验。</a:t>
            </a:r>
          </a:p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操作响应时间：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Char char="•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用户执行基本操作（如点击按钮、提交表单等）后，系统应在1秒内给予响应，显示操作结果或进入下一流程。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Char char="•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对于涉及大量数据处理的操作（如上传大型文件、批量下载资源等），系统应提供进度条或提示信息，告知用户操作正在进行中，预计完成时间不超过合理范围（如几分钟内）。</a:t>
            </a:r>
          </a:p>
        </p:txBody>
      </p:sp>
      <p:sp>
        <p:nvSpPr>
          <p:cNvPr id="5" name="AutoShape 5"/>
          <p:cNvSpPr/>
          <p:nvPr/>
        </p:nvSpPr>
        <p:spPr>
          <a:xfrm>
            <a:off x="1044749" y="3557408"/>
            <a:ext cx="2058441" cy="429684"/>
          </a:xfrm>
          <a:prstGeom prst="ellipse">
            <a:avLst/>
          </a:prstGeom>
          <a:solidFill>
            <a:srgbClr val="2B2F36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00000"/>
              </a:lnSpc>
              <a:defRPr/>
            </a:pPr>
            <a:r>
              <a:rPr lang="en-US" sz="1050" b="1" i="0" u="none" strike="noStrike">
                <a:solidFill>
                  <a:srgbClr val="FFFFFF"/>
                </a:solidFill>
              </a:rPr>
              <a:t>响应时间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6049451" y="1518552"/>
            <a:ext cx="2058441" cy="429684"/>
          </a:xfrm>
          <a:prstGeom prst="ellipse">
            <a:avLst/>
          </a:prstGeom>
          <a:solidFill>
            <a:srgbClr val="2B2F36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00000"/>
              </a:lnSpc>
              <a:defRPr/>
            </a:pPr>
            <a:r>
              <a:rPr lang="en-US" sz="1050" b="1" i="0" u="none" strike="noStrike">
                <a:solidFill>
                  <a:srgbClr val="FFFFFF"/>
                </a:solidFill>
              </a:rPr>
              <a:t>并发处理能力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5954722" y="2048589"/>
            <a:ext cx="2247900" cy="204787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  <a:defRPr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用户并发数：</a:t>
            </a:r>
            <a:endParaRPr lang="en-US" sz="1100"/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Char char="•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平台应能支持至少1000名用户同时在线，进行浏览、学习、交流等活动，而不显著影响系统性能和用户体验。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Char char="•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在高峰时段（如课程开始前、课后讨论等），系统应能承受更高的并发访问压力，确保服务的稳定性和可用性。</a:t>
            </a:r>
          </a:p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资源并发访问：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Char char="•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对于热门学习资源（如热门视频、高下载量的文档），系统应具备良好的缓存和分发机制，确保资源能够高效、稳定地提供给用户，避免资源争抢导致的访问延迟或失败。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765492" y="539690"/>
            <a:ext cx="2438400" cy="50482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50" b="1" i="0" u="none" strike="noStrike" dirty="0" err="1">
                <a:solidFill>
                  <a:srgbClr val="2B2F36"/>
                </a:solidFill>
              </a:rPr>
              <a:t>界面需求</a:t>
            </a:r>
            <a:endParaRPr lang="en-US" sz="1100" b="1" dirty="0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4613" y="1811491"/>
            <a:ext cx="2469076" cy="1899837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4" name="AutoShape 4"/>
          <p:cNvSpPr/>
          <p:nvPr/>
        </p:nvSpPr>
        <p:spPr>
          <a:xfrm>
            <a:off x="921444" y="938033"/>
            <a:ext cx="2305050" cy="261937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  <a:defRPr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导航与菜单：</a:t>
            </a:r>
            <a:endParaRPr lang="en-US" sz="1100"/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清晰明了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提供面包屑导航和返回按钮</a:t>
            </a:r>
          </a:p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按钮与链接：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直观、易点击，提供明确的操作提示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链接应使用易于识别的颜色或下划线</a:t>
            </a:r>
          </a:p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表单与输入：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表单设计应简洁明了，提供必要的输入提示和验证功能。</a:t>
            </a:r>
          </a:p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提示与反馈：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提供即时的操作提示和反馈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对于需要较长时间处理的操作，提供进度条或动画效果</a:t>
            </a:r>
          </a:p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错误处理：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对于用户输入错误或系统错误，提供明确的错误提示和解决方案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</a:rPr>
              <a:t>支持用户重新输入或进行其他操作</a:t>
            </a:r>
          </a:p>
        </p:txBody>
      </p:sp>
      <p:sp>
        <p:nvSpPr>
          <p:cNvPr id="5" name="AutoShape 5"/>
          <p:cNvSpPr/>
          <p:nvPr/>
        </p:nvSpPr>
        <p:spPr>
          <a:xfrm>
            <a:off x="1044749" y="3557408"/>
            <a:ext cx="2058441" cy="429684"/>
          </a:xfrm>
          <a:prstGeom prst="ellipse">
            <a:avLst/>
          </a:prstGeom>
          <a:solidFill>
            <a:srgbClr val="2B2F36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00000"/>
              </a:lnSpc>
              <a:defRPr/>
            </a:pPr>
            <a:r>
              <a:rPr lang="en-US" sz="1050" b="1" i="0" u="none" strike="noStrike">
                <a:solidFill>
                  <a:srgbClr val="FFFFFF"/>
                </a:solidFill>
              </a:rPr>
              <a:t>交互设计需求</a:t>
            </a:r>
            <a:endParaRPr lang="en-US" sz="1100"/>
          </a:p>
        </p:txBody>
      </p:sp>
      <p:sp>
        <p:nvSpPr>
          <p:cNvPr id="6" name="AutoShape 6"/>
          <p:cNvSpPr/>
          <p:nvPr/>
        </p:nvSpPr>
        <p:spPr>
          <a:xfrm>
            <a:off x="6049451" y="1518552"/>
            <a:ext cx="2058441" cy="429684"/>
          </a:xfrm>
          <a:prstGeom prst="ellipse">
            <a:avLst/>
          </a:prstGeom>
          <a:solidFill>
            <a:srgbClr val="2B2F36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00000"/>
              </a:lnSpc>
              <a:defRPr/>
            </a:pPr>
            <a:r>
              <a:rPr lang="en-US" sz="1050" b="1" i="0" u="none" strike="noStrike">
                <a:solidFill>
                  <a:srgbClr val="FFFFFF"/>
                </a:solidFill>
              </a:rPr>
              <a:t>视觉设计需求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5954722" y="2048589"/>
            <a:ext cx="2247900" cy="219075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  <a:defRPr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色彩搭配：</a:t>
            </a:r>
            <a:endParaRPr lang="en-US" sz="1100"/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使用舒适、和谐的色彩搭配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突出重要信息和功能按钮</a:t>
            </a:r>
          </a:p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字体与排版：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使用清晰易读的字体和合适的字号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提供合理的排版设计</a:t>
            </a:r>
          </a:p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图标与图片：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使用简洁明了的图标和高质量的图片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图标应与实际功能相符</a:t>
            </a:r>
          </a:p>
          <a:p>
            <a:pPr marL="0" lvl="0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动画与过渡效果：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适度使用动画和过渡效果，提升界面的动态感和趣味性</a:t>
            </a:r>
          </a:p>
          <a:p>
            <a:pPr marL="270000" lvl="1" indent="95250" algn="l">
              <a:lnSpc>
                <a:spcPct val="125000"/>
              </a:lnSpc>
              <a:buClr>
                <a:srgbClr val="1F2329"/>
              </a:buClr>
              <a:buFont typeface="+mj-lt"/>
              <a:buAutoNum type="arabicPeriod"/>
            </a:pPr>
            <a:r>
              <a:rPr lang="en-US" sz="750" b="0" i="0" u="none" strike="noStrike">
                <a:solidFill>
                  <a:srgbClr val="1F2329">
                    <a:alpha val="69804"/>
                  </a:srgbClr>
                </a:solidFill>
                <a:highlight>
                  <a:srgbClr val="FFFFFF">
                    <a:alpha val="0"/>
                  </a:srgbClr>
                </a:highlight>
                <a:latin typeface="undefined"/>
              </a:rPr>
              <a:t>避免使用过于复杂或繁琐的动画效果，以免影响用户的使用体验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7629671" y="404509"/>
            <a:ext cx="1100928" cy="896194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3" name="AutoShape 3"/>
          <p:cNvSpPr/>
          <p:nvPr/>
        </p:nvSpPr>
        <p:spPr>
          <a:xfrm>
            <a:off x="585808" y="404509"/>
            <a:ext cx="2438400" cy="6477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2400" b="1" i="0" u="none" strike="noStrike">
                <a:solidFill>
                  <a:srgbClr val="2B2F36"/>
                </a:solidFill>
              </a:rPr>
              <a:t>原型和页面跳转</a:t>
            </a:r>
            <a:endParaRPr lang="en-US" sz="110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08" y="1103555"/>
            <a:ext cx="4576388" cy="3186327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5" name="AutoShape 5"/>
          <p:cNvSpPr/>
          <p:nvPr/>
        </p:nvSpPr>
        <p:spPr>
          <a:xfrm>
            <a:off x="2688812" y="4348466"/>
            <a:ext cx="670791" cy="390525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050" b="0" i="0" u="none" strike="noStrike" dirty="0">
                <a:solidFill>
                  <a:srgbClr val="1F2329"/>
                </a:solidFill>
                <a:hlinkClick r:id="rId5"/>
              </a:rPr>
              <a:t>原型图</a:t>
            </a:r>
            <a:endParaRPr lang="en-US" sz="1100" dirty="0"/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7591" y="903397"/>
            <a:ext cx="1882080" cy="3386485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7" name="AutoShape 7"/>
          <p:cNvSpPr/>
          <p:nvPr/>
        </p:nvSpPr>
        <p:spPr>
          <a:xfrm>
            <a:off x="6305740" y="4268007"/>
            <a:ext cx="880434" cy="53340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900" b="0" i="0" u="none" strike="noStrike" dirty="0">
                <a:solidFill>
                  <a:srgbClr val="1F2329"/>
                </a:solidFill>
                <a:hlinkClick r:id="rId7"/>
              </a:rPr>
              <a:t>跳转演示</a:t>
            </a:r>
            <a:endParaRPr lang="en-US" sz="1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26713" y="1479269"/>
            <a:ext cx="3881928" cy="923925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3825" b="1" i="0" u="none" strike="noStrike">
                <a:solidFill>
                  <a:srgbClr val="2B2F36"/>
                </a:solidFill>
              </a:rPr>
              <a:t>感谢观看</a:t>
            </a:r>
            <a:endParaRPr lang="en-US" sz="1100"/>
          </a:p>
        </p:txBody>
      </p:sp>
      <p:sp>
        <p:nvSpPr>
          <p:cNvPr id="3" name="AutoShape 3"/>
          <p:cNvSpPr/>
          <p:nvPr/>
        </p:nvSpPr>
        <p:spPr>
          <a:xfrm>
            <a:off x="3326606" y="2160307"/>
            <a:ext cx="2495550" cy="5334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1800" b="0" i="0" u="none" strike="noStrike">
                <a:solidFill>
                  <a:srgbClr val="2B2F36">
                    <a:alpha val="49804"/>
                  </a:srgbClr>
                </a:solidFill>
              </a:rPr>
              <a:t>THANKS</a:t>
            </a:r>
            <a:endParaRPr lang="en-US" sz="1100"/>
          </a:p>
        </p:txBody>
      </p:sp>
      <p:sp>
        <p:nvSpPr>
          <p:cNvPr id="4" name="AutoShape 4"/>
          <p:cNvSpPr/>
          <p:nvPr/>
        </p:nvSpPr>
        <p:spPr>
          <a:xfrm>
            <a:off x="3500438" y="2789161"/>
            <a:ext cx="2058441" cy="429684"/>
          </a:xfrm>
          <a:prstGeom prst="ellipse">
            <a:avLst/>
          </a:prstGeom>
          <a:solidFill>
            <a:srgbClr val="3A6CEA">
              <a:alpha val="100000"/>
            </a:srgbClr>
          </a:solidFill>
          <a:ln w="3810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00000"/>
              </a:lnSpc>
              <a:defRPr/>
            </a:pPr>
            <a:r>
              <a:rPr lang="en-US" sz="1050" b="1" i="0" u="none" strike="noStrike" dirty="0" err="1">
                <a:solidFill>
                  <a:srgbClr val="FFFFFF"/>
                </a:solidFill>
              </a:rPr>
              <a:t>报告人</a:t>
            </a:r>
            <a:r>
              <a:rPr lang="en-US" sz="1050" b="1" i="0" u="none" strike="noStrike">
                <a:solidFill>
                  <a:srgbClr val="FFFFFF"/>
                </a:solidFill>
              </a:rPr>
              <a:t>: </a:t>
            </a:r>
            <a:r>
              <a:rPr lang="en-US" altLang="zh-CN" sz="1050" b="1">
                <a:solidFill>
                  <a:srgbClr val="FFFFFF"/>
                </a:solidFill>
              </a:rPr>
              <a:t>XXX</a:t>
            </a:r>
            <a:endParaRPr lang="en-US" sz="1100"/>
          </a:p>
        </p:txBody>
      </p:sp>
      <p:sp>
        <p:nvSpPr>
          <p:cNvPr id="5" name="AutoShape 5"/>
          <p:cNvSpPr/>
          <p:nvPr/>
        </p:nvSpPr>
        <p:spPr>
          <a:xfrm>
            <a:off x="3500438" y="3302543"/>
            <a:ext cx="2143125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1200" b="0" i="0" u="none" strike="noStrike" dirty="0">
                <a:solidFill>
                  <a:srgbClr val="1F2329">
                    <a:alpha val="49804"/>
                  </a:srgbClr>
                </a:solidFill>
              </a:rPr>
              <a:t>汇报时间：2024.10.11</a:t>
            </a:r>
            <a:endParaRPr lang="en-US" sz="11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/>
          </p:cNvPicPr>
          <p:nvPr>
            <p:ph type="pic" sz="quarter" idx="3"/>
          </p:nvPr>
        </p:nvPicPr>
        <p:blipFill>
          <a:blip r:embed="rId3"/>
          <a:srcRect l="333" r="333"/>
          <a:stretch>
            <a:fillRect/>
          </a:stretch>
        </p:blipFill>
        <p:spPr>
          <a:xfrm>
            <a:off x="2137156" y="1821957"/>
            <a:ext cx="1104900" cy="12573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4500" b="1" i="0" u="none" strike="noStrike">
                <a:solidFill>
                  <a:srgbClr val="FFFFFF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FFFFFF"/>
                </a:solidFill>
              </a:rPr>
              <a:t>01 项目概述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" hasCustomPrompt="1"/>
          </p:nvPr>
        </p:nvSpPr>
        <p:spPr>
          <a:xfrm>
            <a:off x="476250" y="415668"/>
            <a:ext cx="1484790" cy="533400"/>
          </a:xfrm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1800" b="1" i="0" u="none" strike="noStrike">
                <a:solidFill>
                  <a:srgbClr val="3A6CEA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1" i="0" u="none" strike="noStrike">
                <a:solidFill>
                  <a:srgbClr val="3A6CEA"/>
                </a:solidFill>
              </a:rPr>
              <a:t>同伴教学法</a:t>
            </a:r>
          </a:p>
        </p:txBody>
      </p:sp>
      <p:sp>
        <p:nvSpPr>
          <p:cNvPr id="3" name="AutoShape 3"/>
          <p:cNvSpPr/>
          <p:nvPr/>
        </p:nvSpPr>
        <p:spPr>
          <a:xfrm>
            <a:off x="466725" y="3098900"/>
            <a:ext cx="1714500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1200" b="1" i="0" u="none" strike="noStrike" dirty="0" err="1">
                <a:solidFill>
                  <a:srgbClr val="2C2840"/>
                </a:solidFill>
              </a:rPr>
              <a:t>课前预习</a:t>
            </a:r>
            <a:endParaRPr lang="en-US" sz="1100" dirty="0"/>
          </a:p>
        </p:txBody>
      </p:sp>
      <p:sp>
        <p:nvSpPr>
          <p:cNvPr id="4" name="AutoShape 4"/>
          <p:cNvSpPr/>
          <p:nvPr/>
        </p:nvSpPr>
        <p:spPr>
          <a:xfrm>
            <a:off x="686910" y="1724025"/>
            <a:ext cx="1274129" cy="1274129"/>
          </a:xfrm>
          <a:prstGeom prst="ellipse">
            <a:avLst/>
          </a:prstGeom>
          <a:solidFill>
            <a:srgbClr val="2B2F36">
              <a:alpha val="100000"/>
            </a:srgbClr>
          </a:solidFill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5" name="AutoShape 5"/>
          <p:cNvSpPr/>
          <p:nvPr/>
        </p:nvSpPr>
        <p:spPr>
          <a:xfrm>
            <a:off x="466725" y="3425257"/>
            <a:ext cx="1714500" cy="70485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900" b="0" i="0" u="none" strike="noStrike" dirty="0" err="1">
                <a:solidFill>
                  <a:srgbClr val="2C2840">
                    <a:alpha val="49804"/>
                  </a:srgbClr>
                </a:solidFill>
              </a:rPr>
              <a:t>学生在课前对所学内容进行自学，为课堂上的讨论做好准备</a:t>
            </a:r>
            <a:endParaRPr lang="en-US" sz="1100" dirty="0"/>
          </a:p>
        </p:txBody>
      </p:sp>
      <p:sp>
        <p:nvSpPr>
          <p:cNvPr id="6" name="AutoShape 6"/>
          <p:cNvSpPr/>
          <p:nvPr/>
        </p:nvSpPr>
        <p:spPr>
          <a:xfrm>
            <a:off x="2616984" y="3098900"/>
            <a:ext cx="1714500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1200" b="0" i="0" u="none" strike="noStrike">
                <a:solidFill>
                  <a:srgbClr val="2C2840"/>
                </a:solidFill>
              </a:rPr>
              <a:t>课堂测试</a:t>
            </a:r>
            <a:endParaRPr lang="en-US" sz="1100"/>
          </a:p>
        </p:txBody>
      </p:sp>
      <p:sp>
        <p:nvSpPr>
          <p:cNvPr id="7" name="AutoShape 7"/>
          <p:cNvSpPr/>
          <p:nvPr/>
        </p:nvSpPr>
        <p:spPr>
          <a:xfrm>
            <a:off x="2837170" y="1724025"/>
            <a:ext cx="1274129" cy="1274129"/>
          </a:xfrm>
          <a:prstGeom prst="ellipse">
            <a:avLst/>
          </a:prstGeom>
          <a:solidFill>
            <a:srgbClr val="3A6CEA">
              <a:alpha val="100000"/>
            </a:srgbClr>
          </a:solidFill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8" name="AutoShape 8"/>
          <p:cNvSpPr/>
          <p:nvPr/>
        </p:nvSpPr>
        <p:spPr>
          <a:xfrm>
            <a:off x="2616984" y="3425257"/>
            <a:ext cx="1714500" cy="5334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900" b="0" i="0" u="none" strike="noStrike" dirty="0" err="1">
                <a:solidFill>
                  <a:srgbClr val="2C2840">
                    <a:alpha val="49804"/>
                  </a:srgbClr>
                </a:solidFill>
              </a:rPr>
              <a:t>教师在课堂上提出问题或概念测试题，让学生思考并作答</a:t>
            </a:r>
            <a:endParaRPr lang="en-US" sz="1100" dirty="0"/>
          </a:p>
        </p:txBody>
      </p:sp>
      <p:sp>
        <p:nvSpPr>
          <p:cNvPr id="9" name="AutoShape 9"/>
          <p:cNvSpPr/>
          <p:nvPr/>
        </p:nvSpPr>
        <p:spPr>
          <a:xfrm>
            <a:off x="4767243" y="3098900"/>
            <a:ext cx="1714500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1200" b="0" i="0" u="none" strike="noStrike">
                <a:solidFill>
                  <a:srgbClr val="2C2840"/>
                </a:solidFill>
              </a:rPr>
              <a:t>学生讨论</a:t>
            </a:r>
            <a:endParaRPr lang="en-US" sz="1100"/>
          </a:p>
        </p:txBody>
      </p:sp>
      <p:sp>
        <p:nvSpPr>
          <p:cNvPr id="10" name="AutoShape 10"/>
          <p:cNvSpPr/>
          <p:nvPr/>
        </p:nvSpPr>
        <p:spPr>
          <a:xfrm>
            <a:off x="4987429" y="1724025"/>
            <a:ext cx="1274129" cy="1274129"/>
          </a:xfrm>
          <a:prstGeom prst="ellipse">
            <a:avLst/>
          </a:prstGeom>
          <a:solidFill>
            <a:srgbClr val="2B2F36">
              <a:alpha val="100000"/>
            </a:srgbClr>
          </a:solidFill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11" name="AutoShape 11"/>
          <p:cNvSpPr/>
          <p:nvPr/>
        </p:nvSpPr>
        <p:spPr>
          <a:xfrm>
            <a:off x="4767243" y="3425257"/>
            <a:ext cx="1714500" cy="70485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900" b="0" i="0" u="none" strike="noStrike" dirty="0" err="1">
                <a:solidFill>
                  <a:srgbClr val="2C2840">
                    <a:alpha val="49804"/>
                  </a:srgbClr>
                </a:solidFill>
              </a:rPr>
              <a:t>学生之间就问题的答案或观点进行讨论，通过说服对方或共同探究来深化理解</a:t>
            </a:r>
            <a:endParaRPr lang="en-US" sz="1100" dirty="0"/>
          </a:p>
        </p:txBody>
      </p:sp>
      <p:sp>
        <p:nvSpPr>
          <p:cNvPr id="12" name="AutoShape 12"/>
          <p:cNvSpPr/>
          <p:nvPr/>
        </p:nvSpPr>
        <p:spPr>
          <a:xfrm>
            <a:off x="6917502" y="3098900"/>
            <a:ext cx="1714500" cy="4191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1200" b="0" i="0" u="none" strike="noStrike">
                <a:solidFill>
                  <a:srgbClr val="2C2840"/>
                </a:solidFill>
              </a:rPr>
              <a:t>教师讲解</a:t>
            </a:r>
            <a:endParaRPr lang="en-US" sz="1100"/>
          </a:p>
        </p:txBody>
      </p:sp>
      <p:sp>
        <p:nvSpPr>
          <p:cNvPr id="13" name="AutoShape 13"/>
          <p:cNvSpPr/>
          <p:nvPr/>
        </p:nvSpPr>
        <p:spPr>
          <a:xfrm>
            <a:off x="7137688" y="1724025"/>
            <a:ext cx="1274129" cy="1274129"/>
          </a:xfrm>
          <a:prstGeom prst="ellipse">
            <a:avLst/>
          </a:prstGeom>
          <a:solidFill>
            <a:srgbClr val="2B2F36">
              <a:alpha val="100000"/>
            </a:srgbClr>
          </a:solidFill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14" name="AutoShape 14"/>
          <p:cNvSpPr/>
          <p:nvPr/>
        </p:nvSpPr>
        <p:spPr>
          <a:xfrm>
            <a:off x="6917502" y="3422750"/>
            <a:ext cx="1714500" cy="70485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900" b="0" i="0" u="none" strike="noStrike" dirty="0" err="1">
                <a:solidFill>
                  <a:srgbClr val="2C2840">
                    <a:alpha val="49804"/>
                  </a:srgbClr>
                </a:solidFill>
              </a:rPr>
              <a:t>如果学生的正确率不高，教师将进行讲解，直到学生理解并掌握相关内容</a:t>
            </a:r>
            <a:endParaRPr lang="en-US" sz="1100" dirty="0"/>
          </a:p>
        </p:txBody>
      </p:sp>
      <p:pic>
        <p:nvPicPr>
          <p:cNvPr id="15" name="Picture 1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8484" y="2075340"/>
            <a:ext cx="571500" cy="571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8743" y="2075340"/>
            <a:ext cx="571500" cy="571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89002" y="2075340"/>
            <a:ext cx="571500" cy="5715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8225" y="2075340"/>
            <a:ext cx="571500" cy="571500"/>
          </a:xfrm>
          <a:prstGeom prst="rect">
            <a:avLst/>
          </a:prstGeom>
        </p:spPr>
      </p:pic>
      <p:pic>
        <p:nvPicPr>
          <p:cNvPr id="20" name="图形 19" descr="广告 轮廓">
            <a:extLst>
              <a:ext uri="{FF2B5EF4-FFF2-40B4-BE49-F238E27FC236}">
                <a16:creationId xmlns:a16="http://schemas.microsoft.com/office/drawing/2014/main" id="{BC387F6E-1D9F-733D-D7DF-A10320A0E28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7293" y="1932608"/>
            <a:ext cx="914400" cy="914400"/>
          </a:xfrm>
          <a:prstGeom prst="rect">
            <a:avLst/>
          </a:prstGeom>
        </p:spPr>
      </p:pic>
      <p:pic>
        <p:nvPicPr>
          <p:cNvPr id="22" name="图形 21" descr="人工智能 轮廓">
            <a:extLst>
              <a:ext uri="{FF2B5EF4-FFF2-40B4-BE49-F238E27FC236}">
                <a16:creationId xmlns:a16="http://schemas.microsoft.com/office/drawing/2014/main" id="{0C948F0A-9346-070F-FFC5-5F11369BDF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045084" y="1901699"/>
            <a:ext cx="914400" cy="914400"/>
          </a:xfrm>
          <a:prstGeom prst="rect">
            <a:avLst/>
          </a:prstGeom>
        </p:spPr>
      </p:pic>
      <p:pic>
        <p:nvPicPr>
          <p:cNvPr id="24" name="图形 23" descr="抱负 轮廓">
            <a:extLst>
              <a:ext uri="{FF2B5EF4-FFF2-40B4-BE49-F238E27FC236}">
                <a16:creationId xmlns:a16="http://schemas.microsoft.com/office/drawing/2014/main" id="{75C9FBE1-AF92-4C08-5A26-4196D367B52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11942" y="1921388"/>
            <a:ext cx="914400" cy="914400"/>
          </a:xfrm>
          <a:prstGeom prst="rect">
            <a:avLst/>
          </a:prstGeom>
        </p:spPr>
      </p:pic>
      <p:pic>
        <p:nvPicPr>
          <p:cNvPr id="26" name="图形 25" descr="原子 轮廓">
            <a:extLst>
              <a:ext uri="{FF2B5EF4-FFF2-40B4-BE49-F238E27FC236}">
                <a16:creationId xmlns:a16="http://schemas.microsoft.com/office/drawing/2014/main" id="{E89DC5D1-A30F-FCE8-9B0D-81B21300D3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66774" y="1932608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" hasCustomPrompt="1"/>
          </p:nvPr>
        </p:nvSpPr>
        <p:spPr>
          <a:xfrm>
            <a:off x="476250" y="415668"/>
            <a:ext cx="1123950" cy="533400"/>
          </a:xfrm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1800" b="1" i="0" u="none" strike="noStrike">
                <a:solidFill>
                  <a:srgbClr val="3A6CEA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1" i="0" u="none" strike="noStrike">
                <a:solidFill>
                  <a:srgbClr val="3A6CEA"/>
                </a:solidFill>
              </a:rPr>
              <a:t>项目信息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476250" y="1487137"/>
            <a:ext cx="3307353" cy="2692302"/>
          </a:xfrm>
          <a:prstGeom prst="rect">
            <a:avLst/>
          </a:prstGeom>
          <a:ln>
            <a:noFill/>
            <a:prstDash val="solid"/>
          </a:ln>
        </p:spPr>
      </p:pic>
      <p:grpSp>
        <p:nvGrpSpPr>
          <p:cNvPr id="11" name="组合 10">
            <a:extLst>
              <a:ext uri="{FF2B5EF4-FFF2-40B4-BE49-F238E27FC236}">
                <a16:creationId xmlns:a16="http://schemas.microsoft.com/office/drawing/2014/main" id="{E98926D8-A1CC-741E-5969-12980C30CE82}"/>
              </a:ext>
            </a:extLst>
          </p:cNvPr>
          <p:cNvGrpSpPr/>
          <p:nvPr/>
        </p:nvGrpSpPr>
        <p:grpSpPr>
          <a:xfrm>
            <a:off x="4807611" y="684934"/>
            <a:ext cx="2164302" cy="887934"/>
            <a:chOff x="5290056" y="1212256"/>
            <a:chExt cx="2164302" cy="88793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11FF8A97-3C38-9080-1D28-898480E8D089}"/>
                </a:ext>
              </a:extLst>
            </p:cNvPr>
            <p:cNvSpPr/>
            <p:nvPr/>
          </p:nvSpPr>
          <p:spPr>
            <a:xfrm>
              <a:off x="5290056" y="1212256"/>
              <a:ext cx="549762" cy="549762"/>
            </a:xfrm>
            <a:prstGeom prst="ellipse">
              <a:avLst/>
            </a:prstGeom>
            <a:solidFill>
              <a:srgbClr val="F4F5F6">
                <a:alpha val="100000"/>
              </a:srgbClr>
            </a:solidFill>
            <a:ln w="9525">
              <a:solidFill>
                <a:srgbClr val="2B2F36">
                  <a:alpha val="100000"/>
                </a:srgbClr>
              </a:solidFill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algn="ctr"/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67B1A79D-4637-7E3D-763D-C85665AC7262}"/>
                </a:ext>
              </a:extLst>
            </p:cNvPr>
            <p:cNvSpPr txBox="1"/>
            <p:nvPr/>
          </p:nvSpPr>
          <p:spPr>
            <a:xfrm>
              <a:off x="5884698" y="1321493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项目名</a:t>
              </a: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1573FC69-533D-8F50-B25D-9A9A557D4DE9}"/>
                </a:ext>
              </a:extLst>
            </p:cNvPr>
            <p:cNvSpPr txBox="1"/>
            <p:nvPr/>
          </p:nvSpPr>
          <p:spPr>
            <a:xfrm>
              <a:off x="5884698" y="1823191"/>
              <a:ext cx="15696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同伴教学法支撑平台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2CB07504-C916-CFC4-E70E-5855F8DD6475}"/>
              </a:ext>
            </a:extLst>
          </p:cNvPr>
          <p:cNvGrpSpPr/>
          <p:nvPr/>
        </p:nvGrpSpPr>
        <p:grpSpPr>
          <a:xfrm>
            <a:off x="4807611" y="1572868"/>
            <a:ext cx="1548749" cy="887934"/>
            <a:chOff x="5290056" y="1212256"/>
            <a:chExt cx="1548749" cy="887934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585EA95-11FD-B6EB-B6CE-53147312418E}"/>
                </a:ext>
              </a:extLst>
            </p:cNvPr>
            <p:cNvSpPr/>
            <p:nvPr/>
          </p:nvSpPr>
          <p:spPr>
            <a:xfrm>
              <a:off x="5290056" y="1212256"/>
              <a:ext cx="549762" cy="549762"/>
            </a:xfrm>
            <a:prstGeom prst="ellipse">
              <a:avLst/>
            </a:prstGeom>
            <a:solidFill>
              <a:srgbClr val="F4F5F6">
                <a:alpha val="100000"/>
              </a:srgbClr>
            </a:solidFill>
            <a:ln w="9525">
              <a:solidFill>
                <a:srgbClr val="2B2F36">
                  <a:alpha val="100000"/>
                </a:srgbClr>
              </a:solidFill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algn="ctr"/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2DF980C-B0F5-8E63-5BB3-E58157562366}"/>
                </a:ext>
              </a:extLst>
            </p:cNvPr>
            <p:cNvSpPr txBox="1"/>
            <p:nvPr/>
          </p:nvSpPr>
          <p:spPr>
            <a:xfrm>
              <a:off x="5884698" y="132149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目标用户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F071D48-2118-1644-D8C5-A0A10D300148}"/>
                </a:ext>
              </a:extLst>
            </p:cNvPr>
            <p:cNvSpPr txBox="1"/>
            <p:nvPr/>
          </p:nvSpPr>
          <p:spPr>
            <a:xfrm>
              <a:off x="5884698" y="1823191"/>
              <a:ext cx="9541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学生和教师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7AD6F48-2E8D-5532-212F-0C62AB2A9E33}"/>
              </a:ext>
            </a:extLst>
          </p:cNvPr>
          <p:cNvGrpSpPr/>
          <p:nvPr/>
        </p:nvGrpSpPr>
        <p:grpSpPr>
          <a:xfrm>
            <a:off x="4807611" y="2460802"/>
            <a:ext cx="1497453" cy="887934"/>
            <a:chOff x="5290056" y="1212256"/>
            <a:chExt cx="1497453" cy="887934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29F2C660-DB83-1B9E-03FE-C929CE85903E}"/>
                </a:ext>
              </a:extLst>
            </p:cNvPr>
            <p:cNvSpPr/>
            <p:nvPr/>
          </p:nvSpPr>
          <p:spPr>
            <a:xfrm>
              <a:off x="5290056" y="1212256"/>
              <a:ext cx="549762" cy="549762"/>
            </a:xfrm>
            <a:prstGeom prst="ellipse">
              <a:avLst/>
            </a:prstGeom>
            <a:solidFill>
              <a:srgbClr val="F4F5F6">
                <a:alpha val="100000"/>
              </a:srgbClr>
            </a:solidFill>
            <a:ln w="9525">
              <a:solidFill>
                <a:srgbClr val="2B2F36">
                  <a:alpha val="100000"/>
                </a:srgbClr>
              </a:solidFill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algn="ctr"/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C3BCDCB-B0AE-CF08-9B61-7D150551B7A7}"/>
                </a:ext>
              </a:extLst>
            </p:cNvPr>
            <p:cNvSpPr txBox="1"/>
            <p:nvPr/>
          </p:nvSpPr>
          <p:spPr>
            <a:xfrm>
              <a:off x="5884698" y="132149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开发期限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04B6ACE-23E8-5900-154C-43B905329A67}"/>
                </a:ext>
              </a:extLst>
            </p:cNvPr>
            <p:cNvSpPr txBox="1"/>
            <p:nvPr/>
          </p:nvSpPr>
          <p:spPr>
            <a:xfrm>
              <a:off x="5884698" y="1823191"/>
              <a:ext cx="5774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2</a:t>
              </a:r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个月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52A2D012-57CE-84B7-6770-3E8D63BC60D9}"/>
              </a:ext>
            </a:extLst>
          </p:cNvPr>
          <p:cNvGrpSpPr/>
          <p:nvPr/>
        </p:nvGrpSpPr>
        <p:grpSpPr>
          <a:xfrm>
            <a:off x="4807611" y="3348736"/>
            <a:ext cx="2010414" cy="1257266"/>
            <a:chOff x="5290056" y="1212256"/>
            <a:chExt cx="2010414" cy="1257266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B1ED9665-B62C-A66C-9F67-39FD67AF4DDE}"/>
                </a:ext>
              </a:extLst>
            </p:cNvPr>
            <p:cNvSpPr/>
            <p:nvPr/>
          </p:nvSpPr>
          <p:spPr>
            <a:xfrm>
              <a:off x="5290056" y="1212256"/>
              <a:ext cx="549762" cy="549762"/>
            </a:xfrm>
            <a:prstGeom prst="ellipse">
              <a:avLst/>
            </a:prstGeom>
            <a:solidFill>
              <a:srgbClr val="F4F5F6">
                <a:alpha val="100000"/>
              </a:srgbClr>
            </a:solidFill>
            <a:ln w="9525">
              <a:solidFill>
                <a:srgbClr val="2B2F36">
                  <a:alpha val="100000"/>
                </a:srgbClr>
              </a:solidFill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algn="ctr"/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8A3B93DC-D51D-AFA8-D08A-0704A5D73F9D}"/>
                </a:ext>
              </a:extLst>
            </p:cNvPr>
            <p:cNvSpPr txBox="1"/>
            <p:nvPr/>
          </p:nvSpPr>
          <p:spPr>
            <a:xfrm>
              <a:off x="5884698" y="132149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运行环境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9520209-E465-ECC9-5895-0D2F1D8E1CA4}"/>
                </a:ext>
              </a:extLst>
            </p:cNvPr>
            <p:cNvSpPr txBox="1"/>
            <p:nvPr/>
          </p:nvSpPr>
          <p:spPr>
            <a:xfrm>
              <a:off x="5884698" y="1823191"/>
              <a:ext cx="14157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Noto Sans SC"/>
                </a:rPr>
                <a:t>学生端：手机APP</a:t>
              </a:r>
              <a:endPara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Noto Sans SC"/>
                </a:rPr>
                <a:t>教师端：网页</a:t>
              </a:r>
              <a:endParaRPr kumimoji="0" lang="zh-CN" altLang="zh-CN" sz="12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latin typeface="Arial" panose="020B0604020202020204" pitchFamily="34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200" b="0" i="0" u="none" strike="noStrike" cap="none" normalizeH="0" baseline="0" dirty="0">
                  <a:ln>
                    <a:noFill/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effectLst/>
                  <a:latin typeface="Arial" panose="020B0604020202020204" pitchFamily="34" charset="0"/>
                  <a:ea typeface="Noto Sans SC"/>
                </a:rPr>
                <a:t>管理员端：网页</a:t>
              </a:r>
              <a:endParaRPr lang="zh-CN" alt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" hasCustomPrompt="1"/>
          </p:nvPr>
        </p:nvSpPr>
        <p:spPr>
          <a:xfrm>
            <a:off x="476250" y="415668"/>
            <a:ext cx="1381406" cy="533400"/>
          </a:xfrm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1800" b="1" i="0" u="none" strike="noStrike">
                <a:solidFill>
                  <a:srgbClr val="3A6CEA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1" i="0" u="none" strike="noStrike">
                <a:solidFill>
                  <a:srgbClr val="3A6CEA"/>
                </a:solidFill>
              </a:rPr>
              <a:t>功能框架图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949068"/>
            <a:ext cx="7315200" cy="3379448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6" name="AutoShape 6">
            <a:extLst>
              <a:ext uri="{FF2B5EF4-FFF2-40B4-BE49-F238E27FC236}">
                <a16:creationId xmlns:a16="http://schemas.microsoft.com/office/drawing/2014/main" id="{D4DBB77D-1960-EA1C-73B9-E544719D750F}"/>
              </a:ext>
            </a:extLst>
          </p:cNvPr>
          <p:cNvSpPr/>
          <p:nvPr/>
        </p:nvSpPr>
        <p:spPr>
          <a:xfrm>
            <a:off x="6878426" y="4328516"/>
            <a:ext cx="2047432" cy="419100"/>
          </a:xfrm>
          <a:prstGeom prst="rect">
            <a:avLst/>
          </a:prstGeom>
          <a:noFill/>
          <a:ln w="952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zh-CN" altLang="en-US" sz="1200" b="0" i="0" u="none" strike="noStrike" dirty="0">
                <a:solidFill>
                  <a:srgbClr val="366AF2"/>
                </a:solidFill>
                <a:hlinkClick r:id="rId4" tooltip="https://diegodad.feishu.cn/docx/E5w0dFnFcofttuxOjeLcfIZKnzb?openbrd=1&amp;doc_app_id=501&amp;blockId=IVPOdekxeoxjuHxyYiIc07tbntf&amp;blockType=whiteboard&amp;blockToken=KwyJwNvvfhAaCubS38Bcqxu7nT1#IVPOdekxeoxjuHxyYiIc07tbntf"/>
              </a:rPr>
              <a:t>功能框架图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Grp="1" noChangeAspect="1"/>
          </p:cNvPicPr>
          <p:nvPr>
            <p:ph type="pic" sz="quarter" idx="3"/>
          </p:nvPr>
        </p:nvPicPr>
        <p:blipFill>
          <a:blip r:embed="rId3"/>
          <a:srcRect l="183" r="183"/>
          <a:stretch>
            <a:fillRect/>
          </a:stretch>
        </p:blipFill>
        <p:spPr>
          <a:xfrm>
            <a:off x="2137156" y="1821957"/>
            <a:ext cx="1104900" cy="1257300"/>
          </a:xfrm>
          <a:prstGeom prst="rect">
            <a:avLst/>
          </a:prstGeom>
        </p:spPr>
      </p:pic>
      <p:sp>
        <p:nvSpPr>
          <p:cNvPr id="3" name="AutoShape 3"/>
          <p:cNvSpPr>
            <a:spLocks noGrp="1"/>
          </p:cNvSpPr>
          <p:nvPr>
            <p:ph type="body" sz="quarter" idx="1" hasCustomPrompt="1"/>
          </p:nvPr>
        </p:nvSpPr>
        <p:spPr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4500" b="1" i="0" u="none" strike="noStrike">
                <a:solidFill>
                  <a:srgbClr val="FFFFFF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4500" b="1" i="0" u="none" strike="noStrike">
                <a:solidFill>
                  <a:srgbClr val="FFFFFF"/>
                </a:solidFill>
              </a:rPr>
              <a:t>02 项目安排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8" hasCustomPrompt="1"/>
          </p:nvPr>
        </p:nvSpPr>
        <p:spPr>
          <a:prstGeom prst="rect">
            <a:avLst/>
          </a:prstGeom>
        </p:spPr>
        <p:txBody>
          <a:bodyPr lIns="95250" tIns="95250" rIns="95250" bIns="95250">
            <a:noAutofit/>
          </a:bodyPr>
          <a:lstStyle>
            <a:lvl1pPr algn="l">
              <a:lnSpc>
                <a:spcPct val="125000"/>
              </a:lnSpc>
              <a:defRPr sz="1800" b="1" i="0" u="none" strike="noStrike">
                <a:solidFill>
                  <a:srgbClr val="3A6CEA">
                    <a:alpha val="100000"/>
                  </a:srgbClr>
                </a:solidFill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1800" b="1" i="0" u="none" strike="noStrike">
                <a:solidFill>
                  <a:srgbClr val="3A6CEA"/>
                </a:solidFill>
              </a:rPr>
              <a:t>人员分工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576946" y="1316996"/>
            <a:ext cx="1922507" cy="3150213"/>
          </a:xfrm>
          <a:prstGeom prst="rect">
            <a:avLst/>
          </a:prstGeom>
          <a:ln>
            <a:noFill/>
            <a:prstDash val="solid"/>
          </a:ln>
        </p:spPr>
      </p:pic>
      <p:grpSp>
        <p:nvGrpSpPr>
          <p:cNvPr id="4" name="Group 4"/>
          <p:cNvGrpSpPr/>
          <p:nvPr/>
        </p:nvGrpSpPr>
        <p:grpSpPr>
          <a:xfrm>
            <a:off x="571609" y="1426746"/>
            <a:ext cx="2743200" cy="1009379"/>
            <a:chOff x="571609" y="1426746"/>
            <a:chExt cx="2743200" cy="1009379"/>
          </a:xfrm>
        </p:grpSpPr>
        <p:sp>
          <p:nvSpPr>
            <p:cNvPr id="5" name="AutoShape 5"/>
            <p:cNvSpPr/>
            <p:nvPr/>
          </p:nvSpPr>
          <p:spPr>
            <a:xfrm>
              <a:off x="1770525" y="1426746"/>
              <a:ext cx="1533116" cy="3619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r">
                <a:lnSpc>
                  <a:spcPct val="83333"/>
                </a:lnSpc>
                <a:defRPr/>
              </a:pPr>
              <a:r>
                <a:rPr lang="en-US" altLang="zh-CN" sz="1350" b="1" dirty="0">
                  <a:solidFill>
                    <a:srgbClr val="1F2329"/>
                  </a:solidFill>
                </a:rPr>
                <a:t>XXX</a:t>
              </a:r>
              <a:endParaRPr lang="en-US" sz="1100" dirty="0"/>
            </a:p>
          </p:txBody>
        </p:sp>
        <p:sp>
          <p:nvSpPr>
            <p:cNvPr id="6" name="AutoShape 6"/>
            <p:cNvSpPr/>
            <p:nvPr/>
          </p:nvSpPr>
          <p:spPr>
            <a:xfrm>
              <a:off x="571609" y="1845575"/>
              <a:ext cx="2743200" cy="5905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marL="171450" indent="-171450" algn="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网页端开放课堂签到部分 </a:t>
              </a:r>
            </a:p>
            <a:p>
              <a:pPr marL="171450" indent="-171450" algn="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数据统计功能</a:t>
              </a:r>
            </a:p>
            <a:p>
              <a:pPr marL="171450" indent="-171450" algn="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发布题目</a:t>
              </a:r>
            </a:p>
            <a:p>
              <a:pPr indent="0" algn="r">
                <a:lnSpc>
                  <a:spcPct val="125000"/>
                </a:lnSpc>
                <a:defRPr/>
              </a:pPr>
              <a:endParaRPr lang="en-US" sz="1100" dirty="0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62226" y="3635508"/>
            <a:ext cx="2743200" cy="878225"/>
            <a:chOff x="562226" y="3635508"/>
            <a:chExt cx="2743200" cy="878225"/>
          </a:xfrm>
        </p:grpSpPr>
        <p:sp>
          <p:nvSpPr>
            <p:cNvPr id="8" name="AutoShape 8"/>
            <p:cNvSpPr/>
            <p:nvPr/>
          </p:nvSpPr>
          <p:spPr>
            <a:xfrm>
              <a:off x="1770525" y="3635508"/>
              <a:ext cx="1533525" cy="3619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r">
                <a:lnSpc>
                  <a:spcPct val="83333"/>
                </a:lnSpc>
                <a:defRPr/>
              </a:pPr>
              <a:r>
                <a:rPr lang="en-US" altLang="zh-CN" sz="1350" b="1" dirty="0">
                  <a:solidFill>
                    <a:srgbClr val="1F2329"/>
                  </a:solidFill>
                </a:rPr>
                <a:t>XXX</a:t>
              </a:r>
              <a:endParaRPr lang="en-US" sz="1100" b="1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562226" y="3923183"/>
              <a:ext cx="2743200" cy="5905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marL="171450" lvl="0" indent="-171450" algn="r">
                <a:lnSpc>
                  <a:spcPct val="125000"/>
                </a:lnSpc>
                <a:buClr>
                  <a:srgbClr val="2B2F36"/>
                </a:buClr>
                <a:buFont typeface="Wingdings" panose="05000000000000000000" pitchFamily="2" charset="2"/>
                <a:buChar char="l"/>
                <a:defRPr/>
              </a:pPr>
              <a:r>
                <a:rPr lang="en-US" sz="1200" b="0" i="0" u="none" strike="noStrike" dirty="0" err="1">
                  <a:solidFill>
                    <a:srgbClr val="2B2F36">
                      <a:alpha val="49804"/>
                    </a:srgbClr>
                  </a:solidFill>
                </a:rPr>
                <a:t>学生端APP部分的前端编码</a:t>
              </a:r>
              <a:endParaRPr lang="en-US" sz="1200" dirty="0"/>
            </a:p>
            <a:p>
              <a:pPr marL="171450" lvl="0" indent="-171450" algn="r">
                <a:lnSpc>
                  <a:spcPct val="125000"/>
                </a:lnSpc>
                <a:buClr>
                  <a:srgbClr val="2B2F36"/>
                </a:buClr>
                <a:buFont typeface="Wingdings" panose="05000000000000000000" pitchFamily="2" charset="2"/>
                <a:buChar char="l"/>
              </a:pPr>
              <a:r>
                <a:rPr lang="en-US" sz="1200" b="0" i="0" u="none" strike="noStrike" dirty="0" err="1">
                  <a:solidFill>
                    <a:srgbClr val="2B2F36">
                      <a:alpha val="49804"/>
                    </a:srgbClr>
                  </a:solidFill>
                </a:rPr>
                <a:t>学生端的认证和课程部分</a:t>
              </a:r>
              <a:endParaRPr lang="en-US" sz="1200" b="0" i="0" u="none" strike="noStrike" dirty="0">
                <a:solidFill>
                  <a:srgbClr val="2B2F36">
                    <a:alpha val="49804"/>
                  </a:srgbClr>
                </a:solidFill>
              </a:endParaRP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59935" y="2531127"/>
            <a:ext cx="2743706" cy="878225"/>
            <a:chOff x="559935" y="2531127"/>
            <a:chExt cx="2743706" cy="878225"/>
          </a:xfrm>
        </p:grpSpPr>
        <p:sp>
          <p:nvSpPr>
            <p:cNvPr id="11" name="AutoShape 11"/>
            <p:cNvSpPr/>
            <p:nvPr/>
          </p:nvSpPr>
          <p:spPr>
            <a:xfrm>
              <a:off x="1770525" y="2531127"/>
              <a:ext cx="1533116" cy="3619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r">
                <a:lnSpc>
                  <a:spcPct val="83333"/>
                </a:lnSpc>
                <a:defRPr/>
              </a:pPr>
              <a:r>
                <a:rPr lang="en-US" altLang="zh-CN" sz="1350" b="1" dirty="0">
                  <a:solidFill>
                    <a:srgbClr val="2B2F36"/>
                  </a:solidFill>
                </a:rPr>
                <a:t>XXX</a:t>
              </a:r>
              <a:endParaRPr lang="en-US" sz="1100" dirty="0"/>
            </a:p>
          </p:txBody>
        </p:sp>
        <p:sp>
          <p:nvSpPr>
            <p:cNvPr id="12" name="AutoShape 12"/>
            <p:cNvSpPr/>
            <p:nvPr/>
          </p:nvSpPr>
          <p:spPr>
            <a:xfrm>
              <a:off x="559935" y="2818802"/>
              <a:ext cx="2742207" cy="5905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marL="171450" indent="-171450" algn="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教师端网页部分的前端编码</a:t>
              </a:r>
            </a:p>
            <a:p>
              <a:pPr marL="171450" indent="-171450" algn="r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学生端的课堂和消息部分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3488877" y="1474371"/>
            <a:ext cx="571500" cy="571500"/>
          </a:xfrm>
          <a:prstGeom prst="ellipse">
            <a:avLst/>
          </a:prstGeom>
          <a:solidFill>
            <a:srgbClr val="2B2F36">
              <a:alpha val="100000"/>
            </a:srgbClr>
          </a:solidFill>
          <a:ln w="2857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83333"/>
              </a:lnSpc>
              <a:defRPr/>
            </a:pPr>
            <a:r>
              <a:rPr lang="en-US" sz="1200" b="1" i="0" u="none" strike="noStrike">
                <a:solidFill>
                  <a:srgbClr val="FFFFFF"/>
                </a:solidFill>
              </a:rPr>
              <a:t>03</a:t>
            </a:r>
            <a:endParaRPr lang="en-US" sz="1100"/>
          </a:p>
        </p:txBody>
      </p:sp>
      <p:sp>
        <p:nvSpPr>
          <p:cNvPr id="14" name="AutoShape 14"/>
          <p:cNvSpPr/>
          <p:nvPr/>
        </p:nvSpPr>
        <p:spPr>
          <a:xfrm>
            <a:off x="3488877" y="2578752"/>
            <a:ext cx="571500" cy="571500"/>
          </a:xfrm>
          <a:prstGeom prst="ellipse">
            <a:avLst/>
          </a:prstGeom>
          <a:solidFill>
            <a:srgbClr val="2B2F36">
              <a:alpha val="100000"/>
            </a:srgbClr>
          </a:solidFill>
          <a:ln w="2857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83333"/>
              </a:lnSpc>
              <a:defRPr/>
            </a:pPr>
            <a:r>
              <a:rPr lang="en-US" sz="1200" b="1" i="0" u="none" strike="noStrike">
                <a:solidFill>
                  <a:srgbClr val="FFFFFF"/>
                </a:solidFill>
              </a:rPr>
              <a:t>02</a:t>
            </a:r>
            <a:endParaRPr lang="en-US" sz="1100"/>
          </a:p>
        </p:txBody>
      </p:sp>
      <p:sp>
        <p:nvSpPr>
          <p:cNvPr id="15" name="AutoShape 15"/>
          <p:cNvSpPr/>
          <p:nvPr/>
        </p:nvSpPr>
        <p:spPr>
          <a:xfrm>
            <a:off x="3488877" y="3683133"/>
            <a:ext cx="571500" cy="571500"/>
          </a:xfrm>
          <a:prstGeom prst="ellipse">
            <a:avLst/>
          </a:prstGeom>
          <a:solidFill>
            <a:srgbClr val="2B2F36">
              <a:alpha val="100000"/>
            </a:srgbClr>
          </a:solidFill>
          <a:ln w="2857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83333"/>
              </a:lnSpc>
              <a:defRPr/>
            </a:pPr>
            <a:r>
              <a:rPr lang="en-US" sz="1200" b="1" i="0" u="none" strike="noStrike">
                <a:solidFill>
                  <a:srgbClr val="FFFFFF"/>
                </a:solidFill>
              </a:rPr>
              <a:t>01</a:t>
            </a:r>
            <a:endParaRPr lang="en-US" sz="1100"/>
          </a:p>
        </p:txBody>
      </p:sp>
      <p:grpSp>
        <p:nvGrpSpPr>
          <p:cNvPr id="16" name="Group 16"/>
          <p:cNvGrpSpPr/>
          <p:nvPr/>
        </p:nvGrpSpPr>
        <p:grpSpPr>
          <a:xfrm>
            <a:off x="5777939" y="1426746"/>
            <a:ext cx="2743200" cy="878225"/>
            <a:chOff x="5777939" y="1426746"/>
            <a:chExt cx="2743200" cy="878225"/>
          </a:xfrm>
        </p:grpSpPr>
        <p:sp>
          <p:nvSpPr>
            <p:cNvPr id="17" name="AutoShape 17"/>
            <p:cNvSpPr/>
            <p:nvPr/>
          </p:nvSpPr>
          <p:spPr>
            <a:xfrm>
              <a:off x="5777939" y="1426746"/>
              <a:ext cx="1533116" cy="3619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l">
                <a:lnSpc>
                  <a:spcPct val="83333"/>
                </a:lnSpc>
                <a:defRPr/>
              </a:pPr>
              <a:r>
                <a:rPr lang="en-US" altLang="zh-CN" sz="1350" b="1" dirty="0">
                  <a:solidFill>
                    <a:srgbClr val="1F2329"/>
                  </a:solidFill>
                </a:rPr>
                <a:t>XXX</a:t>
              </a:r>
              <a:endParaRPr lang="en-US" sz="1100" dirty="0"/>
            </a:p>
          </p:txBody>
        </p:sp>
        <p:sp>
          <p:nvSpPr>
            <p:cNvPr id="18" name="AutoShape 18"/>
            <p:cNvSpPr/>
            <p:nvPr/>
          </p:nvSpPr>
          <p:spPr>
            <a:xfrm>
              <a:off x="5777939" y="1714421"/>
              <a:ext cx="2743200" cy="5905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</a:rPr>
                <a:t>教师端及管理员端后端编码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bg1">
                      <a:lumMod val="75000"/>
                    </a:schemeClr>
                  </a:solidFill>
                </a:rPr>
                <a:t>教师端题库及测试功能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5777939" y="3635508"/>
            <a:ext cx="2743200" cy="878225"/>
            <a:chOff x="5777939" y="3635508"/>
            <a:chExt cx="2743200" cy="878225"/>
          </a:xfrm>
        </p:grpSpPr>
        <p:sp>
          <p:nvSpPr>
            <p:cNvPr id="20" name="AutoShape 20"/>
            <p:cNvSpPr/>
            <p:nvPr/>
          </p:nvSpPr>
          <p:spPr>
            <a:xfrm>
              <a:off x="5777939" y="3635508"/>
              <a:ext cx="1533116" cy="3619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l">
                <a:lnSpc>
                  <a:spcPct val="83333"/>
                </a:lnSpc>
                <a:defRPr/>
              </a:pPr>
              <a:r>
                <a:rPr lang="en-US" altLang="zh-CN" sz="1350" b="1" dirty="0">
                  <a:solidFill>
                    <a:srgbClr val="2B2F36"/>
                  </a:solidFill>
                </a:rPr>
                <a:t>XXX</a:t>
              </a:r>
              <a:endParaRPr lang="en-US" sz="1100" dirty="0"/>
            </a:p>
          </p:txBody>
        </p:sp>
        <p:sp>
          <p:nvSpPr>
            <p:cNvPr id="21" name="AutoShape 21"/>
            <p:cNvSpPr/>
            <p:nvPr/>
          </p:nvSpPr>
          <p:spPr>
            <a:xfrm>
              <a:off x="5777939" y="3923183"/>
              <a:ext cx="2743200" cy="5905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教师网页端创建课程功能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学生管理系统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课程讨论功能设计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5777939" y="2531127"/>
            <a:ext cx="2742207" cy="878225"/>
            <a:chOff x="5777939" y="2531127"/>
            <a:chExt cx="2742207" cy="878225"/>
          </a:xfrm>
        </p:grpSpPr>
        <p:sp>
          <p:nvSpPr>
            <p:cNvPr id="23" name="AutoShape 23"/>
            <p:cNvSpPr/>
            <p:nvPr/>
          </p:nvSpPr>
          <p:spPr>
            <a:xfrm>
              <a:off x="5777939" y="2531127"/>
              <a:ext cx="1533116" cy="3619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indent="0" algn="l">
                <a:lnSpc>
                  <a:spcPct val="83333"/>
                </a:lnSpc>
                <a:defRPr/>
              </a:pPr>
              <a:r>
                <a:rPr lang="en-US" altLang="zh-CN" sz="1350" b="1" dirty="0">
                  <a:solidFill>
                    <a:srgbClr val="2B2F36"/>
                  </a:solidFill>
                </a:rPr>
                <a:t>XXX</a:t>
              </a:r>
              <a:endParaRPr lang="en-US" sz="1100" dirty="0"/>
            </a:p>
          </p:txBody>
        </p:sp>
        <p:sp>
          <p:nvSpPr>
            <p:cNvPr id="24" name="AutoShape 24"/>
            <p:cNvSpPr/>
            <p:nvPr/>
          </p:nvSpPr>
          <p:spPr>
            <a:xfrm>
              <a:off x="5777939" y="2818802"/>
              <a:ext cx="2742207" cy="590550"/>
            </a:xfrm>
            <a:prstGeom prst="rect">
              <a:avLst/>
            </a:prstGeom>
            <a:noFill/>
            <a:ln w="19050">
              <a:noFill/>
              <a:prstDash val="solid"/>
            </a:ln>
          </p:spPr>
          <p:txBody>
            <a:bodyPr lIns="95250" tIns="95250" rIns="95250" bIns="95250" rtlCol="0" anchor="ctr">
              <a:noAutofit/>
            </a:bodyPr>
            <a:lstStyle/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管理员端页面的前端编码</a:t>
              </a:r>
            </a:p>
            <a:p>
              <a:pPr marL="171450" indent="-171450">
                <a:buFont typeface="Wingdings" panose="05000000000000000000" pitchFamily="2" charset="2"/>
                <a:buChar char="l"/>
              </a:pPr>
              <a:r>
                <a:rPr lang="zh-CN" altLang="en-US" sz="1200" dirty="0">
                  <a:solidFill>
                    <a:schemeClr val="accent3">
                      <a:lumMod val="60000"/>
                      <a:lumOff val="40000"/>
                    </a:schemeClr>
                  </a:solidFill>
                </a:rPr>
                <a:t>管理部分的所有功能</a:t>
              </a:r>
            </a:p>
          </p:txBody>
        </p:sp>
      </p:grpSp>
      <p:sp>
        <p:nvSpPr>
          <p:cNvPr id="25" name="AutoShape 25"/>
          <p:cNvSpPr/>
          <p:nvPr/>
        </p:nvSpPr>
        <p:spPr>
          <a:xfrm>
            <a:off x="5044715" y="1474371"/>
            <a:ext cx="571500" cy="571500"/>
          </a:xfrm>
          <a:prstGeom prst="ellipse">
            <a:avLst/>
          </a:prstGeom>
          <a:solidFill>
            <a:srgbClr val="2B2F36">
              <a:alpha val="100000"/>
            </a:srgbClr>
          </a:solidFill>
          <a:ln w="2857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83333"/>
              </a:lnSpc>
              <a:defRPr/>
            </a:pPr>
            <a:r>
              <a:rPr lang="en-US" sz="1200" b="1" i="0" u="none" strike="noStrike">
                <a:solidFill>
                  <a:srgbClr val="FFFFFF"/>
                </a:solidFill>
              </a:rPr>
              <a:t>06</a:t>
            </a:r>
            <a:endParaRPr lang="en-US" sz="1100"/>
          </a:p>
        </p:txBody>
      </p:sp>
      <p:sp>
        <p:nvSpPr>
          <p:cNvPr id="26" name="AutoShape 26"/>
          <p:cNvSpPr/>
          <p:nvPr/>
        </p:nvSpPr>
        <p:spPr>
          <a:xfrm>
            <a:off x="5044715" y="2578752"/>
            <a:ext cx="571500" cy="571500"/>
          </a:xfrm>
          <a:prstGeom prst="ellipse">
            <a:avLst/>
          </a:prstGeom>
          <a:solidFill>
            <a:srgbClr val="2B2F36">
              <a:alpha val="100000"/>
            </a:srgbClr>
          </a:solidFill>
          <a:ln w="2857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83333"/>
              </a:lnSpc>
              <a:defRPr/>
            </a:pPr>
            <a:r>
              <a:rPr lang="en-US" sz="1200" b="1" i="0" u="none" strike="noStrike">
                <a:solidFill>
                  <a:srgbClr val="FFFFFF"/>
                </a:solidFill>
              </a:rPr>
              <a:t>05</a:t>
            </a:r>
            <a:endParaRPr lang="en-US" sz="1100"/>
          </a:p>
        </p:txBody>
      </p:sp>
      <p:sp>
        <p:nvSpPr>
          <p:cNvPr id="27" name="AutoShape 27"/>
          <p:cNvSpPr/>
          <p:nvPr/>
        </p:nvSpPr>
        <p:spPr>
          <a:xfrm>
            <a:off x="5044715" y="3683133"/>
            <a:ext cx="571500" cy="571500"/>
          </a:xfrm>
          <a:prstGeom prst="ellipse">
            <a:avLst/>
          </a:prstGeom>
          <a:solidFill>
            <a:srgbClr val="2B2F36">
              <a:alpha val="100000"/>
            </a:srgbClr>
          </a:solidFill>
          <a:ln w="28575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83333"/>
              </a:lnSpc>
              <a:defRPr/>
            </a:pPr>
            <a:r>
              <a:rPr lang="en-US" sz="1200" b="1" i="0" u="none" strike="noStrike">
                <a:solidFill>
                  <a:srgbClr val="FFFFFF"/>
                </a:solidFill>
              </a:rPr>
              <a:t>04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351742" y="485974"/>
            <a:ext cx="2440517" cy="647700"/>
          </a:xfrm>
          <a:prstGeom prst="rect">
            <a:avLst/>
          </a:prstGeom>
          <a:noFill/>
          <a:ln w="19050">
            <a:noFill/>
            <a:prstDash val="solid"/>
          </a:ln>
        </p:spPr>
        <p:txBody>
          <a:bodyPr lIns="95250" tIns="95250" rIns="95250" bIns="9525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2400" b="1" i="0" u="none" strike="noStrike">
                <a:solidFill>
                  <a:srgbClr val="2B2F36"/>
                </a:solidFill>
              </a:rPr>
              <a:t>项目计划</a:t>
            </a:r>
            <a:endParaRPr lang="en-US" sz="110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E4DD08-08BA-136C-4BE5-23D6E52DF07B}"/>
              </a:ext>
            </a:extLst>
          </p:cNvPr>
          <p:cNvSpPr txBox="1"/>
          <p:nvPr/>
        </p:nvSpPr>
        <p:spPr>
          <a:xfrm>
            <a:off x="6866415" y="4140044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hlinkClick r:id="rId3"/>
              </a:rPr>
              <a:t>项目计划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659145E-77DA-EA34-226E-C83D25145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78" y="1260827"/>
            <a:ext cx="8013843" cy="262184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F5F6">
            <a:alpha val="100000"/>
          </a:srgbClr>
        </a:solidFill>
        <a:ln w="9525">
          <a:solidFill>
            <a:srgbClr val="2B2F36">
              <a:alpha val="100000"/>
            </a:srgbClr>
          </a:solidFill>
          <a:prstDash val="solid"/>
        </a:ln>
      </a:spPr>
      <a:bodyPr lIns="95250" tIns="95250" rIns="95250" bIns="95250" rtlCol="0" anchor="ctr">
        <a:noAutofit/>
      </a:bodyPr>
      <a:lstStyle>
        <a:defPPr algn="ctr">
          <a:defRPr dirty="0"/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1261</Words>
  <PresentationFormat>全屏显示(16:9)</PresentationFormat>
  <Paragraphs>292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undefined</vt:lpstr>
      <vt:lpstr>Arial</vt:lpstr>
      <vt:lpstr>Wingdings</vt:lpstr>
      <vt:lpstr>Office 主题​​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modified xsi:type="dcterms:W3CDTF">2025-06-07T13:23:44Z</dcterms:modified>
</cp:coreProperties>
</file>