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5" r:id="rId3"/>
    <p:sldId id="261" r:id="rId4"/>
    <p:sldId id="264" r:id="rId5"/>
    <p:sldId id="383" r:id="rId6"/>
    <p:sldId id="384" r:id="rId7"/>
    <p:sldId id="385" r:id="rId8"/>
    <p:sldId id="386" r:id="rId9"/>
    <p:sldId id="389" r:id="rId10"/>
    <p:sldId id="388" r:id="rId11"/>
    <p:sldId id="390" r:id="rId12"/>
    <p:sldId id="387" r:id="rId13"/>
    <p:sldId id="391" r:id="rId14"/>
    <p:sldId id="393" r:id="rId15"/>
    <p:sldId id="306" r:id="rId16"/>
    <p:sldId id="287" r:id="rId17"/>
    <p:sldId id="337" r:id="rId18"/>
    <p:sldId id="394" r:id="rId19"/>
    <p:sldId id="338" r:id="rId20"/>
    <p:sldId id="307" r:id="rId21"/>
    <p:sldId id="311" r:id="rId22"/>
    <p:sldId id="373" r:id="rId23"/>
    <p:sldId id="395" r:id="rId24"/>
    <p:sldId id="396" r:id="rId25"/>
    <p:sldId id="397" r:id="rId26"/>
    <p:sldId id="324" r:id="rId27"/>
    <p:sldId id="325" r:id="rId28"/>
    <p:sldId id="266" r:id="rId29"/>
    <p:sldId id="326" r:id="rId30"/>
    <p:sldId id="295" r:id="rId31"/>
    <p:sldId id="398" r:id="rId32"/>
    <p:sldId id="399" r:id="rId33"/>
    <p:sldId id="327" r:id="rId34"/>
    <p:sldId id="328" r:id="rId35"/>
    <p:sldId id="28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41930591@qq.com" initials="1" lastIdx="1" clrIdx="0">
    <p:extLst>
      <p:ext uri="{19B8F6BF-5375-455C-9EA6-DF929625EA0E}">
        <p15:presenceInfo xmlns:p15="http://schemas.microsoft.com/office/powerpoint/2012/main" xmlns="" userId="8b09f330e52fb7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72422"/>
    <a:srgbClr val="151617"/>
    <a:srgbClr val="FFFCF3"/>
    <a:srgbClr val="FFFDF7"/>
    <a:srgbClr val="FFFAEF"/>
    <a:srgbClr val="FFF8E7"/>
    <a:srgbClr val="FFF6E1"/>
    <a:srgbClr val="FFF3D5"/>
    <a:srgbClr val="FFF4D5"/>
    <a:srgbClr val="FF6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84" autoAdjust="0"/>
    <p:restoredTop sz="94622" autoAdjust="0"/>
  </p:normalViewPr>
  <p:slideViewPr>
    <p:cSldViewPr>
      <p:cViewPr varScale="1">
        <p:scale>
          <a:sx n="66" d="100"/>
          <a:sy n="66" d="100"/>
        </p:scale>
        <p:origin x="-954" y="-114"/>
      </p:cViewPr>
      <p:guideLst>
        <p:guide orient="horz" pos="2183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B4F63-4C8E-42F2-8128-42D2EC572361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76A57-907B-446D-960B-D65DDDBF8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922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6072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8359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296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4820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0275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907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9693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1933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2300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053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5977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8311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003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781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8019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0205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192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2922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220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32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6231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00850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355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8998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843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88620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3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641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9353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554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016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633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76A57-907B-446D-960B-D65DDDBF80C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32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602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164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4372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49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736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517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717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647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824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742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48A589-79EF-40D8-8695-BBA667B273CC}" type="datetimeFigureOut">
              <a:rPr lang="zh-CN" altLang="en-US" smtClean="0"/>
              <a:pPr/>
              <a:t>2020/12/24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5F935C-4ACA-40EE-A0A7-5AA2CF5937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287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-25242"/>
            <a:ext cx="12192000" cy="6928755"/>
            <a:chOff x="0" y="-25242"/>
            <a:chExt cx="12192000" cy="6928755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0" y="547701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0" y="5593547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0" y="4878027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4157508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0" y="3432746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0" y="1263279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0" y="1986495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0" y="2712886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0" y="6308655"/>
              <a:ext cx="12192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1948753" y="3420179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>
              <a:off x="1221923" y="3420000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>
              <a:off x="495092" y="3437585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657999" y="3430343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-214155" y="3465513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-3103894" y="3412758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-946842" y="3420000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-2377061" y="3420000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-1661953" y="3430343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3390692" y="3424481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5400000">
              <a:off x="4105804" y="3418616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5400000">
              <a:off x="4820907" y="3430336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536017" y="3424475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6251128" y="3418610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6977954" y="3424480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7693062" y="3418617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8408172" y="3430340"/>
              <a:ext cx="6876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4337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6" Type="http://schemas.microsoft.com/office/2007/relationships/hdphoto" Target="../media/hdphoto5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11" Type="http://schemas.microsoft.com/office/2007/relationships/hdphoto" Target="../media/hdphoto3.wdp"/><Relationship Id="rId5" Type="http://schemas.openxmlformats.org/officeDocument/2006/relationships/tags" Target="../tags/tag8.xml"/><Relationship Id="rId10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Relationship Id="rId5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5" Type="http://schemas.openxmlformats.org/officeDocument/2006/relationships/image" Target="../media/image3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Relationship Id="rId5" Type="http://schemas.openxmlformats.org/officeDocument/2006/relationships/image" Target="../media/image3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tags" Target="../tags/tag12.xml"/><Relationship Id="rId7" Type="http://schemas.openxmlformats.org/officeDocument/2006/relationships/notesSlide" Target="../notesSlides/notesSlide4.xml"/><Relationship Id="rId12" Type="http://schemas.microsoft.com/office/2007/relationships/hdphoto" Target="../media/hdphoto6.wdp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tags" Target="../tags/tag14.xml"/><Relationship Id="rId10" Type="http://schemas.microsoft.com/office/2007/relationships/hdphoto" Target="../media/hdphoto5.wdp"/><Relationship Id="rId4" Type="http://schemas.openxmlformats.org/officeDocument/2006/relationships/tags" Target="../tags/tag13.xml"/><Relationship Id="rId9" Type="http://schemas.openxmlformats.org/officeDocument/2006/relationships/image" Target="../media/image8.png"/><Relationship Id="rId14" Type="http://schemas.microsoft.com/office/2007/relationships/hdphoto" Target="../media/hdphoto7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897850" y="2857087"/>
            <a:ext cx="8847233" cy="11351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lnSpc>
                <a:spcPts val="8600"/>
              </a:lnSpc>
            </a:pPr>
            <a:r>
              <a:rPr lang="zh-CN" altLang="en-US" sz="6600" b="1" spc="-550" dirty="0">
                <a:ln w="15875">
                  <a:noFill/>
                </a:ln>
                <a:blipFill dpi="0" rotWithShape="1">
                  <a:blip r:embed="rId6"/>
                  <a:srcRect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数据库大作业汇报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brigh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0047" y="-23196"/>
            <a:ext cx="1831906" cy="2825011"/>
          </a:xfrm>
          <a:prstGeom prst="rect">
            <a:avLst/>
          </a:prstGeom>
          <a:effectLst>
            <a:outerShdw blurRad="50800" dist="63500" algn="l" rotWithShape="0">
              <a:prstClr val="black">
                <a:alpha val="62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6660" y="3098504"/>
            <a:ext cx="1865538" cy="652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90735" y="3098503"/>
            <a:ext cx="1865538" cy="652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11BDB1A-70CD-4648-808A-5D3519D61F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67512" y="5297484"/>
            <a:ext cx="450614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defPPr>
              <a:defRPr lang="zh-CN"/>
            </a:defPPr>
            <a:lvl1pPr eaLnBrk="1" hangingPunct="1">
              <a:lnSpc>
                <a:spcPct val="80000"/>
              </a:lnSpc>
              <a:defRPr>
                <a:solidFill>
                  <a:schemeClr val="accent1"/>
                </a:solidFill>
                <a:latin typeface="+mn-lt"/>
                <a:ea typeface="+mn-ea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bg2"/>
                </a:solidFill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bg2"/>
                </a:solidFill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bg2"/>
                </a:solidFill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bg2"/>
                </a:solidFill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2"/>
                </a:solidFill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王天博  肖宜松  袁劭涵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1B9A3348-1357-481A-AF68-866E12C736A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16187" y="3750832"/>
            <a:ext cx="8847233" cy="1135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8600"/>
              </a:lnSpc>
            </a:pPr>
            <a:r>
              <a:rPr lang="en-US" altLang="zh-CN" sz="4400" b="1" spc="-550" dirty="0">
                <a:ln w="15875">
                  <a:noFill/>
                </a:ln>
                <a:blipFill dpi="0" rotWithShape="1">
                  <a:blip r:embed="rId6"/>
                  <a:srcRect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------</a:t>
            </a:r>
            <a:r>
              <a:rPr lang="zh-CN" altLang="en-US" sz="4400" b="1" spc="-550" dirty="0">
                <a:ln w="15875">
                  <a:noFill/>
                </a:ln>
                <a:blipFill dpi="0" rotWithShape="1">
                  <a:blip r:embed="rId6"/>
                  <a:srcRect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校园服务通系统</a:t>
            </a:r>
          </a:p>
        </p:txBody>
      </p:sp>
    </p:spTree>
    <p:extLst>
      <p:ext uri="{BB962C8B-B14F-4D97-AF65-F5344CB8AC3E}">
        <p14:creationId xmlns:p14="http://schemas.microsoft.com/office/powerpoint/2010/main" xmlns="" val="425728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6475">
        <p:random/>
      </p:transition>
    </mc:Choice>
    <mc:Fallback>
      <p:transition spd="slow" advTm="647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实体关系设计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B0022F4-4A4E-4463-AFA1-DDD6F59A696B}"/>
              </a:ext>
            </a:extLst>
          </p:cNvPr>
          <p:cNvSpPr txBox="1"/>
          <p:nvPr/>
        </p:nvSpPr>
        <p:spPr>
          <a:xfrm>
            <a:off x="1148808" y="996908"/>
            <a:ext cx="6587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1-n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：单独成表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641D487-64E0-41E4-9178-09589C5579C0}"/>
              </a:ext>
            </a:extLst>
          </p:cNvPr>
          <p:cNvSpPr txBox="1"/>
          <p:nvPr/>
        </p:nvSpPr>
        <p:spPr>
          <a:xfrm>
            <a:off x="1154446" y="1769964"/>
            <a:ext cx="3031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例：学生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班级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AC9614AF-E5D2-4727-A084-A7A0A5451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31" y="2728169"/>
            <a:ext cx="79057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604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实体关系设计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B0022F4-4A4E-4463-AFA1-DDD6F59A696B}"/>
              </a:ext>
            </a:extLst>
          </p:cNvPr>
          <p:cNvSpPr txBox="1"/>
          <p:nvPr/>
        </p:nvSpPr>
        <p:spPr>
          <a:xfrm>
            <a:off x="1148808" y="996908"/>
            <a:ext cx="6587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：单独成表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641D487-64E0-41E4-9178-09589C5579C0}"/>
              </a:ext>
            </a:extLst>
          </p:cNvPr>
          <p:cNvSpPr txBox="1"/>
          <p:nvPr/>
        </p:nvSpPr>
        <p:spPr>
          <a:xfrm>
            <a:off x="1154446" y="1769964"/>
            <a:ext cx="3031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例：学生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社团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5B1FC39-9148-4B1E-A8E9-59CDEBC9E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431" y="2790372"/>
            <a:ext cx="7915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552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触发器实现约束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E07C10A7-B261-4527-BE7A-6C68343CEF0D}"/>
              </a:ext>
            </a:extLst>
          </p:cNvPr>
          <p:cNvSpPr txBox="1"/>
          <p:nvPr/>
        </p:nvSpPr>
        <p:spPr>
          <a:xfrm>
            <a:off x="771037" y="1144299"/>
            <a:ext cx="6587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依据多表间的数据限制，实现数据修改限制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048E06F-351C-4058-9755-9AAF41B76057}"/>
              </a:ext>
            </a:extLst>
          </p:cNvPr>
          <p:cNvSpPr txBox="1"/>
          <p:nvPr/>
        </p:nvSpPr>
        <p:spPr>
          <a:xfrm>
            <a:off x="776675" y="1917355"/>
            <a:ext cx="3031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judge_sex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B4E9434-CEC7-45C9-BE5C-212B4BC01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252" y="2179433"/>
            <a:ext cx="6829425" cy="382905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3F722DD-A559-4ACA-A9C7-8AC03D39C5CA}"/>
              </a:ext>
            </a:extLst>
          </p:cNvPr>
          <p:cNvSpPr txBox="1"/>
          <p:nvPr/>
        </p:nvSpPr>
        <p:spPr>
          <a:xfrm>
            <a:off x="771037" y="3332498"/>
            <a:ext cx="303130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限制男生不能入住女生宿舍，女生不能入住男生宿舍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194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触发器实现约束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E07C10A7-B261-4527-BE7A-6C68343CEF0D}"/>
              </a:ext>
            </a:extLst>
          </p:cNvPr>
          <p:cNvSpPr txBox="1"/>
          <p:nvPr/>
        </p:nvSpPr>
        <p:spPr>
          <a:xfrm>
            <a:off x="713379" y="1142050"/>
            <a:ext cx="800970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实现多表数据修改限制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048E06F-351C-4058-9755-9AAF41B76057}"/>
              </a:ext>
            </a:extLst>
          </p:cNvPr>
          <p:cNvSpPr txBox="1"/>
          <p:nvPr/>
        </p:nvSpPr>
        <p:spPr>
          <a:xfrm>
            <a:off x="719017" y="1915106"/>
            <a:ext cx="3031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judge_pos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3F722DD-A559-4ACA-A9C7-8AC03D39C5CA}"/>
              </a:ext>
            </a:extLst>
          </p:cNvPr>
          <p:cNvSpPr txBox="1"/>
          <p:nvPr/>
        </p:nvSpPr>
        <p:spPr>
          <a:xfrm>
            <a:off x="713379" y="3330249"/>
            <a:ext cx="3031305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限制一个班级中每种类型的班干部最多只能有一个同学担任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6877EA0-C4B4-470A-863D-9BF7BE5D1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684" y="1943948"/>
            <a:ext cx="8023836" cy="41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668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触发器实现约束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E07C10A7-B261-4527-BE7A-6C68343CEF0D}"/>
              </a:ext>
            </a:extLst>
          </p:cNvPr>
          <p:cNvSpPr txBox="1"/>
          <p:nvPr/>
        </p:nvSpPr>
        <p:spPr>
          <a:xfrm>
            <a:off x="713379" y="1142050"/>
            <a:ext cx="800970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实现表与表之间的数据依赖关系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8048E06F-351C-4058-9755-9AAF41B76057}"/>
              </a:ext>
            </a:extLst>
          </p:cNvPr>
          <p:cNvSpPr txBox="1"/>
          <p:nvPr/>
        </p:nvSpPr>
        <p:spPr>
          <a:xfrm>
            <a:off x="719017" y="1915106"/>
            <a:ext cx="349012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update_borrow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3F722DD-A559-4ACA-A9C7-8AC03D39C5CA}"/>
              </a:ext>
            </a:extLst>
          </p:cNvPr>
          <p:cNvSpPr txBox="1"/>
          <p:nvPr/>
        </p:nvSpPr>
        <p:spPr>
          <a:xfrm>
            <a:off x="713379" y="3330249"/>
            <a:ext cx="303130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实现借书状态与图书借阅状态的同步转换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69C2133-BC97-481B-9922-5D90E6C8B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91" y="1142050"/>
            <a:ext cx="47148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966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270" y="732041"/>
            <a:ext cx="10278530" cy="6142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181600" y="2631915"/>
            <a:ext cx="5774267" cy="1069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需求分析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74017" y="1045659"/>
            <a:ext cx="208783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02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41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70">
        <p:random/>
      </p:transition>
    </mc:Choice>
    <mc:Fallback>
      <p:transition spd="slow" advTm="58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系统功能结构图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C8FB411-1BFC-4808-87E7-000E22D5A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378" y="874346"/>
            <a:ext cx="6325386" cy="55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801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7726837" cy="524933"/>
            <a:chOff x="304800" y="239247"/>
            <a:chExt cx="7726837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39247"/>
              <a:ext cx="5738206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用户设计及需求分析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E0FC9DE-4FD0-4522-8C7D-670C6C89673B}"/>
              </a:ext>
            </a:extLst>
          </p:cNvPr>
          <p:cNvSpPr txBox="1"/>
          <p:nvPr/>
        </p:nvSpPr>
        <p:spPr>
          <a:xfrm>
            <a:off x="1372911" y="2365311"/>
            <a:ext cx="273142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账户管理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CE798585-4C35-4FB1-B0BA-F55AC9BE085D}"/>
              </a:ext>
            </a:extLst>
          </p:cNvPr>
          <p:cNvSpPr/>
          <p:nvPr/>
        </p:nvSpPr>
        <p:spPr>
          <a:xfrm>
            <a:off x="1372911" y="1600008"/>
            <a:ext cx="27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超级管理员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AE079290-9CFE-4AA1-9A5F-50A7573B1B8C}"/>
              </a:ext>
            </a:extLst>
          </p:cNvPr>
          <p:cNvSpPr/>
          <p:nvPr/>
        </p:nvSpPr>
        <p:spPr>
          <a:xfrm>
            <a:off x="4888524" y="1600008"/>
            <a:ext cx="3405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图书管理员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3944146-89CE-4FEF-9A0F-7904FE7DC797}"/>
              </a:ext>
            </a:extLst>
          </p:cNvPr>
          <p:cNvSpPr txBox="1"/>
          <p:nvPr/>
        </p:nvSpPr>
        <p:spPr>
          <a:xfrm>
            <a:off x="4683662" y="2353383"/>
            <a:ext cx="301234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管理图书列表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管理学生借阅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分析用户借阅分布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13CD9A04-D554-4673-A14A-9B609E1ED7FF}"/>
              </a:ext>
            </a:extLst>
          </p:cNvPr>
          <p:cNvSpPr/>
          <p:nvPr/>
        </p:nvSpPr>
        <p:spPr>
          <a:xfrm>
            <a:off x="8293534" y="1600008"/>
            <a:ext cx="3405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其他管理员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91C113C-3185-4F78-966F-64131E8A0C74}"/>
              </a:ext>
            </a:extLst>
          </p:cNvPr>
          <p:cNvSpPr txBox="1"/>
          <p:nvPr/>
        </p:nvSpPr>
        <p:spPr>
          <a:xfrm>
            <a:off x="8482719" y="2368612"/>
            <a:ext cx="4142544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社团管理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公寓楼管理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寝室管理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职工管理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C42F0234-031C-414A-9D82-324AD1CF5C02}"/>
              </a:ext>
            </a:extLst>
          </p:cNvPr>
          <p:cNvGrpSpPr/>
          <p:nvPr/>
        </p:nvGrpSpPr>
        <p:grpSpPr>
          <a:xfrm>
            <a:off x="1218354" y="3438311"/>
            <a:ext cx="2678591" cy="2667785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19" name="Freeform 165">
              <a:extLst>
                <a:ext uri="{FF2B5EF4-FFF2-40B4-BE49-F238E27FC236}">
                  <a16:creationId xmlns:a16="http://schemas.microsoft.com/office/drawing/2014/main" xmlns="" id="{3C8727E6-1A36-4F41-8738-8CB37C642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Freeform 166">
              <a:extLst>
                <a:ext uri="{FF2B5EF4-FFF2-40B4-BE49-F238E27FC236}">
                  <a16:creationId xmlns:a16="http://schemas.microsoft.com/office/drawing/2014/main" xmlns="" id="{3A5FCDD1-6A89-4419-B831-08A6104344FC}"/>
                </a:ext>
              </a:extLst>
            </p:cNvPr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1" name="Freeform 167">
              <a:extLst>
                <a:ext uri="{FF2B5EF4-FFF2-40B4-BE49-F238E27FC236}">
                  <a16:creationId xmlns:a16="http://schemas.microsoft.com/office/drawing/2014/main" xmlns="" id="{60F30AA4-005F-459D-8979-99A9DC43F6AD}"/>
                </a:ext>
              </a:extLst>
            </p:cNvPr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2" name="Freeform 168">
              <a:extLst>
                <a:ext uri="{FF2B5EF4-FFF2-40B4-BE49-F238E27FC236}">
                  <a16:creationId xmlns:a16="http://schemas.microsoft.com/office/drawing/2014/main" xmlns="" id="{0C3246A6-B7F3-48C9-A0C1-41AD095785E5}"/>
                </a:ext>
              </a:extLst>
            </p:cNvPr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3" name="Freeform 169">
              <a:extLst>
                <a:ext uri="{FF2B5EF4-FFF2-40B4-BE49-F238E27FC236}">
                  <a16:creationId xmlns:a16="http://schemas.microsoft.com/office/drawing/2014/main" xmlns="" id="{1456CFF7-A910-4A7D-88F2-A69987F4047F}"/>
                </a:ext>
              </a:extLst>
            </p:cNvPr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4" name="Freeform 170">
              <a:extLst>
                <a:ext uri="{FF2B5EF4-FFF2-40B4-BE49-F238E27FC236}">
                  <a16:creationId xmlns:a16="http://schemas.microsoft.com/office/drawing/2014/main" xmlns="" id="{0267A9C7-F34E-43E8-97AB-35DDA393E6CE}"/>
                </a:ext>
              </a:extLst>
            </p:cNvPr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6" name="Freeform 171">
              <a:extLst>
                <a:ext uri="{FF2B5EF4-FFF2-40B4-BE49-F238E27FC236}">
                  <a16:creationId xmlns:a16="http://schemas.microsoft.com/office/drawing/2014/main" xmlns="" id="{166FE164-BA72-499A-BFF8-8229E2019A69}"/>
                </a:ext>
              </a:extLst>
            </p:cNvPr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7" name="Freeform 172">
              <a:extLst>
                <a:ext uri="{FF2B5EF4-FFF2-40B4-BE49-F238E27FC236}">
                  <a16:creationId xmlns:a16="http://schemas.microsoft.com/office/drawing/2014/main" xmlns="" id="{BF1CB38D-B644-4C74-9A06-591B5D6C3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8" name="Freeform 173">
              <a:extLst>
                <a:ext uri="{FF2B5EF4-FFF2-40B4-BE49-F238E27FC236}">
                  <a16:creationId xmlns:a16="http://schemas.microsoft.com/office/drawing/2014/main" xmlns="" id="{103A8D5E-732D-493F-8C9B-AF6F1EE8B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29" name="Freeform 174">
              <a:extLst>
                <a:ext uri="{FF2B5EF4-FFF2-40B4-BE49-F238E27FC236}">
                  <a16:creationId xmlns:a16="http://schemas.microsoft.com/office/drawing/2014/main" xmlns="" id="{BE72093A-300C-432F-9653-8FBBD46CD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0" name="Freeform 175">
              <a:extLst>
                <a:ext uri="{FF2B5EF4-FFF2-40B4-BE49-F238E27FC236}">
                  <a16:creationId xmlns:a16="http://schemas.microsoft.com/office/drawing/2014/main" xmlns="" id="{4805066B-49E0-4DE7-B3ED-FF5B10DC3EF9}"/>
                </a:ext>
              </a:extLst>
            </p:cNvPr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1" name="Freeform 176">
              <a:extLst>
                <a:ext uri="{FF2B5EF4-FFF2-40B4-BE49-F238E27FC236}">
                  <a16:creationId xmlns:a16="http://schemas.microsoft.com/office/drawing/2014/main" xmlns="" id="{CA5578C3-B9DC-4C55-B7D1-EC996D192006}"/>
                </a:ext>
              </a:extLst>
            </p:cNvPr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2" name="Freeform 177">
              <a:extLst>
                <a:ext uri="{FF2B5EF4-FFF2-40B4-BE49-F238E27FC236}">
                  <a16:creationId xmlns:a16="http://schemas.microsoft.com/office/drawing/2014/main" xmlns="" id="{A2995882-E6E4-442F-97CF-508C4B9E8E58}"/>
                </a:ext>
              </a:extLst>
            </p:cNvPr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3" name="Freeform 178">
              <a:extLst>
                <a:ext uri="{FF2B5EF4-FFF2-40B4-BE49-F238E27FC236}">
                  <a16:creationId xmlns:a16="http://schemas.microsoft.com/office/drawing/2014/main" xmlns="" id="{DAE12242-996D-4DED-B5ED-1EE00E6E95D7}"/>
                </a:ext>
              </a:extLst>
            </p:cNvPr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Freeform 179">
              <a:extLst>
                <a:ext uri="{FF2B5EF4-FFF2-40B4-BE49-F238E27FC236}">
                  <a16:creationId xmlns:a16="http://schemas.microsoft.com/office/drawing/2014/main" xmlns="" id="{D3B7FD6C-D8A9-46CD-9DBD-5C90C99F3FDB}"/>
                </a:ext>
              </a:extLst>
            </p:cNvPr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5" name="Freeform 180">
              <a:extLst>
                <a:ext uri="{FF2B5EF4-FFF2-40B4-BE49-F238E27FC236}">
                  <a16:creationId xmlns:a16="http://schemas.microsoft.com/office/drawing/2014/main" xmlns="" id="{FAB4708E-D04E-4466-BED0-53B7B50E394F}"/>
                </a:ext>
              </a:extLst>
            </p:cNvPr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Freeform 181">
              <a:extLst>
                <a:ext uri="{FF2B5EF4-FFF2-40B4-BE49-F238E27FC236}">
                  <a16:creationId xmlns:a16="http://schemas.microsoft.com/office/drawing/2014/main" xmlns="" id="{F3D92AA8-F180-42AB-B392-122BED6FF0EC}"/>
                </a:ext>
              </a:extLst>
            </p:cNvPr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1180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7726837" cy="524933"/>
            <a:chOff x="304800" y="239247"/>
            <a:chExt cx="7726837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39247"/>
              <a:ext cx="5738206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用户设计及需求分析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AA874C3-B7EE-401A-9846-6BFCFFD4ED2E}"/>
              </a:ext>
            </a:extLst>
          </p:cNvPr>
          <p:cNvSpPr/>
          <p:nvPr/>
        </p:nvSpPr>
        <p:spPr>
          <a:xfrm>
            <a:off x="1488301" y="1122003"/>
            <a:ext cx="27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系管理员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CB969C9-0075-40EC-A60A-590D23690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66428" y="2125387"/>
            <a:ext cx="533892" cy="594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DB5500E-2A57-487A-8EAF-75A60BD51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9052" y="2125387"/>
            <a:ext cx="533892" cy="594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420D87-3C4D-446C-B418-F065869B0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10" y="2106223"/>
            <a:ext cx="533892" cy="594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E17A99E-1228-434F-98B7-14CEC72BE08C}"/>
              </a:ext>
            </a:extLst>
          </p:cNvPr>
          <p:cNvSpPr/>
          <p:nvPr/>
        </p:nvSpPr>
        <p:spPr>
          <a:xfrm>
            <a:off x="2136721" y="2197181"/>
            <a:ext cx="2170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数据管理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7E00C66-7EBC-4998-9AA5-D1B2C6004F4F}"/>
              </a:ext>
            </a:extLst>
          </p:cNvPr>
          <p:cNvSpPr/>
          <p:nvPr/>
        </p:nvSpPr>
        <p:spPr>
          <a:xfrm>
            <a:off x="5556046" y="2226523"/>
            <a:ext cx="2170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关系管理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05BFF342-A91A-4733-A8B6-A6485BD9EB90}"/>
              </a:ext>
            </a:extLst>
          </p:cNvPr>
          <p:cNvSpPr/>
          <p:nvPr/>
        </p:nvSpPr>
        <p:spPr>
          <a:xfrm>
            <a:off x="8654601" y="2226523"/>
            <a:ext cx="2170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报表分析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441BF11-47B0-418B-BA0D-2CB19416C2A0}"/>
              </a:ext>
            </a:extLst>
          </p:cNvPr>
          <p:cNvSpPr txBox="1"/>
          <p:nvPr/>
        </p:nvSpPr>
        <p:spPr>
          <a:xfrm>
            <a:off x="1366428" y="2917846"/>
            <a:ext cx="2731423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管理院系列表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管理教师列表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管理班级列表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管理学生列表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管理教室列表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管理课程列表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161BD93E-424A-4A30-A445-C2A14B811E37}"/>
              </a:ext>
            </a:extLst>
          </p:cNvPr>
          <p:cNvSpPr txBox="1"/>
          <p:nvPr/>
        </p:nvSpPr>
        <p:spPr>
          <a:xfrm>
            <a:off x="4799052" y="2928220"/>
            <a:ext cx="301234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管理学生与班级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管理学生选课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管理教师授课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86D2AE1-E2E0-4043-9E97-944883151821}"/>
              </a:ext>
            </a:extLst>
          </p:cNvPr>
          <p:cNvSpPr txBox="1"/>
          <p:nvPr/>
        </p:nvSpPr>
        <p:spPr>
          <a:xfrm>
            <a:off x="7884310" y="2908288"/>
            <a:ext cx="3012341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性别占比分析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年龄占比分析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成绩占比分析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4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7726837" cy="524933"/>
            <a:chOff x="304800" y="239247"/>
            <a:chExt cx="7726837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39247"/>
              <a:ext cx="5738206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用户设计及需求分析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AA874C3-B7EE-401A-9846-6BFCFFD4ED2E}"/>
              </a:ext>
            </a:extLst>
          </p:cNvPr>
          <p:cNvSpPr/>
          <p:nvPr/>
        </p:nvSpPr>
        <p:spPr>
          <a:xfrm>
            <a:off x="1488301" y="1122003"/>
            <a:ext cx="2731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学生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1441BF11-47B0-418B-BA0D-2CB19416C2A0}"/>
              </a:ext>
            </a:extLst>
          </p:cNvPr>
          <p:cNvSpPr txBox="1"/>
          <p:nvPr/>
        </p:nvSpPr>
        <p:spPr>
          <a:xfrm>
            <a:off x="1188755" y="1768334"/>
            <a:ext cx="2731423" cy="344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参加社团查询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成绩查询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图书借阅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课程选择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“缘分”查询</a:t>
            </a:r>
            <a:endParaRPr lang="en-US" altLang="zh-CN" sz="28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7">
            <a:extLst>
              <a:ext uri="{FF2B5EF4-FFF2-40B4-BE49-F238E27FC236}">
                <a16:creationId xmlns:a16="http://schemas.microsoft.com/office/drawing/2014/main" xmlns="" id="{5D13F7A9-6AC7-4CD1-AFC2-93C251349C6E}"/>
              </a:ext>
            </a:extLst>
          </p:cNvPr>
          <p:cNvSpPr/>
          <p:nvPr/>
        </p:nvSpPr>
        <p:spPr>
          <a:xfrm>
            <a:off x="4219724" y="4027749"/>
            <a:ext cx="1275493" cy="682890"/>
          </a:xfrm>
          <a:prstGeom prst="rightArrow">
            <a:avLst/>
          </a:prstGeom>
          <a:solidFill>
            <a:srgbClr val="FF0000"/>
          </a:solidFill>
          <a:ln>
            <a:solidFill>
              <a:srgbClr val="27242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90B80D3F-9E60-4934-B6F6-9D0B8CEB7628}"/>
              </a:ext>
            </a:extLst>
          </p:cNvPr>
          <p:cNvSpPr txBox="1"/>
          <p:nvPr/>
        </p:nvSpPr>
        <p:spPr>
          <a:xfrm>
            <a:off x="6270759" y="1844316"/>
            <a:ext cx="3981988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选修相同的课程数量</a:t>
            </a:r>
            <a:endParaRPr lang="en-US" altLang="zh-CN" sz="1800" b="1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选修同一个老师同一个课程的数量</a:t>
            </a:r>
            <a:endParaRPr lang="en-US" altLang="zh-CN" sz="1800" b="1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参加相同社团的数量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是否住在同一个宿舍楼</a:t>
            </a:r>
            <a:endParaRPr lang="en-US" altLang="zh-CN" sz="1800" b="1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是否住在同一个区域</a:t>
            </a:r>
            <a:endParaRPr lang="en-US" altLang="zh-CN" sz="1800" b="1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借阅相同图书的</a:t>
            </a:r>
            <a:r>
              <a:rPr lang="zh-CN" altLang="en-US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数量</a:t>
            </a:r>
            <a:endParaRPr lang="en-US" altLang="zh-CN" sz="1800" b="1" dirty="0">
              <a:effectLst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是否在同一班级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是否在同一个系</a:t>
            </a:r>
            <a:endParaRPr lang="en-US" altLang="zh-CN" sz="18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CDBF2DB-F8F5-481A-B098-0C25E2B08931}"/>
              </a:ext>
            </a:extLst>
          </p:cNvPr>
          <p:cNvSpPr txBox="1"/>
          <p:nvPr/>
        </p:nvSpPr>
        <p:spPr>
          <a:xfrm>
            <a:off x="10252747" y="1593099"/>
            <a:ext cx="6251026" cy="3318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endParaRPr lang="en-US" altLang="zh-CN" sz="3600" b="1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480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73671" y="1060707"/>
            <a:ext cx="4421981" cy="2550300"/>
            <a:chOff x="363495" y="1063868"/>
            <a:chExt cx="4360905" cy="26106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 xmlns="">
                    <a14:imgLayer r:embed="rId9">
                      <a14:imgEffect>
                        <a14:colorTemperature colorTemp="5900"/>
                      </a14:imgEffect>
                      <a14:imgEffect>
                        <a14:brightnessContrast bright="-4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63495" y="1063868"/>
              <a:ext cx="4360905" cy="26106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921269" y="2389390"/>
              <a:ext cx="2885377" cy="96894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Autofit/>
            </a:bodyPr>
            <a:lstStyle>
              <a:lvl1pPr eaLnBrk="1" hangingPunct="1">
                <a:defRPr sz="3200">
                  <a:latin typeface="+mj-lt"/>
                  <a:ea typeface="+mj-ea"/>
                  <a:cs typeface="+mj-cs"/>
                  <a:sym typeface="Arial" panose="020B0604020202020204" pitchFamily="34" charset="0"/>
                </a:defRPr>
              </a:lvl1pPr>
              <a:lvl2pPr algn="ctr">
                <a:defRPr sz="4400"/>
              </a:lvl2pPr>
              <a:lvl3pPr algn="ctr">
                <a:defRPr sz="4400"/>
              </a:lvl3pPr>
              <a:lvl4pPr algn="ctr">
                <a:defRPr sz="4400"/>
              </a:lvl4pPr>
              <a:lvl5pPr algn="ctr">
                <a:defRPr sz="4400"/>
              </a:lvl5pPr>
              <a:lvl6pPr marL="4572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/>
              </a:lvl6pPr>
              <a:lvl7pPr marL="9144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/>
              </a:lvl7pPr>
              <a:lvl8pPr marL="13716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/>
              </a:lvl8pPr>
              <a:lvl9pPr marL="1828800" algn="ctr" eaLnBrk="0" fontAlgn="base" hangingPunct="0">
                <a:spcBef>
                  <a:spcPct val="0"/>
                </a:spcBef>
                <a:spcAft>
                  <a:spcPct val="0"/>
                </a:spcAft>
                <a:defRPr sz="4400"/>
              </a:lvl9pPr>
            </a:lstStyle>
            <a:p>
              <a:pPr algn="ctr"/>
              <a:r>
                <a:rPr lang="zh-CN" altLang="en-US" sz="8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目录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761238" y="3429000"/>
            <a:ext cx="5736833" cy="1418821"/>
            <a:chOff x="6104272" y="3506344"/>
            <a:chExt cx="5736833" cy="1418821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4272" y="3506344"/>
              <a:ext cx="5736833" cy="13229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 Box 1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631651" y="4240344"/>
              <a:ext cx="3930039" cy="6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742950" indent="-742950" eaLnBrk="1" hangingPunct="1">
                <a:buFont typeface="+mj-lt"/>
                <a:buAutoNum type="arabicPeriod" startAt="3"/>
              </a:pP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  <a:cs typeface="+mj-cs"/>
                  <a:sym typeface="Arial" panose="020B0604020202020204" pitchFamily="34" charset="0"/>
                </a:rPr>
                <a:t>存储过程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761239" y="490445"/>
            <a:ext cx="5736833" cy="1402374"/>
            <a:chOff x="6104273" y="448551"/>
            <a:chExt cx="5736833" cy="1402374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4273" y="448551"/>
              <a:ext cx="5736833" cy="13229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Text Box 14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631651" y="1166104"/>
              <a:ext cx="4105777" cy="6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742950" indent="-742950" eaLnBrk="1" hangingPunct="1">
                <a:buFont typeface="+mj-lt"/>
                <a:buAutoNum type="arabicPeriod"/>
              </a:pP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  <a:cs typeface="+mj-cs"/>
                  <a:sym typeface="Arial" panose="020B0604020202020204" pitchFamily="34" charset="0"/>
                </a:rPr>
                <a:t>基本设计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761238" y="1962511"/>
            <a:ext cx="5736833" cy="1451629"/>
            <a:chOff x="6104273" y="1852986"/>
            <a:chExt cx="5736833" cy="1451629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4273" y="1852986"/>
              <a:ext cx="5736833" cy="13229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 Box 1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632569" y="2619794"/>
              <a:ext cx="3423279" cy="6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742950" indent="-742950" eaLnBrk="1" hangingPunct="1">
                <a:buFont typeface="+mj-lt"/>
                <a:buAutoNum type="arabicPeriod" startAt="2"/>
              </a:pP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  <a:cs typeface="+mj-cs"/>
                  <a:sym typeface="Arial" panose="020B0604020202020204" pitchFamily="34" charset="0"/>
                </a:rPr>
                <a:t>需求分析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6571CFC-CC7E-45DC-9735-D3246D3912D5}"/>
              </a:ext>
            </a:extLst>
          </p:cNvPr>
          <p:cNvGrpSpPr/>
          <p:nvPr/>
        </p:nvGrpSpPr>
        <p:grpSpPr>
          <a:xfrm>
            <a:off x="5761238" y="4891331"/>
            <a:ext cx="5736833" cy="1417585"/>
            <a:chOff x="6104272" y="3506344"/>
            <a:chExt cx="5736833" cy="14175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xmlns="" id="{1516A20B-6263-4ACA-A6BA-058FF6AFD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 xmlns="">
                    <a14:imgLayer r:embed="rId11"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04272" y="3506344"/>
              <a:ext cx="5736833" cy="13229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xmlns="" id="{F8FFD2E8-C047-43EC-85B0-5F26276C823B}"/>
                </a:ext>
              </a:extLst>
            </p:cNvPr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64837" y="4239108"/>
              <a:ext cx="3930039" cy="684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  <a:cs typeface="+mj-cs"/>
                  <a:sym typeface="Arial" panose="020B0604020202020204" pitchFamily="34" charset="0"/>
                </a:rPr>
                <a:t>4.    </a:t>
              </a: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  <a:cs typeface="+mj-cs"/>
                  <a:sym typeface="Arial" panose="020B0604020202020204" pitchFamily="34" charset="0"/>
                </a:rPr>
                <a:t>前端设计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5560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162">
        <p:random/>
      </p:transition>
    </mc:Choice>
    <mc:Fallback>
      <p:transition spd="slow" advTm="716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270" y="732041"/>
            <a:ext cx="10278530" cy="6142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181600" y="2631915"/>
            <a:ext cx="5774267" cy="1069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存储过程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74017" y="1045659"/>
            <a:ext cx="208783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03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58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70">
        <p:random/>
      </p:transition>
    </mc:Choice>
    <mc:Fallback>
      <p:transition spd="slow" advTm="58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5615232" cy="524933"/>
            <a:chOff x="304800" y="239247"/>
            <a:chExt cx="5615232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29" y="239247"/>
              <a:ext cx="3626603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en-US" altLang="zh-CN" sz="4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Springboot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205DC3B-4F60-4926-ABB9-623F9FCCE805}"/>
              </a:ext>
            </a:extLst>
          </p:cNvPr>
          <p:cNvSpPr txBox="1"/>
          <p:nvPr/>
        </p:nvSpPr>
        <p:spPr>
          <a:xfrm>
            <a:off x="604127" y="1685701"/>
            <a:ext cx="5491873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-Mapper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两层映射信息传递模式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：定义与前端的信息交互接口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：将前端的请求转化为相应的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语句，实现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Entitiy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：信息传递的载体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8501817-1F74-4656-A085-94AD71EF9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60910"/>
            <a:ext cx="5448333" cy="2754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8334702" cy="524933"/>
            <a:chOff x="304800" y="239247"/>
            <a:chExt cx="8334702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29" y="239247"/>
              <a:ext cx="6346073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存储过程</a:t>
              </a: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——Student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2D0041-A071-4A7E-904A-1AA82ECFA344}"/>
              </a:ext>
            </a:extLst>
          </p:cNvPr>
          <p:cNvSpPr txBox="1"/>
          <p:nvPr/>
        </p:nvSpPr>
        <p:spPr>
          <a:xfrm>
            <a:off x="1563994" y="1125719"/>
            <a:ext cx="95416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无条件查询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69A81E9-9B94-4A5A-9AEB-3E90AD27917B}"/>
              </a:ext>
            </a:extLst>
          </p:cNvPr>
          <p:cNvSpPr txBox="1"/>
          <p:nvPr/>
        </p:nvSpPr>
        <p:spPr>
          <a:xfrm>
            <a:off x="1563994" y="3564722"/>
            <a:ext cx="95416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按照某一属性列查询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97FC9DD-EF0C-46AF-994F-7D122C96BBE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80681" y="2129615"/>
            <a:ext cx="7245744" cy="11132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7F7AA18A-2917-4C12-B79D-B2DAFA4D018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13975" y="4402558"/>
            <a:ext cx="7641669" cy="1264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8334702" cy="524933"/>
            <a:chOff x="304800" y="239247"/>
            <a:chExt cx="8334702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29" y="239247"/>
              <a:ext cx="6346073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存储过程</a:t>
              </a: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——Student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2D0041-A071-4A7E-904A-1AA82ECFA344}"/>
              </a:ext>
            </a:extLst>
          </p:cNvPr>
          <p:cNvSpPr txBox="1"/>
          <p:nvPr/>
        </p:nvSpPr>
        <p:spPr>
          <a:xfrm>
            <a:off x="1563994" y="1125719"/>
            <a:ext cx="95416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多表连接查询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BA1CD3FF-467D-4AA0-B47A-DFF4C7E4323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19857" y="1775026"/>
            <a:ext cx="7485674" cy="19485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8BDC5F49-7ECF-43E2-8D00-F1850DFA189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95271" y="3791837"/>
            <a:ext cx="7334845" cy="23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828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8334702" cy="524933"/>
            <a:chOff x="304800" y="239247"/>
            <a:chExt cx="8334702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29" y="239247"/>
              <a:ext cx="6346073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存储过程</a:t>
              </a: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——Student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2D0041-A071-4A7E-904A-1AA82ECFA344}"/>
              </a:ext>
            </a:extLst>
          </p:cNvPr>
          <p:cNvSpPr txBox="1"/>
          <p:nvPr/>
        </p:nvSpPr>
        <p:spPr>
          <a:xfrm>
            <a:off x="1563994" y="1125719"/>
            <a:ext cx="954163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缘分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指标查询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——count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函数、集合操作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523F069E-8D10-443F-8289-2071C095150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71128" y="1706776"/>
            <a:ext cx="5743789" cy="2079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103AD89D-2CF2-4D13-B2F9-EF35E285610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535017" y="3809049"/>
            <a:ext cx="6863505" cy="26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956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9282260" cy="524933"/>
            <a:chOff x="304800" y="239247"/>
            <a:chExt cx="9282260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29" y="239247"/>
              <a:ext cx="7293631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“缘分”查询的</a:t>
              </a:r>
              <a:r>
                <a:rPr lang="en-US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Controller</a:t>
              </a:r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实现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FF07D6A-563E-4D2D-A80B-926CF74A340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63632" y="1313283"/>
            <a:ext cx="8864735" cy="444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6025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270" y="732041"/>
            <a:ext cx="10278530" cy="6142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181600" y="2631915"/>
            <a:ext cx="5774267" cy="1069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前端设计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74017" y="1045659"/>
            <a:ext cx="208783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04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167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70">
        <p:random/>
      </p:transition>
    </mc:Choice>
    <mc:Fallback>
      <p:transition spd="slow" advTm="58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登录界面实现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6571288C-FFBC-4318-ABD1-49ECBA433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003" y="1175266"/>
            <a:ext cx="5620430" cy="4722218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D9E4D4D5-F918-4D2A-AC36-198E293855E1}"/>
              </a:ext>
            </a:extLst>
          </p:cNvPr>
          <p:cNvSpPr txBox="1"/>
          <p:nvPr/>
        </p:nvSpPr>
        <p:spPr>
          <a:xfrm>
            <a:off x="9266662" y="1175266"/>
            <a:ext cx="2497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下拉列表选择身份信息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8962FD14-D313-4E51-86BF-DA836216CDF4}"/>
              </a:ext>
            </a:extLst>
          </p:cNvPr>
          <p:cNvSpPr txBox="1"/>
          <p:nvPr/>
        </p:nvSpPr>
        <p:spPr>
          <a:xfrm>
            <a:off x="9266661" y="2430967"/>
            <a:ext cx="2497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根据用户名、密码借助</a:t>
            </a:r>
            <a:r>
              <a:rPr lang="en-US" altLang="zh-CN" sz="2000" dirty="0" err="1"/>
              <a:t>axios</a:t>
            </a:r>
            <a:r>
              <a:rPr lang="zh-CN" altLang="en-US" sz="2000" dirty="0"/>
              <a:t>查询判断合法身份，</a:t>
            </a:r>
            <a:r>
              <a:rPr lang="en-US" altLang="zh-CN" sz="2000" dirty="0"/>
              <a:t>router</a:t>
            </a:r>
            <a:r>
              <a:rPr lang="zh-CN" altLang="en-US" sz="2000" dirty="0"/>
              <a:t>完成目的地址的更新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3185CE9C-4A50-472A-8553-5454666C81CC}"/>
              </a:ext>
            </a:extLst>
          </p:cNvPr>
          <p:cNvSpPr txBox="1"/>
          <p:nvPr/>
        </p:nvSpPr>
        <p:spPr>
          <a:xfrm>
            <a:off x="468351" y="4583151"/>
            <a:ext cx="1988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单文件引入的形式存储用户名对应的唯一识别性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3716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747FABC3-F2B4-43A0-B9CD-75581E836815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3EA1E1BF-C092-4CCE-AAC7-48C02347003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系管理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xmlns="" id="{C13BC6D5-66DD-49A2-8554-892BA6E54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3C98E93-CF75-4F16-A360-557E68F9CB5B}"/>
              </a:ext>
            </a:extLst>
          </p:cNvPr>
          <p:cNvSpPr txBox="1"/>
          <p:nvPr/>
        </p:nvSpPr>
        <p:spPr>
          <a:xfrm>
            <a:off x="3952860" y="1357298"/>
            <a:ext cx="258873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关系管理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D964A6-B4ED-48E2-9B1E-AD79F3EEC64F}"/>
              </a:ext>
            </a:extLst>
          </p:cNvPr>
          <p:cNvSpPr txBox="1"/>
          <p:nvPr/>
        </p:nvSpPr>
        <p:spPr>
          <a:xfrm>
            <a:off x="7596198" y="1357298"/>
            <a:ext cx="358798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报表分析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96532A7-AD5F-428B-A2EB-7DF996F972D4}"/>
              </a:ext>
            </a:extLst>
          </p:cNvPr>
          <p:cNvSpPr txBox="1"/>
          <p:nvPr/>
        </p:nvSpPr>
        <p:spPr>
          <a:xfrm>
            <a:off x="380960" y="1357298"/>
            <a:ext cx="258873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60" y="2071678"/>
            <a:ext cx="2856592" cy="436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4298" y="2092108"/>
            <a:ext cx="2935943" cy="2622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39074" y="2071678"/>
            <a:ext cx="2919641" cy="2648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2552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21">
        <p:random/>
      </p:transition>
    </mc:Choice>
    <mc:Fallback>
      <p:transition spd="slow" advTm="5021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3C98E93-CF75-4F16-A360-557E68F9CB5B}"/>
              </a:ext>
            </a:extLst>
          </p:cNvPr>
          <p:cNvSpPr txBox="1"/>
          <p:nvPr/>
        </p:nvSpPr>
        <p:spPr>
          <a:xfrm>
            <a:off x="9213619" y="1323204"/>
            <a:ext cx="2752137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r>
              <a:rPr lang="zh-CN" altLang="en-US" sz="2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en-US" altLang="zh-CN" sz="24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学生列表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修改、删除按钮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添加信息框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1BEE1D54-D835-436B-9F80-0455F5957EEA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C4F982BD-4CED-4A5B-B9E4-0D1A0604249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数据管理 关系管理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0ACC664B-23E8-421D-BC5C-10C6D6240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左大括号 1">
            <a:extLst>
              <a:ext uri="{FF2B5EF4-FFF2-40B4-BE49-F238E27FC236}">
                <a16:creationId xmlns:a16="http://schemas.microsoft.com/office/drawing/2014/main" xmlns="" id="{5EFFE766-0FE3-4B7A-BA47-36543FA84359}"/>
              </a:ext>
            </a:extLst>
          </p:cNvPr>
          <p:cNvSpPr/>
          <p:nvPr/>
        </p:nvSpPr>
        <p:spPr>
          <a:xfrm>
            <a:off x="10256361" y="1323203"/>
            <a:ext cx="360000" cy="68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2153785-6E45-4DE4-9F21-BD3459752D83}"/>
              </a:ext>
            </a:extLst>
          </p:cNvPr>
          <p:cNvSpPr txBox="1"/>
          <p:nvPr/>
        </p:nvSpPr>
        <p:spPr>
          <a:xfrm>
            <a:off x="10642861" y="1476667"/>
            <a:ext cx="162699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修改个人信息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EA6F1EA8-48C4-4D6F-A6B1-3041F4490C21}"/>
              </a:ext>
            </a:extLst>
          </p:cNvPr>
          <p:cNvSpPr txBox="1"/>
          <p:nvPr/>
        </p:nvSpPr>
        <p:spPr>
          <a:xfrm>
            <a:off x="10669361" y="1096254"/>
            <a:ext cx="162699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F786688B-3DD4-46C5-B4EA-209A28ABB3F8}"/>
              </a:ext>
            </a:extLst>
          </p:cNvPr>
          <p:cNvSpPr txBox="1"/>
          <p:nvPr/>
        </p:nvSpPr>
        <p:spPr>
          <a:xfrm>
            <a:off x="10669361" y="1853739"/>
            <a:ext cx="162699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签出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xmlns="" id="{CF89CADE-2CEC-41EB-A2B8-1DFE40E6DE49}"/>
              </a:ext>
            </a:extLst>
          </p:cNvPr>
          <p:cNvSpPr/>
          <p:nvPr/>
        </p:nvSpPr>
        <p:spPr>
          <a:xfrm>
            <a:off x="10589687" y="2438408"/>
            <a:ext cx="360000" cy="684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8F5FE7C5-16C9-4B5C-861B-51E69AD584A3}"/>
              </a:ext>
            </a:extLst>
          </p:cNvPr>
          <p:cNvSpPr txBox="1"/>
          <p:nvPr/>
        </p:nvSpPr>
        <p:spPr>
          <a:xfrm>
            <a:off x="10949687" y="2284944"/>
            <a:ext cx="162699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根据名称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ABCA296D-26C1-4761-BC27-140BAF53ED36}"/>
              </a:ext>
            </a:extLst>
          </p:cNvPr>
          <p:cNvSpPr txBox="1"/>
          <p:nvPr/>
        </p:nvSpPr>
        <p:spPr>
          <a:xfrm>
            <a:off x="10949687" y="2952933"/>
            <a:ext cx="1626996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根据编号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9522" y="1285860"/>
            <a:ext cx="8640277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475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021">
        <p:random/>
      </p:transition>
    </mc:Choice>
    <mc:Fallback>
      <p:transition spd="slow" advTm="5021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270" y="732041"/>
            <a:ext cx="10278530" cy="6142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5181600" y="2631915"/>
            <a:ext cx="5774267" cy="10699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r>
              <a:rPr lang="zh-CN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基本设计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74017" y="1045659"/>
            <a:ext cx="208783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01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2794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70">
        <p:random/>
      </p:transition>
    </mc:Choice>
    <mc:Fallback>
      <p:transition spd="slow" advTm="58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1709B12-1E2E-43A5-BA47-55446A15F25C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7E69DA6-558F-4FEC-ACA9-EB8791E8730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报表分析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DAD0511-6C88-44D4-8290-7A4E457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826AC6-A1F3-4ECA-8A14-523BC8610D4B}"/>
              </a:ext>
            </a:extLst>
          </p:cNvPr>
          <p:cNvSpPr txBox="1"/>
          <p:nvPr/>
        </p:nvSpPr>
        <p:spPr>
          <a:xfrm>
            <a:off x="1223700" y="1044825"/>
            <a:ext cx="90308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饼状图（如男女比例，年龄比例，成绩分布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3902" y="1928802"/>
            <a:ext cx="43815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96132" y="1857364"/>
            <a:ext cx="43243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2347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1709B12-1E2E-43A5-BA47-55446A15F25C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7E69DA6-558F-4FEC-ACA9-EB8791E8730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报表分析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DAD0511-6C88-44D4-8290-7A4E457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826AC6-A1F3-4ECA-8A14-523BC8610D4B}"/>
              </a:ext>
            </a:extLst>
          </p:cNvPr>
          <p:cNvSpPr txBox="1"/>
          <p:nvPr/>
        </p:nvSpPr>
        <p:spPr>
          <a:xfrm>
            <a:off x="1223700" y="1044825"/>
            <a:ext cx="90308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柱状图（如每个系男女人数，年龄人数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4923" y="1857364"/>
            <a:ext cx="101631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1709B12-1E2E-43A5-BA47-55446A15F25C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7E69DA6-558F-4FEC-ACA9-EB8791E8730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报表分析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DAD0511-6C88-44D4-8290-7A4E457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826AC6-A1F3-4ECA-8A14-523BC8610D4B}"/>
              </a:ext>
            </a:extLst>
          </p:cNvPr>
          <p:cNvSpPr txBox="1"/>
          <p:nvPr/>
        </p:nvSpPr>
        <p:spPr>
          <a:xfrm>
            <a:off x="1223700" y="1044825"/>
            <a:ext cx="90308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折线图（如图书馆图书借阅趋势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2095" y="1885969"/>
            <a:ext cx="100869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684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1709B12-1E2E-43A5-BA47-55446A15F25C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7E69DA6-558F-4FEC-ACA9-EB8791E8730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缘分查询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DAD0511-6C88-44D4-8290-7A4E457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826AC6-A1F3-4ECA-8A14-523BC8610D4B}"/>
              </a:ext>
            </a:extLst>
          </p:cNvPr>
          <p:cNvSpPr txBox="1"/>
          <p:nvPr/>
        </p:nvSpPr>
        <p:spPr>
          <a:xfrm>
            <a:off x="380960" y="928670"/>
            <a:ext cx="903087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点击页面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4100" y="1214422"/>
            <a:ext cx="9199306" cy="517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2337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41709B12-1E2E-43A5-BA47-55446A15F25C}"/>
              </a:ext>
            </a:extLst>
          </p:cNvPr>
          <p:cNvGrpSpPr/>
          <p:nvPr/>
        </p:nvGrpSpPr>
        <p:grpSpPr>
          <a:xfrm>
            <a:off x="304800" y="239247"/>
            <a:ext cx="10564305" cy="524933"/>
            <a:chOff x="304800" y="239247"/>
            <a:chExt cx="10564305" cy="524933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xmlns="" id="{F7E69DA6-558F-4FEC-ACA9-EB8791E8730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293430" y="239247"/>
              <a:ext cx="8575675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总结与反思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xmlns="" id="{BDAD0511-6C88-44D4-8290-7A4E457A4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E8826AC6-A1F3-4ECA-8A14-523BC8610D4B}"/>
              </a:ext>
            </a:extLst>
          </p:cNvPr>
          <p:cNvSpPr txBox="1"/>
          <p:nvPr/>
        </p:nvSpPr>
        <p:spPr>
          <a:xfrm>
            <a:off x="1478224" y="1011284"/>
            <a:ext cx="9030878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数据库的设计遵守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规则的同时，也要考虑用户体验的便利性。可以在物理存储符合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的基础上，建立符合常人直观认知的视图，获得更好的体验。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善于查找文档，使用工具，基于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开发，从而使前后端分离，降低项目的耦合度。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63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845096" y="2916136"/>
            <a:ext cx="8323274" cy="11351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lnSpc>
                <a:spcPts val="8600"/>
              </a:lnSpc>
            </a:pPr>
            <a:r>
              <a:rPr lang="zh-CN" altLang="en-US" sz="8800" b="1" spc="-550" dirty="0">
                <a:ln w="15875">
                  <a:noFill/>
                </a:ln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感 谢 聆 听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7608" y="3103842"/>
            <a:ext cx="1865538" cy="652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0047" y="-23196"/>
            <a:ext cx="1831906" cy="2825011"/>
          </a:xfrm>
          <a:prstGeom prst="rect">
            <a:avLst/>
          </a:prstGeom>
          <a:effectLst>
            <a:outerShdw blurRad="50800" dist="63500" algn="l" rotWithShape="0">
              <a:prstClr val="black">
                <a:alpha val="62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91910" y="3134235"/>
            <a:ext cx="1865538" cy="652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6329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770">
        <p:random/>
      </p:transition>
    </mc:Choice>
    <mc:Fallback>
      <p:transition spd="slow" advTm="577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4588933" cy="524933"/>
            <a:chOff x="304800" y="239247"/>
            <a:chExt cx="4588933" cy="524933"/>
          </a:xfrm>
        </p:grpSpPr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2293431" y="239247"/>
              <a:ext cx="2600302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选题背景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组合 21"/>
          <p:cNvGrpSpPr/>
          <p:nvPr/>
        </p:nvGrpSpPr>
        <p:grpSpPr>
          <a:xfrm>
            <a:off x="1177304" y="1593205"/>
            <a:ext cx="5758577" cy="1503876"/>
            <a:chOff x="942389" y="1661831"/>
            <a:chExt cx="5758577" cy="1503876"/>
          </a:xfrm>
        </p:grpSpPr>
        <p:sp>
          <p:nvSpPr>
            <p:cNvPr id="12" name="Text Box 1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864876" y="1716552"/>
              <a:ext cx="4836090" cy="1449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相较于其他数据关系网，我们更为熟悉校园生活，易实现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2389" y="1661831"/>
              <a:ext cx="701101" cy="7803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601195F3-FBE1-433E-ADB9-C0B51FB23041}"/>
              </a:ext>
            </a:extLst>
          </p:cNvPr>
          <p:cNvGrpSpPr/>
          <p:nvPr/>
        </p:nvGrpSpPr>
        <p:grpSpPr>
          <a:xfrm>
            <a:off x="1153216" y="3241115"/>
            <a:ext cx="5529240" cy="1157744"/>
            <a:chOff x="942389" y="1661831"/>
            <a:chExt cx="5529240" cy="1157744"/>
          </a:xfrm>
        </p:grpSpPr>
        <p:sp>
          <p:nvSpPr>
            <p:cNvPr id="27" name="Text Box 16">
              <a:extLst>
                <a:ext uri="{FF2B5EF4-FFF2-40B4-BE49-F238E27FC236}">
                  <a16:creationId xmlns:a16="http://schemas.microsoft.com/office/drawing/2014/main" xmlns="" id="{FC6F6AE9-839C-4627-91A0-63DD1654E622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35539" y="1830861"/>
              <a:ext cx="4836090" cy="9887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随机生成的数据更为符合实际</a:t>
              </a: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xmlns="" id="{E7708452-7DC5-4F35-A897-C609A4B64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2389" y="1661831"/>
              <a:ext cx="701101" cy="7803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03C0AA39-001A-4CEC-92D5-4D4DE5F6A85F}"/>
              </a:ext>
            </a:extLst>
          </p:cNvPr>
          <p:cNvGrpSpPr/>
          <p:nvPr/>
        </p:nvGrpSpPr>
        <p:grpSpPr>
          <a:xfrm>
            <a:off x="1145265" y="4887198"/>
            <a:ext cx="4982773" cy="780356"/>
            <a:chOff x="942389" y="1661831"/>
            <a:chExt cx="4982773" cy="780356"/>
          </a:xfrm>
        </p:grpSpPr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xmlns="" id="{044550CF-5F0F-4DD4-BF11-F6EEAC1CEB9D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896915" y="1788000"/>
              <a:ext cx="4028247" cy="638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normAutofit fontScale="9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Arial" panose="020B0604020202020204" pitchFamily="34" charset="0"/>
                </a:rPr>
                <a:t>复杂度适中，充分体现数据库功能及作用</a:t>
              </a: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7520A1EF-6FEE-414A-A5E2-25FC807F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42389" y="1661831"/>
              <a:ext cx="701101" cy="7803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8CA9F306-3F22-46D5-9590-3C219AA10FE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99792" y="3645902"/>
            <a:ext cx="5026990" cy="78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0" indent="0" ea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800">
                <a:solidFill>
                  <a:schemeClr val="bg2"/>
                </a:solidFill>
                <a:latin typeface="+mn-lt"/>
                <a:ea typeface="+mn-ea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2"/>
                </a:solidFill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2"/>
                </a:solidFill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2"/>
                </a:solidFill>
                <a:sym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ea typeface="+mn-ea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28C5E090-A4C4-4D39-8C2F-6BF0C4247F40}"/>
              </a:ext>
            </a:extLst>
          </p:cNvPr>
          <p:cNvGrpSpPr/>
          <p:nvPr/>
        </p:nvGrpSpPr>
        <p:grpSpPr>
          <a:xfrm>
            <a:off x="7584138" y="1891553"/>
            <a:ext cx="4665869" cy="5002305"/>
            <a:chOff x="7584138" y="1891553"/>
            <a:chExt cx="4665869" cy="500230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xmlns="" id="{6852F7B4-D335-4BEE-B0BE-EDAC6123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 xmlns="">
                    <a14:imgLayer r:embed="rId12">
                      <a14:imgEffect>
                        <a14:brightnessContrast brigh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584138" y="1891553"/>
              <a:ext cx="4017612" cy="27476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xmlns="" id="{87717FA9-F265-411E-8746-BC875212D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 xmlns="">
                    <a14:imgLayer r:embed="rId14">
                      <a14:imgEffect>
                        <a14:brightnessContrast bright="7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126071" y="4399330"/>
              <a:ext cx="3123936" cy="24945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47011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4800" y="239247"/>
            <a:ext cx="7726837" cy="524933"/>
            <a:chOff x="304800" y="239247"/>
            <a:chExt cx="7726837" cy="524933"/>
          </a:xfrm>
        </p:grpSpPr>
        <p:sp>
          <p:nvSpPr>
            <p:cNvPr id="13" name="文本框 12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39247"/>
              <a:ext cx="5738206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基本设计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E0FC9DE-4FD0-4522-8C7D-670C6C89673B}"/>
              </a:ext>
            </a:extLst>
          </p:cNvPr>
          <p:cNvSpPr txBox="1"/>
          <p:nvPr/>
        </p:nvSpPr>
        <p:spPr>
          <a:xfrm>
            <a:off x="1157226" y="3690782"/>
            <a:ext cx="4612954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、教师、班级、系、课程、社团、书籍、教室、教学楼、寝室、宿舍楼、职工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99D069C1-1FD9-48CC-80B3-BCF103F61D0B}"/>
              </a:ext>
            </a:extLst>
          </p:cNvPr>
          <p:cNvGrpSpPr/>
          <p:nvPr/>
        </p:nvGrpSpPr>
        <p:grpSpPr>
          <a:xfrm>
            <a:off x="7422025" y="1156907"/>
            <a:ext cx="2389290" cy="2355698"/>
            <a:chOff x="1936525" y="2193419"/>
            <a:chExt cx="2389290" cy="23556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EF28699D-4C1B-4012-9186-CC9FC1992362}"/>
                </a:ext>
              </a:extLst>
            </p:cNvPr>
            <p:cNvSpPr>
              <a:spLocks noEditPoints="1"/>
            </p:cNvSpPr>
            <p:nvPr/>
          </p:nvSpPr>
          <p:spPr bwMode="auto">
            <a:xfrm rot="169628">
              <a:off x="1936525" y="2193419"/>
              <a:ext cx="2389290" cy="235569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01082D2B-6910-46F5-86AE-2B8A0E7408AA}"/>
                </a:ext>
              </a:extLst>
            </p:cNvPr>
            <p:cNvSpPr/>
            <p:nvPr/>
          </p:nvSpPr>
          <p:spPr>
            <a:xfrm>
              <a:off x="2459362" y="3101142"/>
              <a:ext cx="141577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rPr>
                <a:t>关系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75EC1CE-7854-4990-A98B-07463AC55DFB}"/>
              </a:ext>
            </a:extLst>
          </p:cNvPr>
          <p:cNvGrpSpPr/>
          <p:nvPr/>
        </p:nvGrpSpPr>
        <p:grpSpPr>
          <a:xfrm>
            <a:off x="2098629" y="1156907"/>
            <a:ext cx="4365556" cy="2355698"/>
            <a:chOff x="1936525" y="2193419"/>
            <a:chExt cx="4365556" cy="235569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E8C960F4-5B52-44BF-8582-1BC57DAFB128}"/>
                </a:ext>
              </a:extLst>
            </p:cNvPr>
            <p:cNvSpPr>
              <a:spLocks noEditPoints="1"/>
            </p:cNvSpPr>
            <p:nvPr/>
          </p:nvSpPr>
          <p:spPr bwMode="auto">
            <a:xfrm rot="169628">
              <a:off x="1936525" y="2193419"/>
              <a:ext cx="2389290" cy="2355698"/>
            </a:xfrm>
            <a:custGeom>
              <a:avLst/>
              <a:gdLst>
                <a:gd name="T0" fmla="*/ 215 w 218"/>
                <a:gd name="T1" fmla="*/ 61 h 226"/>
                <a:gd name="T2" fmla="*/ 205 w 218"/>
                <a:gd name="T3" fmla="*/ 44 h 226"/>
                <a:gd name="T4" fmla="*/ 202 w 218"/>
                <a:gd name="T5" fmla="*/ 40 h 226"/>
                <a:gd name="T6" fmla="*/ 158 w 218"/>
                <a:gd name="T7" fmla="*/ 13 h 226"/>
                <a:gd name="T8" fmla="*/ 156 w 218"/>
                <a:gd name="T9" fmla="*/ 8 h 226"/>
                <a:gd name="T10" fmla="*/ 116 w 218"/>
                <a:gd name="T11" fmla="*/ 2 h 226"/>
                <a:gd name="T12" fmla="*/ 51 w 218"/>
                <a:gd name="T13" fmla="*/ 26 h 226"/>
                <a:gd name="T14" fmla="*/ 46 w 218"/>
                <a:gd name="T15" fmla="*/ 28 h 226"/>
                <a:gd name="T16" fmla="*/ 0 w 218"/>
                <a:gd name="T17" fmla="*/ 186 h 226"/>
                <a:gd name="T18" fmla="*/ 16 w 218"/>
                <a:gd name="T19" fmla="*/ 187 h 226"/>
                <a:gd name="T20" fmla="*/ 38 w 218"/>
                <a:gd name="T21" fmla="*/ 222 h 226"/>
                <a:gd name="T22" fmla="*/ 42 w 218"/>
                <a:gd name="T23" fmla="*/ 226 h 226"/>
                <a:gd name="T24" fmla="*/ 211 w 218"/>
                <a:gd name="T25" fmla="*/ 226 h 226"/>
                <a:gd name="T26" fmla="*/ 214 w 218"/>
                <a:gd name="T27" fmla="*/ 223 h 226"/>
                <a:gd name="T28" fmla="*/ 218 w 218"/>
                <a:gd name="T29" fmla="*/ 65 h 226"/>
                <a:gd name="T30" fmla="*/ 122 w 218"/>
                <a:gd name="T31" fmla="*/ 7 h 226"/>
                <a:gd name="T32" fmla="*/ 129 w 218"/>
                <a:gd name="T33" fmla="*/ 61 h 226"/>
                <a:gd name="T34" fmla="*/ 127 w 218"/>
                <a:gd name="T35" fmla="*/ 64 h 226"/>
                <a:gd name="T36" fmla="*/ 123 w 218"/>
                <a:gd name="T37" fmla="*/ 64 h 226"/>
                <a:gd name="T38" fmla="*/ 122 w 218"/>
                <a:gd name="T39" fmla="*/ 7 h 226"/>
                <a:gd name="T40" fmla="*/ 52 w 218"/>
                <a:gd name="T41" fmla="*/ 34 h 226"/>
                <a:gd name="T42" fmla="*/ 89 w 218"/>
                <a:gd name="T43" fmla="*/ 61 h 226"/>
                <a:gd name="T44" fmla="*/ 91 w 218"/>
                <a:gd name="T45" fmla="*/ 66 h 226"/>
                <a:gd name="T46" fmla="*/ 126 w 218"/>
                <a:gd name="T47" fmla="*/ 71 h 226"/>
                <a:gd name="T48" fmla="*/ 128 w 218"/>
                <a:gd name="T49" fmla="*/ 67 h 226"/>
                <a:gd name="T50" fmla="*/ 133 w 218"/>
                <a:gd name="T51" fmla="*/ 67 h 226"/>
                <a:gd name="T52" fmla="*/ 145 w 218"/>
                <a:gd name="T53" fmla="*/ 43 h 226"/>
                <a:gd name="T54" fmla="*/ 186 w 218"/>
                <a:gd name="T55" fmla="*/ 117 h 226"/>
                <a:gd name="T56" fmla="*/ 159 w 218"/>
                <a:gd name="T57" fmla="*/ 196 h 226"/>
                <a:gd name="T58" fmla="*/ 158 w 218"/>
                <a:gd name="T59" fmla="*/ 198 h 226"/>
                <a:gd name="T60" fmla="*/ 154 w 218"/>
                <a:gd name="T61" fmla="*/ 198 h 226"/>
                <a:gd name="T62" fmla="*/ 16 w 218"/>
                <a:gd name="T63" fmla="*/ 181 h 226"/>
                <a:gd name="T64" fmla="*/ 45 w 218"/>
                <a:gd name="T65" fmla="*/ 219 h 226"/>
                <a:gd name="T66" fmla="*/ 60 w 218"/>
                <a:gd name="T67" fmla="*/ 192 h 226"/>
                <a:gd name="T68" fmla="*/ 156 w 218"/>
                <a:gd name="T69" fmla="*/ 205 h 226"/>
                <a:gd name="T70" fmla="*/ 164 w 218"/>
                <a:gd name="T71" fmla="*/ 202 h 226"/>
                <a:gd name="T72" fmla="*/ 167 w 218"/>
                <a:gd name="T73" fmla="*/ 195 h 226"/>
                <a:gd name="T74" fmla="*/ 200 w 218"/>
                <a:gd name="T75" fmla="*/ 68 h 226"/>
                <a:gd name="T76" fmla="*/ 208 w 218"/>
                <a:gd name="T77" fmla="*/ 202 h 226"/>
                <a:gd name="T78" fmla="*/ 135 w 218"/>
                <a:gd name="T79" fmla="*/ 21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8" h="226">
                  <a:moveTo>
                    <a:pt x="217" y="62"/>
                  </a:moveTo>
                  <a:cubicBezTo>
                    <a:pt x="216" y="61"/>
                    <a:pt x="215" y="61"/>
                    <a:pt x="215" y="61"/>
                  </a:cubicBezTo>
                  <a:cubicBezTo>
                    <a:pt x="210" y="61"/>
                    <a:pt x="206" y="61"/>
                    <a:pt x="201" y="61"/>
                  </a:cubicBezTo>
                  <a:cubicBezTo>
                    <a:pt x="202" y="55"/>
                    <a:pt x="203" y="49"/>
                    <a:pt x="205" y="44"/>
                  </a:cubicBezTo>
                  <a:cubicBezTo>
                    <a:pt x="205" y="43"/>
                    <a:pt x="205" y="42"/>
                    <a:pt x="204" y="42"/>
                  </a:cubicBezTo>
                  <a:cubicBezTo>
                    <a:pt x="204" y="41"/>
                    <a:pt x="203" y="40"/>
                    <a:pt x="202" y="40"/>
                  </a:cubicBezTo>
                  <a:cubicBezTo>
                    <a:pt x="183" y="37"/>
                    <a:pt x="166" y="36"/>
                    <a:pt x="148" y="36"/>
                  </a:cubicBezTo>
                  <a:cubicBezTo>
                    <a:pt x="151" y="28"/>
                    <a:pt x="154" y="21"/>
                    <a:pt x="158" y="13"/>
                  </a:cubicBezTo>
                  <a:cubicBezTo>
                    <a:pt x="158" y="12"/>
                    <a:pt x="158" y="11"/>
                    <a:pt x="158" y="10"/>
                  </a:cubicBezTo>
                  <a:cubicBezTo>
                    <a:pt x="158" y="9"/>
                    <a:pt x="157" y="8"/>
                    <a:pt x="156" y="8"/>
                  </a:cubicBezTo>
                  <a:cubicBezTo>
                    <a:pt x="144" y="4"/>
                    <a:pt x="132" y="1"/>
                    <a:pt x="120" y="0"/>
                  </a:cubicBezTo>
                  <a:cubicBezTo>
                    <a:pt x="118" y="0"/>
                    <a:pt x="117" y="1"/>
                    <a:pt x="116" y="2"/>
                  </a:cubicBezTo>
                  <a:cubicBezTo>
                    <a:pt x="113" y="14"/>
                    <a:pt x="108" y="25"/>
                    <a:pt x="103" y="36"/>
                  </a:cubicBezTo>
                  <a:cubicBezTo>
                    <a:pt x="84" y="36"/>
                    <a:pt x="66" y="35"/>
                    <a:pt x="51" y="26"/>
                  </a:cubicBezTo>
                  <a:cubicBezTo>
                    <a:pt x="50" y="26"/>
                    <a:pt x="49" y="25"/>
                    <a:pt x="48" y="26"/>
                  </a:cubicBezTo>
                  <a:cubicBezTo>
                    <a:pt x="47" y="26"/>
                    <a:pt x="46" y="27"/>
                    <a:pt x="46" y="28"/>
                  </a:cubicBezTo>
                  <a:cubicBezTo>
                    <a:pt x="38" y="73"/>
                    <a:pt x="31" y="139"/>
                    <a:pt x="1" y="183"/>
                  </a:cubicBezTo>
                  <a:cubicBezTo>
                    <a:pt x="0" y="184"/>
                    <a:pt x="0" y="185"/>
                    <a:pt x="0" y="186"/>
                  </a:cubicBezTo>
                  <a:cubicBezTo>
                    <a:pt x="1" y="187"/>
                    <a:pt x="2" y="188"/>
                    <a:pt x="4" y="188"/>
                  </a:cubicBezTo>
                  <a:cubicBezTo>
                    <a:pt x="8" y="188"/>
                    <a:pt x="12" y="187"/>
                    <a:pt x="16" y="187"/>
                  </a:cubicBezTo>
                  <a:cubicBezTo>
                    <a:pt x="24" y="187"/>
                    <a:pt x="32" y="188"/>
                    <a:pt x="41" y="189"/>
                  </a:cubicBezTo>
                  <a:cubicBezTo>
                    <a:pt x="39" y="201"/>
                    <a:pt x="39" y="211"/>
                    <a:pt x="38" y="222"/>
                  </a:cubicBezTo>
                  <a:cubicBezTo>
                    <a:pt x="38" y="223"/>
                    <a:pt x="38" y="224"/>
                    <a:pt x="39" y="225"/>
                  </a:cubicBezTo>
                  <a:cubicBezTo>
                    <a:pt x="40" y="225"/>
                    <a:pt x="41" y="226"/>
                    <a:pt x="42" y="226"/>
                  </a:cubicBezTo>
                  <a:cubicBezTo>
                    <a:pt x="70" y="225"/>
                    <a:pt x="103" y="224"/>
                    <a:pt x="135" y="224"/>
                  </a:cubicBezTo>
                  <a:cubicBezTo>
                    <a:pt x="161" y="224"/>
                    <a:pt x="187" y="225"/>
                    <a:pt x="211" y="226"/>
                  </a:cubicBezTo>
                  <a:cubicBezTo>
                    <a:pt x="212" y="226"/>
                    <a:pt x="213" y="226"/>
                    <a:pt x="213" y="225"/>
                  </a:cubicBezTo>
                  <a:cubicBezTo>
                    <a:pt x="214" y="225"/>
                    <a:pt x="214" y="224"/>
                    <a:pt x="214" y="223"/>
                  </a:cubicBezTo>
                  <a:cubicBezTo>
                    <a:pt x="214" y="216"/>
                    <a:pt x="214" y="209"/>
                    <a:pt x="214" y="202"/>
                  </a:cubicBezTo>
                  <a:cubicBezTo>
                    <a:pt x="214" y="156"/>
                    <a:pt x="215" y="111"/>
                    <a:pt x="218" y="65"/>
                  </a:cubicBezTo>
                  <a:cubicBezTo>
                    <a:pt x="218" y="64"/>
                    <a:pt x="218" y="63"/>
                    <a:pt x="217" y="62"/>
                  </a:cubicBezTo>
                  <a:close/>
                  <a:moveTo>
                    <a:pt x="122" y="7"/>
                  </a:moveTo>
                  <a:cubicBezTo>
                    <a:pt x="131" y="8"/>
                    <a:pt x="141" y="10"/>
                    <a:pt x="150" y="13"/>
                  </a:cubicBezTo>
                  <a:cubicBezTo>
                    <a:pt x="143" y="29"/>
                    <a:pt x="136" y="45"/>
                    <a:pt x="129" y="61"/>
                  </a:cubicBezTo>
                  <a:cubicBezTo>
                    <a:pt x="129" y="62"/>
                    <a:pt x="128" y="63"/>
                    <a:pt x="128" y="63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25" y="65"/>
                    <a:pt x="124" y="65"/>
                    <a:pt x="123" y="64"/>
                  </a:cubicBezTo>
                  <a:cubicBezTo>
                    <a:pt x="115" y="63"/>
                    <a:pt x="106" y="61"/>
                    <a:pt x="97" y="60"/>
                  </a:cubicBezTo>
                  <a:cubicBezTo>
                    <a:pt x="108" y="44"/>
                    <a:pt x="116" y="26"/>
                    <a:pt x="122" y="7"/>
                  </a:cubicBezTo>
                  <a:close/>
                  <a:moveTo>
                    <a:pt x="10" y="181"/>
                  </a:moveTo>
                  <a:cubicBezTo>
                    <a:pt x="38" y="137"/>
                    <a:pt x="44" y="77"/>
                    <a:pt x="52" y="34"/>
                  </a:cubicBezTo>
                  <a:cubicBezTo>
                    <a:pt x="66" y="41"/>
                    <a:pt x="83" y="43"/>
                    <a:pt x="100" y="43"/>
                  </a:cubicBezTo>
                  <a:cubicBezTo>
                    <a:pt x="96" y="49"/>
                    <a:pt x="93" y="55"/>
                    <a:pt x="89" y="61"/>
                  </a:cubicBezTo>
                  <a:cubicBezTo>
                    <a:pt x="88" y="62"/>
                    <a:pt x="88" y="63"/>
                    <a:pt x="89" y="64"/>
                  </a:cubicBezTo>
                  <a:cubicBezTo>
                    <a:pt x="89" y="65"/>
                    <a:pt x="90" y="66"/>
                    <a:pt x="91" y="66"/>
                  </a:cubicBezTo>
                  <a:cubicBezTo>
                    <a:pt x="101" y="68"/>
                    <a:pt x="112" y="69"/>
                    <a:pt x="122" y="71"/>
                  </a:cubicBezTo>
                  <a:cubicBezTo>
                    <a:pt x="123" y="71"/>
                    <a:pt x="124" y="71"/>
                    <a:pt x="126" y="71"/>
                  </a:cubicBezTo>
                  <a:cubicBezTo>
                    <a:pt x="127" y="71"/>
                    <a:pt x="128" y="71"/>
                    <a:pt x="130" y="70"/>
                  </a:cubicBezTo>
                  <a:cubicBezTo>
                    <a:pt x="128" y="67"/>
                    <a:pt x="128" y="67"/>
                    <a:pt x="128" y="67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31" y="70"/>
                    <a:pt x="133" y="68"/>
                    <a:pt x="133" y="67"/>
                  </a:cubicBezTo>
                  <a:cubicBezTo>
                    <a:pt x="134" y="66"/>
                    <a:pt x="135" y="65"/>
                    <a:pt x="135" y="64"/>
                  </a:cubicBezTo>
                  <a:cubicBezTo>
                    <a:pt x="138" y="57"/>
                    <a:pt x="141" y="50"/>
                    <a:pt x="145" y="43"/>
                  </a:cubicBezTo>
                  <a:cubicBezTo>
                    <a:pt x="162" y="43"/>
                    <a:pt x="179" y="43"/>
                    <a:pt x="197" y="46"/>
                  </a:cubicBezTo>
                  <a:cubicBezTo>
                    <a:pt x="193" y="67"/>
                    <a:pt x="191" y="92"/>
                    <a:pt x="186" y="117"/>
                  </a:cubicBezTo>
                  <a:cubicBezTo>
                    <a:pt x="182" y="143"/>
                    <a:pt x="175" y="170"/>
                    <a:pt x="161" y="191"/>
                  </a:cubicBezTo>
                  <a:cubicBezTo>
                    <a:pt x="160" y="193"/>
                    <a:pt x="160" y="195"/>
                    <a:pt x="159" y="196"/>
                  </a:cubicBezTo>
                  <a:cubicBezTo>
                    <a:pt x="159" y="197"/>
                    <a:pt x="158" y="198"/>
                    <a:pt x="158" y="198"/>
                  </a:cubicBezTo>
                  <a:cubicBezTo>
                    <a:pt x="158" y="198"/>
                    <a:pt x="158" y="198"/>
                    <a:pt x="158" y="198"/>
                  </a:cubicBezTo>
                  <a:cubicBezTo>
                    <a:pt x="157" y="198"/>
                    <a:pt x="157" y="199"/>
                    <a:pt x="156" y="199"/>
                  </a:cubicBezTo>
                  <a:cubicBezTo>
                    <a:pt x="156" y="199"/>
                    <a:pt x="155" y="198"/>
                    <a:pt x="154" y="198"/>
                  </a:cubicBezTo>
                  <a:cubicBezTo>
                    <a:pt x="123" y="194"/>
                    <a:pt x="92" y="189"/>
                    <a:pt x="61" y="185"/>
                  </a:cubicBezTo>
                  <a:cubicBezTo>
                    <a:pt x="47" y="183"/>
                    <a:pt x="31" y="181"/>
                    <a:pt x="16" y="181"/>
                  </a:cubicBezTo>
                  <a:cubicBezTo>
                    <a:pt x="14" y="181"/>
                    <a:pt x="12" y="181"/>
                    <a:pt x="10" y="181"/>
                  </a:cubicBezTo>
                  <a:close/>
                  <a:moveTo>
                    <a:pt x="45" y="219"/>
                  </a:moveTo>
                  <a:cubicBezTo>
                    <a:pt x="46" y="209"/>
                    <a:pt x="46" y="200"/>
                    <a:pt x="47" y="190"/>
                  </a:cubicBezTo>
                  <a:cubicBezTo>
                    <a:pt x="52" y="190"/>
                    <a:pt x="56" y="191"/>
                    <a:pt x="60" y="192"/>
                  </a:cubicBezTo>
                  <a:cubicBezTo>
                    <a:pt x="91" y="196"/>
                    <a:pt x="122" y="201"/>
                    <a:pt x="153" y="205"/>
                  </a:cubicBezTo>
                  <a:cubicBezTo>
                    <a:pt x="154" y="205"/>
                    <a:pt x="155" y="205"/>
                    <a:pt x="156" y="205"/>
                  </a:cubicBezTo>
                  <a:cubicBezTo>
                    <a:pt x="158" y="205"/>
                    <a:pt x="159" y="205"/>
                    <a:pt x="160" y="205"/>
                  </a:cubicBezTo>
                  <a:cubicBezTo>
                    <a:pt x="162" y="204"/>
                    <a:pt x="163" y="203"/>
                    <a:pt x="164" y="202"/>
                  </a:cubicBezTo>
                  <a:cubicBezTo>
                    <a:pt x="165" y="201"/>
                    <a:pt x="165" y="199"/>
                    <a:pt x="166" y="198"/>
                  </a:cubicBezTo>
                  <a:cubicBezTo>
                    <a:pt x="166" y="196"/>
                    <a:pt x="167" y="195"/>
                    <a:pt x="167" y="195"/>
                  </a:cubicBezTo>
                  <a:cubicBezTo>
                    <a:pt x="182" y="172"/>
                    <a:pt x="189" y="145"/>
                    <a:pt x="193" y="118"/>
                  </a:cubicBezTo>
                  <a:cubicBezTo>
                    <a:pt x="196" y="100"/>
                    <a:pt x="198" y="83"/>
                    <a:pt x="200" y="68"/>
                  </a:cubicBezTo>
                  <a:cubicBezTo>
                    <a:pt x="204" y="68"/>
                    <a:pt x="207" y="68"/>
                    <a:pt x="211" y="68"/>
                  </a:cubicBezTo>
                  <a:cubicBezTo>
                    <a:pt x="208" y="113"/>
                    <a:pt x="208" y="157"/>
                    <a:pt x="208" y="202"/>
                  </a:cubicBezTo>
                  <a:cubicBezTo>
                    <a:pt x="208" y="208"/>
                    <a:pt x="208" y="214"/>
                    <a:pt x="208" y="219"/>
                  </a:cubicBezTo>
                  <a:cubicBezTo>
                    <a:pt x="185" y="218"/>
                    <a:pt x="160" y="218"/>
                    <a:pt x="135" y="218"/>
                  </a:cubicBezTo>
                  <a:cubicBezTo>
                    <a:pt x="104" y="218"/>
                    <a:pt x="73" y="218"/>
                    <a:pt x="45" y="21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xmlns="" id="{9DDCDA6F-39FC-4562-9872-0FF4105015ED}"/>
                </a:ext>
              </a:extLst>
            </p:cNvPr>
            <p:cNvSpPr/>
            <p:nvPr/>
          </p:nvSpPr>
          <p:spPr>
            <a:xfrm>
              <a:off x="2459362" y="3101142"/>
              <a:ext cx="38427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rPr>
                <a:t>实体            </a:t>
              </a:r>
              <a:r>
                <a:rPr lang="en-US" altLang="zh-CN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YouYuan" panose="02010509060101010101" pitchFamily="49" charset="-122"/>
                  <a:sym typeface="Century Gothic" panose="020B0502020202020204" pitchFamily="34" charset="0"/>
                </a:rPr>
                <a:t>+</a:t>
              </a:r>
              <a:endPara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FD1FD9C-90F0-4D5E-8BE8-4BFAF456FBEF}"/>
              </a:ext>
            </a:extLst>
          </p:cNvPr>
          <p:cNvSpPr/>
          <p:nvPr/>
        </p:nvSpPr>
        <p:spPr>
          <a:xfrm>
            <a:off x="2856295" y="5406730"/>
            <a:ext cx="3643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12              +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918422C0-AE10-43A2-93CC-7E1FA4A98A64}"/>
              </a:ext>
            </a:extLst>
          </p:cNvPr>
          <p:cNvSpPr txBox="1"/>
          <p:nvPr/>
        </p:nvSpPr>
        <p:spPr>
          <a:xfrm>
            <a:off x="6905797" y="3690782"/>
            <a:ext cx="4612954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班级、课程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老师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…….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599096D3-9274-449D-8588-4B8D430337BD}"/>
              </a:ext>
            </a:extLst>
          </p:cNvPr>
          <p:cNvSpPr/>
          <p:nvPr/>
        </p:nvSpPr>
        <p:spPr>
          <a:xfrm>
            <a:off x="8461748" y="5394757"/>
            <a:ext cx="873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YouYuan" panose="02010509060101010101" pitchFamily="49" charset="-122"/>
                <a:sym typeface="Century Gothic" panose="020B0502020202020204" pitchFamily="34" charset="0"/>
              </a:rPr>
              <a:t>17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YouYuan" panose="02010509060101010101" pitchFamily="49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36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8864F87-FB4C-4E75-BA1A-B50A652C5F7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2916" y="193584"/>
            <a:ext cx="9386167" cy="64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431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7429">
        <p:random/>
      </p:transition>
    </mc:Choice>
    <mc:Fallback>
      <p:transition spd="slow" advTm="7429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部分实体设计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B0022F4-4A4E-4463-AFA1-DDD6F59A696B}"/>
              </a:ext>
            </a:extLst>
          </p:cNvPr>
          <p:cNvSpPr txBox="1"/>
          <p:nvPr/>
        </p:nvSpPr>
        <p:spPr>
          <a:xfrm>
            <a:off x="1844307" y="4024588"/>
            <a:ext cx="9810663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实体完整性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：学号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参照完整性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用户定义完整性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CK1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学号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like '[0-9][0-9][0-9][0-9][0-9][0-9][0-9][0-9] '</a:t>
            </a:r>
          </a:p>
          <a:p>
            <a:pPr lvl="5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CK2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性别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]='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 OR [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性别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]=‘</a:t>
            </a:r>
            <a:r>
              <a:rPr lang="zh-CN" altLang="en-US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  <a:p>
            <a:pPr lvl="5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CK3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]&lt;(100) AND [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]&gt;(0)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93236F2-F184-4D09-B937-619D7BBF4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661" y="918283"/>
            <a:ext cx="6868678" cy="29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889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实体关系设计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B0022F4-4A4E-4463-AFA1-DDD6F59A696B}"/>
              </a:ext>
            </a:extLst>
          </p:cNvPr>
          <p:cNvSpPr txBox="1"/>
          <p:nvPr/>
        </p:nvSpPr>
        <p:spPr>
          <a:xfrm>
            <a:off x="1148809" y="996908"/>
            <a:ext cx="548319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：作为实体属性，以外码形式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F453190-603F-4132-B6BF-CB4A7B533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2330178"/>
            <a:ext cx="7905750" cy="293370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7EC0BB19-E5B9-47E9-98BA-532A7E60376D}"/>
              </a:ext>
            </a:extLst>
          </p:cNvPr>
          <p:cNvSpPr/>
          <p:nvPr/>
        </p:nvSpPr>
        <p:spPr>
          <a:xfrm>
            <a:off x="2664461" y="4228193"/>
            <a:ext cx="931008" cy="5853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641D487-64E0-41E4-9178-09589C5579C0}"/>
              </a:ext>
            </a:extLst>
          </p:cNvPr>
          <p:cNvSpPr txBox="1"/>
          <p:nvPr/>
        </p:nvSpPr>
        <p:spPr>
          <a:xfrm>
            <a:off x="1148809" y="1594122"/>
            <a:ext cx="381507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例：班级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教师 班主任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947C6B4A-2CAE-425D-A57A-6D86CFEED217}"/>
              </a:ext>
            </a:extLst>
          </p:cNvPr>
          <p:cNvSpPr txBox="1"/>
          <p:nvPr/>
        </p:nvSpPr>
        <p:spPr>
          <a:xfrm>
            <a:off x="1148809" y="5570563"/>
            <a:ext cx="7407362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作为班级的属性？作为教师的属性？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89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4800" y="221318"/>
            <a:ext cx="5773271" cy="524933"/>
            <a:chOff x="304800" y="221318"/>
            <a:chExt cx="5773271" cy="524933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2293431" y="221318"/>
              <a:ext cx="3784640" cy="5249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eaLnBrk="1" hangingPunct="1">
                <a:defRPr>
                  <a:latin typeface="+mn-lt"/>
                  <a:ea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</a:lvl9pPr>
            </a:lstStyle>
            <a:p>
              <a:r>
                <a:rPr lang="zh-CN" alt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27号-布丁体" panose="00000500000000000000" pitchFamily="2" charset="-122"/>
                  <a:ea typeface="字魂27号-布丁体" panose="00000500000000000000" pitchFamily="2" charset="-122"/>
                </a:rPr>
                <a:t>实体关系设计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04800" y="309222"/>
              <a:ext cx="1988631" cy="381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FB0022F4-4A4E-4463-AFA1-DDD6F59A696B}"/>
              </a:ext>
            </a:extLst>
          </p:cNvPr>
          <p:cNvSpPr txBox="1"/>
          <p:nvPr/>
        </p:nvSpPr>
        <p:spPr>
          <a:xfrm>
            <a:off x="1148808" y="996908"/>
            <a:ext cx="658730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无属性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1-n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：作为</a:t>
            </a:r>
            <a:r>
              <a:rPr lang="en-US" altLang="zh-CN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的实体属性，以外码形式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F453190-603F-4132-B6BF-CB4A7B533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25" y="2678520"/>
            <a:ext cx="7905750" cy="293370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7EC0BB19-E5B9-47E9-98BA-532A7E60376D}"/>
              </a:ext>
            </a:extLst>
          </p:cNvPr>
          <p:cNvSpPr/>
          <p:nvPr/>
        </p:nvSpPr>
        <p:spPr>
          <a:xfrm>
            <a:off x="2664461" y="5029032"/>
            <a:ext cx="931008" cy="5853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5641D487-64E0-41E4-9178-09589C5579C0}"/>
              </a:ext>
            </a:extLst>
          </p:cNvPr>
          <p:cNvSpPr txBox="1"/>
          <p:nvPr/>
        </p:nvSpPr>
        <p:spPr>
          <a:xfrm>
            <a:off x="1154446" y="1769964"/>
            <a:ext cx="353366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例：班级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 辅导员</a:t>
            </a:r>
            <a:endParaRPr lang="en-US" altLang="zh-CN" sz="2400" b="1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47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5849">
        <p:random/>
      </p:transition>
    </mc:Choice>
    <mc:Fallback>
      <p:transition spd="slow" advTm="5849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33_1*a*1"/>
  <p:tag name="KSO_WM_UNIT_PRESET_TEXT_INDEX" val="0"/>
  <p:tag name="KSO_WM_UNIT_PRESET_TEXT_LEN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f"/>
  <p:tag name="KSO_WM_UNIT_INDEX" val="1_1_1"/>
  <p:tag name="KSO_WM_UNIT_CLEAR" val="1"/>
  <p:tag name="KSO_WM_UNIT_LAYERLEVEL" val="1_1_1"/>
  <p:tag name="KSO_WM_UNIT_VALUE" val="78"/>
  <p:tag name="KSO_WM_UNIT_HIGHLIGHT" val="0"/>
  <p:tag name="KSO_WM_UNIT_COMPATIBLE" val="0"/>
  <p:tag name="KSO_WM_UNIT_ID" val="custom160033_6*l_h_f*1_1_1"/>
  <p:tag name="KSO_WM_UNIT_PRESET_TEXT_INDEX" val="2"/>
  <p:tag name="KSO_WM_UNIT_PRESET_TEXT_LEN" val="20"/>
  <p:tag name="KSO_WM_DIAGRAM_GROUP_CODE" val="l1-1"/>
  <p:tag name="KSO_WM_UNIT_TEXT_FILL_FORE_SCHEMECOLOR_INDEX" val="16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26"/>
  <p:tag name="KSO_WM_UNIT_HIGHLIGHT" val="0"/>
  <p:tag name="KSO_WM_UNIT_COMPATIBLE" val="0"/>
  <p:tag name="KSO_WM_UNIT_ID" val="custom160033_6*l_h_a*1_1_1"/>
  <p:tag name="KSO_WM_UNIT_PRESET_TEXT_INDEX" val="0"/>
  <p:tag name="KSO_WM_UNIT_PRESET_TEXT_LEN" val="9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26"/>
  <p:tag name="KSO_WM_UNIT_HIGHLIGHT" val="0"/>
  <p:tag name="KSO_WM_UNIT_COMPATIBLE" val="0"/>
  <p:tag name="KSO_WM_UNIT_ID" val="custom160033_6*l_h_a*1_1_1"/>
  <p:tag name="KSO_WM_UNIT_PRESET_TEXT_INDEX" val="0"/>
  <p:tag name="KSO_WM_UNIT_PRESET_TEXT_LEN" val="9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26"/>
  <p:tag name="KSO_WM_UNIT_HIGHLIGHT" val="0"/>
  <p:tag name="KSO_WM_UNIT_COMPATIBLE" val="0"/>
  <p:tag name="KSO_WM_UNIT_ID" val="custom160033_6*l_h_a*1_1_1"/>
  <p:tag name="KSO_WM_UNIT_PRESET_TEXT_INDEX" val="0"/>
  <p:tag name="KSO_WM_UNIT_PRESET_TEXT_LEN" val="9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b"/>
  <p:tag name="KSO_WM_UNIT_INDEX" val="2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ID" val="custom160033_1*b*2"/>
  <p:tag name="KSO_WM_UNIT_PRESET_TEXT" val="Keynote Speaker&#10;mm/dd/yyy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33_1*a*1"/>
  <p:tag name="KSO_WM_UNIT_PRESET_TEXT_INDEX" val="0"/>
  <p:tag name="KSO_WM_UNIT_PRESET_TEXT_LEN" val="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8"/>
  <p:tag name="KSO_WM_UNIT_HIGHLIGHT" val="0"/>
  <p:tag name="KSO_WM_UNIT_COMPATIBLE" val="0"/>
  <p:tag name="KSO_WM_UNIT_ID" val="custom160033_26*l_h_a*1_1_1"/>
  <p:tag name="KSO_WM_DIAGRAM_GROUP_CODE" val="l1-11"/>
  <p:tag name="KSO_WM_UNIT_PRESET_TEXT" val="在此编辑标题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f"/>
  <p:tag name="KSO_WM_UNIT_INDEX" val="1"/>
  <p:tag name="KSO_WM_UNIT_CLEAR" val="1"/>
  <p:tag name="KSO_WM_UNIT_LAYERLEVEL" val="1"/>
  <p:tag name="KSO_WM_UNIT_VALUE" val="84"/>
  <p:tag name="KSO_WM_UNIT_HIGHLIGHT" val="0"/>
  <p:tag name="KSO_WM_UNIT_COMPATIBLE" val="0"/>
  <p:tag name="KSO_WM_UNIT_ID" val="custom160033_6*f*1"/>
  <p:tag name="KSO_WM_UNIT_PRESET_TEXT_INDEX" val="2"/>
  <p:tag name="KSO_WM_UNIT_PRESET_TEXT_LEN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160033_1*a*1"/>
  <p:tag name="KSO_WM_UNIT_PRESET_TEXT_INDEX" val="0"/>
  <p:tag name="KSO_WM_UNIT_PRESET_TEXT_LEN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8"/>
  <p:tag name="KSO_WM_UNIT_HIGHLIGHT" val="0"/>
  <p:tag name="KSO_WM_UNIT_COMPATIBLE" val="0"/>
  <p:tag name="KSO_WM_UNIT_ID" val="custom160033_26*l_h_a*1_1_1"/>
  <p:tag name="KSO_WM_DIAGRAM_GROUP_CODE" val="l1-11"/>
  <p:tag name="KSO_WM_UNIT_PRESET_TEXT" val="在此编辑标题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8"/>
  <p:tag name="KSO_WM_UNIT_HIGHLIGHT" val="0"/>
  <p:tag name="KSO_WM_UNIT_COMPATIBLE" val="0"/>
  <p:tag name="KSO_WM_UNIT_ID" val="custom160033_26*l_h_a*1_1_1"/>
  <p:tag name="KSO_WM_DIAGRAM_GROUP_CODE" val="l1-11"/>
  <p:tag name="KSO_WM_UNIT_PRESET_TEXT" val="在此编辑标题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l_h_a"/>
  <p:tag name="KSO_WM_UNIT_INDEX" val="1_1_1"/>
  <p:tag name="KSO_WM_UNIT_CLEAR" val="1"/>
  <p:tag name="KSO_WM_UNIT_LAYERLEVEL" val="1_1_1"/>
  <p:tag name="KSO_WM_UNIT_VALUE" val="8"/>
  <p:tag name="KSO_WM_UNIT_HIGHLIGHT" val="0"/>
  <p:tag name="KSO_WM_UNIT_COMPATIBLE" val="0"/>
  <p:tag name="KSO_WM_UNIT_ID" val="custom160033_26*l_h_a*1_1_1"/>
  <p:tag name="KSO_WM_DIAGRAM_GROUP_CODE" val="l1-11"/>
  <p:tag name="KSO_WM_UNIT_PRESET_TEXT" val="在此编辑标题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48"/>
  <p:tag name="KSO_WM_UNIT_ISCONTENTSTITLE" val="0"/>
  <p:tag name="KSO_WM_UNIT_HIGHLIGHT" val="0"/>
  <p:tag name="KSO_WM_UNIT_COMPATIBLE" val="0"/>
  <p:tag name="KSO_WM_UNIT_ID" val="custom160033_26*a*1"/>
  <p:tag name="KSO_WM_UNIT_PRESET_TEXT_INDEX" val="0"/>
  <p:tag name="KSO_WM_UNIT_PRESET_TEXT_LEN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033"/>
  <p:tag name="KSO_WM_UNIT_TYPE" val="a"/>
  <p:tag name="KSO_WM_UNIT_INDEX" val="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ID" val="custom160033_13*a*1"/>
  <p:tag name="KSO_WM_UNIT_PRESET_TEXT_INDEX" val="0"/>
  <p:tag name="KSO_WM_UNIT_PRESET_TEXT_LEN" val="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804</Words>
  <Application>Microsoft Office PowerPoint</Application>
  <PresentationFormat>自定义</PresentationFormat>
  <Paragraphs>193</Paragraphs>
  <Slides>35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数据库大作业汇报</vt:lpstr>
      <vt:lpstr>幻灯片 2</vt:lpstr>
      <vt:lpstr>基本设计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需求分析</vt:lpstr>
      <vt:lpstr>幻灯片 16</vt:lpstr>
      <vt:lpstr>幻灯片 17</vt:lpstr>
      <vt:lpstr>幻灯片 18</vt:lpstr>
      <vt:lpstr>幻灯片 19</vt:lpstr>
      <vt:lpstr>存储过程</vt:lpstr>
      <vt:lpstr>幻灯片 21</vt:lpstr>
      <vt:lpstr>幻灯片 22</vt:lpstr>
      <vt:lpstr>幻灯片 23</vt:lpstr>
      <vt:lpstr>幻灯片 24</vt:lpstr>
      <vt:lpstr>幻灯片 25</vt:lpstr>
      <vt:lpstr>前端设计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感 谢 聆 听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大学生职业生涯规划</dc:title>
  <dc:creator>admin</dc:creator>
  <cp:lastModifiedBy>袁</cp:lastModifiedBy>
  <cp:revision>167</cp:revision>
  <dcterms:created xsi:type="dcterms:W3CDTF">2019-03-29T06:41:15Z</dcterms:created>
  <dcterms:modified xsi:type="dcterms:W3CDTF">2020-12-23T16:36:47Z</dcterms:modified>
</cp:coreProperties>
</file>