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69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>
      <p:cViewPr varScale="1">
        <p:scale>
          <a:sx n="66" d="100"/>
          <a:sy n="66" d="100"/>
        </p:scale>
        <p:origin x="72" y="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108\Downloads\ch0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108\Downloads\ch09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108\Downloads\ch0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108\Downloads\ch0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108\Downloads\ch0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108\Downloads\ch09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108\Downloads\ch09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108\Downloads\ch09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108\Downloads\ch09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108\Downloads\ch09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直條圖!$B$1</c:f>
              <c:strCache>
                <c:ptCount val="1"/>
                <c:pt idx="0">
                  <c:v>一月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直條圖!$A$2:$A$4</c:f>
              <c:strCache>
                <c:ptCount val="3"/>
                <c:pt idx="0">
                  <c:v>電視</c:v>
                </c:pt>
                <c:pt idx="1">
                  <c:v>電冰箱</c:v>
                </c:pt>
                <c:pt idx="2">
                  <c:v>冷氣機</c:v>
                </c:pt>
              </c:strCache>
            </c:strRef>
          </c:cat>
          <c:val>
            <c:numRef>
              <c:f>直條圖!$B$2:$B$4</c:f>
              <c:numCache>
                <c:formatCode>#,##0</c:formatCode>
                <c:ptCount val="3"/>
                <c:pt idx="0">
                  <c:v>3600</c:v>
                </c:pt>
                <c:pt idx="1">
                  <c:v>2400</c:v>
                </c:pt>
                <c:pt idx="2">
                  <c:v>2500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29-4C3D-95FC-24541683E758}"/>
            </c:ext>
          </c:extLst>
        </c:ser>
        <c:ser>
          <c:idx val="1"/>
          <c:order val="1"/>
          <c:tx>
            <c:strRef>
              <c:f>直條圖!$C$1</c:f>
              <c:strCache>
                <c:ptCount val="1"/>
                <c:pt idx="0">
                  <c:v>二月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直條圖!$A$2:$A$4</c:f>
              <c:strCache>
                <c:ptCount val="3"/>
                <c:pt idx="0">
                  <c:v>電視</c:v>
                </c:pt>
                <c:pt idx="1">
                  <c:v>電冰箱</c:v>
                </c:pt>
                <c:pt idx="2">
                  <c:v>冷氣機</c:v>
                </c:pt>
              </c:strCache>
            </c:strRef>
          </c:cat>
          <c:val>
            <c:numRef>
              <c:f>直條圖!$C$2:$C$4</c:f>
              <c:numCache>
                <c:formatCode>#,##0</c:formatCode>
                <c:ptCount val="3"/>
                <c:pt idx="0">
                  <c:v>4200</c:v>
                </c:pt>
                <c:pt idx="1">
                  <c:v>2600</c:v>
                </c:pt>
                <c:pt idx="2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29-4C3D-95FC-24541683E758}"/>
            </c:ext>
          </c:extLst>
        </c:ser>
        <c:ser>
          <c:idx val="2"/>
          <c:order val="2"/>
          <c:tx>
            <c:strRef>
              <c:f>直條圖!$D$1</c:f>
              <c:strCache>
                <c:ptCount val="1"/>
                <c:pt idx="0">
                  <c:v>三月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直條圖!$A$2:$A$4</c:f>
              <c:strCache>
                <c:ptCount val="3"/>
                <c:pt idx="0">
                  <c:v>電視</c:v>
                </c:pt>
                <c:pt idx="1">
                  <c:v>電冰箱</c:v>
                </c:pt>
                <c:pt idx="2">
                  <c:v>冷氣機</c:v>
                </c:pt>
              </c:strCache>
            </c:strRef>
          </c:cat>
          <c:val>
            <c:numRef>
              <c:f>直條圖!$D$2:$D$4</c:f>
              <c:numCache>
                <c:formatCode>#,##0</c:formatCode>
                <c:ptCount val="3"/>
                <c:pt idx="0">
                  <c:v>5500</c:v>
                </c:pt>
                <c:pt idx="1">
                  <c:v>2550</c:v>
                </c:pt>
                <c:pt idx="2">
                  <c:v>3650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29-4C3D-95FC-24541683E758}"/>
            </c:ext>
          </c:extLst>
        </c:ser>
        <c:ser>
          <c:idx val="3"/>
          <c:order val="3"/>
          <c:tx>
            <c:strRef>
              <c:f>直條圖!$E$1</c:f>
              <c:strCache>
                <c:ptCount val="1"/>
                <c:pt idx="0">
                  <c:v>四月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直條圖!$A$2:$A$4</c:f>
              <c:strCache>
                <c:ptCount val="3"/>
                <c:pt idx="0">
                  <c:v>電視</c:v>
                </c:pt>
                <c:pt idx="1">
                  <c:v>電冰箱</c:v>
                </c:pt>
                <c:pt idx="2">
                  <c:v>冷氣機</c:v>
                </c:pt>
              </c:strCache>
            </c:strRef>
          </c:cat>
          <c:val>
            <c:numRef>
              <c:f>直條圖!$E$2:$E$4</c:f>
              <c:numCache>
                <c:formatCode>#,##0</c:formatCode>
                <c:ptCount val="3"/>
                <c:pt idx="0">
                  <c:v>4800</c:v>
                </c:pt>
                <c:pt idx="1">
                  <c:v>3000</c:v>
                </c:pt>
                <c:pt idx="2">
                  <c:v>4200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A29-4C3D-95FC-24541683E758}"/>
            </c:ext>
          </c:extLst>
        </c:ser>
        <c:ser>
          <c:idx val="4"/>
          <c:order val="4"/>
          <c:tx>
            <c:strRef>
              <c:f>直條圖!$F$1</c:f>
              <c:strCache>
                <c:ptCount val="1"/>
                <c:pt idx="0">
                  <c:v>五月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直條圖!$A$2:$A$4</c:f>
              <c:strCache>
                <c:ptCount val="3"/>
                <c:pt idx="0">
                  <c:v>電視</c:v>
                </c:pt>
                <c:pt idx="1">
                  <c:v>電冰箱</c:v>
                </c:pt>
                <c:pt idx="2">
                  <c:v>冷氣機</c:v>
                </c:pt>
              </c:strCache>
            </c:strRef>
          </c:cat>
          <c:val>
            <c:numRef>
              <c:f>直條圖!$F$2:$F$4</c:f>
              <c:numCache>
                <c:formatCode>#,##0</c:formatCode>
                <c:ptCount val="3"/>
                <c:pt idx="0">
                  <c:v>4500</c:v>
                </c:pt>
                <c:pt idx="1">
                  <c:v>3800</c:v>
                </c:pt>
                <c:pt idx="2">
                  <c:v>6400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A29-4C3D-95FC-24541683E758}"/>
            </c:ext>
          </c:extLst>
        </c:ser>
        <c:ser>
          <c:idx val="5"/>
          <c:order val="5"/>
          <c:tx>
            <c:strRef>
              <c:f>直條圖!$G$1</c:f>
              <c:strCache>
                <c:ptCount val="1"/>
                <c:pt idx="0">
                  <c:v>六月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直條圖!$A$2:$A$4</c:f>
              <c:strCache>
                <c:ptCount val="3"/>
                <c:pt idx="0">
                  <c:v>電視</c:v>
                </c:pt>
                <c:pt idx="1">
                  <c:v>電冰箱</c:v>
                </c:pt>
                <c:pt idx="2">
                  <c:v>冷氣機</c:v>
                </c:pt>
              </c:strCache>
            </c:strRef>
          </c:cat>
          <c:val>
            <c:numRef>
              <c:f>直條圖!$G$2:$G$4</c:f>
              <c:numCache>
                <c:formatCode>#,##0</c:formatCode>
                <c:ptCount val="3"/>
                <c:pt idx="0">
                  <c:v>3800</c:v>
                </c:pt>
                <c:pt idx="1">
                  <c:v>4000</c:v>
                </c:pt>
                <c:pt idx="2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A29-4C3D-95FC-24541683E7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45252031"/>
        <c:axId val="1945250367"/>
      </c:barChart>
      <c:catAx>
        <c:axId val="1945252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45250367"/>
        <c:crosses val="autoZero"/>
        <c:auto val="1"/>
        <c:lblAlgn val="ctr"/>
        <c:lblOffset val="100"/>
        <c:noMultiLvlLbl val="0"/>
      </c:catAx>
      <c:valAx>
        <c:axId val="1945250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45252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銷售情形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組合圖!$A$2</c:f>
              <c:strCache>
                <c:ptCount val="1"/>
                <c:pt idx="0">
                  <c:v>電視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92-4F35-B6E2-CD3A7728331C}"/>
            </c:ext>
          </c:extLst>
        </c:ser>
        <c:ser>
          <c:idx val="1"/>
          <c:order val="1"/>
          <c:tx>
            <c:strRef>
              <c:f>組合圖!$A$3</c:f>
              <c:strCache>
                <c:ptCount val="1"/>
                <c:pt idx="0">
                  <c:v>電冰箱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92-4F35-B6E2-CD3A7728331C}"/>
            </c:ext>
          </c:extLst>
        </c:ser>
        <c:ser>
          <c:idx val="2"/>
          <c:order val="2"/>
          <c:tx>
            <c:strRef>
              <c:f>組合圖!$A$4</c:f>
              <c:strCache>
                <c:ptCount val="1"/>
                <c:pt idx="0">
                  <c:v>冷氣機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92-4F35-B6E2-CD3A772833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8984344"/>
        <c:axId val="608984736"/>
      </c:barChart>
      <c:lineChart>
        <c:grouping val="standard"/>
        <c:varyColors val="0"/>
        <c:ser>
          <c:idx val="3"/>
          <c:order val="3"/>
          <c:tx>
            <c:strRef>
              <c:f>組合圖!$A$5</c:f>
              <c:strCache>
                <c:ptCount val="1"/>
                <c:pt idx="0">
                  <c:v>平均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組合圖!$B$5:$G$5</c:f>
              <c:numCache>
                <c:formatCode>#,##0</c:formatCode>
                <c:ptCount val="6"/>
                <c:pt idx="0">
                  <c:v>2833.3333333333335</c:v>
                </c:pt>
                <c:pt idx="1">
                  <c:v>2933.3333333333335</c:v>
                </c:pt>
                <c:pt idx="2">
                  <c:v>3900</c:v>
                </c:pt>
                <c:pt idx="3">
                  <c:v>4000</c:v>
                </c:pt>
                <c:pt idx="4">
                  <c:v>4900</c:v>
                </c:pt>
                <c:pt idx="5">
                  <c:v>5266.666666666667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292-4F35-B6E2-CD3A772833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8984344"/>
        <c:axId val="608984736"/>
      </c:lineChart>
      <c:catAx>
        <c:axId val="608984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月別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8984736"/>
        <c:crosses val="autoZero"/>
        <c:auto val="1"/>
        <c:lblAlgn val="ctr"/>
        <c:lblOffset val="100"/>
        <c:noMultiLvlLbl val="0"/>
      </c:catAx>
      <c:valAx>
        <c:axId val="608984736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8984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橫條圖!$B$1</c:f>
              <c:strCache>
                <c:ptCount val="1"/>
                <c:pt idx="0">
                  <c:v>一月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橫條圖!$A$2:$A$4</c:f>
              <c:strCache>
                <c:ptCount val="3"/>
                <c:pt idx="0">
                  <c:v>電視</c:v>
                </c:pt>
                <c:pt idx="1">
                  <c:v>電冰箱</c:v>
                </c:pt>
                <c:pt idx="2">
                  <c:v>冷氣機</c:v>
                </c:pt>
              </c:strCache>
            </c:strRef>
          </c:cat>
          <c:val>
            <c:numRef>
              <c:f>橫條圖!$B$2:$B$4</c:f>
              <c:numCache>
                <c:formatCode>#,##0</c:formatCode>
                <c:ptCount val="3"/>
                <c:pt idx="0">
                  <c:v>3600</c:v>
                </c:pt>
                <c:pt idx="1">
                  <c:v>2400</c:v>
                </c:pt>
                <c:pt idx="2">
                  <c:v>2500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27-47E5-804A-5A3006CC4FC9}"/>
            </c:ext>
          </c:extLst>
        </c:ser>
        <c:ser>
          <c:idx val="1"/>
          <c:order val="1"/>
          <c:tx>
            <c:strRef>
              <c:f>橫條圖!$C$1</c:f>
              <c:strCache>
                <c:ptCount val="1"/>
                <c:pt idx="0">
                  <c:v>二月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橫條圖!$A$2:$A$4</c:f>
              <c:strCache>
                <c:ptCount val="3"/>
                <c:pt idx="0">
                  <c:v>電視</c:v>
                </c:pt>
                <c:pt idx="1">
                  <c:v>電冰箱</c:v>
                </c:pt>
                <c:pt idx="2">
                  <c:v>冷氣機</c:v>
                </c:pt>
              </c:strCache>
            </c:strRef>
          </c:cat>
          <c:val>
            <c:numRef>
              <c:f>橫條圖!$C$2:$C$4</c:f>
              <c:numCache>
                <c:formatCode>#,##0</c:formatCode>
                <c:ptCount val="3"/>
                <c:pt idx="0">
                  <c:v>4200</c:v>
                </c:pt>
                <c:pt idx="1">
                  <c:v>2600</c:v>
                </c:pt>
                <c:pt idx="2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27-47E5-804A-5A3006CC4FC9}"/>
            </c:ext>
          </c:extLst>
        </c:ser>
        <c:ser>
          <c:idx val="2"/>
          <c:order val="2"/>
          <c:tx>
            <c:strRef>
              <c:f>橫條圖!$D$1</c:f>
              <c:strCache>
                <c:ptCount val="1"/>
                <c:pt idx="0">
                  <c:v>三月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橫條圖!$A$2:$A$4</c:f>
              <c:strCache>
                <c:ptCount val="3"/>
                <c:pt idx="0">
                  <c:v>電視</c:v>
                </c:pt>
                <c:pt idx="1">
                  <c:v>電冰箱</c:v>
                </c:pt>
                <c:pt idx="2">
                  <c:v>冷氣機</c:v>
                </c:pt>
              </c:strCache>
            </c:strRef>
          </c:cat>
          <c:val>
            <c:numRef>
              <c:f>橫條圖!$D$2:$D$4</c:f>
              <c:numCache>
                <c:formatCode>#,##0</c:formatCode>
                <c:ptCount val="3"/>
                <c:pt idx="0">
                  <c:v>5500</c:v>
                </c:pt>
                <c:pt idx="1">
                  <c:v>2550</c:v>
                </c:pt>
                <c:pt idx="2">
                  <c:v>3650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27-47E5-804A-5A3006CC4FC9}"/>
            </c:ext>
          </c:extLst>
        </c:ser>
        <c:ser>
          <c:idx val="3"/>
          <c:order val="3"/>
          <c:tx>
            <c:strRef>
              <c:f>橫條圖!$E$1</c:f>
              <c:strCache>
                <c:ptCount val="1"/>
                <c:pt idx="0">
                  <c:v>四月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橫條圖!$A$2:$A$4</c:f>
              <c:strCache>
                <c:ptCount val="3"/>
                <c:pt idx="0">
                  <c:v>電視</c:v>
                </c:pt>
                <c:pt idx="1">
                  <c:v>電冰箱</c:v>
                </c:pt>
                <c:pt idx="2">
                  <c:v>冷氣機</c:v>
                </c:pt>
              </c:strCache>
            </c:strRef>
          </c:cat>
          <c:val>
            <c:numRef>
              <c:f>橫條圖!$E$2:$E$4</c:f>
              <c:numCache>
                <c:formatCode>#,##0</c:formatCode>
                <c:ptCount val="3"/>
                <c:pt idx="0">
                  <c:v>4800</c:v>
                </c:pt>
                <c:pt idx="1">
                  <c:v>3000</c:v>
                </c:pt>
                <c:pt idx="2">
                  <c:v>4200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A27-47E5-804A-5A3006CC4FC9}"/>
            </c:ext>
          </c:extLst>
        </c:ser>
        <c:ser>
          <c:idx val="4"/>
          <c:order val="4"/>
          <c:tx>
            <c:strRef>
              <c:f>橫條圖!$F$1</c:f>
              <c:strCache>
                <c:ptCount val="1"/>
                <c:pt idx="0">
                  <c:v>五月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橫條圖!$A$2:$A$4</c:f>
              <c:strCache>
                <c:ptCount val="3"/>
                <c:pt idx="0">
                  <c:v>電視</c:v>
                </c:pt>
                <c:pt idx="1">
                  <c:v>電冰箱</c:v>
                </c:pt>
                <c:pt idx="2">
                  <c:v>冷氣機</c:v>
                </c:pt>
              </c:strCache>
            </c:strRef>
          </c:cat>
          <c:val>
            <c:numRef>
              <c:f>橫條圖!$F$2:$F$4</c:f>
              <c:numCache>
                <c:formatCode>#,##0</c:formatCode>
                <c:ptCount val="3"/>
                <c:pt idx="0">
                  <c:v>4500</c:v>
                </c:pt>
                <c:pt idx="1">
                  <c:v>3800</c:v>
                </c:pt>
                <c:pt idx="2">
                  <c:v>6400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27-47E5-804A-5A3006CC4FC9}"/>
            </c:ext>
          </c:extLst>
        </c:ser>
        <c:ser>
          <c:idx val="5"/>
          <c:order val="5"/>
          <c:tx>
            <c:strRef>
              <c:f>橫條圖!$G$1</c:f>
              <c:strCache>
                <c:ptCount val="1"/>
                <c:pt idx="0">
                  <c:v>六月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橫條圖!$A$2:$A$4</c:f>
              <c:strCache>
                <c:ptCount val="3"/>
                <c:pt idx="0">
                  <c:v>電視</c:v>
                </c:pt>
                <c:pt idx="1">
                  <c:v>電冰箱</c:v>
                </c:pt>
                <c:pt idx="2">
                  <c:v>冷氣機</c:v>
                </c:pt>
              </c:strCache>
            </c:strRef>
          </c:cat>
          <c:val>
            <c:numRef>
              <c:f>橫條圖!$G$2:$G$4</c:f>
              <c:numCache>
                <c:formatCode>#,##0</c:formatCode>
                <c:ptCount val="3"/>
                <c:pt idx="0">
                  <c:v>3800</c:v>
                </c:pt>
                <c:pt idx="1">
                  <c:v>4000</c:v>
                </c:pt>
                <c:pt idx="2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A27-47E5-804A-5A3006CC4F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45248287"/>
        <c:axId val="1945257439"/>
      </c:barChart>
      <c:catAx>
        <c:axId val="1945248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45257439"/>
        <c:crosses val="autoZero"/>
        <c:auto val="1"/>
        <c:lblAlgn val="ctr"/>
        <c:lblOffset val="100"/>
        <c:noMultiLvlLbl val="0"/>
      </c:catAx>
      <c:valAx>
        <c:axId val="19452574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45248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圓形圖!$H$1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29E-40FE-8885-A5FF82617A4A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29E-40FE-8885-A5FF82617A4A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29E-40FE-8885-A5FF82617A4A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29E-40FE-8885-A5FF82617A4A}"/>
              </c:ext>
            </c:extLst>
          </c:dPt>
          <c:dPt>
            <c:idx val="4"/>
            <c:bubble3D val="0"/>
            <c:spPr>
              <a:solidFill>
                <a:schemeClr val="accent5">
                  <a:alpha val="90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>
                <a:innerShdw blurRad="114300">
                  <a:schemeClr val="accent5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B29E-40FE-8885-A5FF82617A4A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B29E-40FE-8885-A5FF82617A4A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B29E-40FE-8885-A5FF82617A4A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B29E-40FE-8885-A5FF82617A4A}"/>
                </c:ext>
              </c:extLst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B29E-40FE-8885-A5FF82617A4A}"/>
                </c:ext>
              </c:extLst>
            </c:dLbl>
            <c:dLbl>
              <c:idx val="4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5"/>
                  </a:solidFill>
                  <a:round/>
                </a:ln>
                <a:effectLst>
                  <a:outerShdw blurRad="50800" dist="38100" dir="2700000" algn="tl" rotWithShape="0">
                    <a:schemeClr val="accent5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5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B29E-40FE-8885-A5FF82617A4A}"/>
                </c:ext>
              </c:extLst>
            </c:dLbl>
            <c:spPr>
              <a:solidFill>
                <a:sysClr val="window" lastClr="FFFFFF">
                  <a:alpha val="90000"/>
                </a:sysClr>
              </a:solidFill>
              <a:ln w="12700" cap="flat" cmpd="sng" algn="ctr">
                <a:solidFill>
                  <a:srgbClr val="5B9BD5"/>
                </a:solidFill>
                <a:round/>
              </a:ln>
              <a:effectLst>
                <a:outerShdw blurRad="50800" dist="38100" dir="2700000" algn="tl" rotWithShape="0">
                  <a:srgbClr val="5B9BD5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圓形圖!$A$2:$A$6</c:f>
              <c:strCache>
                <c:ptCount val="5"/>
                <c:pt idx="0">
                  <c:v>電視</c:v>
                </c:pt>
                <c:pt idx="1">
                  <c:v>電冰箱</c:v>
                </c:pt>
                <c:pt idx="2">
                  <c:v>冷氣機</c:v>
                </c:pt>
                <c:pt idx="3">
                  <c:v>微波爐</c:v>
                </c:pt>
                <c:pt idx="4">
                  <c:v>音響</c:v>
                </c:pt>
              </c:strCache>
            </c:strRef>
          </c:cat>
          <c:val>
            <c:numRef>
              <c:f>圓形圖!$H$2:$H$6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29E-40FE-8885-A5FF82617A4A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ofPieChart>
        <c:ofPieType val="pie"/>
        <c:varyColors val="1"/>
        <c:ser>
          <c:idx val="0"/>
          <c:order val="0"/>
          <c:tx>
            <c:strRef>
              <c:f>子圖!$H$1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E5EB-4526-8371-03B8B40020F2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E5EB-4526-8371-03B8B40020F2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E5EB-4526-8371-03B8B40020F2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E5EB-4526-8371-03B8B40020F2}"/>
              </c:ext>
            </c:extLst>
          </c:dPt>
          <c:dPt>
            <c:idx val="4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9-E5EB-4526-8371-03B8B40020F2}"/>
              </c:ext>
            </c:extLst>
          </c:dPt>
          <c:dPt>
            <c:idx val="5"/>
            <c:bubble3D val="0"/>
            <c:spPr>
              <a:pattFill prst="ltUpDiag">
                <a:fgClr>
                  <a:schemeClr val="accent6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6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B-E5EB-4526-8371-03B8B40020F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子圖!$A$2:$A$6</c:f>
              <c:strCache>
                <c:ptCount val="5"/>
                <c:pt idx="0">
                  <c:v>電視</c:v>
                </c:pt>
                <c:pt idx="1">
                  <c:v>電冰箱</c:v>
                </c:pt>
                <c:pt idx="2">
                  <c:v>冷氣機</c:v>
                </c:pt>
                <c:pt idx="3">
                  <c:v>微波爐</c:v>
                </c:pt>
                <c:pt idx="4">
                  <c:v>音響</c:v>
                </c:pt>
              </c:strCache>
            </c:strRef>
          </c:cat>
          <c:val>
            <c:numRef>
              <c:f>子圖!$H$2:$H$6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5EB-4526-8371-03B8B40020F2}"/>
            </c:ext>
          </c:extLst>
        </c:ser>
        <c:dLbls>
          <c:dLblPos val="bestFit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脫離圓心!$H$1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656-41A9-8E8F-72F0982F7856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656-41A9-8E8F-72F0982F7856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656-41A9-8E8F-72F0982F7856}"/>
              </c:ext>
            </c:extLst>
          </c:dPt>
          <c:dPt>
            <c:idx val="3"/>
            <c:bubble3D val="0"/>
            <c:explosion val="21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656-41A9-8E8F-72F0982F7856}"/>
              </c:ext>
            </c:extLst>
          </c:dPt>
          <c:dPt>
            <c:idx val="4"/>
            <c:bubble3D val="0"/>
            <c:spPr>
              <a:solidFill>
                <a:schemeClr val="accent5">
                  <a:alpha val="90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>
                <a:innerShdw blurRad="114300">
                  <a:schemeClr val="accent5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E656-41A9-8E8F-72F0982F7856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E656-41A9-8E8F-72F0982F7856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E656-41A9-8E8F-72F0982F7856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E656-41A9-8E8F-72F0982F7856}"/>
                </c:ext>
              </c:extLst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E656-41A9-8E8F-72F0982F7856}"/>
                </c:ext>
              </c:extLst>
            </c:dLbl>
            <c:dLbl>
              <c:idx val="4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5"/>
                  </a:solidFill>
                  <a:round/>
                </a:ln>
                <a:effectLst>
                  <a:outerShdw blurRad="50800" dist="38100" dir="2700000" algn="tl" rotWithShape="0">
                    <a:schemeClr val="accent5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5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E656-41A9-8E8F-72F0982F7856}"/>
                </c:ext>
              </c:extLst>
            </c:dLbl>
            <c:spPr>
              <a:solidFill>
                <a:sysClr val="window" lastClr="FFFFFF">
                  <a:alpha val="90000"/>
                </a:sysClr>
              </a:solidFill>
              <a:ln w="12700" cap="flat" cmpd="sng" algn="ctr">
                <a:solidFill>
                  <a:srgbClr val="5B9BD5"/>
                </a:solidFill>
                <a:round/>
              </a:ln>
              <a:effectLst>
                <a:outerShdw blurRad="50800" dist="38100" dir="2700000" algn="tl" rotWithShape="0">
                  <a:srgbClr val="5B9BD5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脫離圓心!$A$2:$A$6</c:f>
              <c:strCache>
                <c:ptCount val="5"/>
                <c:pt idx="0">
                  <c:v>電視</c:v>
                </c:pt>
                <c:pt idx="1">
                  <c:v>電冰箱</c:v>
                </c:pt>
                <c:pt idx="2">
                  <c:v>冷氣機</c:v>
                </c:pt>
                <c:pt idx="3">
                  <c:v>微波爐</c:v>
                </c:pt>
                <c:pt idx="4">
                  <c:v>音響</c:v>
                </c:pt>
              </c:strCache>
            </c:strRef>
          </c:cat>
          <c:val>
            <c:numRef>
              <c:f>脫離圓心!$H$2:$H$6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656-41A9-8E8F-72F0982F7856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30917991383152577"/>
          <c:y val="0.21943259567801549"/>
          <c:w val="0.38164017233694847"/>
          <c:h val="0.57219035739344459"/>
        </c:manualLayout>
      </c:layout>
      <c:radarChart>
        <c:radarStyle val="marker"/>
        <c:varyColors val="0"/>
        <c:ser>
          <c:idx val="0"/>
          <c:order val="0"/>
          <c:tx>
            <c:strRef>
              <c:f>雷達圖!$B$1</c:f>
              <c:strCache>
                <c:ptCount val="1"/>
                <c:pt idx="0">
                  <c:v>全體平均</c:v>
                </c:pt>
              </c:strCache>
            </c:strRef>
          </c:tx>
          <c:spPr>
            <a:ln w="158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雷達圖!$A$2:$A$6</c:f>
              <c:strCache>
                <c:ptCount val="5"/>
                <c:pt idx="0">
                  <c:v>教學內容</c:v>
                </c:pt>
                <c:pt idx="1">
                  <c:v>學生互動</c:v>
                </c:pt>
                <c:pt idx="2">
                  <c:v>教學認真</c:v>
                </c:pt>
                <c:pt idx="3">
                  <c:v>實用性</c:v>
                </c:pt>
                <c:pt idx="4">
                  <c:v>啟發思考</c:v>
                </c:pt>
              </c:strCache>
            </c:strRef>
          </c:cat>
          <c:val>
            <c:numRef>
              <c:f>雷達圖!$B$2:$B$6</c:f>
              <c:numCache>
                <c:formatCode>0.0</c:formatCode>
                <c:ptCount val="5"/>
                <c:pt idx="0">
                  <c:v>3.5</c:v>
                </c:pt>
                <c:pt idx="1">
                  <c:v>3.2</c:v>
                </c:pt>
                <c:pt idx="2">
                  <c:v>3.8</c:v>
                </c:pt>
                <c:pt idx="3">
                  <c:v>3.4</c:v>
                </c:pt>
                <c:pt idx="4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64-4276-8A9C-1A271E1CAF33}"/>
            </c:ext>
          </c:extLst>
        </c:ser>
        <c:ser>
          <c:idx val="1"/>
          <c:order val="1"/>
          <c:tx>
            <c:strRef>
              <c:f>雷達圖!$C$1</c:f>
              <c:strCache>
                <c:ptCount val="1"/>
                <c:pt idx="0">
                  <c:v>甲老師</c:v>
                </c:pt>
              </c:strCache>
            </c:strRef>
          </c:tx>
          <c:spPr>
            <a:ln w="158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雷達圖!$A$2:$A$6</c:f>
              <c:strCache>
                <c:ptCount val="5"/>
                <c:pt idx="0">
                  <c:v>教學內容</c:v>
                </c:pt>
                <c:pt idx="1">
                  <c:v>學生互動</c:v>
                </c:pt>
                <c:pt idx="2">
                  <c:v>教學認真</c:v>
                </c:pt>
                <c:pt idx="3">
                  <c:v>實用性</c:v>
                </c:pt>
                <c:pt idx="4">
                  <c:v>啟發思考</c:v>
                </c:pt>
              </c:strCache>
            </c:strRef>
          </c:cat>
          <c:val>
            <c:numRef>
              <c:f>雷達圖!$C$2:$C$6</c:f>
              <c:numCache>
                <c:formatCode>0.0</c:formatCode>
                <c:ptCount val="5"/>
                <c:pt idx="0">
                  <c:v>4</c:v>
                </c:pt>
                <c:pt idx="1">
                  <c:v>2.6</c:v>
                </c:pt>
                <c:pt idx="2">
                  <c:v>4.2</c:v>
                </c:pt>
                <c:pt idx="3">
                  <c:v>4.3</c:v>
                </c:pt>
                <c:pt idx="4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64-4276-8A9C-1A271E1CAF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3933232"/>
        <c:axId val="603933624"/>
      </c:radarChart>
      <c:catAx>
        <c:axId val="60393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3624"/>
        <c:crosses val="autoZero"/>
        <c:auto val="1"/>
        <c:lblAlgn val="ctr"/>
        <c:lblOffset val="100"/>
        <c:noMultiLvlLbl val="0"/>
      </c:catAx>
      <c:valAx>
        <c:axId val="603933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TW"/>
              <a:t>年齡與每月所得關係圖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XY散佈圖!$B$1</c:f>
              <c:strCache>
                <c:ptCount val="1"/>
                <c:pt idx="0">
                  <c:v>每月所得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xVal>
            <c:numRef>
              <c:f>XY散佈圖!$A$2:$A$15</c:f>
              <c:numCache>
                <c:formatCode>General</c:formatCode>
                <c:ptCount val="14"/>
                <c:pt idx="0">
                  <c:v>15</c:v>
                </c:pt>
                <c:pt idx="1">
                  <c:v>20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  <c:pt idx="5">
                  <c:v>40</c:v>
                </c:pt>
                <c:pt idx="6">
                  <c:v>45</c:v>
                </c:pt>
                <c:pt idx="7">
                  <c:v>50</c:v>
                </c:pt>
                <c:pt idx="8">
                  <c:v>55</c:v>
                </c:pt>
                <c:pt idx="9">
                  <c:v>60</c:v>
                </c:pt>
                <c:pt idx="10">
                  <c:v>65</c:v>
                </c:pt>
                <c:pt idx="11">
                  <c:v>70</c:v>
                </c:pt>
                <c:pt idx="12">
                  <c:v>75</c:v>
                </c:pt>
                <c:pt idx="13">
                  <c:v>80</c:v>
                </c:pt>
              </c:numCache>
            </c:numRef>
          </c:xVal>
          <c:yVal>
            <c:numRef>
              <c:f>XY散佈圖!$B$2:$B$15</c:f>
              <c:numCache>
                <c:formatCode>_(* #,##0_);_(* \(#,##0\);_(* "-"_);_(@_)</c:formatCode>
                <c:ptCount val="14"/>
                <c:pt idx="0">
                  <c:v>6000</c:v>
                </c:pt>
                <c:pt idx="1">
                  <c:v>10000</c:v>
                </c:pt>
                <c:pt idx="2">
                  <c:v>15000</c:v>
                </c:pt>
                <c:pt idx="3">
                  <c:v>26000</c:v>
                </c:pt>
                <c:pt idx="4">
                  <c:v>35000</c:v>
                </c:pt>
                <c:pt idx="5">
                  <c:v>42000</c:v>
                </c:pt>
                <c:pt idx="6">
                  <c:v>50500</c:v>
                </c:pt>
                <c:pt idx="7">
                  <c:v>40500</c:v>
                </c:pt>
                <c:pt idx="8">
                  <c:v>37650</c:v>
                </c:pt>
                <c:pt idx="9">
                  <c:v>30500</c:v>
                </c:pt>
                <c:pt idx="10">
                  <c:v>25000</c:v>
                </c:pt>
                <c:pt idx="11">
                  <c:v>15800</c:v>
                </c:pt>
                <c:pt idx="12">
                  <c:v>10200</c:v>
                </c:pt>
                <c:pt idx="13">
                  <c:v>8000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EB-4C39-8EE8-424BD366CC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3934408"/>
        <c:axId val="603934800"/>
      </c:scatterChart>
      <c:valAx>
        <c:axId val="603934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年齡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4800"/>
        <c:crosses val="autoZero"/>
        <c:crossBetween val="midCat"/>
      </c:valAx>
      <c:valAx>
        <c:axId val="60393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每月所得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_(* #,##0_);_(* \(#,##0\);_(* &quot;-&quot;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4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折線圖!$B$1</c:f>
              <c:strCache>
                <c:ptCount val="1"/>
                <c:pt idx="0">
                  <c:v>銷售量(億)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折線圖!$A$2:$A$14</c:f>
              <c:numCache>
                <c:formatCode>m/d;@</c:formatCode>
                <c:ptCount val="13"/>
                <c:pt idx="0">
                  <c:v>45213</c:v>
                </c:pt>
                <c:pt idx="1">
                  <c:v>45244</c:v>
                </c:pt>
                <c:pt idx="2">
                  <c:v>45274</c:v>
                </c:pt>
                <c:pt idx="3">
                  <c:v>45306</c:v>
                </c:pt>
                <c:pt idx="4">
                  <c:v>45337</c:v>
                </c:pt>
                <c:pt idx="5">
                  <c:v>45366</c:v>
                </c:pt>
                <c:pt idx="6">
                  <c:v>45397</c:v>
                </c:pt>
                <c:pt idx="7">
                  <c:v>45427</c:v>
                </c:pt>
                <c:pt idx="8">
                  <c:v>45458</c:v>
                </c:pt>
                <c:pt idx="9">
                  <c:v>45488</c:v>
                </c:pt>
                <c:pt idx="10">
                  <c:v>45519</c:v>
                </c:pt>
                <c:pt idx="11">
                  <c:v>45550</c:v>
                </c:pt>
                <c:pt idx="12">
                  <c:v>45580</c:v>
                </c:pt>
              </c:numCache>
            </c:numRef>
          </c:cat>
          <c:val>
            <c:numRef>
              <c:f>折線圖!$B$2:$B$14</c:f>
              <c:numCache>
                <c:formatCode>_-* #,##0_-;\-* #,##0_-;_-* "-"??_-;_-@_-</c:formatCode>
                <c:ptCount val="13"/>
                <c:pt idx="0">
                  <c:v>12298</c:v>
                </c:pt>
                <c:pt idx="1">
                  <c:v>11955</c:v>
                </c:pt>
                <c:pt idx="2">
                  <c:v>12430</c:v>
                </c:pt>
                <c:pt idx="3">
                  <c:v>12380</c:v>
                </c:pt>
                <c:pt idx="4">
                  <c:v>10452</c:v>
                </c:pt>
                <c:pt idx="5">
                  <c:v>11868</c:v>
                </c:pt>
                <c:pt idx="6">
                  <c:v>11925</c:v>
                </c:pt>
                <c:pt idx="7">
                  <c:v>12191</c:v>
                </c:pt>
                <c:pt idx="8">
                  <c:v>12337</c:v>
                </c:pt>
                <c:pt idx="9">
                  <c:v>12443</c:v>
                </c:pt>
                <c:pt idx="10">
                  <c:v>12064</c:v>
                </c:pt>
                <c:pt idx="11">
                  <c:v>12447</c:v>
                </c:pt>
                <c:pt idx="12">
                  <c:v>12481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1C-497E-A80A-AE623C2FB42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298744368"/>
        <c:axId val="1505623808"/>
      </c:lineChart>
      <c:catAx>
        <c:axId val="1298744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m/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05623808"/>
        <c:crosses val="autoZero"/>
        <c:auto val="0"/>
        <c:lblAlgn val="ctr"/>
        <c:lblOffset val="100"/>
        <c:noMultiLvlLbl val="0"/>
      </c:catAx>
      <c:valAx>
        <c:axId val="150562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9874436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十二月份股價趨勢圖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股票圖!$B$1</c:f>
              <c:strCache>
                <c:ptCount val="1"/>
                <c:pt idx="0">
                  <c:v>成交量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股票圖!$B$2:$B$15</c:f>
              <c:numCache>
                <c:formatCode>General</c:formatCode>
                <c:ptCount val="14"/>
                <c:pt idx="0">
                  <c:v>1200</c:v>
                </c:pt>
                <c:pt idx="1">
                  <c:v>1250</c:v>
                </c:pt>
                <c:pt idx="2">
                  <c:v>1500</c:v>
                </c:pt>
                <c:pt idx="3">
                  <c:v>1600</c:v>
                </c:pt>
                <c:pt idx="4">
                  <c:v>2500</c:v>
                </c:pt>
                <c:pt idx="5">
                  <c:v>2400</c:v>
                </c:pt>
                <c:pt idx="6">
                  <c:v>3000</c:v>
                </c:pt>
                <c:pt idx="7">
                  <c:v>3600</c:v>
                </c:pt>
                <c:pt idx="8">
                  <c:v>3000</c:v>
                </c:pt>
                <c:pt idx="9">
                  <c:v>2560</c:v>
                </c:pt>
                <c:pt idx="10">
                  <c:v>2000</c:v>
                </c:pt>
                <c:pt idx="11">
                  <c:v>2200</c:v>
                </c:pt>
                <c:pt idx="12">
                  <c:v>2000</c:v>
                </c:pt>
                <c:pt idx="13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88-494A-BE56-29053F23C0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3935584"/>
        <c:axId val="603935976"/>
      </c:barChart>
      <c:stockChart>
        <c:ser>
          <c:idx val="1"/>
          <c:order val="1"/>
          <c:tx>
            <c:strRef>
              <c:f>股票圖!$C$1</c:f>
              <c:strCache>
                <c:ptCount val="1"/>
                <c:pt idx="0">
                  <c:v>開盤價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股票圖!$C$2:$C$15</c:f>
              <c:numCache>
                <c:formatCode>General</c:formatCode>
                <c:ptCount val="14"/>
                <c:pt idx="0">
                  <c:v>52</c:v>
                </c:pt>
                <c:pt idx="1">
                  <c:v>53</c:v>
                </c:pt>
                <c:pt idx="2">
                  <c:v>56</c:v>
                </c:pt>
                <c:pt idx="3">
                  <c:v>62</c:v>
                </c:pt>
                <c:pt idx="4">
                  <c:v>60</c:v>
                </c:pt>
                <c:pt idx="5">
                  <c:v>56</c:v>
                </c:pt>
                <c:pt idx="6">
                  <c:v>54</c:v>
                </c:pt>
                <c:pt idx="7">
                  <c:v>50</c:v>
                </c:pt>
                <c:pt idx="8">
                  <c:v>50</c:v>
                </c:pt>
                <c:pt idx="9">
                  <c:v>55</c:v>
                </c:pt>
                <c:pt idx="10">
                  <c:v>60</c:v>
                </c:pt>
                <c:pt idx="11">
                  <c:v>66</c:v>
                </c:pt>
                <c:pt idx="12">
                  <c:v>71</c:v>
                </c:pt>
                <c:pt idx="13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88-494A-BE56-29053F23C0BD}"/>
            </c:ext>
          </c:extLst>
        </c:ser>
        <c:ser>
          <c:idx val="2"/>
          <c:order val="2"/>
          <c:tx>
            <c:strRef>
              <c:f>股票圖!$D$1</c:f>
              <c:strCache>
                <c:ptCount val="1"/>
                <c:pt idx="0">
                  <c:v>最高價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股票圖!$D$2:$D$15</c:f>
              <c:numCache>
                <c:formatCode>General</c:formatCode>
                <c:ptCount val="14"/>
                <c:pt idx="0">
                  <c:v>56</c:v>
                </c:pt>
                <c:pt idx="1">
                  <c:v>56</c:v>
                </c:pt>
                <c:pt idx="2">
                  <c:v>62</c:v>
                </c:pt>
                <c:pt idx="3">
                  <c:v>62</c:v>
                </c:pt>
                <c:pt idx="4">
                  <c:v>60</c:v>
                </c:pt>
                <c:pt idx="5">
                  <c:v>57</c:v>
                </c:pt>
                <c:pt idx="6">
                  <c:v>55</c:v>
                </c:pt>
                <c:pt idx="7">
                  <c:v>55</c:v>
                </c:pt>
                <c:pt idx="8">
                  <c:v>56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76</c:v>
                </c:pt>
                <c:pt idx="13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088-494A-BE56-29053F23C0BD}"/>
            </c:ext>
          </c:extLst>
        </c:ser>
        <c:ser>
          <c:idx val="3"/>
          <c:order val="3"/>
          <c:tx>
            <c:strRef>
              <c:f>股票圖!$E$1</c:f>
              <c:strCache>
                <c:ptCount val="1"/>
                <c:pt idx="0">
                  <c:v>最低價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股票圖!$E$2:$E$15</c:f>
              <c:numCache>
                <c:formatCode>General</c:formatCode>
                <c:ptCount val="14"/>
                <c:pt idx="0">
                  <c:v>50</c:v>
                </c:pt>
                <c:pt idx="1">
                  <c:v>52</c:v>
                </c:pt>
                <c:pt idx="2">
                  <c:v>56</c:v>
                </c:pt>
                <c:pt idx="3">
                  <c:v>58</c:v>
                </c:pt>
                <c:pt idx="4">
                  <c:v>56</c:v>
                </c:pt>
                <c:pt idx="5">
                  <c:v>52</c:v>
                </c:pt>
                <c:pt idx="6">
                  <c:v>50</c:v>
                </c:pt>
                <c:pt idx="7">
                  <c:v>45</c:v>
                </c:pt>
                <c:pt idx="8">
                  <c:v>48</c:v>
                </c:pt>
                <c:pt idx="9">
                  <c:v>53</c:v>
                </c:pt>
                <c:pt idx="10">
                  <c:v>60</c:v>
                </c:pt>
                <c:pt idx="11">
                  <c:v>64</c:v>
                </c:pt>
                <c:pt idx="12">
                  <c:v>70</c:v>
                </c:pt>
                <c:pt idx="13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088-494A-BE56-29053F23C0BD}"/>
            </c:ext>
          </c:extLst>
        </c:ser>
        <c:ser>
          <c:idx val="4"/>
          <c:order val="4"/>
          <c:tx>
            <c:strRef>
              <c:f>股票圖!$F$1</c:f>
              <c:strCache>
                <c:ptCount val="1"/>
                <c:pt idx="0">
                  <c:v>收盤價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股票圖!$F$2:$F$15</c:f>
              <c:numCache>
                <c:formatCode>General</c:formatCode>
                <c:ptCount val="14"/>
                <c:pt idx="0">
                  <c:v>54</c:v>
                </c:pt>
                <c:pt idx="1">
                  <c:v>55</c:v>
                </c:pt>
                <c:pt idx="2">
                  <c:v>60</c:v>
                </c:pt>
                <c:pt idx="3">
                  <c:v>60</c:v>
                </c:pt>
                <c:pt idx="4">
                  <c:v>58</c:v>
                </c:pt>
                <c:pt idx="5">
                  <c:v>54</c:v>
                </c:pt>
                <c:pt idx="6">
                  <c:v>52</c:v>
                </c:pt>
                <c:pt idx="7">
                  <c:v>50</c:v>
                </c:pt>
                <c:pt idx="8">
                  <c:v>54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75</c:v>
                </c:pt>
                <c:pt idx="13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088-494A-BE56-29053F23C0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15875" cap="flat" cmpd="sng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603936760"/>
        <c:axId val="603936368"/>
      </c:stockChart>
      <c:catAx>
        <c:axId val="603935584"/>
        <c:scaling>
          <c:orientation val="minMax"/>
        </c:scaling>
        <c:delete val="0"/>
        <c:axPos val="b"/>
        <c:numFmt formatCode="m/d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5976"/>
        <c:crosses val="autoZero"/>
        <c:auto val="0"/>
        <c:lblAlgn val="ctr"/>
        <c:lblOffset val="100"/>
        <c:noMultiLvlLbl val="0"/>
      </c:catAx>
      <c:valAx>
        <c:axId val="603935976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成交量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5584"/>
        <c:crosses val="autoZero"/>
        <c:crossBetween val="between"/>
      </c:valAx>
      <c:valAx>
        <c:axId val="603936368"/>
        <c:scaling>
          <c:orientation val="minMax"/>
        </c:scaling>
        <c:delete val="0"/>
        <c:axPos val="r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6760"/>
        <c:crosses val="max"/>
        <c:crossBetween val="between"/>
      </c:valAx>
      <c:dateAx>
        <c:axId val="603936760"/>
        <c:scaling>
          <c:orientation val="minMax"/>
        </c:scaling>
        <c:delete val="1"/>
        <c:axPos val="b"/>
        <c:numFmt formatCode="m/d" sourceLinked="1"/>
        <c:majorTickMark val="out"/>
        <c:minorTickMark val="none"/>
        <c:tickLblPos val="nextTo"/>
        <c:crossAx val="603936368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C4A5-2496-4D6A-80D0-8518A4B59863}" type="datetimeFigureOut">
              <a:rPr lang="zh-TW" altLang="en-US" smtClean="0"/>
              <a:t>2023/10/16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CCDE-5A9C-45A9-937D-FBD721F8AC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0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3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TW" altLang="en-US" sz="3200" b="1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227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直條圖練習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EC6DC6D-C8AA-44F0-B66E-052F043D7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453908"/>
              </p:ext>
            </p:extLst>
          </p:nvPr>
        </p:nvGraphicFramePr>
        <p:xfrm>
          <a:off x="3779912" y="915006"/>
          <a:ext cx="3479800" cy="825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1864215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759155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894661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3180727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34719796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312095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455846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4106461016"/>
                    </a:ext>
                  </a:extLst>
                </a:gridCol>
              </a:tblGrid>
              <a:tr h="208405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032146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712736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47601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95638972"/>
                  </a:ext>
                </a:extLst>
              </a:tr>
            </a:tbl>
          </a:graphicData>
        </a:graphic>
      </p:graphicFrame>
      <p:graphicFrame>
        <p:nvGraphicFramePr>
          <p:cNvPr id="9" name="圖表 8">
            <a:extLst>
              <a:ext uri="{FF2B5EF4-FFF2-40B4-BE49-F238E27FC236}">
                <a16:creationId xmlns:a16="http://schemas.microsoft.com/office/drawing/2014/main" id="{74339085-837B-4C44-8E29-E2E9DAA564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5306621"/>
              </p:ext>
            </p:extLst>
          </p:nvPr>
        </p:nvGraphicFramePr>
        <p:xfrm>
          <a:off x="3153038" y="2256409"/>
          <a:ext cx="5508644" cy="356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41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組合圖練習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B15264E-DE0A-416D-AA56-59722D206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195845"/>
              </p:ext>
            </p:extLst>
          </p:nvPr>
        </p:nvGraphicFramePr>
        <p:xfrm>
          <a:off x="3779912" y="915006"/>
          <a:ext cx="3888430" cy="10738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4420">
                  <a:extLst>
                    <a:ext uri="{9D8B030D-6E8A-4147-A177-3AD203B41FA5}">
                      <a16:colId xmlns:a16="http://schemas.microsoft.com/office/drawing/2014/main" val="218642153"/>
                    </a:ext>
                  </a:extLst>
                </a:gridCol>
                <a:gridCol w="454123">
                  <a:extLst>
                    <a:ext uri="{9D8B030D-6E8A-4147-A177-3AD203B41FA5}">
                      <a16:colId xmlns:a16="http://schemas.microsoft.com/office/drawing/2014/main" val="367591553"/>
                    </a:ext>
                  </a:extLst>
                </a:gridCol>
                <a:gridCol w="454123">
                  <a:extLst>
                    <a:ext uri="{9D8B030D-6E8A-4147-A177-3AD203B41FA5}">
                      <a16:colId xmlns:a16="http://schemas.microsoft.com/office/drawing/2014/main" val="3089466102"/>
                    </a:ext>
                  </a:extLst>
                </a:gridCol>
                <a:gridCol w="454123">
                  <a:extLst>
                    <a:ext uri="{9D8B030D-6E8A-4147-A177-3AD203B41FA5}">
                      <a16:colId xmlns:a16="http://schemas.microsoft.com/office/drawing/2014/main" val="3931807271"/>
                    </a:ext>
                  </a:extLst>
                </a:gridCol>
                <a:gridCol w="454123">
                  <a:extLst>
                    <a:ext uri="{9D8B030D-6E8A-4147-A177-3AD203B41FA5}">
                      <a16:colId xmlns:a16="http://schemas.microsoft.com/office/drawing/2014/main" val="1347197960"/>
                    </a:ext>
                  </a:extLst>
                </a:gridCol>
                <a:gridCol w="454123">
                  <a:extLst>
                    <a:ext uri="{9D8B030D-6E8A-4147-A177-3AD203B41FA5}">
                      <a16:colId xmlns:a16="http://schemas.microsoft.com/office/drawing/2014/main" val="431209545"/>
                    </a:ext>
                  </a:extLst>
                </a:gridCol>
                <a:gridCol w="454123">
                  <a:extLst>
                    <a:ext uri="{9D8B030D-6E8A-4147-A177-3AD203B41FA5}">
                      <a16:colId xmlns:a16="http://schemas.microsoft.com/office/drawing/2014/main" val="1914558467"/>
                    </a:ext>
                  </a:extLst>
                </a:gridCol>
                <a:gridCol w="539272">
                  <a:extLst>
                    <a:ext uri="{9D8B030D-6E8A-4147-A177-3AD203B41FA5}">
                      <a16:colId xmlns:a16="http://schemas.microsoft.com/office/drawing/2014/main" val="4106461016"/>
                    </a:ext>
                  </a:extLst>
                </a:gridCol>
              </a:tblGrid>
              <a:tr h="271058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0321468"/>
                  </a:ext>
                </a:extLst>
              </a:tr>
              <a:tr h="26759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7127367"/>
                  </a:ext>
                </a:extLst>
              </a:tr>
              <a:tr h="26759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18,350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476017"/>
                  </a:ext>
                </a:extLst>
              </a:tr>
              <a:tr h="26759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95638972"/>
                  </a:ext>
                </a:extLst>
              </a:tr>
            </a:tbl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00000000-0008-0000-16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4662814"/>
              </p:ext>
            </p:extLst>
          </p:nvPr>
        </p:nvGraphicFramePr>
        <p:xfrm>
          <a:off x="3251629" y="2420888"/>
          <a:ext cx="5377046" cy="3522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858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227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橫條圖練習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65760D7-2A05-E03F-3AA6-1874828920BA}"/>
              </a:ext>
            </a:extLst>
          </p:cNvPr>
          <p:cNvGraphicFramePr>
            <a:graphicFrameLocks noGrp="1"/>
          </p:cNvGraphicFramePr>
          <p:nvPr/>
        </p:nvGraphicFramePr>
        <p:xfrm>
          <a:off x="3554636" y="908720"/>
          <a:ext cx="38989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71550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55571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1404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80783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4074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634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2254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1433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60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118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0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29107"/>
                  </a:ext>
                </a:extLst>
              </a:tr>
            </a:tbl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E707312C-E17F-4997-9254-8B26EBEA24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1112618"/>
              </p:ext>
            </p:extLst>
          </p:nvPr>
        </p:nvGraphicFramePr>
        <p:xfrm>
          <a:off x="3218086" y="2367880"/>
          <a:ext cx="5602386" cy="3941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155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227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圓形圖練習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9" name="圖表 8">
            <a:extLst>
              <a:ext uri="{FF2B5EF4-FFF2-40B4-BE49-F238E27FC236}">
                <a16:creationId xmlns:a16="http://schemas.microsoft.com/office/drawing/2014/main" id="{00000000-0008-0000-0E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2140770"/>
              </p:ext>
            </p:extLst>
          </p:nvPr>
        </p:nvGraphicFramePr>
        <p:xfrm>
          <a:off x="2710418" y="2780928"/>
          <a:ext cx="5750014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71BA213-E007-459B-8E68-B65206123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137662"/>
              </p:ext>
            </p:extLst>
          </p:nvPr>
        </p:nvGraphicFramePr>
        <p:xfrm>
          <a:off x="3419872" y="908720"/>
          <a:ext cx="3479800" cy="1234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47272083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069405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9200489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5346214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174005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5560449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634771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146026636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588704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782031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8322469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220948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微波爐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95131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音響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91616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13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子圖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233CDC1-A22C-453D-A3C3-84782171B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983223"/>
              </p:ext>
            </p:extLst>
          </p:nvPr>
        </p:nvGraphicFramePr>
        <p:xfrm>
          <a:off x="3419872" y="908720"/>
          <a:ext cx="3479800" cy="1234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47272083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069405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9200489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5346214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174005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5560449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634771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146026636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588704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782031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8322469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220948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微波爐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95131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音響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91616443"/>
                  </a:ext>
                </a:extLst>
              </a:tr>
            </a:tbl>
          </a:graphicData>
        </a:graphic>
      </p:graphicFrame>
      <p:graphicFrame>
        <p:nvGraphicFramePr>
          <p:cNvPr id="9" name="圖表 8">
            <a:extLst>
              <a:ext uri="{FF2B5EF4-FFF2-40B4-BE49-F238E27FC236}">
                <a16:creationId xmlns:a16="http://schemas.microsoft.com/office/drawing/2014/main" id="{00000000-0008-0000-0F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4632923"/>
              </p:ext>
            </p:extLst>
          </p:nvPr>
        </p:nvGraphicFramePr>
        <p:xfrm>
          <a:off x="2915816" y="2780928"/>
          <a:ext cx="5040560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709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脫離圓心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1C4012C-26B6-465C-8B64-937EBD259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539715"/>
              </p:ext>
            </p:extLst>
          </p:nvPr>
        </p:nvGraphicFramePr>
        <p:xfrm>
          <a:off x="3635896" y="836712"/>
          <a:ext cx="3479800" cy="1234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817444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171387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183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907297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8545491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4642772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8787731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593323216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2363874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4253341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112263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58456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微波爐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417821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音響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5631659"/>
                  </a:ext>
                </a:extLst>
              </a:tr>
            </a:tbl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00000000-0008-0000-1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7340705"/>
              </p:ext>
            </p:extLst>
          </p:nvPr>
        </p:nvGraphicFramePr>
        <p:xfrm>
          <a:off x="3059832" y="2854628"/>
          <a:ext cx="5184576" cy="3670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93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雷達圖練習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3235998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B396D5E-7E20-4E81-83F0-E3F7CDBC7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485767"/>
              </p:ext>
            </p:extLst>
          </p:nvPr>
        </p:nvGraphicFramePr>
        <p:xfrm>
          <a:off x="4211960" y="796985"/>
          <a:ext cx="1828800" cy="2072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147900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705628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62401286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評比項目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全體平均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甲老師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225530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教學內容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3.5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4.0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6466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學生互動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3.2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2.6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411495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教學認真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3.8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4.2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47253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實用性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3.4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4.3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6548898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啟發思考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3.1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3.9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9962021"/>
                  </a:ext>
                </a:extLst>
              </a:tr>
            </a:tbl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00000000-0008-0000-1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514770"/>
              </p:ext>
            </p:extLst>
          </p:nvPr>
        </p:nvGraphicFramePr>
        <p:xfrm>
          <a:off x="3203848" y="3212976"/>
          <a:ext cx="4968552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748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XY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散佈圖練習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5580112" y="1040996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5B17179-4D38-474A-BCC7-F9D6695FB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457711"/>
              </p:ext>
            </p:extLst>
          </p:nvPr>
        </p:nvGraphicFramePr>
        <p:xfrm>
          <a:off x="1391320" y="1885950"/>
          <a:ext cx="1320800" cy="3086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118817223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6654307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年齡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每月所得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854998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 </a:t>
                      </a:r>
                      <a:r>
                        <a:rPr lang="en-US" altLang="zh-TW" sz="1200" u="none" strike="noStrike">
                          <a:effectLst/>
                        </a:rPr>
                        <a:t>6,000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993505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</a:t>
                      </a:r>
                      <a:r>
                        <a:rPr lang="en-US" altLang="zh-TW" sz="1200" u="none" strike="noStrike">
                          <a:effectLst/>
                        </a:rPr>
                        <a:t>10,000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731351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</a:t>
                      </a:r>
                      <a:r>
                        <a:rPr lang="en-US" altLang="zh-TW" sz="1200" u="none" strike="noStrike">
                          <a:effectLst/>
                        </a:rPr>
                        <a:t>15,000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331160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</a:t>
                      </a:r>
                      <a:r>
                        <a:rPr lang="en-US" altLang="zh-TW" sz="1200" u="none" strike="noStrike">
                          <a:effectLst/>
                        </a:rPr>
                        <a:t>26,000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7478835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</a:t>
                      </a:r>
                      <a:r>
                        <a:rPr lang="en-US" altLang="zh-TW" sz="1200" u="none" strike="noStrike">
                          <a:effectLst/>
                        </a:rPr>
                        <a:t>35,000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452976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</a:t>
                      </a:r>
                      <a:r>
                        <a:rPr lang="en-US" altLang="zh-TW" sz="1200" u="none" strike="noStrike">
                          <a:effectLst/>
                        </a:rPr>
                        <a:t>42,000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973216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</a:t>
                      </a:r>
                      <a:r>
                        <a:rPr lang="en-US" altLang="zh-TW" sz="1200" u="none" strike="noStrike">
                          <a:effectLst/>
                        </a:rPr>
                        <a:t>50,500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005004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</a:t>
                      </a:r>
                      <a:r>
                        <a:rPr lang="en-US" altLang="zh-TW" sz="1200" u="none" strike="noStrike">
                          <a:effectLst/>
                        </a:rPr>
                        <a:t>40,500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165341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</a:t>
                      </a:r>
                      <a:r>
                        <a:rPr lang="en-US" altLang="zh-TW" sz="1200" u="none" strike="noStrike">
                          <a:effectLst/>
                        </a:rPr>
                        <a:t>37,650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2463181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</a:t>
                      </a:r>
                      <a:r>
                        <a:rPr lang="en-US" altLang="zh-TW" sz="1200" u="none" strike="noStrike">
                          <a:effectLst/>
                        </a:rPr>
                        <a:t>30,500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044578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</a:t>
                      </a:r>
                      <a:r>
                        <a:rPr lang="en-US" altLang="zh-TW" sz="1200" u="none" strike="noStrike">
                          <a:effectLst/>
                        </a:rPr>
                        <a:t>25,000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740070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</a:t>
                      </a:r>
                      <a:r>
                        <a:rPr lang="en-US" altLang="zh-TW" sz="1200" u="none" strike="noStrike">
                          <a:effectLst/>
                        </a:rPr>
                        <a:t>15,800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830937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</a:t>
                      </a:r>
                      <a:r>
                        <a:rPr lang="en-US" altLang="zh-TW" sz="1200" u="none" strike="noStrike">
                          <a:effectLst/>
                        </a:rPr>
                        <a:t>10,200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7702812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1200" u="none" strike="noStrike" dirty="0">
                          <a:effectLst/>
                        </a:rPr>
                        <a:t>8,000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5627670"/>
                  </a:ext>
                </a:extLst>
              </a:tr>
            </a:tbl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00000000-0008-0000-1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0599823"/>
              </p:ext>
            </p:extLst>
          </p:nvPr>
        </p:nvGraphicFramePr>
        <p:xfrm>
          <a:off x="4499992" y="1885950"/>
          <a:ext cx="4510089" cy="3353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146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折線圖練習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5220072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7A83BA0-CA6B-42DC-93BA-6B2DCB545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799523"/>
              </p:ext>
            </p:extLst>
          </p:nvPr>
        </p:nvGraphicFramePr>
        <p:xfrm>
          <a:off x="1162720" y="1965960"/>
          <a:ext cx="1778000" cy="2926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3154207228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36391015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時間</a:t>
                      </a:r>
                      <a:endParaRPr lang="zh-TW" altLang="en-US" sz="14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銷售量</a:t>
                      </a:r>
                      <a:r>
                        <a:rPr lang="en-US" altLang="zh-TW" sz="1400" u="none" strike="noStrike">
                          <a:effectLst/>
                        </a:rPr>
                        <a:t>(</a:t>
                      </a:r>
                      <a:r>
                        <a:rPr lang="zh-TW" altLang="en-US" sz="1400" u="none" strike="noStrike">
                          <a:effectLst/>
                        </a:rPr>
                        <a:t>億</a:t>
                      </a:r>
                      <a:r>
                        <a:rPr lang="en-US" altLang="zh-TW" sz="1400" u="none" strike="noStrike">
                          <a:effectLst/>
                        </a:rPr>
                        <a:t>)</a:t>
                      </a:r>
                      <a:endParaRPr lang="en-US" altLang="zh-TW" sz="14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7154212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10/14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12,298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4495632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11/14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</a:t>
                      </a:r>
                      <a:r>
                        <a:rPr lang="en-US" altLang="zh-TW" sz="1200" u="none" strike="noStrike">
                          <a:effectLst/>
                        </a:rPr>
                        <a:t>11,955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4955392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12/14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12,430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5045048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12,380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644423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</a:t>
                      </a:r>
                      <a:r>
                        <a:rPr lang="en-US" altLang="zh-TW" sz="1200" u="none" strike="noStrike">
                          <a:effectLst/>
                        </a:rPr>
                        <a:t>10,452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477616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</a:t>
                      </a:r>
                      <a:r>
                        <a:rPr lang="en-US" altLang="zh-TW" sz="1200" u="none" strike="noStrike">
                          <a:effectLst/>
                        </a:rPr>
                        <a:t>11,868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0543245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</a:t>
                      </a:r>
                      <a:r>
                        <a:rPr lang="en-US" altLang="zh-TW" sz="1200" u="none" strike="noStrike">
                          <a:effectLst/>
                        </a:rPr>
                        <a:t>11,925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158440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12,191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0593473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12,337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901118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12,443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0981751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12,064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912062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12,447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6426894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             </a:t>
                      </a:r>
                      <a:r>
                        <a:rPr lang="en-US" altLang="zh-TW" sz="1200" u="none" strike="noStrike" dirty="0">
                          <a:effectLst/>
                        </a:rPr>
                        <a:t>12,481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1671553"/>
                  </a:ext>
                </a:extLst>
              </a:tr>
            </a:tbl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C32608B7-1591-EE6D-7B67-5CBF704F9D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755675"/>
              </p:ext>
            </p:extLst>
          </p:nvPr>
        </p:nvGraphicFramePr>
        <p:xfrm>
          <a:off x="3538984" y="1916832"/>
          <a:ext cx="5353496" cy="3798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979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股票圖練習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5580112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1F84893-9160-4732-8E03-0AAE26F75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133438"/>
              </p:ext>
            </p:extLst>
          </p:nvPr>
        </p:nvGraphicFramePr>
        <p:xfrm>
          <a:off x="451520" y="1885950"/>
          <a:ext cx="3200400" cy="3086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27059222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49938802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345652199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357162704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1498214682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53646215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日期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成交量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開盤價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最高價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最低價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收盤價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478713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52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694084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430276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554596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121879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43941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884991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811045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138393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459849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2560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3357627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7419020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6284736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2255314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76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7432137"/>
                  </a:ext>
                </a:extLst>
              </a:tr>
            </a:tbl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00000000-0008-0000-1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016278"/>
              </p:ext>
            </p:extLst>
          </p:nvPr>
        </p:nvGraphicFramePr>
        <p:xfrm>
          <a:off x="3962400" y="2101215"/>
          <a:ext cx="5181600" cy="2870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485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theme/theme1.xml><?xml version="1.0" encoding="utf-8"?>
<a:theme xmlns:a="http://schemas.openxmlformats.org/drawingml/2006/main" name="4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616</TotalTime>
  <Words>603</Words>
  <Application>Microsoft Office PowerPoint</Application>
  <PresentationFormat>如螢幕大小 (4:3)</PresentationFormat>
  <Paragraphs>462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文鼎中楷</vt:lpstr>
      <vt:lpstr>微軟正黑體</vt:lpstr>
      <vt:lpstr>新細明體</vt:lpstr>
      <vt:lpstr>Arial</vt:lpstr>
      <vt:lpstr>Calibri</vt:lpstr>
      <vt:lpstr>Times New Roman</vt:lpstr>
      <vt:lpstr>4_佈景主題1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</dc:title>
  <dc:creator>TT</dc:creator>
  <cp:lastModifiedBy>L108</cp:lastModifiedBy>
  <cp:revision>73</cp:revision>
  <dcterms:created xsi:type="dcterms:W3CDTF">2017-01-16T13:26:16Z</dcterms:created>
  <dcterms:modified xsi:type="dcterms:W3CDTF">2023-10-16T03:17:54Z</dcterms:modified>
</cp:coreProperties>
</file>