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92" r:id="rId3"/>
    <p:sldId id="362" r:id="rId4"/>
    <p:sldId id="363" r:id="rId5"/>
    <p:sldId id="345" r:id="rId6"/>
    <p:sldId id="346" r:id="rId7"/>
    <p:sldId id="365" r:id="rId8"/>
    <p:sldId id="366" r:id="rId9"/>
    <p:sldId id="367" r:id="rId10"/>
    <p:sldId id="364" r:id="rId11"/>
    <p:sldId id="349" r:id="rId12"/>
    <p:sldId id="350" r:id="rId13"/>
    <p:sldId id="351" r:id="rId14"/>
    <p:sldId id="368" r:id="rId15"/>
    <p:sldId id="369" r:id="rId16"/>
    <p:sldId id="352" r:id="rId17"/>
    <p:sldId id="360" r:id="rId18"/>
    <p:sldId id="353" r:id="rId19"/>
    <p:sldId id="354" r:id="rId20"/>
    <p:sldId id="370" r:id="rId21"/>
    <p:sldId id="361" r:id="rId22"/>
    <p:sldId id="371" r:id="rId23"/>
    <p:sldId id="358" r:id="rId24"/>
    <p:sldId id="372" r:id="rId25"/>
    <p:sldId id="344" r:id="rId2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0099CC"/>
    <a:srgbClr val="99CC00"/>
    <a:srgbClr val="DDDDDD"/>
    <a:srgbClr val="33CCFF"/>
    <a:srgbClr val="C0C0C0"/>
    <a:srgbClr val="0066FF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89535" autoAdjust="0"/>
  </p:normalViewPr>
  <p:slideViewPr>
    <p:cSldViewPr>
      <p:cViewPr varScale="1">
        <p:scale>
          <a:sx n="82" d="100"/>
          <a:sy n="82" d="100"/>
        </p:scale>
        <p:origin x="1182" y="-3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92"/>
    </p:cViewPr>
  </p:sorterViewPr>
  <p:notesViewPr>
    <p:cSldViewPr>
      <p:cViewPr varScale="1">
        <p:scale>
          <a:sx n="65" d="100"/>
          <a:sy n="65" d="100"/>
        </p:scale>
        <p:origin x="-2844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FA18EF-0EFB-48D4-B3D5-068DCA443A79}" type="datetimeFigureOut">
              <a:rPr lang="zh-CN" altLang="en-US" smtClean="0"/>
              <a:pPr/>
              <a:t>2015/10/11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26825A-42A8-4A59-9D06-8D24353B8F9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83799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5F7B2D5-73EA-496F-B2B6-F005A020E40C}" type="datetimeFigureOut">
              <a:rPr lang="zh-CN" altLang="en-US"/>
              <a:pPr/>
              <a:t>2015/10/11</a:t>
            </a:fld>
            <a:endParaRPr lang="en-US" altLang="zh-CN"/>
          </a:p>
        </p:txBody>
      </p:sp>
      <p:sp>
        <p:nvSpPr>
          <p:cNvPr id="696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96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96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696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2016180-ED15-4B47-9606-AD2879690B9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76026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16180-ED15-4B47-9606-AD2879690B99}" type="slidenum">
              <a:rPr lang="zh-CN" altLang="en-US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99938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16180-ED15-4B47-9606-AD2879690B99}" type="slidenum">
              <a:rPr lang="zh-CN" altLang="en-US" smtClean="0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75611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16180-ED15-4B47-9606-AD2879690B99}" type="slidenum">
              <a:rPr lang="zh-CN" altLang="en-US" smtClean="0"/>
              <a:pPr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95042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16180-ED15-4B47-9606-AD2879690B99}" type="slidenum">
              <a:rPr lang="zh-CN" altLang="en-US" smtClean="0"/>
              <a:pPr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08975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16180-ED15-4B47-9606-AD2879690B99}" type="slidenum">
              <a:rPr lang="zh-CN" altLang="en-US" smtClean="0"/>
              <a:pPr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14089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16180-ED15-4B47-9606-AD2879690B99}" type="slidenum">
              <a:rPr lang="zh-CN" altLang="en-US" smtClean="0"/>
              <a:pPr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78090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16180-ED15-4B47-9606-AD2879690B99}" type="slidenum">
              <a:rPr lang="zh-CN" altLang="en-US" smtClean="0"/>
              <a:pPr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83723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16180-ED15-4B47-9606-AD2879690B99}" type="slidenum">
              <a:rPr lang="zh-CN" altLang="en-US" smtClean="0"/>
              <a:pPr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74127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16180-ED15-4B47-9606-AD2879690B99}" type="slidenum">
              <a:rPr lang="zh-CN" altLang="en-US" smtClean="0"/>
              <a:pPr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51240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16180-ED15-4B47-9606-AD2879690B99}" type="slidenum">
              <a:rPr lang="zh-CN" altLang="en-US" smtClean="0"/>
              <a:pPr/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48288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采样率在</a:t>
            </a:r>
            <a:r>
              <a:rPr lang="en-US" altLang="zh-CN" dirty="0" smtClean="0"/>
              <a:t>1M-2M</a:t>
            </a:r>
            <a:r>
              <a:rPr lang="zh-CN" altLang="en-US" dirty="0" smtClean="0"/>
              <a:t>，说明信号频率不会高于</a:t>
            </a:r>
            <a:r>
              <a:rPr lang="en-US" altLang="zh-CN" dirty="0" smtClean="0"/>
              <a:t>500k~1M</a:t>
            </a:r>
            <a:r>
              <a:rPr lang="zh-CN" altLang="en-US" dirty="0" smtClean="0"/>
              <a:t>的范围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16180-ED15-4B47-9606-AD2879690B99}" type="slidenum">
              <a:rPr lang="zh-CN" altLang="en-US" smtClean="0"/>
              <a:pPr/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5459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采样率在</a:t>
            </a:r>
            <a:r>
              <a:rPr lang="en-US" altLang="zh-CN" dirty="0" smtClean="0"/>
              <a:t>1M-2M</a:t>
            </a:r>
            <a:r>
              <a:rPr lang="zh-CN" altLang="en-US" dirty="0" smtClean="0"/>
              <a:t>，说明信号频率不会高于</a:t>
            </a:r>
            <a:r>
              <a:rPr lang="en-US" altLang="zh-CN" dirty="0" smtClean="0"/>
              <a:t>500k~1M</a:t>
            </a:r>
            <a:r>
              <a:rPr lang="zh-CN" altLang="en-US" dirty="0" smtClean="0"/>
              <a:t>的范围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16180-ED15-4B47-9606-AD2879690B99}" type="slidenum">
              <a:rPr lang="zh-CN" altLang="en-US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6859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16180-ED15-4B47-9606-AD2879690B99}" type="slidenum">
              <a:rPr lang="zh-CN" altLang="en-US" smtClean="0"/>
              <a:pPr/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45560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16180-ED15-4B47-9606-AD2879690B99}" type="slidenum">
              <a:rPr lang="zh-CN" altLang="en-US" smtClean="0"/>
              <a:pPr/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86902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16180-ED15-4B47-9606-AD2879690B99}" type="slidenum">
              <a:rPr lang="zh-CN" altLang="en-US" smtClean="0"/>
              <a:pPr/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80781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16180-ED15-4B47-9606-AD2879690B99}" type="slidenum">
              <a:rPr lang="zh-CN" altLang="en-US" smtClean="0"/>
              <a:pPr/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88325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采样率在</a:t>
            </a:r>
            <a:r>
              <a:rPr lang="en-US" altLang="zh-CN" dirty="0" smtClean="0"/>
              <a:t>1M-2M</a:t>
            </a:r>
            <a:r>
              <a:rPr lang="zh-CN" altLang="en-US" dirty="0" smtClean="0"/>
              <a:t>，说明信号频率不会高于</a:t>
            </a:r>
            <a:r>
              <a:rPr lang="en-US" altLang="zh-CN" dirty="0" smtClean="0"/>
              <a:t>500k~1M</a:t>
            </a:r>
            <a:r>
              <a:rPr lang="zh-CN" altLang="en-US" dirty="0" smtClean="0"/>
              <a:t>的范围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16180-ED15-4B47-9606-AD2879690B99}" type="slidenum">
              <a:rPr lang="zh-CN" altLang="en-US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18145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采样率在</a:t>
            </a:r>
            <a:r>
              <a:rPr lang="en-US" altLang="zh-CN" dirty="0" smtClean="0"/>
              <a:t>1M-2M</a:t>
            </a:r>
            <a:r>
              <a:rPr lang="zh-CN" altLang="en-US" dirty="0" smtClean="0"/>
              <a:t>，说明信号频率不会高于</a:t>
            </a:r>
            <a:r>
              <a:rPr lang="en-US" altLang="zh-CN" dirty="0" smtClean="0"/>
              <a:t>500k~1M</a:t>
            </a:r>
            <a:r>
              <a:rPr lang="zh-CN" altLang="en-US" dirty="0" smtClean="0"/>
              <a:t>的范围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16180-ED15-4B47-9606-AD2879690B99}" type="slidenum">
              <a:rPr lang="zh-CN" altLang="en-US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62458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16180-ED15-4B47-9606-AD2879690B99}" type="slidenum">
              <a:rPr lang="zh-CN" altLang="en-US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07438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16180-ED15-4B47-9606-AD2879690B99}" type="slidenum">
              <a:rPr lang="zh-CN" altLang="en-US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78496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16180-ED15-4B47-9606-AD2879690B99}" type="slidenum">
              <a:rPr lang="zh-CN" altLang="en-US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72560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16180-ED15-4B47-9606-AD2879690B99}" type="slidenum">
              <a:rPr lang="zh-CN" altLang="en-US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01616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采样率在</a:t>
            </a:r>
            <a:r>
              <a:rPr lang="en-US" altLang="zh-CN" dirty="0" smtClean="0"/>
              <a:t>1M-2M</a:t>
            </a:r>
            <a:r>
              <a:rPr lang="zh-CN" altLang="en-US" dirty="0" smtClean="0"/>
              <a:t>，说明信号频率不会高于</a:t>
            </a:r>
            <a:r>
              <a:rPr lang="en-US" altLang="zh-CN" dirty="0" smtClean="0"/>
              <a:t>500k~1M</a:t>
            </a:r>
            <a:r>
              <a:rPr lang="zh-CN" altLang="en-US" dirty="0" smtClean="0"/>
              <a:t>的范围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16180-ED15-4B47-9606-AD2879690B99}" type="slidenum">
              <a:rPr lang="zh-CN" altLang="en-US" smtClean="0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3541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 noChangeAspect="1"/>
          </p:cNvGrpSpPr>
          <p:nvPr userDrawn="1"/>
        </p:nvGrpSpPr>
        <p:grpSpPr bwMode="auto">
          <a:xfrm>
            <a:off x="1187450" y="4868863"/>
            <a:ext cx="2586038" cy="2592387"/>
            <a:chOff x="0" y="0"/>
            <a:chExt cx="2266" cy="2268"/>
          </a:xfrm>
        </p:grpSpPr>
        <p:sp>
          <p:nvSpPr>
            <p:cNvPr id="4" name="Oval 3"/>
            <p:cNvSpPr>
              <a:spLocks noChangeAspect="1" noChangeArrowheads="1"/>
            </p:cNvSpPr>
            <p:nvPr userDrawn="1"/>
          </p:nvSpPr>
          <p:spPr bwMode="auto">
            <a:xfrm>
              <a:off x="0" y="0"/>
              <a:ext cx="2267" cy="2268"/>
            </a:xfrm>
            <a:prstGeom prst="ellipse">
              <a:avLst/>
            </a:prstGeom>
            <a:solidFill>
              <a:srgbClr val="0099FF">
                <a:alpha val="9999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" name="Oval 4"/>
            <p:cNvSpPr>
              <a:spLocks noChangeAspect="1" noChangeArrowheads="1"/>
            </p:cNvSpPr>
            <p:nvPr userDrawn="1"/>
          </p:nvSpPr>
          <p:spPr bwMode="auto">
            <a:xfrm>
              <a:off x="455" y="453"/>
              <a:ext cx="1362" cy="1362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" name="Oval 5"/>
            <p:cNvSpPr>
              <a:spLocks noChangeAspect="1" noChangeArrowheads="1"/>
            </p:cNvSpPr>
            <p:nvPr userDrawn="1"/>
          </p:nvSpPr>
          <p:spPr bwMode="auto">
            <a:xfrm>
              <a:off x="794" y="794"/>
              <a:ext cx="680" cy="679"/>
            </a:xfrm>
            <a:prstGeom prst="ellipse">
              <a:avLst/>
            </a:prstGeom>
            <a:solidFill>
              <a:srgbClr val="0099FF">
                <a:alpha val="10999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7" name="Group 6"/>
          <p:cNvGrpSpPr>
            <a:grpSpLocks noChangeAspect="1"/>
          </p:cNvGrpSpPr>
          <p:nvPr userDrawn="1"/>
        </p:nvGrpSpPr>
        <p:grpSpPr bwMode="auto">
          <a:xfrm>
            <a:off x="6661150" y="2636838"/>
            <a:ext cx="1076325" cy="1079500"/>
            <a:chOff x="0" y="0"/>
            <a:chExt cx="2266" cy="2268"/>
          </a:xfrm>
        </p:grpSpPr>
        <p:sp>
          <p:nvSpPr>
            <p:cNvPr id="8" name="Oval 7"/>
            <p:cNvSpPr>
              <a:spLocks noChangeAspect="1" noChangeArrowheads="1"/>
            </p:cNvSpPr>
            <p:nvPr userDrawn="1"/>
          </p:nvSpPr>
          <p:spPr bwMode="auto">
            <a:xfrm>
              <a:off x="0" y="0"/>
              <a:ext cx="2266" cy="2268"/>
            </a:xfrm>
            <a:prstGeom prst="ellipse">
              <a:avLst/>
            </a:prstGeom>
            <a:solidFill>
              <a:srgbClr val="0099FF">
                <a:alpha val="9999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" name="Oval 8"/>
            <p:cNvSpPr>
              <a:spLocks noChangeAspect="1" noChangeArrowheads="1"/>
            </p:cNvSpPr>
            <p:nvPr userDrawn="1"/>
          </p:nvSpPr>
          <p:spPr bwMode="auto">
            <a:xfrm>
              <a:off x="455" y="454"/>
              <a:ext cx="1360" cy="1361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" name="Oval 9"/>
            <p:cNvSpPr>
              <a:spLocks noChangeAspect="1" noChangeArrowheads="1"/>
            </p:cNvSpPr>
            <p:nvPr userDrawn="1"/>
          </p:nvSpPr>
          <p:spPr bwMode="auto">
            <a:xfrm>
              <a:off x="795" y="794"/>
              <a:ext cx="678" cy="680"/>
            </a:xfrm>
            <a:prstGeom prst="ellipse">
              <a:avLst/>
            </a:prstGeom>
            <a:solidFill>
              <a:srgbClr val="0099FF">
                <a:alpha val="10999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1" name="Group 10"/>
          <p:cNvGrpSpPr>
            <a:grpSpLocks noChangeAspect="1"/>
          </p:cNvGrpSpPr>
          <p:nvPr userDrawn="1"/>
        </p:nvGrpSpPr>
        <p:grpSpPr bwMode="auto">
          <a:xfrm>
            <a:off x="-681038" y="4292600"/>
            <a:ext cx="1938338" cy="1944688"/>
            <a:chOff x="0" y="0"/>
            <a:chExt cx="2266" cy="2268"/>
          </a:xfrm>
        </p:grpSpPr>
        <p:sp>
          <p:nvSpPr>
            <p:cNvPr id="12" name="Oval 11"/>
            <p:cNvSpPr>
              <a:spLocks noChangeAspect="1" noChangeArrowheads="1"/>
            </p:cNvSpPr>
            <p:nvPr userDrawn="1"/>
          </p:nvSpPr>
          <p:spPr bwMode="auto">
            <a:xfrm>
              <a:off x="0" y="0"/>
              <a:ext cx="2268" cy="2268"/>
            </a:xfrm>
            <a:prstGeom prst="ellipse">
              <a:avLst/>
            </a:prstGeom>
            <a:solidFill>
              <a:srgbClr val="0099FF">
                <a:alpha val="48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" name="Oval 12"/>
            <p:cNvSpPr>
              <a:spLocks noChangeAspect="1" noChangeArrowheads="1"/>
            </p:cNvSpPr>
            <p:nvPr userDrawn="1"/>
          </p:nvSpPr>
          <p:spPr bwMode="auto">
            <a:xfrm>
              <a:off x="455" y="454"/>
              <a:ext cx="1362" cy="1361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" name="Oval 13"/>
            <p:cNvSpPr>
              <a:spLocks noChangeAspect="1" noChangeArrowheads="1"/>
            </p:cNvSpPr>
            <p:nvPr userDrawn="1"/>
          </p:nvSpPr>
          <p:spPr bwMode="auto">
            <a:xfrm>
              <a:off x="794" y="794"/>
              <a:ext cx="679" cy="679"/>
            </a:xfrm>
            <a:prstGeom prst="ellipse">
              <a:avLst/>
            </a:prstGeom>
            <a:solidFill>
              <a:srgbClr val="0099FF">
                <a:alpha val="48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5" name="Group 14"/>
          <p:cNvGrpSpPr>
            <a:grpSpLocks noChangeAspect="1"/>
          </p:cNvGrpSpPr>
          <p:nvPr userDrawn="1"/>
        </p:nvGrpSpPr>
        <p:grpSpPr bwMode="auto">
          <a:xfrm>
            <a:off x="1476375" y="2997200"/>
            <a:ext cx="576263" cy="576263"/>
            <a:chOff x="0" y="0"/>
            <a:chExt cx="2266" cy="2268"/>
          </a:xfrm>
        </p:grpSpPr>
        <p:sp>
          <p:nvSpPr>
            <p:cNvPr id="16" name="Oval 15"/>
            <p:cNvSpPr>
              <a:spLocks noChangeAspect="1" noChangeArrowheads="1"/>
            </p:cNvSpPr>
            <p:nvPr userDrawn="1"/>
          </p:nvSpPr>
          <p:spPr bwMode="auto">
            <a:xfrm>
              <a:off x="0" y="0"/>
              <a:ext cx="2266" cy="2268"/>
            </a:xfrm>
            <a:prstGeom prst="ellipse">
              <a:avLst/>
            </a:prstGeom>
            <a:solidFill>
              <a:srgbClr val="0099FF">
                <a:alpha val="48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" name="Oval 16"/>
            <p:cNvSpPr>
              <a:spLocks noChangeAspect="1" noChangeArrowheads="1"/>
            </p:cNvSpPr>
            <p:nvPr userDrawn="1"/>
          </p:nvSpPr>
          <p:spPr bwMode="auto">
            <a:xfrm>
              <a:off x="456" y="456"/>
              <a:ext cx="1361" cy="1356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8" name="Oval 17"/>
            <p:cNvSpPr>
              <a:spLocks noChangeAspect="1" noChangeArrowheads="1"/>
            </p:cNvSpPr>
            <p:nvPr userDrawn="1"/>
          </p:nvSpPr>
          <p:spPr bwMode="auto">
            <a:xfrm>
              <a:off x="793" y="793"/>
              <a:ext cx="680" cy="681"/>
            </a:xfrm>
            <a:prstGeom prst="ellipse">
              <a:avLst/>
            </a:prstGeom>
            <a:solidFill>
              <a:srgbClr val="0099FF">
                <a:alpha val="48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9" name="Group 18"/>
          <p:cNvGrpSpPr>
            <a:grpSpLocks noChangeAspect="1"/>
          </p:cNvGrpSpPr>
          <p:nvPr userDrawn="1"/>
        </p:nvGrpSpPr>
        <p:grpSpPr bwMode="auto">
          <a:xfrm>
            <a:off x="3708400" y="4724400"/>
            <a:ext cx="862013" cy="863600"/>
            <a:chOff x="0" y="0"/>
            <a:chExt cx="2266" cy="2268"/>
          </a:xfrm>
        </p:grpSpPr>
        <p:sp>
          <p:nvSpPr>
            <p:cNvPr id="20" name="Oval 19"/>
            <p:cNvSpPr>
              <a:spLocks noChangeAspect="1" noChangeArrowheads="1"/>
            </p:cNvSpPr>
            <p:nvPr userDrawn="1"/>
          </p:nvSpPr>
          <p:spPr bwMode="auto">
            <a:xfrm>
              <a:off x="0" y="0"/>
              <a:ext cx="2266" cy="2268"/>
            </a:xfrm>
            <a:prstGeom prst="ellipse">
              <a:avLst/>
            </a:prstGeom>
            <a:solidFill>
              <a:srgbClr val="0099FF">
                <a:alpha val="48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" name="Oval 20"/>
            <p:cNvSpPr>
              <a:spLocks noChangeAspect="1" noChangeArrowheads="1"/>
            </p:cNvSpPr>
            <p:nvPr userDrawn="1"/>
          </p:nvSpPr>
          <p:spPr bwMode="auto">
            <a:xfrm>
              <a:off x="455" y="454"/>
              <a:ext cx="1360" cy="1359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2" name="Oval 21"/>
            <p:cNvSpPr>
              <a:spLocks noChangeAspect="1" noChangeArrowheads="1"/>
            </p:cNvSpPr>
            <p:nvPr userDrawn="1"/>
          </p:nvSpPr>
          <p:spPr bwMode="auto">
            <a:xfrm>
              <a:off x="793" y="792"/>
              <a:ext cx="680" cy="684"/>
            </a:xfrm>
            <a:prstGeom prst="ellipse">
              <a:avLst/>
            </a:prstGeom>
            <a:solidFill>
              <a:srgbClr val="0099FF">
                <a:alpha val="48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23" name="Group 22"/>
          <p:cNvGrpSpPr>
            <a:grpSpLocks noChangeAspect="1"/>
          </p:cNvGrpSpPr>
          <p:nvPr userDrawn="1"/>
        </p:nvGrpSpPr>
        <p:grpSpPr bwMode="auto">
          <a:xfrm>
            <a:off x="1619250" y="4508500"/>
            <a:ext cx="2159000" cy="2160588"/>
            <a:chOff x="0" y="0"/>
            <a:chExt cx="2266" cy="2268"/>
          </a:xfrm>
        </p:grpSpPr>
        <p:sp>
          <p:nvSpPr>
            <p:cNvPr id="24" name="Oval 23"/>
            <p:cNvSpPr>
              <a:spLocks noChangeAspect="1" noChangeArrowheads="1"/>
            </p:cNvSpPr>
            <p:nvPr userDrawn="1"/>
          </p:nvSpPr>
          <p:spPr bwMode="auto">
            <a:xfrm>
              <a:off x="0" y="0"/>
              <a:ext cx="2268" cy="2268"/>
            </a:xfrm>
            <a:prstGeom prst="ellipse">
              <a:avLst/>
            </a:prstGeom>
            <a:solidFill>
              <a:srgbClr val="0099FF">
                <a:alpha val="48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5" name="Oval 24"/>
            <p:cNvSpPr>
              <a:spLocks noChangeAspect="1" noChangeArrowheads="1"/>
            </p:cNvSpPr>
            <p:nvPr userDrawn="1"/>
          </p:nvSpPr>
          <p:spPr bwMode="auto">
            <a:xfrm>
              <a:off x="455" y="453"/>
              <a:ext cx="1361" cy="1361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6" name="Oval 25"/>
            <p:cNvSpPr>
              <a:spLocks noChangeAspect="1" noChangeArrowheads="1"/>
            </p:cNvSpPr>
            <p:nvPr userDrawn="1"/>
          </p:nvSpPr>
          <p:spPr bwMode="auto">
            <a:xfrm>
              <a:off x="795" y="793"/>
              <a:ext cx="680" cy="682"/>
            </a:xfrm>
            <a:prstGeom prst="ellipse">
              <a:avLst/>
            </a:prstGeom>
            <a:solidFill>
              <a:srgbClr val="0099FF">
                <a:alpha val="48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27" name="Group 26"/>
          <p:cNvGrpSpPr>
            <a:grpSpLocks noChangeAspect="1"/>
          </p:cNvGrpSpPr>
          <p:nvPr userDrawn="1"/>
        </p:nvGrpSpPr>
        <p:grpSpPr bwMode="auto">
          <a:xfrm>
            <a:off x="107950" y="5084763"/>
            <a:ext cx="2085975" cy="2089150"/>
            <a:chOff x="0" y="0"/>
            <a:chExt cx="2266" cy="2268"/>
          </a:xfrm>
        </p:grpSpPr>
        <p:sp>
          <p:nvSpPr>
            <p:cNvPr id="28" name="Oval 27"/>
            <p:cNvSpPr>
              <a:spLocks noChangeAspect="1" noChangeArrowheads="1"/>
            </p:cNvSpPr>
            <p:nvPr userDrawn="1"/>
          </p:nvSpPr>
          <p:spPr bwMode="auto">
            <a:xfrm>
              <a:off x="0" y="0"/>
              <a:ext cx="2268" cy="2268"/>
            </a:xfrm>
            <a:prstGeom prst="ellipse">
              <a:avLst/>
            </a:prstGeom>
            <a:solidFill>
              <a:srgbClr val="0099FF">
                <a:alpha val="48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9" name="Oval 28"/>
            <p:cNvSpPr>
              <a:spLocks noChangeAspect="1" noChangeArrowheads="1"/>
            </p:cNvSpPr>
            <p:nvPr userDrawn="1"/>
          </p:nvSpPr>
          <p:spPr bwMode="auto">
            <a:xfrm>
              <a:off x="455" y="453"/>
              <a:ext cx="1361" cy="1361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0" name="Oval 29"/>
            <p:cNvSpPr>
              <a:spLocks noChangeAspect="1" noChangeArrowheads="1"/>
            </p:cNvSpPr>
            <p:nvPr userDrawn="1"/>
          </p:nvSpPr>
          <p:spPr bwMode="auto">
            <a:xfrm>
              <a:off x="793" y="794"/>
              <a:ext cx="681" cy="679"/>
            </a:xfrm>
            <a:prstGeom prst="ellipse">
              <a:avLst/>
            </a:prstGeom>
            <a:solidFill>
              <a:srgbClr val="0099FF">
                <a:alpha val="48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31" name="Group 30"/>
          <p:cNvGrpSpPr>
            <a:grpSpLocks noChangeAspect="1"/>
          </p:cNvGrpSpPr>
          <p:nvPr userDrawn="1"/>
        </p:nvGrpSpPr>
        <p:grpSpPr bwMode="auto">
          <a:xfrm>
            <a:off x="2844800" y="5445125"/>
            <a:ext cx="1438275" cy="1439863"/>
            <a:chOff x="0" y="0"/>
            <a:chExt cx="2266" cy="2268"/>
          </a:xfrm>
        </p:grpSpPr>
        <p:sp>
          <p:nvSpPr>
            <p:cNvPr id="32" name="Oval 31"/>
            <p:cNvSpPr>
              <a:spLocks noChangeAspect="1" noChangeArrowheads="1"/>
            </p:cNvSpPr>
            <p:nvPr userDrawn="1"/>
          </p:nvSpPr>
          <p:spPr bwMode="auto">
            <a:xfrm>
              <a:off x="0" y="0"/>
              <a:ext cx="2266" cy="2268"/>
            </a:xfrm>
            <a:prstGeom prst="ellipse">
              <a:avLst/>
            </a:prstGeom>
            <a:solidFill>
              <a:srgbClr val="0099FF">
                <a:alpha val="48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3" name="Oval 32"/>
            <p:cNvSpPr>
              <a:spLocks noChangeAspect="1" noChangeArrowheads="1"/>
            </p:cNvSpPr>
            <p:nvPr userDrawn="1"/>
          </p:nvSpPr>
          <p:spPr bwMode="auto">
            <a:xfrm>
              <a:off x="455" y="453"/>
              <a:ext cx="1361" cy="1363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4" name="Oval 33"/>
            <p:cNvSpPr>
              <a:spLocks noChangeAspect="1" noChangeArrowheads="1"/>
            </p:cNvSpPr>
            <p:nvPr userDrawn="1"/>
          </p:nvSpPr>
          <p:spPr bwMode="auto">
            <a:xfrm>
              <a:off x="793" y="795"/>
              <a:ext cx="680" cy="678"/>
            </a:xfrm>
            <a:prstGeom prst="ellipse">
              <a:avLst/>
            </a:prstGeom>
            <a:solidFill>
              <a:srgbClr val="0099FF">
                <a:alpha val="48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35" name="Group 34"/>
          <p:cNvGrpSpPr>
            <a:grpSpLocks noChangeAspect="1"/>
          </p:cNvGrpSpPr>
          <p:nvPr userDrawn="1"/>
        </p:nvGrpSpPr>
        <p:grpSpPr bwMode="auto">
          <a:xfrm>
            <a:off x="5076825" y="3068638"/>
            <a:ext cx="1438275" cy="1439862"/>
            <a:chOff x="0" y="0"/>
            <a:chExt cx="2266" cy="2268"/>
          </a:xfrm>
        </p:grpSpPr>
        <p:sp>
          <p:nvSpPr>
            <p:cNvPr id="36" name="Oval 35"/>
            <p:cNvSpPr>
              <a:spLocks noChangeAspect="1" noChangeArrowheads="1"/>
            </p:cNvSpPr>
            <p:nvPr userDrawn="1"/>
          </p:nvSpPr>
          <p:spPr bwMode="auto">
            <a:xfrm>
              <a:off x="0" y="0"/>
              <a:ext cx="2266" cy="2268"/>
            </a:xfrm>
            <a:prstGeom prst="ellipse">
              <a:avLst/>
            </a:prstGeom>
            <a:solidFill>
              <a:srgbClr val="0099FF">
                <a:alpha val="48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7" name="Oval 36"/>
            <p:cNvSpPr>
              <a:spLocks noChangeAspect="1" noChangeArrowheads="1"/>
            </p:cNvSpPr>
            <p:nvPr userDrawn="1"/>
          </p:nvSpPr>
          <p:spPr bwMode="auto">
            <a:xfrm>
              <a:off x="455" y="453"/>
              <a:ext cx="1361" cy="1363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8" name="Oval 37"/>
            <p:cNvSpPr>
              <a:spLocks noChangeAspect="1" noChangeArrowheads="1"/>
            </p:cNvSpPr>
            <p:nvPr userDrawn="1"/>
          </p:nvSpPr>
          <p:spPr bwMode="auto">
            <a:xfrm>
              <a:off x="793" y="795"/>
              <a:ext cx="680" cy="678"/>
            </a:xfrm>
            <a:prstGeom prst="ellipse">
              <a:avLst/>
            </a:prstGeom>
            <a:solidFill>
              <a:srgbClr val="0099FF">
                <a:alpha val="48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39" name="Group 38"/>
          <p:cNvGrpSpPr>
            <a:grpSpLocks noChangeAspect="1"/>
          </p:cNvGrpSpPr>
          <p:nvPr userDrawn="1"/>
        </p:nvGrpSpPr>
        <p:grpSpPr bwMode="auto">
          <a:xfrm>
            <a:off x="6877050" y="1989138"/>
            <a:ext cx="1295400" cy="1296987"/>
            <a:chOff x="0" y="0"/>
            <a:chExt cx="2266" cy="2268"/>
          </a:xfrm>
        </p:grpSpPr>
        <p:sp>
          <p:nvSpPr>
            <p:cNvPr id="40" name="Oval 39"/>
            <p:cNvSpPr>
              <a:spLocks noChangeAspect="1" noChangeArrowheads="1"/>
            </p:cNvSpPr>
            <p:nvPr userDrawn="1"/>
          </p:nvSpPr>
          <p:spPr bwMode="auto">
            <a:xfrm>
              <a:off x="0" y="0"/>
              <a:ext cx="2266" cy="2268"/>
            </a:xfrm>
            <a:prstGeom prst="ellipse">
              <a:avLst/>
            </a:prstGeom>
            <a:solidFill>
              <a:srgbClr val="0099FF">
                <a:alpha val="48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1" name="Oval 40"/>
            <p:cNvSpPr>
              <a:spLocks noChangeAspect="1" noChangeArrowheads="1"/>
            </p:cNvSpPr>
            <p:nvPr userDrawn="1"/>
          </p:nvSpPr>
          <p:spPr bwMode="auto">
            <a:xfrm>
              <a:off x="455" y="452"/>
              <a:ext cx="1361" cy="1363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2" name="Oval 41"/>
            <p:cNvSpPr>
              <a:spLocks noChangeAspect="1" noChangeArrowheads="1"/>
            </p:cNvSpPr>
            <p:nvPr userDrawn="1"/>
          </p:nvSpPr>
          <p:spPr bwMode="auto">
            <a:xfrm>
              <a:off x="794" y="794"/>
              <a:ext cx="680" cy="680"/>
            </a:xfrm>
            <a:prstGeom prst="ellipse">
              <a:avLst/>
            </a:prstGeom>
            <a:solidFill>
              <a:srgbClr val="0099FF">
                <a:alpha val="48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43" name="Group 42"/>
          <p:cNvGrpSpPr>
            <a:grpSpLocks noChangeAspect="1"/>
          </p:cNvGrpSpPr>
          <p:nvPr userDrawn="1"/>
        </p:nvGrpSpPr>
        <p:grpSpPr bwMode="auto">
          <a:xfrm>
            <a:off x="8101013" y="2060575"/>
            <a:ext cx="790575" cy="793750"/>
            <a:chOff x="0" y="0"/>
            <a:chExt cx="2266" cy="2268"/>
          </a:xfrm>
        </p:grpSpPr>
        <p:sp>
          <p:nvSpPr>
            <p:cNvPr id="44" name="Oval 43"/>
            <p:cNvSpPr>
              <a:spLocks noChangeAspect="1" noChangeArrowheads="1"/>
            </p:cNvSpPr>
            <p:nvPr userDrawn="1"/>
          </p:nvSpPr>
          <p:spPr bwMode="auto">
            <a:xfrm>
              <a:off x="0" y="0"/>
              <a:ext cx="2266" cy="2268"/>
            </a:xfrm>
            <a:prstGeom prst="ellipse">
              <a:avLst/>
            </a:prstGeom>
            <a:solidFill>
              <a:srgbClr val="0099FF">
                <a:alpha val="48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5" name="Oval 44"/>
            <p:cNvSpPr>
              <a:spLocks noChangeAspect="1" noChangeArrowheads="1"/>
            </p:cNvSpPr>
            <p:nvPr userDrawn="1"/>
          </p:nvSpPr>
          <p:spPr bwMode="auto">
            <a:xfrm>
              <a:off x="455" y="454"/>
              <a:ext cx="1361" cy="1361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6" name="Oval 45"/>
            <p:cNvSpPr>
              <a:spLocks noChangeAspect="1" noChangeArrowheads="1"/>
            </p:cNvSpPr>
            <p:nvPr userDrawn="1"/>
          </p:nvSpPr>
          <p:spPr bwMode="auto">
            <a:xfrm>
              <a:off x="792" y="794"/>
              <a:ext cx="683" cy="680"/>
            </a:xfrm>
            <a:prstGeom prst="ellipse">
              <a:avLst/>
            </a:prstGeom>
            <a:solidFill>
              <a:srgbClr val="0099FF">
                <a:alpha val="48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47" name="Group 46"/>
          <p:cNvGrpSpPr>
            <a:grpSpLocks noChangeAspect="1"/>
          </p:cNvGrpSpPr>
          <p:nvPr userDrawn="1"/>
        </p:nvGrpSpPr>
        <p:grpSpPr bwMode="auto">
          <a:xfrm>
            <a:off x="4429125" y="3717925"/>
            <a:ext cx="1006475" cy="1008063"/>
            <a:chOff x="0" y="0"/>
            <a:chExt cx="2266" cy="2268"/>
          </a:xfrm>
        </p:grpSpPr>
        <p:sp>
          <p:nvSpPr>
            <p:cNvPr id="48" name="Oval 47"/>
            <p:cNvSpPr>
              <a:spLocks noChangeAspect="1" noChangeArrowheads="1"/>
            </p:cNvSpPr>
            <p:nvPr userDrawn="1"/>
          </p:nvSpPr>
          <p:spPr bwMode="auto">
            <a:xfrm>
              <a:off x="0" y="0"/>
              <a:ext cx="2266" cy="2268"/>
            </a:xfrm>
            <a:prstGeom prst="ellipse">
              <a:avLst/>
            </a:prstGeom>
            <a:solidFill>
              <a:srgbClr val="0099FF">
                <a:alpha val="48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9" name="Oval 48"/>
            <p:cNvSpPr>
              <a:spLocks noChangeAspect="1" noChangeArrowheads="1"/>
            </p:cNvSpPr>
            <p:nvPr userDrawn="1"/>
          </p:nvSpPr>
          <p:spPr bwMode="auto">
            <a:xfrm>
              <a:off x="454" y="454"/>
              <a:ext cx="1362" cy="1361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0" name="Oval 49"/>
            <p:cNvSpPr>
              <a:spLocks noChangeAspect="1" noChangeArrowheads="1"/>
            </p:cNvSpPr>
            <p:nvPr userDrawn="1"/>
          </p:nvSpPr>
          <p:spPr bwMode="auto">
            <a:xfrm>
              <a:off x="793" y="793"/>
              <a:ext cx="679" cy="682"/>
            </a:xfrm>
            <a:prstGeom prst="ellipse">
              <a:avLst/>
            </a:prstGeom>
            <a:solidFill>
              <a:srgbClr val="0099FF">
                <a:alpha val="48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51" name="Group 50"/>
          <p:cNvGrpSpPr>
            <a:grpSpLocks noChangeAspect="1"/>
          </p:cNvGrpSpPr>
          <p:nvPr userDrawn="1"/>
        </p:nvGrpSpPr>
        <p:grpSpPr bwMode="auto">
          <a:xfrm>
            <a:off x="6084888" y="2565400"/>
            <a:ext cx="646112" cy="647700"/>
            <a:chOff x="0" y="0"/>
            <a:chExt cx="2266" cy="2268"/>
          </a:xfrm>
        </p:grpSpPr>
        <p:sp>
          <p:nvSpPr>
            <p:cNvPr id="52" name="Oval 51"/>
            <p:cNvSpPr>
              <a:spLocks noChangeAspect="1" noChangeArrowheads="1"/>
            </p:cNvSpPr>
            <p:nvPr userDrawn="1"/>
          </p:nvSpPr>
          <p:spPr bwMode="auto">
            <a:xfrm>
              <a:off x="0" y="0"/>
              <a:ext cx="2266" cy="2268"/>
            </a:xfrm>
            <a:prstGeom prst="ellipse">
              <a:avLst/>
            </a:prstGeom>
            <a:solidFill>
              <a:srgbClr val="0099FF">
                <a:alpha val="48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3" name="Oval 52"/>
            <p:cNvSpPr>
              <a:spLocks noChangeAspect="1" noChangeArrowheads="1"/>
            </p:cNvSpPr>
            <p:nvPr userDrawn="1"/>
          </p:nvSpPr>
          <p:spPr bwMode="auto">
            <a:xfrm>
              <a:off x="457" y="450"/>
              <a:ext cx="1358" cy="1367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4" name="Oval 53"/>
            <p:cNvSpPr>
              <a:spLocks noChangeAspect="1" noChangeArrowheads="1"/>
            </p:cNvSpPr>
            <p:nvPr userDrawn="1"/>
          </p:nvSpPr>
          <p:spPr bwMode="auto">
            <a:xfrm>
              <a:off x="796" y="795"/>
              <a:ext cx="679" cy="678"/>
            </a:xfrm>
            <a:prstGeom prst="ellipse">
              <a:avLst/>
            </a:prstGeom>
            <a:solidFill>
              <a:srgbClr val="0099FF">
                <a:alpha val="48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55" name="Group 54"/>
          <p:cNvGrpSpPr>
            <a:grpSpLocks noChangeAspect="1"/>
          </p:cNvGrpSpPr>
          <p:nvPr userDrawn="1"/>
        </p:nvGrpSpPr>
        <p:grpSpPr bwMode="auto">
          <a:xfrm>
            <a:off x="7235825" y="3429000"/>
            <a:ext cx="431800" cy="431800"/>
            <a:chOff x="0" y="0"/>
            <a:chExt cx="2266" cy="2268"/>
          </a:xfrm>
        </p:grpSpPr>
        <p:sp>
          <p:nvSpPr>
            <p:cNvPr id="56" name="Oval 55"/>
            <p:cNvSpPr>
              <a:spLocks noChangeAspect="1" noChangeArrowheads="1"/>
            </p:cNvSpPr>
            <p:nvPr userDrawn="1"/>
          </p:nvSpPr>
          <p:spPr bwMode="auto">
            <a:xfrm>
              <a:off x="0" y="0"/>
              <a:ext cx="2266" cy="2268"/>
            </a:xfrm>
            <a:prstGeom prst="ellipse">
              <a:avLst/>
            </a:prstGeom>
            <a:solidFill>
              <a:srgbClr val="0099FF">
                <a:alpha val="48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7" name="Oval 56"/>
            <p:cNvSpPr>
              <a:spLocks noChangeAspect="1" noChangeArrowheads="1"/>
            </p:cNvSpPr>
            <p:nvPr userDrawn="1"/>
          </p:nvSpPr>
          <p:spPr bwMode="auto">
            <a:xfrm>
              <a:off x="458" y="450"/>
              <a:ext cx="1358" cy="1367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8" name="Oval 57"/>
            <p:cNvSpPr>
              <a:spLocks noChangeAspect="1" noChangeArrowheads="1"/>
            </p:cNvSpPr>
            <p:nvPr userDrawn="1"/>
          </p:nvSpPr>
          <p:spPr bwMode="auto">
            <a:xfrm>
              <a:off x="791" y="792"/>
              <a:ext cx="683" cy="684"/>
            </a:xfrm>
            <a:prstGeom prst="ellipse">
              <a:avLst/>
            </a:prstGeom>
            <a:solidFill>
              <a:srgbClr val="0099FF">
                <a:alpha val="48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59" name="Group 58"/>
          <p:cNvGrpSpPr>
            <a:grpSpLocks noChangeAspect="1"/>
          </p:cNvGrpSpPr>
          <p:nvPr userDrawn="1"/>
        </p:nvGrpSpPr>
        <p:grpSpPr bwMode="auto">
          <a:xfrm>
            <a:off x="8677275" y="2924175"/>
            <a:ext cx="215900" cy="215900"/>
            <a:chOff x="0" y="0"/>
            <a:chExt cx="2266" cy="2268"/>
          </a:xfrm>
        </p:grpSpPr>
        <p:sp>
          <p:nvSpPr>
            <p:cNvPr id="60" name="Oval 59"/>
            <p:cNvSpPr>
              <a:spLocks noChangeAspect="1" noChangeArrowheads="1"/>
            </p:cNvSpPr>
            <p:nvPr userDrawn="1"/>
          </p:nvSpPr>
          <p:spPr bwMode="auto">
            <a:xfrm>
              <a:off x="0" y="0"/>
              <a:ext cx="2266" cy="2268"/>
            </a:xfrm>
            <a:prstGeom prst="ellipse">
              <a:avLst/>
            </a:prstGeom>
            <a:solidFill>
              <a:srgbClr val="0099FF">
                <a:alpha val="48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1" name="Oval 60"/>
            <p:cNvSpPr>
              <a:spLocks noChangeAspect="1" noChangeArrowheads="1"/>
            </p:cNvSpPr>
            <p:nvPr userDrawn="1"/>
          </p:nvSpPr>
          <p:spPr bwMode="auto">
            <a:xfrm>
              <a:off x="450" y="450"/>
              <a:ext cx="1366" cy="1367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2" name="Oval 61"/>
            <p:cNvSpPr>
              <a:spLocks noChangeAspect="1" noChangeArrowheads="1"/>
            </p:cNvSpPr>
            <p:nvPr userDrawn="1"/>
          </p:nvSpPr>
          <p:spPr bwMode="auto">
            <a:xfrm>
              <a:off x="800" y="800"/>
              <a:ext cx="666" cy="667"/>
            </a:xfrm>
            <a:prstGeom prst="ellipse">
              <a:avLst/>
            </a:prstGeom>
            <a:solidFill>
              <a:srgbClr val="0099FF">
                <a:alpha val="48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63" name="Group 62"/>
          <p:cNvGrpSpPr>
            <a:grpSpLocks noChangeAspect="1"/>
          </p:cNvGrpSpPr>
          <p:nvPr userDrawn="1"/>
        </p:nvGrpSpPr>
        <p:grpSpPr bwMode="auto">
          <a:xfrm>
            <a:off x="4284663" y="4581525"/>
            <a:ext cx="790575" cy="792163"/>
            <a:chOff x="0" y="0"/>
            <a:chExt cx="2266" cy="2268"/>
          </a:xfrm>
        </p:grpSpPr>
        <p:sp>
          <p:nvSpPr>
            <p:cNvPr id="64" name="Oval 63"/>
            <p:cNvSpPr>
              <a:spLocks noChangeAspect="1" noChangeArrowheads="1"/>
            </p:cNvSpPr>
            <p:nvPr userDrawn="1"/>
          </p:nvSpPr>
          <p:spPr bwMode="auto">
            <a:xfrm>
              <a:off x="0" y="0"/>
              <a:ext cx="2266" cy="2268"/>
            </a:xfrm>
            <a:prstGeom prst="ellipse">
              <a:avLst/>
            </a:prstGeom>
            <a:solidFill>
              <a:srgbClr val="0099FF">
                <a:alpha val="48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5" name="Oval 64"/>
            <p:cNvSpPr>
              <a:spLocks noChangeAspect="1" noChangeArrowheads="1"/>
            </p:cNvSpPr>
            <p:nvPr userDrawn="1"/>
          </p:nvSpPr>
          <p:spPr bwMode="auto">
            <a:xfrm>
              <a:off x="455" y="455"/>
              <a:ext cx="1361" cy="1359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6" name="Oval 65"/>
            <p:cNvSpPr>
              <a:spLocks noChangeAspect="1" noChangeArrowheads="1"/>
            </p:cNvSpPr>
            <p:nvPr userDrawn="1"/>
          </p:nvSpPr>
          <p:spPr bwMode="auto">
            <a:xfrm>
              <a:off x="792" y="795"/>
              <a:ext cx="683" cy="677"/>
            </a:xfrm>
            <a:prstGeom prst="ellipse">
              <a:avLst/>
            </a:prstGeom>
            <a:solidFill>
              <a:srgbClr val="0099FF">
                <a:alpha val="48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67" name="Group 66"/>
          <p:cNvGrpSpPr>
            <a:grpSpLocks noChangeAspect="1"/>
          </p:cNvGrpSpPr>
          <p:nvPr userDrawn="1"/>
        </p:nvGrpSpPr>
        <p:grpSpPr bwMode="auto">
          <a:xfrm>
            <a:off x="5292725" y="4581525"/>
            <a:ext cx="430213" cy="431800"/>
            <a:chOff x="0" y="0"/>
            <a:chExt cx="2266" cy="2268"/>
          </a:xfrm>
        </p:grpSpPr>
        <p:sp>
          <p:nvSpPr>
            <p:cNvPr id="68" name="Oval 67"/>
            <p:cNvSpPr>
              <a:spLocks noChangeAspect="1" noChangeArrowheads="1"/>
            </p:cNvSpPr>
            <p:nvPr userDrawn="1"/>
          </p:nvSpPr>
          <p:spPr bwMode="auto">
            <a:xfrm>
              <a:off x="0" y="0"/>
              <a:ext cx="2266" cy="2268"/>
            </a:xfrm>
            <a:prstGeom prst="ellipse">
              <a:avLst/>
            </a:prstGeom>
            <a:solidFill>
              <a:srgbClr val="0099FF">
                <a:alpha val="48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9" name="Oval 68"/>
            <p:cNvSpPr>
              <a:spLocks noChangeAspect="1" noChangeArrowheads="1"/>
            </p:cNvSpPr>
            <p:nvPr userDrawn="1"/>
          </p:nvSpPr>
          <p:spPr bwMode="auto">
            <a:xfrm>
              <a:off x="452" y="450"/>
              <a:ext cx="1363" cy="1367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0" name="Oval 69"/>
            <p:cNvSpPr>
              <a:spLocks noChangeAspect="1" noChangeArrowheads="1"/>
            </p:cNvSpPr>
            <p:nvPr userDrawn="1"/>
          </p:nvSpPr>
          <p:spPr bwMode="auto">
            <a:xfrm>
              <a:off x="794" y="792"/>
              <a:ext cx="677" cy="684"/>
            </a:xfrm>
            <a:prstGeom prst="ellipse">
              <a:avLst/>
            </a:prstGeom>
            <a:solidFill>
              <a:srgbClr val="0099FF">
                <a:alpha val="48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71" name="Group 70"/>
          <p:cNvGrpSpPr>
            <a:grpSpLocks noChangeAspect="1"/>
          </p:cNvGrpSpPr>
          <p:nvPr userDrawn="1"/>
        </p:nvGrpSpPr>
        <p:grpSpPr bwMode="auto">
          <a:xfrm>
            <a:off x="7813675" y="1628775"/>
            <a:ext cx="409575" cy="411163"/>
            <a:chOff x="0" y="0"/>
            <a:chExt cx="2266" cy="2268"/>
          </a:xfrm>
        </p:grpSpPr>
        <p:sp>
          <p:nvSpPr>
            <p:cNvPr id="72" name="Oval 71"/>
            <p:cNvSpPr>
              <a:spLocks noChangeAspect="1" noChangeArrowheads="1"/>
            </p:cNvSpPr>
            <p:nvPr userDrawn="1"/>
          </p:nvSpPr>
          <p:spPr bwMode="auto">
            <a:xfrm>
              <a:off x="0" y="0"/>
              <a:ext cx="2266" cy="2268"/>
            </a:xfrm>
            <a:prstGeom prst="ellipse">
              <a:avLst/>
            </a:prstGeom>
            <a:solidFill>
              <a:srgbClr val="0099FF">
                <a:alpha val="48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3" name="Oval 72"/>
            <p:cNvSpPr>
              <a:spLocks noChangeAspect="1" noChangeArrowheads="1"/>
            </p:cNvSpPr>
            <p:nvPr userDrawn="1"/>
          </p:nvSpPr>
          <p:spPr bwMode="auto">
            <a:xfrm>
              <a:off x="457" y="455"/>
              <a:ext cx="1361" cy="1357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4" name="Oval 73"/>
            <p:cNvSpPr>
              <a:spLocks noChangeAspect="1" noChangeArrowheads="1"/>
            </p:cNvSpPr>
            <p:nvPr userDrawn="1"/>
          </p:nvSpPr>
          <p:spPr bwMode="auto">
            <a:xfrm>
              <a:off x="790" y="797"/>
              <a:ext cx="685" cy="674"/>
            </a:xfrm>
            <a:prstGeom prst="ellipse">
              <a:avLst/>
            </a:prstGeom>
            <a:solidFill>
              <a:srgbClr val="0099FF">
                <a:alpha val="48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75" name="Group 74"/>
          <p:cNvGrpSpPr>
            <a:grpSpLocks noChangeAspect="1"/>
          </p:cNvGrpSpPr>
          <p:nvPr userDrawn="1"/>
        </p:nvGrpSpPr>
        <p:grpSpPr bwMode="auto">
          <a:xfrm>
            <a:off x="8532813" y="1557338"/>
            <a:ext cx="792162" cy="792162"/>
            <a:chOff x="0" y="0"/>
            <a:chExt cx="2266" cy="2268"/>
          </a:xfrm>
        </p:grpSpPr>
        <p:sp>
          <p:nvSpPr>
            <p:cNvPr id="76" name="Oval 75"/>
            <p:cNvSpPr>
              <a:spLocks noChangeAspect="1" noChangeArrowheads="1"/>
            </p:cNvSpPr>
            <p:nvPr userDrawn="1"/>
          </p:nvSpPr>
          <p:spPr bwMode="auto">
            <a:xfrm>
              <a:off x="0" y="0"/>
              <a:ext cx="2266" cy="2268"/>
            </a:xfrm>
            <a:prstGeom prst="ellipse">
              <a:avLst/>
            </a:prstGeom>
            <a:solidFill>
              <a:srgbClr val="0099FF">
                <a:alpha val="48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7" name="Oval 76"/>
            <p:cNvSpPr>
              <a:spLocks noChangeAspect="1" noChangeArrowheads="1"/>
            </p:cNvSpPr>
            <p:nvPr userDrawn="1"/>
          </p:nvSpPr>
          <p:spPr bwMode="auto">
            <a:xfrm>
              <a:off x="454" y="455"/>
              <a:ext cx="1362" cy="1359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8" name="Oval 77"/>
            <p:cNvSpPr>
              <a:spLocks noChangeAspect="1" noChangeArrowheads="1"/>
            </p:cNvSpPr>
            <p:nvPr userDrawn="1"/>
          </p:nvSpPr>
          <p:spPr bwMode="auto">
            <a:xfrm>
              <a:off x="795" y="795"/>
              <a:ext cx="681" cy="677"/>
            </a:xfrm>
            <a:prstGeom prst="ellipse">
              <a:avLst/>
            </a:prstGeom>
            <a:solidFill>
              <a:srgbClr val="0099FF">
                <a:alpha val="48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79" name="Group 78"/>
          <p:cNvGrpSpPr>
            <a:grpSpLocks noChangeAspect="1"/>
          </p:cNvGrpSpPr>
          <p:nvPr userDrawn="1"/>
        </p:nvGrpSpPr>
        <p:grpSpPr bwMode="auto">
          <a:xfrm>
            <a:off x="-177800" y="2781300"/>
            <a:ext cx="1360488" cy="1368425"/>
            <a:chOff x="0" y="0"/>
            <a:chExt cx="2266" cy="2268"/>
          </a:xfrm>
        </p:grpSpPr>
        <p:sp>
          <p:nvSpPr>
            <p:cNvPr id="80" name="Oval 79"/>
            <p:cNvSpPr>
              <a:spLocks noChangeAspect="1" noChangeArrowheads="1"/>
            </p:cNvSpPr>
            <p:nvPr userDrawn="1"/>
          </p:nvSpPr>
          <p:spPr bwMode="auto">
            <a:xfrm>
              <a:off x="0" y="0"/>
              <a:ext cx="2266" cy="2268"/>
            </a:xfrm>
            <a:prstGeom prst="ellipse">
              <a:avLst/>
            </a:prstGeom>
            <a:solidFill>
              <a:srgbClr val="0099FF">
                <a:alpha val="17999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1" name="Oval 80"/>
            <p:cNvSpPr>
              <a:spLocks noChangeAspect="1" noChangeArrowheads="1"/>
            </p:cNvSpPr>
            <p:nvPr userDrawn="1"/>
          </p:nvSpPr>
          <p:spPr bwMode="auto">
            <a:xfrm>
              <a:off x="455" y="453"/>
              <a:ext cx="1362" cy="1363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2" name="Oval 81"/>
            <p:cNvSpPr>
              <a:spLocks noChangeAspect="1" noChangeArrowheads="1"/>
            </p:cNvSpPr>
            <p:nvPr userDrawn="1"/>
          </p:nvSpPr>
          <p:spPr bwMode="auto">
            <a:xfrm>
              <a:off x="793" y="795"/>
              <a:ext cx="680" cy="679"/>
            </a:xfrm>
            <a:prstGeom prst="ellipse">
              <a:avLst/>
            </a:prstGeom>
            <a:solidFill>
              <a:srgbClr val="0099FF">
                <a:alpha val="17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83" name="Group 82"/>
          <p:cNvGrpSpPr>
            <a:grpSpLocks noChangeAspect="1"/>
          </p:cNvGrpSpPr>
          <p:nvPr userDrawn="1"/>
        </p:nvGrpSpPr>
        <p:grpSpPr bwMode="auto">
          <a:xfrm>
            <a:off x="612775" y="3860800"/>
            <a:ext cx="574675" cy="576263"/>
            <a:chOff x="0" y="0"/>
            <a:chExt cx="2266" cy="2268"/>
          </a:xfrm>
        </p:grpSpPr>
        <p:sp>
          <p:nvSpPr>
            <p:cNvPr id="84" name="Oval 83"/>
            <p:cNvSpPr>
              <a:spLocks noChangeAspect="1" noChangeArrowheads="1"/>
            </p:cNvSpPr>
            <p:nvPr userDrawn="1"/>
          </p:nvSpPr>
          <p:spPr bwMode="auto">
            <a:xfrm>
              <a:off x="0" y="0"/>
              <a:ext cx="2266" cy="2268"/>
            </a:xfrm>
            <a:prstGeom prst="ellipse">
              <a:avLst/>
            </a:prstGeom>
            <a:solidFill>
              <a:srgbClr val="0099FF">
                <a:alpha val="48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5" name="Oval 84"/>
            <p:cNvSpPr>
              <a:spLocks noChangeAspect="1" noChangeArrowheads="1"/>
            </p:cNvSpPr>
            <p:nvPr userDrawn="1"/>
          </p:nvSpPr>
          <p:spPr bwMode="auto">
            <a:xfrm>
              <a:off x="457" y="456"/>
              <a:ext cx="1358" cy="1356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6" name="Oval 85"/>
            <p:cNvSpPr>
              <a:spLocks noChangeAspect="1" noChangeArrowheads="1"/>
            </p:cNvSpPr>
            <p:nvPr userDrawn="1"/>
          </p:nvSpPr>
          <p:spPr bwMode="auto">
            <a:xfrm>
              <a:off x="795" y="793"/>
              <a:ext cx="676" cy="681"/>
            </a:xfrm>
            <a:prstGeom prst="ellipse">
              <a:avLst/>
            </a:prstGeom>
            <a:solidFill>
              <a:srgbClr val="0099FF">
                <a:alpha val="48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87" name="Group 86"/>
          <p:cNvGrpSpPr>
            <a:grpSpLocks noChangeAspect="1"/>
          </p:cNvGrpSpPr>
          <p:nvPr userDrawn="1"/>
        </p:nvGrpSpPr>
        <p:grpSpPr bwMode="auto">
          <a:xfrm>
            <a:off x="1116013" y="3789363"/>
            <a:ext cx="1365250" cy="1366837"/>
            <a:chOff x="0" y="0"/>
            <a:chExt cx="2266" cy="2268"/>
          </a:xfrm>
        </p:grpSpPr>
        <p:sp>
          <p:nvSpPr>
            <p:cNvPr id="88" name="Oval 87"/>
            <p:cNvSpPr>
              <a:spLocks noChangeAspect="1" noChangeArrowheads="1"/>
            </p:cNvSpPr>
            <p:nvPr userDrawn="1"/>
          </p:nvSpPr>
          <p:spPr bwMode="auto">
            <a:xfrm>
              <a:off x="0" y="0"/>
              <a:ext cx="2266" cy="2268"/>
            </a:xfrm>
            <a:prstGeom prst="ellipse">
              <a:avLst/>
            </a:prstGeom>
            <a:solidFill>
              <a:srgbClr val="0099FF">
                <a:alpha val="17999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9" name="Oval 88"/>
            <p:cNvSpPr>
              <a:spLocks noChangeAspect="1" noChangeArrowheads="1"/>
            </p:cNvSpPr>
            <p:nvPr userDrawn="1"/>
          </p:nvSpPr>
          <p:spPr bwMode="auto">
            <a:xfrm>
              <a:off x="456" y="453"/>
              <a:ext cx="1360" cy="1362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0" name="Oval 89"/>
            <p:cNvSpPr>
              <a:spLocks noChangeAspect="1" noChangeArrowheads="1"/>
            </p:cNvSpPr>
            <p:nvPr userDrawn="1"/>
          </p:nvSpPr>
          <p:spPr bwMode="auto">
            <a:xfrm>
              <a:off x="793" y="793"/>
              <a:ext cx="680" cy="682"/>
            </a:xfrm>
            <a:prstGeom prst="ellipse">
              <a:avLst/>
            </a:prstGeom>
            <a:solidFill>
              <a:srgbClr val="0099FF">
                <a:alpha val="17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91" name="Group 90"/>
          <p:cNvGrpSpPr>
            <a:grpSpLocks noChangeAspect="1"/>
          </p:cNvGrpSpPr>
          <p:nvPr userDrawn="1"/>
        </p:nvGrpSpPr>
        <p:grpSpPr bwMode="auto">
          <a:xfrm>
            <a:off x="2987675" y="3789363"/>
            <a:ext cx="1365250" cy="1366837"/>
            <a:chOff x="0" y="0"/>
            <a:chExt cx="2266" cy="2268"/>
          </a:xfrm>
        </p:grpSpPr>
        <p:sp>
          <p:nvSpPr>
            <p:cNvPr id="92" name="Oval 91"/>
            <p:cNvSpPr>
              <a:spLocks noChangeAspect="1" noChangeArrowheads="1"/>
            </p:cNvSpPr>
            <p:nvPr userDrawn="1"/>
          </p:nvSpPr>
          <p:spPr bwMode="auto">
            <a:xfrm>
              <a:off x="0" y="0"/>
              <a:ext cx="2266" cy="2268"/>
            </a:xfrm>
            <a:prstGeom prst="ellipse">
              <a:avLst/>
            </a:prstGeom>
            <a:solidFill>
              <a:srgbClr val="0099FF">
                <a:alpha val="17999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" name="Oval 92"/>
            <p:cNvSpPr>
              <a:spLocks noChangeAspect="1" noChangeArrowheads="1"/>
            </p:cNvSpPr>
            <p:nvPr userDrawn="1"/>
          </p:nvSpPr>
          <p:spPr bwMode="auto">
            <a:xfrm>
              <a:off x="456" y="453"/>
              <a:ext cx="1360" cy="1362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4" name="Oval 93"/>
            <p:cNvSpPr>
              <a:spLocks noChangeAspect="1" noChangeArrowheads="1"/>
            </p:cNvSpPr>
            <p:nvPr userDrawn="1"/>
          </p:nvSpPr>
          <p:spPr bwMode="auto">
            <a:xfrm>
              <a:off x="793" y="793"/>
              <a:ext cx="680" cy="682"/>
            </a:xfrm>
            <a:prstGeom prst="ellipse">
              <a:avLst/>
            </a:prstGeom>
            <a:solidFill>
              <a:srgbClr val="0099FF">
                <a:alpha val="17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95" name="Group 94"/>
          <p:cNvGrpSpPr>
            <a:grpSpLocks noChangeAspect="1"/>
          </p:cNvGrpSpPr>
          <p:nvPr userDrawn="1"/>
        </p:nvGrpSpPr>
        <p:grpSpPr bwMode="auto">
          <a:xfrm>
            <a:off x="6373813" y="3284538"/>
            <a:ext cx="863600" cy="868362"/>
            <a:chOff x="0" y="0"/>
            <a:chExt cx="2266" cy="2268"/>
          </a:xfrm>
        </p:grpSpPr>
        <p:sp>
          <p:nvSpPr>
            <p:cNvPr id="96" name="Oval 95"/>
            <p:cNvSpPr>
              <a:spLocks noChangeAspect="1" noChangeArrowheads="1"/>
            </p:cNvSpPr>
            <p:nvPr userDrawn="1"/>
          </p:nvSpPr>
          <p:spPr bwMode="auto">
            <a:xfrm>
              <a:off x="0" y="0"/>
              <a:ext cx="2266" cy="2268"/>
            </a:xfrm>
            <a:prstGeom prst="ellipse">
              <a:avLst/>
            </a:prstGeom>
            <a:solidFill>
              <a:srgbClr val="0099FF">
                <a:alpha val="17999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7" name="Oval 96"/>
            <p:cNvSpPr>
              <a:spLocks noChangeAspect="1" noChangeArrowheads="1"/>
            </p:cNvSpPr>
            <p:nvPr userDrawn="1"/>
          </p:nvSpPr>
          <p:spPr bwMode="auto">
            <a:xfrm>
              <a:off x="454" y="452"/>
              <a:ext cx="1362" cy="1364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8" name="Oval 97"/>
            <p:cNvSpPr>
              <a:spLocks noChangeAspect="1" noChangeArrowheads="1"/>
            </p:cNvSpPr>
            <p:nvPr userDrawn="1"/>
          </p:nvSpPr>
          <p:spPr bwMode="auto">
            <a:xfrm>
              <a:off x="796" y="792"/>
              <a:ext cx="679" cy="684"/>
            </a:xfrm>
            <a:prstGeom prst="ellipse">
              <a:avLst/>
            </a:prstGeom>
            <a:solidFill>
              <a:srgbClr val="0099FF">
                <a:alpha val="17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99" name="Group 98"/>
          <p:cNvGrpSpPr>
            <a:grpSpLocks noChangeAspect="1"/>
          </p:cNvGrpSpPr>
          <p:nvPr userDrawn="1"/>
        </p:nvGrpSpPr>
        <p:grpSpPr bwMode="auto">
          <a:xfrm>
            <a:off x="4140200" y="5445125"/>
            <a:ext cx="1368425" cy="1371600"/>
            <a:chOff x="0" y="0"/>
            <a:chExt cx="2266" cy="2268"/>
          </a:xfrm>
        </p:grpSpPr>
        <p:sp>
          <p:nvSpPr>
            <p:cNvPr id="100" name="Oval 99"/>
            <p:cNvSpPr>
              <a:spLocks noChangeAspect="1" noChangeArrowheads="1"/>
            </p:cNvSpPr>
            <p:nvPr userDrawn="1"/>
          </p:nvSpPr>
          <p:spPr bwMode="auto">
            <a:xfrm>
              <a:off x="0" y="0"/>
              <a:ext cx="2266" cy="2268"/>
            </a:xfrm>
            <a:prstGeom prst="ellipse">
              <a:avLst/>
            </a:prstGeom>
            <a:solidFill>
              <a:srgbClr val="0099FF">
                <a:alpha val="9999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1" name="Oval 100"/>
            <p:cNvSpPr>
              <a:spLocks noChangeAspect="1" noChangeArrowheads="1"/>
            </p:cNvSpPr>
            <p:nvPr userDrawn="1"/>
          </p:nvSpPr>
          <p:spPr bwMode="auto">
            <a:xfrm>
              <a:off x="455" y="454"/>
              <a:ext cx="1362" cy="1360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2" name="Oval 101"/>
            <p:cNvSpPr>
              <a:spLocks noChangeAspect="1" noChangeArrowheads="1"/>
            </p:cNvSpPr>
            <p:nvPr userDrawn="1"/>
          </p:nvSpPr>
          <p:spPr bwMode="auto">
            <a:xfrm>
              <a:off x="794" y="793"/>
              <a:ext cx="681" cy="683"/>
            </a:xfrm>
            <a:prstGeom prst="ellipse">
              <a:avLst/>
            </a:prstGeom>
            <a:solidFill>
              <a:srgbClr val="0099FF">
                <a:alpha val="10999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03" name="Group 102"/>
          <p:cNvGrpSpPr>
            <a:grpSpLocks noChangeAspect="1"/>
          </p:cNvGrpSpPr>
          <p:nvPr userDrawn="1"/>
        </p:nvGrpSpPr>
        <p:grpSpPr bwMode="auto">
          <a:xfrm>
            <a:off x="2339975" y="3429000"/>
            <a:ext cx="646113" cy="649288"/>
            <a:chOff x="0" y="0"/>
            <a:chExt cx="2266" cy="2268"/>
          </a:xfrm>
        </p:grpSpPr>
        <p:sp>
          <p:nvSpPr>
            <p:cNvPr id="104" name="Oval 103"/>
            <p:cNvSpPr>
              <a:spLocks noChangeAspect="1" noChangeArrowheads="1"/>
            </p:cNvSpPr>
            <p:nvPr userDrawn="1"/>
          </p:nvSpPr>
          <p:spPr bwMode="auto">
            <a:xfrm>
              <a:off x="0" y="0"/>
              <a:ext cx="2266" cy="2268"/>
            </a:xfrm>
            <a:prstGeom prst="ellipse">
              <a:avLst/>
            </a:prstGeom>
            <a:solidFill>
              <a:srgbClr val="0099FF">
                <a:alpha val="9999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5" name="Oval 104"/>
            <p:cNvSpPr>
              <a:spLocks noChangeAspect="1" noChangeArrowheads="1"/>
            </p:cNvSpPr>
            <p:nvPr userDrawn="1"/>
          </p:nvSpPr>
          <p:spPr bwMode="auto">
            <a:xfrm>
              <a:off x="457" y="455"/>
              <a:ext cx="1358" cy="1359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6" name="Oval 105"/>
            <p:cNvSpPr>
              <a:spLocks noChangeAspect="1" noChangeArrowheads="1"/>
            </p:cNvSpPr>
            <p:nvPr userDrawn="1"/>
          </p:nvSpPr>
          <p:spPr bwMode="auto">
            <a:xfrm>
              <a:off x="796" y="793"/>
              <a:ext cx="679" cy="682"/>
            </a:xfrm>
            <a:prstGeom prst="ellipse">
              <a:avLst/>
            </a:prstGeom>
            <a:solidFill>
              <a:srgbClr val="0099FF">
                <a:alpha val="10999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</p:grpSp>
      <p:cxnSp>
        <p:nvCxnSpPr>
          <p:cNvPr id="107" name="AutoShape 106"/>
          <p:cNvCxnSpPr>
            <a:cxnSpLocks noChangeShapeType="1"/>
          </p:cNvCxnSpPr>
          <p:nvPr/>
        </p:nvCxnSpPr>
        <p:spPr bwMode="auto">
          <a:xfrm>
            <a:off x="-393700" y="746125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8" name="AutoShape 107"/>
          <p:cNvCxnSpPr>
            <a:cxnSpLocks noChangeShapeType="1"/>
          </p:cNvCxnSpPr>
          <p:nvPr/>
        </p:nvCxnSpPr>
        <p:spPr bwMode="auto">
          <a:xfrm rot="5400000">
            <a:off x="-396875" y="7461250"/>
            <a:ext cx="3175" cy="3175"/>
          </a:xfrm>
          <a:prstGeom prst="bentConnector3">
            <a:avLst>
              <a:gd name="adj1" fmla="val 751999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2156" name="Rectangle 108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58B7F7-2ECA-4BEA-9152-8F8979F985F4}" type="slidenum">
              <a:rPr lang="zh-CN" altLang="zh-CN"/>
              <a:pPr>
                <a:defRPr/>
              </a:pPr>
              <a:t>‹#›</a:t>
            </a:fld>
            <a:endParaRPr lang="zh-CN" altLang="zh-C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5113" y="276225"/>
            <a:ext cx="2071687" cy="58499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96875" y="276225"/>
            <a:ext cx="6065838" cy="58499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C4497B-196A-453A-90D6-B357BE1C41FE}" type="slidenum">
              <a:rPr lang="zh-CN" altLang="zh-CN"/>
              <a:pPr>
                <a:defRPr/>
              </a:pPr>
              <a:t>‹#›</a:t>
            </a:fld>
            <a:endParaRPr lang="zh-CN" altLang="zh-C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3" descr="6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99450" y="360363"/>
            <a:ext cx="666750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6875" y="276225"/>
            <a:ext cx="7919541" cy="561975"/>
          </a:xfrm>
        </p:spPr>
        <p:txBody>
          <a:bodyPr/>
          <a:lstStyle>
            <a:lvl1pPr>
              <a:defRPr>
                <a:solidFill>
                  <a:schemeClr val="accent1">
                    <a:lumMod val="2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513"/>
            <a:ext cx="8229600" cy="489676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54D806-575B-41E4-8A24-D46198848F13}" type="slidenum">
              <a:rPr lang="zh-CN" altLang="zh-CN"/>
              <a:pPr>
                <a:defRPr/>
              </a:pPr>
              <a:t>‹#›</a:t>
            </a:fld>
            <a:endParaRPr lang="zh-CN" altLang="zh-CN" dirty="0"/>
          </a:p>
        </p:txBody>
      </p:sp>
      <p:sp>
        <p:nvSpPr>
          <p:cNvPr id="9" name="矩形 8"/>
          <p:cNvSpPr/>
          <p:nvPr userDrawn="1"/>
        </p:nvSpPr>
        <p:spPr>
          <a:xfrm>
            <a:off x="467544" y="404664"/>
            <a:ext cx="122413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6889BF-AC8D-4677-AA2D-E369A7302754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  <p:sp>
        <p:nvSpPr>
          <p:cNvPr id="8" name="矩形 7"/>
          <p:cNvSpPr/>
          <p:nvPr userDrawn="1"/>
        </p:nvSpPr>
        <p:spPr>
          <a:xfrm>
            <a:off x="467544" y="404664"/>
            <a:ext cx="122413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2771800" y="1412776"/>
            <a:ext cx="554461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52513"/>
            <a:ext cx="4038600" cy="5073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038600" cy="5073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A2A5E8-AD36-4B58-A34F-5B1757512344}" type="slidenum">
              <a:rPr lang="zh-CN" altLang="zh-CN"/>
              <a:pPr>
                <a:defRPr/>
              </a:pPr>
              <a:t>‹#›</a:t>
            </a:fld>
            <a:endParaRPr lang="zh-CN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ADF503-DCB3-4141-902C-A3F0C21CAC16}" type="slidenum">
              <a:rPr lang="zh-CN" altLang="zh-CN"/>
              <a:pPr>
                <a:defRPr/>
              </a:pPr>
              <a:t>‹#›</a:t>
            </a:fld>
            <a:endParaRPr lang="zh-CN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128726-2037-4ECA-8A65-B60B8156AEBB}" type="slidenum">
              <a:rPr lang="zh-CN" altLang="zh-CN"/>
              <a:pPr>
                <a:defRPr/>
              </a:pPr>
              <a:t>‹#›</a:t>
            </a:fld>
            <a:endParaRPr lang="zh-CN" altLang="zh-C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7964EC-AD1D-47BF-AFED-CED76DF05A5A}" type="slidenum">
              <a:rPr lang="zh-CN" altLang="zh-CN"/>
              <a:pPr>
                <a:defRPr/>
              </a:pPr>
              <a:t>‹#›</a:t>
            </a:fld>
            <a:endParaRPr lang="zh-CN" altLang="zh-C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C9C563-86E3-4D7F-96CC-465554143C62}" type="slidenum">
              <a:rPr lang="zh-CN" altLang="zh-CN"/>
              <a:pPr>
                <a:defRPr/>
              </a:pPr>
              <a:t>‹#›</a:t>
            </a:fld>
            <a:endParaRPr lang="zh-CN" altLang="zh-C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523DA9-D707-4D71-A98F-B9DA83E1307E}" type="slidenum">
              <a:rPr lang="zh-CN" altLang="zh-CN"/>
              <a:pPr>
                <a:defRPr/>
              </a:pPr>
              <a:t>‹#›</a:t>
            </a:fld>
            <a:endParaRPr lang="zh-CN" altLang="zh-C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 userDrawn="1"/>
        </p:nvSpPr>
        <p:spPr>
          <a:xfrm>
            <a:off x="0" y="6165850"/>
            <a:ext cx="9144000" cy="692150"/>
          </a:xfrm>
          <a:prstGeom prst="rect">
            <a:avLst/>
          </a:prstGeom>
          <a:solidFill>
            <a:srgbClr val="0099CC"/>
          </a:solidFill>
          <a:ln>
            <a:solidFill>
              <a:srgbClr val="00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6875" y="276225"/>
            <a:ext cx="828992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52513"/>
            <a:ext cx="82296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1pPr>
          </a:lstStyle>
          <a:p>
            <a:pPr>
              <a:defRPr/>
            </a:pPr>
            <a:fld id="{DD7267EB-FE9F-4D34-9E3E-6B9FE8511898}" type="slidenum">
              <a:rPr lang="zh-CN" altLang="zh-CN"/>
              <a:pPr>
                <a:defRPr/>
              </a:pPr>
              <a:t>‹#›</a:t>
            </a:fld>
            <a:endParaRPr lang="zh-CN" altLang="zh-CN" dirty="0"/>
          </a:p>
        </p:txBody>
      </p:sp>
      <p:grpSp>
        <p:nvGrpSpPr>
          <p:cNvPr id="1033" name="Group 7"/>
          <p:cNvGrpSpPr>
            <a:grpSpLocks noChangeAspect="1"/>
          </p:cNvGrpSpPr>
          <p:nvPr userDrawn="1"/>
        </p:nvGrpSpPr>
        <p:grpSpPr bwMode="auto">
          <a:xfrm>
            <a:off x="-177800" y="549275"/>
            <a:ext cx="2084388" cy="2095500"/>
            <a:chOff x="0" y="0"/>
            <a:chExt cx="2266" cy="2268"/>
          </a:xfrm>
        </p:grpSpPr>
        <p:sp>
          <p:nvSpPr>
            <p:cNvPr id="4" name="Oval 8"/>
            <p:cNvSpPr>
              <a:spLocks noChangeAspect="1" noChangeArrowheads="1"/>
            </p:cNvSpPr>
            <p:nvPr userDrawn="1"/>
          </p:nvSpPr>
          <p:spPr bwMode="auto">
            <a:xfrm>
              <a:off x="0" y="0"/>
              <a:ext cx="2268" cy="2268"/>
            </a:xfrm>
            <a:prstGeom prst="ellipse">
              <a:avLst/>
            </a:prstGeom>
            <a:solidFill>
              <a:srgbClr val="0099FF">
                <a:alpha val="9999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" name="Oval 9"/>
            <p:cNvSpPr>
              <a:spLocks noChangeAspect="1" noChangeArrowheads="1"/>
            </p:cNvSpPr>
            <p:nvPr userDrawn="1"/>
          </p:nvSpPr>
          <p:spPr bwMode="auto">
            <a:xfrm>
              <a:off x="456" y="454"/>
              <a:ext cx="1360" cy="1361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" name="Oval 10"/>
            <p:cNvSpPr>
              <a:spLocks noChangeAspect="1" noChangeArrowheads="1"/>
            </p:cNvSpPr>
            <p:nvPr userDrawn="1"/>
          </p:nvSpPr>
          <p:spPr bwMode="auto">
            <a:xfrm>
              <a:off x="794" y="794"/>
              <a:ext cx="680" cy="680"/>
            </a:xfrm>
            <a:prstGeom prst="ellipse">
              <a:avLst/>
            </a:prstGeom>
            <a:solidFill>
              <a:srgbClr val="0099FF">
                <a:alpha val="10999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034" name="Group 11"/>
          <p:cNvGrpSpPr>
            <a:grpSpLocks noChangeAspect="1"/>
          </p:cNvGrpSpPr>
          <p:nvPr userDrawn="1"/>
        </p:nvGrpSpPr>
        <p:grpSpPr bwMode="auto">
          <a:xfrm>
            <a:off x="107950" y="-23813"/>
            <a:ext cx="719138" cy="717551"/>
            <a:chOff x="0" y="0"/>
            <a:chExt cx="2266" cy="2268"/>
          </a:xfrm>
        </p:grpSpPr>
        <p:sp>
          <p:nvSpPr>
            <p:cNvPr id="7" name="Oval 12"/>
            <p:cNvSpPr>
              <a:spLocks noChangeAspect="1" noChangeArrowheads="1"/>
            </p:cNvSpPr>
            <p:nvPr userDrawn="1"/>
          </p:nvSpPr>
          <p:spPr bwMode="auto">
            <a:xfrm>
              <a:off x="0" y="0"/>
              <a:ext cx="2266" cy="2268"/>
            </a:xfrm>
            <a:prstGeom prst="ellipse">
              <a:avLst/>
            </a:prstGeom>
            <a:solidFill>
              <a:srgbClr val="0099FF">
                <a:alpha val="48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" name="Oval 13"/>
            <p:cNvSpPr>
              <a:spLocks noChangeAspect="1" noChangeArrowheads="1"/>
            </p:cNvSpPr>
            <p:nvPr userDrawn="1"/>
          </p:nvSpPr>
          <p:spPr bwMode="auto">
            <a:xfrm>
              <a:off x="455" y="452"/>
              <a:ext cx="1361" cy="1365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" name="Oval 14"/>
            <p:cNvSpPr>
              <a:spLocks noChangeAspect="1" noChangeArrowheads="1"/>
            </p:cNvSpPr>
            <p:nvPr userDrawn="1"/>
          </p:nvSpPr>
          <p:spPr bwMode="auto">
            <a:xfrm>
              <a:off x="795" y="793"/>
              <a:ext cx="680" cy="682"/>
            </a:xfrm>
            <a:prstGeom prst="ellipse">
              <a:avLst/>
            </a:prstGeom>
            <a:solidFill>
              <a:srgbClr val="0099FF">
                <a:alpha val="48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035" name="Group 15"/>
          <p:cNvGrpSpPr>
            <a:grpSpLocks noChangeAspect="1"/>
          </p:cNvGrpSpPr>
          <p:nvPr userDrawn="1"/>
        </p:nvGrpSpPr>
        <p:grpSpPr bwMode="auto">
          <a:xfrm>
            <a:off x="828675" y="-95250"/>
            <a:ext cx="1722438" cy="1727200"/>
            <a:chOff x="0" y="0"/>
            <a:chExt cx="2266" cy="2268"/>
          </a:xfrm>
        </p:grpSpPr>
        <p:sp>
          <p:nvSpPr>
            <p:cNvPr id="10" name="Oval 16"/>
            <p:cNvSpPr>
              <a:spLocks noChangeAspect="1" noChangeArrowheads="1"/>
            </p:cNvSpPr>
            <p:nvPr userDrawn="1"/>
          </p:nvSpPr>
          <p:spPr bwMode="auto">
            <a:xfrm>
              <a:off x="0" y="0"/>
              <a:ext cx="2266" cy="2268"/>
            </a:xfrm>
            <a:prstGeom prst="ellipse">
              <a:avLst/>
            </a:prstGeom>
            <a:solidFill>
              <a:srgbClr val="0099FF">
                <a:alpha val="17999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1" name="Oval 17"/>
            <p:cNvSpPr>
              <a:spLocks noChangeAspect="1" noChangeArrowheads="1"/>
            </p:cNvSpPr>
            <p:nvPr userDrawn="1"/>
          </p:nvSpPr>
          <p:spPr bwMode="auto">
            <a:xfrm>
              <a:off x="455" y="452"/>
              <a:ext cx="1362" cy="1363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2" name="Oval 18"/>
            <p:cNvSpPr>
              <a:spLocks noChangeAspect="1" noChangeArrowheads="1"/>
            </p:cNvSpPr>
            <p:nvPr userDrawn="1"/>
          </p:nvSpPr>
          <p:spPr bwMode="auto">
            <a:xfrm>
              <a:off x="794" y="794"/>
              <a:ext cx="681" cy="680"/>
            </a:xfrm>
            <a:prstGeom prst="ellipse">
              <a:avLst/>
            </a:prstGeom>
            <a:solidFill>
              <a:srgbClr val="0099FF">
                <a:alpha val="17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036" name="Group 19"/>
          <p:cNvGrpSpPr>
            <a:grpSpLocks noChangeAspect="1"/>
          </p:cNvGrpSpPr>
          <p:nvPr userDrawn="1"/>
        </p:nvGrpSpPr>
        <p:grpSpPr bwMode="auto">
          <a:xfrm>
            <a:off x="2555875" y="765175"/>
            <a:ext cx="360363" cy="360363"/>
            <a:chOff x="0" y="0"/>
            <a:chExt cx="2266" cy="2268"/>
          </a:xfrm>
        </p:grpSpPr>
        <p:sp>
          <p:nvSpPr>
            <p:cNvPr id="1044" name="Oval 20"/>
            <p:cNvSpPr>
              <a:spLocks noChangeAspect="1" noChangeArrowheads="1"/>
            </p:cNvSpPr>
            <p:nvPr userDrawn="1"/>
          </p:nvSpPr>
          <p:spPr bwMode="auto">
            <a:xfrm>
              <a:off x="0" y="0"/>
              <a:ext cx="2266" cy="2268"/>
            </a:xfrm>
            <a:prstGeom prst="ellipse">
              <a:avLst/>
            </a:prstGeom>
            <a:solidFill>
              <a:srgbClr val="0099FF">
                <a:alpha val="48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5" name="Oval 21"/>
            <p:cNvSpPr>
              <a:spLocks noChangeAspect="1" noChangeArrowheads="1"/>
            </p:cNvSpPr>
            <p:nvPr userDrawn="1"/>
          </p:nvSpPr>
          <p:spPr bwMode="auto">
            <a:xfrm>
              <a:off x="459" y="450"/>
              <a:ext cx="1358" cy="1369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6" name="Oval 22"/>
            <p:cNvSpPr>
              <a:spLocks noChangeAspect="1" noChangeArrowheads="1"/>
            </p:cNvSpPr>
            <p:nvPr userDrawn="1"/>
          </p:nvSpPr>
          <p:spPr bwMode="auto">
            <a:xfrm>
              <a:off x="799" y="789"/>
              <a:ext cx="679" cy="689"/>
            </a:xfrm>
            <a:prstGeom prst="ellipse">
              <a:avLst/>
            </a:prstGeom>
            <a:solidFill>
              <a:srgbClr val="0099FF">
                <a:alpha val="48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037" name="Group 23"/>
          <p:cNvGrpSpPr>
            <a:grpSpLocks noChangeAspect="1"/>
          </p:cNvGrpSpPr>
          <p:nvPr userDrawn="1"/>
        </p:nvGrpSpPr>
        <p:grpSpPr bwMode="auto">
          <a:xfrm>
            <a:off x="2339975" y="117475"/>
            <a:ext cx="646113" cy="647700"/>
            <a:chOff x="0" y="0"/>
            <a:chExt cx="2266" cy="2268"/>
          </a:xfrm>
        </p:grpSpPr>
        <p:sp>
          <p:nvSpPr>
            <p:cNvPr id="1048" name="Oval 24"/>
            <p:cNvSpPr>
              <a:spLocks noChangeAspect="1" noChangeArrowheads="1"/>
            </p:cNvSpPr>
            <p:nvPr userDrawn="1"/>
          </p:nvSpPr>
          <p:spPr bwMode="auto">
            <a:xfrm>
              <a:off x="0" y="0"/>
              <a:ext cx="2266" cy="2268"/>
            </a:xfrm>
            <a:prstGeom prst="ellipse">
              <a:avLst/>
            </a:prstGeom>
            <a:solidFill>
              <a:srgbClr val="0099FF">
                <a:alpha val="9999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9" name="Oval 25"/>
            <p:cNvSpPr>
              <a:spLocks noChangeAspect="1" noChangeArrowheads="1"/>
            </p:cNvSpPr>
            <p:nvPr userDrawn="1"/>
          </p:nvSpPr>
          <p:spPr bwMode="auto">
            <a:xfrm>
              <a:off x="457" y="450"/>
              <a:ext cx="1358" cy="1367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50" name="Oval 26"/>
            <p:cNvSpPr>
              <a:spLocks noChangeAspect="1" noChangeArrowheads="1"/>
            </p:cNvSpPr>
            <p:nvPr userDrawn="1"/>
          </p:nvSpPr>
          <p:spPr bwMode="auto">
            <a:xfrm>
              <a:off x="796" y="795"/>
              <a:ext cx="679" cy="678"/>
            </a:xfrm>
            <a:prstGeom prst="ellipse">
              <a:avLst/>
            </a:prstGeom>
            <a:solidFill>
              <a:srgbClr val="0099FF">
                <a:alpha val="10999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</p:grpSp>
      <p:cxnSp>
        <p:nvCxnSpPr>
          <p:cNvPr id="1038" name="AutoShape 27"/>
          <p:cNvCxnSpPr>
            <a:cxnSpLocks noChangeShapeType="1"/>
          </p:cNvCxnSpPr>
          <p:nvPr userDrawn="1"/>
        </p:nvCxnSpPr>
        <p:spPr bwMode="auto">
          <a:xfrm>
            <a:off x="-682625" y="4365625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39" name="AutoShape 28"/>
          <p:cNvCxnSpPr>
            <a:cxnSpLocks noChangeShapeType="1"/>
          </p:cNvCxnSpPr>
          <p:nvPr userDrawn="1"/>
        </p:nvCxnSpPr>
        <p:spPr bwMode="auto">
          <a:xfrm rot="5400000">
            <a:off x="-684213" y="4364038"/>
            <a:ext cx="3175" cy="3175"/>
          </a:xfrm>
          <a:prstGeom prst="bentConnector3">
            <a:avLst>
              <a:gd name="adj1" fmla="val 751999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grpSp>
        <p:nvGrpSpPr>
          <p:cNvPr id="1040" name="Group 29"/>
          <p:cNvGrpSpPr>
            <a:grpSpLocks noChangeAspect="1"/>
          </p:cNvGrpSpPr>
          <p:nvPr userDrawn="1"/>
        </p:nvGrpSpPr>
        <p:grpSpPr bwMode="auto">
          <a:xfrm>
            <a:off x="3060700" y="404813"/>
            <a:ext cx="428625" cy="430212"/>
            <a:chOff x="0" y="0"/>
            <a:chExt cx="2266" cy="2268"/>
          </a:xfrm>
        </p:grpSpPr>
        <p:sp>
          <p:nvSpPr>
            <p:cNvPr id="1054" name="Oval 30"/>
            <p:cNvSpPr>
              <a:spLocks noChangeAspect="1" noChangeArrowheads="1"/>
            </p:cNvSpPr>
            <p:nvPr userDrawn="1"/>
          </p:nvSpPr>
          <p:spPr bwMode="auto">
            <a:xfrm>
              <a:off x="0" y="0"/>
              <a:ext cx="2266" cy="2268"/>
            </a:xfrm>
            <a:prstGeom prst="ellipse">
              <a:avLst/>
            </a:prstGeom>
            <a:solidFill>
              <a:srgbClr val="0099FF">
                <a:alpha val="9999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55" name="Oval 31"/>
            <p:cNvSpPr>
              <a:spLocks noChangeAspect="1" noChangeArrowheads="1"/>
            </p:cNvSpPr>
            <p:nvPr userDrawn="1"/>
          </p:nvSpPr>
          <p:spPr bwMode="auto">
            <a:xfrm>
              <a:off x="453" y="452"/>
              <a:ext cx="1360" cy="1364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56" name="Oval 32"/>
            <p:cNvSpPr>
              <a:spLocks noChangeAspect="1" noChangeArrowheads="1"/>
            </p:cNvSpPr>
            <p:nvPr userDrawn="1"/>
          </p:nvSpPr>
          <p:spPr bwMode="auto">
            <a:xfrm>
              <a:off x="797" y="795"/>
              <a:ext cx="680" cy="678"/>
            </a:xfrm>
            <a:prstGeom prst="ellipse">
              <a:avLst/>
            </a:prstGeom>
            <a:solidFill>
              <a:srgbClr val="0099FF">
                <a:alpha val="10999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Arial" pitchFamily="34" charset="0"/>
          <a:ea typeface="黑体" pitchFamily="2" charset="-122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Arial" pitchFamily="34" charset="0"/>
          <a:ea typeface="黑体" pitchFamily="2" charset="-122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Arial" pitchFamily="34" charset="0"/>
          <a:ea typeface="黑体" pitchFamily="2" charset="-122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Arial" pitchFamily="34" charset="0"/>
          <a:ea typeface="黑体" pitchFamily="2" charset="-122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Arial" pitchFamily="34" charset="0"/>
          <a:ea typeface="黑体" pitchFamily="2" charset="-122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Arial" pitchFamily="34" charset="0"/>
          <a:ea typeface="黑体" pitchFamily="2" charset="-122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Arial" pitchFamily="34" charset="0"/>
          <a:ea typeface="黑体" pitchFamily="2" charset="-122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Arial" pitchFamily="34" charset="0"/>
          <a:ea typeface="黑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US" altLang="zh-CN" sz="4000" dirty="0" smtClean="0">
                <a:solidFill>
                  <a:schemeClr val="tx1"/>
                </a:solidFill>
              </a:rPr>
              <a:t>2M</a:t>
            </a:r>
            <a:r>
              <a:rPr lang="zh-CN" altLang="en-US" sz="4000" dirty="0" smtClean="0">
                <a:solidFill>
                  <a:schemeClr val="tx1"/>
                </a:solidFill>
              </a:rPr>
              <a:t>采样率双通道数据采集卡</a:t>
            </a:r>
            <a:endParaRPr lang="zh-CN" altLang="zh-CN" sz="4000" dirty="0" smtClean="0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6300192" y="5589240"/>
            <a:ext cx="13532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AF76CF90-2231-4F52-ADEA-5ADC6BB24BD8}" type="datetime1">
              <a:rPr lang="zh-CN" altLang="en-US" sz="2000" b="1">
                <a:latin typeface="黑体" panose="02010609060101010101" pitchFamily="49" charset="-122"/>
                <a:ea typeface="黑体" panose="02010609060101010101" pitchFamily="49" charset="-122"/>
              </a:rPr>
              <a:pPr/>
              <a:t>2015/10/11</a:t>
            </a:fld>
            <a:endParaRPr lang="zh-CN" altLang="en-US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628006" y="518913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王宇</a:t>
            </a:r>
            <a:endParaRPr lang="zh-CN" altLang="en-US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9512" y="6165304"/>
            <a:ext cx="20162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ea"/>
                <a:ea typeface="+mj-ea"/>
              </a:rPr>
              <a:t>方案选择</a:t>
            </a:r>
            <a:endParaRPr lang="zh-CN" alt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ea"/>
              <a:ea typeface="+mj-ea"/>
            </a:endParaRPr>
          </a:p>
        </p:txBody>
      </p:sp>
      <p:grpSp>
        <p:nvGrpSpPr>
          <p:cNvPr id="14341" name="组合 32"/>
          <p:cNvGrpSpPr>
            <a:grpSpLocks/>
          </p:cNvGrpSpPr>
          <p:nvPr/>
        </p:nvGrpSpPr>
        <p:grpSpPr bwMode="auto">
          <a:xfrm>
            <a:off x="3362562" y="2026188"/>
            <a:ext cx="2233612" cy="1055517"/>
            <a:chOff x="4520543" y="1196845"/>
            <a:chExt cx="2232853" cy="1055385"/>
          </a:xfrm>
        </p:grpSpPr>
        <p:sp>
          <p:nvSpPr>
            <p:cNvPr id="34" name="TextBox 33"/>
            <p:cNvSpPr txBox="1"/>
            <p:nvPr/>
          </p:nvSpPr>
          <p:spPr bwMode="auto">
            <a:xfrm>
              <a:off x="4520543" y="1196845"/>
              <a:ext cx="2232853" cy="841269"/>
            </a:xfrm>
            <a:prstGeom prst="roundRect">
              <a:avLst>
                <a:gd name="adj" fmla="val 8176"/>
              </a:avLst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zh-CN" altLang="en-US" sz="2400" b="1" dirty="0" smtClean="0">
                  <a:solidFill>
                    <a:schemeClr val="bg1">
                      <a:lumMod val="85000"/>
                    </a:schemeClr>
                  </a:solidFill>
                  <a:latin typeface="微软雅黑" pitchFamily="34" charset="-122"/>
                  <a:ea typeface="黑体" pitchFamily="2" charset="-122"/>
                </a:rPr>
                <a:t>方案选择</a:t>
              </a:r>
              <a:endParaRPr lang="zh-CN" altLang="en-US" sz="2400" b="1" dirty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黑体" pitchFamily="2" charset="-122"/>
              </a:endParaRPr>
            </a:p>
          </p:txBody>
        </p:sp>
        <p:sp>
          <p:nvSpPr>
            <p:cNvPr id="36" name="流程图: 联系 35"/>
            <p:cNvSpPr/>
            <p:nvPr/>
          </p:nvSpPr>
          <p:spPr bwMode="auto">
            <a:xfrm>
              <a:off x="4533899" y="1844564"/>
              <a:ext cx="169805" cy="169842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b="1">
                <a:solidFill>
                  <a:srgbClr val="FFFFFF"/>
                </a:solidFill>
                <a:ea typeface="黑体" pitchFamily="2" charset="-122"/>
              </a:endParaRPr>
            </a:p>
          </p:txBody>
        </p:sp>
        <p:cxnSp>
          <p:nvCxnSpPr>
            <p:cNvPr id="37" name="直接连接符 36"/>
            <p:cNvCxnSpPr/>
            <p:nvPr/>
          </p:nvCxnSpPr>
          <p:spPr bwMode="auto">
            <a:xfrm>
              <a:off x="5520493" y="2252230"/>
              <a:ext cx="322152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43" name="组合 42"/>
          <p:cNvGrpSpPr>
            <a:grpSpLocks/>
          </p:cNvGrpSpPr>
          <p:nvPr/>
        </p:nvGrpSpPr>
        <p:grpSpPr bwMode="auto">
          <a:xfrm>
            <a:off x="3281204" y="3355549"/>
            <a:ext cx="2321718" cy="1080073"/>
            <a:chOff x="5473321" y="1184662"/>
            <a:chExt cx="2320929" cy="1079938"/>
          </a:xfrm>
        </p:grpSpPr>
        <p:sp>
          <p:nvSpPr>
            <p:cNvPr id="44" name="TextBox 43"/>
            <p:cNvSpPr txBox="1"/>
            <p:nvPr/>
          </p:nvSpPr>
          <p:spPr bwMode="auto">
            <a:xfrm>
              <a:off x="5561397" y="1184662"/>
              <a:ext cx="2232853" cy="841269"/>
            </a:xfrm>
            <a:prstGeom prst="roundRect">
              <a:avLst>
                <a:gd name="adj" fmla="val 8176"/>
              </a:avLst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zh-CN" altLang="en-US" sz="2400" b="1" dirty="0" smtClean="0">
                  <a:solidFill>
                    <a:srgbClr val="FF0000"/>
                  </a:solidFill>
                  <a:latin typeface="微软雅黑" pitchFamily="34" charset="-122"/>
                  <a:ea typeface="黑体" pitchFamily="2" charset="-122"/>
                </a:rPr>
                <a:t>芯片及参数计算</a:t>
              </a:r>
              <a:endPara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黑体" pitchFamily="2" charset="-122"/>
              </a:endParaRPr>
            </a:p>
          </p:txBody>
        </p:sp>
        <p:cxnSp>
          <p:nvCxnSpPr>
            <p:cNvPr id="45" name="直接连接符 44"/>
            <p:cNvCxnSpPr/>
            <p:nvPr/>
          </p:nvCxnSpPr>
          <p:spPr bwMode="auto">
            <a:xfrm>
              <a:off x="5514145" y="1843966"/>
              <a:ext cx="0" cy="420634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流程图: 联系 45"/>
            <p:cNvSpPr/>
            <p:nvPr/>
          </p:nvSpPr>
          <p:spPr bwMode="auto">
            <a:xfrm>
              <a:off x="5473321" y="1416768"/>
              <a:ext cx="169805" cy="169841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b="1">
                <a:solidFill>
                  <a:srgbClr val="FFFFFF"/>
                </a:solidFill>
                <a:ea typeface="黑体" pitchFamily="2" charset="-122"/>
              </a:endParaRPr>
            </a:p>
          </p:txBody>
        </p:sp>
        <p:cxnSp>
          <p:nvCxnSpPr>
            <p:cNvPr id="47" name="直接连接符 46"/>
            <p:cNvCxnSpPr/>
            <p:nvPr/>
          </p:nvCxnSpPr>
          <p:spPr bwMode="auto">
            <a:xfrm>
              <a:off x="5520493" y="2251902"/>
              <a:ext cx="322152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31"/>
          <p:cNvGrpSpPr>
            <a:grpSpLocks/>
          </p:cNvGrpSpPr>
          <p:nvPr/>
        </p:nvGrpSpPr>
        <p:grpSpPr bwMode="auto">
          <a:xfrm>
            <a:off x="3361140" y="4648923"/>
            <a:ext cx="2233612" cy="834156"/>
            <a:chOff x="5507797" y="1420093"/>
            <a:chExt cx="2232853" cy="834051"/>
          </a:xfrm>
        </p:grpSpPr>
        <p:sp>
          <p:nvSpPr>
            <p:cNvPr id="20" name="TextBox 26"/>
            <p:cNvSpPr txBox="1"/>
            <p:nvPr/>
          </p:nvSpPr>
          <p:spPr bwMode="auto">
            <a:xfrm>
              <a:off x="5507797" y="1420093"/>
              <a:ext cx="2232853" cy="834051"/>
            </a:xfrm>
            <a:prstGeom prst="roundRect">
              <a:avLst>
                <a:gd name="adj" fmla="val 8176"/>
              </a:avLst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zh-CN" altLang="en-US" sz="2400" b="1" dirty="0" smtClean="0">
                  <a:solidFill>
                    <a:schemeClr val="bg1">
                      <a:lumMod val="85000"/>
                    </a:schemeClr>
                  </a:solidFill>
                  <a:latin typeface="微软雅黑" pitchFamily="34" charset="-122"/>
                  <a:ea typeface="黑体" pitchFamily="2" charset="-122"/>
                </a:rPr>
                <a:t>总结</a:t>
              </a:r>
              <a:r>
                <a:rPr lang="en-US" altLang="zh-CN" sz="2400" b="1" dirty="0" smtClean="0">
                  <a:solidFill>
                    <a:schemeClr val="bg1">
                      <a:lumMod val="85000"/>
                    </a:schemeClr>
                  </a:solidFill>
                  <a:latin typeface="微软雅黑" pitchFamily="34" charset="-122"/>
                  <a:ea typeface="黑体" pitchFamily="2" charset="-122"/>
                </a:rPr>
                <a:t>&amp;</a:t>
              </a:r>
              <a:r>
                <a:rPr lang="zh-CN" altLang="en-US" sz="2400" b="1" dirty="0" smtClean="0">
                  <a:solidFill>
                    <a:schemeClr val="bg1">
                      <a:lumMod val="85000"/>
                    </a:schemeClr>
                  </a:solidFill>
                  <a:latin typeface="微软雅黑" pitchFamily="34" charset="-122"/>
                  <a:ea typeface="黑体" pitchFamily="2" charset="-122"/>
                </a:rPr>
                <a:t>下一步</a:t>
              </a:r>
              <a:endParaRPr lang="zh-CN" altLang="en-US" sz="2400" b="1" dirty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黑体" pitchFamily="2" charset="-122"/>
              </a:endParaRPr>
            </a:p>
          </p:txBody>
        </p:sp>
        <p:sp>
          <p:nvSpPr>
            <p:cNvPr id="22" name="流程图: 联系 21"/>
            <p:cNvSpPr/>
            <p:nvPr/>
          </p:nvSpPr>
          <p:spPr bwMode="auto">
            <a:xfrm>
              <a:off x="5528596" y="2084303"/>
              <a:ext cx="169805" cy="169841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b="1">
                <a:solidFill>
                  <a:srgbClr val="FFFFFF"/>
                </a:solidFill>
                <a:ea typeface="黑体" pitchFamily="2" charset="-122"/>
              </a:endParaRPr>
            </a:p>
          </p:txBody>
        </p:sp>
      </p:grpSp>
      <p:cxnSp>
        <p:nvCxnSpPr>
          <p:cNvPr id="40" name="直接连接符 39"/>
          <p:cNvCxnSpPr/>
          <p:nvPr/>
        </p:nvCxnSpPr>
        <p:spPr bwMode="auto">
          <a:xfrm>
            <a:off x="3362959" y="3788936"/>
            <a:ext cx="0" cy="42068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 bwMode="auto">
          <a:xfrm>
            <a:off x="3369309" y="4196923"/>
            <a:ext cx="32226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33"/>
          <p:cNvSpPr txBox="1"/>
          <p:nvPr/>
        </p:nvSpPr>
        <p:spPr bwMode="auto">
          <a:xfrm>
            <a:off x="3362559" y="735409"/>
            <a:ext cx="2233612" cy="841374"/>
          </a:xfrm>
          <a:prstGeom prst="roundRect">
            <a:avLst>
              <a:gd name="adj" fmla="val 8176"/>
            </a:avLst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txBody>
          <a:bodyPr wrap="none" anchor="ctr"/>
          <a:lstStyle/>
          <a:p>
            <a:pPr algn="ctr">
              <a:defRPr/>
            </a:pPr>
            <a:r>
              <a:rPr lang="zh-CN" altLang="en-US" sz="2400" b="1" dirty="0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黑体" pitchFamily="2" charset="-122"/>
              </a:rPr>
              <a:t>方案选择</a:t>
            </a:r>
            <a:endParaRPr lang="zh-CN" altLang="en-US" sz="2400" b="1" dirty="0">
              <a:solidFill>
                <a:schemeClr val="bg1">
                  <a:lumMod val="85000"/>
                </a:schemeClr>
              </a:solidFill>
              <a:latin typeface="微软雅黑" pitchFamily="34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5756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9512" y="6165304"/>
            <a:ext cx="27363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ea"/>
                <a:ea typeface="+mj-ea"/>
              </a:rPr>
              <a:t>运放参数计算</a:t>
            </a:r>
            <a:endParaRPr lang="zh-CN" alt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ea"/>
              <a:ea typeface="+mj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6136" y="764704"/>
            <a:ext cx="3114675" cy="19716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683568" y="3627521"/>
                <a:ext cx="7848872" cy="21198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 smtClean="0">
                    <a:latin typeface="+mn-ea"/>
                    <a:ea typeface="+mn-ea"/>
                  </a:rPr>
                  <a:t>AD8476</a:t>
                </a:r>
                <a:r>
                  <a:rPr lang="zh-CN" altLang="en-US" sz="2000" dirty="0" smtClean="0">
                    <a:latin typeface="+mn-ea"/>
                    <a:ea typeface="+mn-ea"/>
                  </a:rPr>
                  <a:t>内部输入端电压：</a:t>
                </a:r>
                <a:endParaRPr lang="en-US" altLang="zh-CN" sz="2000" dirty="0" smtClean="0">
                  <a:latin typeface="+mn-ea"/>
                  <a:ea typeface="+mn-ea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−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𝐹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𝐺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𝐹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𝑃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𝐺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+mn-ea"/>
                        </a:rPr>
                        <m:t>(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𝑂𝑁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+mn-ea"/>
                        </a:rPr>
                        <m:t>𝑉𝐶𝑂𝑀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+mn-ea"/>
                        </a:rPr>
                        <m:t>)</m:t>
                      </m:r>
                    </m:oMath>
                  </m:oMathPara>
                </a14:m>
                <a:endParaRPr lang="en-US" altLang="zh-CN" sz="2000" dirty="0" smtClean="0">
                  <a:latin typeface="+mn-ea"/>
                  <a:ea typeface="+mn-ea"/>
                </a:endParaRPr>
              </a:p>
              <a:p>
                <a:r>
                  <a:rPr lang="zh-CN" altLang="en-US" sz="2000" dirty="0" smtClean="0">
                    <a:latin typeface="+mn-ea"/>
                    <a:ea typeface="+mn-ea"/>
                  </a:rPr>
                  <a:t>增益为</a:t>
                </a:r>
                <a:r>
                  <a:rPr lang="en-US" altLang="zh-CN" sz="2000" dirty="0" smtClean="0">
                    <a:latin typeface="+mn-ea"/>
                    <a:ea typeface="+mn-ea"/>
                  </a:rPr>
                  <a:t>1</a:t>
                </a:r>
                <a:r>
                  <a:rPr lang="en-US" altLang="zh-CN" sz="2000" dirty="0">
                    <a:latin typeface="+mn-ea"/>
                    <a:ea typeface="+mn-ea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altLang="zh-CN" sz="2000" dirty="0" smtClean="0">
                    <a:latin typeface="+mn-ea"/>
                    <a:ea typeface="+mn-ea"/>
                  </a:rPr>
                  <a:t>=-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𝑂𝑁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en-US" altLang="zh-CN" sz="2000" dirty="0" smtClean="0">
                    <a:latin typeface="+mn-ea"/>
                    <a:ea typeface="+mn-ea"/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endParaRPr lang="en-US" altLang="zh-CN" sz="2000" dirty="0" smtClean="0">
                  <a:latin typeface="+mn-ea"/>
                  <a:ea typeface="+mn-ea"/>
                </a:endParaRPr>
              </a:p>
              <a:p>
                <a:r>
                  <a:rPr lang="zh-CN" altLang="en-US" sz="2000" dirty="0" smtClean="0">
                    <a:latin typeface="+mn-ea"/>
                    <a:ea typeface="+mn-ea"/>
                  </a:rPr>
                  <a:t>故：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en-US" altLang="zh-C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</m:den>
                    </m:f>
                    <m:r>
                      <a:rPr lang="en-US" altLang="zh-C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𝑉𝐶𝑂𝑀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𝑉𝐶𝑂𝑀</m:t>
                    </m:r>
                  </m:oMath>
                </a14:m>
                <a:r>
                  <a:rPr lang="en-US" altLang="zh-CN" sz="2000" dirty="0" smtClean="0">
                    <a:solidFill>
                      <a:srgbClr val="FF0000"/>
                    </a:solidFill>
                    <a:latin typeface="+mn-ea"/>
                  </a:rPr>
                  <a:t>&gt;0</a:t>
                </a:r>
              </a:p>
              <a:p>
                <a:r>
                  <a:rPr lang="zh-CN" altLang="en-US" sz="2000" dirty="0" smtClean="0">
                    <a:latin typeface="+mn-ea"/>
                  </a:rPr>
                  <a:t>加上一个大于</a:t>
                </a:r>
                <a:r>
                  <a:rPr lang="en-US" altLang="zh-CN" sz="2000" dirty="0" smtClean="0">
                    <a:latin typeface="+mn-ea"/>
                  </a:rPr>
                  <a:t>1V</a:t>
                </a:r>
                <a:r>
                  <a:rPr lang="zh-CN" altLang="en-US" sz="2000" dirty="0" smtClean="0">
                    <a:latin typeface="+mn-ea"/>
                  </a:rPr>
                  <a:t>的共模电压便能满足</a:t>
                </a:r>
                <a:r>
                  <a:rPr lang="zh-CN" altLang="en-US" sz="2000" dirty="0" smtClean="0">
                    <a:latin typeface="+mn-ea"/>
                  </a:rPr>
                  <a:t>要求</a:t>
                </a:r>
                <a:endParaRPr lang="zh-CN" altLang="en-US" sz="2000" dirty="0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3627521"/>
                <a:ext cx="7848872" cy="2119876"/>
              </a:xfrm>
              <a:prstGeom prst="rect">
                <a:avLst/>
              </a:prstGeom>
              <a:blipFill rotWithShape="0">
                <a:blip r:embed="rId4"/>
                <a:stretch>
                  <a:fillRect l="-776" t="-1437" b="-34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395536" y="692696"/>
                <a:ext cx="5688632" cy="24314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+mn-ea"/>
                  </a:rPr>
                  <a:t>运放输入端电压计算，由于是单电源供电，需要计算输入端电压是否满足</a:t>
                </a:r>
                <a:r>
                  <a:rPr lang="zh-CN" altLang="en-US" sz="2400" dirty="0" smtClean="0">
                    <a:latin typeface="+mn-ea"/>
                  </a:rPr>
                  <a:t>要求</a:t>
                </a:r>
                <a:endParaRPr lang="en-US" altLang="zh-CN" sz="2400" dirty="0" smtClean="0">
                  <a:latin typeface="+mn-ea"/>
                </a:endParaRPr>
              </a:p>
              <a:p>
                <a:pPr marL="342900" indent="-342900">
                  <a:buFont typeface="Wingdings" panose="05000000000000000000" pitchFamily="2" charset="2"/>
                  <a:buChar char="n"/>
                </a:pPr>
                <a:r>
                  <a:rPr lang="en-US" altLang="zh-CN" sz="2400" dirty="0" smtClean="0">
                    <a:latin typeface="+mn-ea"/>
                  </a:rPr>
                  <a:t>AD8476</a:t>
                </a:r>
                <a:endParaRPr lang="en-US" altLang="zh-CN" sz="2400" dirty="0" smtClean="0">
                  <a:latin typeface="+mn-ea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2000" dirty="0">
                    <a:latin typeface="+mn-ea"/>
                  </a:rPr>
                  <a:t>单电源供电情况下允许加共模电压范围为</a:t>
                </a:r>
                <a:r>
                  <a:rPr lang="en-US" altLang="zh-CN" sz="2000" dirty="0">
                    <a:latin typeface="+mn-ea"/>
                  </a:rPr>
                  <a:t>: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endParaRPr lang="en-US" altLang="zh-CN" sz="2000" dirty="0" smtClean="0">
                  <a:latin typeface="+mn-ea"/>
                  <a:ea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2000" dirty="0" smtClean="0">
                    <a:latin typeface="+mn-ea"/>
                    <a:ea typeface="Cambria Math" panose="02040503050406030204" pitchFamily="18" charset="0"/>
                  </a:rPr>
                  <a:t>为了使运放无失真的正常工作，运放内部输入端的输入电压要在：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~(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 smtClean="0">
                    <a:latin typeface="+mn-ea"/>
                    <a:ea typeface="Cambria Math" panose="02040503050406030204" pitchFamily="18" charset="0"/>
                  </a:rPr>
                  <a:t>之间。</a:t>
                </a:r>
                <a:endParaRPr lang="en-US" altLang="zh-CN" sz="2000" dirty="0">
                  <a:latin typeface="+mn-ea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692696"/>
                <a:ext cx="5688632" cy="2431435"/>
              </a:xfrm>
              <a:prstGeom prst="rect">
                <a:avLst/>
              </a:prstGeom>
              <a:blipFill rotWithShape="0">
                <a:blip r:embed="rId5"/>
                <a:stretch>
                  <a:fillRect l="-1715" t="-2010" r="-6645" b="-32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922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9512" y="6165304"/>
            <a:ext cx="27363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ea"/>
                <a:ea typeface="+mj-ea"/>
              </a:rPr>
              <a:t>运放参数计算</a:t>
            </a:r>
            <a:endParaRPr lang="zh-CN" alt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ea"/>
              <a:ea typeface="+mj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905" y="3501919"/>
            <a:ext cx="3312368" cy="266075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827584" y="1061444"/>
                <a:ext cx="7560840" cy="37769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n"/>
                </a:pPr>
                <a:r>
                  <a:rPr lang="en-US" altLang="zh-CN" sz="2400" dirty="0" smtClean="0">
                    <a:latin typeface="+mn-ea"/>
                    <a:ea typeface="+mn-ea"/>
                  </a:rPr>
                  <a:t>AD8426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2000" dirty="0">
                    <a:latin typeface="+mn-ea"/>
                    <a:ea typeface="+mn-ea"/>
                  </a:rPr>
                  <a:t>单</a:t>
                </a:r>
                <a:r>
                  <a:rPr lang="zh-CN" altLang="en-US" sz="2000" dirty="0" smtClean="0">
                    <a:latin typeface="+mn-ea"/>
                    <a:ea typeface="+mn-ea"/>
                  </a:rPr>
                  <a:t>电源情况下要求输入电压范围为：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+mn-ea"/>
                      </a:rPr>
                      <m:t>−0.1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+mn-ea"/>
                      </a:rPr>
                      <m:t>𝑉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−0.7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endParaRPr lang="en-US" altLang="zh-CN" sz="2000" b="0" dirty="0" smtClean="0">
                  <a:latin typeface="+mn-ea"/>
                  <a:ea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000" b="0" dirty="0" smtClean="0">
                    <a:latin typeface="+mn-ea"/>
                    <a:ea typeface="Cambria Math" panose="02040503050406030204" pitchFamily="18" charset="0"/>
                  </a:rPr>
                  <a:t>AD8426</a:t>
                </a:r>
                <a:r>
                  <a:rPr lang="zh-CN" altLang="en-US" sz="2000" dirty="0" smtClean="0">
                    <a:latin typeface="+mn-ea"/>
                    <a:ea typeface="Cambria Math" panose="02040503050406030204" pitchFamily="18" charset="0"/>
                  </a:rPr>
                  <a:t>最小共模电压为</a:t>
                </a:r>
                <a:r>
                  <a:rPr lang="en-US" altLang="zh-CN" sz="2000" dirty="0" smtClean="0">
                    <a:latin typeface="+mn-ea"/>
                    <a:ea typeface="Cambria Math" panose="02040503050406030204" pitchFamily="18" charset="0"/>
                  </a:rPr>
                  <a:t>1V,</a:t>
                </a:r>
                <a:r>
                  <a:rPr lang="zh-CN" altLang="en-US" sz="2000" dirty="0" smtClean="0">
                    <a:latin typeface="+mn-ea"/>
                    <a:ea typeface="Cambria Math" panose="02040503050406030204" pitchFamily="18" charset="0"/>
                  </a:rPr>
                  <a:t>故</a:t>
                </a:r>
                <a:r>
                  <a:rPr lang="en-US" altLang="zh-CN" sz="2000" dirty="0" smtClean="0">
                    <a:latin typeface="+mn-ea"/>
                    <a:ea typeface="Cambria Math" panose="02040503050406030204" pitchFamily="18" charset="0"/>
                  </a:rPr>
                  <a:t>AD8426</a:t>
                </a:r>
                <a:r>
                  <a:rPr lang="zh-CN" altLang="en-US" sz="2000" dirty="0" smtClean="0">
                    <a:latin typeface="+mn-ea"/>
                    <a:ea typeface="Cambria Math" panose="02040503050406030204" pitchFamily="18" charset="0"/>
                  </a:rPr>
                  <a:t>负输入端输入电压最小值为（</a:t>
                </a:r>
                <a:r>
                  <a:rPr lang="en-US" altLang="zh-CN" sz="2000" dirty="0" smtClean="0">
                    <a:latin typeface="+mn-ea"/>
                    <a:ea typeface="Cambria Math" panose="02040503050406030204" pitchFamily="18" charset="0"/>
                  </a:rPr>
                  <a:t>1-0.6)V=0.4V</a:t>
                </a:r>
                <a:r>
                  <a:rPr lang="zh-CN" altLang="en-US" sz="2000" dirty="0" smtClean="0">
                    <a:latin typeface="+mn-ea"/>
                    <a:ea typeface="Cambria Math" panose="02040503050406030204" pitchFamily="18" charset="0"/>
                  </a:rPr>
                  <a:t>满足要求</a:t>
                </a:r>
                <a:endParaRPr lang="en-US" altLang="zh-CN" sz="2000" dirty="0" smtClean="0">
                  <a:latin typeface="+mn-ea"/>
                  <a:ea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2000" dirty="0" smtClean="0">
                    <a:latin typeface="+mn-ea"/>
                    <a:ea typeface="Cambria Math" panose="02040503050406030204" pitchFamily="18" charset="0"/>
                  </a:rPr>
                  <a:t>增益</a:t>
                </a:r>
                <a:r>
                  <a:rPr lang="zh-CN" altLang="en-US" sz="2000" dirty="0" smtClean="0">
                    <a:latin typeface="+mn-ea"/>
                    <a:ea typeface="Cambria Math" panose="02040503050406030204" pitchFamily="18" charset="0"/>
                  </a:rPr>
                  <a:t>计算：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=1+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49.4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m:rPr>
                            <m:sty m:val="p"/>
                          </m:rPr>
                          <a:rPr lang="el-GR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num>
                      <m:den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</m:den>
                    </m:f>
                  </m:oMath>
                </a14:m>
                <a:endParaRPr lang="en-US" altLang="zh-CN" sz="2000" b="0" dirty="0" smtClean="0">
                  <a:latin typeface="+mn-ea"/>
                  <a:ea typeface="Cambria Math" panose="02040503050406030204" pitchFamily="18" charset="0"/>
                </a:endParaRP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zh-CN" altLang="zh-CN" sz="2000" dirty="0"/>
                  <a:t>信号输入范围为</a:t>
                </a:r>
                <a14:m>
                  <m:oMath xmlns:m="http://schemas.openxmlformats.org/officeDocument/2006/math">
                    <m:r>
                      <a:rPr lang="en-US" altLang="zh-CN" sz="2000"/>
                      <m:t>±500</m:t>
                    </m:r>
                    <m:r>
                      <m:rPr>
                        <m:sty m:val="p"/>
                      </m:rPr>
                      <a:rPr lang="en-US" altLang="zh-CN" sz="2000"/>
                      <m:t>mV</m:t>
                    </m:r>
                  </m:oMath>
                </a14:m>
                <a:r>
                  <a:rPr lang="zh-CN" altLang="zh-CN" sz="2000" dirty="0"/>
                  <a:t>，有一定的余量将测量范围设置为</a:t>
                </a:r>
                <a14:m>
                  <m:oMath xmlns:m="http://schemas.openxmlformats.org/officeDocument/2006/math">
                    <m:r>
                      <a:rPr lang="en-US" altLang="zh-CN" sz="2000"/>
                      <m:t>±600</m:t>
                    </m:r>
                    <m:r>
                      <m:rPr>
                        <m:sty m:val="p"/>
                      </m:rPr>
                      <a:rPr lang="en-US" altLang="zh-CN" sz="2000"/>
                      <m:t>mV</m:t>
                    </m:r>
                  </m:oMath>
                </a14:m>
                <a:r>
                  <a:rPr lang="en-US" altLang="zh-CN" sz="2000" dirty="0"/>
                  <a:t>,</a:t>
                </a:r>
                <a:r>
                  <a:rPr lang="zh-CN" altLang="zh-CN" sz="2000" dirty="0"/>
                  <a:t>即电压差</a:t>
                </a:r>
                <a:r>
                  <a:rPr lang="en-US" altLang="zh-CN" sz="2000" dirty="0"/>
                  <a:t>1.2V</a:t>
                </a:r>
                <a:r>
                  <a:rPr lang="zh-CN" altLang="zh-CN" sz="2000" dirty="0"/>
                  <a:t>，后端</a:t>
                </a:r>
                <a:r>
                  <a:rPr lang="en-US" altLang="zh-CN" sz="2000" dirty="0"/>
                  <a:t>ADC</a:t>
                </a:r>
                <a:r>
                  <a:rPr lang="zh-CN" altLang="zh-CN" sz="2000" dirty="0"/>
                  <a:t>的输入范围为</a:t>
                </a:r>
                <a:r>
                  <a:rPr lang="en-US" altLang="zh-CN" sz="2000" dirty="0"/>
                  <a:t>0-4.096V,</a:t>
                </a:r>
                <a:r>
                  <a:rPr lang="zh-CN" altLang="zh-CN" sz="2000" dirty="0"/>
                  <a:t>故增益为</a:t>
                </a:r>
                <a:r>
                  <a:rPr lang="en-US" altLang="zh-CN" sz="2000" dirty="0"/>
                  <a:t>3.4</a:t>
                </a:r>
                <a:endParaRPr lang="zh-CN" altLang="zh-CN" sz="2000" dirty="0"/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zh-CN" altLang="zh-CN" sz="2000" dirty="0"/>
                  <a:t>根据计算公式，增益电阻取为</a:t>
                </a:r>
                <a14:m>
                  <m:oMath xmlns:m="http://schemas.openxmlformats.org/officeDocument/2006/math">
                    <m:r>
                      <a:rPr lang="en-US" altLang="zh-CN" sz="2000"/>
                      <m:t>21</m:t>
                    </m:r>
                    <m:r>
                      <m:rPr>
                        <m:sty m:val="p"/>
                      </m:rPr>
                      <a:rPr lang="en-US" altLang="zh-CN" sz="2000"/>
                      <m:t>kΩ</m:t>
                    </m:r>
                  </m:oMath>
                </a14:m>
                <a:r>
                  <a:rPr lang="zh-CN" altLang="zh-CN" sz="2000" dirty="0" smtClean="0"/>
                  <a:t>，</a:t>
                </a:r>
                <a:endParaRPr lang="en-US" altLang="zh-CN" sz="2000" dirty="0" smtClean="0"/>
              </a:p>
              <a:p>
                <a:pPr lvl="0"/>
                <a:r>
                  <a:rPr lang="en-US" altLang="zh-CN" sz="2000" dirty="0" smtClean="0"/>
                  <a:t>    </a:t>
                </a:r>
                <a:r>
                  <a:rPr lang="zh-CN" altLang="zh-CN" sz="2000" dirty="0" smtClean="0"/>
                  <a:t>增益</a:t>
                </a:r>
                <a:r>
                  <a:rPr lang="zh-CN" altLang="zh-CN" sz="2000" dirty="0"/>
                  <a:t>为</a:t>
                </a:r>
                <a:r>
                  <a:rPr lang="en-US" altLang="zh-CN" sz="2000" dirty="0"/>
                  <a:t>3.35</a:t>
                </a:r>
                <a:endParaRPr lang="zh-CN" altLang="zh-CN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zh-CN" sz="2400" b="0" dirty="0" smtClean="0">
                  <a:latin typeface="+mn-ea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061444"/>
                <a:ext cx="7560840" cy="3776931"/>
              </a:xfrm>
              <a:prstGeom prst="rect">
                <a:avLst/>
              </a:prstGeom>
              <a:blipFill rotWithShape="0">
                <a:blip r:embed="rId4"/>
                <a:stretch>
                  <a:fillRect l="-1129" t="-1290" r="-4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94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9512" y="6165304"/>
            <a:ext cx="62646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ea"/>
                <a:ea typeface="+mj-ea"/>
              </a:rPr>
              <a:t>运放参数</a:t>
            </a:r>
            <a:r>
              <a:rPr lang="zh-CN" alt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ea"/>
                <a:ea typeface="+mj-ea"/>
              </a:rPr>
              <a:t>计算 噪声计算 </a:t>
            </a:r>
            <a:r>
              <a:rPr lang="en-US" altLang="zh-CN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ea"/>
                <a:ea typeface="+mj-ea"/>
              </a:rPr>
              <a:t>AD8476</a:t>
            </a:r>
            <a:endParaRPr lang="zh-CN" alt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ea"/>
              <a:ea typeface="+mj-ea"/>
            </a:endParaRPr>
          </a:p>
        </p:txBody>
      </p:sp>
      <p:pic>
        <p:nvPicPr>
          <p:cNvPr id="1026" name="图片 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31159"/>
            <a:ext cx="5328593" cy="4009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411760" y="4437982"/>
            <a:ext cx="568863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 AD8476 0.1Hz-10Hz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输出电压噪声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约</a:t>
            </a:r>
            <a:r>
              <a:rPr lang="en-US" altLang="zh-CN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3.5uV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52873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9512" y="6165304"/>
            <a:ext cx="61206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ea"/>
                <a:ea typeface="+mj-ea"/>
              </a:rPr>
              <a:t>运放参数</a:t>
            </a:r>
            <a:r>
              <a:rPr lang="zh-CN" alt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ea"/>
                <a:ea typeface="+mj-ea"/>
              </a:rPr>
              <a:t>计算 噪声计算 </a:t>
            </a:r>
            <a:r>
              <a:rPr lang="en-US" altLang="zh-CN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ea"/>
                <a:ea typeface="+mj-ea"/>
              </a:rPr>
              <a:t>AD8476</a:t>
            </a:r>
            <a:endParaRPr lang="zh-CN" alt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ea"/>
              <a:ea typeface="+mj-ea"/>
            </a:endParaRPr>
          </a:p>
        </p:txBody>
      </p:sp>
      <p:pic>
        <p:nvPicPr>
          <p:cNvPr id="1025" name="图片 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935" y="217802"/>
            <a:ext cx="5825369" cy="304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005236" y="3476890"/>
            <a:ext cx="504056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AD8476 0.1Hz-100kHz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输出电压噪声密度曲线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/>
              <p:cNvSpPr/>
              <p:nvPr/>
            </p:nvSpPr>
            <p:spPr>
              <a:xfrm>
                <a:off x="899592" y="4190131"/>
                <a:ext cx="7532608" cy="14907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266700" algn="just">
                  <a:spcAft>
                    <a:spcPts val="0"/>
                  </a:spcAft>
                </a:pPr>
                <a:r>
                  <a:rPr lang="zh-CN" altLang="zh-CN" kern="1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转折频率</a:t>
                </a:r>
                <a:r>
                  <a:rPr lang="en-US" altLang="zh-CN" kern="100" dirty="0">
                    <a:effectLst/>
                    <a:latin typeface="Calibri" panose="020F0502020204030204" pitchFamily="34" charset="0"/>
                    <a:cs typeface="Times New Roman" panose="02020603050405020304" pitchFamily="18" charset="0"/>
                  </a:rPr>
                  <a:t>FC=50Hz,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 kern="10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𝑛𝑤</m:t>
                        </m:r>
                      </m:sub>
                    </m:sSub>
                    <m:r>
                      <a:rPr lang="en-US" altLang="zh-CN" i="1" kern="10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=40</m:t>
                    </m:r>
                    <m:r>
                      <a:rPr lang="en-US" altLang="zh-CN" i="1" kern="10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𝑛𝑉</m:t>
                    </m:r>
                    <m:r>
                      <a:rPr lang="en-US" altLang="zh-CN" i="1" kern="10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/</m:t>
                    </m:r>
                    <m:rad>
                      <m:radPr>
                        <m:degHide m:val="on"/>
                        <m:ctrlPr>
                          <a:rPr lang="zh-CN" altLang="zh-CN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i="1" kern="10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𝐻𝑧</m:t>
                        </m:r>
                      </m:e>
                    </m:rad>
                  </m:oMath>
                </a14:m>
                <a:r>
                  <a:rPr lang="zh-CN" altLang="zh-CN" kern="100" dirty="0">
                    <a:effectLst/>
                    <a:latin typeface="Calibri" panose="020F0502020204030204" pitchFamily="34" charset="0"/>
                    <a:cs typeface="Times New Roman" panose="02020603050405020304" pitchFamily="18" charset="0"/>
                  </a:rPr>
                  <a:t>，经计算：</a:t>
                </a:r>
              </a:p>
              <a:p>
                <a:pPr indent="266700" algn="just">
                  <a:spcAft>
                    <a:spcPts val="0"/>
                  </a:spcAft>
                </a:pPr>
                <a:r>
                  <a:rPr lang="zh-CN" altLang="zh-CN" kern="100" dirty="0">
                    <a:effectLst/>
                    <a:latin typeface="Calibri" panose="020F0502020204030204" pitchFamily="34" charset="0"/>
                    <a:cs typeface="Times New Roman" panose="02020603050405020304" pitchFamily="18" charset="0"/>
                  </a:rPr>
                  <a:t>输出噪声：</a:t>
                </a:r>
                <a:endParaRPr lang="en-US" altLang="zh-CN" kern="100" dirty="0" smtClean="0">
                  <a:effectLst/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266700"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𝑟𝑚𝑠</m:t>
                          </m:r>
                        </m:sub>
                      </m:sSub>
                      <m:d>
                        <m:dPr>
                          <m:ctrlPr>
                            <a:rPr lang="zh-CN" altLang="zh-CN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0.1</m:t>
                          </m:r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𝐻𝑧</m:t>
                          </m:r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,10</m:t>
                          </m:r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𝐻𝑧</m:t>
                          </m:r>
                        </m:e>
                      </m:d>
                      <m:r>
                        <a:rPr lang="en-US" altLang="zh-CN" i="1" kern="10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=40</m:t>
                      </m:r>
                      <m:r>
                        <a:rPr lang="en-US" altLang="zh-CN" i="1" kern="10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𝑛𝑉</m:t>
                      </m:r>
                      <m:r>
                        <a:rPr lang="en-US" altLang="zh-CN" i="1" kern="10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∗</m:t>
                      </m:r>
                      <m:rad>
                        <m:radPr>
                          <m:degHide m:val="on"/>
                          <m:ctrlPr>
                            <a:rPr lang="zh-CN" altLang="zh-CN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50∗</m:t>
                          </m:r>
                          <m:func>
                            <m:funcPr>
                              <m:ctrlPr>
                                <a:rPr lang="zh-CN" altLang="zh-CN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kern="10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zh-CN" altLang="zh-CN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zh-CN" altLang="zh-CN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 kern="100"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50</m:t>
                                      </m:r>
                                    </m:num>
                                    <m:den>
                                      <m:r>
                                        <a:rPr lang="en-US" altLang="zh-CN" i="1" kern="100"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0.1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zh-CN" altLang="zh-CN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 kern="10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10</m:t>
                              </m:r>
                              <m:r>
                                <a:rPr lang="en-US" altLang="zh-CN" i="1" kern="10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altLang="zh-CN" i="1" kern="10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−50</m:t>
                              </m:r>
                            </m:e>
                          </m:d>
                        </m:e>
                      </m:rad>
                      <m:r>
                        <a:rPr lang="en-US" altLang="zh-CN" i="1" kern="10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≈4</m:t>
                      </m:r>
                      <m:r>
                        <a:rPr lang="en-US" altLang="zh-CN" i="1" kern="10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𝑢𝑉</m:t>
                      </m:r>
                    </m:oMath>
                  </m:oMathPara>
                </a14:m>
                <a:endParaRPr lang="zh-CN" altLang="zh-CN" kern="100" dirty="0">
                  <a:effectLst/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4190131"/>
                <a:ext cx="7532608" cy="1490793"/>
              </a:xfrm>
              <a:prstGeom prst="rect">
                <a:avLst/>
              </a:prstGeom>
              <a:blipFill rotWithShape="0">
                <a:blip r:embed="rId4"/>
                <a:stretch>
                  <a:fillRect t="-16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931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9512" y="6165304"/>
            <a:ext cx="61206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ea"/>
                <a:ea typeface="+mj-ea"/>
              </a:rPr>
              <a:t>运放参数</a:t>
            </a:r>
            <a:r>
              <a:rPr lang="zh-CN" alt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ea"/>
                <a:ea typeface="+mj-ea"/>
              </a:rPr>
              <a:t>计算 噪声计算 </a:t>
            </a:r>
            <a:r>
              <a:rPr lang="en-US" altLang="zh-CN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ea"/>
                <a:ea typeface="+mj-ea"/>
              </a:rPr>
              <a:t>AD8426</a:t>
            </a:r>
            <a:endParaRPr lang="zh-CN" alt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049" name="图片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72318"/>
            <a:ext cx="5417900" cy="3259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718048" y="3532150"/>
            <a:ext cx="37079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AD8426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电压噪声密度曲线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/>
              <p:cNvSpPr/>
              <p:nvPr/>
            </p:nvSpPr>
            <p:spPr>
              <a:xfrm>
                <a:off x="1187624" y="4312358"/>
                <a:ext cx="6336704" cy="12848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zh-CN" altLang="zh-CN" kern="1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噪声密度曲线比较平缓，全部按照白噪声值计算，即认为转折频率</a:t>
                </a:r>
                <a:r>
                  <a:rPr lang="en-US" altLang="zh-CN" kern="100" dirty="0">
                    <a:effectLst/>
                    <a:latin typeface="宋体" panose="02010600030101010101" pitchFamily="2" charset="-122"/>
                    <a:cs typeface="Times New Roman" panose="02020603050405020304" pitchFamily="18" charset="0"/>
                  </a:rPr>
                  <a:t>FC=0</a:t>
                </a:r>
                <a:r>
                  <a:rPr lang="zh-CN" altLang="zh-CN" kern="100" dirty="0">
                    <a:effectLst/>
                    <a:latin typeface="Calibri" panose="020F0502020204030204" pitchFamily="34" charset="0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 kern="10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𝑛𝑤</m:t>
                        </m:r>
                      </m:sub>
                    </m:sSub>
                    <m:r>
                      <a:rPr lang="en-US" altLang="zh-CN" i="1" kern="10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=100</m:t>
                    </m:r>
                    <m:r>
                      <a:rPr lang="en-US" altLang="zh-CN" i="1" kern="10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𝑛𝑉</m:t>
                    </m:r>
                    <m:r>
                      <a:rPr lang="en-US" altLang="zh-CN" i="1" kern="10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/</m:t>
                    </m:r>
                    <m:rad>
                      <m:radPr>
                        <m:degHide m:val="on"/>
                        <m:ctrlPr>
                          <a:rPr lang="zh-CN" altLang="zh-CN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i="1" kern="10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𝐻𝑧</m:t>
                        </m:r>
                      </m:e>
                    </m:rad>
                  </m:oMath>
                </a14:m>
                <a:endParaRPr lang="en-US" altLang="zh-CN" kern="100" dirty="0" smtClean="0">
                  <a:effectLst/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zh-CN" altLang="en-US" kern="1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电压噪声</a:t>
                </a:r>
                <a:endParaRPr lang="zh-CN" altLang="zh-CN" kern="100" dirty="0">
                  <a:effectLst/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𝑟𝑚𝑠</m:t>
                          </m:r>
                        </m:sub>
                      </m:sSub>
                      <m:d>
                        <m:dPr>
                          <m:ctrlPr>
                            <a:rPr lang="zh-CN" altLang="zh-CN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0.1</m:t>
                          </m:r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𝐻𝑧</m:t>
                          </m:r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,10</m:t>
                          </m:r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𝐻𝑧</m:t>
                          </m:r>
                        </m:e>
                      </m:d>
                      <m:r>
                        <a:rPr lang="en-US" altLang="zh-CN" i="1" kern="10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=100</m:t>
                      </m:r>
                      <m:r>
                        <a:rPr lang="en-US" altLang="zh-CN" i="1" kern="10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𝑛𝑉</m:t>
                      </m:r>
                      <m:r>
                        <a:rPr lang="en-US" altLang="zh-CN" i="1" kern="10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∗</m:t>
                      </m:r>
                      <m:rad>
                        <m:radPr>
                          <m:degHide m:val="on"/>
                          <m:ctrlPr>
                            <a:rPr lang="zh-CN" altLang="zh-CN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d>
                            <m:dPr>
                              <m:ctrlPr>
                                <a:rPr lang="zh-CN" altLang="zh-CN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 kern="10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10</m:t>
                              </m:r>
                              <m:r>
                                <a:rPr lang="en-US" altLang="zh-CN" i="1" kern="10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altLang="zh-CN" i="1" kern="10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−0.1</m:t>
                              </m:r>
                            </m:e>
                          </m:d>
                        </m:e>
                      </m:rad>
                      <m:r>
                        <a:rPr lang="en-US" altLang="zh-CN" i="1" kern="10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≈10</m:t>
                      </m:r>
                      <m:r>
                        <a:rPr lang="en-US" altLang="zh-CN" i="1" kern="10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𝑢𝑉</m:t>
                      </m:r>
                    </m:oMath>
                  </m:oMathPara>
                </a14:m>
                <a:endParaRPr lang="zh-CN" altLang="zh-CN" kern="100" dirty="0">
                  <a:effectLst/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4312358"/>
                <a:ext cx="6336704" cy="1284839"/>
              </a:xfrm>
              <a:prstGeom prst="rect">
                <a:avLst/>
              </a:prstGeom>
              <a:blipFill rotWithShape="0">
                <a:blip r:embed="rId4"/>
                <a:stretch>
                  <a:fillRect l="-866" t="-2370" r="-7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360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9512" y="6165304"/>
            <a:ext cx="27363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ea"/>
                <a:ea typeface="+mj-ea"/>
              </a:rPr>
              <a:t>ADC</a:t>
            </a:r>
            <a:r>
              <a:rPr lang="zh-CN" alt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ea"/>
                <a:ea typeface="+mj-ea"/>
              </a:rPr>
              <a:t>参数计算</a:t>
            </a:r>
            <a:endParaRPr lang="zh-CN" alt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ea"/>
              <a:ea typeface="+mj-ea"/>
            </a:endParaRPr>
          </a:p>
        </p:txBody>
      </p:sp>
      <p:pic>
        <p:nvPicPr>
          <p:cNvPr id="6" name="图片 5"/>
          <p:cNvPicPr/>
          <p:nvPr/>
        </p:nvPicPr>
        <p:blipFill>
          <a:blip r:embed="rId3"/>
          <a:stretch>
            <a:fillRect/>
          </a:stretch>
        </p:blipFill>
        <p:spPr>
          <a:xfrm>
            <a:off x="3419872" y="0"/>
            <a:ext cx="4953000" cy="401955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971600" y="908720"/>
            <a:ext cx="72728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2400" dirty="0" smtClean="0">
                <a:latin typeface="+mn-ea"/>
                <a:ea typeface="+mn-ea"/>
              </a:rPr>
              <a:t>AD7985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+mn-ea"/>
                <a:ea typeface="+mn-ea"/>
              </a:rPr>
              <a:t>模拟电压输入</a:t>
            </a:r>
            <a:r>
              <a:rPr lang="en-US" altLang="zh-CN" sz="2000" dirty="0" smtClean="0">
                <a:latin typeface="+mn-ea"/>
                <a:ea typeface="+mn-ea"/>
              </a:rPr>
              <a:t>AVDD=2.5V,</a:t>
            </a:r>
            <a:r>
              <a:rPr lang="zh-CN" altLang="en-US" sz="2000" dirty="0" smtClean="0">
                <a:latin typeface="+mn-ea"/>
                <a:ea typeface="+mn-ea"/>
              </a:rPr>
              <a:t>数字电压输入</a:t>
            </a:r>
            <a:r>
              <a:rPr lang="en-US" altLang="zh-CN" sz="2000" dirty="0" smtClean="0">
                <a:latin typeface="+mn-ea"/>
                <a:ea typeface="+mn-ea"/>
              </a:rPr>
              <a:t>BVDD=2.5V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+mn-ea"/>
                <a:ea typeface="+mn-ea"/>
              </a:rPr>
              <a:t>外部参考电压可用</a:t>
            </a:r>
            <a:r>
              <a:rPr lang="en-US" altLang="zh-CN" sz="2000" dirty="0" smtClean="0">
                <a:latin typeface="+mn-ea"/>
                <a:ea typeface="+mn-ea"/>
              </a:rPr>
              <a:t>4.096V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467544" y="3973424"/>
                <a:ext cx="8114383" cy="15126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zh-CN" sz="2000" dirty="0" smtClean="0">
                    <a:latin typeface="+mn-ea"/>
                    <a:ea typeface="+mn-ea"/>
                  </a:rPr>
                  <a:t>参考电压为</a:t>
                </a:r>
                <a:r>
                  <a:rPr lang="en-US" altLang="zh-CN" sz="2000" dirty="0">
                    <a:latin typeface="+mn-ea"/>
                    <a:ea typeface="+mn-ea"/>
                  </a:rPr>
                  <a:t>4.096V</a:t>
                </a:r>
                <a:r>
                  <a:rPr lang="zh-CN" altLang="zh-CN" sz="2000" dirty="0">
                    <a:latin typeface="+mn-ea"/>
                    <a:ea typeface="+mn-ea"/>
                  </a:rPr>
                  <a:t>时，</a:t>
                </a:r>
                <a:r>
                  <a:rPr lang="en-US" altLang="zh-CN" sz="2000" dirty="0">
                    <a:latin typeface="+mn-ea"/>
                    <a:ea typeface="+mn-ea"/>
                  </a:rPr>
                  <a:t>SINAD=90dB</a:t>
                </a:r>
                <a:r>
                  <a:rPr lang="zh-CN" altLang="zh-CN" sz="2000" dirty="0">
                    <a:latin typeface="+mn-ea"/>
                    <a:ea typeface="+mn-ea"/>
                  </a:rPr>
                  <a:t>，</a:t>
                </a:r>
                <a:r>
                  <a:rPr lang="en-US" altLang="zh-CN" sz="2000" dirty="0">
                    <a:latin typeface="+mn-ea"/>
                    <a:ea typeface="+mn-ea"/>
                  </a:rPr>
                  <a:t>ENOB=(SINDA-1.76)/6.02=14.65,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2000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+mn-ea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+mn-ea"/>
                              </a:rPr>
                              <m:t>𝑅𝐸𝐹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+mn-ea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+mn-ea"/>
                              </a:rPr>
                              <m:t>14.65</m:t>
                            </m:r>
                          </m:sup>
                        </m:sSup>
                      </m:den>
                    </m:f>
                    <m:r>
                      <a:rPr lang="en-US" altLang="zh-CN" sz="2000" i="1">
                        <a:latin typeface="Cambria Math" panose="02040503050406030204" pitchFamily="18" charset="0"/>
                        <a:ea typeface="+mn-ea"/>
                      </a:rPr>
                      <m:t>=0.159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+mn-ea"/>
                      </a:rPr>
                      <m:t>𝑚𝑉</m:t>
                    </m:r>
                  </m:oMath>
                </a14:m>
                <a:r>
                  <a:rPr lang="en-US" altLang="zh-CN" sz="2000" dirty="0">
                    <a:latin typeface="+mn-ea"/>
                    <a:ea typeface="+mn-ea"/>
                  </a:rPr>
                  <a:t>.</a:t>
                </a:r>
                <a:r>
                  <a:rPr lang="zh-CN" altLang="zh-CN" sz="2000" dirty="0">
                    <a:latin typeface="+mn-ea"/>
                    <a:ea typeface="+mn-ea"/>
                  </a:rPr>
                  <a:t>在坪区，</a:t>
                </a:r>
                <a:r>
                  <a:rPr lang="en-US" altLang="zh-CN" sz="2000" dirty="0">
                    <a:latin typeface="+mn-ea"/>
                    <a:ea typeface="+mn-ea"/>
                  </a:rPr>
                  <a:t>SINDA</a:t>
                </a:r>
                <a:r>
                  <a:rPr lang="zh-CN" altLang="zh-CN" sz="2000" dirty="0">
                    <a:latin typeface="+mn-ea"/>
                    <a:ea typeface="+mn-ea"/>
                  </a:rPr>
                  <a:t>没有变化，故采用</a:t>
                </a:r>
                <a:r>
                  <a:rPr lang="en-US" altLang="zh-CN" sz="2000" dirty="0">
                    <a:latin typeface="+mn-ea"/>
                    <a:ea typeface="+mn-ea"/>
                  </a:rPr>
                  <a:t>4.096V</a:t>
                </a:r>
                <a:r>
                  <a:rPr lang="zh-CN" altLang="zh-CN" sz="2000" dirty="0">
                    <a:latin typeface="+mn-ea"/>
                    <a:ea typeface="+mn-ea"/>
                  </a:rPr>
                  <a:t>的参考电压可以获得最小的分辨</a:t>
                </a:r>
                <a:r>
                  <a:rPr lang="zh-CN" altLang="zh-CN" sz="2000" dirty="0" smtClean="0">
                    <a:latin typeface="+mn-ea"/>
                    <a:ea typeface="+mn-ea"/>
                  </a:rPr>
                  <a:t>精度</a:t>
                </a:r>
                <a:r>
                  <a:rPr lang="zh-CN" altLang="en-US" sz="2000" dirty="0" smtClean="0">
                    <a:latin typeface="+mn-ea"/>
                    <a:ea typeface="+mn-ea"/>
                  </a:rPr>
                  <a:t>为</a:t>
                </a:r>
                <a:r>
                  <a:rPr lang="en-US" altLang="zh-CN" sz="2000" dirty="0" smtClean="0">
                    <a:latin typeface="+mn-ea"/>
                    <a:ea typeface="+mn-ea"/>
                  </a:rPr>
                  <a:t>0.159mV</a:t>
                </a:r>
                <a:r>
                  <a:rPr lang="zh-CN" altLang="zh-CN" sz="2000" dirty="0" smtClean="0">
                    <a:latin typeface="+mn-ea"/>
                    <a:ea typeface="+mn-ea"/>
                  </a:rPr>
                  <a:t>。</a:t>
                </a:r>
                <a:endParaRPr lang="zh-CN" altLang="zh-CN" sz="2000" dirty="0">
                  <a:latin typeface="+mn-ea"/>
                  <a:ea typeface="+mn-ea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zh-CN" sz="2000" dirty="0" smtClean="0">
                    <a:latin typeface="+mn-ea"/>
                    <a:ea typeface="+mn-ea"/>
                  </a:rPr>
                  <a:t>输入信号</a:t>
                </a:r>
                <a:r>
                  <a:rPr lang="zh-CN" altLang="zh-CN" sz="2000" dirty="0">
                    <a:latin typeface="+mn-ea"/>
                    <a:ea typeface="+mn-ea"/>
                  </a:rPr>
                  <a:t>：</a:t>
                </a:r>
                <a:r>
                  <a:rPr lang="en-US" altLang="zh-CN" sz="2000" dirty="0">
                    <a:latin typeface="+mn-ea"/>
                    <a:ea typeface="+mn-ea"/>
                  </a:rPr>
                  <a:t>-600mV~+600mV,</a:t>
                </a:r>
                <a:r>
                  <a:rPr lang="zh-CN" altLang="zh-CN" sz="2000" dirty="0">
                    <a:latin typeface="+mn-ea"/>
                    <a:ea typeface="+mn-ea"/>
                  </a:rPr>
                  <a:t>增益：</a:t>
                </a:r>
                <a:r>
                  <a:rPr lang="en-US" altLang="zh-CN" sz="2000" dirty="0">
                    <a:latin typeface="+mn-ea"/>
                    <a:ea typeface="+mn-ea"/>
                  </a:rPr>
                  <a:t>4.096/1.2=3.4</a:t>
                </a:r>
                <a:r>
                  <a:rPr lang="en-US" altLang="zh-CN" sz="2400" dirty="0">
                    <a:latin typeface="+mn-ea"/>
                    <a:ea typeface="+mn-ea"/>
                  </a:rPr>
                  <a:t>.</a:t>
                </a:r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3973424"/>
                <a:ext cx="8114383" cy="1512658"/>
              </a:xfrm>
              <a:prstGeom prst="rect">
                <a:avLst/>
              </a:prstGeom>
              <a:blipFill rotWithShape="0">
                <a:blip r:embed="rId4"/>
                <a:stretch>
                  <a:fillRect l="-676" t="-2419" r="-526" b="-80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8248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9512" y="6165304"/>
            <a:ext cx="27363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ea"/>
                <a:ea typeface="+mj-ea"/>
              </a:rPr>
              <a:t>ADC</a:t>
            </a:r>
            <a:r>
              <a:rPr lang="zh-CN" alt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ea"/>
                <a:ea typeface="+mj-ea"/>
              </a:rPr>
              <a:t>参数计算</a:t>
            </a:r>
            <a:endParaRPr lang="zh-CN" alt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ea"/>
              <a:ea typeface="+mj-ea"/>
            </a:endParaRPr>
          </a:p>
        </p:txBody>
      </p:sp>
      <p:pic>
        <p:nvPicPr>
          <p:cNvPr id="5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1403648" y="3748851"/>
            <a:ext cx="5274310" cy="222948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755576" y="548680"/>
                <a:ext cx="7776864" cy="27437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n"/>
                </a:pPr>
                <a:r>
                  <a:rPr lang="zh-CN" altLang="en-US" sz="2400" dirty="0" smtClean="0">
                    <a:latin typeface="+mn-ea"/>
                    <a:ea typeface="+mn-ea"/>
                  </a:rPr>
                  <a:t>分辨率：</a:t>
                </a:r>
                <a:endParaRPr lang="en-US" altLang="zh-CN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2000" dirty="0" smtClean="0">
                    <a:latin typeface="+mn-ea"/>
                    <a:ea typeface="+mn-ea"/>
                  </a:rPr>
                  <a:t>在输入端要求可分辨</a:t>
                </a:r>
                <a:r>
                  <a:rPr lang="en-US" altLang="zh-CN" sz="2000" dirty="0" smtClean="0">
                    <a:latin typeface="+mn-ea"/>
                    <a:ea typeface="+mn-ea"/>
                  </a:rPr>
                  <a:t>0.2mV</a:t>
                </a:r>
                <a:r>
                  <a:rPr lang="zh-CN" altLang="en-US" sz="2000" dirty="0" smtClean="0">
                    <a:latin typeface="+mn-ea"/>
                    <a:ea typeface="+mn-ea"/>
                  </a:rPr>
                  <a:t>电压，经过运放后</a:t>
                </a:r>
                <a:r>
                  <a:rPr lang="en-US" altLang="zh-CN" sz="2000" dirty="0" smtClean="0">
                    <a:latin typeface="+mn-ea"/>
                    <a:ea typeface="+mn-ea"/>
                  </a:rPr>
                  <a:t>,ADC</a:t>
                </a:r>
                <a:r>
                  <a:rPr lang="zh-CN" altLang="en-US" sz="2000" dirty="0" smtClean="0">
                    <a:latin typeface="+mn-ea"/>
                    <a:ea typeface="+mn-ea"/>
                  </a:rPr>
                  <a:t>输入可分辨电压：</a:t>
                </a:r>
                <a:r>
                  <a:rPr lang="en-US" altLang="zh-CN" sz="2000" dirty="0" smtClean="0">
                    <a:solidFill>
                      <a:srgbClr val="FF0000"/>
                    </a:solidFill>
                    <a:latin typeface="+mn-ea"/>
                    <a:ea typeface="+mn-ea"/>
                  </a:rPr>
                  <a:t>0.2</a:t>
                </a:r>
                <a:r>
                  <a:rPr lang="zh-CN" altLang="en-US" sz="2000" dirty="0" smtClean="0">
                    <a:solidFill>
                      <a:srgbClr val="FF0000"/>
                    </a:solidFill>
                    <a:latin typeface="+mn-ea"/>
                    <a:ea typeface="+mn-ea"/>
                  </a:rPr>
                  <a:t>*</a:t>
                </a:r>
                <a:r>
                  <a:rPr lang="en-US" altLang="zh-CN" sz="2000" dirty="0" smtClean="0">
                    <a:solidFill>
                      <a:srgbClr val="FF0000"/>
                    </a:solidFill>
                    <a:latin typeface="+mn-ea"/>
                    <a:ea typeface="+mn-ea"/>
                  </a:rPr>
                  <a:t>3.4=0.68mV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2000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经过前面的计算</a:t>
                </a:r>
                <a:endParaRPr lang="en-US" altLang="zh-CN" sz="2000" dirty="0" smtClean="0">
                  <a:solidFill>
                    <a:schemeClr val="tx1"/>
                  </a:solidFill>
                  <a:latin typeface="+mn-ea"/>
                  <a:ea typeface="+mn-ea"/>
                </a:endParaRPr>
              </a:p>
              <a:p>
                <a:r>
                  <a:rPr lang="en-US" altLang="zh-CN" sz="2000" dirty="0" smtClean="0">
                    <a:solidFill>
                      <a:schemeClr val="tx1"/>
                    </a:solidFill>
                    <a:latin typeface="+mn-ea"/>
                  </a:rPr>
                  <a:t>            ENOB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+mn-ea"/>
                  </a:rPr>
                  <a:t>=(SINDA-1.76)/6.02=14.65,</a:t>
                </a:r>
                <a:endParaRPr lang="en-US" altLang="zh-CN" sz="2000" dirty="0" smtClean="0">
                  <a:solidFill>
                    <a:schemeClr val="tx1"/>
                  </a:solidFill>
                  <a:latin typeface="+mn-ea"/>
                </a:endParaRPr>
              </a:p>
              <a:p>
                <a:r>
                  <a:rPr lang="zh-CN" altLang="en-US" sz="2000" dirty="0" smtClean="0">
                    <a:latin typeface="+mn-ea"/>
                  </a:rPr>
                  <a:t>     </a:t>
                </a:r>
                <a:r>
                  <a:rPr lang="en-US" altLang="zh-CN" sz="2000" dirty="0" smtClean="0">
                    <a:latin typeface="+mn-ea"/>
                  </a:rPr>
                  <a:t>ADC</a:t>
                </a:r>
                <a:r>
                  <a:rPr lang="zh-CN" altLang="en-US" sz="2000" dirty="0" smtClean="0">
                    <a:latin typeface="+mn-ea"/>
                  </a:rPr>
                  <a:t>输入端分辨率</a:t>
                </a:r>
                <a14:m>
                  <m:oMath xmlns:m="http://schemas.openxmlformats.org/officeDocument/2006/math">
                    <m:r>
                      <a:rPr lang="zh-CN" alt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：</m:t>
                    </m:r>
                    <m:f>
                      <m:fPr>
                        <m:ctrlPr>
                          <a:rPr lang="zh-CN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𝑅𝐸𝐹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zh-CN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14.65</m:t>
                            </m:r>
                          </m:sup>
                        </m:sSup>
                      </m:den>
                    </m:f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=0.159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𝑚𝑉</m:t>
                    </m:r>
                  </m:oMath>
                </a14:m>
                <a:endParaRPr lang="en-US" altLang="zh-CN" sz="2000" dirty="0" smtClean="0">
                  <a:solidFill>
                    <a:schemeClr val="tx1"/>
                  </a:solidFill>
                  <a:latin typeface="+mn-ea"/>
                  <a:ea typeface="+mn-ea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2000" dirty="0">
                    <a:latin typeface="+mn-ea"/>
                    <a:ea typeface="+mn-ea"/>
                  </a:rPr>
                  <a:t>运</a:t>
                </a:r>
                <a:r>
                  <a:rPr lang="zh-CN" altLang="en-US" sz="2000" dirty="0" smtClean="0">
                    <a:latin typeface="+mn-ea"/>
                    <a:ea typeface="+mn-ea"/>
                  </a:rPr>
                  <a:t>放引入噪声为</a:t>
                </a:r>
                <a:r>
                  <a:rPr lang="en-US" altLang="zh-CN" sz="2000" dirty="0" err="1">
                    <a:latin typeface="+mn-ea"/>
                    <a:ea typeface="+mn-ea"/>
                  </a:rPr>
                  <a:t>u</a:t>
                </a:r>
                <a:r>
                  <a:rPr lang="en-US" altLang="zh-CN" sz="2000" dirty="0" err="1" smtClean="0">
                    <a:latin typeface="+mn-ea"/>
                    <a:ea typeface="+mn-ea"/>
                  </a:rPr>
                  <a:t>V</a:t>
                </a:r>
                <a:r>
                  <a:rPr lang="zh-CN" altLang="en-US" sz="2000" dirty="0" smtClean="0">
                    <a:latin typeface="+mn-ea"/>
                    <a:ea typeface="+mn-ea"/>
                  </a:rPr>
                  <a:t>量级可以忽略不计</a:t>
                </a:r>
                <a:endParaRPr lang="en-US" altLang="zh-CN" sz="2000" dirty="0" smtClean="0">
                  <a:latin typeface="+mn-ea"/>
                  <a:ea typeface="+mn-ea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ADC</a:t>
                </a:r>
                <a:r>
                  <a:rPr lang="zh-CN" altLang="en-US" sz="2000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分辨率可以满足要求</a:t>
                </a:r>
                <a:endParaRPr lang="en-US" altLang="zh-CN" sz="2000" dirty="0" smtClean="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548680"/>
                <a:ext cx="7776864" cy="2743764"/>
              </a:xfrm>
              <a:prstGeom prst="rect">
                <a:avLst/>
              </a:prstGeom>
              <a:blipFill rotWithShape="0">
                <a:blip r:embed="rId4"/>
                <a:stretch>
                  <a:fillRect l="-1097" t="-2444" r="-3840" b="-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0642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9512" y="6165304"/>
            <a:ext cx="17281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ea"/>
                <a:ea typeface="+mj-ea"/>
              </a:rPr>
              <a:t>USB</a:t>
            </a:r>
            <a:r>
              <a:rPr lang="zh-CN" alt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ea"/>
                <a:ea typeface="+mj-ea"/>
              </a:rPr>
              <a:t>方案</a:t>
            </a:r>
            <a:endParaRPr lang="zh-CN" alt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07704" y="476672"/>
            <a:ext cx="489108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400" dirty="0" smtClean="0">
                <a:latin typeface="+mn-ea"/>
                <a:ea typeface="+mn-ea"/>
              </a:rPr>
              <a:t>USB</a:t>
            </a:r>
            <a:r>
              <a:rPr lang="zh-CN" altLang="en-US" sz="2400" dirty="0" smtClean="0">
                <a:latin typeface="+mn-ea"/>
                <a:ea typeface="+mn-ea"/>
              </a:rPr>
              <a:t>方案</a:t>
            </a:r>
            <a:endParaRPr lang="en-US" altLang="zh-CN" sz="2400" dirty="0" smtClean="0">
              <a:latin typeface="+mn-ea"/>
              <a:ea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+mn-ea"/>
                <a:ea typeface="+mn-ea"/>
              </a:rPr>
              <a:t>Cypress </a:t>
            </a:r>
            <a:r>
              <a:rPr lang="en-US" altLang="zh-CN" sz="2000" dirty="0" smtClean="0">
                <a:latin typeface="+mn-ea"/>
                <a:ea typeface="+mn-ea"/>
              </a:rPr>
              <a:t>USB2.0</a:t>
            </a:r>
            <a:r>
              <a:rPr lang="zh-CN" altLang="en-US" sz="2000" dirty="0" smtClean="0">
                <a:latin typeface="+mn-ea"/>
                <a:ea typeface="+mn-ea"/>
              </a:rPr>
              <a:t>芯片</a:t>
            </a:r>
            <a:endParaRPr lang="en-US" altLang="zh-CN" sz="2000" dirty="0" smtClean="0">
              <a:latin typeface="+mn-ea"/>
              <a:ea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+mn-ea"/>
                <a:ea typeface="+mn-ea"/>
              </a:rPr>
              <a:t>方案采用张俊斌师兄</a:t>
            </a:r>
            <a:r>
              <a:rPr lang="en-US" altLang="zh-CN" sz="2000" dirty="0" smtClean="0">
                <a:latin typeface="+mn-ea"/>
                <a:ea typeface="+mn-ea"/>
              </a:rPr>
              <a:t>Target7</a:t>
            </a:r>
            <a:r>
              <a:rPr lang="zh-CN" altLang="en-US" sz="2000" dirty="0" smtClean="0">
                <a:latin typeface="+mn-ea"/>
                <a:ea typeface="+mn-ea"/>
              </a:rPr>
              <a:t>上</a:t>
            </a:r>
            <a:r>
              <a:rPr lang="en-US" altLang="zh-CN" sz="2000" dirty="0" smtClean="0">
                <a:latin typeface="+mn-ea"/>
                <a:ea typeface="+mn-ea"/>
              </a:rPr>
              <a:t>USB</a:t>
            </a:r>
            <a:r>
              <a:rPr lang="zh-CN" altLang="en-US" sz="2000" dirty="0" smtClean="0">
                <a:latin typeface="+mn-ea"/>
                <a:ea typeface="+mn-ea"/>
              </a:rPr>
              <a:t>设计</a:t>
            </a:r>
            <a:endParaRPr lang="en-US" altLang="zh-CN" sz="2000" dirty="0" smtClean="0">
              <a:latin typeface="+mn-ea"/>
              <a:ea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+mn-ea"/>
                <a:ea typeface="+mn-ea"/>
              </a:rPr>
              <a:t>上位</a:t>
            </a:r>
            <a:r>
              <a:rPr lang="zh-CN" altLang="en-US" sz="2000" dirty="0" smtClean="0">
                <a:latin typeface="+mn-ea"/>
                <a:ea typeface="+mn-ea"/>
              </a:rPr>
              <a:t>机已经由张俊斌师兄设计完成</a:t>
            </a:r>
            <a:endParaRPr lang="en-US" altLang="zh-CN" sz="2000" dirty="0" smtClean="0">
              <a:latin typeface="+mn-ea"/>
              <a:ea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400" dirty="0">
              <a:latin typeface="+mn-ea"/>
              <a:ea typeface="+mn-ea"/>
            </a:endParaRPr>
          </a:p>
        </p:txBody>
      </p:sp>
      <p:pic>
        <p:nvPicPr>
          <p:cNvPr id="5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1835696" y="1988840"/>
            <a:ext cx="6048672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26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9512" y="6165304"/>
            <a:ext cx="15841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ea"/>
                <a:ea typeface="+mj-ea"/>
              </a:rPr>
              <a:t>FPGA</a:t>
            </a:r>
            <a:endParaRPr lang="zh-CN" alt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15617" y="764704"/>
            <a:ext cx="7488832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400" dirty="0" smtClean="0">
                <a:latin typeface="+mn-ea"/>
                <a:ea typeface="+mn-ea"/>
              </a:rPr>
              <a:t>FPGA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+mn-ea"/>
                <a:ea typeface="+mn-ea"/>
              </a:rPr>
              <a:t>采用</a:t>
            </a:r>
            <a:r>
              <a:rPr lang="en-US" altLang="zh-CN" sz="2000" dirty="0" smtClean="0">
                <a:latin typeface="+mn-ea"/>
                <a:ea typeface="+mn-ea"/>
              </a:rPr>
              <a:t>ALTERA</a:t>
            </a:r>
            <a:r>
              <a:rPr lang="zh-CN" altLang="en-US" sz="2000" dirty="0" smtClean="0">
                <a:latin typeface="+mn-ea"/>
                <a:ea typeface="+mn-ea"/>
              </a:rPr>
              <a:t>公司的</a:t>
            </a:r>
            <a:r>
              <a:rPr lang="en-US" altLang="zh-CN" sz="2000" dirty="0" smtClean="0">
                <a:latin typeface="+mn-ea"/>
                <a:ea typeface="+mn-ea"/>
              </a:rPr>
              <a:t>Cyclone IV</a:t>
            </a:r>
            <a:r>
              <a:rPr lang="zh-CN" altLang="en-US" sz="2000" dirty="0" smtClean="0">
                <a:latin typeface="+mn-ea"/>
                <a:ea typeface="+mn-ea"/>
              </a:rPr>
              <a:t>系列</a:t>
            </a:r>
            <a:r>
              <a:rPr lang="en-US" altLang="zh-CN" sz="2000" dirty="0" smtClean="0">
                <a:latin typeface="+mn-ea"/>
                <a:ea typeface="+mn-ea"/>
              </a:rPr>
              <a:t>EP4CE10 FPGA</a:t>
            </a:r>
            <a:endParaRPr lang="en-US" altLang="zh-CN" sz="2000" dirty="0" smtClean="0">
              <a:latin typeface="+mn-ea"/>
              <a:ea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+mn-ea"/>
                <a:ea typeface="+mn-ea"/>
              </a:rPr>
              <a:t>所</a:t>
            </a:r>
            <a:r>
              <a:rPr lang="zh-CN" altLang="en-US" sz="2000" dirty="0" smtClean="0">
                <a:latin typeface="+mn-ea"/>
                <a:ea typeface="+mn-ea"/>
              </a:rPr>
              <a:t>需引脚数目统计：</a:t>
            </a:r>
            <a:r>
              <a:rPr lang="en-US" altLang="zh-CN" sz="2000" dirty="0" smtClean="0">
                <a:latin typeface="+mn-ea"/>
                <a:ea typeface="+mn-ea"/>
              </a:rPr>
              <a:t>USB:30,ADC:8,SRAM:70,Ethernet:21,</a:t>
            </a:r>
            <a:r>
              <a:rPr lang="zh-CN" altLang="en-US" sz="2000" dirty="0" smtClean="0">
                <a:latin typeface="+mn-ea"/>
                <a:ea typeface="+mn-ea"/>
              </a:rPr>
              <a:t>共</a:t>
            </a:r>
            <a:r>
              <a:rPr lang="en-US" altLang="zh-CN" sz="2000" dirty="0" smtClean="0">
                <a:latin typeface="+mn-ea"/>
                <a:ea typeface="+mn-ea"/>
              </a:rPr>
              <a:t>129</a:t>
            </a:r>
            <a:r>
              <a:rPr lang="zh-CN" altLang="en-US" sz="2000" dirty="0" smtClean="0">
                <a:latin typeface="+mn-ea"/>
                <a:ea typeface="+mn-ea"/>
              </a:rPr>
              <a:t>个</a:t>
            </a:r>
            <a:r>
              <a:rPr lang="en-US" altLang="zh-CN" sz="2000" dirty="0" smtClean="0">
                <a:latin typeface="+mn-ea"/>
                <a:ea typeface="+mn-ea"/>
              </a:rPr>
              <a:t>I/O.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+mn-ea"/>
                <a:ea typeface="+mn-ea"/>
              </a:rPr>
              <a:t>采用</a:t>
            </a:r>
            <a:r>
              <a:rPr lang="en-US" altLang="zh-CN" sz="2000" dirty="0" smtClean="0">
                <a:latin typeface="+mn-ea"/>
                <a:ea typeface="+mn-ea"/>
              </a:rPr>
              <a:t>UBGA</a:t>
            </a:r>
            <a:r>
              <a:rPr lang="zh-CN" altLang="en-US" sz="2000" dirty="0" smtClean="0">
                <a:latin typeface="+mn-ea"/>
                <a:ea typeface="+mn-ea"/>
              </a:rPr>
              <a:t>封装的</a:t>
            </a:r>
            <a:r>
              <a:rPr lang="en-US" altLang="zh-CN" sz="2000" b="1" dirty="0" smtClean="0"/>
              <a:t>EP4CE10U256C7</a:t>
            </a:r>
            <a:endParaRPr lang="en-US" altLang="zh-CN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+mn-ea"/>
                <a:ea typeface="+mn-ea"/>
              </a:rPr>
              <a:t>共有：</a:t>
            </a:r>
            <a:r>
              <a:rPr lang="en-US" altLang="zh-CN" sz="2000" dirty="0" smtClean="0">
                <a:latin typeface="+mn-ea"/>
                <a:ea typeface="+mn-ea"/>
              </a:rPr>
              <a:t>179</a:t>
            </a:r>
            <a:r>
              <a:rPr lang="zh-CN" altLang="en-US" sz="2000" dirty="0" smtClean="0">
                <a:latin typeface="+mn-ea"/>
                <a:ea typeface="+mn-ea"/>
              </a:rPr>
              <a:t>个可用的</a:t>
            </a:r>
            <a:r>
              <a:rPr lang="en-US" altLang="zh-CN" sz="2000" dirty="0" smtClean="0">
                <a:latin typeface="+mn-ea"/>
                <a:ea typeface="+mn-ea"/>
              </a:rPr>
              <a:t>User I/O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+mn-ea"/>
                <a:ea typeface="+mn-ea"/>
              </a:rPr>
              <a:t>Memory:414kbits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+mn-ea"/>
                <a:ea typeface="+mn-ea"/>
              </a:rPr>
              <a:t>User banks:8</a:t>
            </a:r>
            <a:r>
              <a:rPr lang="zh-CN" altLang="en-US" sz="2000" dirty="0" smtClean="0">
                <a:latin typeface="+mn-ea"/>
                <a:ea typeface="+mn-ea"/>
              </a:rPr>
              <a:t>个</a:t>
            </a:r>
            <a:endParaRPr lang="zh-CN" altLang="en-US" sz="2000" dirty="0">
              <a:latin typeface="+mn-ea"/>
              <a:ea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15617" y="4157500"/>
            <a:ext cx="74888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latin typeface="+mn-ea"/>
                <a:ea typeface="+mn-ea"/>
              </a:rPr>
              <a:t>除</a:t>
            </a:r>
            <a:r>
              <a:rPr lang="en-US" altLang="zh-CN" sz="2000" dirty="0" smtClean="0">
                <a:latin typeface="+mn-ea"/>
                <a:ea typeface="+mn-ea"/>
              </a:rPr>
              <a:t>ADC</a:t>
            </a:r>
            <a:r>
              <a:rPr lang="zh-CN" altLang="en-US" sz="2000" dirty="0" smtClean="0">
                <a:latin typeface="+mn-ea"/>
                <a:ea typeface="+mn-ea"/>
              </a:rPr>
              <a:t>外每个</a:t>
            </a:r>
            <a:r>
              <a:rPr lang="en-US" altLang="zh-CN" sz="2000" dirty="0" smtClean="0">
                <a:latin typeface="+mn-ea"/>
                <a:ea typeface="+mn-ea"/>
              </a:rPr>
              <a:t>bank</a:t>
            </a:r>
            <a:r>
              <a:rPr lang="zh-CN" altLang="en-US" sz="2000" dirty="0" smtClean="0">
                <a:latin typeface="+mn-ea"/>
                <a:ea typeface="+mn-ea"/>
              </a:rPr>
              <a:t>都采用</a:t>
            </a:r>
            <a:r>
              <a:rPr lang="en-US" altLang="zh-CN" sz="2000" dirty="0" smtClean="0">
                <a:latin typeface="+mn-ea"/>
                <a:ea typeface="+mn-ea"/>
              </a:rPr>
              <a:t>3.3V</a:t>
            </a:r>
            <a:r>
              <a:rPr lang="zh-CN" altLang="en-US" sz="2000" dirty="0" smtClean="0">
                <a:latin typeface="+mn-ea"/>
                <a:ea typeface="+mn-ea"/>
              </a:rPr>
              <a:t>的电平</a:t>
            </a:r>
            <a:endParaRPr lang="en-US" altLang="zh-CN" sz="2000" dirty="0" smtClean="0">
              <a:latin typeface="+mn-ea"/>
              <a:ea typeface="+mn-ea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2000" dirty="0" smtClean="0">
                <a:latin typeface="+mn-ea"/>
                <a:ea typeface="+mn-ea"/>
              </a:rPr>
              <a:t>ADC</a:t>
            </a:r>
            <a:r>
              <a:rPr lang="zh-CN" altLang="en-US" sz="2000" dirty="0" smtClean="0">
                <a:latin typeface="+mn-ea"/>
                <a:ea typeface="+mn-ea"/>
              </a:rPr>
              <a:t>的接口电平为</a:t>
            </a:r>
            <a:r>
              <a:rPr lang="en-US" altLang="zh-CN" sz="2000" dirty="0" smtClean="0">
                <a:latin typeface="+mn-ea"/>
                <a:ea typeface="+mn-ea"/>
              </a:rPr>
              <a:t>2.5V,</a:t>
            </a:r>
            <a:r>
              <a:rPr lang="zh-CN" altLang="en-US" sz="2000" dirty="0" smtClean="0">
                <a:latin typeface="+mn-ea"/>
                <a:ea typeface="+mn-ea"/>
              </a:rPr>
              <a:t>故在设计中单独留一个</a:t>
            </a:r>
            <a:r>
              <a:rPr lang="en-US" altLang="zh-CN" sz="2000" dirty="0" smtClean="0">
                <a:latin typeface="+mn-ea"/>
                <a:ea typeface="+mn-ea"/>
              </a:rPr>
              <a:t>bank</a:t>
            </a:r>
            <a:r>
              <a:rPr lang="zh-CN" altLang="en-US" sz="2000" dirty="0" smtClean="0">
                <a:latin typeface="+mn-ea"/>
                <a:ea typeface="+mn-ea"/>
              </a:rPr>
              <a:t>用于</a:t>
            </a:r>
            <a:r>
              <a:rPr lang="en-US" altLang="zh-CN" sz="2000" dirty="0" smtClean="0">
                <a:latin typeface="+mn-ea"/>
                <a:ea typeface="+mn-ea"/>
              </a:rPr>
              <a:t>ADC</a:t>
            </a:r>
            <a:endParaRPr lang="zh-CN" altLang="en-US" sz="20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2452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9512" y="6165304"/>
            <a:ext cx="20162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ea"/>
                <a:ea typeface="+mj-ea"/>
              </a:rPr>
              <a:t>设计要求</a:t>
            </a:r>
            <a:endParaRPr lang="zh-CN" alt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ea"/>
              <a:ea typeface="+mj-ea"/>
            </a:endParaRPr>
          </a:p>
        </p:txBody>
      </p:sp>
      <p:grpSp>
        <p:nvGrpSpPr>
          <p:cNvPr id="14340" name="组合 31"/>
          <p:cNvGrpSpPr>
            <a:grpSpLocks/>
          </p:cNvGrpSpPr>
          <p:nvPr/>
        </p:nvGrpSpPr>
        <p:grpSpPr bwMode="auto">
          <a:xfrm>
            <a:off x="3284350" y="908720"/>
            <a:ext cx="2297884" cy="841482"/>
            <a:chOff x="5444328" y="1412875"/>
            <a:chExt cx="2296323" cy="841270"/>
          </a:xfrm>
        </p:grpSpPr>
        <p:sp>
          <p:nvSpPr>
            <p:cNvPr id="27" name="TextBox 26"/>
            <p:cNvSpPr txBox="1"/>
            <p:nvPr/>
          </p:nvSpPr>
          <p:spPr bwMode="auto">
            <a:xfrm>
              <a:off x="5507798" y="1412875"/>
              <a:ext cx="2232853" cy="841270"/>
            </a:xfrm>
            <a:prstGeom prst="roundRect">
              <a:avLst>
                <a:gd name="adj" fmla="val 8176"/>
              </a:avLst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zh-CN" altLang="en-US" sz="2400" b="1" dirty="0" smtClean="0">
                  <a:solidFill>
                    <a:srgbClr val="FF0000"/>
                  </a:solidFill>
                  <a:latin typeface="微软雅黑" pitchFamily="34" charset="-122"/>
                  <a:ea typeface="黑体" pitchFamily="2" charset="-122"/>
                </a:rPr>
                <a:t>设计要求</a:t>
              </a:r>
              <a:endPara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黑体" pitchFamily="2" charset="-122"/>
              </a:endParaRPr>
            </a:p>
          </p:txBody>
        </p:sp>
        <p:sp>
          <p:nvSpPr>
            <p:cNvPr id="29" name="流程图: 联系 28"/>
            <p:cNvSpPr/>
            <p:nvPr/>
          </p:nvSpPr>
          <p:spPr bwMode="auto">
            <a:xfrm>
              <a:off x="5444328" y="1667658"/>
              <a:ext cx="169805" cy="169841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b="1">
                <a:solidFill>
                  <a:srgbClr val="FFFFFF"/>
                </a:solidFill>
                <a:ea typeface="黑体" pitchFamily="2" charset="-122"/>
              </a:endParaRPr>
            </a:p>
          </p:txBody>
        </p:sp>
      </p:grpSp>
      <p:grpSp>
        <p:nvGrpSpPr>
          <p:cNvPr id="14341" name="组合 32"/>
          <p:cNvGrpSpPr>
            <a:grpSpLocks/>
          </p:cNvGrpSpPr>
          <p:nvPr/>
        </p:nvGrpSpPr>
        <p:grpSpPr bwMode="auto">
          <a:xfrm>
            <a:off x="3362562" y="2026188"/>
            <a:ext cx="2233612" cy="1068217"/>
            <a:chOff x="4520543" y="1196845"/>
            <a:chExt cx="2232853" cy="1068083"/>
          </a:xfrm>
        </p:grpSpPr>
        <p:sp>
          <p:nvSpPr>
            <p:cNvPr id="34" name="TextBox 33"/>
            <p:cNvSpPr txBox="1"/>
            <p:nvPr/>
          </p:nvSpPr>
          <p:spPr bwMode="auto">
            <a:xfrm>
              <a:off x="4520543" y="1196845"/>
              <a:ext cx="2232853" cy="841269"/>
            </a:xfrm>
            <a:prstGeom prst="roundRect">
              <a:avLst>
                <a:gd name="adj" fmla="val 8176"/>
              </a:avLst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zh-CN" altLang="en-US" sz="2400" b="1" dirty="0" smtClean="0">
                  <a:solidFill>
                    <a:schemeClr val="bg1">
                      <a:lumMod val="85000"/>
                    </a:schemeClr>
                  </a:solidFill>
                  <a:latin typeface="微软雅黑" pitchFamily="34" charset="-122"/>
                  <a:ea typeface="黑体" pitchFamily="2" charset="-122"/>
                </a:rPr>
                <a:t>方案选择</a:t>
              </a:r>
              <a:endParaRPr lang="zh-CN" altLang="en-US" sz="2400" b="1" dirty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黑体" pitchFamily="2" charset="-122"/>
              </a:endParaRPr>
            </a:p>
          </p:txBody>
        </p:sp>
        <p:cxnSp>
          <p:nvCxnSpPr>
            <p:cNvPr id="35" name="直接连接符 34"/>
            <p:cNvCxnSpPr/>
            <p:nvPr/>
          </p:nvCxnSpPr>
          <p:spPr bwMode="auto">
            <a:xfrm>
              <a:off x="5514145" y="1844293"/>
              <a:ext cx="0" cy="42063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流程图: 联系 35"/>
            <p:cNvSpPr/>
            <p:nvPr/>
          </p:nvSpPr>
          <p:spPr bwMode="auto">
            <a:xfrm>
              <a:off x="4539920" y="1844293"/>
              <a:ext cx="169805" cy="169842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b="1">
                <a:solidFill>
                  <a:srgbClr val="FFFFFF"/>
                </a:solidFill>
                <a:ea typeface="黑体" pitchFamily="2" charset="-122"/>
              </a:endParaRPr>
            </a:p>
          </p:txBody>
        </p:sp>
        <p:cxnSp>
          <p:nvCxnSpPr>
            <p:cNvPr id="37" name="直接连接符 36"/>
            <p:cNvCxnSpPr/>
            <p:nvPr/>
          </p:nvCxnSpPr>
          <p:spPr bwMode="auto">
            <a:xfrm>
              <a:off x="5520493" y="2252230"/>
              <a:ext cx="322152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43" name="组合 42"/>
          <p:cNvGrpSpPr>
            <a:grpSpLocks/>
          </p:cNvGrpSpPr>
          <p:nvPr/>
        </p:nvGrpSpPr>
        <p:grpSpPr bwMode="auto">
          <a:xfrm>
            <a:off x="3322042" y="3355549"/>
            <a:ext cx="2280880" cy="1080073"/>
            <a:chOff x="5514145" y="1184662"/>
            <a:chExt cx="2280105" cy="1079938"/>
          </a:xfrm>
        </p:grpSpPr>
        <p:sp>
          <p:nvSpPr>
            <p:cNvPr id="44" name="TextBox 43"/>
            <p:cNvSpPr txBox="1"/>
            <p:nvPr/>
          </p:nvSpPr>
          <p:spPr bwMode="auto">
            <a:xfrm>
              <a:off x="5561397" y="1184662"/>
              <a:ext cx="2232853" cy="841269"/>
            </a:xfrm>
            <a:prstGeom prst="roundRect">
              <a:avLst>
                <a:gd name="adj" fmla="val 8176"/>
              </a:avLst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zh-CN" altLang="en-US" sz="2400" b="1" dirty="0" smtClean="0">
                  <a:solidFill>
                    <a:schemeClr val="bg1">
                      <a:lumMod val="85000"/>
                    </a:schemeClr>
                  </a:solidFill>
                  <a:latin typeface="微软雅黑" pitchFamily="34" charset="-122"/>
                  <a:ea typeface="黑体" pitchFamily="2" charset="-122"/>
                </a:rPr>
                <a:t>参数计算</a:t>
              </a:r>
              <a:endParaRPr lang="zh-CN" altLang="en-US" sz="2400" b="1" dirty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黑体" pitchFamily="2" charset="-122"/>
              </a:endParaRPr>
            </a:p>
          </p:txBody>
        </p:sp>
        <p:cxnSp>
          <p:nvCxnSpPr>
            <p:cNvPr id="45" name="直接连接符 44"/>
            <p:cNvCxnSpPr/>
            <p:nvPr/>
          </p:nvCxnSpPr>
          <p:spPr bwMode="auto">
            <a:xfrm>
              <a:off x="5514145" y="1843966"/>
              <a:ext cx="0" cy="420634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流程图: 联系 45"/>
            <p:cNvSpPr/>
            <p:nvPr/>
          </p:nvSpPr>
          <p:spPr bwMode="auto">
            <a:xfrm>
              <a:off x="5565926" y="1851256"/>
              <a:ext cx="169805" cy="169841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b="1">
                <a:solidFill>
                  <a:srgbClr val="FFFFFF"/>
                </a:solidFill>
                <a:ea typeface="黑体" pitchFamily="2" charset="-122"/>
              </a:endParaRPr>
            </a:p>
          </p:txBody>
        </p:sp>
        <p:cxnSp>
          <p:nvCxnSpPr>
            <p:cNvPr id="47" name="直接连接符 46"/>
            <p:cNvCxnSpPr/>
            <p:nvPr/>
          </p:nvCxnSpPr>
          <p:spPr bwMode="auto">
            <a:xfrm>
              <a:off x="5520493" y="2251902"/>
              <a:ext cx="322152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31"/>
          <p:cNvGrpSpPr>
            <a:grpSpLocks/>
          </p:cNvGrpSpPr>
          <p:nvPr/>
        </p:nvGrpSpPr>
        <p:grpSpPr bwMode="auto">
          <a:xfrm>
            <a:off x="3361140" y="4648923"/>
            <a:ext cx="2233612" cy="834156"/>
            <a:chOff x="5507797" y="1420093"/>
            <a:chExt cx="2232853" cy="834051"/>
          </a:xfrm>
        </p:grpSpPr>
        <p:sp>
          <p:nvSpPr>
            <p:cNvPr id="20" name="TextBox 26"/>
            <p:cNvSpPr txBox="1"/>
            <p:nvPr/>
          </p:nvSpPr>
          <p:spPr bwMode="auto">
            <a:xfrm>
              <a:off x="5507797" y="1420093"/>
              <a:ext cx="2232853" cy="834051"/>
            </a:xfrm>
            <a:prstGeom prst="roundRect">
              <a:avLst>
                <a:gd name="adj" fmla="val 8176"/>
              </a:avLst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zh-CN" altLang="en-US" sz="2400" b="1" dirty="0">
                  <a:solidFill>
                    <a:schemeClr val="bg1">
                      <a:lumMod val="85000"/>
                    </a:schemeClr>
                  </a:solidFill>
                  <a:latin typeface="微软雅黑" pitchFamily="34" charset="-122"/>
                  <a:ea typeface="黑体" pitchFamily="2" charset="-122"/>
                </a:rPr>
                <a:t>下一步计划</a:t>
              </a:r>
            </a:p>
          </p:txBody>
        </p:sp>
        <p:sp>
          <p:nvSpPr>
            <p:cNvPr id="22" name="流程图: 联系 21"/>
            <p:cNvSpPr/>
            <p:nvPr/>
          </p:nvSpPr>
          <p:spPr bwMode="auto">
            <a:xfrm>
              <a:off x="5528596" y="2084303"/>
              <a:ext cx="169805" cy="169841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b="1">
                <a:solidFill>
                  <a:srgbClr val="FFFFFF"/>
                </a:solidFill>
                <a:ea typeface="黑体" pitchFamily="2" charset="-122"/>
              </a:endParaRPr>
            </a:p>
          </p:txBody>
        </p:sp>
      </p:grpSp>
      <p:cxnSp>
        <p:nvCxnSpPr>
          <p:cNvPr id="40" name="直接连接符 39"/>
          <p:cNvCxnSpPr/>
          <p:nvPr/>
        </p:nvCxnSpPr>
        <p:spPr bwMode="auto">
          <a:xfrm>
            <a:off x="3354790" y="1346196"/>
            <a:ext cx="0" cy="42068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 bwMode="auto">
          <a:xfrm>
            <a:off x="3361140" y="1754183"/>
            <a:ext cx="32226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9512" y="6165304"/>
            <a:ext cx="20162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ea"/>
                <a:ea typeface="+mj-ea"/>
              </a:rPr>
              <a:t>方案选择</a:t>
            </a:r>
            <a:endParaRPr lang="zh-CN" alt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ea"/>
              <a:ea typeface="+mj-ea"/>
            </a:endParaRPr>
          </a:p>
        </p:txBody>
      </p:sp>
      <p:grpSp>
        <p:nvGrpSpPr>
          <p:cNvPr id="14341" name="组合 32"/>
          <p:cNvGrpSpPr>
            <a:grpSpLocks/>
          </p:cNvGrpSpPr>
          <p:nvPr/>
        </p:nvGrpSpPr>
        <p:grpSpPr bwMode="auto">
          <a:xfrm>
            <a:off x="3362562" y="2026188"/>
            <a:ext cx="2233612" cy="1055517"/>
            <a:chOff x="4520543" y="1196845"/>
            <a:chExt cx="2232853" cy="1055385"/>
          </a:xfrm>
        </p:grpSpPr>
        <p:sp>
          <p:nvSpPr>
            <p:cNvPr id="34" name="TextBox 33"/>
            <p:cNvSpPr txBox="1"/>
            <p:nvPr/>
          </p:nvSpPr>
          <p:spPr bwMode="auto">
            <a:xfrm>
              <a:off x="4520543" y="1196845"/>
              <a:ext cx="2232853" cy="841269"/>
            </a:xfrm>
            <a:prstGeom prst="roundRect">
              <a:avLst>
                <a:gd name="adj" fmla="val 8176"/>
              </a:avLst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zh-CN" altLang="en-US" sz="2400" b="1" dirty="0" smtClean="0">
                  <a:solidFill>
                    <a:schemeClr val="bg1">
                      <a:lumMod val="85000"/>
                    </a:schemeClr>
                  </a:solidFill>
                  <a:latin typeface="微软雅黑" pitchFamily="34" charset="-122"/>
                  <a:ea typeface="黑体" pitchFamily="2" charset="-122"/>
                </a:rPr>
                <a:t>方案选择</a:t>
              </a:r>
              <a:endParaRPr lang="zh-CN" altLang="en-US" sz="2400" b="1" dirty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黑体" pitchFamily="2" charset="-122"/>
              </a:endParaRPr>
            </a:p>
          </p:txBody>
        </p:sp>
        <p:sp>
          <p:nvSpPr>
            <p:cNvPr id="36" name="流程图: 联系 35"/>
            <p:cNvSpPr/>
            <p:nvPr/>
          </p:nvSpPr>
          <p:spPr bwMode="auto">
            <a:xfrm>
              <a:off x="4533899" y="1844564"/>
              <a:ext cx="169805" cy="169842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b="1">
                <a:solidFill>
                  <a:srgbClr val="FFFFFF"/>
                </a:solidFill>
                <a:ea typeface="黑体" pitchFamily="2" charset="-122"/>
              </a:endParaRPr>
            </a:p>
          </p:txBody>
        </p:sp>
        <p:cxnSp>
          <p:nvCxnSpPr>
            <p:cNvPr id="37" name="直接连接符 36"/>
            <p:cNvCxnSpPr/>
            <p:nvPr/>
          </p:nvCxnSpPr>
          <p:spPr bwMode="auto">
            <a:xfrm>
              <a:off x="5520493" y="2252230"/>
              <a:ext cx="322152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43" name="组合 42"/>
          <p:cNvGrpSpPr>
            <a:grpSpLocks/>
          </p:cNvGrpSpPr>
          <p:nvPr/>
        </p:nvGrpSpPr>
        <p:grpSpPr bwMode="auto">
          <a:xfrm>
            <a:off x="3281204" y="3355549"/>
            <a:ext cx="2321718" cy="1080073"/>
            <a:chOff x="5473321" y="1184662"/>
            <a:chExt cx="2320929" cy="1079938"/>
          </a:xfrm>
        </p:grpSpPr>
        <p:sp>
          <p:nvSpPr>
            <p:cNvPr id="44" name="TextBox 43"/>
            <p:cNvSpPr txBox="1"/>
            <p:nvPr/>
          </p:nvSpPr>
          <p:spPr bwMode="auto">
            <a:xfrm>
              <a:off x="5561397" y="1184662"/>
              <a:ext cx="2232853" cy="841269"/>
            </a:xfrm>
            <a:prstGeom prst="roundRect">
              <a:avLst>
                <a:gd name="adj" fmla="val 8176"/>
              </a:avLst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zh-CN" altLang="en-US" sz="2400" b="1" dirty="0" smtClean="0">
                  <a:solidFill>
                    <a:schemeClr val="bg1">
                      <a:lumMod val="85000"/>
                    </a:schemeClr>
                  </a:solidFill>
                  <a:latin typeface="微软雅黑" pitchFamily="34" charset="-122"/>
                  <a:ea typeface="黑体" pitchFamily="2" charset="-122"/>
                </a:rPr>
                <a:t>芯片及参数计算</a:t>
              </a:r>
              <a:endParaRPr lang="zh-CN" altLang="en-US" sz="2400" b="1" dirty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黑体" pitchFamily="2" charset="-122"/>
              </a:endParaRPr>
            </a:p>
          </p:txBody>
        </p:sp>
        <p:cxnSp>
          <p:nvCxnSpPr>
            <p:cNvPr id="45" name="直接连接符 44"/>
            <p:cNvCxnSpPr/>
            <p:nvPr/>
          </p:nvCxnSpPr>
          <p:spPr bwMode="auto">
            <a:xfrm>
              <a:off x="5514145" y="1843966"/>
              <a:ext cx="0" cy="420634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流程图: 联系 45"/>
            <p:cNvSpPr/>
            <p:nvPr/>
          </p:nvSpPr>
          <p:spPr bwMode="auto">
            <a:xfrm>
              <a:off x="5473321" y="1416768"/>
              <a:ext cx="169805" cy="169841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b="1">
                <a:solidFill>
                  <a:srgbClr val="FFFFFF"/>
                </a:solidFill>
                <a:ea typeface="黑体" pitchFamily="2" charset="-122"/>
              </a:endParaRPr>
            </a:p>
          </p:txBody>
        </p:sp>
        <p:cxnSp>
          <p:nvCxnSpPr>
            <p:cNvPr id="47" name="直接连接符 46"/>
            <p:cNvCxnSpPr/>
            <p:nvPr/>
          </p:nvCxnSpPr>
          <p:spPr bwMode="auto">
            <a:xfrm>
              <a:off x="5520493" y="2251902"/>
              <a:ext cx="322152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31"/>
          <p:cNvGrpSpPr>
            <a:grpSpLocks/>
          </p:cNvGrpSpPr>
          <p:nvPr/>
        </p:nvGrpSpPr>
        <p:grpSpPr bwMode="auto">
          <a:xfrm>
            <a:off x="3273034" y="4648923"/>
            <a:ext cx="2321719" cy="834156"/>
            <a:chOff x="5419720" y="1420093"/>
            <a:chExt cx="2320930" cy="834051"/>
          </a:xfrm>
        </p:grpSpPr>
        <p:sp>
          <p:nvSpPr>
            <p:cNvPr id="20" name="TextBox 26"/>
            <p:cNvSpPr txBox="1"/>
            <p:nvPr/>
          </p:nvSpPr>
          <p:spPr bwMode="auto">
            <a:xfrm>
              <a:off x="5507797" y="1420093"/>
              <a:ext cx="2232853" cy="834051"/>
            </a:xfrm>
            <a:prstGeom prst="roundRect">
              <a:avLst>
                <a:gd name="adj" fmla="val 8176"/>
              </a:avLst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zh-CN" altLang="en-US" sz="2400" b="1" dirty="0" smtClean="0">
                  <a:solidFill>
                    <a:srgbClr val="FF0000"/>
                  </a:solidFill>
                  <a:latin typeface="微软雅黑" pitchFamily="34" charset="-122"/>
                  <a:ea typeface="黑体" pitchFamily="2" charset="-122"/>
                </a:rPr>
                <a:t>总结</a:t>
              </a:r>
              <a:r>
                <a:rPr lang="en-US" altLang="zh-CN" sz="2400" b="1" dirty="0" smtClean="0">
                  <a:solidFill>
                    <a:srgbClr val="FF0000"/>
                  </a:solidFill>
                  <a:latin typeface="微软雅黑" pitchFamily="34" charset="-122"/>
                  <a:ea typeface="黑体" pitchFamily="2" charset="-122"/>
                </a:rPr>
                <a:t>&amp;</a:t>
              </a:r>
              <a:r>
                <a:rPr lang="zh-CN" altLang="en-US" sz="2400" b="1" dirty="0" smtClean="0">
                  <a:solidFill>
                    <a:srgbClr val="FF0000"/>
                  </a:solidFill>
                  <a:latin typeface="微软雅黑" pitchFamily="34" charset="-122"/>
                  <a:ea typeface="黑体" pitchFamily="2" charset="-122"/>
                </a:rPr>
                <a:t>下一步</a:t>
              </a:r>
              <a:endPara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黑体" pitchFamily="2" charset="-122"/>
              </a:endParaRPr>
            </a:p>
          </p:txBody>
        </p:sp>
        <p:sp>
          <p:nvSpPr>
            <p:cNvPr id="22" name="流程图: 联系 21"/>
            <p:cNvSpPr/>
            <p:nvPr/>
          </p:nvSpPr>
          <p:spPr bwMode="auto">
            <a:xfrm>
              <a:off x="5419720" y="1676367"/>
              <a:ext cx="169805" cy="169841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b="1">
                <a:solidFill>
                  <a:srgbClr val="FFFFFF"/>
                </a:solidFill>
                <a:ea typeface="黑体" pitchFamily="2" charset="-122"/>
              </a:endParaRPr>
            </a:p>
          </p:txBody>
        </p:sp>
      </p:grpSp>
      <p:cxnSp>
        <p:nvCxnSpPr>
          <p:cNvPr id="40" name="直接连接符 39"/>
          <p:cNvCxnSpPr/>
          <p:nvPr/>
        </p:nvCxnSpPr>
        <p:spPr bwMode="auto">
          <a:xfrm>
            <a:off x="3354790" y="5075092"/>
            <a:ext cx="0" cy="42068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 bwMode="auto">
          <a:xfrm>
            <a:off x="3361140" y="5483079"/>
            <a:ext cx="32226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33"/>
          <p:cNvSpPr txBox="1"/>
          <p:nvPr/>
        </p:nvSpPr>
        <p:spPr bwMode="auto">
          <a:xfrm>
            <a:off x="3362559" y="735409"/>
            <a:ext cx="2233612" cy="841374"/>
          </a:xfrm>
          <a:prstGeom prst="roundRect">
            <a:avLst>
              <a:gd name="adj" fmla="val 8176"/>
            </a:avLst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txBody>
          <a:bodyPr wrap="none" anchor="ctr"/>
          <a:lstStyle/>
          <a:p>
            <a:pPr algn="ctr">
              <a:defRPr/>
            </a:pPr>
            <a:r>
              <a:rPr lang="zh-CN" altLang="en-US" sz="2400" b="1" dirty="0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黑体" pitchFamily="2" charset="-122"/>
              </a:rPr>
              <a:t>方案选择</a:t>
            </a:r>
            <a:endParaRPr lang="zh-CN" altLang="en-US" sz="2400" b="1" dirty="0">
              <a:solidFill>
                <a:schemeClr val="bg1">
                  <a:lumMod val="85000"/>
                </a:schemeClr>
              </a:solidFill>
              <a:latin typeface="微软雅黑" pitchFamily="34" charset="-122"/>
              <a:ea typeface="黑体" pitchFamily="2" charset="-122"/>
            </a:endParaRPr>
          </a:p>
        </p:txBody>
      </p:sp>
      <p:sp>
        <p:nvSpPr>
          <p:cNvPr id="18" name="流程图: 联系 17"/>
          <p:cNvSpPr/>
          <p:nvPr/>
        </p:nvSpPr>
        <p:spPr bwMode="auto">
          <a:xfrm>
            <a:off x="3392354" y="1398427"/>
            <a:ext cx="169863" cy="169863"/>
          </a:xfrm>
          <a:prstGeom prst="flowChartConnector">
            <a:avLst/>
          </a:prstGeom>
          <a:solidFill>
            <a:srgbClr val="00B0F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b="1">
              <a:solidFill>
                <a:srgbClr val="FFFFFF"/>
              </a:solidFill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341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9512" y="6165304"/>
            <a:ext cx="169647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latin typeface="微软雅黑" pitchFamily="34" charset="-122"/>
                <a:ea typeface="黑体" pitchFamily="2" charset="-122"/>
              </a:rPr>
              <a:t>进展</a:t>
            </a:r>
            <a:endParaRPr lang="zh-CN" altLang="en-US" sz="3200" b="1" dirty="0">
              <a:solidFill>
                <a:schemeClr val="bg1"/>
              </a:solidFill>
              <a:latin typeface="微软雅黑" pitchFamily="34" charset="-122"/>
              <a:ea typeface="黑体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483768" y="980728"/>
            <a:ext cx="583264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+mn-ea"/>
                <a:ea typeface="+mn-ea"/>
              </a:rPr>
              <a:t>工作进展</a:t>
            </a:r>
            <a:endParaRPr lang="en-US" altLang="zh-CN" sz="2400" dirty="0" smtClean="0">
              <a:latin typeface="+mn-ea"/>
              <a:ea typeface="+mn-ea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latin typeface="+mn-ea"/>
                <a:ea typeface="+mn-ea"/>
              </a:rPr>
              <a:t>7</a:t>
            </a:r>
            <a:r>
              <a:rPr lang="zh-CN" altLang="en-US" sz="2400" dirty="0" smtClean="0">
                <a:latin typeface="+mn-ea"/>
                <a:ea typeface="+mn-ea"/>
              </a:rPr>
              <a:t>月份完成器件选择和原理图的设计</a:t>
            </a:r>
            <a:endParaRPr lang="en-US" altLang="zh-CN" sz="2400" dirty="0" smtClean="0">
              <a:latin typeface="+mn-ea"/>
              <a:ea typeface="+mn-ea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latin typeface="+mn-ea"/>
                <a:ea typeface="+mn-ea"/>
              </a:rPr>
              <a:t>八月份完成</a:t>
            </a:r>
            <a:r>
              <a:rPr lang="en-US" altLang="zh-CN" sz="2400" dirty="0" smtClean="0">
                <a:latin typeface="+mn-ea"/>
                <a:ea typeface="+mn-ea"/>
              </a:rPr>
              <a:t>PCB</a:t>
            </a:r>
            <a:r>
              <a:rPr lang="zh-CN" altLang="en-US" sz="2400" dirty="0" smtClean="0">
                <a:latin typeface="+mn-ea"/>
                <a:ea typeface="+mn-ea"/>
              </a:rPr>
              <a:t>设计</a:t>
            </a:r>
            <a:endParaRPr lang="en-US" altLang="zh-CN" sz="2400" dirty="0" smtClean="0">
              <a:latin typeface="+mn-ea"/>
              <a:ea typeface="+mn-ea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latin typeface="+mn-ea"/>
                <a:ea typeface="+mn-ea"/>
              </a:rPr>
              <a:t>八月底投版，电路板已经拿</a:t>
            </a:r>
            <a:r>
              <a:rPr lang="zh-CN" altLang="en-US" sz="2400" dirty="0" smtClean="0">
                <a:latin typeface="+mn-ea"/>
                <a:ea typeface="+mn-ea"/>
              </a:rPr>
              <a:t>到</a:t>
            </a:r>
            <a:endParaRPr lang="en-US" altLang="zh-CN" sz="2400" dirty="0" smtClean="0">
              <a:latin typeface="+mn-ea"/>
              <a:ea typeface="+mn-ea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latin typeface="+mn-ea"/>
                <a:ea typeface="+mn-ea"/>
              </a:rPr>
              <a:t>将芯片焊上，测试</a:t>
            </a:r>
            <a:r>
              <a:rPr lang="zh-CN" altLang="en-US" sz="2400" dirty="0" smtClean="0">
                <a:latin typeface="+mn-ea"/>
                <a:ea typeface="+mn-ea"/>
              </a:rPr>
              <a:t>电源工作正常</a:t>
            </a:r>
            <a:endParaRPr lang="en-US" altLang="zh-CN" sz="2400" dirty="0" smtClean="0">
              <a:latin typeface="+mn-ea"/>
              <a:ea typeface="+mn-ea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latin typeface="+mn-ea"/>
                <a:ea typeface="+mn-ea"/>
              </a:rPr>
              <a:t>张俊斌师兄帮助编写</a:t>
            </a:r>
            <a:r>
              <a:rPr lang="en-US" altLang="zh-CN" sz="2400" dirty="0" smtClean="0">
                <a:latin typeface="+mn-ea"/>
                <a:ea typeface="+mn-ea"/>
              </a:rPr>
              <a:t>ADC</a:t>
            </a:r>
            <a:r>
              <a:rPr lang="zh-CN" altLang="en-US" sz="2400" dirty="0" smtClean="0">
                <a:latin typeface="+mn-ea"/>
                <a:ea typeface="+mn-ea"/>
              </a:rPr>
              <a:t>控制逻辑以及</a:t>
            </a:r>
            <a:r>
              <a:rPr lang="en-US" altLang="zh-CN" sz="2400" dirty="0" smtClean="0">
                <a:latin typeface="+mn-ea"/>
                <a:ea typeface="+mn-ea"/>
              </a:rPr>
              <a:t>USB</a:t>
            </a:r>
            <a:r>
              <a:rPr lang="zh-CN" altLang="en-US" sz="2400" dirty="0" smtClean="0">
                <a:latin typeface="+mn-ea"/>
                <a:ea typeface="+mn-ea"/>
              </a:rPr>
              <a:t>采数和控制代码</a:t>
            </a:r>
            <a:endParaRPr lang="en-US" altLang="zh-CN" sz="2400" dirty="0" smtClean="0">
              <a:latin typeface="+mn-ea"/>
              <a:ea typeface="+mn-ea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latin typeface="+mn-ea"/>
                <a:ea typeface="+mn-ea"/>
              </a:rPr>
              <a:t>通过</a:t>
            </a:r>
            <a:r>
              <a:rPr lang="en-US" altLang="zh-CN" sz="2400" dirty="0" smtClean="0">
                <a:latin typeface="+mn-ea"/>
                <a:ea typeface="+mn-ea"/>
              </a:rPr>
              <a:t>USB</a:t>
            </a:r>
            <a:r>
              <a:rPr lang="zh-CN" altLang="en-US" sz="2400" dirty="0" smtClean="0">
                <a:latin typeface="+mn-ea"/>
                <a:ea typeface="+mn-ea"/>
              </a:rPr>
              <a:t>发送命令可以控制</a:t>
            </a:r>
            <a:r>
              <a:rPr lang="en-US" altLang="zh-CN" sz="2400" dirty="0" smtClean="0">
                <a:latin typeface="+mn-ea"/>
                <a:ea typeface="+mn-ea"/>
              </a:rPr>
              <a:t>LED</a:t>
            </a:r>
            <a:r>
              <a:rPr lang="zh-CN" altLang="en-US" sz="2400" dirty="0" smtClean="0">
                <a:latin typeface="+mn-ea"/>
                <a:ea typeface="+mn-ea"/>
              </a:rPr>
              <a:t>灯，</a:t>
            </a:r>
            <a:r>
              <a:rPr lang="en-US" altLang="zh-CN" sz="2400" dirty="0" smtClean="0">
                <a:latin typeface="+mn-ea"/>
                <a:ea typeface="+mn-ea"/>
              </a:rPr>
              <a:t>USB</a:t>
            </a:r>
            <a:r>
              <a:rPr lang="zh-CN" altLang="en-US" sz="2400" dirty="0" smtClean="0">
                <a:latin typeface="+mn-ea"/>
                <a:ea typeface="+mn-ea"/>
              </a:rPr>
              <a:t>功能正常</a:t>
            </a:r>
            <a:endParaRPr lang="en-US" altLang="zh-CN" sz="2400" dirty="0" smtClean="0">
              <a:latin typeface="+mn-ea"/>
              <a:ea typeface="+mn-ea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latin typeface="+mn-ea"/>
                <a:ea typeface="+mn-ea"/>
              </a:rPr>
              <a:t>目前可以通过</a:t>
            </a:r>
            <a:r>
              <a:rPr lang="en-US" altLang="zh-CN" sz="2400" dirty="0" smtClean="0">
                <a:latin typeface="+mn-ea"/>
                <a:ea typeface="+mn-ea"/>
              </a:rPr>
              <a:t>USB</a:t>
            </a:r>
            <a:r>
              <a:rPr lang="zh-CN" altLang="en-US" sz="2400" dirty="0" smtClean="0">
                <a:latin typeface="+mn-ea"/>
                <a:ea typeface="+mn-ea"/>
              </a:rPr>
              <a:t>发送采数命令，</a:t>
            </a:r>
            <a:r>
              <a:rPr lang="en-US" altLang="zh-CN" sz="2400" dirty="0" smtClean="0">
                <a:latin typeface="+mn-ea"/>
                <a:ea typeface="+mn-ea"/>
              </a:rPr>
              <a:t>FPGA</a:t>
            </a:r>
            <a:r>
              <a:rPr lang="zh-CN" altLang="en-US" sz="2400" dirty="0" smtClean="0">
                <a:latin typeface="+mn-ea"/>
                <a:ea typeface="+mn-ea"/>
              </a:rPr>
              <a:t>返回一部分数据</a:t>
            </a:r>
            <a:endParaRPr lang="zh-CN" altLang="en-US" sz="2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9596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9512" y="6165304"/>
            <a:ext cx="169647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latin typeface="微软雅黑" pitchFamily="34" charset="-122"/>
                <a:ea typeface="黑体" pitchFamily="2" charset="-122"/>
              </a:rPr>
              <a:t>进展</a:t>
            </a:r>
            <a:endParaRPr lang="zh-CN" altLang="en-US" sz="3200" b="1" dirty="0">
              <a:solidFill>
                <a:schemeClr val="bg1"/>
              </a:solidFill>
              <a:latin typeface="微软雅黑" pitchFamily="34" charset="-122"/>
              <a:ea typeface="黑体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38" t="2206" r="5113" b="1142"/>
          <a:stretch/>
        </p:blipFill>
        <p:spPr>
          <a:xfrm>
            <a:off x="1259632" y="0"/>
            <a:ext cx="6912768" cy="582464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00" t="1021" r="4326"/>
          <a:stretch/>
        </p:blipFill>
        <p:spPr>
          <a:xfrm rot="10800000">
            <a:off x="1187624" y="548680"/>
            <a:ext cx="7056784" cy="509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322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9512" y="6165304"/>
            <a:ext cx="27363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ea"/>
                <a:ea typeface="+mj-ea"/>
              </a:rPr>
              <a:t>总结</a:t>
            </a:r>
            <a:endParaRPr lang="zh-CN" alt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63688" y="1124744"/>
            <a:ext cx="63148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latin typeface="+mn-ea"/>
                <a:ea typeface="+mn-ea"/>
              </a:rPr>
              <a:t>通过大研基本掌握了</a:t>
            </a:r>
            <a:r>
              <a:rPr lang="en-US" altLang="zh-CN" sz="2000" dirty="0" smtClean="0">
                <a:latin typeface="+mn-ea"/>
                <a:ea typeface="+mn-ea"/>
              </a:rPr>
              <a:t>cadence capture</a:t>
            </a:r>
            <a:r>
              <a:rPr lang="zh-CN" altLang="en-US" sz="2000" dirty="0" smtClean="0">
                <a:latin typeface="+mn-ea"/>
                <a:ea typeface="+mn-ea"/>
              </a:rPr>
              <a:t>和</a:t>
            </a:r>
            <a:r>
              <a:rPr lang="en-US" altLang="zh-CN" sz="2000" dirty="0" smtClean="0">
                <a:latin typeface="+mn-ea"/>
                <a:ea typeface="+mn-ea"/>
              </a:rPr>
              <a:t>allegro</a:t>
            </a:r>
            <a:r>
              <a:rPr lang="zh-CN" altLang="en-US" sz="2000" dirty="0" smtClean="0">
                <a:latin typeface="+mn-ea"/>
                <a:ea typeface="+mn-ea"/>
              </a:rPr>
              <a:t>软件的操作、运放的计算和选取、</a:t>
            </a:r>
            <a:r>
              <a:rPr lang="en-US" altLang="zh-CN" sz="2000" dirty="0" smtClean="0">
                <a:latin typeface="+mn-ea"/>
                <a:ea typeface="+mn-ea"/>
              </a:rPr>
              <a:t>ADC</a:t>
            </a:r>
            <a:r>
              <a:rPr lang="zh-CN" altLang="en-US" sz="2000" dirty="0" smtClean="0">
                <a:latin typeface="+mn-ea"/>
                <a:ea typeface="+mn-ea"/>
              </a:rPr>
              <a:t>有效位数和分辨率的计算、</a:t>
            </a:r>
            <a:r>
              <a:rPr lang="en-US" altLang="zh-CN" sz="2000" dirty="0" smtClean="0">
                <a:latin typeface="+mn-ea"/>
                <a:ea typeface="+mn-ea"/>
              </a:rPr>
              <a:t>FPGA</a:t>
            </a:r>
            <a:r>
              <a:rPr lang="zh-CN" altLang="en-US" sz="2000" dirty="0" smtClean="0">
                <a:latin typeface="+mn-ea"/>
                <a:ea typeface="+mn-ea"/>
              </a:rPr>
              <a:t>工作原理及</a:t>
            </a:r>
            <a:r>
              <a:rPr lang="en-US" altLang="zh-CN" sz="2000" dirty="0" smtClean="0">
                <a:latin typeface="+mn-ea"/>
                <a:ea typeface="+mn-ea"/>
              </a:rPr>
              <a:t>Verilog</a:t>
            </a:r>
            <a:r>
              <a:rPr lang="zh-CN" altLang="en-US" sz="2000" dirty="0" smtClean="0">
                <a:latin typeface="+mn-ea"/>
                <a:ea typeface="+mn-ea"/>
              </a:rPr>
              <a:t>代码的书写</a:t>
            </a:r>
            <a:endParaRPr lang="en-US" altLang="zh-CN" sz="2000" dirty="0" smtClean="0">
              <a:latin typeface="+mn-ea"/>
              <a:ea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63688" y="76470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总结</a:t>
            </a:r>
            <a:endParaRPr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1792215" y="1836057"/>
            <a:ext cx="6026786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n"/>
            </a:pPr>
            <a:r>
              <a:rPr lang="zh-CN" altLang="en-US" sz="2000" dirty="0" smtClean="0"/>
              <a:t>暴露的问题：</a:t>
            </a:r>
            <a:endParaRPr lang="en-US" altLang="zh-CN" sz="2000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FPGA</a:t>
            </a:r>
            <a:r>
              <a:rPr lang="zh-CN" altLang="zh-CN" sz="2000" dirty="0"/>
              <a:t>模块时钟输入管脚使用错误，</a:t>
            </a:r>
            <a:r>
              <a:rPr lang="zh-CN" altLang="zh-CN" sz="2000" dirty="0" smtClean="0"/>
              <a:t>导致</a:t>
            </a:r>
            <a:r>
              <a:rPr lang="en-US" altLang="zh-CN" sz="2000" dirty="0" smtClean="0"/>
              <a:t>ADC</a:t>
            </a:r>
            <a:r>
              <a:rPr lang="zh-CN" altLang="en-US" sz="2000" dirty="0" smtClean="0"/>
              <a:t>读数时钟</a:t>
            </a:r>
            <a:r>
              <a:rPr lang="zh-CN" altLang="zh-CN" sz="2000" dirty="0" smtClean="0"/>
              <a:t>信号</a:t>
            </a:r>
            <a:r>
              <a:rPr lang="zh-CN" altLang="zh-CN" sz="2000" dirty="0"/>
              <a:t>无法输出；粗心将</a:t>
            </a:r>
            <a:r>
              <a:rPr lang="en-US" altLang="zh-CN" sz="2000" dirty="0"/>
              <a:t>ADC</a:t>
            </a:r>
            <a:r>
              <a:rPr lang="zh-CN" altLang="zh-CN" sz="2000" dirty="0"/>
              <a:t>输入正负极管脚接反，使得</a:t>
            </a:r>
            <a:r>
              <a:rPr lang="en-US" altLang="zh-CN" sz="2000" dirty="0"/>
              <a:t>ADC</a:t>
            </a:r>
            <a:r>
              <a:rPr lang="zh-CN" altLang="zh-CN" sz="2000" dirty="0"/>
              <a:t>无信号读入</a:t>
            </a:r>
            <a:r>
              <a:rPr lang="zh-CN" altLang="zh-CN" sz="2000" dirty="0" smtClean="0"/>
              <a:t>。</a:t>
            </a:r>
            <a:endParaRPr lang="zh-CN" altLang="zh-CN" sz="20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zh-CN" sz="2000" dirty="0"/>
              <a:t>由于</a:t>
            </a:r>
            <a:r>
              <a:rPr lang="en-US" altLang="zh-CN" sz="2000" dirty="0"/>
              <a:t>ADC</a:t>
            </a:r>
            <a:r>
              <a:rPr lang="zh-CN" altLang="zh-CN" sz="2000" dirty="0"/>
              <a:t>使用错误</a:t>
            </a:r>
            <a:r>
              <a:rPr lang="zh-CN" altLang="zh-CN" sz="2000" dirty="0" smtClean="0"/>
              <a:t>，无法</a:t>
            </a:r>
            <a:r>
              <a:rPr lang="zh-CN" altLang="zh-CN" sz="2000" dirty="0"/>
              <a:t>采集到</a:t>
            </a:r>
            <a:r>
              <a:rPr lang="zh-CN" altLang="zh-CN" sz="2000" dirty="0" smtClean="0"/>
              <a:t>数据</a:t>
            </a:r>
            <a:r>
              <a:rPr lang="zh-CN" altLang="en-US" sz="2000" dirty="0" smtClean="0"/>
              <a:t>，现已改正错误从新投版</a:t>
            </a:r>
            <a:endParaRPr lang="en-US" altLang="zh-CN" sz="2000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zh-CN" sz="2000" dirty="0" smtClean="0"/>
              <a:t>因此</a:t>
            </a:r>
            <a:r>
              <a:rPr lang="zh-CN" altLang="en-US" sz="2000" dirty="0" smtClean="0"/>
              <a:t>现在</a:t>
            </a:r>
            <a:r>
              <a:rPr lang="zh-CN" altLang="zh-CN" sz="2000" dirty="0" smtClean="0"/>
              <a:t>由</a:t>
            </a:r>
            <a:r>
              <a:rPr lang="en-US" altLang="zh-CN" sz="2000" dirty="0"/>
              <a:t>FPGA</a:t>
            </a:r>
            <a:r>
              <a:rPr lang="zh-CN" altLang="zh-CN" sz="2000" dirty="0"/>
              <a:t>模拟</a:t>
            </a:r>
            <a:r>
              <a:rPr lang="en-US" altLang="zh-CN" sz="2000" dirty="0"/>
              <a:t>ADC</a:t>
            </a:r>
            <a:r>
              <a:rPr lang="zh-CN" altLang="zh-CN" sz="2000" dirty="0"/>
              <a:t>数据传输，用以调试</a:t>
            </a:r>
            <a:r>
              <a:rPr lang="en-US" altLang="zh-CN" sz="2000" dirty="0"/>
              <a:t>USB</a:t>
            </a:r>
            <a:r>
              <a:rPr lang="zh-CN" altLang="zh-CN" sz="2000" dirty="0"/>
              <a:t>传输功能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USB</a:t>
            </a:r>
            <a:r>
              <a:rPr lang="zh-CN" altLang="zh-CN" sz="2000" dirty="0"/>
              <a:t>可以控制数据采集和结束功能，但是</a:t>
            </a:r>
            <a:r>
              <a:rPr lang="en-US" altLang="zh-CN" sz="2000" dirty="0"/>
              <a:t>USB</a:t>
            </a:r>
            <a:r>
              <a:rPr lang="zh-CN" altLang="zh-CN" sz="2000" dirty="0"/>
              <a:t>数据读出还有问题，只能返回</a:t>
            </a:r>
            <a:r>
              <a:rPr lang="en-US" altLang="zh-CN" sz="2000" dirty="0"/>
              <a:t>3064</a:t>
            </a:r>
            <a:r>
              <a:rPr lang="zh-CN" altLang="zh-CN" sz="2000" dirty="0"/>
              <a:t>个正确的数据，之后传回数据便出现混乱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872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9512" y="6165304"/>
            <a:ext cx="27363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ea"/>
                <a:ea typeface="+mj-ea"/>
              </a:rPr>
              <a:t>下一步</a:t>
            </a:r>
            <a:endParaRPr lang="zh-CN" alt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123728" y="2060848"/>
            <a:ext cx="5436104" cy="19697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下一步</a:t>
            </a:r>
            <a:endParaRPr lang="en-US" altLang="zh-CN" sz="2400" b="1" dirty="0" smtClean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zh-CN" altLang="zh-CN" sz="2000" dirty="0"/>
              <a:t>调试</a:t>
            </a:r>
            <a:r>
              <a:rPr lang="en-US" altLang="zh-CN" sz="2000" dirty="0"/>
              <a:t>USB</a:t>
            </a:r>
            <a:r>
              <a:rPr lang="zh-CN" altLang="zh-CN" sz="2000" dirty="0"/>
              <a:t>传输模块，使得</a:t>
            </a:r>
            <a:r>
              <a:rPr lang="en-US" altLang="zh-CN" sz="2000" dirty="0"/>
              <a:t>USB</a:t>
            </a:r>
            <a:r>
              <a:rPr lang="zh-CN" altLang="zh-CN" sz="2000" dirty="0"/>
              <a:t>数据传回</a:t>
            </a:r>
            <a:r>
              <a:rPr lang="zh-CN" altLang="zh-CN" sz="2000" dirty="0" smtClean="0"/>
              <a:t>正确</a:t>
            </a:r>
            <a:endParaRPr lang="en-US" altLang="zh-CN" sz="2000" dirty="0" smtClean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zh-CN" altLang="zh-CN" sz="2000" dirty="0" smtClean="0"/>
              <a:t>待</a:t>
            </a:r>
            <a:r>
              <a:rPr lang="en-US" altLang="zh-CN" sz="2000" dirty="0"/>
              <a:t>USB</a:t>
            </a:r>
            <a:r>
              <a:rPr lang="zh-CN" altLang="zh-CN" sz="2000" dirty="0"/>
              <a:t>读数正确后调试</a:t>
            </a:r>
            <a:r>
              <a:rPr lang="en-US" altLang="zh-CN" sz="2000" dirty="0"/>
              <a:t>ADC</a:t>
            </a:r>
            <a:r>
              <a:rPr lang="zh-CN" altLang="zh-CN" sz="2000" dirty="0"/>
              <a:t>读数</a:t>
            </a:r>
            <a:r>
              <a:rPr lang="zh-CN" altLang="zh-CN" sz="2000" dirty="0" smtClean="0"/>
              <a:t>模块</a:t>
            </a:r>
            <a:endParaRPr lang="en-US" altLang="zh-CN" sz="2000" dirty="0" smtClean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zh-CN" altLang="zh-CN" sz="2000" dirty="0" smtClean="0"/>
              <a:t>调试</a:t>
            </a:r>
            <a:r>
              <a:rPr lang="zh-CN" altLang="zh-CN" sz="2000" dirty="0"/>
              <a:t>模拟输入</a:t>
            </a:r>
            <a:r>
              <a:rPr lang="zh-CN" altLang="zh-CN" sz="2000" dirty="0" smtClean="0"/>
              <a:t>部分</a:t>
            </a:r>
            <a:endParaRPr lang="en-US" altLang="zh-CN" sz="2000" dirty="0" smtClean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zh-CN" altLang="zh-CN" sz="2000" dirty="0" smtClean="0"/>
              <a:t>实现</a:t>
            </a:r>
            <a:r>
              <a:rPr lang="zh-CN" altLang="zh-CN" sz="2000" dirty="0"/>
              <a:t>设计要求</a:t>
            </a:r>
            <a:r>
              <a:rPr lang="en-US" altLang="zh-CN" sz="2000" dirty="0"/>
              <a:t>2M</a:t>
            </a:r>
            <a:r>
              <a:rPr lang="zh-CN" altLang="zh-CN" sz="2000" dirty="0"/>
              <a:t>采样率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4640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zh-CN" altLang="en-US" sz="4000" dirty="0" smtClean="0">
                <a:solidFill>
                  <a:schemeClr val="tx1"/>
                </a:solidFill>
              </a:rPr>
              <a:t>感谢聆听！</a:t>
            </a:r>
            <a:endParaRPr lang="zh-CN" altLang="zh-CN" sz="40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9512" y="6165304"/>
            <a:ext cx="20162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ea"/>
                <a:ea typeface="+mj-ea"/>
              </a:rPr>
              <a:t>设计要求</a:t>
            </a:r>
            <a:endParaRPr lang="zh-CN" alt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907704" y="1965568"/>
            <a:ext cx="58390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+mn-ea"/>
                <a:ea typeface="+mn-ea"/>
              </a:rPr>
              <a:t>采样率为</a:t>
            </a:r>
            <a:r>
              <a:rPr lang="en-US" altLang="zh-CN" sz="2400" dirty="0" smtClean="0">
                <a:latin typeface="+mn-ea"/>
                <a:ea typeface="+mn-ea"/>
              </a:rPr>
              <a:t>1M~2M,</a:t>
            </a:r>
            <a:r>
              <a:rPr lang="zh-CN" altLang="en-US" sz="2400" dirty="0" smtClean="0">
                <a:latin typeface="+mn-ea"/>
                <a:ea typeface="+mn-ea"/>
              </a:rPr>
              <a:t>说明信号频率不会高于</a:t>
            </a:r>
            <a:r>
              <a:rPr lang="en-US" altLang="zh-CN" sz="2400" dirty="0" smtClean="0">
                <a:latin typeface="+mn-ea"/>
                <a:ea typeface="+mn-ea"/>
              </a:rPr>
              <a:t>500k~1M</a:t>
            </a:r>
            <a:r>
              <a:rPr lang="zh-CN" altLang="en-US" sz="2400" dirty="0" smtClean="0">
                <a:latin typeface="+mn-ea"/>
                <a:ea typeface="+mn-ea"/>
              </a:rPr>
              <a:t>范围</a:t>
            </a:r>
            <a:endParaRPr lang="en-US" altLang="zh-CN" sz="2400" dirty="0" smtClean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+mn-ea"/>
                <a:ea typeface="+mn-ea"/>
              </a:rPr>
              <a:t>实际信号输入范围：</a:t>
            </a:r>
            <a:r>
              <a:rPr lang="en-US" altLang="zh-CN" sz="2400" dirty="0"/>
              <a:t>-600mV~+600mV</a:t>
            </a:r>
            <a:endParaRPr lang="en-US" altLang="zh-CN" sz="2400" dirty="0" smtClean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+mn-ea"/>
                <a:ea typeface="+mn-ea"/>
              </a:rPr>
              <a:t>差分输入电压差为</a:t>
            </a:r>
            <a:r>
              <a:rPr lang="en-US" altLang="zh-CN" sz="2400" dirty="0" smtClean="0">
                <a:latin typeface="+mn-ea"/>
                <a:ea typeface="+mn-ea"/>
              </a:rPr>
              <a:t>1.2V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4294967295"/>
          </p:nvPr>
        </p:nvSpPr>
        <p:spPr>
          <a:xfrm>
            <a:off x="1907704" y="889216"/>
            <a:ext cx="5578896" cy="372236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sz="2400" dirty="0">
                <a:latin typeface="+mn-ea"/>
              </a:rPr>
              <a:t>采集探测器输出电压信号，</a:t>
            </a:r>
            <a:r>
              <a:rPr lang="zh-CN" altLang="en-US" sz="2400" dirty="0">
                <a:latin typeface="+mn-ea"/>
              </a:rPr>
              <a:t>探测器输出</a:t>
            </a:r>
            <a:r>
              <a:rPr lang="zh-CN" altLang="zh-CN" sz="2400" dirty="0">
                <a:latin typeface="+mn-ea"/>
              </a:rPr>
              <a:t>信号范围在±</a:t>
            </a:r>
            <a:r>
              <a:rPr lang="en-US" altLang="zh-CN" sz="2400" dirty="0">
                <a:latin typeface="+mn-ea"/>
              </a:rPr>
              <a:t>500mv</a:t>
            </a:r>
            <a:r>
              <a:rPr lang="zh-CN" altLang="en-US" sz="2400" dirty="0">
                <a:latin typeface="+mn-ea"/>
              </a:rPr>
              <a:t>范围内</a:t>
            </a:r>
            <a:endParaRPr lang="en-US" altLang="zh-CN" sz="24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+mn-ea"/>
              </a:rPr>
              <a:t>输入信号为差分信号，</a:t>
            </a:r>
            <a:r>
              <a:rPr lang="zh-CN" altLang="zh-CN" sz="2400" dirty="0">
                <a:latin typeface="+mn-ea"/>
              </a:rPr>
              <a:t>信号变化缓慢，近似直流信号，探测到物体时，信号会发生变化</a:t>
            </a:r>
            <a:endParaRPr lang="en-US" altLang="zh-CN" sz="24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sz="2400" dirty="0">
                <a:latin typeface="+mn-ea"/>
              </a:rPr>
              <a:t>数据采集</a:t>
            </a:r>
            <a:r>
              <a:rPr lang="zh-CN" altLang="zh-CN" sz="2400" dirty="0" smtClean="0">
                <a:latin typeface="+mn-ea"/>
              </a:rPr>
              <a:t>速度</a:t>
            </a:r>
            <a:r>
              <a:rPr lang="en-US" altLang="zh-CN" sz="2400" dirty="0" smtClean="0">
                <a:latin typeface="+mn-ea"/>
              </a:rPr>
              <a:t>1M-2M</a:t>
            </a:r>
            <a:endParaRPr lang="en-US" altLang="zh-CN" sz="24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sz="2400" dirty="0">
                <a:latin typeface="+mn-ea"/>
              </a:rPr>
              <a:t>通过</a:t>
            </a:r>
            <a:r>
              <a:rPr lang="en-US" altLang="zh-CN" sz="2400" dirty="0">
                <a:latin typeface="+mn-ea"/>
              </a:rPr>
              <a:t>USB </a:t>
            </a:r>
            <a:r>
              <a:rPr lang="zh-CN" altLang="zh-CN" sz="2400" dirty="0">
                <a:latin typeface="+mn-ea"/>
              </a:rPr>
              <a:t>接口发送开始与结束信号</a:t>
            </a:r>
            <a:endParaRPr lang="en-US" altLang="zh-CN" sz="24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n-ea"/>
              </a:rPr>
              <a:t>+5V</a:t>
            </a:r>
            <a:r>
              <a:rPr lang="zh-CN" altLang="en-US" sz="2400" dirty="0">
                <a:latin typeface="+mn-ea"/>
              </a:rPr>
              <a:t>单电源</a:t>
            </a:r>
            <a:r>
              <a:rPr lang="zh-CN" altLang="en-US" sz="2400" dirty="0" smtClean="0">
                <a:latin typeface="+mn-ea"/>
              </a:rPr>
              <a:t>供电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3924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9512" y="6165304"/>
            <a:ext cx="20162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ea"/>
                <a:ea typeface="+mj-ea"/>
              </a:rPr>
              <a:t>方案选择</a:t>
            </a:r>
            <a:endParaRPr lang="zh-CN" alt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ea"/>
              <a:ea typeface="+mj-ea"/>
            </a:endParaRPr>
          </a:p>
        </p:txBody>
      </p:sp>
      <p:grpSp>
        <p:nvGrpSpPr>
          <p:cNvPr id="14340" name="组合 31"/>
          <p:cNvGrpSpPr>
            <a:grpSpLocks/>
          </p:cNvGrpSpPr>
          <p:nvPr/>
        </p:nvGrpSpPr>
        <p:grpSpPr bwMode="auto">
          <a:xfrm>
            <a:off x="3347864" y="908720"/>
            <a:ext cx="2234371" cy="841482"/>
            <a:chOff x="5507798" y="1412875"/>
            <a:chExt cx="2232853" cy="841270"/>
          </a:xfrm>
        </p:grpSpPr>
        <p:sp>
          <p:nvSpPr>
            <p:cNvPr id="27" name="TextBox 26"/>
            <p:cNvSpPr txBox="1"/>
            <p:nvPr/>
          </p:nvSpPr>
          <p:spPr bwMode="auto">
            <a:xfrm>
              <a:off x="5507798" y="1412875"/>
              <a:ext cx="2232853" cy="841270"/>
            </a:xfrm>
            <a:prstGeom prst="roundRect">
              <a:avLst>
                <a:gd name="adj" fmla="val 8176"/>
              </a:avLst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zh-CN" altLang="en-US" sz="2400" b="1" dirty="0" smtClean="0">
                  <a:solidFill>
                    <a:schemeClr val="bg1">
                      <a:lumMod val="85000"/>
                    </a:schemeClr>
                  </a:solidFill>
                  <a:latin typeface="微软雅黑" pitchFamily="34" charset="-122"/>
                  <a:ea typeface="黑体" pitchFamily="2" charset="-122"/>
                </a:rPr>
                <a:t>设计要求</a:t>
              </a:r>
              <a:endParaRPr lang="zh-CN" altLang="en-US" sz="2400" b="1" dirty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黑体" pitchFamily="2" charset="-122"/>
              </a:endParaRPr>
            </a:p>
          </p:txBody>
        </p:sp>
        <p:sp>
          <p:nvSpPr>
            <p:cNvPr id="29" name="流程图: 联系 28"/>
            <p:cNvSpPr/>
            <p:nvPr/>
          </p:nvSpPr>
          <p:spPr bwMode="auto">
            <a:xfrm>
              <a:off x="5529230" y="2071358"/>
              <a:ext cx="169805" cy="169841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b="1">
                <a:solidFill>
                  <a:srgbClr val="FFFFFF"/>
                </a:solidFill>
                <a:ea typeface="黑体" pitchFamily="2" charset="-122"/>
              </a:endParaRPr>
            </a:p>
          </p:txBody>
        </p:sp>
      </p:grpSp>
      <p:grpSp>
        <p:nvGrpSpPr>
          <p:cNvPr id="14341" name="组合 32"/>
          <p:cNvGrpSpPr>
            <a:grpSpLocks/>
          </p:cNvGrpSpPr>
          <p:nvPr/>
        </p:nvGrpSpPr>
        <p:grpSpPr bwMode="auto">
          <a:xfrm>
            <a:off x="3284408" y="2026188"/>
            <a:ext cx="2311767" cy="1055517"/>
            <a:chOff x="4442415" y="1196845"/>
            <a:chExt cx="2310981" cy="1055385"/>
          </a:xfrm>
        </p:grpSpPr>
        <p:sp>
          <p:nvSpPr>
            <p:cNvPr id="34" name="TextBox 33"/>
            <p:cNvSpPr txBox="1"/>
            <p:nvPr/>
          </p:nvSpPr>
          <p:spPr bwMode="auto">
            <a:xfrm>
              <a:off x="4520543" y="1196845"/>
              <a:ext cx="2232853" cy="841269"/>
            </a:xfrm>
            <a:prstGeom prst="roundRect">
              <a:avLst>
                <a:gd name="adj" fmla="val 8176"/>
              </a:avLst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zh-CN" altLang="en-US" sz="2400" b="1" dirty="0" smtClean="0">
                  <a:solidFill>
                    <a:srgbClr val="FF0000"/>
                  </a:solidFill>
                  <a:latin typeface="微软雅黑" pitchFamily="34" charset="-122"/>
                  <a:ea typeface="黑体" pitchFamily="2" charset="-122"/>
                </a:rPr>
                <a:t>方案选择</a:t>
              </a:r>
              <a:endPara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黑体" pitchFamily="2" charset="-122"/>
              </a:endParaRPr>
            </a:p>
          </p:txBody>
        </p:sp>
        <p:sp>
          <p:nvSpPr>
            <p:cNvPr id="36" name="流程图: 联系 35"/>
            <p:cNvSpPr/>
            <p:nvPr/>
          </p:nvSpPr>
          <p:spPr bwMode="auto">
            <a:xfrm>
              <a:off x="4442415" y="1460337"/>
              <a:ext cx="169805" cy="169842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b="1">
                <a:solidFill>
                  <a:srgbClr val="FFFFFF"/>
                </a:solidFill>
                <a:ea typeface="黑体" pitchFamily="2" charset="-122"/>
              </a:endParaRPr>
            </a:p>
          </p:txBody>
        </p:sp>
        <p:cxnSp>
          <p:nvCxnSpPr>
            <p:cNvPr id="37" name="直接连接符 36"/>
            <p:cNvCxnSpPr/>
            <p:nvPr/>
          </p:nvCxnSpPr>
          <p:spPr bwMode="auto">
            <a:xfrm>
              <a:off x="5520493" y="2252230"/>
              <a:ext cx="322152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43" name="组合 42"/>
          <p:cNvGrpSpPr>
            <a:grpSpLocks/>
          </p:cNvGrpSpPr>
          <p:nvPr/>
        </p:nvGrpSpPr>
        <p:grpSpPr bwMode="auto">
          <a:xfrm>
            <a:off x="3322042" y="3355549"/>
            <a:ext cx="2280880" cy="1080073"/>
            <a:chOff x="5514145" y="1184662"/>
            <a:chExt cx="2280105" cy="1079938"/>
          </a:xfrm>
        </p:grpSpPr>
        <p:sp>
          <p:nvSpPr>
            <p:cNvPr id="44" name="TextBox 43"/>
            <p:cNvSpPr txBox="1"/>
            <p:nvPr/>
          </p:nvSpPr>
          <p:spPr bwMode="auto">
            <a:xfrm>
              <a:off x="5561397" y="1184662"/>
              <a:ext cx="2232853" cy="841269"/>
            </a:xfrm>
            <a:prstGeom prst="roundRect">
              <a:avLst>
                <a:gd name="adj" fmla="val 8176"/>
              </a:avLst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zh-CN" altLang="en-US" sz="2400" b="1" dirty="0" smtClean="0">
                  <a:solidFill>
                    <a:schemeClr val="bg1">
                      <a:lumMod val="85000"/>
                    </a:schemeClr>
                  </a:solidFill>
                  <a:latin typeface="微软雅黑" pitchFamily="34" charset="-122"/>
                  <a:ea typeface="黑体" pitchFamily="2" charset="-122"/>
                </a:rPr>
                <a:t>参数计算</a:t>
              </a:r>
              <a:endParaRPr lang="zh-CN" altLang="en-US" sz="2400" b="1" dirty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黑体" pitchFamily="2" charset="-122"/>
              </a:endParaRPr>
            </a:p>
          </p:txBody>
        </p:sp>
        <p:cxnSp>
          <p:nvCxnSpPr>
            <p:cNvPr id="45" name="直接连接符 44"/>
            <p:cNvCxnSpPr/>
            <p:nvPr/>
          </p:nvCxnSpPr>
          <p:spPr bwMode="auto">
            <a:xfrm>
              <a:off x="5514145" y="1843966"/>
              <a:ext cx="0" cy="420634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流程图: 联系 45"/>
            <p:cNvSpPr/>
            <p:nvPr/>
          </p:nvSpPr>
          <p:spPr bwMode="auto">
            <a:xfrm>
              <a:off x="5565926" y="1851256"/>
              <a:ext cx="169805" cy="169841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b="1">
                <a:solidFill>
                  <a:srgbClr val="FFFFFF"/>
                </a:solidFill>
                <a:ea typeface="黑体" pitchFamily="2" charset="-122"/>
              </a:endParaRPr>
            </a:p>
          </p:txBody>
        </p:sp>
        <p:cxnSp>
          <p:nvCxnSpPr>
            <p:cNvPr id="47" name="直接连接符 46"/>
            <p:cNvCxnSpPr/>
            <p:nvPr/>
          </p:nvCxnSpPr>
          <p:spPr bwMode="auto">
            <a:xfrm>
              <a:off x="5520493" y="2251902"/>
              <a:ext cx="322152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31"/>
          <p:cNvGrpSpPr>
            <a:grpSpLocks/>
          </p:cNvGrpSpPr>
          <p:nvPr/>
        </p:nvGrpSpPr>
        <p:grpSpPr bwMode="auto">
          <a:xfrm>
            <a:off x="3361140" y="4648923"/>
            <a:ext cx="2233612" cy="834156"/>
            <a:chOff x="5507797" y="1420093"/>
            <a:chExt cx="2232853" cy="834051"/>
          </a:xfrm>
        </p:grpSpPr>
        <p:sp>
          <p:nvSpPr>
            <p:cNvPr id="20" name="TextBox 26"/>
            <p:cNvSpPr txBox="1"/>
            <p:nvPr/>
          </p:nvSpPr>
          <p:spPr bwMode="auto">
            <a:xfrm>
              <a:off x="5507797" y="1420093"/>
              <a:ext cx="2232853" cy="834051"/>
            </a:xfrm>
            <a:prstGeom prst="roundRect">
              <a:avLst>
                <a:gd name="adj" fmla="val 8176"/>
              </a:avLst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zh-CN" altLang="en-US" sz="2400" b="1" dirty="0">
                  <a:solidFill>
                    <a:schemeClr val="bg1">
                      <a:lumMod val="85000"/>
                    </a:schemeClr>
                  </a:solidFill>
                  <a:latin typeface="微软雅黑" pitchFamily="34" charset="-122"/>
                  <a:ea typeface="黑体" pitchFamily="2" charset="-122"/>
                </a:rPr>
                <a:t>下一步计划</a:t>
              </a:r>
            </a:p>
          </p:txBody>
        </p:sp>
        <p:sp>
          <p:nvSpPr>
            <p:cNvPr id="22" name="流程图: 联系 21"/>
            <p:cNvSpPr/>
            <p:nvPr/>
          </p:nvSpPr>
          <p:spPr bwMode="auto">
            <a:xfrm>
              <a:off x="5528596" y="2084303"/>
              <a:ext cx="169805" cy="169841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b="1">
                <a:solidFill>
                  <a:srgbClr val="FFFFFF"/>
                </a:solidFill>
                <a:ea typeface="黑体" pitchFamily="2" charset="-122"/>
              </a:endParaRPr>
            </a:p>
          </p:txBody>
        </p:sp>
      </p:grpSp>
      <p:cxnSp>
        <p:nvCxnSpPr>
          <p:cNvPr id="40" name="直接连接符 39"/>
          <p:cNvCxnSpPr/>
          <p:nvPr/>
        </p:nvCxnSpPr>
        <p:spPr bwMode="auto">
          <a:xfrm>
            <a:off x="3362960" y="2459576"/>
            <a:ext cx="0" cy="42068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 bwMode="auto">
          <a:xfrm>
            <a:off x="3369310" y="2867563"/>
            <a:ext cx="32226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11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9512" y="6165304"/>
            <a:ext cx="20162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ea"/>
                <a:ea typeface="+mj-ea"/>
              </a:rPr>
              <a:t>方案选择</a:t>
            </a:r>
            <a:endParaRPr lang="zh-CN" alt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idx="4294967295"/>
          </p:nvPr>
        </p:nvSpPr>
        <p:spPr>
          <a:xfrm>
            <a:off x="2843808" y="764704"/>
            <a:ext cx="5578896" cy="3312368"/>
          </a:xfrm>
        </p:spPr>
        <p:txBody>
          <a:bodyPr/>
          <a:lstStyle/>
          <a:p>
            <a:pPr marL="514350" indent="-514350">
              <a:buFont typeface="+mj-ea"/>
              <a:buAutoNum type="ea1JpnChsDbPeriod"/>
            </a:pPr>
            <a:r>
              <a:rPr lang="zh-CN" altLang="en-US" sz="2400" dirty="0" smtClean="0"/>
              <a:t>差分驱动器</a:t>
            </a:r>
            <a:r>
              <a:rPr lang="en-US" altLang="zh-CN" sz="2400" dirty="0" smtClean="0"/>
              <a:t>+</a:t>
            </a:r>
            <a:r>
              <a:rPr lang="zh-CN" altLang="en-US" sz="2400" dirty="0" smtClean="0"/>
              <a:t>差分输入</a:t>
            </a:r>
            <a:r>
              <a:rPr lang="en-US" altLang="zh-CN" sz="2400" dirty="0" smtClean="0"/>
              <a:t>ADC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sz="2000" dirty="0" smtClean="0"/>
              <a:t>差分运放：</a:t>
            </a:r>
            <a:r>
              <a:rPr lang="en-US" altLang="zh-CN" sz="2000" dirty="0" smtClean="0"/>
              <a:t>AD8476</a:t>
            </a:r>
            <a:endParaRPr lang="en-US" altLang="zh-CN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-3dB</a:t>
            </a:r>
            <a:r>
              <a:rPr lang="zh-CN" altLang="en-US" sz="2000" dirty="0" smtClean="0"/>
              <a:t>带宽：</a:t>
            </a:r>
            <a:r>
              <a:rPr lang="en-US" altLang="zh-CN" sz="2000" dirty="0" smtClean="0"/>
              <a:t>6MHz(</a:t>
            </a:r>
            <a:r>
              <a:rPr lang="en-US" altLang="zh-CN" sz="2000" dirty="0" err="1" smtClean="0"/>
              <a:t>Vout</a:t>
            </a:r>
            <a:r>
              <a:rPr lang="en-US" altLang="zh-CN" sz="2000" dirty="0" smtClean="0"/>
              <a:t>=200mV) 1MHz(</a:t>
            </a:r>
            <a:r>
              <a:rPr lang="en-US" altLang="zh-CN" sz="2000" dirty="0" err="1" smtClean="0"/>
              <a:t>Vout</a:t>
            </a:r>
            <a:r>
              <a:rPr lang="en-US" altLang="zh-CN" sz="2000" dirty="0" smtClean="0"/>
              <a:t>=2V)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可</a:t>
            </a:r>
            <a:r>
              <a:rPr lang="zh-CN" altLang="en-US" sz="2000" dirty="0"/>
              <a:t>单</a:t>
            </a:r>
            <a:r>
              <a:rPr lang="zh-CN" altLang="en-US" sz="2000" dirty="0" smtClean="0"/>
              <a:t>电源供电</a:t>
            </a:r>
            <a:endParaRPr lang="en-US" altLang="zh-CN" sz="2000" dirty="0" smtClean="0"/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sz="2000" dirty="0" smtClean="0"/>
              <a:t>差分输入</a:t>
            </a:r>
            <a:r>
              <a:rPr lang="en-US" altLang="zh-CN" sz="2000" dirty="0" smtClean="0"/>
              <a:t>ADC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AD7622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zh-CN" sz="2000" dirty="0" smtClean="0"/>
              <a:t>最大</a:t>
            </a:r>
            <a:r>
              <a:rPr lang="zh-CN" altLang="zh-CN" sz="2000" dirty="0"/>
              <a:t>采样率</a:t>
            </a:r>
            <a:r>
              <a:rPr lang="en-US" altLang="zh-CN" sz="2000" dirty="0" smtClean="0"/>
              <a:t>2MSPS</a:t>
            </a:r>
            <a:endParaRPr lang="zh-CN" altLang="en-US" sz="2000" dirty="0"/>
          </a:p>
          <a:p>
            <a:r>
              <a:rPr lang="en-US" altLang="zh-CN" sz="2000" dirty="0"/>
              <a:t> SINAD: 91 dB minimum @ 20 kHz (</a:t>
            </a:r>
            <a:r>
              <a:rPr lang="en-US" altLang="zh-CN" sz="2000" dirty="0" smtClean="0"/>
              <a:t>VREF=2.5 </a:t>
            </a:r>
            <a:r>
              <a:rPr lang="en-US" altLang="zh-CN" sz="2000" dirty="0"/>
              <a:t>V) </a:t>
            </a:r>
            <a:endParaRPr lang="en-US" altLang="zh-CN" sz="2000" dirty="0" smtClean="0"/>
          </a:p>
          <a:p>
            <a:pPr marL="0" indent="0">
              <a:buNone/>
            </a:pPr>
            <a:endParaRPr lang="zh-CN" alt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2839063" y="4155481"/>
                <a:ext cx="5583641" cy="16558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 smtClean="0">
                    <a:latin typeface="+mn-ea"/>
                    <a:ea typeface="+mn-ea"/>
                  </a:rPr>
                  <a:t>缺点：</a:t>
                </a:r>
                <a:endParaRPr lang="en-US" altLang="zh-CN" sz="2000" dirty="0" smtClean="0">
                  <a:latin typeface="+mn-ea"/>
                  <a:ea typeface="+mn-ea"/>
                </a:endParaRPr>
              </a:p>
              <a:p>
                <a:pPr marL="342900" indent="-342900">
                  <a:buFont typeface="Wingdings" panose="05000000000000000000" pitchFamily="2" charset="2"/>
                  <a:buChar char="l"/>
                </a:pPr>
                <a:r>
                  <a:rPr lang="en-US" altLang="zh-CN" sz="2000" dirty="0" smtClean="0">
                    <a:latin typeface="+mn-ea"/>
                    <a:ea typeface="+mn-ea"/>
                  </a:rPr>
                  <a:t>AD8476</a:t>
                </a:r>
                <a:r>
                  <a:rPr lang="zh-CN" altLang="en-US" sz="2000" dirty="0" smtClean="0">
                    <a:latin typeface="+mn-ea"/>
                    <a:ea typeface="+mn-ea"/>
                  </a:rPr>
                  <a:t>固定增益为</a:t>
                </a:r>
                <a:r>
                  <a:rPr lang="en-US" altLang="zh-CN" sz="2000" dirty="0" smtClean="0">
                    <a:latin typeface="+mn-ea"/>
                    <a:ea typeface="+mn-ea"/>
                  </a:rPr>
                  <a:t>1</a:t>
                </a:r>
                <a:r>
                  <a:rPr lang="zh-CN" altLang="en-US" sz="2000" dirty="0" smtClean="0">
                    <a:latin typeface="+mn-ea"/>
                    <a:ea typeface="+mn-ea"/>
                  </a:rPr>
                  <a:t>，无法驱动</a:t>
                </a:r>
                <a:r>
                  <a:rPr lang="en-US" altLang="zh-CN" sz="2000" dirty="0" smtClean="0">
                    <a:latin typeface="+mn-ea"/>
                    <a:ea typeface="+mn-ea"/>
                  </a:rPr>
                  <a:t>ADC</a:t>
                </a:r>
                <a:r>
                  <a:rPr lang="zh-CN" altLang="en-US" sz="2000" dirty="0" smtClean="0">
                    <a:latin typeface="+mn-ea"/>
                    <a:ea typeface="+mn-ea"/>
                  </a:rPr>
                  <a:t>至满量程</a:t>
                </a:r>
                <a:endParaRPr lang="en-US" altLang="zh-CN" sz="2000" dirty="0" smtClean="0">
                  <a:latin typeface="+mn-ea"/>
                  <a:ea typeface="+mn-ea"/>
                </a:endParaRPr>
              </a:p>
              <a:p>
                <a:pPr marL="342900" indent="-342900">
                  <a:buFont typeface="Wingdings" panose="05000000000000000000" pitchFamily="2" charset="2"/>
                  <a:buChar char="l"/>
                </a:pPr>
                <a:r>
                  <a:rPr lang="en-US" altLang="zh-CN" sz="2000" dirty="0" smtClean="0">
                    <a:latin typeface="+mn-ea"/>
                    <a:ea typeface="+mn-ea"/>
                  </a:rPr>
                  <a:t>AD7622</a:t>
                </a:r>
                <a:r>
                  <a:rPr lang="zh-CN" altLang="en-US" sz="2000" dirty="0" smtClean="0">
                    <a:latin typeface="+mn-ea"/>
                    <a:ea typeface="+mn-ea"/>
                  </a:rPr>
                  <a:t>差分输入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+mn-ea"/>
                          </a:rPr>
                          <m:t>−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+mn-ea"/>
                          </a:rPr>
                          <m:t>𝑉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+mn-ea"/>
                          </a:rPr>
                          <m:t>𝑟𝑒𝑓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+mn-ea"/>
                      </a:rPr>
                      <m:t>&lt;</m:t>
                    </m:r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+mn-ea"/>
                          </a:rPr>
                          <m:t>𝑉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+mn-ea"/>
                          </a:rPr>
                          <m:t>+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+mn-ea"/>
                      </a:rPr>
                      <m:t>−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+mn-ea"/>
                          </a:rPr>
                          <m:t>𝑉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+mn-ea"/>
                          </a:rPr>
                          <m:t>−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+mn-ea"/>
                      </a:rPr>
                      <m:t>&lt;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+mn-ea"/>
                          </a:rPr>
                          <m:t>𝑉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+mn-ea"/>
                          </a:rPr>
                          <m:t>𝑟𝑒𝑓</m:t>
                        </m:r>
                      </m:sub>
                    </m:sSub>
                  </m:oMath>
                </a14:m>
                <a:r>
                  <a:rPr lang="en-US" altLang="zh-CN" sz="2000" dirty="0" smtClean="0">
                    <a:latin typeface="+mn-ea"/>
                    <a:ea typeface="+mn-ea"/>
                  </a:rPr>
                  <a:t>,</a:t>
                </a:r>
                <a:r>
                  <a:rPr lang="zh-CN" altLang="en-US" sz="2000" dirty="0" smtClean="0">
                    <a:latin typeface="+mn-ea"/>
                    <a:ea typeface="+mn-ea"/>
                  </a:rPr>
                  <a:t>输入信号：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</m:oMath>
                </a14:m>
                <a:r>
                  <a:rPr lang="en-US" altLang="zh-CN" sz="2000" dirty="0" smtClean="0">
                    <a:latin typeface="+mn-ea"/>
                    <a:ea typeface="+mn-ea"/>
                  </a:rPr>
                  <a:t>,</a:t>
                </a:r>
                <a:r>
                  <a:rPr lang="zh-CN" altLang="en-US" sz="2000" dirty="0" smtClean="0">
                    <a:latin typeface="+mn-ea"/>
                    <a:ea typeface="+mn-ea"/>
                  </a:rPr>
                  <a:t>故即使可以驱动至满量程，</a:t>
                </a:r>
                <a:r>
                  <a:rPr lang="en-US" altLang="zh-CN" sz="2000" dirty="0" smtClean="0">
                    <a:latin typeface="+mn-ea"/>
                    <a:ea typeface="+mn-ea"/>
                  </a:rPr>
                  <a:t>ADC</a:t>
                </a:r>
                <a:r>
                  <a:rPr lang="zh-CN" altLang="en-US" sz="2000" dirty="0" smtClean="0">
                    <a:latin typeface="+mn-ea"/>
                    <a:ea typeface="+mn-ea"/>
                  </a:rPr>
                  <a:t>也会有一半的量程浪费</a:t>
                </a:r>
                <a:endParaRPr lang="zh-CN" altLang="en-US" sz="2000" dirty="0">
                  <a:latin typeface="+mn-ea"/>
                  <a:ea typeface="+mn-ea"/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9063" y="4155481"/>
                <a:ext cx="5583641" cy="1655838"/>
              </a:xfrm>
              <a:prstGeom prst="rect">
                <a:avLst/>
              </a:prstGeom>
              <a:blipFill rotWithShape="0">
                <a:blip r:embed="rId3"/>
                <a:stretch>
                  <a:fillRect l="-1201" t="-2214" b="-59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7158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9512" y="6165304"/>
            <a:ext cx="367240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ea"/>
                <a:ea typeface="+mj-ea"/>
              </a:rPr>
              <a:t>方</a:t>
            </a:r>
            <a:r>
              <a:rPr lang="zh-CN" alt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ea"/>
                <a:ea typeface="+mj-ea"/>
              </a:rPr>
              <a:t>案</a:t>
            </a:r>
            <a:r>
              <a:rPr lang="zh-CN" alt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ea"/>
                <a:ea typeface="+mj-ea"/>
              </a:rPr>
              <a:t>选择 </a:t>
            </a:r>
            <a:r>
              <a:rPr lang="en-US" altLang="zh-CN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ea"/>
                <a:ea typeface="+mj-ea"/>
              </a:rPr>
              <a:t>AD8476</a:t>
            </a:r>
            <a:endParaRPr lang="zh-CN" alt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ea"/>
              <a:ea typeface="+mj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3131840" y="836712"/>
                <a:ext cx="5184576" cy="43686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/>
                  <a:t>二</a:t>
                </a:r>
                <a:r>
                  <a:rPr lang="en-US" altLang="zh-CN" sz="2400" dirty="0" smtClean="0"/>
                  <a:t>. </a:t>
                </a:r>
                <a:r>
                  <a:rPr lang="zh-CN" altLang="en-US" sz="2400" dirty="0" smtClean="0"/>
                  <a:t>差分转单端运放</a:t>
                </a:r>
                <a:r>
                  <a:rPr lang="en-US" altLang="zh-CN" sz="2400" dirty="0" smtClean="0"/>
                  <a:t>+</a:t>
                </a:r>
                <a:r>
                  <a:rPr lang="zh-CN" altLang="en-US" sz="2400" dirty="0" smtClean="0"/>
                  <a:t>单端输入</a:t>
                </a:r>
                <a:r>
                  <a:rPr lang="en-US" altLang="zh-CN" sz="2400" dirty="0" smtClean="0"/>
                  <a:t>ADC</a:t>
                </a:r>
              </a:p>
              <a:p>
                <a:pPr marL="342900" indent="-342900">
                  <a:buFont typeface="Wingdings" panose="05000000000000000000" pitchFamily="2" charset="2"/>
                  <a:buChar char="n"/>
                </a:pPr>
                <a:r>
                  <a:rPr lang="en-US" altLang="zh-CN" sz="2400" dirty="0" smtClean="0"/>
                  <a:t>AD8476</a:t>
                </a:r>
                <a:r>
                  <a:rPr lang="zh-CN" altLang="en-US" sz="2400" dirty="0" smtClean="0"/>
                  <a:t>：差分运放，为后端提供共模</a:t>
                </a:r>
                <a:r>
                  <a:rPr lang="zh-CN" altLang="en-US" sz="2400" dirty="0" smtClean="0"/>
                  <a:t>电压</a:t>
                </a:r>
                <a:endParaRPr lang="en-US" altLang="zh-CN" sz="2400" dirty="0" smtClean="0"/>
              </a:p>
              <a:p>
                <a:endParaRPr lang="en-US" altLang="zh-CN" sz="2400" dirty="0" smtClean="0"/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AD8476</a:t>
                </a:r>
                <a:r>
                  <a:rPr lang="zh-CN" altLang="zh-CN" sz="2000" dirty="0"/>
                  <a:t>是一款全差分输入输出运</a:t>
                </a:r>
                <a:r>
                  <a:rPr lang="zh-CN" altLang="zh-CN" sz="2000" dirty="0" smtClean="0"/>
                  <a:t>放</a:t>
                </a:r>
                <a:endParaRPr lang="en-US" altLang="zh-CN" sz="2000" dirty="0" smtClean="0"/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zh-CN" altLang="zh-CN" sz="2000" u="sng" dirty="0" smtClean="0"/>
                  <a:t>可以</a:t>
                </a:r>
                <a:r>
                  <a:rPr lang="zh-CN" altLang="zh-CN" sz="2000" u="sng" dirty="0"/>
                  <a:t>采用单电源</a:t>
                </a:r>
                <a:r>
                  <a:rPr lang="en-US" altLang="zh-CN" sz="2000" u="sng" dirty="0"/>
                  <a:t>3V-18V</a:t>
                </a:r>
                <a:r>
                  <a:rPr lang="zh-CN" altLang="zh-CN" sz="2000" u="sng" dirty="0" smtClean="0"/>
                  <a:t>供电</a:t>
                </a:r>
                <a:endParaRPr lang="en-US" altLang="zh-CN" sz="2000" u="sng" dirty="0" smtClean="0"/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zh-CN" altLang="zh-CN" sz="2000" dirty="0" smtClean="0"/>
                  <a:t>小</a:t>
                </a:r>
                <a:r>
                  <a:rPr lang="zh-CN" altLang="zh-CN" sz="2000" dirty="0"/>
                  <a:t>信号</a:t>
                </a:r>
                <a:r>
                  <a:rPr lang="en-US" altLang="zh-CN" sz="2000" dirty="0"/>
                  <a:t>(</a:t>
                </a:r>
                <a:r>
                  <a:rPr lang="en-US" altLang="zh-CN" sz="2000" dirty="0" err="1"/>
                  <a:t>V</a:t>
                </a:r>
                <a:r>
                  <a:rPr lang="en-US" altLang="zh-CN" sz="2000" baseline="-25000" dirty="0" err="1"/>
                  <a:t>out</a:t>
                </a:r>
                <a:r>
                  <a:rPr lang="en-US" altLang="zh-CN" sz="2000" dirty="0"/>
                  <a:t>=200mV) -3dB</a:t>
                </a:r>
                <a:r>
                  <a:rPr lang="zh-CN" altLang="zh-CN" sz="2000" dirty="0"/>
                  <a:t>带宽：</a:t>
                </a:r>
                <a:r>
                  <a:rPr lang="en-US" altLang="zh-CN" sz="2000" dirty="0"/>
                  <a:t>6MHz</a:t>
                </a:r>
                <a:r>
                  <a:rPr lang="zh-CN" altLang="zh-CN" sz="2000" dirty="0"/>
                  <a:t>，大信号</a:t>
                </a:r>
                <a:r>
                  <a:rPr lang="en-US" altLang="zh-CN" sz="2000" dirty="0"/>
                  <a:t>(</a:t>
                </a:r>
                <a:r>
                  <a:rPr lang="en-US" altLang="zh-CN" sz="2000" dirty="0" err="1"/>
                  <a:t>V</a:t>
                </a:r>
                <a:r>
                  <a:rPr lang="en-US" altLang="zh-CN" sz="2000" baseline="-25000" dirty="0" err="1"/>
                  <a:t>out</a:t>
                </a:r>
                <a:r>
                  <a:rPr lang="en-US" altLang="zh-CN" sz="2000" dirty="0"/>
                  <a:t>=2V) -3dB</a:t>
                </a:r>
                <a:r>
                  <a:rPr lang="zh-CN" altLang="zh-CN" sz="2000" dirty="0"/>
                  <a:t>带宽</a:t>
                </a:r>
                <a:r>
                  <a:rPr lang="en-US" altLang="zh-CN" sz="2000" dirty="0"/>
                  <a:t>:</a:t>
                </a:r>
                <a:r>
                  <a:rPr lang="zh-CN" altLang="zh-CN" sz="2000" dirty="0"/>
                  <a:t>：</a:t>
                </a:r>
                <a:r>
                  <a:rPr lang="en-US" altLang="zh-CN" sz="2000" dirty="0" smtClean="0"/>
                  <a:t>1MHz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zh-CN" altLang="zh-CN" sz="2000" u="sng" dirty="0" smtClean="0"/>
                  <a:t>输出</a:t>
                </a:r>
                <a:r>
                  <a:rPr lang="zh-CN" altLang="zh-CN" sz="2000" u="sng" dirty="0"/>
                  <a:t>噪声：</a:t>
                </a:r>
                <a14:m>
                  <m:oMath xmlns:m="http://schemas.openxmlformats.org/officeDocument/2006/math">
                    <m:r>
                      <a:rPr lang="en-US" altLang="zh-CN" sz="2000" u="sng"/>
                      <m:t>39</m:t>
                    </m:r>
                    <m:r>
                      <m:rPr>
                        <m:sty m:val="p"/>
                      </m:rPr>
                      <a:rPr lang="en-US" altLang="zh-CN" sz="2000" u="sng"/>
                      <m:t>nV</m:t>
                    </m:r>
                    <m:r>
                      <a:rPr lang="en-US" altLang="zh-CN" sz="2000" u="sng"/>
                      <m:t>/</m:t>
                    </m:r>
                    <m:rad>
                      <m:radPr>
                        <m:degHide m:val="on"/>
                        <m:ctrlPr>
                          <a:rPr lang="zh-CN" altLang="zh-CN" sz="2000" i="1" u="sng"/>
                        </m:ctrlPr>
                      </m:radPr>
                      <m:deg/>
                      <m:e>
                        <m:r>
                          <a:rPr lang="en-US" altLang="zh-CN" sz="2000" i="1" u="sng"/>
                          <m:t>𝐻𝑧</m:t>
                        </m:r>
                      </m:e>
                    </m:rad>
                  </m:oMath>
                </a14:m>
                <a:endParaRPr lang="en-US" altLang="zh-CN" sz="2000" u="sng" dirty="0" smtClean="0"/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altLang="zh-CN" sz="2000" u="sng" dirty="0" smtClean="0"/>
                  <a:t>VOCM</a:t>
                </a:r>
                <a:r>
                  <a:rPr lang="zh-CN" altLang="zh-CN" sz="2000" u="sng" dirty="0"/>
                  <a:t>引脚可调整输出共模</a:t>
                </a:r>
                <a:r>
                  <a:rPr lang="zh-CN" altLang="zh-CN" sz="2000" u="sng" dirty="0" smtClean="0"/>
                  <a:t>电压</a:t>
                </a:r>
                <a:endParaRPr lang="en-US" altLang="zh-CN" sz="2000" u="sng" dirty="0" smtClean="0"/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zh-CN" altLang="zh-CN" sz="2000" dirty="0" smtClean="0"/>
                  <a:t>运</a:t>
                </a:r>
                <a:r>
                  <a:rPr lang="zh-CN" altLang="zh-CN" sz="2000" dirty="0"/>
                  <a:t>放的增益由内置精密电阻控制，固定增益为</a:t>
                </a:r>
                <a:r>
                  <a:rPr lang="en-US" altLang="zh-CN" sz="2000" dirty="0" smtClean="0"/>
                  <a:t>1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zh-CN" altLang="zh-CN" sz="2000" dirty="0" smtClean="0"/>
                  <a:t>电源电流</a:t>
                </a:r>
                <a:r>
                  <a:rPr lang="zh-CN" altLang="zh-CN" sz="2000" dirty="0"/>
                  <a:t>：</a:t>
                </a:r>
                <a:r>
                  <a:rPr lang="en-US" altLang="zh-CN" sz="2000" dirty="0"/>
                  <a:t> 330 </a:t>
                </a:r>
                <a:r>
                  <a:rPr lang="en-US" altLang="zh-CN" sz="2000" dirty="0" err="1" smtClean="0"/>
                  <a:t>uA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836712"/>
                <a:ext cx="5184576" cy="4368696"/>
              </a:xfrm>
              <a:prstGeom prst="rect">
                <a:avLst/>
              </a:prstGeom>
              <a:blipFill rotWithShape="0">
                <a:blip r:embed="rId3"/>
                <a:stretch>
                  <a:fillRect l="-1882" t="-1534" b="-16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图片 23"/>
          <p:cNvPicPr/>
          <p:nvPr/>
        </p:nvPicPr>
        <p:blipFill>
          <a:blip r:embed="rId4"/>
          <a:stretch>
            <a:fillRect/>
          </a:stretch>
        </p:blipFill>
        <p:spPr>
          <a:xfrm>
            <a:off x="179512" y="3212976"/>
            <a:ext cx="2449195" cy="251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80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9512" y="6165304"/>
            <a:ext cx="33843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ea"/>
                <a:ea typeface="+mj-ea"/>
              </a:rPr>
              <a:t>方</a:t>
            </a:r>
            <a:r>
              <a:rPr lang="zh-CN" alt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ea"/>
                <a:ea typeface="+mj-ea"/>
              </a:rPr>
              <a:t>案</a:t>
            </a:r>
            <a:r>
              <a:rPr lang="zh-CN" alt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ea"/>
                <a:ea typeface="+mj-ea"/>
              </a:rPr>
              <a:t>选择 </a:t>
            </a:r>
            <a:r>
              <a:rPr lang="en-US" altLang="zh-CN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ea"/>
                <a:ea typeface="+mj-ea"/>
              </a:rPr>
              <a:t>AD8426</a:t>
            </a:r>
            <a:endParaRPr lang="zh-CN" alt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ea"/>
              <a:ea typeface="+mj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/>
              <p:cNvSpPr/>
              <p:nvPr/>
            </p:nvSpPr>
            <p:spPr>
              <a:xfrm>
                <a:off x="2987824" y="620688"/>
                <a:ext cx="5544616" cy="39378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n"/>
                </a:pPr>
                <a:r>
                  <a:rPr lang="en-US" altLang="zh-CN" sz="2400" dirty="0" smtClean="0"/>
                  <a:t>AD8426</a:t>
                </a:r>
              </a:p>
              <a:p>
                <a:pPr marL="285750" indent="-285750">
                  <a:buFont typeface="Wingdings" panose="05000000000000000000" pitchFamily="2" charset="2"/>
                  <a:buChar char="n"/>
                </a:pPr>
                <a:r>
                  <a:rPr lang="zh-CN" altLang="zh-CN" sz="2000" dirty="0"/>
                  <a:t>将差分输入信号转换为单端</a:t>
                </a:r>
                <a:r>
                  <a:rPr lang="zh-CN" altLang="zh-CN" sz="2000" dirty="0" smtClean="0"/>
                  <a:t>信号</a:t>
                </a:r>
                <a:r>
                  <a:rPr lang="zh-CN" altLang="en-US" sz="2000" dirty="0" smtClean="0"/>
                  <a:t>，芯片增益可调</a:t>
                </a:r>
                <a:endParaRPr lang="en-US" altLang="zh-CN" sz="2000" dirty="0" smtClean="0"/>
              </a:p>
              <a:p>
                <a:pPr marL="285750" indent="-285750">
                  <a:buFont typeface="Wingdings" panose="05000000000000000000" pitchFamily="2" charset="2"/>
                  <a:buChar char="n"/>
                </a:pPr>
                <a:endParaRPr lang="en-US" altLang="zh-CN" sz="2000" dirty="0"/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/>
                  <a:t>AD8426</a:t>
                </a:r>
                <a:r>
                  <a:rPr lang="zh-CN" altLang="zh-CN" sz="2000" dirty="0"/>
                  <a:t>是一款差分输入单端输出的仪表运</a:t>
                </a:r>
                <a:r>
                  <a:rPr lang="zh-CN" altLang="zh-CN" sz="2000" dirty="0" smtClean="0"/>
                  <a:t>放</a:t>
                </a:r>
                <a:endParaRPr lang="en-US" altLang="zh-CN" sz="2000" dirty="0" smtClean="0"/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zh-CN" altLang="zh-CN" sz="2000" u="sng" dirty="0" smtClean="0"/>
                  <a:t>可</a:t>
                </a:r>
                <a:r>
                  <a:rPr lang="zh-CN" altLang="zh-CN" sz="2000" u="sng" dirty="0"/>
                  <a:t>单电源供电： </a:t>
                </a:r>
                <a:r>
                  <a:rPr lang="en-US" altLang="zh-CN" sz="2000" u="sng" dirty="0"/>
                  <a:t>2.2 V</a:t>
                </a:r>
                <a:r>
                  <a:rPr lang="zh-CN" altLang="zh-CN" sz="2000" u="sng" dirty="0"/>
                  <a:t>至</a:t>
                </a:r>
                <a:r>
                  <a:rPr lang="en-US" altLang="zh-CN" sz="2000" u="sng" dirty="0"/>
                  <a:t>36 </a:t>
                </a:r>
                <a:r>
                  <a:rPr lang="en-US" altLang="zh-CN" sz="2000" dirty="0" smtClean="0"/>
                  <a:t>V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/>
                  <a:t>-3dB</a:t>
                </a:r>
                <a:r>
                  <a:rPr lang="zh-CN" altLang="zh-CN" sz="2000" dirty="0"/>
                  <a:t>带宽</a:t>
                </a:r>
                <a:r>
                  <a:rPr lang="en-US" altLang="zh-CN" sz="2000" dirty="0"/>
                  <a:t>(G = 1)</a:t>
                </a:r>
                <a:r>
                  <a:rPr lang="zh-CN" altLang="zh-CN" sz="2000" dirty="0"/>
                  <a:t>：</a:t>
                </a:r>
                <a:r>
                  <a:rPr lang="en-US" altLang="zh-CN" sz="2000" dirty="0"/>
                  <a:t>  1 </a:t>
                </a:r>
                <a:r>
                  <a:rPr lang="en-US" altLang="zh-CN" sz="2000" dirty="0" smtClean="0"/>
                  <a:t>MHz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zh-CN" altLang="zh-CN" sz="2000" u="sng" dirty="0" smtClean="0"/>
                  <a:t>输入</a:t>
                </a:r>
                <a:r>
                  <a:rPr lang="zh-CN" altLang="zh-CN" sz="2000" u="sng" dirty="0"/>
                  <a:t>噪声： </a:t>
                </a:r>
                <a14:m>
                  <m:oMath xmlns:m="http://schemas.openxmlformats.org/officeDocument/2006/math">
                    <m:r>
                      <a:rPr lang="en-US" altLang="zh-CN" sz="2000" u="sng"/>
                      <m:t>24</m:t>
                    </m:r>
                    <m:r>
                      <m:rPr>
                        <m:sty m:val="p"/>
                      </m:rPr>
                      <a:rPr lang="en-US" altLang="zh-CN" sz="2000" u="sng"/>
                      <m:t>nV</m:t>
                    </m:r>
                    <m:r>
                      <a:rPr lang="en-US" altLang="zh-CN" sz="2000" u="sng"/>
                      <m:t>/</m:t>
                    </m:r>
                    <m:rad>
                      <m:radPr>
                        <m:degHide m:val="on"/>
                        <m:ctrlPr>
                          <a:rPr lang="zh-CN" altLang="zh-CN" sz="2000" i="1" u="sng"/>
                        </m:ctrlPr>
                      </m:radPr>
                      <m:deg/>
                      <m:e>
                        <m:r>
                          <a:rPr lang="en-US" altLang="zh-CN" sz="2000" i="1" u="sng"/>
                          <m:t>𝐻𝑧</m:t>
                        </m:r>
                      </m:e>
                    </m:rad>
                  </m:oMath>
                </a14:m>
                <a:endParaRPr lang="en-US" altLang="zh-CN" sz="2000" u="sng" dirty="0" smtClean="0"/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zh-CN" altLang="zh-CN" sz="2000" u="sng" dirty="0" smtClean="0"/>
                  <a:t>增益</a:t>
                </a:r>
                <a:r>
                  <a:rPr lang="zh-CN" altLang="zh-CN" sz="2000" u="sng" dirty="0"/>
                  <a:t>范围：</a:t>
                </a:r>
                <a:r>
                  <a:rPr lang="en-US" altLang="zh-CN" sz="2000" u="sng" dirty="0"/>
                  <a:t> 1 </a:t>
                </a:r>
                <a:r>
                  <a:rPr lang="zh-CN" altLang="zh-CN" sz="2000" u="sng" dirty="0"/>
                  <a:t>至</a:t>
                </a:r>
                <a:r>
                  <a:rPr lang="en-US" altLang="zh-CN" sz="2000" u="sng" dirty="0" smtClean="0"/>
                  <a:t>1000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zh-CN" altLang="zh-CN" sz="2000" dirty="0" smtClean="0"/>
                  <a:t>电源电流</a:t>
                </a:r>
                <a:r>
                  <a:rPr lang="zh-CN" altLang="zh-CN" sz="2000" dirty="0"/>
                  <a:t>典型值</a:t>
                </a:r>
                <a:r>
                  <a:rPr lang="en-US" altLang="zh-CN" sz="2000" dirty="0"/>
                  <a:t>(</a:t>
                </a:r>
                <a:r>
                  <a:rPr lang="zh-CN" altLang="zh-CN" sz="2000" dirty="0"/>
                  <a:t>每个放大器</a:t>
                </a:r>
                <a:r>
                  <a:rPr lang="en-US" altLang="zh-CN" sz="2000" dirty="0"/>
                  <a:t>)</a:t>
                </a:r>
                <a:r>
                  <a:rPr lang="zh-CN" altLang="zh-CN" sz="2000" dirty="0"/>
                  <a:t>：</a:t>
                </a:r>
                <a:r>
                  <a:rPr lang="en-US" altLang="zh-CN" sz="2000" dirty="0"/>
                  <a:t>  350 </a:t>
                </a:r>
                <a:r>
                  <a:rPr lang="en-US" altLang="zh-CN" sz="2000" dirty="0" err="1"/>
                  <a:t>uA</a:t>
                </a:r>
                <a:r>
                  <a:rPr lang="zh-CN" altLang="zh-CN" sz="2000" dirty="0"/>
                  <a:t>，一片芯片两个运放共</a:t>
                </a:r>
                <a:r>
                  <a:rPr lang="en-US" altLang="zh-CN" sz="2000" dirty="0"/>
                  <a:t>700uA</a:t>
                </a:r>
                <a:endParaRPr lang="zh-CN" altLang="zh-CN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sz="2400" dirty="0" smtClean="0"/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620688"/>
                <a:ext cx="5544616" cy="3937809"/>
              </a:xfrm>
              <a:prstGeom prst="rect">
                <a:avLst/>
              </a:prstGeom>
              <a:blipFill rotWithShape="0">
                <a:blip r:embed="rId3"/>
                <a:stretch>
                  <a:fillRect l="-1429" t="-1084" r="-7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/>
          <p:nvPr/>
        </p:nvPicPr>
        <p:blipFill>
          <a:blip r:embed="rId4"/>
          <a:stretch>
            <a:fillRect/>
          </a:stretch>
        </p:blipFill>
        <p:spPr>
          <a:xfrm>
            <a:off x="197913" y="2708920"/>
            <a:ext cx="2414905" cy="2280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441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9512" y="6165304"/>
            <a:ext cx="38164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ea"/>
                <a:ea typeface="+mj-ea"/>
              </a:rPr>
              <a:t>方</a:t>
            </a:r>
            <a:r>
              <a:rPr lang="zh-CN" alt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ea"/>
                <a:ea typeface="+mj-ea"/>
              </a:rPr>
              <a:t>案</a:t>
            </a:r>
            <a:r>
              <a:rPr lang="zh-CN" alt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ea"/>
                <a:ea typeface="+mj-ea"/>
              </a:rPr>
              <a:t>选择 </a:t>
            </a:r>
            <a:r>
              <a:rPr lang="en-US" altLang="zh-CN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ea"/>
                <a:ea typeface="+mj-ea"/>
              </a:rPr>
              <a:t>AD7985</a:t>
            </a:r>
            <a:endParaRPr lang="zh-CN" alt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ea"/>
              <a:ea typeface="+mj-ea"/>
            </a:endParaRPr>
          </a:p>
        </p:txBody>
      </p:sp>
      <p:pic>
        <p:nvPicPr>
          <p:cNvPr id="5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64931" y="4005064"/>
            <a:ext cx="4045585" cy="202628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635896" y="555446"/>
            <a:ext cx="4572000" cy="477053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2400" dirty="0" smtClean="0"/>
              <a:t>AD7985</a:t>
            </a:r>
          </a:p>
          <a:p>
            <a:pPr marL="342900" lvl="0" indent="-342900">
              <a:buFont typeface="Wingdings" panose="05000000000000000000" pitchFamily="2" charset="2"/>
              <a:buChar char="n"/>
            </a:pPr>
            <a:r>
              <a:rPr lang="en-US" altLang="zh-CN" sz="2000" dirty="0" smtClean="0"/>
              <a:t>AD7985</a:t>
            </a:r>
            <a:r>
              <a:rPr lang="zh-CN" altLang="zh-CN" sz="2000" dirty="0"/>
              <a:t>是一款</a:t>
            </a:r>
            <a:r>
              <a:rPr lang="en-US" altLang="zh-CN" sz="2000" dirty="0"/>
              <a:t>16</a:t>
            </a:r>
            <a:r>
              <a:rPr lang="zh-CN" altLang="zh-CN" sz="2000" dirty="0"/>
              <a:t>位最高采样率为</a:t>
            </a:r>
            <a:r>
              <a:rPr lang="en-US" altLang="zh-CN" sz="2000" dirty="0"/>
              <a:t>2.5M</a:t>
            </a:r>
            <a:r>
              <a:rPr lang="zh-CN" altLang="zh-CN" sz="2000" dirty="0"/>
              <a:t>的逐次逼近型</a:t>
            </a:r>
            <a:r>
              <a:rPr lang="zh-CN" altLang="zh-CN" sz="2000" dirty="0" smtClean="0"/>
              <a:t>模数转换器</a:t>
            </a:r>
            <a:endParaRPr lang="en-US" altLang="zh-CN" sz="2000" dirty="0" smtClean="0"/>
          </a:p>
          <a:p>
            <a:pPr marL="342900" lvl="0" indent="-342900">
              <a:buFont typeface="Wingdings" panose="05000000000000000000" pitchFamily="2" charset="2"/>
              <a:buChar char="n"/>
            </a:pPr>
            <a:endParaRPr lang="zh-CN" altLang="zh-CN" sz="20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zh-CN" altLang="zh-CN" sz="2000" dirty="0"/>
              <a:t>总谐波失真：</a:t>
            </a:r>
            <a:r>
              <a:rPr lang="en-US" altLang="zh-CN" sz="2000" b="1" dirty="0"/>
              <a:t>88.5 dB</a:t>
            </a:r>
            <a:r>
              <a:rPr lang="en-US" altLang="zh-CN" sz="2000" dirty="0"/>
              <a:t>(</a:t>
            </a:r>
            <a:r>
              <a:rPr lang="zh-CN" altLang="zh-CN" sz="2000" dirty="0"/>
              <a:t>片内基准电压源</a:t>
            </a:r>
            <a:r>
              <a:rPr lang="en-US" altLang="zh-CN" sz="2000" dirty="0"/>
              <a:t>)  </a:t>
            </a:r>
            <a:r>
              <a:rPr lang="en-US" altLang="zh-CN" sz="2000" b="1" dirty="0"/>
              <a:t>90 dB</a:t>
            </a:r>
            <a:r>
              <a:rPr lang="en-US" altLang="zh-CN" sz="2000" dirty="0"/>
              <a:t>(</a:t>
            </a:r>
            <a:r>
              <a:rPr lang="zh-CN" altLang="zh-CN" sz="2000" dirty="0"/>
              <a:t>外部基准电压源</a:t>
            </a:r>
            <a:r>
              <a:rPr lang="en-US" altLang="zh-CN" sz="2000" dirty="0" smtClean="0"/>
              <a:t>)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VREF</a:t>
            </a:r>
            <a:r>
              <a:rPr lang="zh-CN" altLang="zh-CN" sz="2000" dirty="0"/>
              <a:t>最高可达</a:t>
            </a:r>
            <a:r>
              <a:rPr lang="en-US" altLang="zh-CN" sz="2000" dirty="0" smtClean="0"/>
              <a:t>5V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zh-CN" altLang="zh-CN" sz="2000" dirty="0" smtClean="0"/>
              <a:t>数据</a:t>
            </a:r>
            <a:r>
              <a:rPr lang="zh-CN" altLang="zh-CN" sz="2000" dirty="0"/>
              <a:t>串行</a:t>
            </a:r>
            <a:r>
              <a:rPr lang="zh-CN" altLang="zh-CN" sz="2000" dirty="0" smtClean="0"/>
              <a:t>读出</a:t>
            </a:r>
            <a:endParaRPr lang="en-US" altLang="zh-CN" sz="2000" dirty="0" smtClean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zh-CN" altLang="zh-CN" sz="2000" dirty="0" smtClean="0"/>
              <a:t>供电</a:t>
            </a:r>
            <a:r>
              <a:rPr lang="zh-CN" altLang="zh-CN" sz="2000" dirty="0"/>
              <a:t>电压：</a:t>
            </a:r>
            <a:r>
              <a:rPr lang="en-US" altLang="zh-CN" sz="2000" dirty="0"/>
              <a:t>2.5V </a:t>
            </a:r>
            <a:r>
              <a:rPr lang="zh-CN" altLang="zh-CN" sz="2000" dirty="0"/>
              <a:t>逻辑接口：</a:t>
            </a:r>
            <a:r>
              <a:rPr lang="en-US" altLang="zh-CN" sz="2000" dirty="0"/>
              <a:t>1.8 V/2.5 V/2.7 </a:t>
            </a:r>
            <a:r>
              <a:rPr lang="en-US" altLang="zh-CN" sz="2000" dirty="0" smtClean="0"/>
              <a:t>V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zh-CN" altLang="zh-CN" sz="2000" dirty="0" smtClean="0"/>
              <a:t>功耗</a:t>
            </a:r>
            <a:r>
              <a:rPr lang="zh-CN" altLang="zh-CN" sz="2000" dirty="0"/>
              <a:t>：</a:t>
            </a:r>
            <a:r>
              <a:rPr lang="en-US" altLang="zh-CN" sz="2000" b="1" dirty="0"/>
              <a:t>15.5 </a:t>
            </a:r>
            <a:r>
              <a:rPr lang="en-US" altLang="zh-CN" sz="2000" b="1" dirty="0" err="1"/>
              <a:t>mW</a:t>
            </a:r>
            <a:r>
              <a:rPr lang="en-US" altLang="zh-CN" sz="2000" dirty="0"/>
              <a:t>(2.5 MSPS</a:t>
            </a:r>
            <a:r>
              <a:rPr lang="zh-CN" altLang="zh-CN" sz="2000" dirty="0"/>
              <a:t>，外部基准电压源</a:t>
            </a:r>
            <a:r>
              <a:rPr lang="en-US" altLang="zh-CN" sz="2000" dirty="0"/>
              <a:t>)    </a:t>
            </a:r>
            <a:r>
              <a:rPr lang="en-US" altLang="zh-CN" sz="2000" b="1" dirty="0"/>
              <a:t>28 </a:t>
            </a:r>
            <a:r>
              <a:rPr lang="en-US" altLang="zh-CN" sz="2000" b="1" dirty="0" err="1"/>
              <a:t>mW</a:t>
            </a:r>
            <a:r>
              <a:rPr lang="en-US" altLang="zh-CN" sz="2000" dirty="0"/>
              <a:t>(2.5 MSPS</a:t>
            </a:r>
            <a:r>
              <a:rPr lang="zh-CN" altLang="zh-CN" sz="2000" dirty="0"/>
              <a:t>，内部基准电压源</a:t>
            </a:r>
            <a:r>
              <a:rPr lang="en-US" altLang="zh-CN" sz="2000" dirty="0" smtClean="0"/>
              <a:t>)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zh-CN" altLang="zh-CN" sz="2000" dirty="0" smtClean="0"/>
              <a:t>端口</a:t>
            </a:r>
            <a:r>
              <a:rPr lang="zh-CN" altLang="zh-CN" sz="2000" dirty="0"/>
              <a:t>电压：</a:t>
            </a:r>
            <a:r>
              <a:rPr lang="en-US" altLang="zh-CN" sz="2000" dirty="0"/>
              <a:t>1.8V 2.5V 2.7V</a:t>
            </a:r>
            <a:endParaRPr lang="zh-CN" altLang="zh-CN" sz="2000" dirty="0"/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59898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835696" y="191683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方案框图</a:t>
            </a:r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179512" y="6165304"/>
            <a:ext cx="20162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ea"/>
                <a:ea typeface="+mj-ea"/>
              </a:rPr>
              <a:t> </a:t>
            </a:r>
            <a:r>
              <a:rPr lang="zh-CN" alt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ea"/>
                <a:ea typeface="+mj-ea"/>
              </a:rPr>
              <a:t>方案框图</a:t>
            </a:r>
            <a:endParaRPr lang="zh-CN" alt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ea"/>
              <a:ea typeface="+mj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636912"/>
            <a:ext cx="8143875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14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母版.potx" id="{A58792B1-F371-43C7-AE1A-EAC0A3AF312F}" vid="{BE79FD4A-FE7C-46FA-BD52-7ABEC0A0B359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母版</Template>
  <TotalTime>860</TotalTime>
  <Pages>0</Pages>
  <Words>1034</Words>
  <Characters>0</Characters>
  <Application>Microsoft Office PowerPoint</Application>
  <DocSecurity>0</DocSecurity>
  <PresentationFormat>全屏显示(4:3)</PresentationFormat>
  <Lines>0</Lines>
  <Paragraphs>189</Paragraphs>
  <Slides>25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4" baseType="lpstr">
      <vt:lpstr>黑体</vt:lpstr>
      <vt:lpstr>宋体</vt:lpstr>
      <vt:lpstr>微软雅黑</vt:lpstr>
      <vt:lpstr>Arial</vt:lpstr>
      <vt:lpstr>Calibri</vt:lpstr>
      <vt:lpstr>Cambria Math</vt:lpstr>
      <vt:lpstr>Times New Roman</vt:lpstr>
      <vt:lpstr>Wingdings</vt:lpstr>
      <vt:lpstr>默认设计模板</vt:lpstr>
      <vt:lpstr>2M采样率双通道数据采集卡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感谢聆听！</vt:lpstr>
    </vt:vector>
  </TitlesOfParts>
  <Company/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2M采样率双通道数据采集卡</dc:title>
  <dc:creator>wy</dc:creator>
  <cp:lastModifiedBy>wy</cp:lastModifiedBy>
  <cp:revision>56</cp:revision>
  <cp:lastPrinted>1899-12-30T00:00:00Z</cp:lastPrinted>
  <dcterms:created xsi:type="dcterms:W3CDTF">2015-09-13T03:03:57Z</dcterms:created>
  <dcterms:modified xsi:type="dcterms:W3CDTF">2015-10-11T12:06:03Z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2052-8.1.0.2998</vt:lpwstr>
  </property>
</Properties>
</file>