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2" r:id="rId3"/>
    <p:sldId id="345" r:id="rId4"/>
    <p:sldId id="348" r:id="rId5"/>
    <p:sldId id="346" r:id="rId6"/>
    <p:sldId id="347" r:id="rId7"/>
    <p:sldId id="349" r:id="rId8"/>
    <p:sldId id="350" r:id="rId9"/>
    <p:sldId id="351" r:id="rId10"/>
    <p:sldId id="352" r:id="rId11"/>
    <p:sldId id="360" r:id="rId12"/>
    <p:sldId id="353" r:id="rId13"/>
    <p:sldId id="356" r:id="rId14"/>
    <p:sldId id="354" r:id="rId15"/>
    <p:sldId id="357" r:id="rId16"/>
    <p:sldId id="361" r:id="rId17"/>
    <p:sldId id="359" r:id="rId18"/>
    <p:sldId id="358" r:id="rId19"/>
    <p:sldId id="34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CC"/>
    <a:srgbClr val="99CC00"/>
    <a:srgbClr val="DDDDDD"/>
    <a:srgbClr val="33CCFF"/>
    <a:srgbClr val="C0C0C0"/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535" autoAdjust="0"/>
  </p:normalViewPr>
  <p:slideViewPr>
    <p:cSldViewPr>
      <p:cViewPr varScale="1">
        <p:scale>
          <a:sx n="82" d="100"/>
          <a:sy n="82" d="100"/>
        </p:scale>
        <p:origin x="11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18EF-0EFB-48D4-B3D5-068DCA443A79}" type="datetimeFigureOut">
              <a:rPr lang="zh-CN" altLang="en-US" smtClean="0"/>
              <a:pPr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825A-42A8-4A59-9D06-8D24353B8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7B2D5-73EA-496F-B2B6-F005A020E40C}" type="datetimeFigureOut">
              <a:rPr lang="zh-CN" altLang="en-US"/>
              <a:pPr/>
              <a:t>2015/9/15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16180-ED15-4B47-9606-AD2879690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9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1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1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2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23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4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7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7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3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4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90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6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0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9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 bwMode="auto">
          <a:xfrm>
            <a:off x="1187450" y="4868863"/>
            <a:ext cx="2586038" cy="2592387"/>
            <a:chOff x="0" y="0"/>
            <a:chExt cx="2266" cy="2268"/>
          </a:xfrm>
        </p:grpSpPr>
        <p:sp>
          <p:nvSpPr>
            <p:cNvPr id="4" name="Oval 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7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79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6661150" y="2636838"/>
            <a:ext cx="1076325" cy="1079500"/>
            <a:chOff x="0" y="0"/>
            <a:chExt cx="2266" cy="2268"/>
          </a:xfrm>
        </p:grpSpPr>
        <p:sp>
          <p:nvSpPr>
            <p:cNvPr id="8" name="Oval 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 userDrawn="1"/>
          </p:nvSpPr>
          <p:spPr bwMode="auto">
            <a:xfrm>
              <a:off x="795" y="794"/>
              <a:ext cx="678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-681038" y="4292600"/>
            <a:ext cx="1938338" cy="1944688"/>
            <a:chOff x="0" y="0"/>
            <a:chExt cx="2266" cy="2268"/>
          </a:xfrm>
        </p:grpSpPr>
        <p:sp>
          <p:nvSpPr>
            <p:cNvPr id="12" name="Oval 1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79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1476375" y="2997200"/>
            <a:ext cx="576263" cy="576263"/>
            <a:chOff x="0" y="0"/>
            <a:chExt cx="2266" cy="2268"/>
          </a:xfrm>
        </p:grpSpPr>
        <p:sp>
          <p:nvSpPr>
            <p:cNvPr id="16" name="Oval 1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 userDrawn="1"/>
          </p:nvSpPr>
          <p:spPr bwMode="auto">
            <a:xfrm>
              <a:off x="456" y="456"/>
              <a:ext cx="1361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3708400" y="4724400"/>
            <a:ext cx="862013" cy="863600"/>
            <a:chOff x="0" y="0"/>
            <a:chExt cx="2266" cy="2268"/>
          </a:xfrm>
        </p:grpSpPr>
        <p:sp>
          <p:nvSpPr>
            <p:cNvPr id="20" name="Oval 1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 userDrawn="1"/>
          </p:nvSpPr>
          <p:spPr bwMode="auto">
            <a:xfrm>
              <a:off x="793" y="792"/>
              <a:ext cx="680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 userDrawn="1"/>
        </p:nvGrpSpPr>
        <p:grpSpPr bwMode="auto">
          <a:xfrm>
            <a:off x="1619250" y="4508500"/>
            <a:ext cx="2159000" cy="2160588"/>
            <a:chOff x="0" y="0"/>
            <a:chExt cx="2266" cy="2268"/>
          </a:xfrm>
        </p:grpSpPr>
        <p:sp>
          <p:nvSpPr>
            <p:cNvPr id="24" name="Oval 2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107950" y="5084763"/>
            <a:ext cx="2085975" cy="2089150"/>
            <a:chOff x="0" y="0"/>
            <a:chExt cx="2266" cy="2268"/>
          </a:xfrm>
        </p:grpSpPr>
        <p:sp>
          <p:nvSpPr>
            <p:cNvPr id="28" name="Oval 2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 userDrawn="1"/>
          </p:nvSpPr>
          <p:spPr bwMode="auto">
            <a:xfrm>
              <a:off x="793" y="794"/>
              <a:ext cx="681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 userDrawn="1"/>
        </p:nvGrpSpPr>
        <p:grpSpPr bwMode="auto">
          <a:xfrm>
            <a:off x="2844800" y="5445125"/>
            <a:ext cx="1438275" cy="1439863"/>
            <a:chOff x="0" y="0"/>
            <a:chExt cx="2266" cy="2268"/>
          </a:xfrm>
        </p:grpSpPr>
        <p:sp>
          <p:nvSpPr>
            <p:cNvPr id="32" name="Oval 3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 bwMode="auto">
          <a:xfrm>
            <a:off x="5076825" y="3068638"/>
            <a:ext cx="1438275" cy="1439862"/>
            <a:chOff x="0" y="0"/>
            <a:chExt cx="2266" cy="2268"/>
          </a:xfrm>
        </p:grpSpPr>
        <p:sp>
          <p:nvSpPr>
            <p:cNvPr id="36" name="Oval 3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 userDrawn="1"/>
        </p:nvGrpSpPr>
        <p:grpSpPr bwMode="auto">
          <a:xfrm>
            <a:off x="6877050" y="1989138"/>
            <a:ext cx="1295400" cy="1296987"/>
            <a:chOff x="0" y="0"/>
            <a:chExt cx="2266" cy="2268"/>
          </a:xfrm>
        </p:grpSpPr>
        <p:sp>
          <p:nvSpPr>
            <p:cNvPr id="40" name="Oval 3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8101013" y="2060575"/>
            <a:ext cx="790575" cy="793750"/>
            <a:chOff x="0" y="0"/>
            <a:chExt cx="2266" cy="2268"/>
          </a:xfrm>
        </p:grpSpPr>
        <p:sp>
          <p:nvSpPr>
            <p:cNvPr id="44" name="Oval 4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 userDrawn="1"/>
          </p:nvSpPr>
          <p:spPr bwMode="auto">
            <a:xfrm>
              <a:off x="792" y="794"/>
              <a:ext cx="683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 bwMode="auto">
          <a:xfrm>
            <a:off x="4429125" y="3717925"/>
            <a:ext cx="1006475" cy="1008063"/>
            <a:chOff x="0" y="0"/>
            <a:chExt cx="2266" cy="2268"/>
          </a:xfrm>
        </p:grpSpPr>
        <p:sp>
          <p:nvSpPr>
            <p:cNvPr id="48" name="Oval 4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 userDrawn="1"/>
          </p:nvSpPr>
          <p:spPr bwMode="auto">
            <a:xfrm>
              <a:off x="454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Oval 4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79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 userDrawn="1"/>
        </p:nvGrpSpPr>
        <p:grpSpPr bwMode="auto">
          <a:xfrm>
            <a:off x="6084888" y="2565400"/>
            <a:ext cx="646112" cy="647700"/>
            <a:chOff x="0" y="0"/>
            <a:chExt cx="2266" cy="2268"/>
          </a:xfrm>
        </p:grpSpPr>
        <p:sp>
          <p:nvSpPr>
            <p:cNvPr id="52" name="Oval 5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Oval 52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Oval 53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7235825" y="3429000"/>
            <a:ext cx="431800" cy="431800"/>
            <a:chOff x="0" y="0"/>
            <a:chExt cx="2266" cy="2268"/>
          </a:xfrm>
        </p:grpSpPr>
        <p:sp>
          <p:nvSpPr>
            <p:cNvPr id="56" name="Oval 5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 userDrawn="1"/>
          </p:nvSpPr>
          <p:spPr bwMode="auto">
            <a:xfrm>
              <a:off x="458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 userDrawn="1"/>
          </p:nvSpPr>
          <p:spPr bwMode="auto">
            <a:xfrm>
              <a:off x="791" y="792"/>
              <a:ext cx="683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 bwMode="auto">
          <a:xfrm>
            <a:off x="8677275" y="2924175"/>
            <a:ext cx="215900" cy="215900"/>
            <a:chOff x="0" y="0"/>
            <a:chExt cx="2266" cy="2268"/>
          </a:xfrm>
        </p:grpSpPr>
        <p:sp>
          <p:nvSpPr>
            <p:cNvPr id="60" name="Oval 5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Oval 60"/>
            <p:cNvSpPr>
              <a:spLocks noChangeAspect="1" noChangeArrowheads="1"/>
            </p:cNvSpPr>
            <p:nvPr userDrawn="1"/>
          </p:nvSpPr>
          <p:spPr bwMode="auto">
            <a:xfrm>
              <a:off x="450" y="450"/>
              <a:ext cx="1366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Oval 61"/>
            <p:cNvSpPr>
              <a:spLocks noChangeAspect="1" noChangeArrowheads="1"/>
            </p:cNvSpPr>
            <p:nvPr userDrawn="1"/>
          </p:nvSpPr>
          <p:spPr bwMode="auto">
            <a:xfrm>
              <a:off x="800" y="800"/>
              <a:ext cx="666" cy="66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auto">
          <a:xfrm>
            <a:off x="4284663" y="4581525"/>
            <a:ext cx="790575" cy="792163"/>
            <a:chOff x="0" y="0"/>
            <a:chExt cx="2266" cy="2268"/>
          </a:xfrm>
        </p:grpSpPr>
        <p:sp>
          <p:nvSpPr>
            <p:cNvPr id="64" name="Oval 6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 userDrawn="1"/>
          </p:nvSpPr>
          <p:spPr bwMode="auto">
            <a:xfrm>
              <a:off x="455" y="455"/>
              <a:ext cx="1361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 userDrawn="1"/>
          </p:nvSpPr>
          <p:spPr bwMode="auto">
            <a:xfrm>
              <a:off x="792" y="795"/>
              <a:ext cx="683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 userDrawn="1"/>
        </p:nvGrpSpPr>
        <p:grpSpPr bwMode="auto">
          <a:xfrm>
            <a:off x="5292725" y="4581525"/>
            <a:ext cx="430213" cy="431800"/>
            <a:chOff x="0" y="0"/>
            <a:chExt cx="2266" cy="2268"/>
          </a:xfrm>
        </p:grpSpPr>
        <p:sp>
          <p:nvSpPr>
            <p:cNvPr id="68" name="Oval 6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Oval 68"/>
            <p:cNvSpPr>
              <a:spLocks noChangeAspect="1" noChangeArrowheads="1"/>
            </p:cNvSpPr>
            <p:nvPr userDrawn="1"/>
          </p:nvSpPr>
          <p:spPr bwMode="auto">
            <a:xfrm>
              <a:off x="452" y="450"/>
              <a:ext cx="1363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 userDrawn="1"/>
          </p:nvSpPr>
          <p:spPr bwMode="auto">
            <a:xfrm>
              <a:off x="794" y="792"/>
              <a:ext cx="677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1" name="Group 70"/>
          <p:cNvGrpSpPr>
            <a:grpSpLocks noChangeAspect="1"/>
          </p:cNvGrpSpPr>
          <p:nvPr userDrawn="1"/>
        </p:nvGrpSpPr>
        <p:grpSpPr bwMode="auto">
          <a:xfrm>
            <a:off x="7813675" y="1628775"/>
            <a:ext cx="409575" cy="411163"/>
            <a:chOff x="0" y="0"/>
            <a:chExt cx="2266" cy="2268"/>
          </a:xfrm>
        </p:grpSpPr>
        <p:sp>
          <p:nvSpPr>
            <p:cNvPr id="72" name="Oval 7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Oval 72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61" cy="13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73"/>
            <p:cNvSpPr>
              <a:spLocks noChangeAspect="1" noChangeArrowheads="1"/>
            </p:cNvSpPr>
            <p:nvPr userDrawn="1"/>
          </p:nvSpPr>
          <p:spPr bwMode="auto">
            <a:xfrm>
              <a:off x="790" y="797"/>
              <a:ext cx="685" cy="67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>
            <a:off x="8532813" y="1557338"/>
            <a:ext cx="792162" cy="792162"/>
            <a:chOff x="0" y="0"/>
            <a:chExt cx="2266" cy="2268"/>
          </a:xfrm>
        </p:grpSpPr>
        <p:sp>
          <p:nvSpPr>
            <p:cNvPr id="76" name="Oval 7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 userDrawn="1"/>
          </p:nvSpPr>
          <p:spPr bwMode="auto">
            <a:xfrm>
              <a:off x="454" y="455"/>
              <a:ext cx="1362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 userDrawn="1"/>
          </p:nvSpPr>
          <p:spPr bwMode="auto">
            <a:xfrm>
              <a:off x="795" y="795"/>
              <a:ext cx="681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9" name="Group 78"/>
          <p:cNvGrpSpPr>
            <a:grpSpLocks noChangeAspect="1"/>
          </p:cNvGrpSpPr>
          <p:nvPr userDrawn="1"/>
        </p:nvGrpSpPr>
        <p:grpSpPr bwMode="auto">
          <a:xfrm>
            <a:off x="-177800" y="2781300"/>
            <a:ext cx="1360488" cy="1368425"/>
            <a:chOff x="0" y="0"/>
            <a:chExt cx="2266" cy="2268"/>
          </a:xfrm>
        </p:grpSpPr>
        <p:sp>
          <p:nvSpPr>
            <p:cNvPr id="80" name="Oval 7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9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 userDrawn="1"/>
        </p:nvGrpSpPr>
        <p:grpSpPr bwMode="auto">
          <a:xfrm>
            <a:off x="612775" y="3860800"/>
            <a:ext cx="574675" cy="576263"/>
            <a:chOff x="0" y="0"/>
            <a:chExt cx="2266" cy="2268"/>
          </a:xfrm>
        </p:grpSpPr>
        <p:sp>
          <p:nvSpPr>
            <p:cNvPr id="84" name="Oval 8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 userDrawn="1"/>
          </p:nvSpPr>
          <p:spPr bwMode="auto">
            <a:xfrm>
              <a:off x="457" y="456"/>
              <a:ext cx="1358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76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 bwMode="auto">
          <a:xfrm>
            <a:off x="1116013" y="3789363"/>
            <a:ext cx="1365250" cy="1366837"/>
            <a:chOff x="0" y="0"/>
            <a:chExt cx="2266" cy="2268"/>
          </a:xfrm>
        </p:grpSpPr>
        <p:sp>
          <p:nvSpPr>
            <p:cNvPr id="88" name="Oval 8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 userDrawn="1"/>
        </p:nvGrpSpPr>
        <p:grpSpPr bwMode="auto">
          <a:xfrm>
            <a:off x="2987675" y="3789363"/>
            <a:ext cx="1365250" cy="1366837"/>
            <a:chOff x="0" y="0"/>
            <a:chExt cx="2266" cy="2268"/>
          </a:xfrm>
        </p:grpSpPr>
        <p:sp>
          <p:nvSpPr>
            <p:cNvPr id="92" name="Oval 9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94"/>
          <p:cNvGrpSpPr>
            <a:grpSpLocks noChangeAspect="1"/>
          </p:cNvGrpSpPr>
          <p:nvPr userDrawn="1"/>
        </p:nvGrpSpPr>
        <p:grpSpPr bwMode="auto">
          <a:xfrm>
            <a:off x="6373813" y="3284538"/>
            <a:ext cx="863600" cy="868362"/>
            <a:chOff x="0" y="0"/>
            <a:chExt cx="2266" cy="2268"/>
          </a:xfrm>
        </p:grpSpPr>
        <p:sp>
          <p:nvSpPr>
            <p:cNvPr id="96" name="Oval 9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 userDrawn="1"/>
          </p:nvSpPr>
          <p:spPr bwMode="auto">
            <a:xfrm>
              <a:off x="454" y="452"/>
              <a:ext cx="1362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 userDrawn="1"/>
          </p:nvSpPr>
          <p:spPr bwMode="auto">
            <a:xfrm>
              <a:off x="796" y="792"/>
              <a:ext cx="679" cy="684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 userDrawn="1"/>
        </p:nvGrpSpPr>
        <p:grpSpPr bwMode="auto">
          <a:xfrm>
            <a:off x="4140200" y="5445125"/>
            <a:ext cx="1368425" cy="1371600"/>
            <a:chOff x="0" y="0"/>
            <a:chExt cx="2266" cy="2268"/>
          </a:xfrm>
        </p:grpSpPr>
        <p:sp>
          <p:nvSpPr>
            <p:cNvPr id="100" name="Oval 9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 userDrawn="1"/>
          </p:nvSpPr>
          <p:spPr bwMode="auto">
            <a:xfrm>
              <a:off x="794" y="793"/>
              <a:ext cx="681" cy="683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Group 102"/>
          <p:cNvGrpSpPr>
            <a:grpSpLocks noChangeAspect="1"/>
          </p:cNvGrpSpPr>
          <p:nvPr userDrawn="1"/>
        </p:nvGrpSpPr>
        <p:grpSpPr bwMode="auto">
          <a:xfrm>
            <a:off x="2339975" y="3429000"/>
            <a:ext cx="646113" cy="649288"/>
            <a:chOff x="0" y="0"/>
            <a:chExt cx="2266" cy="2268"/>
          </a:xfrm>
        </p:grpSpPr>
        <p:sp>
          <p:nvSpPr>
            <p:cNvPr id="104" name="Oval 10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58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 userDrawn="1"/>
          </p:nvSpPr>
          <p:spPr bwMode="auto">
            <a:xfrm>
              <a:off x="796" y="793"/>
              <a:ext cx="679" cy="682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>
            <a:off x="-393700" y="74612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 rot="5400000">
            <a:off x="-396875" y="7461250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6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B7F7-2ECA-4BEA-9152-8F8979F985F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76225"/>
            <a:ext cx="2071687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276225"/>
            <a:ext cx="6065838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497B-196A-453A-90D6-B357BE1C41F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3" descr="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450" y="360363"/>
            <a:ext cx="666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276225"/>
            <a:ext cx="7919541" cy="561975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96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D806-575B-41E4-8A24-D46198848F1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89BF-AC8D-4677-AA2D-E369A73027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71800" y="1412776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A5E8-AD36-4B58-A34F-5B175751234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F503-DCB3-4141-902C-A3F0C21CAC1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726-2037-4ECA-8A65-B60B8156AEB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64EC-AD1D-47BF-AFED-CED76DF05A5A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C563-86E3-4D7F-96CC-465554143C6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DA9-D707-4D71-A98F-B9DA83E1307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76225"/>
            <a:ext cx="8289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D7267EB-FE9F-4D34-9E3E-6B9FE85118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grpSp>
        <p:nvGrpSpPr>
          <p:cNvPr id="1033" name="Group 7"/>
          <p:cNvGrpSpPr>
            <a:grpSpLocks noChangeAspect="1"/>
          </p:cNvGrpSpPr>
          <p:nvPr userDrawn="1"/>
        </p:nvGrpSpPr>
        <p:grpSpPr bwMode="auto">
          <a:xfrm>
            <a:off x="-177800" y="549275"/>
            <a:ext cx="2084388" cy="2095500"/>
            <a:chOff x="0" y="0"/>
            <a:chExt cx="2266" cy="2268"/>
          </a:xfrm>
        </p:grpSpPr>
        <p:sp>
          <p:nvSpPr>
            <p:cNvPr id="4" name="Oval 8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456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4" name="Group 11"/>
          <p:cNvGrpSpPr>
            <a:grpSpLocks noChangeAspect="1"/>
          </p:cNvGrpSpPr>
          <p:nvPr userDrawn="1"/>
        </p:nvGrpSpPr>
        <p:grpSpPr bwMode="auto">
          <a:xfrm>
            <a:off x="107950" y="-23813"/>
            <a:ext cx="719138" cy="717551"/>
            <a:chOff x="0" y="0"/>
            <a:chExt cx="2266" cy="2268"/>
          </a:xfrm>
        </p:grpSpPr>
        <p:sp>
          <p:nvSpPr>
            <p:cNvPr id="7" name="Oval 12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15"/>
          <p:cNvGrpSpPr>
            <a:grpSpLocks noChangeAspect="1"/>
          </p:cNvGrpSpPr>
          <p:nvPr userDrawn="1"/>
        </p:nvGrpSpPr>
        <p:grpSpPr bwMode="auto">
          <a:xfrm>
            <a:off x="828675" y="-95250"/>
            <a:ext cx="1722438" cy="1727200"/>
            <a:chOff x="0" y="0"/>
            <a:chExt cx="2266" cy="2268"/>
          </a:xfrm>
        </p:grpSpPr>
        <p:sp>
          <p:nvSpPr>
            <p:cNvPr id="10" name="Oval 16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1" cy="680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19"/>
          <p:cNvGrpSpPr>
            <a:grpSpLocks noChangeAspect="1"/>
          </p:cNvGrpSpPr>
          <p:nvPr userDrawn="1"/>
        </p:nvGrpSpPr>
        <p:grpSpPr bwMode="auto">
          <a:xfrm>
            <a:off x="2555875" y="765175"/>
            <a:ext cx="360363" cy="360363"/>
            <a:chOff x="0" y="0"/>
            <a:chExt cx="2266" cy="2268"/>
          </a:xfrm>
        </p:grpSpPr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spect="1" noChangeArrowheads="1"/>
            </p:cNvSpPr>
            <p:nvPr userDrawn="1"/>
          </p:nvSpPr>
          <p:spPr bwMode="auto">
            <a:xfrm>
              <a:off x="459" y="450"/>
              <a:ext cx="1358" cy="13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spect="1" noChangeArrowheads="1"/>
            </p:cNvSpPr>
            <p:nvPr userDrawn="1"/>
          </p:nvSpPr>
          <p:spPr bwMode="auto">
            <a:xfrm>
              <a:off x="799" y="789"/>
              <a:ext cx="679" cy="68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23"/>
          <p:cNvGrpSpPr>
            <a:grpSpLocks noChangeAspect="1"/>
          </p:cNvGrpSpPr>
          <p:nvPr userDrawn="1"/>
        </p:nvGrpSpPr>
        <p:grpSpPr bwMode="auto">
          <a:xfrm>
            <a:off x="2339975" y="117475"/>
            <a:ext cx="646113" cy="647700"/>
            <a:chOff x="0" y="0"/>
            <a:chExt cx="2266" cy="2268"/>
          </a:xfrm>
        </p:grpSpPr>
        <p:sp>
          <p:nvSpPr>
            <p:cNvPr id="1048" name="Oval 24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38" name="AutoShape 27"/>
          <p:cNvCxnSpPr>
            <a:cxnSpLocks noChangeShapeType="1"/>
          </p:cNvCxnSpPr>
          <p:nvPr userDrawn="1"/>
        </p:nvCxnSpPr>
        <p:spPr bwMode="auto">
          <a:xfrm>
            <a:off x="-682625" y="43656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28"/>
          <p:cNvCxnSpPr>
            <a:cxnSpLocks noChangeShapeType="1"/>
          </p:cNvCxnSpPr>
          <p:nvPr userDrawn="1"/>
        </p:nvCxnSpPr>
        <p:spPr bwMode="auto">
          <a:xfrm rot="5400000">
            <a:off x="-684213" y="4364038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40" name="Group 29"/>
          <p:cNvGrpSpPr>
            <a:grpSpLocks noChangeAspect="1"/>
          </p:cNvGrpSpPr>
          <p:nvPr userDrawn="1"/>
        </p:nvGrpSpPr>
        <p:grpSpPr bwMode="auto">
          <a:xfrm>
            <a:off x="3060700" y="404813"/>
            <a:ext cx="428625" cy="430212"/>
            <a:chOff x="0" y="0"/>
            <a:chExt cx="2266" cy="2268"/>
          </a:xfrm>
        </p:grpSpPr>
        <p:sp>
          <p:nvSpPr>
            <p:cNvPr id="1054" name="Oval 3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spect="1" noChangeArrowheads="1"/>
            </p:cNvSpPr>
            <p:nvPr userDrawn="1"/>
          </p:nvSpPr>
          <p:spPr bwMode="auto">
            <a:xfrm>
              <a:off x="453" y="452"/>
              <a:ext cx="1360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spect="1" noChangeArrowheads="1"/>
            </p:cNvSpPr>
            <p:nvPr userDrawn="1"/>
          </p:nvSpPr>
          <p:spPr bwMode="auto">
            <a:xfrm>
              <a:off x="797" y="795"/>
              <a:ext cx="680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2M</a:t>
            </a:r>
            <a:r>
              <a:rPr lang="zh-CN" altLang="en-US" sz="4000" dirty="0" smtClean="0">
                <a:solidFill>
                  <a:schemeClr val="tx1"/>
                </a:solidFill>
              </a:rPr>
              <a:t>采样率双通道数据采集卡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92" y="558924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F76CF90-2231-4F52-ADEA-5ADC6BB24BD8}" type="datetime1"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2015/9/15</a:t>
            </a:fld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8006" y="5189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90872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AD7985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模拟电压输入</a:t>
            </a:r>
            <a:r>
              <a:rPr lang="en-US" altLang="zh-CN" sz="2400" dirty="0" smtClean="0">
                <a:latin typeface="+mn-ea"/>
                <a:ea typeface="+mn-ea"/>
              </a:rPr>
              <a:t>AVDD=2.5V,</a:t>
            </a:r>
            <a:r>
              <a:rPr lang="zh-CN" altLang="en-US" sz="2400" dirty="0" smtClean="0">
                <a:latin typeface="+mn-ea"/>
                <a:ea typeface="+mn-ea"/>
              </a:rPr>
              <a:t>数字电压输入</a:t>
            </a:r>
            <a:r>
              <a:rPr lang="en-US" altLang="zh-CN" sz="2400" dirty="0" smtClean="0">
                <a:latin typeface="+mn-ea"/>
                <a:ea typeface="+mn-ea"/>
              </a:rPr>
              <a:t>BVDD=2.5V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外部参考电压可用</a:t>
            </a:r>
            <a:r>
              <a:rPr lang="en-US" altLang="zh-CN" sz="2400" dirty="0" smtClean="0">
                <a:latin typeface="+mn-ea"/>
                <a:ea typeface="+mn-ea"/>
              </a:rPr>
              <a:t>4.096V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176917"/>
            <a:ext cx="4953000" cy="401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18057" y="4120730"/>
                <a:ext cx="8114383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参考电压为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dirty="0">
                    <a:latin typeface="+mn-ea"/>
                    <a:ea typeface="+mn-ea"/>
                  </a:rPr>
                  <a:t>SINAD=90dB</a:t>
                </a:r>
                <a:r>
                  <a:rPr lang="zh-CN" altLang="zh-CN" sz="2400" dirty="0">
                    <a:latin typeface="+mn-ea"/>
                    <a:ea typeface="+mn-ea"/>
                  </a:rPr>
                  <a:t>，</a:t>
                </a:r>
                <a:r>
                  <a:rPr lang="en-US" altLang="zh-CN" sz="2400" dirty="0">
                    <a:latin typeface="+mn-ea"/>
                    <a:ea typeface="+mn-ea"/>
                  </a:rPr>
                  <a:t>ENOB=(SINDA-1.76)/6.02=14.65,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=0.159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𝑚𝑉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r>
                  <a:rPr lang="zh-CN" altLang="zh-CN" sz="2400" dirty="0">
                    <a:latin typeface="+mn-ea"/>
                    <a:ea typeface="+mn-ea"/>
                  </a:rPr>
                  <a:t>在坪区，</a:t>
                </a:r>
                <a:r>
                  <a:rPr lang="en-US" altLang="zh-CN" sz="2400" dirty="0">
                    <a:latin typeface="+mn-ea"/>
                    <a:ea typeface="+mn-ea"/>
                  </a:rPr>
                  <a:t>SINDA</a:t>
                </a:r>
                <a:r>
                  <a:rPr lang="zh-CN" altLang="zh-CN" sz="2400" dirty="0">
                    <a:latin typeface="+mn-ea"/>
                    <a:ea typeface="+mn-ea"/>
                  </a:rPr>
                  <a:t>没有变化，故采用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的参考电压可以获得最小的分辨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精度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0.16mV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。</a:t>
                </a:r>
                <a:endParaRPr lang="zh-CN" altLang="zh-CN" sz="2400" dirty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输入信号</a:t>
                </a:r>
                <a:r>
                  <a:rPr lang="zh-CN" altLang="zh-CN" sz="2400" dirty="0">
                    <a:latin typeface="+mn-ea"/>
                    <a:ea typeface="+mn-ea"/>
                  </a:rPr>
                  <a:t>：</a:t>
                </a:r>
                <a:r>
                  <a:rPr lang="en-US" altLang="zh-CN" sz="2400" dirty="0">
                    <a:latin typeface="+mn-ea"/>
                    <a:ea typeface="+mn-ea"/>
                  </a:rPr>
                  <a:t>-600mV~+600mV,</a:t>
                </a:r>
                <a:r>
                  <a:rPr lang="zh-CN" altLang="zh-CN" sz="2400" dirty="0">
                    <a:latin typeface="+mn-ea"/>
                    <a:ea typeface="+mn-ea"/>
                  </a:rPr>
                  <a:t>增益：</a:t>
                </a:r>
                <a:r>
                  <a:rPr lang="en-US" altLang="zh-CN" sz="2400" dirty="0">
                    <a:latin typeface="+mn-ea"/>
                    <a:ea typeface="+mn-ea"/>
                  </a:rPr>
                  <a:t>4.096/1.2=3.4.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7" y="4120730"/>
                <a:ext cx="8114383" cy="2117054"/>
              </a:xfrm>
              <a:prstGeom prst="rect">
                <a:avLst/>
              </a:prstGeom>
              <a:blipFill rotWithShape="0">
                <a:blip r:embed="rId4"/>
                <a:stretch>
                  <a:fillRect l="-1052" t="-2305" r="-451" b="-4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2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分辨率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在输入端要求可分辨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0.2mV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电压，经过运放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后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,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输入可分辨电压：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0.2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*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3.4=0.68mV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经过前面的计算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2400" dirty="0" smtClean="0">
                    <a:solidFill>
                      <a:schemeClr val="tx1"/>
                    </a:solidFill>
                    <a:latin typeface="+mn-ea"/>
                  </a:rPr>
                  <a:t>            ENOB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</a:rPr>
                  <a:t>=(SINDA-1.76)/6.02=14.65,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     分辨率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=0.159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blipFill rotWithShape="0">
                <a:blip r:embed="rId3"/>
                <a:stretch>
                  <a:fillRect l="-1097" t="-2723" b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3445365"/>
            <a:ext cx="5274310" cy="2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USB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090" y="404664"/>
            <a:ext cx="5763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方案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Cypress </a:t>
            </a:r>
            <a:r>
              <a:rPr lang="en-US" altLang="zh-CN" sz="2400" dirty="0" smtClean="0">
                <a:latin typeface="+mn-ea"/>
                <a:ea typeface="+mn-ea"/>
              </a:rPr>
              <a:t>USB2.0</a:t>
            </a:r>
            <a:r>
              <a:rPr lang="zh-CN" altLang="en-US" sz="2400" dirty="0" smtClean="0">
                <a:latin typeface="+mn-ea"/>
                <a:ea typeface="+mn-ea"/>
              </a:rPr>
              <a:t>芯片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方案采用张俊斌师兄</a:t>
            </a:r>
            <a:r>
              <a:rPr lang="en-US" altLang="zh-CN" sz="2400" dirty="0" smtClean="0">
                <a:latin typeface="+mn-ea"/>
                <a:ea typeface="+mn-ea"/>
              </a:rPr>
              <a:t>Target7</a:t>
            </a:r>
            <a:r>
              <a:rPr lang="zh-CN" altLang="en-US" sz="2400" dirty="0" smtClean="0">
                <a:latin typeface="+mn-ea"/>
                <a:ea typeface="+mn-ea"/>
              </a:rPr>
              <a:t>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上位</a:t>
            </a:r>
            <a:r>
              <a:rPr lang="zh-CN" altLang="en-US" sz="2400" dirty="0" smtClean="0">
                <a:latin typeface="+mn-ea"/>
                <a:ea typeface="+mn-ea"/>
              </a:rPr>
              <a:t>机已经由张俊斌师兄设计完成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8840"/>
            <a:ext cx="5273497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SRAM&amp;Ethernet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98072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加入</a:t>
            </a:r>
            <a:r>
              <a:rPr lang="zh-CN" altLang="en-US" sz="2400" dirty="0" smtClean="0">
                <a:latin typeface="+mn-ea"/>
                <a:ea typeface="+mn-ea"/>
              </a:rPr>
              <a:t>了两片</a:t>
            </a:r>
            <a:r>
              <a:rPr lang="en-US" altLang="zh-CN" sz="2400" dirty="0" smtClean="0">
                <a:latin typeface="+mn-ea"/>
                <a:ea typeface="+mn-ea"/>
              </a:rPr>
              <a:t>32k*16</a:t>
            </a:r>
            <a:r>
              <a:rPr lang="zh-CN" altLang="en-US" sz="2400" dirty="0" smtClean="0">
                <a:latin typeface="+mn-ea"/>
                <a:ea typeface="+mn-ea"/>
              </a:rPr>
              <a:t>位的</a:t>
            </a: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用于存储数据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IS61WV3216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通过片选信号和读写信号组合可以直接读出数据，无须读数时钟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存取数据时间为</a:t>
            </a:r>
            <a:r>
              <a:rPr lang="en-US" altLang="zh-CN" sz="2400" dirty="0" smtClean="0">
                <a:latin typeface="+mn-ea"/>
                <a:ea typeface="+mn-ea"/>
              </a:rPr>
              <a:t>10ns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3645024"/>
            <a:ext cx="6070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Ethernet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为方便后续读数调试，加入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接口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张俊斌师兄设计好的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模块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FPGA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7" y="76470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ALTERA</a:t>
            </a:r>
            <a:r>
              <a:rPr lang="zh-CN" altLang="en-US" sz="2400" dirty="0" smtClean="0">
                <a:latin typeface="+mn-ea"/>
                <a:ea typeface="+mn-ea"/>
              </a:rPr>
              <a:t>公司的</a:t>
            </a:r>
            <a:r>
              <a:rPr lang="en-US" altLang="zh-CN" sz="2400" dirty="0" smtClean="0">
                <a:latin typeface="+mn-ea"/>
                <a:ea typeface="+mn-ea"/>
              </a:rPr>
              <a:t>Cyclone IV</a:t>
            </a:r>
            <a:r>
              <a:rPr lang="zh-CN" altLang="en-US" sz="2400" dirty="0" smtClean="0">
                <a:latin typeface="+mn-ea"/>
                <a:ea typeface="+mn-ea"/>
              </a:rPr>
              <a:t>系列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所</a:t>
            </a:r>
            <a:r>
              <a:rPr lang="zh-CN" altLang="en-US" sz="2400" dirty="0" smtClean="0">
                <a:latin typeface="+mn-ea"/>
                <a:ea typeface="+mn-ea"/>
              </a:rPr>
              <a:t>需引脚数目统计：</a:t>
            </a:r>
            <a:r>
              <a:rPr lang="en-US" altLang="zh-CN" sz="2400" dirty="0" smtClean="0">
                <a:latin typeface="+mn-ea"/>
                <a:ea typeface="+mn-ea"/>
              </a:rPr>
              <a:t>USB:30,ADC:8,SRAM:70,Ethernet:21,</a:t>
            </a:r>
            <a:r>
              <a:rPr lang="zh-CN" altLang="en-US" sz="2400" dirty="0" smtClean="0">
                <a:latin typeface="+mn-ea"/>
                <a:ea typeface="+mn-ea"/>
              </a:rPr>
              <a:t>共</a:t>
            </a:r>
            <a:r>
              <a:rPr lang="en-US" altLang="zh-CN" sz="2400" dirty="0" smtClean="0">
                <a:latin typeface="+mn-ea"/>
                <a:ea typeface="+mn-ea"/>
              </a:rPr>
              <a:t>129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r>
              <a:rPr lang="en-US" altLang="zh-CN" sz="2400" dirty="0" smtClean="0">
                <a:latin typeface="+mn-ea"/>
                <a:ea typeface="+mn-ea"/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UBGA</a:t>
            </a:r>
            <a:r>
              <a:rPr lang="zh-CN" altLang="en-US" sz="2400" dirty="0" smtClean="0">
                <a:latin typeface="+mn-ea"/>
                <a:ea typeface="+mn-ea"/>
              </a:rPr>
              <a:t>封装的</a:t>
            </a:r>
            <a:r>
              <a:rPr lang="en-US" altLang="zh-CN" sz="2400" dirty="0" smtClean="0"/>
              <a:t>EP4CE10U256C7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共有：</a:t>
            </a:r>
            <a:r>
              <a:rPr lang="en-US" altLang="zh-CN" sz="2400" dirty="0" smtClean="0">
                <a:latin typeface="+mn-ea"/>
                <a:ea typeface="+mn-ea"/>
              </a:rPr>
              <a:t>179</a:t>
            </a:r>
            <a:r>
              <a:rPr lang="zh-CN" altLang="en-US" sz="2400" dirty="0" smtClean="0">
                <a:latin typeface="+mn-ea"/>
                <a:ea typeface="+mn-ea"/>
              </a:rPr>
              <a:t>个可用的</a:t>
            </a:r>
            <a:r>
              <a:rPr lang="en-US" altLang="zh-CN" sz="2400" dirty="0" smtClean="0">
                <a:latin typeface="+mn-ea"/>
                <a:ea typeface="+mn-ea"/>
              </a:rPr>
              <a:t>User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Memory:414kbits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User banks:8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7" y="415750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除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外每个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都采用</a:t>
            </a:r>
            <a:r>
              <a:rPr lang="en-US" altLang="zh-CN" sz="2400" dirty="0" smtClean="0">
                <a:latin typeface="+mn-ea"/>
                <a:ea typeface="+mn-ea"/>
              </a:rPr>
              <a:t>3.3V</a:t>
            </a:r>
            <a:r>
              <a:rPr lang="zh-CN" altLang="en-US" sz="2400" dirty="0" smtClean="0">
                <a:latin typeface="+mn-ea"/>
                <a:ea typeface="+mn-ea"/>
              </a:rPr>
              <a:t>的电平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的接口电平为</a:t>
            </a:r>
            <a:r>
              <a:rPr lang="en-US" altLang="zh-CN" sz="2400" dirty="0" smtClean="0">
                <a:latin typeface="+mn-ea"/>
                <a:ea typeface="+mn-ea"/>
              </a:rPr>
              <a:t>2.5V,</a:t>
            </a:r>
            <a:r>
              <a:rPr lang="zh-CN" altLang="en-US" sz="2400" dirty="0" smtClean="0">
                <a:latin typeface="+mn-ea"/>
                <a:ea typeface="+mn-ea"/>
              </a:rPr>
              <a:t>故在设计中单独留一个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用于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电源模块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0728"/>
            <a:ext cx="422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latin typeface="+mn-ea"/>
                <a:ea typeface="+mn-ea"/>
              </a:rPr>
              <a:t>电源模块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模拟部分和数字部分的供电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952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芯片选择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进展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275856" y="189637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月份完成器件选择和原理图的设计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八月份完成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八月底投版，</a:t>
            </a:r>
            <a:r>
              <a:rPr lang="zh-CN" altLang="en-US" sz="2400" dirty="0" smtClean="0">
                <a:latin typeface="+mn-ea"/>
                <a:ea typeface="+mn-ea"/>
              </a:rPr>
              <a:t>电路板已经拿到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图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目前的问题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7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下一步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8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感谢聆听！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3688" y="1412875"/>
            <a:chExt cx="2316963" cy="85238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9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内容一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97476" y="1965568"/>
            <a:ext cx="583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采样率为</a:t>
            </a:r>
            <a:r>
              <a:rPr lang="en-US" altLang="zh-CN" sz="2400" dirty="0" smtClean="0">
                <a:latin typeface="+mn-ea"/>
                <a:ea typeface="+mn-ea"/>
              </a:rPr>
              <a:t>1M~2M,</a:t>
            </a:r>
            <a:r>
              <a:rPr lang="zh-CN" altLang="en-US" sz="2400" dirty="0" smtClean="0">
                <a:latin typeface="+mn-ea"/>
                <a:ea typeface="+mn-ea"/>
              </a:rPr>
              <a:t>说明信号频率不会高于</a:t>
            </a:r>
            <a:r>
              <a:rPr lang="en-US" altLang="zh-CN" sz="2400" dirty="0" smtClean="0">
                <a:latin typeface="+mn-ea"/>
                <a:ea typeface="+mn-ea"/>
              </a:rPr>
              <a:t>500k~1M</a:t>
            </a:r>
            <a:r>
              <a:rPr lang="zh-CN" altLang="en-US" sz="2400" dirty="0" smtClean="0">
                <a:latin typeface="+mn-ea"/>
                <a:ea typeface="+mn-ea"/>
              </a:rPr>
              <a:t>范围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实际信号输入范围：</a:t>
            </a:r>
            <a:r>
              <a:rPr lang="en-US" altLang="zh-CN" sz="2400" dirty="0"/>
              <a:t>-600mV~+600mV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差分输入电压差为</a:t>
            </a:r>
            <a:r>
              <a:rPr lang="en-US" altLang="zh-CN" sz="2400" dirty="0" smtClean="0">
                <a:latin typeface="+mn-ea"/>
                <a:ea typeface="+mn-ea"/>
              </a:rPr>
              <a:t>1.2V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3218236" y="922330"/>
            <a:ext cx="5578896" cy="3722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采集探测器输出电压信号，</a:t>
            </a:r>
            <a:r>
              <a:rPr lang="zh-CN" altLang="en-US" sz="2400" dirty="0">
                <a:latin typeface="+mn-ea"/>
              </a:rPr>
              <a:t>探测器输出</a:t>
            </a:r>
            <a:r>
              <a:rPr lang="zh-CN" altLang="zh-CN" sz="2400" dirty="0">
                <a:latin typeface="+mn-ea"/>
              </a:rPr>
              <a:t>信号范围在±</a:t>
            </a:r>
            <a:r>
              <a:rPr lang="en-US" altLang="zh-CN" sz="2400" dirty="0">
                <a:latin typeface="+mn-ea"/>
              </a:rPr>
              <a:t>500mv</a:t>
            </a:r>
            <a:r>
              <a:rPr lang="zh-CN" altLang="en-US" sz="2400" dirty="0">
                <a:latin typeface="+mn-ea"/>
              </a:rPr>
              <a:t>范围内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输入信号为差分信号，</a:t>
            </a:r>
            <a:r>
              <a:rPr lang="zh-CN" altLang="zh-CN" sz="2400" dirty="0">
                <a:latin typeface="+mn-ea"/>
              </a:rPr>
              <a:t>信号变化缓慢，近似直流信号，探测到物体时，信号会发生变化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数据采集</a:t>
            </a:r>
            <a:r>
              <a:rPr lang="zh-CN" altLang="zh-CN" sz="2400" dirty="0" smtClean="0">
                <a:latin typeface="+mn-ea"/>
              </a:rPr>
              <a:t>速度</a:t>
            </a:r>
            <a:r>
              <a:rPr lang="en-US" altLang="zh-CN" sz="2400" dirty="0" smtClean="0">
                <a:latin typeface="+mn-ea"/>
              </a:rPr>
              <a:t>1M-2M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USB </a:t>
            </a:r>
            <a:r>
              <a:rPr lang="zh-CN" altLang="zh-CN" sz="2400" dirty="0">
                <a:latin typeface="+mn-ea"/>
              </a:rPr>
              <a:t>接口发送开始与结束信号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+5V</a:t>
            </a:r>
            <a:r>
              <a:rPr lang="zh-CN" altLang="en-US" sz="2400" dirty="0">
                <a:latin typeface="+mn-ea"/>
              </a:rPr>
              <a:t>单电源</a:t>
            </a:r>
            <a:r>
              <a:rPr lang="zh-CN" altLang="en-US" sz="2400" dirty="0" smtClean="0">
                <a:latin typeface="+mn-ea"/>
              </a:rPr>
              <a:t>供电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内容一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2915817" y="785859"/>
            <a:ext cx="5578896" cy="3312368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差分驱动器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差分输入</a:t>
            </a:r>
            <a:r>
              <a:rPr lang="en-US" altLang="zh-CN" sz="2400" dirty="0" smtClean="0"/>
              <a:t>ADC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差分运放：</a:t>
            </a:r>
            <a:r>
              <a:rPr lang="en-US" altLang="zh-CN" sz="2000" dirty="0" smtClean="0"/>
              <a:t>AD8476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-3dB</a:t>
            </a:r>
            <a:r>
              <a:rPr lang="zh-CN" altLang="en-US" sz="2000" dirty="0" smtClean="0"/>
              <a:t>带宽：</a:t>
            </a:r>
            <a:r>
              <a:rPr lang="en-US" altLang="zh-CN" sz="2000" dirty="0" smtClean="0"/>
              <a:t>6MHz(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=200mV) 1MHz(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电源供电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差分输入</a:t>
            </a:r>
            <a:r>
              <a:rPr lang="en-US" altLang="zh-CN" sz="2000" dirty="0" smtClean="0"/>
              <a:t>ADC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AD7622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最大</a:t>
            </a:r>
            <a:r>
              <a:rPr lang="zh-CN" altLang="zh-CN" sz="2000" dirty="0"/>
              <a:t>采样率</a:t>
            </a:r>
            <a:r>
              <a:rPr lang="en-US" altLang="zh-CN" sz="2000" dirty="0" smtClean="0"/>
              <a:t>2MSPS</a:t>
            </a:r>
            <a:endParaRPr lang="zh-CN" altLang="en-US" sz="2000" dirty="0"/>
          </a:p>
          <a:p>
            <a:r>
              <a:rPr lang="en-US" altLang="zh-CN" sz="2000" dirty="0"/>
              <a:t> SINAD: 91 dB minimum @ 20 kHz (</a:t>
            </a:r>
            <a:r>
              <a:rPr lang="en-US" altLang="zh-CN" sz="2000" dirty="0" smtClean="0"/>
              <a:t>VREF=2.5 </a:t>
            </a:r>
            <a:r>
              <a:rPr lang="en-US" altLang="zh-CN" sz="2000" dirty="0"/>
              <a:t>V) 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  <a:ea typeface="+mn-ea"/>
                  </a:rPr>
                  <a:t>缺点：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固定增益为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，无法驱动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至满量程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AD7622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差分输入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输入信号：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故即使可以驱动至满量程，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也会有一半的量程浪费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blipFill rotWithShape="0">
                <a:blip r:embed="rId3"/>
                <a:stretch>
                  <a:fillRect l="-1202" t="-1838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66" y="865039"/>
            <a:ext cx="7441750" cy="24193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74666" y="3481972"/>
            <a:ext cx="744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低带宽的差分运放只找到了这一款，故需考虑采用差分转单端运放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内容一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二</a:t>
                </a:r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差分转单端运放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单端输入</a:t>
                </a:r>
                <a:r>
                  <a:rPr lang="en-US" altLang="zh-CN" sz="2400" dirty="0" smtClean="0"/>
                  <a:t>ADC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AD8476</a:t>
                </a:r>
                <a:r>
                  <a:rPr lang="zh-CN" altLang="en-US" sz="2400" dirty="0" smtClean="0"/>
                  <a:t>：差分运放，为后端提供共模电压</a:t>
                </a:r>
                <a:endParaRPr lang="en-US" altLang="zh-CN" sz="24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AD8426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可单电源供电，最低供电电压为</a:t>
                </a:r>
                <a:r>
                  <a:rPr lang="en-US" altLang="zh-CN" sz="2400" dirty="0" smtClean="0"/>
                  <a:t>2.2V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-3dB</a:t>
                </a:r>
                <a:r>
                  <a:rPr lang="zh-CN" altLang="en-US" sz="2400" dirty="0" smtClean="0"/>
                  <a:t>带宽</a:t>
                </a:r>
                <a:r>
                  <a:rPr lang="en-US" altLang="zh-CN" sz="2400" dirty="0" smtClean="0"/>
                  <a:t>1.5MHz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AD7985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单</a:t>
                </a:r>
                <a:r>
                  <a:rPr lang="zh-CN" altLang="en-US" sz="2400" dirty="0" smtClean="0"/>
                  <a:t>端输入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SINAD=90.5dB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20kHz,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=4.096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blipFill rotWithShape="0">
                <a:blip r:embed="rId3"/>
                <a:stretch>
                  <a:fillRect l="-1763" t="-1473" b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 芯片选择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芯片选择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内容一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275856" y="189637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运放输入端电压计算，由于是单电源供电，需要计算输入端电压是否满足要求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分辨率计算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4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89012"/>
            <a:ext cx="3114675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3608" y="3140968"/>
                <a:ext cx="6840760" cy="320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内部输入端电压：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𝑉𝐶𝑂𝑀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增益为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4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故：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</a:rPr>
                  <a:t>&gt;0</a:t>
                </a:r>
              </a:p>
              <a:p>
                <a:r>
                  <a:rPr lang="zh-CN" altLang="en-US" sz="2400" dirty="0" smtClean="0">
                    <a:latin typeface="+mn-ea"/>
                  </a:rPr>
                  <a:t>加上一个大于</a:t>
                </a:r>
                <a:r>
                  <a:rPr lang="en-US" altLang="zh-CN" sz="2400" dirty="0" smtClean="0">
                    <a:latin typeface="+mn-ea"/>
                  </a:rPr>
                  <a:t>1V</a:t>
                </a:r>
                <a:r>
                  <a:rPr lang="zh-CN" altLang="en-US" sz="2400" dirty="0" smtClean="0">
                    <a:latin typeface="+mn-ea"/>
                  </a:rPr>
                  <a:t>的共模电压便能满足要求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  <a:ea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6840760" cy="3204082"/>
              </a:xfrm>
              <a:prstGeom prst="rect">
                <a:avLst/>
              </a:prstGeom>
              <a:blipFill rotWithShape="0">
                <a:blip r:embed="rId5"/>
                <a:stretch>
                  <a:fillRect l="-1337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</a:rPr>
                  <a:t>AD8476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</a:rPr>
                  <a:t>单电源供电情况下允许加共模电压范围为</a:t>
                </a:r>
                <a:r>
                  <a:rPr lang="en-US" altLang="zh-CN" sz="24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为了使运放无失真的正常工作，运放内部输入端的输入电压要在：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之间。</a:t>
                </a:r>
                <a:endParaRPr lang="en-US" altLang="zh-CN" sz="24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667" t="-2116" r="-2821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AD8426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  <a:ea typeface="+mn-ea"/>
                  </a:rPr>
                  <a:t>单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电源情况下要求输入电压范围为：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−0.1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最小共模电压为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1V,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故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负输入端输入电压最小值为（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1-0.6)V=0.4V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满足要求</a:t>
                </a:r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b="0" dirty="0" smtClean="0">
                    <a:latin typeface="+mn-ea"/>
                    <a:ea typeface="Cambria Math" panose="02040503050406030204" pitchFamily="18" charset="0"/>
                  </a:rPr>
                  <a:t>输出端输出电压范围为：</a:t>
                </a: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0~1.2V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增益计算：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49.4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blipFill rotWithShape="0">
                <a:blip r:embed="rId3"/>
                <a:stretch>
                  <a:fillRect l="-1048" t="-7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98230"/>
            <a:ext cx="3962436" cy="31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45091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供电电压：</a:t>
            </a:r>
            <a:r>
              <a:rPr lang="en-US" altLang="zh-CN" dirty="0" smtClean="0"/>
              <a:t>3.3V,</a:t>
            </a:r>
            <a:r>
              <a:rPr lang="zh-CN" altLang="en-US" dirty="0" smtClean="0"/>
              <a:t>所加共模信号</a:t>
            </a:r>
            <a:r>
              <a:rPr lang="en-US" altLang="zh-CN" dirty="0" smtClean="0"/>
              <a:t>1.7V(</a:t>
            </a:r>
            <a:r>
              <a:rPr lang="zh-CN" altLang="en-US" dirty="0" smtClean="0"/>
              <a:t>该供电电压下共模电压中间值）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97444"/>
            <a:ext cx="5274310" cy="32067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77532"/>
            <a:ext cx="5274310" cy="2938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2040" y="4149080"/>
            <a:ext cx="35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</a:t>
            </a:r>
            <a:r>
              <a:rPr lang="en-US" altLang="zh-CN" dirty="0" smtClean="0"/>
              <a:t>5V,</a:t>
            </a:r>
            <a:r>
              <a:rPr lang="zh-CN" altLang="en-US" dirty="0" smtClean="0"/>
              <a:t>增益</a:t>
            </a:r>
            <a:r>
              <a:rPr lang="en-US" altLang="zh-CN" dirty="0" smtClean="0"/>
              <a:t>G=3.36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母版.potx" id="{A58792B1-F371-43C7-AE1A-EAC0A3AF312F}" vid="{BE79FD4A-FE7C-46FA-BD52-7ABEC0A0B35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701</TotalTime>
  <Pages>0</Pages>
  <Words>667</Words>
  <Characters>0</Characters>
  <Application>Microsoft Office PowerPoint</Application>
  <DocSecurity>0</DocSecurity>
  <PresentationFormat>全屏显示(4:3)</PresentationFormat>
  <Lines>0</Lines>
  <Paragraphs>141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Calibri</vt:lpstr>
      <vt:lpstr>Cambria Math</vt:lpstr>
      <vt:lpstr>Wingdings</vt:lpstr>
      <vt:lpstr>默认设计模板</vt:lpstr>
      <vt:lpstr>2M采样率双通道数据采集卡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2M采样率双通道数据采集卡</dc:title>
  <dc:creator>wy</dc:creator>
  <cp:lastModifiedBy>wy</cp:lastModifiedBy>
  <cp:revision>40</cp:revision>
  <cp:lastPrinted>1899-12-30T00:00:00Z</cp:lastPrinted>
  <dcterms:created xsi:type="dcterms:W3CDTF">2015-09-13T03:03:57Z</dcterms:created>
  <dcterms:modified xsi:type="dcterms:W3CDTF">2015-09-15T14:15:05Z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