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2" r:id="rId3"/>
    <p:sldId id="362" r:id="rId4"/>
    <p:sldId id="363" r:id="rId5"/>
    <p:sldId id="373" r:id="rId6"/>
    <p:sldId id="346" r:id="rId7"/>
    <p:sldId id="366" r:id="rId8"/>
    <p:sldId id="364" r:id="rId9"/>
    <p:sldId id="349" r:id="rId10"/>
    <p:sldId id="350" r:id="rId11"/>
    <p:sldId id="351" r:id="rId12"/>
    <p:sldId id="368" r:id="rId13"/>
    <p:sldId id="369" r:id="rId14"/>
    <p:sldId id="352" r:id="rId15"/>
    <p:sldId id="360" r:id="rId16"/>
    <p:sldId id="353" r:id="rId17"/>
    <p:sldId id="354" r:id="rId18"/>
    <p:sldId id="370" r:id="rId19"/>
    <p:sldId id="361" r:id="rId20"/>
    <p:sldId id="371" r:id="rId21"/>
    <p:sldId id="358" r:id="rId22"/>
    <p:sldId id="372" r:id="rId23"/>
    <p:sldId id="344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CC"/>
    <a:srgbClr val="99CC00"/>
    <a:srgbClr val="DDDDDD"/>
    <a:srgbClr val="33CCFF"/>
    <a:srgbClr val="C0C0C0"/>
    <a:srgbClr val="0066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9535" autoAdjust="0"/>
  </p:normalViewPr>
  <p:slideViewPr>
    <p:cSldViewPr>
      <p:cViewPr varScale="1">
        <p:scale>
          <a:sx n="82" d="100"/>
          <a:sy n="82" d="100"/>
        </p:scale>
        <p:origin x="11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2"/>
    </p:cViewPr>
  </p:sorterViewPr>
  <p:notesViewPr>
    <p:cSldViewPr>
      <p:cViewPr varScale="1">
        <p:scale>
          <a:sx n="65" d="100"/>
          <a:sy n="65" d="100"/>
        </p:scale>
        <p:origin x="-284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A18EF-0EFB-48D4-B3D5-068DCA443A79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6825A-42A8-4A59-9D06-8D24353B8F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79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7B2D5-73EA-496F-B2B6-F005A020E40C}" type="datetimeFigureOut">
              <a:rPr lang="zh-CN" altLang="en-US"/>
              <a:pPr/>
              <a:t>2015/10/13</a:t>
            </a:fld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016180-ED15-4B47-9606-AD2879690B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602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993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897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408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809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372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412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124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828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采样率在</a:t>
            </a:r>
            <a:r>
              <a:rPr lang="en-US" altLang="zh-CN" dirty="0" smtClean="0"/>
              <a:t>1M-2M</a:t>
            </a:r>
            <a:r>
              <a:rPr lang="zh-CN" altLang="en-US" dirty="0" smtClean="0"/>
              <a:t>，说明信号频率不会高于</a:t>
            </a:r>
            <a:r>
              <a:rPr lang="en-US" altLang="zh-CN" dirty="0" smtClean="0"/>
              <a:t>500k~1M</a:t>
            </a:r>
            <a:r>
              <a:rPr lang="zh-CN" altLang="en-US" dirty="0" smtClean="0"/>
              <a:t>的范围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459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556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6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采样率在</a:t>
            </a:r>
            <a:r>
              <a:rPr lang="en-US" altLang="zh-CN" dirty="0" smtClean="0"/>
              <a:t>1M-2M</a:t>
            </a:r>
            <a:r>
              <a:rPr lang="zh-CN" altLang="en-US" dirty="0" smtClean="0"/>
              <a:t>，说明信号频率不会高于</a:t>
            </a:r>
            <a:r>
              <a:rPr lang="en-US" altLang="zh-CN" dirty="0" smtClean="0"/>
              <a:t>500k~1M</a:t>
            </a:r>
            <a:r>
              <a:rPr lang="zh-CN" altLang="en-US" dirty="0" smtClean="0"/>
              <a:t>的范围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85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78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83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采样率在</a:t>
            </a:r>
            <a:r>
              <a:rPr lang="en-US" altLang="zh-CN" dirty="0" smtClean="0"/>
              <a:t>1M-2M</a:t>
            </a:r>
            <a:r>
              <a:rPr lang="zh-CN" altLang="en-US" dirty="0" smtClean="0"/>
              <a:t>，说明信号频率不会高于</a:t>
            </a:r>
            <a:r>
              <a:rPr lang="en-US" altLang="zh-CN" dirty="0" smtClean="0"/>
              <a:t>500k~1M</a:t>
            </a:r>
            <a:r>
              <a:rPr lang="zh-CN" altLang="en-US" dirty="0" smtClean="0"/>
              <a:t>的范围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81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采样率在</a:t>
            </a:r>
            <a:r>
              <a:rPr lang="en-US" altLang="zh-CN" dirty="0" smtClean="0"/>
              <a:t>1M-2M</a:t>
            </a:r>
            <a:r>
              <a:rPr lang="zh-CN" altLang="en-US" dirty="0" smtClean="0"/>
              <a:t>，说明信号频率不会高于</a:t>
            </a:r>
            <a:r>
              <a:rPr lang="en-US" altLang="zh-CN" dirty="0" smtClean="0"/>
              <a:t>500k~1M</a:t>
            </a:r>
            <a:r>
              <a:rPr lang="zh-CN" altLang="en-US" dirty="0" smtClean="0"/>
              <a:t>的范围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24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84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16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采样率在</a:t>
            </a:r>
            <a:r>
              <a:rPr lang="en-US" altLang="zh-CN" dirty="0" smtClean="0"/>
              <a:t>1M-2M</a:t>
            </a:r>
            <a:r>
              <a:rPr lang="zh-CN" altLang="en-US" dirty="0" smtClean="0"/>
              <a:t>，说明信号频率不会高于</a:t>
            </a:r>
            <a:r>
              <a:rPr lang="en-US" altLang="zh-CN" dirty="0" smtClean="0"/>
              <a:t>500k~1M</a:t>
            </a:r>
            <a:r>
              <a:rPr lang="zh-CN" altLang="en-US" dirty="0" smtClean="0"/>
              <a:t>的范围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541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561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50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 bwMode="auto">
          <a:xfrm>
            <a:off x="1187450" y="4868863"/>
            <a:ext cx="2586038" cy="2592387"/>
            <a:chOff x="0" y="0"/>
            <a:chExt cx="2266" cy="2268"/>
          </a:xfrm>
        </p:grpSpPr>
        <p:sp>
          <p:nvSpPr>
            <p:cNvPr id="4" name="Oval 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7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4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2" cy="136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5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0" cy="679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6"/>
          <p:cNvGrpSpPr>
            <a:grpSpLocks noChangeAspect="1"/>
          </p:cNvGrpSpPr>
          <p:nvPr userDrawn="1"/>
        </p:nvGrpSpPr>
        <p:grpSpPr bwMode="auto">
          <a:xfrm>
            <a:off x="6661150" y="2636838"/>
            <a:ext cx="1076325" cy="1079500"/>
            <a:chOff x="0" y="0"/>
            <a:chExt cx="2266" cy="2268"/>
          </a:xfrm>
        </p:grpSpPr>
        <p:sp>
          <p:nvSpPr>
            <p:cNvPr id="8" name="Oval 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8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0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9"/>
            <p:cNvSpPr>
              <a:spLocks noChangeAspect="1" noChangeArrowheads="1"/>
            </p:cNvSpPr>
            <p:nvPr userDrawn="1"/>
          </p:nvSpPr>
          <p:spPr bwMode="auto">
            <a:xfrm>
              <a:off x="795" y="794"/>
              <a:ext cx="678" cy="680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 userDrawn="1"/>
        </p:nvGrpSpPr>
        <p:grpSpPr bwMode="auto">
          <a:xfrm>
            <a:off x="-681038" y="4292600"/>
            <a:ext cx="1938338" cy="1944688"/>
            <a:chOff x="0" y="0"/>
            <a:chExt cx="2266" cy="2268"/>
          </a:xfrm>
        </p:grpSpPr>
        <p:sp>
          <p:nvSpPr>
            <p:cNvPr id="12" name="Oval 1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2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2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3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79" cy="679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 userDrawn="1"/>
        </p:nvGrpSpPr>
        <p:grpSpPr bwMode="auto">
          <a:xfrm>
            <a:off x="1476375" y="2997200"/>
            <a:ext cx="576263" cy="576263"/>
            <a:chOff x="0" y="0"/>
            <a:chExt cx="2266" cy="2268"/>
          </a:xfrm>
        </p:grpSpPr>
        <p:sp>
          <p:nvSpPr>
            <p:cNvPr id="16" name="Oval 1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16"/>
            <p:cNvSpPr>
              <a:spLocks noChangeAspect="1" noChangeArrowheads="1"/>
            </p:cNvSpPr>
            <p:nvPr userDrawn="1"/>
          </p:nvSpPr>
          <p:spPr bwMode="auto">
            <a:xfrm>
              <a:off x="456" y="456"/>
              <a:ext cx="1361" cy="13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80" cy="681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 userDrawn="1"/>
        </p:nvGrpSpPr>
        <p:grpSpPr bwMode="auto">
          <a:xfrm>
            <a:off x="3708400" y="4724400"/>
            <a:ext cx="862013" cy="863600"/>
            <a:chOff x="0" y="0"/>
            <a:chExt cx="2266" cy="2268"/>
          </a:xfrm>
        </p:grpSpPr>
        <p:sp>
          <p:nvSpPr>
            <p:cNvPr id="20" name="Oval 1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0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 userDrawn="1"/>
          </p:nvSpPr>
          <p:spPr bwMode="auto">
            <a:xfrm>
              <a:off x="793" y="792"/>
              <a:ext cx="680" cy="68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3" name="Group 22"/>
          <p:cNvGrpSpPr>
            <a:grpSpLocks noChangeAspect="1"/>
          </p:cNvGrpSpPr>
          <p:nvPr userDrawn="1"/>
        </p:nvGrpSpPr>
        <p:grpSpPr bwMode="auto">
          <a:xfrm>
            <a:off x="1619250" y="4508500"/>
            <a:ext cx="2159000" cy="2160588"/>
            <a:chOff x="0" y="0"/>
            <a:chExt cx="2266" cy="2268"/>
          </a:xfrm>
        </p:grpSpPr>
        <p:sp>
          <p:nvSpPr>
            <p:cNvPr id="24" name="Oval 2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24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25"/>
            <p:cNvSpPr>
              <a:spLocks noChangeAspect="1" noChangeArrowheads="1"/>
            </p:cNvSpPr>
            <p:nvPr userDrawn="1"/>
          </p:nvSpPr>
          <p:spPr bwMode="auto">
            <a:xfrm>
              <a:off x="795" y="793"/>
              <a:ext cx="680" cy="682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7" name="Group 26"/>
          <p:cNvGrpSpPr>
            <a:grpSpLocks noChangeAspect="1"/>
          </p:cNvGrpSpPr>
          <p:nvPr userDrawn="1"/>
        </p:nvGrpSpPr>
        <p:grpSpPr bwMode="auto">
          <a:xfrm>
            <a:off x="107950" y="5084763"/>
            <a:ext cx="2085975" cy="2089150"/>
            <a:chOff x="0" y="0"/>
            <a:chExt cx="2266" cy="2268"/>
          </a:xfrm>
        </p:grpSpPr>
        <p:sp>
          <p:nvSpPr>
            <p:cNvPr id="28" name="Oval 2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28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29"/>
            <p:cNvSpPr>
              <a:spLocks noChangeAspect="1" noChangeArrowheads="1"/>
            </p:cNvSpPr>
            <p:nvPr userDrawn="1"/>
          </p:nvSpPr>
          <p:spPr bwMode="auto">
            <a:xfrm>
              <a:off x="793" y="794"/>
              <a:ext cx="681" cy="679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1" name="Group 30"/>
          <p:cNvGrpSpPr>
            <a:grpSpLocks noChangeAspect="1"/>
          </p:cNvGrpSpPr>
          <p:nvPr userDrawn="1"/>
        </p:nvGrpSpPr>
        <p:grpSpPr bwMode="auto">
          <a:xfrm>
            <a:off x="2844800" y="5445125"/>
            <a:ext cx="1438275" cy="1439863"/>
            <a:chOff x="0" y="0"/>
            <a:chExt cx="2266" cy="2268"/>
          </a:xfrm>
        </p:grpSpPr>
        <p:sp>
          <p:nvSpPr>
            <p:cNvPr id="32" name="Oval 3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32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33"/>
            <p:cNvSpPr>
              <a:spLocks noChangeAspect="1" noChangeArrowheads="1"/>
            </p:cNvSpPr>
            <p:nvPr userDrawn="1"/>
          </p:nvSpPr>
          <p:spPr bwMode="auto">
            <a:xfrm>
              <a:off x="793" y="795"/>
              <a:ext cx="680" cy="67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5" name="Group 34"/>
          <p:cNvGrpSpPr>
            <a:grpSpLocks noChangeAspect="1"/>
          </p:cNvGrpSpPr>
          <p:nvPr userDrawn="1"/>
        </p:nvGrpSpPr>
        <p:grpSpPr bwMode="auto">
          <a:xfrm>
            <a:off x="5076825" y="3068638"/>
            <a:ext cx="1438275" cy="1439862"/>
            <a:chOff x="0" y="0"/>
            <a:chExt cx="2266" cy="2268"/>
          </a:xfrm>
        </p:grpSpPr>
        <p:sp>
          <p:nvSpPr>
            <p:cNvPr id="36" name="Oval 3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Oval 36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Oval 37"/>
            <p:cNvSpPr>
              <a:spLocks noChangeAspect="1" noChangeArrowheads="1"/>
            </p:cNvSpPr>
            <p:nvPr userDrawn="1"/>
          </p:nvSpPr>
          <p:spPr bwMode="auto">
            <a:xfrm>
              <a:off x="793" y="795"/>
              <a:ext cx="680" cy="67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9" name="Group 38"/>
          <p:cNvGrpSpPr>
            <a:grpSpLocks noChangeAspect="1"/>
          </p:cNvGrpSpPr>
          <p:nvPr userDrawn="1"/>
        </p:nvGrpSpPr>
        <p:grpSpPr bwMode="auto">
          <a:xfrm>
            <a:off x="6877050" y="1989138"/>
            <a:ext cx="1295400" cy="1296987"/>
            <a:chOff x="0" y="0"/>
            <a:chExt cx="2266" cy="2268"/>
          </a:xfrm>
        </p:grpSpPr>
        <p:sp>
          <p:nvSpPr>
            <p:cNvPr id="40" name="Oval 3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Oval 40"/>
            <p:cNvSpPr>
              <a:spLocks noChangeAspect="1" noChangeArrowheads="1"/>
            </p:cNvSpPr>
            <p:nvPr userDrawn="1"/>
          </p:nvSpPr>
          <p:spPr bwMode="auto">
            <a:xfrm>
              <a:off x="455" y="452"/>
              <a:ext cx="1361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Oval 41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0" cy="680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3" name="Group 42"/>
          <p:cNvGrpSpPr>
            <a:grpSpLocks noChangeAspect="1"/>
          </p:cNvGrpSpPr>
          <p:nvPr userDrawn="1"/>
        </p:nvGrpSpPr>
        <p:grpSpPr bwMode="auto">
          <a:xfrm>
            <a:off x="8101013" y="2060575"/>
            <a:ext cx="790575" cy="793750"/>
            <a:chOff x="0" y="0"/>
            <a:chExt cx="2266" cy="2268"/>
          </a:xfrm>
        </p:grpSpPr>
        <p:sp>
          <p:nvSpPr>
            <p:cNvPr id="44" name="Oval 4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Oval 44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1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Oval 45"/>
            <p:cNvSpPr>
              <a:spLocks noChangeAspect="1" noChangeArrowheads="1"/>
            </p:cNvSpPr>
            <p:nvPr userDrawn="1"/>
          </p:nvSpPr>
          <p:spPr bwMode="auto">
            <a:xfrm>
              <a:off x="792" y="794"/>
              <a:ext cx="683" cy="680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7" name="Group 46"/>
          <p:cNvGrpSpPr>
            <a:grpSpLocks noChangeAspect="1"/>
          </p:cNvGrpSpPr>
          <p:nvPr userDrawn="1"/>
        </p:nvGrpSpPr>
        <p:grpSpPr bwMode="auto">
          <a:xfrm>
            <a:off x="4429125" y="3717925"/>
            <a:ext cx="1006475" cy="1008063"/>
            <a:chOff x="0" y="0"/>
            <a:chExt cx="2266" cy="2268"/>
          </a:xfrm>
        </p:grpSpPr>
        <p:sp>
          <p:nvSpPr>
            <p:cNvPr id="48" name="Oval 4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Oval 48"/>
            <p:cNvSpPr>
              <a:spLocks noChangeAspect="1" noChangeArrowheads="1"/>
            </p:cNvSpPr>
            <p:nvPr userDrawn="1"/>
          </p:nvSpPr>
          <p:spPr bwMode="auto">
            <a:xfrm>
              <a:off x="454" y="454"/>
              <a:ext cx="1362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Oval 49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79" cy="682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" name="Group 50"/>
          <p:cNvGrpSpPr>
            <a:grpSpLocks noChangeAspect="1"/>
          </p:cNvGrpSpPr>
          <p:nvPr userDrawn="1"/>
        </p:nvGrpSpPr>
        <p:grpSpPr bwMode="auto">
          <a:xfrm>
            <a:off x="6084888" y="2565400"/>
            <a:ext cx="646112" cy="647700"/>
            <a:chOff x="0" y="0"/>
            <a:chExt cx="2266" cy="2268"/>
          </a:xfrm>
        </p:grpSpPr>
        <p:sp>
          <p:nvSpPr>
            <p:cNvPr id="52" name="Oval 5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Oval 52"/>
            <p:cNvSpPr>
              <a:spLocks noChangeAspect="1" noChangeArrowheads="1"/>
            </p:cNvSpPr>
            <p:nvPr userDrawn="1"/>
          </p:nvSpPr>
          <p:spPr bwMode="auto">
            <a:xfrm>
              <a:off x="457" y="450"/>
              <a:ext cx="1358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Oval 53"/>
            <p:cNvSpPr>
              <a:spLocks noChangeAspect="1" noChangeArrowheads="1"/>
            </p:cNvSpPr>
            <p:nvPr userDrawn="1"/>
          </p:nvSpPr>
          <p:spPr bwMode="auto">
            <a:xfrm>
              <a:off x="796" y="795"/>
              <a:ext cx="679" cy="67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5" name="Group 54"/>
          <p:cNvGrpSpPr>
            <a:grpSpLocks noChangeAspect="1"/>
          </p:cNvGrpSpPr>
          <p:nvPr userDrawn="1"/>
        </p:nvGrpSpPr>
        <p:grpSpPr bwMode="auto">
          <a:xfrm>
            <a:off x="7235825" y="3429000"/>
            <a:ext cx="431800" cy="431800"/>
            <a:chOff x="0" y="0"/>
            <a:chExt cx="2266" cy="2268"/>
          </a:xfrm>
        </p:grpSpPr>
        <p:sp>
          <p:nvSpPr>
            <p:cNvPr id="56" name="Oval 5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Oval 56"/>
            <p:cNvSpPr>
              <a:spLocks noChangeAspect="1" noChangeArrowheads="1"/>
            </p:cNvSpPr>
            <p:nvPr userDrawn="1"/>
          </p:nvSpPr>
          <p:spPr bwMode="auto">
            <a:xfrm>
              <a:off x="458" y="450"/>
              <a:ext cx="1358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Oval 57"/>
            <p:cNvSpPr>
              <a:spLocks noChangeAspect="1" noChangeArrowheads="1"/>
            </p:cNvSpPr>
            <p:nvPr userDrawn="1"/>
          </p:nvSpPr>
          <p:spPr bwMode="auto">
            <a:xfrm>
              <a:off x="791" y="792"/>
              <a:ext cx="683" cy="68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9" name="Group 58"/>
          <p:cNvGrpSpPr>
            <a:grpSpLocks noChangeAspect="1"/>
          </p:cNvGrpSpPr>
          <p:nvPr userDrawn="1"/>
        </p:nvGrpSpPr>
        <p:grpSpPr bwMode="auto">
          <a:xfrm>
            <a:off x="8677275" y="2924175"/>
            <a:ext cx="215900" cy="215900"/>
            <a:chOff x="0" y="0"/>
            <a:chExt cx="2266" cy="2268"/>
          </a:xfrm>
        </p:grpSpPr>
        <p:sp>
          <p:nvSpPr>
            <p:cNvPr id="60" name="Oval 5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Oval 60"/>
            <p:cNvSpPr>
              <a:spLocks noChangeAspect="1" noChangeArrowheads="1"/>
            </p:cNvSpPr>
            <p:nvPr userDrawn="1"/>
          </p:nvSpPr>
          <p:spPr bwMode="auto">
            <a:xfrm>
              <a:off x="450" y="450"/>
              <a:ext cx="1366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Oval 61"/>
            <p:cNvSpPr>
              <a:spLocks noChangeAspect="1" noChangeArrowheads="1"/>
            </p:cNvSpPr>
            <p:nvPr userDrawn="1"/>
          </p:nvSpPr>
          <p:spPr bwMode="auto">
            <a:xfrm>
              <a:off x="800" y="800"/>
              <a:ext cx="666" cy="667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3" name="Group 62"/>
          <p:cNvGrpSpPr>
            <a:grpSpLocks noChangeAspect="1"/>
          </p:cNvGrpSpPr>
          <p:nvPr userDrawn="1"/>
        </p:nvGrpSpPr>
        <p:grpSpPr bwMode="auto">
          <a:xfrm>
            <a:off x="4284663" y="4581525"/>
            <a:ext cx="790575" cy="792163"/>
            <a:chOff x="0" y="0"/>
            <a:chExt cx="2266" cy="2268"/>
          </a:xfrm>
        </p:grpSpPr>
        <p:sp>
          <p:nvSpPr>
            <p:cNvPr id="64" name="Oval 6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Oval 64"/>
            <p:cNvSpPr>
              <a:spLocks noChangeAspect="1" noChangeArrowheads="1"/>
            </p:cNvSpPr>
            <p:nvPr userDrawn="1"/>
          </p:nvSpPr>
          <p:spPr bwMode="auto">
            <a:xfrm>
              <a:off x="455" y="455"/>
              <a:ext cx="1361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Oval 65"/>
            <p:cNvSpPr>
              <a:spLocks noChangeAspect="1" noChangeArrowheads="1"/>
            </p:cNvSpPr>
            <p:nvPr userDrawn="1"/>
          </p:nvSpPr>
          <p:spPr bwMode="auto">
            <a:xfrm>
              <a:off x="792" y="795"/>
              <a:ext cx="683" cy="677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7" name="Group 66"/>
          <p:cNvGrpSpPr>
            <a:grpSpLocks noChangeAspect="1"/>
          </p:cNvGrpSpPr>
          <p:nvPr userDrawn="1"/>
        </p:nvGrpSpPr>
        <p:grpSpPr bwMode="auto">
          <a:xfrm>
            <a:off x="5292725" y="4581525"/>
            <a:ext cx="430213" cy="431800"/>
            <a:chOff x="0" y="0"/>
            <a:chExt cx="2266" cy="2268"/>
          </a:xfrm>
        </p:grpSpPr>
        <p:sp>
          <p:nvSpPr>
            <p:cNvPr id="68" name="Oval 6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Oval 68"/>
            <p:cNvSpPr>
              <a:spLocks noChangeAspect="1" noChangeArrowheads="1"/>
            </p:cNvSpPr>
            <p:nvPr userDrawn="1"/>
          </p:nvSpPr>
          <p:spPr bwMode="auto">
            <a:xfrm>
              <a:off x="452" y="450"/>
              <a:ext cx="1363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Oval 69"/>
            <p:cNvSpPr>
              <a:spLocks noChangeAspect="1" noChangeArrowheads="1"/>
            </p:cNvSpPr>
            <p:nvPr userDrawn="1"/>
          </p:nvSpPr>
          <p:spPr bwMode="auto">
            <a:xfrm>
              <a:off x="794" y="792"/>
              <a:ext cx="677" cy="68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1" name="Group 70"/>
          <p:cNvGrpSpPr>
            <a:grpSpLocks noChangeAspect="1"/>
          </p:cNvGrpSpPr>
          <p:nvPr userDrawn="1"/>
        </p:nvGrpSpPr>
        <p:grpSpPr bwMode="auto">
          <a:xfrm>
            <a:off x="7813675" y="1628775"/>
            <a:ext cx="409575" cy="411163"/>
            <a:chOff x="0" y="0"/>
            <a:chExt cx="2266" cy="2268"/>
          </a:xfrm>
        </p:grpSpPr>
        <p:sp>
          <p:nvSpPr>
            <p:cNvPr id="72" name="Oval 7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Oval 72"/>
            <p:cNvSpPr>
              <a:spLocks noChangeAspect="1" noChangeArrowheads="1"/>
            </p:cNvSpPr>
            <p:nvPr userDrawn="1"/>
          </p:nvSpPr>
          <p:spPr bwMode="auto">
            <a:xfrm>
              <a:off x="457" y="455"/>
              <a:ext cx="1361" cy="13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Oval 73"/>
            <p:cNvSpPr>
              <a:spLocks noChangeAspect="1" noChangeArrowheads="1"/>
            </p:cNvSpPr>
            <p:nvPr userDrawn="1"/>
          </p:nvSpPr>
          <p:spPr bwMode="auto">
            <a:xfrm>
              <a:off x="790" y="797"/>
              <a:ext cx="685" cy="67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5" name="Group 74"/>
          <p:cNvGrpSpPr>
            <a:grpSpLocks noChangeAspect="1"/>
          </p:cNvGrpSpPr>
          <p:nvPr userDrawn="1"/>
        </p:nvGrpSpPr>
        <p:grpSpPr bwMode="auto">
          <a:xfrm>
            <a:off x="8532813" y="1557338"/>
            <a:ext cx="792162" cy="792162"/>
            <a:chOff x="0" y="0"/>
            <a:chExt cx="2266" cy="2268"/>
          </a:xfrm>
        </p:grpSpPr>
        <p:sp>
          <p:nvSpPr>
            <p:cNvPr id="76" name="Oval 7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Oval 76"/>
            <p:cNvSpPr>
              <a:spLocks noChangeAspect="1" noChangeArrowheads="1"/>
            </p:cNvSpPr>
            <p:nvPr userDrawn="1"/>
          </p:nvSpPr>
          <p:spPr bwMode="auto">
            <a:xfrm>
              <a:off x="454" y="455"/>
              <a:ext cx="1362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Oval 77"/>
            <p:cNvSpPr>
              <a:spLocks noChangeAspect="1" noChangeArrowheads="1"/>
            </p:cNvSpPr>
            <p:nvPr userDrawn="1"/>
          </p:nvSpPr>
          <p:spPr bwMode="auto">
            <a:xfrm>
              <a:off x="795" y="795"/>
              <a:ext cx="681" cy="677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9" name="Group 78"/>
          <p:cNvGrpSpPr>
            <a:grpSpLocks noChangeAspect="1"/>
          </p:cNvGrpSpPr>
          <p:nvPr userDrawn="1"/>
        </p:nvGrpSpPr>
        <p:grpSpPr bwMode="auto">
          <a:xfrm>
            <a:off x="-177800" y="2781300"/>
            <a:ext cx="1360488" cy="1368425"/>
            <a:chOff x="0" y="0"/>
            <a:chExt cx="2266" cy="2268"/>
          </a:xfrm>
        </p:grpSpPr>
        <p:sp>
          <p:nvSpPr>
            <p:cNvPr id="80" name="Oval 7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Oval 80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2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Oval 81"/>
            <p:cNvSpPr>
              <a:spLocks noChangeAspect="1" noChangeArrowheads="1"/>
            </p:cNvSpPr>
            <p:nvPr userDrawn="1"/>
          </p:nvSpPr>
          <p:spPr bwMode="auto">
            <a:xfrm>
              <a:off x="793" y="795"/>
              <a:ext cx="680" cy="679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3" name="Group 82"/>
          <p:cNvGrpSpPr>
            <a:grpSpLocks noChangeAspect="1"/>
          </p:cNvGrpSpPr>
          <p:nvPr userDrawn="1"/>
        </p:nvGrpSpPr>
        <p:grpSpPr bwMode="auto">
          <a:xfrm>
            <a:off x="612775" y="3860800"/>
            <a:ext cx="574675" cy="576263"/>
            <a:chOff x="0" y="0"/>
            <a:chExt cx="2266" cy="2268"/>
          </a:xfrm>
        </p:grpSpPr>
        <p:sp>
          <p:nvSpPr>
            <p:cNvPr id="84" name="Oval 8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Oval 84"/>
            <p:cNvSpPr>
              <a:spLocks noChangeAspect="1" noChangeArrowheads="1"/>
            </p:cNvSpPr>
            <p:nvPr userDrawn="1"/>
          </p:nvSpPr>
          <p:spPr bwMode="auto">
            <a:xfrm>
              <a:off x="457" y="456"/>
              <a:ext cx="1358" cy="13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Oval 85"/>
            <p:cNvSpPr>
              <a:spLocks noChangeAspect="1" noChangeArrowheads="1"/>
            </p:cNvSpPr>
            <p:nvPr userDrawn="1"/>
          </p:nvSpPr>
          <p:spPr bwMode="auto">
            <a:xfrm>
              <a:off x="795" y="793"/>
              <a:ext cx="676" cy="681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7" name="Group 86"/>
          <p:cNvGrpSpPr>
            <a:grpSpLocks noChangeAspect="1"/>
          </p:cNvGrpSpPr>
          <p:nvPr userDrawn="1"/>
        </p:nvGrpSpPr>
        <p:grpSpPr bwMode="auto">
          <a:xfrm>
            <a:off x="1116013" y="3789363"/>
            <a:ext cx="1365250" cy="1366837"/>
            <a:chOff x="0" y="0"/>
            <a:chExt cx="2266" cy="2268"/>
          </a:xfrm>
        </p:grpSpPr>
        <p:sp>
          <p:nvSpPr>
            <p:cNvPr id="88" name="Oval 8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Oval 88"/>
            <p:cNvSpPr>
              <a:spLocks noChangeAspect="1" noChangeArrowheads="1"/>
            </p:cNvSpPr>
            <p:nvPr userDrawn="1"/>
          </p:nvSpPr>
          <p:spPr bwMode="auto">
            <a:xfrm>
              <a:off x="456" y="453"/>
              <a:ext cx="1360" cy="136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Oval 89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80" cy="682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1" name="Group 90"/>
          <p:cNvGrpSpPr>
            <a:grpSpLocks noChangeAspect="1"/>
          </p:cNvGrpSpPr>
          <p:nvPr userDrawn="1"/>
        </p:nvGrpSpPr>
        <p:grpSpPr bwMode="auto">
          <a:xfrm>
            <a:off x="2987675" y="3789363"/>
            <a:ext cx="1365250" cy="1366837"/>
            <a:chOff x="0" y="0"/>
            <a:chExt cx="2266" cy="2268"/>
          </a:xfrm>
        </p:grpSpPr>
        <p:sp>
          <p:nvSpPr>
            <p:cNvPr id="92" name="Oval 9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Oval 92"/>
            <p:cNvSpPr>
              <a:spLocks noChangeAspect="1" noChangeArrowheads="1"/>
            </p:cNvSpPr>
            <p:nvPr userDrawn="1"/>
          </p:nvSpPr>
          <p:spPr bwMode="auto">
            <a:xfrm>
              <a:off x="456" y="453"/>
              <a:ext cx="1360" cy="136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Oval 93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80" cy="682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5" name="Group 94"/>
          <p:cNvGrpSpPr>
            <a:grpSpLocks noChangeAspect="1"/>
          </p:cNvGrpSpPr>
          <p:nvPr userDrawn="1"/>
        </p:nvGrpSpPr>
        <p:grpSpPr bwMode="auto">
          <a:xfrm>
            <a:off x="6373813" y="3284538"/>
            <a:ext cx="863600" cy="868362"/>
            <a:chOff x="0" y="0"/>
            <a:chExt cx="2266" cy="2268"/>
          </a:xfrm>
        </p:grpSpPr>
        <p:sp>
          <p:nvSpPr>
            <p:cNvPr id="96" name="Oval 9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Oval 96"/>
            <p:cNvSpPr>
              <a:spLocks noChangeAspect="1" noChangeArrowheads="1"/>
            </p:cNvSpPr>
            <p:nvPr userDrawn="1"/>
          </p:nvSpPr>
          <p:spPr bwMode="auto">
            <a:xfrm>
              <a:off x="454" y="452"/>
              <a:ext cx="1362" cy="136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Oval 97"/>
            <p:cNvSpPr>
              <a:spLocks noChangeAspect="1" noChangeArrowheads="1"/>
            </p:cNvSpPr>
            <p:nvPr userDrawn="1"/>
          </p:nvSpPr>
          <p:spPr bwMode="auto">
            <a:xfrm>
              <a:off x="796" y="792"/>
              <a:ext cx="679" cy="684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9" name="Group 98"/>
          <p:cNvGrpSpPr>
            <a:grpSpLocks noChangeAspect="1"/>
          </p:cNvGrpSpPr>
          <p:nvPr userDrawn="1"/>
        </p:nvGrpSpPr>
        <p:grpSpPr bwMode="auto">
          <a:xfrm>
            <a:off x="4140200" y="5445125"/>
            <a:ext cx="1368425" cy="1371600"/>
            <a:chOff x="0" y="0"/>
            <a:chExt cx="2266" cy="2268"/>
          </a:xfrm>
        </p:grpSpPr>
        <p:sp>
          <p:nvSpPr>
            <p:cNvPr id="100" name="Oval 9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Oval 100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2" cy="13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Oval 101"/>
            <p:cNvSpPr>
              <a:spLocks noChangeAspect="1" noChangeArrowheads="1"/>
            </p:cNvSpPr>
            <p:nvPr userDrawn="1"/>
          </p:nvSpPr>
          <p:spPr bwMode="auto">
            <a:xfrm>
              <a:off x="794" y="793"/>
              <a:ext cx="681" cy="683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" name="Group 102"/>
          <p:cNvGrpSpPr>
            <a:grpSpLocks noChangeAspect="1"/>
          </p:cNvGrpSpPr>
          <p:nvPr userDrawn="1"/>
        </p:nvGrpSpPr>
        <p:grpSpPr bwMode="auto">
          <a:xfrm>
            <a:off x="2339975" y="3429000"/>
            <a:ext cx="646113" cy="649288"/>
            <a:chOff x="0" y="0"/>
            <a:chExt cx="2266" cy="2268"/>
          </a:xfrm>
        </p:grpSpPr>
        <p:sp>
          <p:nvSpPr>
            <p:cNvPr id="104" name="Oval 10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Oval 104"/>
            <p:cNvSpPr>
              <a:spLocks noChangeAspect="1" noChangeArrowheads="1"/>
            </p:cNvSpPr>
            <p:nvPr userDrawn="1"/>
          </p:nvSpPr>
          <p:spPr bwMode="auto">
            <a:xfrm>
              <a:off x="457" y="455"/>
              <a:ext cx="1358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Oval 105"/>
            <p:cNvSpPr>
              <a:spLocks noChangeAspect="1" noChangeArrowheads="1"/>
            </p:cNvSpPr>
            <p:nvPr userDrawn="1"/>
          </p:nvSpPr>
          <p:spPr bwMode="auto">
            <a:xfrm>
              <a:off x="796" y="793"/>
              <a:ext cx="679" cy="682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107" name="AutoShape 106"/>
          <p:cNvCxnSpPr>
            <a:cxnSpLocks noChangeShapeType="1"/>
          </p:cNvCxnSpPr>
          <p:nvPr/>
        </p:nvCxnSpPr>
        <p:spPr bwMode="auto">
          <a:xfrm>
            <a:off x="-393700" y="74612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" name="AutoShape 107"/>
          <p:cNvCxnSpPr>
            <a:cxnSpLocks noChangeShapeType="1"/>
          </p:cNvCxnSpPr>
          <p:nvPr/>
        </p:nvCxnSpPr>
        <p:spPr bwMode="auto">
          <a:xfrm rot="5400000">
            <a:off x="-396875" y="7461250"/>
            <a:ext cx="3175" cy="3175"/>
          </a:xfrm>
          <a:prstGeom prst="bentConnector3">
            <a:avLst>
              <a:gd name="adj1" fmla="val 7519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156" name="Rectangle 108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8B7F7-2ECA-4BEA-9152-8F8979F985F4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276225"/>
            <a:ext cx="2071687" cy="5849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6875" y="276225"/>
            <a:ext cx="6065838" cy="5849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4497B-196A-453A-90D6-B357BE1C41FE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3" descr="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9450" y="360363"/>
            <a:ext cx="6667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875" y="276225"/>
            <a:ext cx="7919541" cy="561975"/>
          </a:xfrm>
        </p:spPr>
        <p:txBody>
          <a:bodyPr/>
          <a:lstStyle>
            <a:lvl1pPr>
              <a:defRPr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48967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4D806-575B-41E4-8A24-D46198848F13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  <p:sp>
        <p:nvSpPr>
          <p:cNvPr id="9" name="矩形 8"/>
          <p:cNvSpPr/>
          <p:nvPr userDrawn="1"/>
        </p:nvSpPr>
        <p:spPr>
          <a:xfrm>
            <a:off x="467544" y="40466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889BF-AC8D-4677-AA2D-E369A730275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8" name="矩形 7"/>
          <p:cNvSpPr/>
          <p:nvPr userDrawn="1"/>
        </p:nvSpPr>
        <p:spPr>
          <a:xfrm>
            <a:off x="467544" y="40466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771800" y="1412776"/>
            <a:ext cx="55446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2A5E8-AD36-4B58-A34F-5B1757512344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DF503-DCB3-4141-902C-A3F0C21CAC16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726-2037-4ECA-8A65-B60B8156AEBB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964EC-AD1D-47BF-AFED-CED76DF05A5A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9C563-86E3-4D7F-96CC-465554143C62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23DA9-D707-4D71-A98F-B9DA83E1307E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 userDrawn="1"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276225"/>
            <a:ext cx="8289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DD7267EB-FE9F-4D34-9E3E-6B9FE8511898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  <p:grpSp>
        <p:nvGrpSpPr>
          <p:cNvPr id="1033" name="Group 7"/>
          <p:cNvGrpSpPr>
            <a:grpSpLocks noChangeAspect="1"/>
          </p:cNvGrpSpPr>
          <p:nvPr userDrawn="1"/>
        </p:nvGrpSpPr>
        <p:grpSpPr bwMode="auto">
          <a:xfrm>
            <a:off x="-177800" y="549275"/>
            <a:ext cx="2084388" cy="2095500"/>
            <a:chOff x="0" y="0"/>
            <a:chExt cx="2266" cy="2268"/>
          </a:xfrm>
        </p:grpSpPr>
        <p:sp>
          <p:nvSpPr>
            <p:cNvPr id="4" name="Oval 8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 userDrawn="1"/>
          </p:nvSpPr>
          <p:spPr bwMode="auto">
            <a:xfrm>
              <a:off x="456" y="454"/>
              <a:ext cx="1360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10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0" cy="680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4" name="Group 11"/>
          <p:cNvGrpSpPr>
            <a:grpSpLocks noChangeAspect="1"/>
          </p:cNvGrpSpPr>
          <p:nvPr userDrawn="1"/>
        </p:nvGrpSpPr>
        <p:grpSpPr bwMode="auto">
          <a:xfrm>
            <a:off x="107950" y="-23813"/>
            <a:ext cx="719138" cy="717551"/>
            <a:chOff x="0" y="0"/>
            <a:chExt cx="2266" cy="2268"/>
          </a:xfrm>
        </p:grpSpPr>
        <p:sp>
          <p:nvSpPr>
            <p:cNvPr id="7" name="Oval 12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3"/>
            <p:cNvSpPr>
              <a:spLocks noChangeAspect="1" noChangeArrowheads="1"/>
            </p:cNvSpPr>
            <p:nvPr userDrawn="1"/>
          </p:nvSpPr>
          <p:spPr bwMode="auto">
            <a:xfrm>
              <a:off x="455" y="452"/>
              <a:ext cx="1361" cy="136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4"/>
            <p:cNvSpPr>
              <a:spLocks noChangeAspect="1" noChangeArrowheads="1"/>
            </p:cNvSpPr>
            <p:nvPr userDrawn="1"/>
          </p:nvSpPr>
          <p:spPr bwMode="auto">
            <a:xfrm>
              <a:off x="795" y="793"/>
              <a:ext cx="680" cy="682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5" name="Group 15"/>
          <p:cNvGrpSpPr>
            <a:grpSpLocks noChangeAspect="1"/>
          </p:cNvGrpSpPr>
          <p:nvPr userDrawn="1"/>
        </p:nvGrpSpPr>
        <p:grpSpPr bwMode="auto">
          <a:xfrm>
            <a:off x="828675" y="-95250"/>
            <a:ext cx="1722438" cy="1727200"/>
            <a:chOff x="0" y="0"/>
            <a:chExt cx="2266" cy="2268"/>
          </a:xfrm>
        </p:grpSpPr>
        <p:sp>
          <p:nvSpPr>
            <p:cNvPr id="10" name="Oval 16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spect="1" noChangeArrowheads="1"/>
            </p:cNvSpPr>
            <p:nvPr userDrawn="1"/>
          </p:nvSpPr>
          <p:spPr bwMode="auto">
            <a:xfrm>
              <a:off x="455" y="452"/>
              <a:ext cx="1362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1" cy="680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6" name="Group 19"/>
          <p:cNvGrpSpPr>
            <a:grpSpLocks noChangeAspect="1"/>
          </p:cNvGrpSpPr>
          <p:nvPr userDrawn="1"/>
        </p:nvGrpSpPr>
        <p:grpSpPr bwMode="auto">
          <a:xfrm>
            <a:off x="2555875" y="765175"/>
            <a:ext cx="360363" cy="360363"/>
            <a:chOff x="0" y="0"/>
            <a:chExt cx="2266" cy="2268"/>
          </a:xfrm>
        </p:grpSpPr>
        <p:sp>
          <p:nvSpPr>
            <p:cNvPr id="1044" name="Oval 20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spect="1" noChangeArrowheads="1"/>
            </p:cNvSpPr>
            <p:nvPr userDrawn="1"/>
          </p:nvSpPr>
          <p:spPr bwMode="auto">
            <a:xfrm>
              <a:off x="459" y="450"/>
              <a:ext cx="1358" cy="136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spect="1" noChangeArrowheads="1"/>
            </p:cNvSpPr>
            <p:nvPr userDrawn="1"/>
          </p:nvSpPr>
          <p:spPr bwMode="auto">
            <a:xfrm>
              <a:off x="799" y="789"/>
              <a:ext cx="679" cy="689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7" name="Group 23"/>
          <p:cNvGrpSpPr>
            <a:grpSpLocks noChangeAspect="1"/>
          </p:cNvGrpSpPr>
          <p:nvPr userDrawn="1"/>
        </p:nvGrpSpPr>
        <p:grpSpPr bwMode="auto">
          <a:xfrm>
            <a:off x="2339975" y="117475"/>
            <a:ext cx="646113" cy="647700"/>
            <a:chOff x="0" y="0"/>
            <a:chExt cx="2266" cy="2268"/>
          </a:xfrm>
        </p:grpSpPr>
        <p:sp>
          <p:nvSpPr>
            <p:cNvPr id="1048" name="Oval 24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spect="1" noChangeArrowheads="1"/>
            </p:cNvSpPr>
            <p:nvPr userDrawn="1"/>
          </p:nvSpPr>
          <p:spPr bwMode="auto">
            <a:xfrm>
              <a:off x="457" y="450"/>
              <a:ext cx="1358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spect="1" noChangeArrowheads="1"/>
            </p:cNvSpPr>
            <p:nvPr userDrawn="1"/>
          </p:nvSpPr>
          <p:spPr bwMode="auto">
            <a:xfrm>
              <a:off x="796" y="795"/>
              <a:ext cx="679" cy="678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1038" name="AutoShape 27"/>
          <p:cNvCxnSpPr>
            <a:cxnSpLocks noChangeShapeType="1"/>
          </p:cNvCxnSpPr>
          <p:nvPr userDrawn="1"/>
        </p:nvCxnSpPr>
        <p:spPr bwMode="auto">
          <a:xfrm>
            <a:off x="-682625" y="436562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9" name="AutoShape 28"/>
          <p:cNvCxnSpPr>
            <a:cxnSpLocks noChangeShapeType="1"/>
          </p:cNvCxnSpPr>
          <p:nvPr userDrawn="1"/>
        </p:nvCxnSpPr>
        <p:spPr bwMode="auto">
          <a:xfrm rot="5400000">
            <a:off x="-684213" y="4364038"/>
            <a:ext cx="3175" cy="3175"/>
          </a:xfrm>
          <a:prstGeom prst="bentConnector3">
            <a:avLst>
              <a:gd name="adj1" fmla="val 7519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040" name="Group 29"/>
          <p:cNvGrpSpPr>
            <a:grpSpLocks noChangeAspect="1"/>
          </p:cNvGrpSpPr>
          <p:nvPr userDrawn="1"/>
        </p:nvGrpSpPr>
        <p:grpSpPr bwMode="auto">
          <a:xfrm>
            <a:off x="3060700" y="404813"/>
            <a:ext cx="428625" cy="430212"/>
            <a:chOff x="0" y="0"/>
            <a:chExt cx="2266" cy="2268"/>
          </a:xfrm>
        </p:grpSpPr>
        <p:sp>
          <p:nvSpPr>
            <p:cNvPr id="1054" name="Oval 30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spect="1" noChangeArrowheads="1"/>
            </p:cNvSpPr>
            <p:nvPr userDrawn="1"/>
          </p:nvSpPr>
          <p:spPr bwMode="auto">
            <a:xfrm>
              <a:off x="453" y="452"/>
              <a:ext cx="1360" cy="136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spect="1" noChangeArrowheads="1"/>
            </p:cNvSpPr>
            <p:nvPr userDrawn="1"/>
          </p:nvSpPr>
          <p:spPr bwMode="auto">
            <a:xfrm>
              <a:off x="797" y="795"/>
              <a:ext cx="680" cy="678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</a:rPr>
              <a:t>双通道</a:t>
            </a:r>
            <a:r>
              <a:rPr lang="en-US" altLang="zh-CN" sz="4000" dirty="0" smtClean="0">
                <a:solidFill>
                  <a:schemeClr val="tx1"/>
                </a:solidFill>
              </a:rPr>
              <a:t>2M</a:t>
            </a:r>
            <a:r>
              <a:rPr lang="zh-CN" altLang="en-US" sz="4000" dirty="0" smtClean="0">
                <a:solidFill>
                  <a:schemeClr val="tx1"/>
                </a:solidFill>
              </a:rPr>
              <a:t>采样率数据采集卡</a:t>
            </a:r>
            <a:endParaRPr lang="zh-CN" altLang="zh-CN" sz="40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56327" y="6154726"/>
            <a:ext cx="1739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F76CF90-2231-4F52-ADEA-5ADC6BB24BD8}" type="datetime1"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2015/10/13</a:t>
            </a:fld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6266" y="4215734"/>
            <a:ext cx="26597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j-ea"/>
                <a:ea typeface="+mj-ea"/>
              </a:rPr>
              <a:t>导师：刘树彬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algn="ctr"/>
            <a:r>
              <a:rPr lang="zh-CN" altLang="en-US" sz="2400" b="1" dirty="0" smtClean="0">
                <a:latin typeface="+mj-ea"/>
                <a:ea typeface="+mj-ea"/>
              </a:rPr>
              <a:t>指导者：张俊斌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algn="ctr"/>
            <a:r>
              <a:rPr lang="zh-CN" altLang="en-US" sz="2400" b="1" dirty="0" smtClean="0">
                <a:latin typeface="+mj-ea"/>
                <a:ea typeface="+mj-ea"/>
              </a:rPr>
              <a:t>专业：物理电子学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algn="ctr"/>
            <a:r>
              <a:rPr lang="zh-CN" altLang="en-US" sz="2400" b="1" dirty="0" smtClean="0">
                <a:latin typeface="+mj-ea"/>
                <a:ea typeface="+mj-ea"/>
              </a:rPr>
              <a:t>姓名：王宇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algn="ctr"/>
            <a:r>
              <a:rPr lang="en-US" altLang="zh-CN" sz="2400" b="1" dirty="0" smtClean="0">
                <a:latin typeface="+mj-ea"/>
                <a:ea typeface="+mj-ea"/>
              </a:rPr>
              <a:t>PB12203212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运放参数计算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356992"/>
            <a:ext cx="3312368" cy="26607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67544" y="548680"/>
                <a:ext cx="7560840" cy="3469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2400" b="1" dirty="0" smtClean="0">
                    <a:latin typeface="+mn-ea"/>
                    <a:ea typeface="+mn-ea"/>
                  </a:rPr>
                  <a:t>AD8426 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供电电压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5V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+mn-ea"/>
                    <a:ea typeface="+mn-ea"/>
                  </a:rPr>
                  <a:t>单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电源情况下要求输入电压范围为：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−0.1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~4.3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sz="2000" b="0" dirty="0" smtClean="0">
                  <a:latin typeface="+mn-ea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b="0" dirty="0" smtClean="0">
                  <a:latin typeface="+mn-ea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latin typeface="+mn-ea"/>
                    <a:ea typeface="Cambria Math" panose="02040503050406030204" pitchFamily="18" charset="0"/>
                  </a:rPr>
                  <a:t>增益计算：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49.4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000" b="0" dirty="0" smtClean="0">
                  <a:latin typeface="+mn-ea"/>
                  <a:ea typeface="Cambria Math" panose="020405030504060302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zh-CN" altLang="zh-CN" sz="2000" dirty="0" smtClean="0"/>
                  <a:t>有</a:t>
                </a:r>
                <a:r>
                  <a:rPr lang="zh-CN" altLang="zh-CN" sz="2000" dirty="0"/>
                  <a:t>一定的余量将测量范围设置为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±600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zh-CN" sz="2000" dirty="0"/>
                  <a:t>即电压差</a:t>
                </a:r>
                <a:r>
                  <a:rPr lang="en-US" altLang="zh-CN" sz="2000" dirty="0"/>
                  <a:t>1.2V</a:t>
                </a:r>
                <a:r>
                  <a:rPr lang="zh-CN" altLang="zh-CN" sz="2000" dirty="0"/>
                  <a:t>，后端</a:t>
                </a:r>
                <a:r>
                  <a:rPr lang="en-US" altLang="zh-CN" sz="2000" dirty="0"/>
                  <a:t>ADC</a:t>
                </a:r>
                <a:r>
                  <a:rPr lang="zh-CN" altLang="zh-CN" sz="2000" dirty="0"/>
                  <a:t>的输入范围为</a:t>
                </a:r>
                <a:r>
                  <a:rPr lang="en-US" altLang="zh-CN" sz="2000" dirty="0"/>
                  <a:t>0-4.096V,</a:t>
                </a:r>
                <a:r>
                  <a:rPr lang="zh-CN" altLang="zh-CN" sz="2000" dirty="0"/>
                  <a:t>故增益为</a:t>
                </a:r>
                <a:r>
                  <a:rPr lang="en-US" altLang="zh-CN" sz="2000" dirty="0" smtClean="0"/>
                  <a:t>3.4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lang="zh-CN" altLang="zh-CN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zh-CN" altLang="zh-CN" sz="2000" dirty="0"/>
                  <a:t>根据计算公式，增益电阻取为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21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kΩ</m:t>
                    </m:r>
                  </m:oMath>
                </a14:m>
                <a:r>
                  <a:rPr lang="zh-CN" altLang="zh-CN" sz="2000" dirty="0" smtClean="0"/>
                  <a:t>，</a:t>
                </a:r>
                <a:endParaRPr lang="en-US" altLang="zh-CN" sz="2000" dirty="0" smtClean="0"/>
              </a:p>
              <a:p>
                <a:pPr lvl="0"/>
                <a:r>
                  <a:rPr lang="en-US" altLang="zh-CN" sz="2000" dirty="0" smtClean="0"/>
                  <a:t>    </a:t>
                </a:r>
                <a:r>
                  <a:rPr lang="zh-CN" altLang="zh-CN" sz="2000" dirty="0" smtClean="0"/>
                  <a:t>增益</a:t>
                </a:r>
                <a:r>
                  <a:rPr lang="zh-CN" altLang="zh-CN" sz="2000" dirty="0"/>
                  <a:t>为</a:t>
                </a:r>
                <a:r>
                  <a:rPr lang="en-US" altLang="zh-CN" sz="2000" dirty="0"/>
                  <a:t>3.35</a:t>
                </a:r>
                <a:endParaRPr lang="zh-CN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b="0" dirty="0" smtClean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8680"/>
                <a:ext cx="7560840" cy="3469155"/>
              </a:xfrm>
              <a:prstGeom prst="rect">
                <a:avLst/>
              </a:prstGeom>
              <a:blipFill rotWithShape="0">
                <a:blip r:embed="rId4"/>
                <a:stretch>
                  <a:fillRect l="-1129" t="-1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9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626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运放参数计算 噪声计算 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AD8476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026" name="图片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1159"/>
            <a:ext cx="5328593" cy="400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11760" y="4437982"/>
            <a:ext cx="56886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AD8476 0.1Hz-10Hz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输出电压噪声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约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3.5uV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329933" y="692696"/>
            <a:ext cx="1463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AD8476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8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6120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运放参数计算 噪声计算 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AD8476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025" name="图片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56"/>
            <a:ext cx="5825369" cy="304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05236" y="3476890"/>
            <a:ext cx="50405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AD8476 0.1Hz-100kHz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输出电压噪声密度曲线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99592" y="3877000"/>
                <a:ext cx="7532608" cy="2082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zh-CN" altLang="zh-CN" sz="24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转折频率</a:t>
                </a:r>
                <a:r>
                  <a:rPr lang="en-US" altLang="zh-CN" sz="2400" kern="100" dirty="0">
                    <a:effectLst/>
                    <a:latin typeface="Calibri" panose="020F0502020204030204" pitchFamily="34" charset="0"/>
                    <a:cs typeface="Times New Roman" panose="02020603050405020304" pitchFamily="18" charset="0"/>
                  </a:rPr>
                  <a:t>FC=50Hz,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𝑛𝑤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=40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𝑛𝑉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𝐻𝑧</m:t>
                        </m:r>
                      </m:e>
                    </m:rad>
                  </m:oMath>
                </a14:m>
                <a:r>
                  <a:rPr lang="zh-CN" altLang="zh-CN" sz="2400" kern="100" dirty="0">
                    <a:effectLst/>
                    <a:latin typeface="Calibri" panose="020F0502020204030204" pitchFamily="34" charset="0"/>
                    <a:cs typeface="Times New Roman" panose="02020603050405020304" pitchFamily="18" charset="0"/>
                  </a:rPr>
                  <a:t>，经计算：</a:t>
                </a:r>
              </a:p>
              <a:p>
                <a:pPr indent="266700" algn="just">
                  <a:spcAft>
                    <a:spcPts val="0"/>
                  </a:spcAft>
                </a:pPr>
                <a:r>
                  <a:rPr lang="zh-CN" altLang="zh-CN" sz="2400" kern="100" dirty="0">
                    <a:effectLst/>
                    <a:latin typeface="Calibri" panose="020F0502020204030204" pitchFamily="34" charset="0"/>
                    <a:cs typeface="Times New Roman" panose="02020603050405020304" pitchFamily="18" charset="0"/>
                  </a:rPr>
                  <a:t>输出噪声：</a:t>
                </a:r>
                <a:endParaRPr lang="en-US" altLang="zh-CN" sz="2400" kern="100" dirty="0" smtClean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𝑟𝑚𝑠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0.1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𝐻𝑧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,10</m:t>
                          </m:r>
                          <m:r>
                            <a:rPr lang="en-US" altLang="zh-CN" sz="20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𝐻𝑧</m:t>
                          </m:r>
                        </m:e>
                      </m:d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=40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𝑛𝑉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50∗</m:t>
                          </m:r>
                          <m:func>
                            <m:func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 kern="10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50</m:t>
                                      </m:r>
                                    </m:num>
                                    <m:den>
                                      <m:r>
                                        <a:rPr lang="en-US" altLang="zh-CN" sz="2000" i="1" kern="10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0.1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−50</m:t>
                              </m:r>
                            </m:e>
                          </m:d>
                        </m:e>
                      </m:rad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≈4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𝑢𝑉</m:t>
                      </m:r>
                    </m:oMath>
                  </m:oMathPara>
                </a14:m>
                <a:endParaRPr lang="zh-CN" altLang="zh-CN" sz="2000" kern="1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877000"/>
                <a:ext cx="7532608" cy="2082878"/>
              </a:xfrm>
              <a:prstGeom prst="rect">
                <a:avLst/>
              </a:prstGeom>
              <a:blipFill rotWithShape="0">
                <a:blip r:embed="rId4"/>
                <a:stretch>
                  <a:fillRect t="-2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46919" y="662626"/>
            <a:ext cx="1463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AD8476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931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6120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运放参数计算 噪声计算 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AD8426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42" y="261746"/>
            <a:ext cx="5417900" cy="325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8048" y="3532150"/>
            <a:ext cx="37079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AD8426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电压噪声密度曲线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547664" y="3922626"/>
                <a:ext cx="6336704" cy="2051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4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全部按照白噪声值计算</a:t>
                </a:r>
                <a:endParaRPr lang="en-US" altLang="zh-CN" sz="2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转折频率</a:t>
                </a:r>
                <a:r>
                  <a:rPr lang="en-US" altLang="zh-CN" sz="2400" kern="100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FC=0</a:t>
                </a:r>
                <a:r>
                  <a:rPr lang="zh-CN" altLang="zh-CN" sz="2400" kern="100" dirty="0">
                    <a:effectLst/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𝑛𝑤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𝑛𝑉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𝐻𝑧</m:t>
                        </m:r>
                      </m:e>
                    </m:rad>
                  </m:oMath>
                </a14:m>
                <a:endParaRPr lang="en-US" altLang="zh-CN" sz="2400" kern="100" dirty="0" smtClean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en-US" sz="24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电压噪声</a:t>
                </a:r>
                <a:endParaRPr lang="zh-CN" altLang="zh-CN" sz="2400" kern="1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𝑟𝑚𝑠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0.1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𝐻𝑧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,10</m:t>
                          </m:r>
                          <m:r>
                            <a:rPr lang="en-US" altLang="zh-CN" sz="24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𝐻𝑧</m:t>
                          </m:r>
                        </m:e>
                      </m:d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=100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𝑛𝑉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−0.1</m:t>
                              </m:r>
                            </m:e>
                          </m:d>
                        </m:e>
                      </m:rad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≈10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𝑢𝑉</m:t>
                      </m:r>
                    </m:oMath>
                  </m:oMathPara>
                </a14:m>
                <a:endParaRPr lang="zh-CN" altLang="zh-CN" sz="2400" kern="1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22626"/>
                <a:ext cx="6336704" cy="2051652"/>
              </a:xfrm>
              <a:prstGeom prst="rect">
                <a:avLst/>
              </a:prstGeom>
              <a:blipFill rotWithShape="0">
                <a:blip r:embed="rId4"/>
                <a:stretch>
                  <a:fillRect l="-1540" t="-3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346590" y="665992"/>
            <a:ext cx="1463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AD8426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36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ADC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19872" y="0"/>
            <a:ext cx="4953000" cy="40195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7544" y="620688"/>
            <a:ext cx="223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latin typeface="+mn-ea"/>
                <a:ea typeface="+mn-ea"/>
              </a:rPr>
              <a:t>AD7985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67544" y="4149080"/>
                <a:ext cx="8114383" cy="135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zh-CN" sz="2400" dirty="0" smtClean="0">
                    <a:latin typeface="+mn-ea"/>
                    <a:ea typeface="+mn-ea"/>
                  </a:rPr>
                  <a:t>参考电压为</a:t>
                </a:r>
                <a:r>
                  <a:rPr lang="en-US" altLang="zh-CN" sz="2400" dirty="0">
                    <a:latin typeface="+mn-ea"/>
                    <a:ea typeface="+mn-ea"/>
                  </a:rPr>
                  <a:t>4.096V</a:t>
                </a:r>
                <a:r>
                  <a:rPr lang="zh-CN" altLang="zh-CN" sz="2400" dirty="0">
                    <a:latin typeface="+mn-ea"/>
                    <a:ea typeface="+mn-ea"/>
                  </a:rPr>
                  <a:t>时，</a:t>
                </a:r>
                <a:r>
                  <a:rPr lang="en-US" altLang="zh-CN" sz="2400" dirty="0">
                    <a:latin typeface="+mn-ea"/>
                    <a:ea typeface="+mn-ea"/>
                  </a:rPr>
                  <a:t>SINAD=90dB</a:t>
                </a:r>
                <a:r>
                  <a:rPr lang="zh-CN" altLang="zh-CN" sz="2400" dirty="0">
                    <a:latin typeface="+mn-ea"/>
                    <a:ea typeface="+mn-ea"/>
                  </a:rPr>
                  <a:t>，</a:t>
                </a:r>
                <a:r>
                  <a:rPr lang="en-US" altLang="zh-CN" sz="2400" dirty="0">
                    <a:latin typeface="+mn-ea"/>
                    <a:ea typeface="+mn-ea"/>
                  </a:rPr>
                  <a:t>ENOB=(SINDA-1.76)/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6.02=14.65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最小分辨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𝑅𝐸𝐹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14.65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=0.159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𝑚𝑉</m:t>
                    </m:r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.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49080"/>
                <a:ext cx="8114383" cy="1353512"/>
              </a:xfrm>
              <a:prstGeom prst="rect">
                <a:avLst/>
              </a:prstGeom>
              <a:blipFill rotWithShape="0">
                <a:blip r:embed="rId4"/>
                <a:stretch>
                  <a:fillRect l="-1052" t="-3604" b="-1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82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ADC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3306355"/>
            <a:ext cx="5274310" cy="22294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83568" y="863412"/>
                <a:ext cx="7776864" cy="2128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分辨率：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latin typeface="+mn-ea"/>
                    <a:ea typeface="+mn-ea"/>
                  </a:rPr>
                  <a:t>在输入端要求可分辨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0.2mV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电压，经过运放后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,ADC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输入可分辨电压：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0.2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*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3.4=0.68mV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+mn-ea"/>
                  </a:rPr>
                  <a:t>ADC</a:t>
                </a:r>
                <a:r>
                  <a:rPr lang="zh-CN" altLang="en-US" sz="2000" dirty="0" smtClean="0">
                    <a:latin typeface="+mn-ea"/>
                  </a:rPr>
                  <a:t>输入端分辨率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f>
                      <m:f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14.65</m:t>
                            </m:r>
                          </m:sup>
                        </m:sSup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=0.159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+mn-ea"/>
                    <a:ea typeface="+mn-ea"/>
                  </a:rPr>
                  <a:t>运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放引入噪声为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uV 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量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级可以忽略不计</a:t>
                </a:r>
                <a:endParaRPr lang="en-US" altLang="zh-CN" sz="2000" dirty="0" smtClean="0">
                  <a:latin typeface="+mn-ea"/>
                  <a:ea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ADC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分辨率可以满足要求</a:t>
                </a:r>
                <a:endPara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863412"/>
                <a:ext cx="7776864" cy="2128211"/>
              </a:xfrm>
              <a:prstGeom prst="rect">
                <a:avLst/>
              </a:prstGeom>
              <a:blipFill rotWithShape="0">
                <a:blip r:embed="rId4"/>
                <a:stretch>
                  <a:fillRect l="-1019" t="-3152" r="-3918" b="-4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06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USB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方案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07704" y="476672"/>
            <a:ext cx="57631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方案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ea typeface="+mn-ea"/>
              </a:rPr>
              <a:t>Cypress </a:t>
            </a:r>
            <a:r>
              <a:rPr lang="en-US" altLang="zh-CN" sz="2400" dirty="0" smtClean="0">
                <a:latin typeface="+mn-ea"/>
                <a:ea typeface="+mn-ea"/>
              </a:rPr>
              <a:t>USB2.0</a:t>
            </a:r>
            <a:r>
              <a:rPr lang="zh-CN" altLang="en-US" sz="2400" dirty="0" smtClean="0">
                <a:latin typeface="+mn-ea"/>
                <a:ea typeface="+mn-ea"/>
              </a:rPr>
              <a:t>芯片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方案采用张俊斌师兄</a:t>
            </a:r>
            <a:r>
              <a:rPr lang="en-US" altLang="zh-CN" sz="2400" dirty="0" smtClean="0">
                <a:latin typeface="+mn-ea"/>
                <a:ea typeface="+mn-ea"/>
              </a:rPr>
              <a:t>Target7</a:t>
            </a:r>
            <a:r>
              <a:rPr lang="zh-CN" altLang="en-US" sz="2400" dirty="0" smtClean="0">
                <a:latin typeface="+mn-ea"/>
                <a:ea typeface="+mn-ea"/>
              </a:rPr>
              <a:t>上</a:t>
            </a: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设计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上位</a:t>
            </a:r>
            <a:r>
              <a:rPr lang="zh-CN" altLang="en-US" sz="2400" dirty="0" smtClean="0">
                <a:latin typeface="+mn-ea"/>
                <a:ea typeface="+mn-ea"/>
              </a:rPr>
              <a:t>机已经由张俊斌师兄设计完成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07704" y="2204864"/>
            <a:ext cx="6048672" cy="367240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82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FPGA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17" y="764704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FPGA </a:t>
            </a:r>
            <a:r>
              <a:rPr lang="en-US" altLang="zh-CN" sz="2400" b="1" dirty="0"/>
              <a:t>EP4CE10U256C7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采用</a:t>
            </a:r>
            <a:r>
              <a:rPr lang="en-US" altLang="zh-CN" sz="2400" dirty="0" smtClean="0">
                <a:latin typeface="+mn-ea"/>
                <a:ea typeface="+mn-ea"/>
              </a:rPr>
              <a:t>ALTERA</a:t>
            </a:r>
            <a:r>
              <a:rPr lang="zh-CN" altLang="en-US" sz="2400" dirty="0" smtClean="0">
                <a:latin typeface="+mn-ea"/>
                <a:ea typeface="+mn-ea"/>
              </a:rPr>
              <a:t>公司的</a:t>
            </a:r>
            <a:r>
              <a:rPr lang="en-US" altLang="zh-CN" sz="2400" dirty="0" smtClean="0">
                <a:latin typeface="+mn-ea"/>
                <a:ea typeface="+mn-ea"/>
              </a:rPr>
              <a:t>Cyclone IV</a:t>
            </a:r>
            <a:r>
              <a:rPr lang="zh-CN" altLang="en-US" sz="2400" dirty="0" smtClean="0">
                <a:latin typeface="+mn-ea"/>
                <a:ea typeface="+mn-ea"/>
              </a:rPr>
              <a:t>系列</a:t>
            </a:r>
            <a:r>
              <a:rPr lang="en-US" altLang="zh-CN" sz="2400" dirty="0" smtClean="0">
                <a:latin typeface="+mn-ea"/>
                <a:ea typeface="+mn-ea"/>
              </a:rPr>
              <a:t>EP4CE10 FPGA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UBGA</a:t>
            </a:r>
            <a:r>
              <a:rPr lang="zh-CN" altLang="en-US" sz="2400" dirty="0" smtClean="0">
                <a:latin typeface="+mn-ea"/>
                <a:ea typeface="+mn-ea"/>
              </a:rPr>
              <a:t>封装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共有：</a:t>
            </a:r>
            <a:r>
              <a:rPr lang="en-US" altLang="zh-CN" sz="2400" dirty="0" smtClean="0">
                <a:latin typeface="+mn-ea"/>
                <a:ea typeface="+mn-ea"/>
              </a:rPr>
              <a:t>179</a:t>
            </a:r>
            <a:r>
              <a:rPr lang="zh-CN" altLang="en-US" sz="2400" dirty="0" smtClean="0">
                <a:latin typeface="+mn-ea"/>
                <a:ea typeface="+mn-ea"/>
              </a:rPr>
              <a:t>个可用的</a:t>
            </a:r>
            <a:r>
              <a:rPr lang="en-US" altLang="zh-CN" sz="2400" dirty="0" smtClean="0">
                <a:latin typeface="+mn-ea"/>
                <a:ea typeface="+mn-ea"/>
              </a:rPr>
              <a:t>User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Memory:414kbits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User banks:8</a:t>
            </a:r>
            <a:r>
              <a:rPr lang="zh-CN" altLang="en-US" sz="2400" dirty="0" smtClean="0">
                <a:latin typeface="+mn-ea"/>
                <a:ea typeface="+mn-ea"/>
              </a:rPr>
              <a:t>个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17" y="415750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ea"/>
                <a:ea typeface="+mn-ea"/>
              </a:rPr>
              <a:t>除</a:t>
            </a:r>
            <a:r>
              <a:rPr lang="en-US" altLang="zh-CN" sz="2400" dirty="0" smtClean="0">
                <a:latin typeface="+mn-ea"/>
                <a:ea typeface="+mn-ea"/>
              </a:rPr>
              <a:t>ADC</a:t>
            </a:r>
            <a:r>
              <a:rPr lang="zh-CN" altLang="en-US" sz="2400" dirty="0" smtClean="0">
                <a:latin typeface="+mn-ea"/>
                <a:ea typeface="+mn-ea"/>
              </a:rPr>
              <a:t>外每个</a:t>
            </a:r>
            <a:r>
              <a:rPr lang="en-US" altLang="zh-CN" sz="2400" dirty="0" smtClean="0">
                <a:latin typeface="+mn-ea"/>
                <a:ea typeface="+mn-ea"/>
              </a:rPr>
              <a:t>bank</a:t>
            </a:r>
            <a:r>
              <a:rPr lang="zh-CN" altLang="en-US" sz="2400" dirty="0" smtClean="0">
                <a:latin typeface="+mn-ea"/>
                <a:ea typeface="+mn-ea"/>
              </a:rPr>
              <a:t>都采用</a:t>
            </a:r>
            <a:r>
              <a:rPr lang="en-US" altLang="zh-CN" sz="2400" dirty="0" smtClean="0">
                <a:latin typeface="+mn-ea"/>
                <a:ea typeface="+mn-ea"/>
              </a:rPr>
              <a:t>3.3V</a:t>
            </a:r>
            <a:r>
              <a:rPr lang="zh-CN" altLang="en-US" sz="2400" dirty="0" smtClean="0">
                <a:latin typeface="+mn-ea"/>
                <a:ea typeface="+mn-ea"/>
              </a:rPr>
              <a:t>的电平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ADC</a:t>
            </a:r>
            <a:r>
              <a:rPr lang="zh-CN" altLang="en-US" sz="2400" dirty="0" smtClean="0">
                <a:latin typeface="+mn-ea"/>
                <a:ea typeface="+mn-ea"/>
              </a:rPr>
              <a:t>的接口电平为</a:t>
            </a:r>
            <a:r>
              <a:rPr lang="en-US" altLang="zh-CN" sz="2400" dirty="0" smtClean="0">
                <a:latin typeface="+mn-ea"/>
                <a:ea typeface="+mn-ea"/>
              </a:rPr>
              <a:t>2.5V,</a:t>
            </a:r>
            <a:r>
              <a:rPr lang="zh-CN" altLang="en-US" sz="2400" dirty="0" smtClean="0">
                <a:latin typeface="+mn-ea"/>
                <a:ea typeface="+mn-ea"/>
              </a:rPr>
              <a:t>故在设计中单独留一个</a:t>
            </a:r>
            <a:r>
              <a:rPr lang="en-US" altLang="zh-CN" sz="2400" dirty="0" smtClean="0">
                <a:latin typeface="+mn-ea"/>
                <a:ea typeface="+mn-ea"/>
              </a:rPr>
              <a:t>bank</a:t>
            </a:r>
            <a:r>
              <a:rPr lang="zh-CN" altLang="en-US" sz="2400" dirty="0" smtClean="0">
                <a:latin typeface="+mn-ea"/>
                <a:ea typeface="+mn-ea"/>
              </a:rPr>
              <a:t>用于</a:t>
            </a:r>
            <a:r>
              <a:rPr lang="en-US" altLang="zh-CN" sz="2400" dirty="0" smtClean="0">
                <a:latin typeface="+mn-ea"/>
                <a:ea typeface="+mn-ea"/>
              </a:rPr>
              <a:t>ADC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45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方案选择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3362562" y="2026188"/>
            <a:ext cx="2233612" cy="1055517"/>
            <a:chOff x="4520543" y="1196845"/>
            <a:chExt cx="2232853" cy="1055385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sp>
          <p:nvSpPr>
            <p:cNvPr id="36" name="流程图: 联系 35"/>
            <p:cNvSpPr/>
            <p:nvPr/>
          </p:nvSpPr>
          <p:spPr bwMode="auto">
            <a:xfrm>
              <a:off x="4533899" y="1844564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3281204" y="3355549"/>
            <a:ext cx="2321718" cy="1080073"/>
            <a:chOff x="5473321" y="1184662"/>
            <a:chExt cx="2320929" cy="1079938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61397" y="1184662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参数计算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473321" y="141676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3273034" y="4648923"/>
            <a:ext cx="2321719" cy="834156"/>
            <a:chOff x="5419720" y="1420093"/>
            <a:chExt cx="2320930" cy="834051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总结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&amp;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下一步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sp>
          <p:nvSpPr>
            <p:cNvPr id="22" name="流程图: 联系 21"/>
            <p:cNvSpPr/>
            <p:nvPr/>
          </p:nvSpPr>
          <p:spPr bwMode="auto">
            <a:xfrm>
              <a:off x="5419720" y="1676367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 bwMode="auto">
          <a:xfrm>
            <a:off x="3354790" y="5075092"/>
            <a:ext cx="0" cy="4206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3361140" y="5483079"/>
            <a:ext cx="3222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3"/>
          <p:cNvSpPr txBox="1"/>
          <p:nvPr/>
        </p:nvSpPr>
        <p:spPr bwMode="auto">
          <a:xfrm>
            <a:off x="3362559" y="735409"/>
            <a:ext cx="2233612" cy="841374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rPr>
              <a:t>方案选择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黑体" pitchFamily="2" charset="-122"/>
            </a:endParaRPr>
          </a:p>
        </p:txBody>
      </p:sp>
      <p:sp>
        <p:nvSpPr>
          <p:cNvPr id="18" name="流程图: 联系 17"/>
          <p:cNvSpPr/>
          <p:nvPr/>
        </p:nvSpPr>
        <p:spPr bwMode="auto">
          <a:xfrm>
            <a:off x="3392354" y="1398427"/>
            <a:ext cx="169863" cy="169863"/>
          </a:xfrm>
          <a:prstGeom prst="flowChartConnector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srgbClr val="FFFFFF"/>
              </a:solidFill>
              <a:ea typeface="黑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34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16964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黑体" pitchFamily="2" charset="-122"/>
              </a:rPr>
              <a:t>进展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黑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3768" y="1124744"/>
            <a:ext cx="58326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工作进展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ea"/>
                <a:ea typeface="+mn-ea"/>
              </a:rPr>
              <a:t>7</a:t>
            </a:r>
            <a:r>
              <a:rPr lang="zh-CN" altLang="en-US" sz="2400" dirty="0" smtClean="0">
                <a:latin typeface="+mn-ea"/>
                <a:ea typeface="+mn-ea"/>
              </a:rPr>
              <a:t>月份原理图设计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八月份完成</a:t>
            </a:r>
            <a:r>
              <a:rPr lang="en-US" altLang="zh-CN" sz="2400" dirty="0" smtClean="0">
                <a:latin typeface="+mn-ea"/>
                <a:ea typeface="+mn-ea"/>
              </a:rPr>
              <a:t>PCB</a:t>
            </a:r>
            <a:r>
              <a:rPr lang="zh-CN" altLang="en-US" sz="2400" dirty="0" smtClean="0">
                <a:latin typeface="+mn-ea"/>
                <a:ea typeface="+mn-ea"/>
              </a:rPr>
              <a:t>设计，八月底投版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电路板设计完成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测试电源工作正常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张俊斌师兄帮助编写控制逻辑以及</a:t>
            </a: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逻辑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控制功能正常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目前可以通过</a:t>
            </a: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发送采数命令，</a:t>
            </a:r>
            <a:r>
              <a:rPr lang="en-US" altLang="zh-CN" sz="2400" dirty="0" smtClean="0">
                <a:latin typeface="+mn-ea"/>
                <a:ea typeface="+mn-ea"/>
              </a:rPr>
              <a:t>FPGA</a:t>
            </a:r>
            <a:r>
              <a:rPr lang="zh-CN" altLang="en-US" sz="2400" dirty="0" smtClean="0">
                <a:latin typeface="+mn-ea"/>
                <a:ea typeface="+mn-ea"/>
              </a:rPr>
              <a:t>返回一部分数据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59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设计要求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0" name="组合 31"/>
          <p:cNvGrpSpPr>
            <a:grpSpLocks/>
          </p:cNvGrpSpPr>
          <p:nvPr/>
        </p:nvGrpSpPr>
        <p:grpSpPr bwMode="auto">
          <a:xfrm>
            <a:off x="3284350" y="908720"/>
            <a:ext cx="2297884" cy="841482"/>
            <a:chOff x="5444328" y="1412875"/>
            <a:chExt cx="2296323" cy="841270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5507798" y="1412875"/>
              <a:ext cx="2232853" cy="841270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设计要求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sp>
          <p:nvSpPr>
            <p:cNvPr id="29" name="流程图: 联系 28"/>
            <p:cNvSpPr/>
            <p:nvPr/>
          </p:nvSpPr>
          <p:spPr bwMode="auto">
            <a:xfrm>
              <a:off x="5444328" y="166765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</p:grp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3362562" y="2026188"/>
            <a:ext cx="2233612" cy="1068217"/>
            <a:chOff x="4520543" y="1196845"/>
            <a:chExt cx="2232853" cy="1068083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5514145" y="1844293"/>
              <a:ext cx="0" cy="4206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 bwMode="auto">
            <a:xfrm>
              <a:off x="4539920" y="1844293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3322042" y="3355549"/>
            <a:ext cx="2280880" cy="1080073"/>
            <a:chOff x="5514145" y="1184662"/>
            <a:chExt cx="2280105" cy="1079938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61397" y="1184662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参数计算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565926" y="1851256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3361140" y="4648923"/>
            <a:ext cx="2233612" cy="834156"/>
            <a:chOff x="5507797" y="1420093"/>
            <a:chExt cx="2232853" cy="834051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下一步计划</a:t>
              </a:r>
            </a:p>
          </p:txBody>
        </p:sp>
        <p:sp>
          <p:nvSpPr>
            <p:cNvPr id="22" name="流程图: 联系 21"/>
            <p:cNvSpPr/>
            <p:nvPr/>
          </p:nvSpPr>
          <p:spPr bwMode="auto">
            <a:xfrm>
              <a:off x="5528596" y="208430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 bwMode="auto">
          <a:xfrm>
            <a:off x="3354790" y="1346196"/>
            <a:ext cx="0" cy="4206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3361140" y="1754183"/>
            <a:ext cx="3222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2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16964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黑体" pitchFamily="2" charset="-122"/>
              </a:rPr>
              <a:t>进展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黑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8" t="2206" r="5113" b="1142"/>
          <a:stretch/>
        </p:blipFill>
        <p:spPr>
          <a:xfrm>
            <a:off x="1259632" y="0"/>
            <a:ext cx="6912768" cy="58246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1021" r="4326"/>
          <a:stretch/>
        </p:blipFill>
        <p:spPr>
          <a:xfrm rot="10800000">
            <a:off x="1187624" y="548680"/>
            <a:ext cx="7056784" cy="5093116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432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总结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3688" y="1124744"/>
            <a:ext cx="6314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+mn-ea"/>
                <a:ea typeface="+mn-ea"/>
              </a:rPr>
              <a:t>通过大研基本掌握了</a:t>
            </a:r>
            <a:r>
              <a:rPr lang="en-US" altLang="zh-CN" sz="2000" dirty="0" smtClean="0">
                <a:latin typeface="+mn-ea"/>
                <a:ea typeface="+mn-ea"/>
              </a:rPr>
              <a:t>cadence capture</a:t>
            </a:r>
            <a:r>
              <a:rPr lang="zh-CN" altLang="en-US" sz="2000" dirty="0" smtClean="0">
                <a:latin typeface="+mn-ea"/>
                <a:ea typeface="+mn-ea"/>
              </a:rPr>
              <a:t>和</a:t>
            </a:r>
            <a:r>
              <a:rPr lang="en-US" altLang="zh-CN" sz="2000" dirty="0" smtClean="0">
                <a:latin typeface="+mn-ea"/>
                <a:ea typeface="+mn-ea"/>
              </a:rPr>
              <a:t>allegro</a:t>
            </a:r>
            <a:r>
              <a:rPr lang="zh-CN" altLang="en-US" sz="2000" dirty="0" smtClean="0">
                <a:latin typeface="+mn-ea"/>
                <a:ea typeface="+mn-ea"/>
              </a:rPr>
              <a:t>软件的操作。学习了</a:t>
            </a:r>
            <a:r>
              <a:rPr lang="en-US" altLang="zh-CN" sz="2000" dirty="0" smtClean="0">
                <a:latin typeface="+mn-ea"/>
                <a:ea typeface="+mn-ea"/>
              </a:rPr>
              <a:t>FPGA</a:t>
            </a:r>
            <a:r>
              <a:rPr lang="zh-CN" altLang="en-US" sz="2000" dirty="0" smtClean="0">
                <a:latin typeface="+mn-ea"/>
                <a:ea typeface="+mn-ea"/>
              </a:rPr>
              <a:t>工作原理及</a:t>
            </a:r>
            <a:r>
              <a:rPr lang="en-US" altLang="zh-CN" sz="2000" dirty="0" smtClean="0">
                <a:latin typeface="+mn-ea"/>
                <a:ea typeface="+mn-ea"/>
              </a:rPr>
              <a:t>Verilog</a:t>
            </a:r>
            <a:r>
              <a:rPr lang="zh-CN" altLang="en-US" sz="2000" dirty="0" smtClean="0">
                <a:latin typeface="+mn-ea"/>
                <a:ea typeface="+mn-ea"/>
              </a:rPr>
              <a:t>代码的书写。完成电路板设计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3688" y="7647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总结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782089" y="2264676"/>
            <a:ext cx="60267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暴露的问题：</a:t>
            </a:r>
            <a:endParaRPr lang="en-US" altLang="zh-CN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FPGA</a:t>
            </a:r>
            <a:r>
              <a:rPr lang="zh-CN" altLang="zh-CN" sz="2000" dirty="0"/>
              <a:t>模块时钟输入管脚使用</a:t>
            </a:r>
            <a:r>
              <a:rPr lang="zh-CN" altLang="zh-CN" sz="2000" dirty="0" smtClean="0"/>
              <a:t>错误；</a:t>
            </a:r>
            <a:endParaRPr lang="en-US" altLang="zh-CN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ADC</a:t>
            </a:r>
            <a:r>
              <a:rPr lang="zh-CN" altLang="zh-CN" sz="2000" dirty="0"/>
              <a:t>输入正负极管脚接反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ADC</a:t>
            </a:r>
            <a:r>
              <a:rPr lang="zh-CN" altLang="zh-CN" sz="2000" dirty="0"/>
              <a:t>无信号读入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无法</a:t>
            </a:r>
            <a:r>
              <a:rPr lang="zh-CN" altLang="zh-CN" sz="2000" dirty="0"/>
              <a:t>采集到</a:t>
            </a:r>
            <a:r>
              <a:rPr lang="zh-CN" altLang="zh-CN" sz="2000" dirty="0" smtClean="0"/>
              <a:t>数据</a:t>
            </a:r>
            <a:r>
              <a:rPr lang="zh-CN" altLang="en-US" sz="2000" dirty="0" smtClean="0"/>
              <a:t>，现已改正错误从新投版</a:t>
            </a:r>
            <a:endParaRPr lang="en-US" altLang="zh-CN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因此</a:t>
            </a:r>
            <a:r>
              <a:rPr lang="zh-CN" altLang="en-US" sz="2000" dirty="0" smtClean="0"/>
              <a:t>现在</a:t>
            </a:r>
            <a:r>
              <a:rPr lang="zh-CN" altLang="zh-CN" sz="2000" dirty="0" smtClean="0"/>
              <a:t>由</a:t>
            </a:r>
            <a:r>
              <a:rPr lang="en-US" altLang="zh-CN" sz="2000" dirty="0"/>
              <a:t>FPGA</a:t>
            </a:r>
            <a:r>
              <a:rPr lang="zh-CN" altLang="zh-CN" sz="2000" dirty="0"/>
              <a:t>模拟</a:t>
            </a:r>
            <a:r>
              <a:rPr lang="en-US" altLang="zh-CN" sz="2000" dirty="0"/>
              <a:t>ADC</a:t>
            </a:r>
            <a:r>
              <a:rPr lang="zh-CN" altLang="zh-CN" sz="2000" dirty="0"/>
              <a:t>数据传输，用以调试</a:t>
            </a:r>
            <a:r>
              <a:rPr lang="en-US" altLang="zh-CN" sz="2000" dirty="0"/>
              <a:t>USB</a:t>
            </a:r>
            <a:r>
              <a:rPr lang="zh-CN" altLang="zh-CN" sz="2000" dirty="0"/>
              <a:t>传输功能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USB</a:t>
            </a:r>
            <a:r>
              <a:rPr lang="zh-CN" altLang="zh-CN" sz="2000" dirty="0"/>
              <a:t>可以控制数据采集和结束功能，但是</a:t>
            </a:r>
            <a:r>
              <a:rPr lang="en-US" altLang="zh-CN" sz="2000" dirty="0"/>
              <a:t>USB</a:t>
            </a:r>
            <a:r>
              <a:rPr lang="zh-CN" altLang="zh-CN" sz="2000" dirty="0"/>
              <a:t>数据读出</a:t>
            </a:r>
            <a:r>
              <a:rPr lang="zh-CN" altLang="zh-CN" sz="2000" dirty="0" smtClean="0"/>
              <a:t>还</a:t>
            </a:r>
            <a:r>
              <a:rPr lang="zh-CN" altLang="en-US" sz="2000" dirty="0" smtClean="0"/>
              <a:t>存在</a:t>
            </a:r>
            <a:r>
              <a:rPr lang="zh-CN" altLang="zh-CN" sz="2000" dirty="0" smtClean="0"/>
              <a:t>问题</a:t>
            </a:r>
            <a:r>
              <a:rPr lang="zh-CN" altLang="zh-CN" sz="2000" dirty="0"/>
              <a:t>，只能</a:t>
            </a:r>
            <a:r>
              <a:rPr lang="zh-CN" altLang="zh-CN" sz="2000" dirty="0" smtClean="0"/>
              <a:t>返回</a:t>
            </a:r>
            <a:r>
              <a:rPr lang="zh-CN" altLang="en-US" sz="2000" dirty="0" smtClean="0"/>
              <a:t>部分</a:t>
            </a:r>
            <a:r>
              <a:rPr lang="zh-CN" altLang="zh-CN" sz="2000" dirty="0" smtClean="0"/>
              <a:t>正确</a:t>
            </a:r>
            <a:r>
              <a:rPr lang="zh-CN" altLang="zh-CN" sz="2000" dirty="0"/>
              <a:t>的</a:t>
            </a:r>
            <a:r>
              <a:rPr lang="zh-CN" altLang="zh-CN" sz="2000" dirty="0" smtClean="0"/>
              <a:t>数据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8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下一步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23728" y="2060848"/>
            <a:ext cx="36086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下一步</a:t>
            </a:r>
            <a:endParaRPr lang="en-US" altLang="zh-CN" sz="2400" b="1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调试</a:t>
            </a:r>
            <a:r>
              <a:rPr lang="en-US" altLang="zh-CN" sz="2400" dirty="0"/>
              <a:t>USB</a:t>
            </a:r>
            <a:r>
              <a:rPr lang="zh-CN" altLang="zh-CN" sz="2400" dirty="0"/>
              <a:t>传输</a:t>
            </a:r>
            <a:r>
              <a:rPr lang="zh-CN" altLang="zh-CN" sz="2400" dirty="0" smtClean="0"/>
              <a:t>模块</a:t>
            </a:r>
            <a:endParaRPr lang="en-US" altLang="zh-CN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调试</a:t>
            </a:r>
            <a:r>
              <a:rPr lang="en-US" altLang="zh-CN" sz="2400" dirty="0"/>
              <a:t>ADC</a:t>
            </a:r>
            <a:r>
              <a:rPr lang="zh-CN" altLang="zh-CN" sz="2400" dirty="0"/>
              <a:t>读数</a:t>
            </a:r>
            <a:r>
              <a:rPr lang="zh-CN" altLang="zh-CN" sz="2400" dirty="0" smtClean="0"/>
              <a:t>模块</a:t>
            </a:r>
            <a:endParaRPr lang="en-US" altLang="zh-CN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调试</a:t>
            </a:r>
            <a:r>
              <a:rPr lang="zh-CN" altLang="zh-CN" sz="2400" dirty="0"/>
              <a:t>模拟输入</a:t>
            </a:r>
            <a:r>
              <a:rPr lang="zh-CN" altLang="zh-CN" sz="2400" dirty="0" smtClean="0"/>
              <a:t>部分</a:t>
            </a:r>
            <a:endParaRPr lang="en-US" altLang="zh-CN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实现</a:t>
            </a:r>
            <a:r>
              <a:rPr lang="zh-CN" altLang="zh-CN" sz="2400" dirty="0"/>
              <a:t>设计</a:t>
            </a:r>
            <a:r>
              <a:rPr lang="zh-CN" altLang="zh-CN" sz="2400" dirty="0" smtClean="0"/>
              <a:t>要求</a:t>
            </a:r>
            <a:r>
              <a:rPr lang="zh-CN" altLang="en-US" sz="2400" dirty="0" smtClean="0"/>
              <a:t>数据采集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464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dirty="0" smtClean="0">
                <a:solidFill>
                  <a:schemeClr val="tx1"/>
                </a:solidFill>
              </a:rPr>
              <a:t>感谢聆听！</a:t>
            </a:r>
            <a:endParaRPr lang="zh-CN" altLang="zh-CN" sz="4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设计要求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</p:nvPr>
        </p:nvSpPr>
        <p:spPr>
          <a:xfrm>
            <a:off x="2195736" y="1196752"/>
            <a:ext cx="5578896" cy="40324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ea"/>
              </a:rPr>
              <a:t>设计要求</a:t>
            </a:r>
            <a:endParaRPr lang="en-US" altLang="zh-CN" sz="2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</a:rPr>
              <a:t>采样率</a:t>
            </a:r>
            <a:r>
              <a:rPr lang="en-US" altLang="zh-CN" sz="2400" dirty="0" smtClean="0">
                <a:latin typeface="+mn-ea"/>
              </a:rPr>
              <a:t>1M-2M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分辨率</a:t>
            </a:r>
            <a:r>
              <a:rPr lang="en-US" altLang="zh-CN" sz="2400" dirty="0">
                <a:latin typeface="+mn-ea"/>
              </a:rPr>
              <a:t>0.2mV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+mn-ea"/>
              </a:rPr>
              <a:t>通过</a:t>
            </a:r>
            <a:r>
              <a:rPr lang="en-US" altLang="zh-CN" sz="2400" dirty="0">
                <a:latin typeface="+mn-ea"/>
              </a:rPr>
              <a:t>USB </a:t>
            </a:r>
            <a:r>
              <a:rPr lang="zh-CN" altLang="en-US" sz="2400" dirty="0" smtClean="0">
                <a:latin typeface="+mn-ea"/>
              </a:rPr>
              <a:t>控制采样及传输数据</a:t>
            </a:r>
            <a:endParaRPr lang="en-US" altLang="zh-CN" sz="2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+</a:t>
            </a:r>
            <a:r>
              <a:rPr lang="en-US" altLang="zh-CN" sz="2400" dirty="0">
                <a:latin typeface="+mn-ea"/>
              </a:rPr>
              <a:t>5V</a:t>
            </a:r>
            <a:r>
              <a:rPr lang="zh-CN" altLang="en-US" sz="2400" dirty="0">
                <a:latin typeface="+mn-ea"/>
              </a:rPr>
              <a:t>单电源</a:t>
            </a:r>
            <a:r>
              <a:rPr lang="zh-CN" altLang="en-US" sz="2400" dirty="0" smtClean="0">
                <a:latin typeface="+mn-ea"/>
              </a:rPr>
              <a:t>供电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ea"/>
              </a:rPr>
              <a:t>输入信号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差分</a:t>
            </a:r>
            <a:r>
              <a:rPr lang="zh-CN" altLang="zh-CN" sz="2400" dirty="0">
                <a:latin typeface="+mn-ea"/>
              </a:rPr>
              <a:t>电压信号，信号范围在±</a:t>
            </a:r>
            <a:r>
              <a:rPr lang="en-US" altLang="zh-CN" sz="2400" dirty="0">
                <a:latin typeface="+mn-ea"/>
              </a:rPr>
              <a:t>500mv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+mn-ea"/>
              </a:rPr>
              <a:t>信号</a:t>
            </a:r>
            <a:r>
              <a:rPr lang="zh-CN" altLang="en-US" sz="2400" dirty="0">
                <a:latin typeface="+mn-ea"/>
              </a:rPr>
              <a:t>近似直流</a:t>
            </a:r>
            <a:r>
              <a:rPr lang="zh-CN" altLang="zh-CN" sz="2400" dirty="0">
                <a:latin typeface="+mn-ea"/>
              </a:rPr>
              <a:t>，</a:t>
            </a:r>
            <a:r>
              <a:rPr lang="zh-CN" altLang="en-US" sz="2400" dirty="0">
                <a:latin typeface="+mn-ea"/>
              </a:rPr>
              <a:t>探测到物体时</a:t>
            </a:r>
            <a:r>
              <a:rPr lang="zh-CN" altLang="zh-CN" sz="2400" dirty="0">
                <a:latin typeface="+mn-ea"/>
              </a:rPr>
              <a:t>信号会发生</a:t>
            </a:r>
            <a:r>
              <a:rPr lang="en-US" altLang="zh-CN" sz="2400" dirty="0">
                <a:latin typeface="+mn-ea"/>
              </a:rPr>
              <a:t>20mV-40mV</a:t>
            </a:r>
            <a:r>
              <a:rPr lang="zh-CN" altLang="zh-CN" sz="2400" dirty="0">
                <a:latin typeface="+mn-ea"/>
              </a:rPr>
              <a:t>变化</a:t>
            </a:r>
            <a:endParaRPr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39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方案选择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0" name="组合 31"/>
          <p:cNvGrpSpPr>
            <a:grpSpLocks/>
          </p:cNvGrpSpPr>
          <p:nvPr/>
        </p:nvGrpSpPr>
        <p:grpSpPr bwMode="auto">
          <a:xfrm>
            <a:off x="3347864" y="908720"/>
            <a:ext cx="2234371" cy="841482"/>
            <a:chOff x="5507798" y="1412875"/>
            <a:chExt cx="2232853" cy="841270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5507798" y="1412875"/>
              <a:ext cx="2232853" cy="841270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设计要求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sp>
          <p:nvSpPr>
            <p:cNvPr id="29" name="流程图: 联系 28"/>
            <p:cNvSpPr/>
            <p:nvPr/>
          </p:nvSpPr>
          <p:spPr bwMode="auto">
            <a:xfrm>
              <a:off x="5529230" y="207135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</p:grp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3282985" y="2096038"/>
            <a:ext cx="2311767" cy="1055517"/>
            <a:chOff x="4442415" y="1196845"/>
            <a:chExt cx="2310981" cy="1055385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sp>
          <p:nvSpPr>
            <p:cNvPr id="36" name="流程图: 联系 35"/>
            <p:cNvSpPr/>
            <p:nvPr/>
          </p:nvSpPr>
          <p:spPr bwMode="auto">
            <a:xfrm>
              <a:off x="4442415" y="1460337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3322042" y="3355549"/>
            <a:ext cx="2280880" cy="1080073"/>
            <a:chOff x="5514145" y="1184662"/>
            <a:chExt cx="2280105" cy="1079938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61397" y="1184662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参数计算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565926" y="1851256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3361140" y="4648923"/>
            <a:ext cx="2233612" cy="834156"/>
            <a:chOff x="5507797" y="1420093"/>
            <a:chExt cx="2232853" cy="834051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下一步计划</a:t>
              </a:r>
            </a:p>
          </p:txBody>
        </p:sp>
        <p:sp>
          <p:nvSpPr>
            <p:cNvPr id="22" name="流程图: 联系 21"/>
            <p:cNvSpPr/>
            <p:nvPr/>
          </p:nvSpPr>
          <p:spPr bwMode="auto">
            <a:xfrm>
              <a:off x="5528596" y="208430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 bwMode="auto">
          <a:xfrm>
            <a:off x="3362960" y="2459576"/>
            <a:ext cx="0" cy="4206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3369310" y="2867563"/>
            <a:ext cx="3222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4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691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23928" y="5170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方案框图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 方案框图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10425"/>
            <a:ext cx="8143875" cy="28289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43808" y="755700"/>
            <a:ext cx="4400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差分</a:t>
            </a:r>
            <a:r>
              <a:rPr lang="zh-CN" altLang="en-US" sz="2400" dirty="0"/>
              <a:t>转单端运放</a:t>
            </a:r>
            <a:r>
              <a:rPr lang="en-US" altLang="zh-CN" sz="2400" dirty="0"/>
              <a:t>+</a:t>
            </a:r>
            <a:r>
              <a:rPr lang="zh-CN" altLang="en-US" sz="2400" dirty="0"/>
              <a:t>单端输入</a:t>
            </a:r>
            <a:r>
              <a:rPr lang="en-US" altLang="zh-CN" sz="2400" dirty="0"/>
              <a:t>ADC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72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36724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案选择 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AD8476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275856" y="836712"/>
                <a:ext cx="5184576" cy="1973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400" b="1" dirty="0" smtClean="0"/>
                  <a:t>AD8476</a:t>
                </a:r>
                <a:r>
                  <a:rPr lang="zh-CN" altLang="en-US" sz="2400" dirty="0" smtClean="0"/>
                  <a:t>：差分运放，为后端提供共模电压</a:t>
                </a:r>
                <a:endParaRPr lang="en-US" altLang="zh-CN" sz="2400" dirty="0" smtClean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zh-CN" altLang="zh-CN" sz="2400" u="sng" dirty="0" smtClean="0"/>
                  <a:t>可以</a:t>
                </a:r>
                <a:r>
                  <a:rPr lang="zh-CN" altLang="zh-CN" sz="2400" u="sng" dirty="0"/>
                  <a:t>采用单电源</a:t>
                </a:r>
                <a:r>
                  <a:rPr lang="en-US" altLang="zh-CN" sz="2400" u="sng" dirty="0"/>
                  <a:t>3V-18V</a:t>
                </a:r>
                <a:r>
                  <a:rPr lang="zh-CN" altLang="zh-CN" sz="2400" u="sng" dirty="0" smtClean="0"/>
                  <a:t>供电</a:t>
                </a:r>
                <a:endParaRPr lang="en-US" altLang="zh-CN" sz="2400" u="sng" dirty="0" smtClean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zh-CN" altLang="zh-CN" sz="2400" u="sng" dirty="0" smtClean="0"/>
                  <a:t>输出</a:t>
                </a:r>
                <a:r>
                  <a:rPr lang="zh-CN" altLang="zh-CN" sz="2400" u="sng" dirty="0"/>
                  <a:t>噪声：</a:t>
                </a:r>
                <a14:m>
                  <m:oMath xmlns:m="http://schemas.openxmlformats.org/officeDocument/2006/math">
                    <m:r>
                      <a:rPr lang="en-US" altLang="zh-CN" sz="2400" u="sng">
                        <a:latin typeface="Cambria Math" panose="02040503050406030204" pitchFamily="18" charset="0"/>
                      </a:rPr>
                      <m:t>39</m:t>
                    </m:r>
                    <m:r>
                      <m:rPr>
                        <m:sty m:val="p"/>
                      </m:rPr>
                      <a:rPr lang="en-US" altLang="zh-CN" sz="2400" u="sng">
                        <a:latin typeface="Cambria Math" panose="02040503050406030204" pitchFamily="18" charset="0"/>
                      </a:rPr>
                      <m:t>nV</m:t>
                    </m:r>
                    <m:r>
                      <a:rPr lang="en-US" altLang="zh-CN" sz="2400" u="sng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zh-CN" altLang="zh-CN" sz="2400" i="1" u="sng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u="sng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rad>
                  </m:oMath>
                </a14:m>
                <a:endParaRPr lang="en-US" altLang="zh-CN" sz="2400" u="sng" dirty="0" smtClean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zh-CN" sz="2400" u="sng" dirty="0" smtClean="0"/>
                  <a:t>VOCM</a:t>
                </a:r>
                <a:r>
                  <a:rPr lang="zh-CN" altLang="en-US" sz="2400" u="sng" dirty="0" smtClean="0"/>
                  <a:t>可以调整输出共模</a:t>
                </a:r>
                <a:endParaRPr lang="en-US" altLang="zh-CN" sz="2400" u="sng" dirty="0" smtClean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836712"/>
                <a:ext cx="5184576" cy="1973745"/>
              </a:xfrm>
              <a:prstGeom prst="rect">
                <a:avLst/>
              </a:prstGeom>
              <a:blipFill rotWithShape="0">
                <a:blip r:embed="rId3"/>
                <a:stretch>
                  <a:fillRect l="-1528" t="-3395" b="-6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95536" y="468875"/>
            <a:ext cx="2449195" cy="25190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275856" y="3818643"/>
                <a:ext cx="5544616" cy="1973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400" b="1" dirty="0" smtClean="0"/>
                  <a:t>AD8426</a:t>
                </a:r>
                <a:r>
                  <a:rPr lang="zh-CN" altLang="en-US" sz="2400" dirty="0" smtClean="0"/>
                  <a:t>：</a:t>
                </a:r>
                <a:r>
                  <a:rPr lang="zh-CN" altLang="zh-CN" sz="2400" dirty="0" smtClean="0"/>
                  <a:t>将</a:t>
                </a:r>
                <a:r>
                  <a:rPr lang="zh-CN" altLang="zh-CN" sz="2400" dirty="0"/>
                  <a:t>差分输入信号转换为单端</a:t>
                </a:r>
                <a:r>
                  <a:rPr lang="zh-CN" altLang="zh-CN" sz="2400" dirty="0" smtClean="0"/>
                  <a:t>信号</a:t>
                </a:r>
                <a:endParaRPr lang="en-US" altLang="zh-CN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zh-CN" sz="2400" u="sng" dirty="0" smtClean="0"/>
                  <a:t>可单</a:t>
                </a:r>
                <a:r>
                  <a:rPr lang="zh-CN" altLang="zh-CN" sz="2400" u="sng" dirty="0"/>
                  <a:t>电源供电： </a:t>
                </a:r>
                <a:r>
                  <a:rPr lang="en-US" altLang="zh-CN" sz="2400" u="sng" dirty="0"/>
                  <a:t>2.2 </a:t>
                </a:r>
                <a:r>
                  <a:rPr lang="en-US" altLang="zh-CN" sz="2400" u="sng" dirty="0" smtClean="0"/>
                  <a:t>V</a:t>
                </a:r>
                <a:r>
                  <a:rPr lang="en-US" altLang="zh-CN" sz="2400" u="sng" dirty="0"/>
                  <a:t>-</a:t>
                </a:r>
                <a:r>
                  <a:rPr lang="en-US" altLang="zh-CN" sz="2400" u="sng" dirty="0" smtClean="0"/>
                  <a:t>36 </a:t>
                </a:r>
                <a:r>
                  <a:rPr lang="en-US" altLang="zh-CN" sz="2400" dirty="0" smtClean="0"/>
                  <a:t>V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zh-CN" altLang="zh-CN" sz="2400" u="sng" dirty="0" smtClean="0"/>
                  <a:t>输入</a:t>
                </a:r>
                <a:r>
                  <a:rPr lang="zh-CN" altLang="zh-CN" sz="2400" u="sng" dirty="0"/>
                  <a:t>噪声： </a:t>
                </a:r>
                <a14:m>
                  <m:oMath xmlns:m="http://schemas.openxmlformats.org/officeDocument/2006/math">
                    <m:r>
                      <a:rPr lang="en-US" altLang="zh-CN" sz="2400" u="sng">
                        <a:latin typeface="Cambria Math" panose="02040503050406030204" pitchFamily="18" charset="0"/>
                      </a:rPr>
                      <m:t>24</m:t>
                    </m:r>
                    <m:r>
                      <m:rPr>
                        <m:sty m:val="p"/>
                      </m:rPr>
                      <a:rPr lang="en-US" altLang="zh-CN" sz="2400" u="sng">
                        <a:latin typeface="Cambria Math" panose="02040503050406030204" pitchFamily="18" charset="0"/>
                      </a:rPr>
                      <m:t>nV</m:t>
                    </m:r>
                    <m:r>
                      <a:rPr lang="en-US" altLang="zh-CN" sz="2400" u="sng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zh-CN" altLang="zh-CN" sz="2400" i="1" u="sng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u="sng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rad>
                  </m:oMath>
                </a14:m>
                <a:endParaRPr lang="en-US" altLang="zh-CN" sz="2400" u="sng" dirty="0" smtClean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zh-CN" altLang="zh-CN" sz="2400" u="sng" dirty="0" smtClean="0"/>
                  <a:t>增益</a:t>
                </a:r>
                <a:r>
                  <a:rPr lang="zh-CN" altLang="zh-CN" sz="2400" u="sng" dirty="0"/>
                  <a:t>范围：</a:t>
                </a:r>
                <a:r>
                  <a:rPr lang="en-US" altLang="zh-CN" sz="2400" u="sng" dirty="0"/>
                  <a:t> 1 </a:t>
                </a:r>
                <a:r>
                  <a:rPr lang="zh-CN" altLang="en-US" sz="2400" u="sng" dirty="0"/>
                  <a:t>到</a:t>
                </a:r>
                <a:r>
                  <a:rPr lang="en-US" altLang="zh-CN" sz="2400" u="sng" dirty="0" smtClean="0"/>
                  <a:t>1000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818643"/>
                <a:ext cx="5544616" cy="1973745"/>
              </a:xfrm>
              <a:prstGeom prst="rect">
                <a:avLst/>
              </a:prstGeom>
              <a:blipFill rotWithShape="0">
                <a:blip r:embed="rId5"/>
                <a:stretch>
                  <a:fillRect l="-1429" t="-3395" b="-6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/>
          <p:nvPr/>
        </p:nvPicPr>
        <p:blipFill>
          <a:blip r:embed="rId6"/>
          <a:stretch>
            <a:fillRect/>
          </a:stretch>
        </p:blipFill>
        <p:spPr>
          <a:xfrm>
            <a:off x="718822" y="3522374"/>
            <a:ext cx="2414905" cy="228092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18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3816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案选择 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AD7985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451555"/>
            <a:ext cx="4045585" cy="20262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23928" y="944235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 smtClean="0"/>
              <a:t>AD7985</a:t>
            </a:r>
          </a:p>
          <a:p>
            <a:pPr marL="342900" lvl="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16</a:t>
            </a:r>
            <a:r>
              <a:rPr lang="zh-CN" altLang="en-US" sz="2400" dirty="0"/>
              <a:t>位</a:t>
            </a:r>
            <a:r>
              <a:rPr lang="en-US" altLang="zh-CN" sz="2400" dirty="0" smtClean="0"/>
              <a:t>ADC </a:t>
            </a:r>
            <a:r>
              <a:rPr lang="zh-CN" altLang="en-US" sz="2400" dirty="0" smtClean="0"/>
              <a:t>最高采样率</a:t>
            </a:r>
            <a:r>
              <a:rPr lang="en-US" altLang="zh-CN" sz="2400" dirty="0" smtClean="0"/>
              <a:t>2.5M</a:t>
            </a:r>
          </a:p>
          <a:p>
            <a:pPr marL="342900" lvl="0" indent="-342900">
              <a:buFont typeface="Wingdings" panose="05000000000000000000" pitchFamily="2" charset="2"/>
              <a:buChar char="n"/>
            </a:pPr>
            <a:endParaRPr lang="zh-CN" altLang="zh-C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总谐波失真</a:t>
            </a:r>
            <a:r>
              <a:rPr lang="zh-CN" altLang="zh-CN" sz="2400" dirty="0" smtClean="0"/>
              <a:t>：</a:t>
            </a:r>
            <a:r>
              <a:rPr lang="en-US" altLang="zh-CN" sz="2400" b="1" dirty="0" smtClean="0"/>
              <a:t>90 </a:t>
            </a:r>
            <a:r>
              <a:rPr lang="en-US" altLang="zh-CN" sz="2400" b="1" dirty="0"/>
              <a:t>dB</a:t>
            </a:r>
            <a:r>
              <a:rPr lang="en-US" altLang="zh-CN" sz="2400" dirty="0"/>
              <a:t>(</a:t>
            </a:r>
            <a:r>
              <a:rPr lang="zh-CN" altLang="zh-CN" sz="2400" dirty="0"/>
              <a:t>外部基准电压源</a:t>
            </a:r>
            <a:r>
              <a:rPr lang="en-US" altLang="zh-CN" sz="2400" dirty="0" smtClean="0"/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数据</a:t>
            </a:r>
            <a:r>
              <a:rPr lang="zh-CN" altLang="zh-CN" sz="2400" dirty="0"/>
              <a:t>串行</a:t>
            </a:r>
            <a:r>
              <a:rPr lang="zh-CN" altLang="zh-CN" sz="2400" dirty="0" smtClean="0"/>
              <a:t>读出</a:t>
            </a:r>
            <a:endParaRPr lang="en-US" altLang="zh-CN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供电</a:t>
            </a:r>
            <a:r>
              <a:rPr lang="zh-CN" altLang="zh-CN" sz="2400" dirty="0"/>
              <a:t>电压：</a:t>
            </a:r>
            <a:r>
              <a:rPr lang="en-US" altLang="zh-CN" sz="2400" dirty="0"/>
              <a:t>2.5V </a:t>
            </a:r>
            <a:endParaRPr lang="en-US" altLang="zh-CN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逻辑</a:t>
            </a:r>
            <a:r>
              <a:rPr lang="zh-CN" altLang="zh-CN" sz="2400" dirty="0"/>
              <a:t>接口：</a:t>
            </a:r>
            <a:r>
              <a:rPr lang="en-US" altLang="zh-CN" sz="2400" dirty="0"/>
              <a:t>1.8 V/2.5 V/2.7 </a:t>
            </a:r>
            <a:r>
              <a:rPr lang="en-US" altLang="zh-CN" sz="2400" dirty="0" smtClean="0"/>
              <a:t>V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89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方案选择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3362562" y="2026188"/>
            <a:ext cx="2233612" cy="1055517"/>
            <a:chOff x="4520543" y="1196845"/>
            <a:chExt cx="2232853" cy="1055385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sp>
          <p:nvSpPr>
            <p:cNvPr id="36" name="流程图: 联系 35"/>
            <p:cNvSpPr/>
            <p:nvPr/>
          </p:nvSpPr>
          <p:spPr bwMode="auto">
            <a:xfrm>
              <a:off x="4533899" y="1844564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3281204" y="3355549"/>
            <a:ext cx="2321718" cy="1080073"/>
            <a:chOff x="5473321" y="1184662"/>
            <a:chExt cx="2320929" cy="1079938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61397" y="1184662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参数计算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473321" y="141676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3361140" y="4648923"/>
            <a:ext cx="2233612" cy="834156"/>
            <a:chOff x="5507797" y="1420093"/>
            <a:chExt cx="2232853" cy="834051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总结</a:t>
              </a:r>
              <a:r>
                <a:rPr lang="en-US" altLang="zh-CN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&amp;</a:t>
              </a: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下一步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sp>
          <p:nvSpPr>
            <p:cNvPr id="22" name="流程图: 联系 21"/>
            <p:cNvSpPr/>
            <p:nvPr/>
          </p:nvSpPr>
          <p:spPr bwMode="auto">
            <a:xfrm>
              <a:off x="5528596" y="208430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 bwMode="auto">
          <a:xfrm>
            <a:off x="3362959" y="3788936"/>
            <a:ext cx="0" cy="4206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3369309" y="4196923"/>
            <a:ext cx="3222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3"/>
          <p:cNvSpPr txBox="1"/>
          <p:nvPr/>
        </p:nvSpPr>
        <p:spPr bwMode="auto">
          <a:xfrm>
            <a:off x="3362559" y="735409"/>
            <a:ext cx="2233612" cy="841374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rPr>
              <a:t>方案选择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黑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57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运放参数计算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764704"/>
            <a:ext cx="3114675" cy="1971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55576" y="3286204"/>
                <a:ext cx="7848872" cy="2155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  <a:ea typeface="+mn-ea"/>
                  </a:rPr>
                  <a:t>AD8476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内部输入端电压：</a:t>
                </a:r>
                <a:endParaRPr lang="en-US" altLang="zh-CN" sz="2400" dirty="0" smtClean="0">
                  <a:latin typeface="+mn-ea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𝑂𝑁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𝑉𝐶𝑂𝑀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latin typeface="+mn-ea"/>
                  <a:ea typeface="+mn-ea"/>
                </a:endParaRPr>
              </a:p>
              <a:p>
                <a:r>
                  <a:rPr lang="zh-CN" altLang="en-US" sz="2400" dirty="0" smtClean="0">
                    <a:latin typeface="+mn-ea"/>
                    <a:ea typeface="+mn-ea"/>
                  </a:rPr>
                  <a:t>增益为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1</a:t>
                </a:r>
                <a:r>
                  <a:rPr lang="en-US" altLang="zh-CN" sz="2400" dirty="0">
                    <a:latin typeface="+mn-ea"/>
                    <a:ea typeface="+mn-ea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=-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𝑂𝑁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+mn-ea"/>
                  <a:ea typeface="+mn-ea"/>
                </a:endParaRPr>
              </a:p>
              <a:p>
                <a:r>
                  <a:rPr lang="zh-CN" altLang="en-US" sz="2400" dirty="0" smtClean="0">
                    <a:latin typeface="+mn-ea"/>
                    <a:ea typeface="+mn-ea"/>
                  </a:rPr>
                  <a:t>故：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𝑉𝐶𝑂𝑀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𝑉𝐶𝑂𝑀</m:t>
                    </m:r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  <a:latin typeface="+mn-ea"/>
                  </a:rPr>
                  <a:t>&gt;0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286204"/>
                <a:ext cx="7848872" cy="2155911"/>
              </a:xfrm>
              <a:prstGeom prst="rect">
                <a:avLst/>
              </a:prstGeom>
              <a:blipFill rotWithShape="0">
                <a:blip r:embed="rId4"/>
                <a:stretch>
                  <a:fillRect l="-1243" t="-2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95536" y="594601"/>
                <a:ext cx="568863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400" b="1" dirty="0" smtClean="0">
                    <a:latin typeface="+mn-ea"/>
                  </a:rPr>
                  <a:t>AD8476 </a:t>
                </a:r>
                <a:r>
                  <a:rPr lang="zh-CN" altLang="en-US" sz="2400" dirty="0" smtClean="0">
                    <a:latin typeface="+mn-ea"/>
                  </a:rPr>
                  <a:t>供电电压</a:t>
                </a:r>
                <a:r>
                  <a:rPr lang="en-US" altLang="zh-CN" sz="2400" dirty="0" smtClean="0">
                    <a:latin typeface="+mn-ea"/>
                  </a:rPr>
                  <a:t>3.3V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为了使运放无失真的正常工作，运放内部输入端的输入电压要在：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~2.3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之间。</a:t>
                </a:r>
                <a:endParaRPr lang="en-US" altLang="zh-CN" sz="2400" dirty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94601"/>
                <a:ext cx="5688632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1501" t="-3113" b="-8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89BF-AC8D-4677-AA2D-E369A7302754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92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母版.potx" id="{A58792B1-F371-43C7-AE1A-EAC0A3AF312F}" vid="{BE79FD4A-FE7C-46FA-BD52-7ABEC0A0B35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</Template>
  <TotalTime>944</TotalTime>
  <Pages>0</Pages>
  <Words>749</Words>
  <Characters>0</Characters>
  <Application>Microsoft Office PowerPoint</Application>
  <DocSecurity>0</DocSecurity>
  <PresentationFormat>全屏显示(4:3)</PresentationFormat>
  <Lines>0</Lines>
  <Paragraphs>188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默认设计模板</vt:lpstr>
      <vt:lpstr>双通道2M采样率数据采集卡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感谢聆听！</vt:lpstr>
    </vt:vector>
  </TitlesOfParts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2M采样率双通道数据采集卡</dc:title>
  <dc:creator>wy</dc:creator>
  <cp:lastModifiedBy>王宇</cp:lastModifiedBy>
  <cp:revision>74</cp:revision>
  <cp:lastPrinted>1899-12-30T00:00:00Z</cp:lastPrinted>
  <dcterms:created xsi:type="dcterms:W3CDTF">2015-09-13T03:03:57Z</dcterms:created>
  <dcterms:modified xsi:type="dcterms:W3CDTF">2015-10-13T05:51:09Z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