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92" r:id="rId3"/>
    <p:sldId id="345" r:id="rId4"/>
    <p:sldId id="348" r:id="rId5"/>
    <p:sldId id="346" r:id="rId6"/>
    <p:sldId id="347" r:id="rId7"/>
    <p:sldId id="349" r:id="rId8"/>
    <p:sldId id="350" r:id="rId9"/>
    <p:sldId id="351" r:id="rId10"/>
    <p:sldId id="352" r:id="rId11"/>
    <p:sldId id="360" r:id="rId12"/>
    <p:sldId id="353" r:id="rId13"/>
    <p:sldId id="356" r:id="rId14"/>
    <p:sldId id="354" r:id="rId15"/>
    <p:sldId id="357" r:id="rId16"/>
    <p:sldId id="361" r:id="rId17"/>
    <p:sldId id="358" r:id="rId18"/>
    <p:sldId id="344" r:id="rId1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0099CC"/>
    <a:srgbClr val="99CC00"/>
    <a:srgbClr val="DDDDDD"/>
    <a:srgbClr val="33CCFF"/>
    <a:srgbClr val="C0C0C0"/>
    <a:srgbClr val="0066FF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89535" autoAdjust="0"/>
  </p:normalViewPr>
  <p:slideViewPr>
    <p:cSldViewPr>
      <p:cViewPr varScale="1">
        <p:scale>
          <a:sx n="82" d="100"/>
          <a:sy n="82" d="100"/>
        </p:scale>
        <p:origin x="118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92"/>
    </p:cViewPr>
  </p:sorterViewPr>
  <p:notesViewPr>
    <p:cSldViewPr>
      <p:cViewPr varScale="1">
        <p:scale>
          <a:sx n="65" d="100"/>
          <a:sy n="65" d="100"/>
        </p:scale>
        <p:origin x="-2844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FA18EF-0EFB-48D4-B3D5-068DCA443A79}" type="datetimeFigureOut">
              <a:rPr lang="zh-CN" altLang="en-US" smtClean="0"/>
              <a:pPr/>
              <a:t>2015/9/20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26825A-42A8-4A59-9D06-8D24353B8F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379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5F7B2D5-73EA-496F-B2B6-F005A020E40C}" type="datetimeFigureOut">
              <a:rPr lang="zh-CN" altLang="en-US"/>
              <a:pPr/>
              <a:t>2015/9/20</a:t>
            </a:fld>
            <a:endParaRPr lang="en-US" altLang="zh-CN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2016180-ED15-4B47-9606-AD2879690B9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76026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6180-ED15-4B47-9606-AD2879690B99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99938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6180-ED15-4B47-9606-AD2879690B99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83723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6180-ED15-4B47-9606-AD2879690B99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74127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6180-ED15-4B47-9606-AD2879690B99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51240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6180-ED15-4B47-9606-AD2879690B99}" type="slidenum">
              <a:rPr lang="zh-CN" altLang="en-US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2166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6180-ED15-4B47-9606-AD2879690B99}" type="slidenum">
              <a:rPr lang="zh-CN" altLang="en-US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48288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6180-ED15-4B47-9606-AD2879690B99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62332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6180-ED15-4B47-9606-AD2879690B99}" type="slidenum">
              <a:rPr lang="zh-CN" altLang="en-US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45560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6180-ED15-4B47-9606-AD2879690B99}" type="slidenum">
              <a:rPr lang="zh-CN" altLang="en-US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8078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采样率在</a:t>
            </a:r>
            <a:r>
              <a:rPr lang="en-US" altLang="zh-CN" dirty="0" smtClean="0"/>
              <a:t>1M-2M</a:t>
            </a:r>
            <a:r>
              <a:rPr lang="zh-CN" altLang="en-US" dirty="0" smtClean="0"/>
              <a:t>，说明信号频率不会高于</a:t>
            </a:r>
            <a:r>
              <a:rPr lang="en-US" altLang="zh-CN" dirty="0" smtClean="0"/>
              <a:t>500k~1M</a:t>
            </a:r>
            <a:r>
              <a:rPr lang="zh-CN" altLang="en-US" dirty="0" smtClean="0"/>
              <a:t>的范围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6180-ED15-4B47-9606-AD2879690B99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685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6180-ED15-4B47-9606-AD2879690B99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0743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6180-ED15-4B47-9606-AD2879690B99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4939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6180-ED15-4B47-9606-AD2879690B99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7849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6180-ED15-4B47-9606-AD2879690B99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6903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6180-ED15-4B47-9606-AD2879690B99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7561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6180-ED15-4B47-9606-AD2879690B99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9504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6180-ED15-4B47-9606-AD2879690B99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0897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 userDrawn="1"/>
        </p:nvGrpSpPr>
        <p:grpSpPr bwMode="auto">
          <a:xfrm>
            <a:off x="1187450" y="4868863"/>
            <a:ext cx="2586038" cy="2592387"/>
            <a:chOff x="0" y="0"/>
            <a:chExt cx="2266" cy="2268"/>
          </a:xfrm>
        </p:grpSpPr>
        <p:sp>
          <p:nvSpPr>
            <p:cNvPr id="4" name="Oval 3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7" cy="2268"/>
            </a:xfrm>
            <a:prstGeom prst="ellipse">
              <a:avLst/>
            </a:prstGeom>
            <a:solidFill>
              <a:srgbClr val="0099FF">
                <a:alpha val="9999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" name="Oval 4"/>
            <p:cNvSpPr>
              <a:spLocks noChangeAspect="1" noChangeArrowheads="1"/>
            </p:cNvSpPr>
            <p:nvPr userDrawn="1"/>
          </p:nvSpPr>
          <p:spPr bwMode="auto">
            <a:xfrm>
              <a:off x="455" y="453"/>
              <a:ext cx="1362" cy="1362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Oval 5"/>
            <p:cNvSpPr>
              <a:spLocks noChangeAspect="1" noChangeArrowheads="1"/>
            </p:cNvSpPr>
            <p:nvPr userDrawn="1"/>
          </p:nvSpPr>
          <p:spPr bwMode="auto">
            <a:xfrm>
              <a:off x="794" y="794"/>
              <a:ext cx="680" cy="679"/>
            </a:xfrm>
            <a:prstGeom prst="ellipse">
              <a:avLst/>
            </a:prstGeom>
            <a:solidFill>
              <a:srgbClr val="0099FF">
                <a:alpha val="10999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7" name="Group 6"/>
          <p:cNvGrpSpPr>
            <a:grpSpLocks noChangeAspect="1"/>
          </p:cNvGrpSpPr>
          <p:nvPr userDrawn="1"/>
        </p:nvGrpSpPr>
        <p:grpSpPr bwMode="auto">
          <a:xfrm>
            <a:off x="6661150" y="2636838"/>
            <a:ext cx="1076325" cy="1079500"/>
            <a:chOff x="0" y="0"/>
            <a:chExt cx="2266" cy="2268"/>
          </a:xfrm>
        </p:grpSpPr>
        <p:sp>
          <p:nvSpPr>
            <p:cNvPr id="8" name="Oval 7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9999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Oval 8"/>
            <p:cNvSpPr>
              <a:spLocks noChangeAspect="1" noChangeArrowheads="1"/>
            </p:cNvSpPr>
            <p:nvPr userDrawn="1"/>
          </p:nvSpPr>
          <p:spPr bwMode="auto">
            <a:xfrm>
              <a:off x="455" y="454"/>
              <a:ext cx="1360" cy="1361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Oval 9"/>
            <p:cNvSpPr>
              <a:spLocks noChangeAspect="1" noChangeArrowheads="1"/>
            </p:cNvSpPr>
            <p:nvPr userDrawn="1"/>
          </p:nvSpPr>
          <p:spPr bwMode="auto">
            <a:xfrm>
              <a:off x="795" y="794"/>
              <a:ext cx="678" cy="680"/>
            </a:xfrm>
            <a:prstGeom prst="ellipse">
              <a:avLst/>
            </a:prstGeom>
            <a:solidFill>
              <a:srgbClr val="0099FF">
                <a:alpha val="10999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1" name="Group 10"/>
          <p:cNvGrpSpPr>
            <a:grpSpLocks noChangeAspect="1"/>
          </p:cNvGrpSpPr>
          <p:nvPr userDrawn="1"/>
        </p:nvGrpSpPr>
        <p:grpSpPr bwMode="auto">
          <a:xfrm>
            <a:off x="-681038" y="4292600"/>
            <a:ext cx="1938338" cy="1944688"/>
            <a:chOff x="0" y="0"/>
            <a:chExt cx="2266" cy="2268"/>
          </a:xfrm>
        </p:grpSpPr>
        <p:sp>
          <p:nvSpPr>
            <p:cNvPr id="12" name="Oval 11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8" cy="2268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" name="Oval 12"/>
            <p:cNvSpPr>
              <a:spLocks noChangeAspect="1" noChangeArrowheads="1"/>
            </p:cNvSpPr>
            <p:nvPr userDrawn="1"/>
          </p:nvSpPr>
          <p:spPr bwMode="auto">
            <a:xfrm>
              <a:off x="455" y="454"/>
              <a:ext cx="1362" cy="1361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" name="Oval 13"/>
            <p:cNvSpPr>
              <a:spLocks noChangeAspect="1" noChangeArrowheads="1"/>
            </p:cNvSpPr>
            <p:nvPr userDrawn="1"/>
          </p:nvSpPr>
          <p:spPr bwMode="auto">
            <a:xfrm>
              <a:off x="794" y="794"/>
              <a:ext cx="679" cy="679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5" name="Group 14"/>
          <p:cNvGrpSpPr>
            <a:grpSpLocks noChangeAspect="1"/>
          </p:cNvGrpSpPr>
          <p:nvPr userDrawn="1"/>
        </p:nvGrpSpPr>
        <p:grpSpPr bwMode="auto">
          <a:xfrm>
            <a:off x="1476375" y="2997200"/>
            <a:ext cx="576263" cy="576263"/>
            <a:chOff x="0" y="0"/>
            <a:chExt cx="2266" cy="2268"/>
          </a:xfrm>
        </p:grpSpPr>
        <p:sp>
          <p:nvSpPr>
            <p:cNvPr id="16" name="Oval 15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" name="Oval 16"/>
            <p:cNvSpPr>
              <a:spLocks noChangeAspect="1" noChangeArrowheads="1"/>
            </p:cNvSpPr>
            <p:nvPr userDrawn="1"/>
          </p:nvSpPr>
          <p:spPr bwMode="auto">
            <a:xfrm>
              <a:off x="456" y="456"/>
              <a:ext cx="1361" cy="135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" name="Oval 17"/>
            <p:cNvSpPr>
              <a:spLocks noChangeAspect="1" noChangeArrowheads="1"/>
            </p:cNvSpPr>
            <p:nvPr userDrawn="1"/>
          </p:nvSpPr>
          <p:spPr bwMode="auto">
            <a:xfrm>
              <a:off x="793" y="793"/>
              <a:ext cx="680" cy="681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9" name="Group 18"/>
          <p:cNvGrpSpPr>
            <a:grpSpLocks noChangeAspect="1"/>
          </p:cNvGrpSpPr>
          <p:nvPr userDrawn="1"/>
        </p:nvGrpSpPr>
        <p:grpSpPr bwMode="auto">
          <a:xfrm>
            <a:off x="3708400" y="4724400"/>
            <a:ext cx="862013" cy="863600"/>
            <a:chOff x="0" y="0"/>
            <a:chExt cx="2266" cy="2268"/>
          </a:xfrm>
        </p:grpSpPr>
        <p:sp>
          <p:nvSpPr>
            <p:cNvPr id="20" name="Oval 19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" name="Oval 20"/>
            <p:cNvSpPr>
              <a:spLocks noChangeAspect="1" noChangeArrowheads="1"/>
            </p:cNvSpPr>
            <p:nvPr userDrawn="1"/>
          </p:nvSpPr>
          <p:spPr bwMode="auto">
            <a:xfrm>
              <a:off x="455" y="454"/>
              <a:ext cx="1360" cy="1359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" name="Oval 21"/>
            <p:cNvSpPr>
              <a:spLocks noChangeAspect="1" noChangeArrowheads="1"/>
            </p:cNvSpPr>
            <p:nvPr userDrawn="1"/>
          </p:nvSpPr>
          <p:spPr bwMode="auto">
            <a:xfrm>
              <a:off x="793" y="792"/>
              <a:ext cx="680" cy="684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23" name="Group 22"/>
          <p:cNvGrpSpPr>
            <a:grpSpLocks noChangeAspect="1"/>
          </p:cNvGrpSpPr>
          <p:nvPr userDrawn="1"/>
        </p:nvGrpSpPr>
        <p:grpSpPr bwMode="auto">
          <a:xfrm>
            <a:off x="1619250" y="4508500"/>
            <a:ext cx="2159000" cy="2160588"/>
            <a:chOff x="0" y="0"/>
            <a:chExt cx="2266" cy="2268"/>
          </a:xfrm>
        </p:grpSpPr>
        <p:sp>
          <p:nvSpPr>
            <p:cNvPr id="24" name="Oval 23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8" cy="2268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" name="Oval 24"/>
            <p:cNvSpPr>
              <a:spLocks noChangeAspect="1" noChangeArrowheads="1"/>
            </p:cNvSpPr>
            <p:nvPr userDrawn="1"/>
          </p:nvSpPr>
          <p:spPr bwMode="auto">
            <a:xfrm>
              <a:off x="455" y="453"/>
              <a:ext cx="1361" cy="1361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" name="Oval 25"/>
            <p:cNvSpPr>
              <a:spLocks noChangeAspect="1" noChangeArrowheads="1"/>
            </p:cNvSpPr>
            <p:nvPr userDrawn="1"/>
          </p:nvSpPr>
          <p:spPr bwMode="auto">
            <a:xfrm>
              <a:off x="795" y="793"/>
              <a:ext cx="680" cy="682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27" name="Group 26"/>
          <p:cNvGrpSpPr>
            <a:grpSpLocks noChangeAspect="1"/>
          </p:cNvGrpSpPr>
          <p:nvPr userDrawn="1"/>
        </p:nvGrpSpPr>
        <p:grpSpPr bwMode="auto">
          <a:xfrm>
            <a:off x="107950" y="5084763"/>
            <a:ext cx="2085975" cy="2089150"/>
            <a:chOff x="0" y="0"/>
            <a:chExt cx="2266" cy="2268"/>
          </a:xfrm>
        </p:grpSpPr>
        <p:sp>
          <p:nvSpPr>
            <p:cNvPr id="28" name="Oval 27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8" cy="2268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" name="Oval 28"/>
            <p:cNvSpPr>
              <a:spLocks noChangeAspect="1" noChangeArrowheads="1"/>
            </p:cNvSpPr>
            <p:nvPr userDrawn="1"/>
          </p:nvSpPr>
          <p:spPr bwMode="auto">
            <a:xfrm>
              <a:off x="455" y="453"/>
              <a:ext cx="1361" cy="1361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" name="Oval 29"/>
            <p:cNvSpPr>
              <a:spLocks noChangeAspect="1" noChangeArrowheads="1"/>
            </p:cNvSpPr>
            <p:nvPr userDrawn="1"/>
          </p:nvSpPr>
          <p:spPr bwMode="auto">
            <a:xfrm>
              <a:off x="793" y="794"/>
              <a:ext cx="681" cy="679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31" name="Group 30"/>
          <p:cNvGrpSpPr>
            <a:grpSpLocks noChangeAspect="1"/>
          </p:cNvGrpSpPr>
          <p:nvPr userDrawn="1"/>
        </p:nvGrpSpPr>
        <p:grpSpPr bwMode="auto">
          <a:xfrm>
            <a:off x="2844800" y="5445125"/>
            <a:ext cx="1438275" cy="1439863"/>
            <a:chOff x="0" y="0"/>
            <a:chExt cx="2266" cy="2268"/>
          </a:xfrm>
        </p:grpSpPr>
        <p:sp>
          <p:nvSpPr>
            <p:cNvPr id="32" name="Oval 31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" name="Oval 32"/>
            <p:cNvSpPr>
              <a:spLocks noChangeAspect="1" noChangeArrowheads="1"/>
            </p:cNvSpPr>
            <p:nvPr userDrawn="1"/>
          </p:nvSpPr>
          <p:spPr bwMode="auto">
            <a:xfrm>
              <a:off x="455" y="453"/>
              <a:ext cx="1361" cy="1363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4" name="Oval 33"/>
            <p:cNvSpPr>
              <a:spLocks noChangeAspect="1" noChangeArrowheads="1"/>
            </p:cNvSpPr>
            <p:nvPr userDrawn="1"/>
          </p:nvSpPr>
          <p:spPr bwMode="auto">
            <a:xfrm>
              <a:off x="793" y="795"/>
              <a:ext cx="680" cy="678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35" name="Group 34"/>
          <p:cNvGrpSpPr>
            <a:grpSpLocks noChangeAspect="1"/>
          </p:cNvGrpSpPr>
          <p:nvPr userDrawn="1"/>
        </p:nvGrpSpPr>
        <p:grpSpPr bwMode="auto">
          <a:xfrm>
            <a:off x="5076825" y="3068638"/>
            <a:ext cx="1438275" cy="1439862"/>
            <a:chOff x="0" y="0"/>
            <a:chExt cx="2266" cy="2268"/>
          </a:xfrm>
        </p:grpSpPr>
        <p:sp>
          <p:nvSpPr>
            <p:cNvPr id="36" name="Oval 35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7" name="Oval 36"/>
            <p:cNvSpPr>
              <a:spLocks noChangeAspect="1" noChangeArrowheads="1"/>
            </p:cNvSpPr>
            <p:nvPr userDrawn="1"/>
          </p:nvSpPr>
          <p:spPr bwMode="auto">
            <a:xfrm>
              <a:off x="455" y="453"/>
              <a:ext cx="1361" cy="1363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" name="Oval 37"/>
            <p:cNvSpPr>
              <a:spLocks noChangeAspect="1" noChangeArrowheads="1"/>
            </p:cNvSpPr>
            <p:nvPr userDrawn="1"/>
          </p:nvSpPr>
          <p:spPr bwMode="auto">
            <a:xfrm>
              <a:off x="793" y="795"/>
              <a:ext cx="680" cy="678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39" name="Group 38"/>
          <p:cNvGrpSpPr>
            <a:grpSpLocks noChangeAspect="1"/>
          </p:cNvGrpSpPr>
          <p:nvPr userDrawn="1"/>
        </p:nvGrpSpPr>
        <p:grpSpPr bwMode="auto">
          <a:xfrm>
            <a:off x="6877050" y="1989138"/>
            <a:ext cx="1295400" cy="1296987"/>
            <a:chOff x="0" y="0"/>
            <a:chExt cx="2266" cy="2268"/>
          </a:xfrm>
        </p:grpSpPr>
        <p:sp>
          <p:nvSpPr>
            <p:cNvPr id="40" name="Oval 39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" name="Oval 40"/>
            <p:cNvSpPr>
              <a:spLocks noChangeAspect="1" noChangeArrowheads="1"/>
            </p:cNvSpPr>
            <p:nvPr userDrawn="1"/>
          </p:nvSpPr>
          <p:spPr bwMode="auto">
            <a:xfrm>
              <a:off x="455" y="452"/>
              <a:ext cx="1361" cy="1363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2" name="Oval 41"/>
            <p:cNvSpPr>
              <a:spLocks noChangeAspect="1" noChangeArrowheads="1"/>
            </p:cNvSpPr>
            <p:nvPr userDrawn="1"/>
          </p:nvSpPr>
          <p:spPr bwMode="auto">
            <a:xfrm>
              <a:off x="794" y="794"/>
              <a:ext cx="680" cy="680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3" name="Group 42"/>
          <p:cNvGrpSpPr>
            <a:grpSpLocks noChangeAspect="1"/>
          </p:cNvGrpSpPr>
          <p:nvPr userDrawn="1"/>
        </p:nvGrpSpPr>
        <p:grpSpPr bwMode="auto">
          <a:xfrm>
            <a:off x="8101013" y="2060575"/>
            <a:ext cx="790575" cy="793750"/>
            <a:chOff x="0" y="0"/>
            <a:chExt cx="2266" cy="2268"/>
          </a:xfrm>
        </p:grpSpPr>
        <p:sp>
          <p:nvSpPr>
            <p:cNvPr id="44" name="Oval 43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5" name="Oval 44"/>
            <p:cNvSpPr>
              <a:spLocks noChangeAspect="1" noChangeArrowheads="1"/>
            </p:cNvSpPr>
            <p:nvPr userDrawn="1"/>
          </p:nvSpPr>
          <p:spPr bwMode="auto">
            <a:xfrm>
              <a:off x="455" y="454"/>
              <a:ext cx="1361" cy="1361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6" name="Oval 45"/>
            <p:cNvSpPr>
              <a:spLocks noChangeAspect="1" noChangeArrowheads="1"/>
            </p:cNvSpPr>
            <p:nvPr userDrawn="1"/>
          </p:nvSpPr>
          <p:spPr bwMode="auto">
            <a:xfrm>
              <a:off x="792" y="794"/>
              <a:ext cx="683" cy="680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7" name="Group 46"/>
          <p:cNvGrpSpPr>
            <a:grpSpLocks noChangeAspect="1"/>
          </p:cNvGrpSpPr>
          <p:nvPr userDrawn="1"/>
        </p:nvGrpSpPr>
        <p:grpSpPr bwMode="auto">
          <a:xfrm>
            <a:off x="4429125" y="3717925"/>
            <a:ext cx="1006475" cy="1008063"/>
            <a:chOff x="0" y="0"/>
            <a:chExt cx="2266" cy="2268"/>
          </a:xfrm>
        </p:grpSpPr>
        <p:sp>
          <p:nvSpPr>
            <p:cNvPr id="48" name="Oval 47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9" name="Oval 48"/>
            <p:cNvSpPr>
              <a:spLocks noChangeAspect="1" noChangeArrowheads="1"/>
            </p:cNvSpPr>
            <p:nvPr userDrawn="1"/>
          </p:nvSpPr>
          <p:spPr bwMode="auto">
            <a:xfrm>
              <a:off x="454" y="454"/>
              <a:ext cx="1362" cy="1361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0" name="Oval 49"/>
            <p:cNvSpPr>
              <a:spLocks noChangeAspect="1" noChangeArrowheads="1"/>
            </p:cNvSpPr>
            <p:nvPr userDrawn="1"/>
          </p:nvSpPr>
          <p:spPr bwMode="auto">
            <a:xfrm>
              <a:off x="793" y="793"/>
              <a:ext cx="679" cy="682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51" name="Group 50"/>
          <p:cNvGrpSpPr>
            <a:grpSpLocks noChangeAspect="1"/>
          </p:cNvGrpSpPr>
          <p:nvPr userDrawn="1"/>
        </p:nvGrpSpPr>
        <p:grpSpPr bwMode="auto">
          <a:xfrm>
            <a:off x="6084888" y="2565400"/>
            <a:ext cx="646112" cy="647700"/>
            <a:chOff x="0" y="0"/>
            <a:chExt cx="2266" cy="2268"/>
          </a:xfrm>
        </p:grpSpPr>
        <p:sp>
          <p:nvSpPr>
            <p:cNvPr id="52" name="Oval 51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" name="Oval 52"/>
            <p:cNvSpPr>
              <a:spLocks noChangeAspect="1" noChangeArrowheads="1"/>
            </p:cNvSpPr>
            <p:nvPr userDrawn="1"/>
          </p:nvSpPr>
          <p:spPr bwMode="auto">
            <a:xfrm>
              <a:off x="457" y="450"/>
              <a:ext cx="1358" cy="1367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4" name="Oval 53"/>
            <p:cNvSpPr>
              <a:spLocks noChangeAspect="1" noChangeArrowheads="1"/>
            </p:cNvSpPr>
            <p:nvPr userDrawn="1"/>
          </p:nvSpPr>
          <p:spPr bwMode="auto">
            <a:xfrm>
              <a:off x="796" y="795"/>
              <a:ext cx="679" cy="678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55" name="Group 54"/>
          <p:cNvGrpSpPr>
            <a:grpSpLocks noChangeAspect="1"/>
          </p:cNvGrpSpPr>
          <p:nvPr userDrawn="1"/>
        </p:nvGrpSpPr>
        <p:grpSpPr bwMode="auto">
          <a:xfrm>
            <a:off x="7235825" y="3429000"/>
            <a:ext cx="431800" cy="431800"/>
            <a:chOff x="0" y="0"/>
            <a:chExt cx="2266" cy="2268"/>
          </a:xfrm>
        </p:grpSpPr>
        <p:sp>
          <p:nvSpPr>
            <p:cNvPr id="56" name="Oval 55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" name="Oval 56"/>
            <p:cNvSpPr>
              <a:spLocks noChangeAspect="1" noChangeArrowheads="1"/>
            </p:cNvSpPr>
            <p:nvPr userDrawn="1"/>
          </p:nvSpPr>
          <p:spPr bwMode="auto">
            <a:xfrm>
              <a:off x="458" y="450"/>
              <a:ext cx="1358" cy="1367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8" name="Oval 57"/>
            <p:cNvSpPr>
              <a:spLocks noChangeAspect="1" noChangeArrowheads="1"/>
            </p:cNvSpPr>
            <p:nvPr userDrawn="1"/>
          </p:nvSpPr>
          <p:spPr bwMode="auto">
            <a:xfrm>
              <a:off x="791" y="792"/>
              <a:ext cx="683" cy="684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59" name="Group 58"/>
          <p:cNvGrpSpPr>
            <a:grpSpLocks noChangeAspect="1"/>
          </p:cNvGrpSpPr>
          <p:nvPr userDrawn="1"/>
        </p:nvGrpSpPr>
        <p:grpSpPr bwMode="auto">
          <a:xfrm>
            <a:off x="8677275" y="2924175"/>
            <a:ext cx="215900" cy="215900"/>
            <a:chOff x="0" y="0"/>
            <a:chExt cx="2266" cy="2268"/>
          </a:xfrm>
        </p:grpSpPr>
        <p:sp>
          <p:nvSpPr>
            <p:cNvPr id="60" name="Oval 59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1" name="Oval 60"/>
            <p:cNvSpPr>
              <a:spLocks noChangeAspect="1" noChangeArrowheads="1"/>
            </p:cNvSpPr>
            <p:nvPr userDrawn="1"/>
          </p:nvSpPr>
          <p:spPr bwMode="auto">
            <a:xfrm>
              <a:off x="450" y="450"/>
              <a:ext cx="1366" cy="1367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2" name="Oval 61"/>
            <p:cNvSpPr>
              <a:spLocks noChangeAspect="1" noChangeArrowheads="1"/>
            </p:cNvSpPr>
            <p:nvPr userDrawn="1"/>
          </p:nvSpPr>
          <p:spPr bwMode="auto">
            <a:xfrm>
              <a:off x="800" y="800"/>
              <a:ext cx="666" cy="667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63" name="Group 62"/>
          <p:cNvGrpSpPr>
            <a:grpSpLocks noChangeAspect="1"/>
          </p:cNvGrpSpPr>
          <p:nvPr userDrawn="1"/>
        </p:nvGrpSpPr>
        <p:grpSpPr bwMode="auto">
          <a:xfrm>
            <a:off x="4284663" y="4581525"/>
            <a:ext cx="790575" cy="792163"/>
            <a:chOff x="0" y="0"/>
            <a:chExt cx="2266" cy="2268"/>
          </a:xfrm>
        </p:grpSpPr>
        <p:sp>
          <p:nvSpPr>
            <p:cNvPr id="64" name="Oval 63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5" name="Oval 64"/>
            <p:cNvSpPr>
              <a:spLocks noChangeAspect="1" noChangeArrowheads="1"/>
            </p:cNvSpPr>
            <p:nvPr userDrawn="1"/>
          </p:nvSpPr>
          <p:spPr bwMode="auto">
            <a:xfrm>
              <a:off x="455" y="455"/>
              <a:ext cx="1361" cy="1359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6" name="Oval 65"/>
            <p:cNvSpPr>
              <a:spLocks noChangeAspect="1" noChangeArrowheads="1"/>
            </p:cNvSpPr>
            <p:nvPr userDrawn="1"/>
          </p:nvSpPr>
          <p:spPr bwMode="auto">
            <a:xfrm>
              <a:off x="792" y="795"/>
              <a:ext cx="683" cy="677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67" name="Group 66"/>
          <p:cNvGrpSpPr>
            <a:grpSpLocks noChangeAspect="1"/>
          </p:cNvGrpSpPr>
          <p:nvPr userDrawn="1"/>
        </p:nvGrpSpPr>
        <p:grpSpPr bwMode="auto">
          <a:xfrm>
            <a:off x="5292725" y="4581525"/>
            <a:ext cx="430213" cy="431800"/>
            <a:chOff x="0" y="0"/>
            <a:chExt cx="2266" cy="2268"/>
          </a:xfrm>
        </p:grpSpPr>
        <p:sp>
          <p:nvSpPr>
            <p:cNvPr id="68" name="Oval 67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9" name="Oval 68"/>
            <p:cNvSpPr>
              <a:spLocks noChangeAspect="1" noChangeArrowheads="1"/>
            </p:cNvSpPr>
            <p:nvPr userDrawn="1"/>
          </p:nvSpPr>
          <p:spPr bwMode="auto">
            <a:xfrm>
              <a:off x="452" y="450"/>
              <a:ext cx="1363" cy="1367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0" name="Oval 69"/>
            <p:cNvSpPr>
              <a:spLocks noChangeAspect="1" noChangeArrowheads="1"/>
            </p:cNvSpPr>
            <p:nvPr userDrawn="1"/>
          </p:nvSpPr>
          <p:spPr bwMode="auto">
            <a:xfrm>
              <a:off x="794" y="792"/>
              <a:ext cx="677" cy="684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71" name="Group 70"/>
          <p:cNvGrpSpPr>
            <a:grpSpLocks noChangeAspect="1"/>
          </p:cNvGrpSpPr>
          <p:nvPr userDrawn="1"/>
        </p:nvGrpSpPr>
        <p:grpSpPr bwMode="auto">
          <a:xfrm>
            <a:off x="7813675" y="1628775"/>
            <a:ext cx="409575" cy="411163"/>
            <a:chOff x="0" y="0"/>
            <a:chExt cx="2266" cy="2268"/>
          </a:xfrm>
        </p:grpSpPr>
        <p:sp>
          <p:nvSpPr>
            <p:cNvPr id="72" name="Oval 71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3" name="Oval 72"/>
            <p:cNvSpPr>
              <a:spLocks noChangeAspect="1" noChangeArrowheads="1"/>
            </p:cNvSpPr>
            <p:nvPr userDrawn="1"/>
          </p:nvSpPr>
          <p:spPr bwMode="auto">
            <a:xfrm>
              <a:off x="457" y="455"/>
              <a:ext cx="1361" cy="1357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4" name="Oval 73"/>
            <p:cNvSpPr>
              <a:spLocks noChangeAspect="1" noChangeArrowheads="1"/>
            </p:cNvSpPr>
            <p:nvPr userDrawn="1"/>
          </p:nvSpPr>
          <p:spPr bwMode="auto">
            <a:xfrm>
              <a:off x="790" y="797"/>
              <a:ext cx="685" cy="674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75" name="Group 74"/>
          <p:cNvGrpSpPr>
            <a:grpSpLocks noChangeAspect="1"/>
          </p:cNvGrpSpPr>
          <p:nvPr userDrawn="1"/>
        </p:nvGrpSpPr>
        <p:grpSpPr bwMode="auto">
          <a:xfrm>
            <a:off x="8532813" y="1557338"/>
            <a:ext cx="792162" cy="792162"/>
            <a:chOff x="0" y="0"/>
            <a:chExt cx="2266" cy="2268"/>
          </a:xfrm>
        </p:grpSpPr>
        <p:sp>
          <p:nvSpPr>
            <p:cNvPr id="76" name="Oval 75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" name="Oval 76"/>
            <p:cNvSpPr>
              <a:spLocks noChangeAspect="1" noChangeArrowheads="1"/>
            </p:cNvSpPr>
            <p:nvPr userDrawn="1"/>
          </p:nvSpPr>
          <p:spPr bwMode="auto">
            <a:xfrm>
              <a:off x="454" y="455"/>
              <a:ext cx="1362" cy="1359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8" name="Oval 77"/>
            <p:cNvSpPr>
              <a:spLocks noChangeAspect="1" noChangeArrowheads="1"/>
            </p:cNvSpPr>
            <p:nvPr userDrawn="1"/>
          </p:nvSpPr>
          <p:spPr bwMode="auto">
            <a:xfrm>
              <a:off x="795" y="795"/>
              <a:ext cx="681" cy="677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79" name="Group 78"/>
          <p:cNvGrpSpPr>
            <a:grpSpLocks noChangeAspect="1"/>
          </p:cNvGrpSpPr>
          <p:nvPr userDrawn="1"/>
        </p:nvGrpSpPr>
        <p:grpSpPr bwMode="auto">
          <a:xfrm>
            <a:off x="-177800" y="2781300"/>
            <a:ext cx="1360488" cy="1368425"/>
            <a:chOff x="0" y="0"/>
            <a:chExt cx="2266" cy="2268"/>
          </a:xfrm>
        </p:grpSpPr>
        <p:sp>
          <p:nvSpPr>
            <p:cNvPr id="80" name="Oval 79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17999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1" name="Oval 80"/>
            <p:cNvSpPr>
              <a:spLocks noChangeAspect="1" noChangeArrowheads="1"/>
            </p:cNvSpPr>
            <p:nvPr userDrawn="1"/>
          </p:nvSpPr>
          <p:spPr bwMode="auto">
            <a:xfrm>
              <a:off x="455" y="453"/>
              <a:ext cx="1362" cy="1363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2" name="Oval 81"/>
            <p:cNvSpPr>
              <a:spLocks noChangeAspect="1" noChangeArrowheads="1"/>
            </p:cNvSpPr>
            <p:nvPr userDrawn="1"/>
          </p:nvSpPr>
          <p:spPr bwMode="auto">
            <a:xfrm>
              <a:off x="793" y="795"/>
              <a:ext cx="680" cy="679"/>
            </a:xfrm>
            <a:prstGeom prst="ellipse">
              <a:avLst/>
            </a:prstGeom>
            <a:solidFill>
              <a:srgbClr val="0099FF">
                <a:alpha val="17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83" name="Group 82"/>
          <p:cNvGrpSpPr>
            <a:grpSpLocks noChangeAspect="1"/>
          </p:cNvGrpSpPr>
          <p:nvPr userDrawn="1"/>
        </p:nvGrpSpPr>
        <p:grpSpPr bwMode="auto">
          <a:xfrm>
            <a:off x="612775" y="3860800"/>
            <a:ext cx="574675" cy="576263"/>
            <a:chOff x="0" y="0"/>
            <a:chExt cx="2266" cy="2268"/>
          </a:xfrm>
        </p:grpSpPr>
        <p:sp>
          <p:nvSpPr>
            <p:cNvPr id="84" name="Oval 83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5" name="Oval 84"/>
            <p:cNvSpPr>
              <a:spLocks noChangeAspect="1" noChangeArrowheads="1"/>
            </p:cNvSpPr>
            <p:nvPr userDrawn="1"/>
          </p:nvSpPr>
          <p:spPr bwMode="auto">
            <a:xfrm>
              <a:off x="457" y="456"/>
              <a:ext cx="1358" cy="135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6" name="Oval 85"/>
            <p:cNvSpPr>
              <a:spLocks noChangeAspect="1" noChangeArrowheads="1"/>
            </p:cNvSpPr>
            <p:nvPr userDrawn="1"/>
          </p:nvSpPr>
          <p:spPr bwMode="auto">
            <a:xfrm>
              <a:off x="795" y="793"/>
              <a:ext cx="676" cy="681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87" name="Group 86"/>
          <p:cNvGrpSpPr>
            <a:grpSpLocks noChangeAspect="1"/>
          </p:cNvGrpSpPr>
          <p:nvPr userDrawn="1"/>
        </p:nvGrpSpPr>
        <p:grpSpPr bwMode="auto">
          <a:xfrm>
            <a:off x="1116013" y="3789363"/>
            <a:ext cx="1365250" cy="1366837"/>
            <a:chOff x="0" y="0"/>
            <a:chExt cx="2266" cy="2268"/>
          </a:xfrm>
        </p:grpSpPr>
        <p:sp>
          <p:nvSpPr>
            <p:cNvPr id="88" name="Oval 87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17999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9" name="Oval 88"/>
            <p:cNvSpPr>
              <a:spLocks noChangeAspect="1" noChangeArrowheads="1"/>
            </p:cNvSpPr>
            <p:nvPr userDrawn="1"/>
          </p:nvSpPr>
          <p:spPr bwMode="auto">
            <a:xfrm>
              <a:off x="456" y="453"/>
              <a:ext cx="1360" cy="1362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0" name="Oval 89"/>
            <p:cNvSpPr>
              <a:spLocks noChangeAspect="1" noChangeArrowheads="1"/>
            </p:cNvSpPr>
            <p:nvPr userDrawn="1"/>
          </p:nvSpPr>
          <p:spPr bwMode="auto">
            <a:xfrm>
              <a:off x="793" y="793"/>
              <a:ext cx="680" cy="682"/>
            </a:xfrm>
            <a:prstGeom prst="ellipse">
              <a:avLst/>
            </a:prstGeom>
            <a:solidFill>
              <a:srgbClr val="0099FF">
                <a:alpha val="17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91" name="Group 90"/>
          <p:cNvGrpSpPr>
            <a:grpSpLocks noChangeAspect="1"/>
          </p:cNvGrpSpPr>
          <p:nvPr userDrawn="1"/>
        </p:nvGrpSpPr>
        <p:grpSpPr bwMode="auto">
          <a:xfrm>
            <a:off x="2987675" y="3789363"/>
            <a:ext cx="1365250" cy="1366837"/>
            <a:chOff x="0" y="0"/>
            <a:chExt cx="2266" cy="2268"/>
          </a:xfrm>
        </p:grpSpPr>
        <p:sp>
          <p:nvSpPr>
            <p:cNvPr id="92" name="Oval 91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17999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" name="Oval 92"/>
            <p:cNvSpPr>
              <a:spLocks noChangeAspect="1" noChangeArrowheads="1"/>
            </p:cNvSpPr>
            <p:nvPr userDrawn="1"/>
          </p:nvSpPr>
          <p:spPr bwMode="auto">
            <a:xfrm>
              <a:off x="456" y="453"/>
              <a:ext cx="1360" cy="1362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4" name="Oval 93"/>
            <p:cNvSpPr>
              <a:spLocks noChangeAspect="1" noChangeArrowheads="1"/>
            </p:cNvSpPr>
            <p:nvPr userDrawn="1"/>
          </p:nvSpPr>
          <p:spPr bwMode="auto">
            <a:xfrm>
              <a:off x="793" y="793"/>
              <a:ext cx="680" cy="682"/>
            </a:xfrm>
            <a:prstGeom prst="ellipse">
              <a:avLst/>
            </a:prstGeom>
            <a:solidFill>
              <a:srgbClr val="0099FF">
                <a:alpha val="17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95" name="Group 94"/>
          <p:cNvGrpSpPr>
            <a:grpSpLocks noChangeAspect="1"/>
          </p:cNvGrpSpPr>
          <p:nvPr userDrawn="1"/>
        </p:nvGrpSpPr>
        <p:grpSpPr bwMode="auto">
          <a:xfrm>
            <a:off x="6373813" y="3284538"/>
            <a:ext cx="863600" cy="868362"/>
            <a:chOff x="0" y="0"/>
            <a:chExt cx="2266" cy="2268"/>
          </a:xfrm>
        </p:grpSpPr>
        <p:sp>
          <p:nvSpPr>
            <p:cNvPr id="96" name="Oval 95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17999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7" name="Oval 96"/>
            <p:cNvSpPr>
              <a:spLocks noChangeAspect="1" noChangeArrowheads="1"/>
            </p:cNvSpPr>
            <p:nvPr userDrawn="1"/>
          </p:nvSpPr>
          <p:spPr bwMode="auto">
            <a:xfrm>
              <a:off x="454" y="452"/>
              <a:ext cx="1362" cy="136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8" name="Oval 97"/>
            <p:cNvSpPr>
              <a:spLocks noChangeAspect="1" noChangeArrowheads="1"/>
            </p:cNvSpPr>
            <p:nvPr userDrawn="1"/>
          </p:nvSpPr>
          <p:spPr bwMode="auto">
            <a:xfrm>
              <a:off x="796" y="792"/>
              <a:ext cx="679" cy="684"/>
            </a:xfrm>
            <a:prstGeom prst="ellipse">
              <a:avLst/>
            </a:prstGeom>
            <a:solidFill>
              <a:srgbClr val="0099FF">
                <a:alpha val="17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99" name="Group 98"/>
          <p:cNvGrpSpPr>
            <a:grpSpLocks noChangeAspect="1"/>
          </p:cNvGrpSpPr>
          <p:nvPr userDrawn="1"/>
        </p:nvGrpSpPr>
        <p:grpSpPr bwMode="auto">
          <a:xfrm>
            <a:off x="4140200" y="5445125"/>
            <a:ext cx="1368425" cy="1371600"/>
            <a:chOff x="0" y="0"/>
            <a:chExt cx="2266" cy="2268"/>
          </a:xfrm>
        </p:grpSpPr>
        <p:sp>
          <p:nvSpPr>
            <p:cNvPr id="100" name="Oval 99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9999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1" name="Oval 100"/>
            <p:cNvSpPr>
              <a:spLocks noChangeAspect="1" noChangeArrowheads="1"/>
            </p:cNvSpPr>
            <p:nvPr userDrawn="1"/>
          </p:nvSpPr>
          <p:spPr bwMode="auto">
            <a:xfrm>
              <a:off x="455" y="454"/>
              <a:ext cx="1362" cy="136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" name="Oval 101"/>
            <p:cNvSpPr>
              <a:spLocks noChangeAspect="1" noChangeArrowheads="1"/>
            </p:cNvSpPr>
            <p:nvPr userDrawn="1"/>
          </p:nvSpPr>
          <p:spPr bwMode="auto">
            <a:xfrm>
              <a:off x="794" y="793"/>
              <a:ext cx="681" cy="683"/>
            </a:xfrm>
            <a:prstGeom prst="ellipse">
              <a:avLst/>
            </a:prstGeom>
            <a:solidFill>
              <a:srgbClr val="0099FF">
                <a:alpha val="10999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3" name="Group 102"/>
          <p:cNvGrpSpPr>
            <a:grpSpLocks noChangeAspect="1"/>
          </p:cNvGrpSpPr>
          <p:nvPr userDrawn="1"/>
        </p:nvGrpSpPr>
        <p:grpSpPr bwMode="auto">
          <a:xfrm>
            <a:off x="2339975" y="3429000"/>
            <a:ext cx="646113" cy="649288"/>
            <a:chOff x="0" y="0"/>
            <a:chExt cx="2266" cy="2268"/>
          </a:xfrm>
        </p:grpSpPr>
        <p:sp>
          <p:nvSpPr>
            <p:cNvPr id="104" name="Oval 103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9999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" name="Oval 104"/>
            <p:cNvSpPr>
              <a:spLocks noChangeAspect="1" noChangeArrowheads="1"/>
            </p:cNvSpPr>
            <p:nvPr userDrawn="1"/>
          </p:nvSpPr>
          <p:spPr bwMode="auto">
            <a:xfrm>
              <a:off x="457" y="455"/>
              <a:ext cx="1358" cy="1359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" name="Oval 105"/>
            <p:cNvSpPr>
              <a:spLocks noChangeAspect="1" noChangeArrowheads="1"/>
            </p:cNvSpPr>
            <p:nvPr userDrawn="1"/>
          </p:nvSpPr>
          <p:spPr bwMode="auto">
            <a:xfrm>
              <a:off x="796" y="793"/>
              <a:ext cx="679" cy="682"/>
            </a:xfrm>
            <a:prstGeom prst="ellipse">
              <a:avLst/>
            </a:prstGeom>
            <a:solidFill>
              <a:srgbClr val="0099FF">
                <a:alpha val="10999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cxnSp>
        <p:nvCxnSpPr>
          <p:cNvPr id="107" name="AutoShape 106"/>
          <p:cNvCxnSpPr>
            <a:cxnSpLocks noChangeShapeType="1"/>
          </p:cNvCxnSpPr>
          <p:nvPr/>
        </p:nvCxnSpPr>
        <p:spPr bwMode="auto">
          <a:xfrm>
            <a:off x="-393700" y="746125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8" name="AutoShape 107"/>
          <p:cNvCxnSpPr>
            <a:cxnSpLocks noChangeShapeType="1"/>
          </p:cNvCxnSpPr>
          <p:nvPr/>
        </p:nvCxnSpPr>
        <p:spPr bwMode="auto">
          <a:xfrm rot="5400000">
            <a:off x="-396875" y="7461250"/>
            <a:ext cx="3175" cy="3175"/>
          </a:xfrm>
          <a:prstGeom prst="bentConnector3">
            <a:avLst>
              <a:gd name="adj1" fmla="val 751999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2156" name="Rectangle 108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8B7F7-2ECA-4BEA-9152-8F8979F985F4}" type="slidenum">
              <a:rPr lang="zh-CN" altLang="zh-CN"/>
              <a:pPr>
                <a:defRPr/>
              </a:pPr>
              <a:t>‹#›</a:t>
            </a:fld>
            <a:endParaRPr lang="zh-CN" alt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5113" y="276225"/>
            <a:ext cx="2071687" cy="5849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6875" y="276225"/>
            <a:ext cx="6065838" cy="5849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4497B-196A-453A-90D6-B357BE1C41FE}" type="slidenum">
              <a:rPr lang="zh-CN" altLang="zh-CN"/>
              <a:pPr>
                <a:defRPr/>
              </a:pPr>
              <a:t>‹#›</a:t>
            </a:fld>
            <a:endParaRPr lang="zh-CN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3" descr="6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99450" y="360363"/>
            <a:ext cx="66675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6875" y="276225"/>
            <a:ext cx="7919541" cy="561975"/>
          </a:xfrm>
        </p:spPr>
        <p:txBody>
          <a:bodyPr/>
          <a:lstStyle>
            <a:lvl1pPr>
              <a:defRPr>
                <a:solidFill>
                  <a:schemeClr val="accent1">
                    <a:lumMod val="2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489676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54D806-575B-41E4-8A24-D46198848F13}" type="slidenum">
              <a:rPr lang="zh-CN" altLang="zh-CN"/>
              <a:pPr>
                <a:defRPr/>
              </a:pPr>
              <a:t>‹#›</a:t>
            </a:fld>
            <a:endParaRPr lang="zh-CN" altLang="zh-CN" dirty="0"/>
          </a:p>
        </p:txBody>
      </p:sp>
      <p:sp>
        <p:nvSpPr>
          <p:cNvPr id="9" name="矩形 8"/>
          <p:cNvSpPr/>
          <p:nvPr userDrawn="1"/>
        </p:nvSpPr>
        <p:spPr>
          <a:xfrm>
            <a:off x="467544" y="404664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889BF-AC8D-4677-AA2D-E369A730275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8" name="矩形 7"/>
          <p:cNvSpPr/>
          <p:nvPr userDrawn="1"/>
        </p:nvSpPr>
        <p:spPr>
          <a:xfrm>
            <a:off x="467544" y="404664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2771800" y="1412776"/>
            <a:ext cx="55446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3860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3860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A2A5E8-AD36-4B58-A34F-5B1757512344}" type="slidenum">
              <a:rPr lang="zh-CN" altLang="zh-CN"/>
              <a:pPr>
                <a:defRPr/>
              </a:pPr>
              <a:t>‹#›</a:t>
            </a:fld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ADF503-DCB3-4141-902C-A3F0C21CAC16}" type="slidenum">
              <a:rPr lang="zh-CN" altLang="zh-CN"/>
              <a:pPr>
                <a:defRPr/>
              </a:pPr>
              <a:t>‹#›</a:t>
            </a:fld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128726-2037-4ECA-8A65-B60B8156AEBB}" type="slidenum">
              <a:rPr lang="zh-CN" altLang="zh-CN"/>
              <a:pPr>
                <a:defRPr/>
              </a:pPr>
              <a:t>‹#›</a:t>
            </a:fld>
            <a:endParaRPr lang="zh-CN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7964EC-AD1D-47BF-AFED-CED76DF05A5A}" type="slidenum">
              <a:rPr lang="zh-CN" altLang="zh-CN"/>
              <a:pPr>
                <a:defRPr/>
              </a:pPr>
              <a:t>‹#›</a:t>
            </a:fld>
            <a:endParaRPr lang="zh-CN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C9C563-86E3-4D7F-96CC-465554143C62}" type="slidenum">
              <a:rPr lang="zh-CN" altLang="zh-CN"/>
              <a:pPr>
                <a:defRPr/>
              </a:pPr>
              <a:t>‹#›</a:t>
            </a:fld>
            <a:endParaRPr lang="zh-CN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523DA9-D707-4D71-A98F-B9DA83E1307E}" type="slidenum">
              <a:rPr lang="zh-CN" altLang="zh-CN"/>
              <a:pPr>
                <a:defRPr/>
              </a:pPr>
              <a:t>‹#›</a:t>
            </a:fld>
            <a:endParaRPr lang="zh-CN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 userDrawn="1"/>
        </p:nvSpPr>
        <p:spPr>
          <a:xfrm>
            <a:off x="0" y="6165850"/>
            <a:ext cx="9144000" cy="692150"/>
          </a:xfrm>
          <a:prstGeom prst="rect">
            <a:avLst/>
          </a:prstGeom>
          <a:solidFill>
            <a:srgbClr val="0099CC"/>
          </a:solidFill>
          <a:ln>
            <a:solidFill>
              <a:srgbClr val="00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6875" y="276225"/>
            <a:ext cx="82899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pPr>
              <a:defRPr/>
            </a:pPr>
            <a:fld id="{DD7267EB-FE9F-4D34-9E3E-6B9FE8511898}" type="slidenum">
              <a:rPr lang="zh-CN" altLang="zh-CN"/>
              <a:pPr>
                <a:defRPr/>
              </a:pPr>
              <a:t>‹#›</a:t>
            </a:fld>
            <a:endParaRPr lang="zh-CN" altLang="zh-CN" dirty="0"/>
          </a:p>
        </p:txBody>
      </p:sp>
      <p:grpSp>
        <p:nvGrpSpPr>
          <p:cNvPr id="1033" name="Group 7"/>
          <p:cNvGrpSpPr>
            <a:grpSpLocks noChangeAspect="1"/>
          </p:cNvGrpSpPr>
          <p:nvPr userDrawn="1"/>
        </p:nvGrpSpPr>
        <p:grpSpPr bwMode="auto">
          <a:xfrm>
            <a:off x="-177800" y="549275"/>
            <a:ext cx="2084388" cy="2095500"/>
            <a:chOff x="0" y="0"/>
            <a:chExt cx="2266" cy="2268"/>
          </a:xfrm>
        </p:grpSpPr>
        <p:sp>
          <p:nvSpPr>
            <p:cNvPr id="4" name="Oval 8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8" cy="2268"/>
            </a:xfrm>
            <a:prstGeom prst="ellipse">
              <a:avLst/>
            </a:prstGeom>
            <a:solidFill>
              <a:srgbClr val="0099FF">
                <a:alpha val="9999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" name="Oval 9"/>
            <p:cNvSpPr>
              <a:spLocks noChangeAspect="1" noChangeArrowheads="1"/>
            </p:cNvSpPr>
            <p:nvPr userDrawn="1"/>
          </p:nvSpPr>
          <p:spPr bwMode="auto">
            <a:xfrm>
              <a:off x="456" y="454"/>
              <a:ext cx="1360" cy="1361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Oval 10"/>
            <p:cNvSpPr>
              <a:spLocks noChangeAspect="1" noChangeArrowheads="1"/>
            </p:cNvSpPr>
            <p:nvPr userDrawn="1"/>
          </p:nvSpPr>
          <p:spPr bwMode="auto">
            <a:xfrm>
              <a:off x="794" y="794"/>
              <a:ext cx="680" cy="680"/>
            </a:xfrm>
            <a:prstGeom prst="ellipse">
              <a:avLst/>
            </a:prstGeom>
            <a:solidFill>
              <a:srgbClr val="0099FF">
                <a:alpha val="10999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34" name="Group 11"/>
          <p:cNvGrpSpPr>
            <a:grpSpLocks noChangeAspect="1"/>
          </p:cNvGrpSpPr>
          <p:nvPr userDrawn="1"/>
        </p:nvGrpSpPr>
        <p:grpSpPr bwMode="auto">
          <a:xfrm>
            <a:off x="107950" y="-23813"/>
            <a:ext cx="719138" cy="717551"/>
            <a:chOff x="0" y="0"/>
            <a:chExt cx="2266" cy="2268"/>
          </a:xfrm>
        </p:grpSpPr>
        <p:sp>
          <p:nvSpPr>
            <p:cNvPr id="7" name="Oval 12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Oval 13"/>
            <p:cNvSpPr>
              <a:spLocks noChangeAspect="1" noChangeArrowheads="1"/>
            </p:cNvSpPr>
            <p:nvPr userDrawn="1"/>
          </p:nvSpPr>
          <p:spPr bwMode="auto">
            <a:xfrm>
              <a:off x="455" y="452"/>
              <a:ext cx="1361" cy="1365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Oval 14"/>
            <p:cNvSpPr>
              <a:spLocks noChangeAspect="1" noChangeArrowheads="1"/>
            </p:cNvSpPr>
            <p:nvPr userDrawn="1"/>
          </p:nvSpPr>
          <p:spPr bwMode="auto">
            <a:xfrm>
              <a:off x="795" y="793"/>
              <a:ext cx="680" cy="682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35" name="Group 15"/>
          <p:cNvGrpSpPr>
            <a:grpSpLocks noChangeAspect="1"/>
          </p:cNvGrpSpPr>
          <p:nvPr userDrawn="1"/>
        </p:nvGrpSpPr>
        <p:grpSpPr bwMode="auto">
          <a:xfrm>
            <a:off x="828675" y="-95250"/>
            <a:ext cx="1722438" cy="1727200"/>
            <a:chOff x="0" y="0"/>
            <a:chExt cx="2266" cy="2268"/>
          </a:xfrm>
        </p:grpSpPr>
        <p:sp>
          <p:nvSpPr>
            <p:cNvPr id="10" name="Oval 16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17999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1" name="Oval 17"/>
            <p:cNvSpPr>
              <a:spLocks noChangeAspect="1" noChangeArrowheads="1"/>
            </p:cNvSpPr>
            <p:nvPr userDrawn="1"/>
          </p:nvSpPr>
          <p:spPr bwMode="auto">
            <a:xfrm>
              <a:off x="455" y="452"/>
              <a:ext cx="1362" cy="1363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2" name="Oval 18"/>
            <p:cNvSpPr>
              <a:spLocks noChangeAspect="1" noChangeArrowheads="1"/>
            </p:cNvSpPr>
            <p:nvPr userDrawn="1"/>
          </p:nvSpPr>
          <p:spPr bwMode="auto">
            <a:xfrm>
              <a:off x="794" y="794"/>
              <a:ext cx="681" cy="680"/>
            </a:xfrm>
            <a:prstGeom prst="ellipse">
              <a:avLst/>
            </a:prstGeom>
            <a:solidFill>
              <a:srgbClr val="0099FF">
                <a:alpha val="17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36" name="Group 19"/>
          <p:cNvGrpSpPr>
            <a:grpSpLocks noChangeAspect="1"/>
          </p:cNvGrpSpPr>
          <p:nvPr userDrawn="1"/>
        </p:nvGrpSpPr>
        <p:grpSpPr bwMode="auto">
          <a:xfrm>
            <a:off x="2555875" y="765175"/>
            <a:ext cx="360363" cy="360363"/>
            <a:chOff x="0" y="0"/>
            <a:chExt cx="2266" cy="2268"/>
          </a:xfrm>
        </p:grpSpPr>
        <p:sp>
          <p:nvSpPr>
            <p:cNvPr id="1044" name="Oval 20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5" name="Oval 21"/>
            <p:cNvSpPr>
              <a:spLocks noChangeAspect="1" noChangeArrowheads="1"/>
            </p:cNvSpPr>
            <p:nvPr userDrawn="1"/>
          </p:nvSpPr>
          <p:spPr bwMode="auto">
            <a:xfrm>
              <a:off x="459" y="450"/>
              <a:ext cx="1358" cy="1369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6" name="Oval 22"/>
            <p:cNvSpPr>
              <a:spLocks noChangeAspect="1" noChangeArrowheads="1"/>
            </p:cNvSpPr>
            <p:nvPr userDrawn="1"/>
          </p:nvSpPr>
          <p:spPr bwMode="auto">
            <a:xfrm>
              <a:off x="799" y="789"/>
              <a:ext cx="679" cy="689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37" name="Group 23"/>
          <p:cNvGrpSpPr>
            <a:grpSpLocks noChangeAspect="1"/>
          </p:cNvGrpSpPr>
          <p:nvPr userDrawn="1"/>
        </p:nvGrpSpPr>
        <p:grpSpPr bwMode="auto">
          <a:xfrm>
            <a:off x="2339975" y="117475"/>
            <a:ext cx="646113" cy="647700"/>
            <a:chOff x="0" y="0"/>
            <a:chExt cx="2266" cy="2268"/>
          </a:xfrm>
        </p:grpSpPr>
        <p:sp>
          <p:nvSpPr>
            <p:cNvPr id="1048" name="Oval 24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9999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9" name="Oval 25"/>
            <p:cNvSpPr>
              <a:spLocks noChangeAspect="1" noChangeArrowheads="1"/>
            </p:cNvSpPr>
            <p:nvPr userDrawn="1"/>
          </p:nvSpPr>
          <p:spPr bwMode="auto">
            <a:xfrm>
              <a:off x="457" y="450"/>
              <a:ext cx="1358" cy="1367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0" name="Oval 26"/>
            <p:cNvSpPr>
              <a:spLocks noChangeAspect="1" noChangeArrowheads="1"/>
            </p:cNvSpPr>
            <p:nvPr userDrawn="1"/>
          </p:nvSpPr>
          <p:spPr bwMode="auto">
            <a:xfrm>
              <a:off x="796" y="795"/>
              <a:ext cx="679" cy="678"/>
            </a:xfrm>
            <a:prstGeom prst="ellipse">
              <a:avLst/>
            </a:prstGeom>
            <a:solidFill>
              <a:srgbClr val="0099FF">
                <a:alpha val="10999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cxnSp>
        <p:nvCxnSpPr>
          <p:cNvPr id="1038" name="AutoShape 27"/>
          <p:cNvCxnSpPr>
            <a:cxnSpLocks noChangeShapeType="1"/>
          </p:cNvCxnSpPr>
          <p:nvPr userDrawn="1"/>
        </p:nvCxnSpPr>
        <p:spPr bwMode="auto">
          <a:xfrm>
            <a:off x="-682625" y="4365625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39" name="AutoShape 28"/>
          <p:cNvCxnSpPr>
            <a:cxnSpLocks noChangeShapeType="1"/>
          </p:cNvCxnSpPr>
          <p:nvPr userDrawn="1"/>
        </p:nvCxnSpPr>
        <p:spPr bwMode="auto">
          <a:xfrm rot="5400000">
            <a:off x="-684213" y="4364038"/>
            <a:ext cx="3175" cy="3175"/>
          </a:xfrm>
          <a:prstGeom prst="bentConnector3">
            <a:avLst>
              <a:gd name="adj1" fmla="val 751999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grpSp>
        <p:nvGrpSpPr>
          <p:cNvPr id="1040" name="Group 29"/>
          <p:cNvGrpSpPr>
            <a:grpSpLocks noChangeAspect="1"/>
          </p:cNvGrpSpPr>
          <p:nvPr userDrawn="1"/>
        </p:nvGrpSpPr>
        <p:grpSpPr bwMode="auto">
          <a:xfrm>
            <a:off x="3060700" y="404813"/>
            <a:ext cx="428625" cy="430212"/>
            <a:chOff x="0" y="0"/>
            <a:chExt cx="2266" cy="2268"/>
          </a:xfrm>
        </p:grpSpPr>
        <p:sp>
          <p:nvSpPr>
            <p:cNvPr id="1054" name="Oval 30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9999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5" name="Oval 31"/>
            <p:cNvSpPr>
              <a:spLocks noChangeAspect="1" noChangeArrowheads="1"/>
            </p:cNvSpPr>
            <p:nvPr userDrawn="1"/>
          </p:nvSpPr>
          <p:spPr bwMode="auto">
            <a:xfrm>
              <a:off x="453" y="452"/>
              <a:ext cx="1360" cy="136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6" name="Oval 32"/>
            <p:cNvSpPr>
              <a:spLocks noChangeAspect="1" noChangeArrowheads="1"/>
            </p:cNvSpPr>
            <p:nvPr userDrawn="1"/>
          </p:nvSpPr>
          <p:spPr bwMode="auto">
            <a:xfrm>
              <a:off x="797" y="795"/>
              <a:ext cx="680" cy="678"/>
            </a:xfrm>
            <a:prstGeom prst="ellipse">
              <a:avLst/>
            </a:prstGeom>
            <a:solidFill>
              <a:srgbClr val="0099FF">
                <a:alpha val="10999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Arial" pitchFamily="34" charset="0"/>
          <a:ea typeface="黑体" pitchFamily="2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Arial" pitchFamily="34" charset="0"/>
          <a:ea typeface="黑体" pitchFamily="2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Arial" pitchFamily="34" charset="0"/>
          <a:ea typeface="黑体" pitchFamily="2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Arial" pitchFamily="34" charset="0"/>
          <a:ea typeface="黑体" pitchFamily="2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Arial" pitchFamily="34" charset="0"/>
          <a:ea typeface="黑体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Arial" pitchFamily="34" charset="0"/>
          <a:ea typeface="黑体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Arial" pitchFamily="34" charset="0"/>
          <a:ea typeface="黑体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Arial" pitchFamily="34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zh-CN" sz="4000" dirty="0" smtClean="0">
                <a:solidFill>
                  <a:schemeClr val="tx1"/>
                </a:solidFill>
              </a:rPr>
              <a:t>2M</a:t>
            </a:r>
            <a:r>
              <a:rPr lang="zh-CN" altLang="en-US" sz="4000" dirty="0" smtClean="0">
                <a:solidFill>
                  <a:schemeClr val="tx1"/>
                </a:solidFill>
              </a:rPr>
              <a:t>采样率双通道数据采集卡</a:t>
            </a:r>
            <a:endParaRPr lang="zh-CN" altLang="zh-CN" sz="4000" dirty="0" smtClean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300192" y="5589240"/>
            <a:ext cx="13532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AF76CF90-2231-4F52-ADEA-5ADC6BB24BD8}" type="datetime1"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pPr/>
              <a:t>2015/9/20</a:t>
            </a:fld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628006" y="518913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王宇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6165304"/>
            <a:ext cx="27363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ADC</a:t>
            </a: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参数计算</a:t>
            </a:r>
            <a:endParaRPr lang="zh-CN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1600" y="908720"/>
            <a:ext cx="7272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latin typeface="+mn-ea"/>
                <a:ea typeface="+mn-ea"/>
              </a:rPr>
              <a:t>AD7985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+mn-ea"/>
                <a:ea typeface="+mn-ea"/>
              </a:rPr>
              <a:t>模拟电压输入</a:t>
            </a:r>
            <a:r>
              <a:rPr lang="en-US" altLang="zh-CN" sz="2400" dirty="0" smtClean="0">
                <a:latin typeface="+mn-ea"/>
                <a:ea typeface="+mn-ea"/>
              </a:rPr>
              <a:t>AVDD=2.5V,</a:t>
            </a:r>
            <a:r>
              <a:rPr lang="zh-CN" altLang="en-US" sz="2400" dirty="0" smtClean="0">
                <a:latin typeface="+mn-ea"/>
                <a:ea typeface="+mn-ea"/>
              </a:rPr>
              <a:t>数字电压输入</a:t>
            </a:r>
            <a:r>
              <a:rPr lang="en-US" altLang="zh-CN" sz="2400" dirty="0" smtClean="0">
                <a:latin typeface="+mn-ea"/>
                <a:ea typeface="+mn-ea"/>
              </a:rPr>
              <a:t>BVDD=2.5V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+mn-ea"/>
                <a:ea typeface="+mn-ea"/>
              </a:rPr>
              <a:t>外部参考电压可用</a:t>
            </a:r>
            <a:r>
              <a:rPr lang="en-US" altLang="zh-CN" sz="2400" dirty="0" smtClean="0">
                <a:latin typeface="+mn-ea"/>
                <a:ea typeface="+mn-ea"/>
              </a:rPr>
              <a:t>4.096V</a:t>
            </a:r>
          </a:p>
        </p:txBody>
      </p:sp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3419872" y="176917"/>
            <a:ext cx="4953000" cy="40195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418057" y="4120730"/>
                <a:ext cx="8114383" cy="211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zh-CN" sz="2400" dirty="0" smtClean="0">
                    <a:latin typeface="+mn-ea"/>
                    <a:ea typeface="+mn-ea"/>
                  </a:rPr>
                  <a:t>参考电压为</a:t>
                </a:r>
                <a:r>
                  <a:rPr lang="en-US" altLang="zh-CN" sz="2400" dirty="0">
                    <a:latin typeface="+mn-ea"/>
                    <a:ea typeface="+mn-ea"/>
                  </a:rPr>
                  <a:t>4.096V</a:t>
                </a:r>
                <a:r>
                  <a:rPr lang="zh-CN" altLang="zh-CN" sz="2400" dirty="0">
                    <a:latin typeface="+mn-ea"/>
                    <a:ea typeface="+mn-ea"/>
                  </a:rPr>
                  <a:t>时，</a:t>
                </a:r>
                <a:r>
                  <a:rPr lang="en-US" altLang="zh-CN" sz="2400" dirty="0">
                    <a:latin typeface="+mn-ea"/>
                    <a:ea typeface="+mn-ea"/>
                  </a:rPr>
                  <a:t>SINAD=90dB</a:t>
                </a:r>
                <a:r>
                  <a:rPr lang="zh-CN" altLang="zh-CN" sz="2400" dirty="0">
                    <a:latin typeface="+mn-ea"/>
                    <a:ea typeface="+mn-ea"/>
                  </a:rPr>
                  <a:t>，</a:t>
                </a:r>
                <a:r>
                  <a:rPr lang="en-US" altLang="zh-CN" sz="2400" dirty="0">
                    <a:latin typeface="+mn-ea"/>
                    <a:ea typeface="+mn-ea"/>
                  </a:rPr>
                  <a:t>ENOB=(SINDA-1.76)/6.02=14.65,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40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  <m:t>𝑅𝐸𝐹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  <m:t>14.65</m:t>
                            </m:r>
                          </m:sup>
                        </m:sSup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ea typeface="+mn-ea"/>
                      </a:rPr>
                      <m:t>=0.159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+mn-ea"/>
                      </a:rPr>
                      <m:t>𝑚𝑉</m:t>
                    </m:r>
                  </m:oMath>
                </a14:m>
                <a:r>
                  <a:rPr lang="en-US" altLang="zh-CN" sz="2400" dirty="0">
                    <a:latin typeface="+mn-ea"/>
                    <a:ea typeface="+mn-ea"/>
                  </a:rPr>
                  <a:t>.</a:t>
                </a:r>
                <a:r>
                  <a:rPr lang="zh-CN" altLang="zh-CN" sz="2400" dirty="0">
                    <a:latin typeface="+mn-ea"/>
                    <a:ea typeface="+mn-ea"/>
                  </a:rPr>
                  <a:t>在坪区，</a:t>
                </a:r>
                <a:r>
                  <a:rPr lang="en-US" altLang="zh-CN" sz="2400" dirty="0">
                    <a:latin typeface="+mn-ea"/>
                    <a:ea typeface="+mn-ea"/>
                  </a:rPr>
                  <a:t>SINDA</a:t>
                </a:r>
                <a:r>
                  <a:rPr lang="zh-CN" altLang="zh-CN" sz="2400" dirty="0">
                    <a:latin typeface="+mn-ea"/>
                    <a:ea typeface="+mn-ea"/>
                  </a:rPr>
                  <a:t>没有变化，故采用</a:t>
                </a:r>
                <a:r>
                  <a:rPr lang="en-US" altLang="zh-CN" sz="2400" dirty="0">
                    <a:latin typeface="+mn-ea"/>
                    <a:ea typeface="+mn-ea"/>
                  </a:rPr>
                  <a:t>4.096V</a:t>
                </a:r>
                <a:r>
                  <a:rPr lang="zh-CN" altLang="zh-CN" sz="2400" dirty="0">
                    <a:latin typeface="+mn-ea"/>
                    <a:ea typeface="+mn-ea"/>
                  </a:rPr>
                  <a:t>的参考电压可以获得最小的分辨</a:t>
                </a:r>
                <a:r>
                  <a:rPr lang="zh-CN" altLang="zh-CN" sz="2400" dirty="0" smtClean="0">
                    <a:latin typeface="+mn-ea"/>
                    <a:ea typeface="+mn-ea"/>
                  </a:rPr>
                  <a:t>精度</a:t>
                </a:r>
                <a:r>
                  <a:rPr lang="zh-CN" altLang="en-US" sz="2400" dirty="0" smtClean="0">
                    <a:latin typeface="+mn-ea"/>
                    <a:ea typeface="+mn-ea"/>
                  </a:rPr>
                  <a:t>为</a:t>
                </a:r>
                <a:r>
                  <a:rPr lang="en-US" altLang="zh-CN" sz="2400" dirty="0" smtClean="0">
                    <a:latin typeface="+mn-ea"/>
                    <a:ea typeface="+mn-ea"/>
                  </a:rPr>
                  <a:t>0.16mV</a:t>
                </a:r>
                <a:r>
                  <a:rPr lang="zh-CN" altLang="zh-CN" sz="2400" dirty="0" smtClean="0">
                    <a:latin typeface="+mn-ea"/>
                    <a:ea typeface="+mn-ea"/>
                  </a:rPr>
                  <a:t>。</a:t>
                </a:r>
                <a:endParaRPr lang="zh-CN" altLang="zh-CN" sz="2400" dirty="0">
                  <a:latin typeface="+mn-ea"/>
                  <a:ea typeface="+mn-ea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zh-CN" sz="2400" dirty="0" smtClean="0">
                    <a:latin typeface="+mn-ea"/>
                    <a:ea typeface="+mn-ea"/>
                  </a:rPr>
                  <a:t>输入信号</a:t>
                </a:r>
                <a:r>
                  <a:rPr lang="zh-CN" altLang="zh-CN" sz="2400" dirty="0">
                    <a:latin typeface="+mn-ea"/>
                    <a:ea typeface="+mn-ea"/>
                  </a:rPr>
                  <a:t>：</a:t>
                </a:r>
                <a:r>
                  <a:rPr lang="en-US" altLang="zh-CN" sz="2400" dirty="0">
                    <a:latin typeface="+mn-ea"/>
                    <a:ea typeface="+mn-ea"/>
                  </a:rPr>
                  <a:t>-600mV~+600mV,</a:t>
                </a:r>
                <a:r>
                  <a:rPr lang="zh-CN" altLang="zh-CN" sz="2400" dirty="0">
                    <a:latin typeface="+mn-ea"/>
                    <a:ea typeface="+mn-ea"/>
                  </a:rPr>
                  <a:t>增益：</a:t>
                </a:r>
                <a:r>
                  <a:rPr lang="en-US" altLang="zh-CN" sz="2400" dirty="0">
                    <a:latin typeface="+mn-ea"/>
                    <a:ea typeface="+mn-ea"/>
                  </a:rPr>
                  <a:t>4.096/1.2=3.4.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057" y="4120730"/>
                <a:ext cx="8114383" cy="2117054"/>
              </a:xfrm>
              <a:prstGeom prst="rect">
                <a:avLst/>
              </a:prstGeom>
              <a:blipFill rotWithShape="0">
                <a:blip r:embed="rId4"/>
                <a:stretch>
                  <a:fillRect l="-1052" t="-2305" r="-451" b="-46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824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6165304"/>
            <a:ext cx="27363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ADC</a:t>
            </a: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参数计算</a:t>
            </a:r>
            <a:endParaRPr lang="zh-CN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755576" y="548680"/>
                <a:ext cx="7776864" cy="2461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400" dirty="0" smtClean="0">
                    <a:latin typeface="+mn-ea"/>
                    <a:ea typeface="+mn-ea"/>
                  </a:rPr>
                  <a:t>分辨率：</a:t>
                </a:r>
                <a:endParaRPr lang="en-US" altLang="zh-CN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400" dirty="0" smtClean="0">
                    <a:latin typeface="+mn-ea"/>
                    <a:ea typeface="+mn-ea"/>
                  </a:rPr>
                  <a:t>在输入端要求可分辨</a:t>
                </a:r>
                <a:r>
                  <a:rPr lang="en-US" altLang="zh-CN" sz="2400" dirty="0" smtClean="0">
                    <a:latin typeface="+mn-ea"/>
                    <a:ea typeface="+mn-ea"/>
                  </a:rPr>
                  <a:t>0.2mV</a:t>
                </a:r>
                <a:r>
                  <a:rPr lang="zh-CN" altLang="en-US" sz="2400" dirty="0" smtClean="0">
                    <a:latin typeface="+mn-ea"/>
                    <a:ea typeface="+mn-ea"/>
                  </a:rPr>
                  <a:t>电压，经过运放后</a:t>
                </a:r>
                <a:r>
                  <a:rPr lang="en-US" altLang="zh-CN" sz="2400" dirty="0" smtClean="0">
                    <a:latin typeface="+mn-ea"/>
                    <a:ea typeface="+mn-ea"/>
                  </a:rPr>
                  <a:t>,ADC</a:t>
                </a:r>
                <a:r>
                  <a:rPr lang="zh-CN" altLang="en-US" sz="2400" dirty="0" smtClean="0">
                    <a:latin typeface="+mn-ea"/>
                    <a:ea typeface="+mn-ea"/>
                  </a:rPr>
                  <a:t>输入可分辨电压：</a:t>
                </a:r>
                <a:r>
                  <a:rPr lang="en-US" altLang="zh-CN" sz="2400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0.2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*</a:t>
                </a:r>
                <a:r>
                  <a:rPr lang="en-US" altLang="zh-CN" sz="2400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3.4=0.68mV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4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经过前面的计算</a:t>
                </a:r>
                <a:endParaRPr lang="en-US" altLang="zh-CN" sz="2400" dirty="0" smtClean="0">
                  <a:solidFill>
                    <a:schemeClr val="tx1"/>
                  </a:solidFill>
                  <a:latin typeface="+mn-ea"/>
                  <a:ea typeface="+mn-ea"/>
                </a:endParaRPr>
              </a:p>
              <a:p>
                <a:r>
                  <a:rPr lang="en-US" altLang="zh-CN" sz="2400" dirty="0" smtClean="0">
                    <a:solidFill>
                      <a:schemeClr val="tx1"/>
                    </a:solidFill>
                    <a:latin typeface="+mn-ea"/>
                  </a:rPr>
                  <a:t>            ENOB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+mn-ea"/>
                  </a:rPr>
                  <a:t>=(SINDA-1.76)/6.02=14.65,</a:t>
                </a:r>
                <a:endParaRPr lang="en-US" altLang="zh-CN" sz="2400" dirty="0" smtClean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zh-CN" altLang="en-US" sz="2400" dirty="0" smtClean="0">
                    <a:latin typeface="+mn-ea"/>
                  </a:rPr>
                  <a:t>     分辨率</a:t>
                </a:r>
                <a14:m>
                  <m:oMath xmlns:m="http://schemas.openxmlformats.org/officeDocument/2006/math">
                    <m:r>
                      <a:rPr lang="zh-CN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：</m:t>
                    </m:r>
                    <m:f>
                      <m:fPr>
                        <m:ctrlPr>
                          <a:rPr lang="zh-CN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𝑅𝐸𝐹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zh-CN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14.65</m:t>
                            </m:r>
                          </m:sup>
                        </m:sSup>
                      </m:den>
                    </m:f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=0.159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𝑚𝑉</m:t>
                    </m:r>
                  </m:oMath>
                </a14:m>
                <a:endParaRPr lang="en-US" altLang="zh-CN" sz="2400" dirty="0" smtClean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548680"/>
                <a:ext cx="7776864" cy="2461508"/>
              </a:xfrm>
              <a:prstGeom prst="rect">
                <a:avLst/>
              </a:prstGeom>
              <a:blipFill rotWithShape="0">
                <a:blip r:embed="rId3"/>
                <a:stretch>
                  <a:fillRect l="-1097" t="-2723" b="-4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/>
          <p:nvPr/>
        </p:nvPicPr>
        <p:blipFill>
          <a:blip r:embed="rId4"/>
          <a:stretch>
            <a:fillRect/>
          </a:stretch>
        </p:blipFill>
        <p:spPr>
          <a:xfrm>
            <a:off x="1403648" y="3445365"/>
            <a:ext cx="5274310" cy="222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64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6165304"/>
            <a:ext cx="17281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USB</a:t>
            </a: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方案</a:t>
            </a:r>
            <a:endParaRPr lang="zh-CN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67090" y="404664"/>
            <a:ext cx="576311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latin typeface="+mn-ea"/>
                <a:ea typeface="+mn-ea"/>
              </a:rPr>
              <a:t>USB</a:t>
            </a:r>
            <a:r>
              <a:rPr lang="zh-CN" altLang="en-US" sz="2400" dirty="0" smtClean="0">
                <a:latin typeface="+mn-ea"/>
                <a:ea typeface="+mn-ea"/>
              </a:rPr>
              <a:t>方案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ea"/>
                <a:ea typeface="+mn-ea"/>
              </a:rPr>
              <a:t>Cypress </a:t>
            </a:r>
            <a:r>
              <a:rPr lang="en-US" altLang="zh-CN" sz="2400" dirty="0" smtClean="0">
                <a:latin typeface="+mn-ea"/>
                <a:ea typeface="+mn-ea"/>
              </a:rPr>
              <a:t>USB2.0</a:t>
            </a:r>
            <a:r>
              <a:rPr lang="zh-CN" altLang="en-US" sz="2400" dirty="0" smtClean="0">
                <a:latin typeface="+mn-ea"/>
                <a:ea typeface="+mn-ea"/>
              </a:rPr>
              <a:t>芯片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+mn-ea"/>
                <a:ea typeface="+mn-ea"/>
              </a:rPr>
              <a:t>方案采用张俊斌师兄</a:t>
            </a:r>
            <a:r>
              <a:rPr lang="en-US" altLang="zh-CN" sz="2400" dirty="0" smtClean="0">
                <a:latin typeface="+mn-ea"/>
                <a:ea typeface="+mn-ea"/>
              </a:rPr>
              <a:t>Target7</a:t>
            </a:r>
            <a:r>
              <a:rPr lang="zh-CN" altLang="en-US" sz="2400" dirty="0" smtClean="0">
                <a:latin typeface="+mn-ea"/>
                <a:ea typeface="+mn-ea"/>
              </a:rPr>
              <a:t>上</a:t>
            </a:r>
            <a:r>
              <a:rPr lang="en-US" altLang="zh-CN" sz="2400" dirty="0" smtClean="0">
                <a:latin typeface="+mn-ea"/>
                <a:ea typeface="+mn-ea"/>
              </a:rPr>
              <a:t>USB</a:t>
            </a:r>
            <a:r>
              <a:rPr lang="zh-CN" altLang="en-US" sz="2400" dirty="0" smtClean="0">
                <a:latin typeface="+mn-ea"/>
                <a:ea typeface="+mn-ea"/>
              </a:rPr>
              <a:t>设计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  <a:ea typeface="+mn-ea"/>
              </a:rPr>
              <a:t>上位</a:t>
            </a:r>
            <a:r>
              <a:rPr lang="zh-CN" altLang="en-US" sz="2400" dirty="0" smtClean="0">
                <a:latin typeface="+mn-ea"/>
                <a:ea typeface="+mn-ea"/>
              </a:rPr>
              <a:t>机已经由张俊斌师兄设计完成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 dirty="0"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1988840"/>
            <a:ext cx="5273497" cy="385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26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6165304"/>
            <a:ext cx="30243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SRAM&amp;Ethernet</a:t>
            </a:r>
            <a:endParaRPr lang="zh-CN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15616" y="980728"/>
            <a:ext cx="75608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latin typeface="+mn-ea"/>
                <a:ea typeface="+mn-ea"/>
              </a:rPr>
              <a:t>SRAM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  <a:ea typeface="+mn-ea"/>
              </a:rPr>
              <a:t>加入</a:t>
            </a:r>
            <a:r>
              <a:rPr lang="zh-CN" altLang="en-US" sz="2400" dirty="0" smtClean="0">
                <a:latin typeface="+mn-ea"/>
                <a:ea typeface="+mn-ea"/>
              </a:rPr>
              <a:t>了两片</a:t>
            </a:r>
            <a:r>
              <a:rPr lang="en-US" altLang="zh-CN" sz="2400" dirty="0" smtClean="0">
                <a:latin typeface="+mn-ea"/>
                <a:ea typeface="+mn-ea"/>
              </a:rPr>
              <a:t>32k*16</a:t>
            </a:r>
            <a:r>
              <a:rPr lang="zh-CN" altLang="en-US" sz="2400" dirty="0" smtClean="0">
                <a:latin typeface="+mn-ea"/>
                <a:ea typeface="+mn-ea"/>
              </a:rPr>
              <a:t>位的</a:t>
            </a:r>
            <a:r>
              <a:rPr lang="en-US" altLang="zh-CN" sz="2400" dirty="0" smtClean="0">
                <a:latin typeface="+mn-ea"/>
                <a:ea typeface="+mn-ea"/>
              </a:rPr>
              <a:t>SRAM</a:t>
            </a:r>
            <a:r>
              <a:rPr lang="zh-CN" altLang="en-US" sz="2400" dirty="0" smtClean="0">
                <a:latin typeface="+mn-ea"/>
                <a:ea typeface="+mn-ea"/>
              </a:rPr>
              <a:t>用于存储数据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+mn-ea"/>
                <a:ea typeface="+mn-ea"/>
              </a:rPr>
              <a:t>SRAM</a:t>
            </a:r>
            <a:r>
              <a:rPr lang="zh-CN" altLang="en-US" sz="2400" dirty="0" smtClean="0">
                <a:latin typeface="+mn-ea"/>
                <a:ea typeface="+mn-ea"/>
              </a:rPr>
              <a:t>采用</a:t>
            </a:r>
            <a:r>
              <a:rPr lang="en-US" altLang="zh-CN" sz="2400" dirty="0" smtClean="0">
                <a:latin typeface="+mn-ea"/>
                <a:ea typeface="+mn-ea"/>
              </a:rPr>
              <a:t>IS61WV3216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+mn-ea"/>
                <a:ea typeface="+mn-ea"/>
              </a:rPr>
              <a:t>通过片选信号和读写信号组合可以直接读出数据，无须读数时钟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+mn-ea"/>
                <a:ea typeface="+mn-ea"/>
              </a:rPr>
              <a:t>存取数据时间为</a:t>
            </a:r>
            <a:r>
              <a:rPr lang="en-US" altLang="zh-CN" sz="2400" dirty="0" smtClean="0">
                <a:latin typeface="+mn-ea"/>
                <a:ea typeface="+mn-ea"/>
              </a:rPr>
              <a:t>10ns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9632" y="3645024"/>
            <a:ext cx="60708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latin typeface="+mn-ea"/>
                <a:ea typeface="+mn-ea"/>
              </a:rPr>
              <a:t>Ethernet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+mn-ea"/>
                <a:ea typeface="+mn-ea"/>
              </a:rPr>
              <a:t>为方便后续读数调试，加入</a:t>
            </a:r>
            <a:r>
              <a:rPr lang="en-US" altLang="zh-CN" sz="2400" dirty="0" smtClean="0">
                <a:latin typeface="+mn-ea"/>
                <a:ea typeface="+mn-ea"/>
              </a:rPr>
              <a:t>Ethernet</a:t>
            </a:r>
            <a:r>
              <a:rPr lang="zh-CN" altLang="en-US" sz="2400" dirty="0" smtClean="0">
                <a:latin typeface="+mn-ea"/>
                <a:ea typeface="+mn-ea"/>
              </a:rPr>
              <a:t>接口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+mn-ea"/>
                <a:ea typeface="+mn-ea"/>
              </a:rPr>
              <a:t>张俊斌师兄设计好的</a:t>
            </a:r>
            <a:r>
              <a:rPr lang="en-US" altLang="zh-CN" sz="2400" dirty="0" smtClean="0">
                <a:latin typeface="+mn-ea"/>
                <a:ea typeface="+mn-ea"/>
              </a:rPr>
              <a:t>Ethernet</a:t>
            </a:r>
            <a:r>
              <a:rPr lang="zh-CN" altLang="en-US" sz="2400" dirty="0" smtClean="0">
                <a:latin typeface="+mn-ea"/>
                <a:ea typeface="+mn-ea"/>
              </a:rPr>
              <a:t>模块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8991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6165304"/>
            <a:ext cx="15841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FPGA</a:t>
            </a:r>
            <a:endParaRPr lang="zh-CN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15617" y="764704"/>
            <a:ext cx="74888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latin typeface="+mn-ea"/>
                <a:ea typeface="+mn-ea"/>
              </a:rPr>
              <a:t>FPGA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+mn-ea"/>
                <a:ea typeface="+mn-ea"/>
              </a:rPr>
              <a:t>采用</a:t>
            </a:r>
            <a:r>
              <a:rPr lang="en-US" altLang="zh-CN" sz="2400" dirty="0" smtClean="0">
                <a:latin typeface="+mn-ea"/>
                <a:ea typeface="+mn-ea"/>
              </a:rPr>
              <a:t>ALTERA</a:t>
            </a:r>
            <a:r>
              <a:rPr lang="zh-CN" altLang="en-US" sz="2400" dirty="0" smtClean="0">
                <a:latin typeface="+mn-ea"/>
                <a:ea typeface="+mn-ea"/>
              </a:rPr>
              <a:t>公司的</a:t>
            </a:r>
            <a:r>
              <a:rPr lang="en-US" altLang="zh-CN" sz="2400" dirty="0" smtClean="0">
                <a:latin typeface="+mn-ea"/>
                <a:ea typeface="+mn-ea"/>
              </a:rPr>
              <a:t>Cyclone IV</a:t>
            </a:r>
            <a:r>
              <a:rPr lang="zh-CN" altLang="en-US" sz="2400" dirty="0" smtClean="0">
                <a:latin typeface="+mn-ea"/>
                <a:ea typeface="+mn-ea"/>
              </a:rPr>
              <a:t>系列</a:t>
            </a:r>
            <a:r>
              <a:rPr lang="en-US" altLang="zh-CN" sz="2400" dirty="0" smtClean="0">
                <a:latin typeface="+mn-ea"/>
                <a:ea typeface="+mn-ea"/>
              </a:rPr>
              <a:t>FPGA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  <a:ea typeface="+mn-ea"/>
              </a:rPr>
              <a:t>所</a:t>
            </a:r>
            <a:r>
              <a:rPr lang="zh-CN" altLang="en-US" sz="2400" dirty="0" smtClean="0">
                <a:latin typeface="+mn-ea"/>
                <a:ea typeface="+mn-ea"/>
              </a:rPr>
              <a:t>需引脚数目统计：</a:t>
            </a:r>
            <a:r>
              <a:rPr lang="en-US" altLang="zh-CN" sz="2400" dirty="0" smtClean="0">
                <a:latin typeface="+mn-ea"/>
                <a:ea typeface="+mn-ea"/>
              </a:rPr>
              <a:t>USB:30,ADC:8,SRAM:70,Ethernet:21,</a:t>
            </a:r>
            <a:r>
              <a:rPr lang="zh-CN" altLang="en-US" sz="2400" dirty="0" smtClean="0">
                <a:latin typeface="+mn-ea"/>
                <a:ea typeface="+mn-ea"/>
              </a:rPr>
              <a:t>共</a:t>
            </a:r>
            <a:r>
              <a:rPr lang="en-US" altLang="zh-CN" sz="2400" dirty="0" smtClean="0">
                <a:latin typeface="+mn-ea"/>
                <a:ea typeface="+mn-ea"/>
              </a:rPr>
              <a:t>129</a:t>
            </a:r>
            <a:r>
              <a:rPr lang="zh-CN" altLang="en-US" sz="2400" dirty="0" smtClean="0">
                <a:latin typeface="+mn-ea"/>
                <a:ea typeface="+mn-ea"/>
              </a:rPr>
              <a:t>个</a:t>
            </a:r>
            <a:r>
              <a:rPr lang="en-US" altLang="zh-CN" sz="2400" dirty="0" smtClean="0">
                <a:latin typeface="+mn-ea"/>
                <a:ea typeface="+mn-ea"/>
              </a:rPr>
              <a:t>I/O.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+mn-ea"/>
                <a:ea typeface="+mn-ea"/>
              </a:rPr>
              <a:t>采用</a:t>
            </a:r>
            <a:r>
              <a:rPr lang="en-US" altLang="zh-CN" sz="2400" dirty="0" smtClean="0">
                <a:latin typeface="+mn-ea"/>
                <a:ea typeface="+mn-ea"/>
              </a:rPr>
              <a:t>UBGA</a:t>
            </a:r>
            <a:r>
              <a:rPr lang="zh-CN" altLang="en-US" sz="2400" dirty="0" smtClean="0">
                <a:latin typeface="+mn-ea"/>
                <a:ea typeface="+mn-ea"/>
              </a:rPr>
              <a:t>封装的</a:t>
            </a:r>
            <a:r>
              <a:rPr lang="en-US" altLang="zh-CN" sz="2400" dirty="0" smtClean="0"/>
              <a:t>EP4CE10U256C7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+mn-ea"/>
                <a:ea typeface="+mn-ea"/>
              </a:rPr>
              <a:t>共有：</a:t>
            </a:r>
            <a:r>
              <a:rPr lang="en-US" altLang="zh-CN" sz="2400" dirty="0" smtClean="0">
                <a:latin typeface="+mn-ea"/>
                <a:ea typeface="+mn-ea"/>
              </a:rPr>
              <a:t>179</a:t>
            </a:r>
            <a:r>
              <a:rPr lang="zh-CN" altLang="en-US" sz="2400" dirty="0" smtClean="0">
                <a:latin typeface="+mn-ea"/>
                <a:ea typeface="+mn-ea"/>
              </a:rPr>
              <a:t>个可用的</a:t>
            </a:r>
            <a:r>
              <a:rPr lang="en-US" altLang="zh-CN" sz="2400" dirty="0" smtClean="0">
                <a:latin typeface="+mn-ea"/>
                <a:ea typeface="+mn-ea"/>
              </a:rPr>
              <a:t>User I/O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+mn-ea"/>
                <a:ea typeface="+mn-ea"/>
              </a:rPr>
              <a:t>Memory:414kbits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+mn-ea"/>
                <a:ea typeface="+mn-ea"/>
              </a:rPr>
              <a:t>User banks:8</a:t>
            </a:r>
            <a:r>
              <a:rPr lang="zh-CN" altLang="en-US" sz="2400" dirty="0" smtClean="0">
                <a:latin typeface="+mn-ea"/>
                <a:ea typeface="+mn-ea"/>
              </a:rPr>
              <a:t>个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15617" y="4157500"/>
            <a:ext cx="7488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+mn-ea"/>
                <a:ea typeface="+mn-ea"/>
              </a:rPr>
              <a:t>除</a:t>
            </a:r>
            <a:r>
              <a:rPr lang="en-US" altLang="zh-CN" sz="2400" dirty="0" smtClean="0">
                <a:latin typeface="+mn-ea"/>
                <a:ea typeface="+mn-ea"/>
              </a:rPr>
              <a:t>ADC</a:t>
            </a:r>
            <a:r>
              <a:rPr lang="zh-CN" altLang="en-US" sz="2400" dirty="0" smtClean="0">
                <a:latin typeface="+mn-ea"/>
                <a:ea typeface="+mn-ea"/>
              </a:rPr>
              <a:t>外每个</a:t>
            </a:r>
            <a:r>
              <a:rPr lang="en-US" altLang="zh-CN" sz="2400" dirty="0" smtClean="0">
                <a:latin typeface="+mn-ea"/>
                <a:ea typeface="+mn-ea"/>
              </a:rPr>
              <a:t>bank</a:t>
            </a:r>
            <a:r>
              <a:rPr lang="zh-CN" altLang="en-US" sz="2400" dirty="0" smtClean="0">
                <a:latin typeface="+mn-ea"/>
                <a:ea typeface="+mn-ea"/>
              </a:rPr>
              <a:t>都采用</a:t>
            </a:r>
            <a:r>
              <a:rPr lang="en-US" altLang="zh-CN" sz="2400" dirty="0" smtClean="0">
                <a:latin typeface="+mn-ea"/>
                <a:ea typeface="+mn-ea"/>
              </a:rPr>
              <a:t>3.3V</a:t>
            </a:r>
            <a:r>
              <a:rPr lang="zh-CN" altLang="en-US" sz="2400" dirty="0" smtClean="0">
                <a:latin typeface="+mn-ea"/>
                <a:ea typeface="+mn-ea"/>
              </a:rPr>
              <a:t>的电平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latin typeface="+mn-ea"/>
                <a:ea typeface="+mn-ea"/>
              </a:rPr>
              <a:t>ADC</a:t>
            </a:r>
            <a:r>
              <a:rPr lang="zh-CN" altLang="en-US" sz="2400" dirty="0" smtClean="0">
                <a:latin typeface="+mn-ea"/>
                <a:ea typeface="+mn-ea"/>
              </a:rPr>
              <a:t>的接口电平为</a:t>
            </a:r>
            <a:r>
              <a:rPr lang="en-US" altLang="zh-CN" sz="2400" dirty="0" smtClean="0">
                <a:latin typeface="+mn-ea"/>
                <a:ea typeface="+mn-ea"/>
              </a:rPr>
              <a:t>2.5V,</a:t>
            </a:r>
            <a:r>
              <a:rPr lang="zh-CN" altLang="en-US" sz="2400" dirty="0" smtClean="0">
                <a:latin typeface="+mn-ea"/>
                <a:ea typeface="+mn-ea"/>
              </a:rPr>
              <a:t>故在设计中单独留一个</a:t>
            </a:r>
            <a:r>
              <a:rPr lang="en-US" altLang="zh-CN" sz="2400" dirty="0" smtClean="0">
                <a:latin typeface="+mn-ea"/>
                <a:ea typeface="+mn-ea"/>
              </a:rPr>
              <a:t>bank</a:t>
            </a:r>
            <a:r>
              <a:rPr lang="zh-CN" altLang="en-US" sz="2400" dirty="0" smtClean="0">
                <a:latin typeface="+mn-ea"/>
                <a:ea typeface="+mn-ea"/>
              </a:rPr>
              <a:t>用于</a:t>
            </a:r>
            <a:r>
              <a:rPr lang="en-US" altLang="zh-CN" sz="2400" dirty="0" smtClean="0">
                <a:latin typeface="+mn-ea"/>
                <a:ea typeface="+mn-ea"/>
              </a:rPr>
              <a:t>ADC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2452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6165304"/>
            <a:ext cx="21602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电源模块</a:t>
            </a:r>
            <a:endParaRPr lang="zh-CN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43608" y="980728"/>
            <a:ext cx="42242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+mn-ea"/>
                <a:ea typeface="+mn-ea"/>
              </a:rPr>
              <a:t>//</a:t>
            </a:r>
            <a:r>
              <a:rPr lang="zh-CN" altLang="en-US" sz="2400" b="1" dirty="0" smtClean="0">
                <a:latin typeface="+mn-ea"/>
                <a:ea typeface="+mn-ea"/>
              </a:rPr>
              <a:t>电源模块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+mn-ea"/>
                <a:ea typeface="+mn-ea"/>
              </a:rPr>
              <a:t>模拟部分和数字部分的供电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017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949" y="11529"/>
            <a:ext cx="7036051" cy="611798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79512" y="6165304"/>
            <a:ext cx="16964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黑体" pitchFamily="2" charset="-122"/>
              </a:rPr>
              <a:t>进展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黑体" pitchFamily="2" charset="-122"/>
            </a:endParaRPr>
          </a:p>
        </p:txBody>
      </p:sp>
      <p:grpSp>
        <p:nvGrpSpPr>
          <p:cNvPr id="14340" name="组合 31"/>
          <p:cNvGrpSpPr>
            <a:grpSpLocks/>
          </p:cNvGrpSpPr>
          <p:nvPr/>
        </p:nvGrpSpPr>
        <p:grpSpPr bwMode="auto">
          <a:xfrm>
            <a:off x="487707" y="1098502"/>
            <a:ext cx="2318538" cy="852595"/>
            <a:chOff x="5422900" y="1412875"/>
            <a:chExt cx="2317750" cy="852488"/>
          </a:xfrm>
        </p:grpSpPr>
        <p:sp>
          <p:nvSpPr>
            <p:cNvPr id="27" name="TextBox 26"/>
            <p:cNvSpPr txBox="1"/>
            <p:nvPr/>
          </p:nvSpPr>
          <p:spPr bwMode="auto">
            <a:xfrm>
              <a:off x="5507797" y="1412875"/>
              <a:ext cx="2232853" cy="841269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黑体" pitchFamily="2" charset="-122"/>
                </a:rPr>
                <a:t>设计要求</a:t>
              </a:r>
              <a:endParaRPr lang="zh-CN" altLang="en-US" sz="2400" b="1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黑体" pitchFamily="2" charset="-122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 bwMode="auto">
            <a:xfrm>
              <a:off x="5514145" y="1844621"/>
              <a:ext cx="0" cy="42063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流程图: 联系 28"/>
            <p:cNvSpPr/>
            <p:nvPr/>
          </p:nvSpPr>
          <p:spPr bwMode="auto">
            <a:xfrm>
              <a:off x="5423688" y="1825573"/>
              <a:ext cx="169805" cy="169841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rgbClr val="FFFFFF"/>
                </a:solidFill>
                <a:ea typeface="黑体" pitchFamily="2" charset="-122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 bwMode="auto">
            <a:xfrm>
              <a:off x="5520493" y="2252557"/>
              <a:ext cx="32215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41" name="组合 32"/>
          <p:cNvGrpSpPr>
            <a:grpSpLocks/>
          </p:cNvGrpSpPr>
          <p:nvPr/>
        </p:nvGrpSpPr>
        <p:grpSpPr bwMode="auto">
          <a:xfrm>
            <a:off x="553432" y="2442043"/>
            <a:ext cx="2233612" cy="1068217"/>
            <a:chOff x="4520543" y="1196845"/>
            <a:chExt cx="2232853" cy="1068083"/>
          </a:xfrm>
        </p:grpSpPr>
        <p:sp>
          <p:nvSpPr>
            <p:cNvPr id="34" name="TextBox 33"/>
            <p:cNvSpPr txBox="1"/>
            <p:nvPr/>
          </p:nvSpPr>
          <p:spPr bwMode="auto">
            <a:xfrm>
              <a:off x="4520543" y="1196845"/>
              <a:ext cx="2232853" cy="841269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黑体" pitchFamily="2" charset="-122"/>
                </a:rPr>
                <a:t>方案选择</a:t>
              </a:r>
              <a:endParaRPr lang="zh-CN" altLang="en-US" sz="2400" b="1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黑体" pitchFamily="2" charset="-122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 bwMode="auto">
            <a:xfrm>
              <a:off x="5514145" y="1844293"/>
              <a:ext cx="0" cy="42063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流程图: 联系 35"/>
            <p:cNvSpPr/>
            <p:nvPr/>
          </p:nvSpPr>
          <p:spPr bwMode="auto">
            <a:xfrm>
              <a:off x="5423688" y="1825245"/>
              <a:ext cx="169805" cy="169842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rgbClr val="FFFFFF"/>
                </a:solidFill>
                <a:ea typeface="黑体" pitchFamily="2" charset="-122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 bwMode="auto">
            <a:xfrm>
              <a:off x="5520493" y="2252230"/>
              <a:ext cx="32215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43" name="组合 42"/>
          <p:cNvGrpSpPr>
            <a:grpSpLocks/>
          </p:cNvGrpSpPr>
          <p:nvPr/>
        </p:nvGrpSpPr>
        <p:grpSpPr bwMode="auto">
          <a:xfrm>
            <a:off x="455566" y="3760872"/>
            <a:ext cx="2327129" cy="864532"/>
            <a:chOff x="5423688" y="1400176"/>
            <a:chExt cx="2326338" cy="864424"/>
          </a:xfrm>
        </p:grpSpPr>
        <p:sp>
          <p:nvSpPr>
            <p:cNvPr id="44" name="TextBox 43"/>
            <p:cNvSpPr txBox="1"/>
            <p:nvPr/>
          </p:nvSpPr>
          <p:spPr bwMode="auto">
            <a:xfrm>
              <a:off x="5517173" y="1400176"/>
              <a:ext cx="2232853" cy="841269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黑体" pitchFamily="2" charset="-122"/>
                </a:rPr>
                <a:t>芯片选择</a:t>
              </a:r>
              <a:endParaRPr lang="zh-CN" altLang="en-US" sz="2400" b="1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黑体" pitchFamily="2" charset="-122"/>
              </a:endParaRPr>
            </a:p>
          </p:txBody>
        </p:sp>
        <p:cxnSp>
          <p:nvCxnSpPr>
            <p:cNvPr id="45" name="直接连接符 44"/>
            <p:cNvCxnSpPr/>
            <p:nvPr/>
          </p:nvCxnSpPr>
          <p:spPr bwMode="auto">
            <a:xfrm>
              <a:off x="5514145" y="1843966"/>
              <a:ext cx="0" cy="42063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流程图: 联系 45"/>
            <p:cNvSpPr/>
            <p:nvPr/>
          </p:nvSpPr>
          <p:spPr bwMode="auto">
            <a:xfrm>
              <a:off x="5423688" y="1824918"/>
              <a:ext cx="169805" cy="169841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rgbClr val="FFFFFF"/>
                </a:solidFill>
                <a:ea typeface="黑体" pitchFamily="2" charset="-122"/>
              </a:endParaRPr>
            </a:p>
          </p:txBody>
        </p:sp>
        <p:cxnSp>
          <p:nvCxnSpPr>
            <p:cNvPr id="47" name="直接连接符 46"/>
            <p:cNvCxnSpPr/>
            <p:nvPr/>
          </p:nvCxnSpPr>
          <p:spPr bwMode="auto">
            <a:xfrm>
              <a:off x="5520493" y="2251902"/>
              <a:ext cx="32215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31"/>
          <p:cNvGrpSpPr>
            <a:grpSpLocks/>
          </p:cNvGrpSpPr>
          <p:nvPr/>
        </p:nvGrpSpPr>
        <p:grpSpPr bwMode="auto">
          <a:xfrm>
            <a:off x="509184" y="4961141"/>
            <a:ext cx="2317750" cy="845268"/>
            <a:chOff x="5423688" y="1420093"/>
            <a:chExt cx="2316962" cy="845162"/>
          </a:xfrm>
        </p:grpSpPr>
        <p:sp>
          <p:nvSpPr>
            <p:cNvPr id="20" name="TextBox 26"/>
            <p:cNvSpPr txBox="1"/>
            <p:nvPr/>
          </p:nvSpPr>
          <p:spPr bwMode="auto">
            <a:xfrm>
              <a:off x="5507797" y="1420093"/>
              <a:ext cx="2232853" cy="834051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srgbClr val="FF0000"/>
                  </a:solidFill>
                  <a:latin typeface="微软雅黑" pitchFamily="34" charset="-122"/>
                  <a:ea typeface="黑体" pitchFamily="2" charset="-122"/>
                </a:rPr>
                <a:t>进展</a:t>
              </a:r>
              <a:endPara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黑体" pitchFamily="2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 bwMode="auto">
            <a:xfrm>
              <a:off x="5514145" y="1844621"/>
              <a:ext cx="0" cy="42063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流程图: 联系 21"/>
            <p:cNvSpPr/>
            <p:nvPr/>
          </p:nvSpPr>
          <p:spPr bwMode="auto">
            <a:xfrm>
              <a:off x="5423688" y="1825573"/>
              <a:ext cx="169805" cy="169841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rgbClr val="FFFFFF"/>
                </a:solidFill>
                <a:ea typeface="黑体" pitchFamily="2" charset="-122"/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 bwMode="auto">
            <a:xfrm>
              <a:off x="5520493" y="2252557"/>
              <a:ext cx="32215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3131840" y="1344426"/>
            <a:ext cx="51845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+mn-ea"/>
                <a:ea typeface="+mn-ea"/>
              </a:rPr>
              <a:t>7</a:t>
            </a:r>
            <a:r>
              <a:rPr lang="zh-CN" altLang="en-US" sz="2400" dirty="0" smtClean="0">
                <a:latin typeface="+mn-ea"/>
                <a:ea typeface="+mn-ea"/>
              </a:rPr>
              <a:t>月份完成器件选择和原理图的设计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+mn-ea"/>
                <a:ea typeface="+mn-ea"/>
              </a:rPr>
              <a:t>八月份完成</a:t>
            </a:r>
            <a:r>
              <a:rPr lang="en-US" altLang="zh-CN" sz="2400" dirty="0" smtClean="0">
                <a:latin typeface="+mn-ea"/>
                <a:ea typeface="+mn-ea"/>
              </a:rPr>
              <a:t>PCB</a:t>
            </a:r>
            <a:r>
              <a:rPr lang="zh-CN" altLang="en-US" sz="2400" dirty="0" smtClean="0">
                <a:latin typeface="+mn-ea"/>
                <a:ea typeface="+mn-ea"/>
              </a:rPr>
              <a:t>设计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+mn-ea"/>
                <a:ea typeface="+mn-ea"/>
              </a:rPr>
              <a:t>八月底投版，电路板已经拿到</a:t>
            </a:r>
            <a:r>
              <a:rPr lang="en-US" altLang="zh-CN" sz="2400" dirty="0" smtClean="0">
                <a:latin typeface="+mn-ea"/>
                <a:ea typeface="+mn-ea"/>
              </a:rPr>
              <a:t>(</a:t>
            </a:r>
            <a:r>
              <a:rPr lang="zh-CN" altLang="en-US" sz="2400" dirty="0" smtClean="0">
                <a:latin typeface="+mn-ea"/>
                <a:ea typeface="+mn-ea"/>
              </a:rPr>
              <a:t>图</a:t>
            </a:r>
            <a:r>
              <a:rPr lang="en-US" altLang="zh-CN" sz="2400" dirty="0" smtClean="0">
                <a:latin typeface="+mn-ea"/>
                <a:ea typeface="+mn-ea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+mn-ea"/>
                <a:ea typeface="+mn-ea"/>
              </a:rPr>
              <a:t>将芯片焊上，测试电源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+mn-ea"/>
                <a:ea typeface="+mn-ea"/>
              </a:rPr>
              <a:t>掌握</a:t>
            </a:r>
            <a:r>
              <a:rPr lang="en-US" altLang="zh-CN" sz="2400" dirty="0" smtClean="0">
                <a:latin typeface="+mn-ea"/>
                <a:ea typeface="+mn-ea"/>
              </a:rPr>
              <a:t>FPGA</a:t>
            </a:r>
            <a:r>
              <a:rPr lang="zh-CN" altLang="en-US" sz="2400" dirty="0" smtClean="0">
                <a:latin typeface="+mn-ea"/>
                <a:ea typeface="+mn-ea"/>
              </a:rPr>
              <a:t>全局时钟网络、</a:t>
            </a:r>
            <a:r>
              <a:rPr lang="en-US" altLang="zh-CN" sz="2400" dirty="0" smtClean="0">
                <a:latin typeface="+mn-ea"/>
                <a:ea typeface="+mn-ea"/>
              </a:rPr>
              <a:t>PLL</a:t>
            </a:r>
            <a:r>
              <a:rPr lang="zh-CN" altLang="en-US" sz="2400" dirty="0" smtClean="0">
                <a:latin typeface="+mn-ea"/>
                <a:ea typeface="+mn-ea"/>
              </a:rPr>
              <a:t>的设置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347864" y="1916360"/>
            <a:ext cx="51845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+mn-ea"/>
                <a:ea typeface="+mn-ea"/>
              </a:rPr>
              <a:t>目前的问题：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+mn-ea"/>
                <a:ea typeface="+mn-ea"/>
              </a:rPr>
              <a:t>FPGA</a:t>
            </a:r>
            <a:r>
              <a:rPr lang="zh-CN" altLang="en-US" sz="2400" dirty="0" smtClean="0">
                <a:latin typeface="+mn-ea"/>
                <a:ea typeface="+mn-ea"/>
              </a:rPr>
              <a:t>专用时钟管脚被误用，时钟管脚不可以用作输出，被我用作了</a:t>
            </a:r>
            <a:r>
              <a:rPr lang="en-US" altLang="zh-CN" sz="2400" dirty="0" smtClean="0">
                <a:latin typeface="+mn-ea"/>
                <a:ea typeface="+mn-ea"/>
              </a:rPr>
              <a:t>ADC</a:t>
            </a:r>
            <a:r>
              <a:rPr lang="zh-CN" altLang="en-US" sz="2400" dirty="0" smtClean="0">
                <a:latin typeface="+mn-ea"/>
                <a:ea typeface="+mn-ea"/>
              </a:rPr>
              <a:t>读数时钟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+mn-ea"/>
                <a:ea typeface="+mn-ea"/>
              </a:rPr>
              <a:t>USB</a:t>
            </a:r>
            <a:r>
              <a:rPr lang="zh-CN" altLang="en-US" sz="2400" dirty="0" smtClean="0">
                <a:latin typeface="+mn-ea"/>
                <a:ea typeface="+mn-ea"/>
              </a:rPr>
              <a:t>读数的详细过程还不清楚，时间比较紧先用师兄的方案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59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6165304"/>
            <a:ext cx="27363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下一步</a:t>
            </a:r>
            <a:endParaRPr lang="zh-CN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85574" y="1772816"/>
            <a:ext cx="63148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+mn-ea"/>
                <a:ea typeface="+mn-ea"/>
              </a:rPr>
              <a:t>下一步：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+mn-ea"/>
                <a:ea typeface="+mn-ea"/>
              </a:rPr>
              <a:t>先</a:t>
            </a:r>
            <a:r>
              <a:rPr lang="zh-CN" altLang="en-US" sz="2400" dirty="0" smtClean="0">
                <a:latin typeface="+mn-ea"/>
                <a:ea typeface="+mn-ea"/>
              </a:rPr>
              <a:t>完成</a:t>
            </a:r>
            <a:r>
              <a:rPr lang="en-US" altLang="zh-CN" sz="2400" dirty="0" smtClean="0">
                <a:latin typeface="+mn-ea"/>
                <a:ea typeface="+mn-ea"/>
              </a:rPr>
              <a:t>FPGA</a:t>
            </a:r>
            <a:r>
              <a:rPr lang="zh-CN" altLang="en-US" sz="2400" dirty="0" smtClean="0">
                <a:latin typeface="+mn-ea"/>
                <a:ea typeface="+mn-ea"/>
              </a:rPr>
              <a:t>采样和读数逻辑的编写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+mn-ea"/>
                <a:ea typeface="+mn-ea"/>
              </a:rPr>
              <a:t>理解</a:t>
            </a:r>
            <a:r>
              <a:rPr lang="en-US" altLang="zh-CN" sz="2400" dirty="0" smtClean="0">
                <a:latin typeface="+mn-ea"/>
                <a:ea typeface="+mn-ea"/>
              </a:rPr>
              <a:t>USB</a:t>
            </a:r>
            <a:r>
              <a:rPr lang="zh-CN" altLang="en-US" sz="2400" dirty="0" smtClean="0">
                <a:latin typeface="+mn-ea"/>
                <a:ea typeface="+mn-ea"/>
              </a:rPr>
              <a:t>读数方案的详细过程</a:t>
            </a:r>
            <a:endParaRPr lang="en-US" altLang="zh-CN" sz="2400" dirty="0" smtClean="0">
              <a:latin typeface="+mn-ea"/>
              <a:ea typeface="+mn-ea"/>
            </a:endParaRPr>
          </a:p>
          <a:p>
            <a:r>
              <a:rPr lang="zh-CN" altLang="en-US" sz="2400" dirty="0">
                <a:latin typeface="+mn-ea"/>
                <a:ea typeface="+mn-ea"/>
              </a:rPr>
              <a:t>再</a:t>
            </a:r>
            <a:r>
              <a:rPr lang="zh-CN" altLang="en-US" sz="2400" dirty="0" smtClean="0">
                <a:latin typeface="+mn-ea"/>
                <a:ea typeface="+mn-ea"/>
              </a:rPr>
              <a:t>下一步</a:t>
            </a:r>
            <a:endParaRPr lang="en-US" altLang="zh-CN" sz="2400" dirty="0">
              <a:latin typeface="+mn-ea"/>
              <a:ea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+mn-ea"/>
                <a:ea typeface="+mn-ea"/>
              </a:rPr>
              <a:t>读写</a:t>
            </a:r>
            <a:r>
              <a:rPr lang="en-US" altLang="zh-CN" sz="2400" dirty="0" smtClean="0">
                <a:latin typeface="+mn-ea"/>
                <a:ea typeface="+mn-ea"/>
              </a:rPr>
              <a:t>SRAM</a:t>
            </a:r>
            <a:r>
              <a:rPr lang="zh-CN" altLang="en-US" sz="2400" dirty="0" smtClean="0">
                <a:latin typeface="+mn-ea"/>
                <a:ea typeface="+mn-ea"/>
              </a:rPr>
              <a:t>逻辑编写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+mn-ea"/>
                <a:ea typeface="+mn-ea"/>
              </a:rPr>
              <a:t>Ethernet</a:t>
            </a:r>
            <a:r>
              <a:rPr lang="zh-CN" altLang="en-US" sz="2400" dirty="0" smtClean="0">
                <a:latin typeface="+mn-ea"/>
                <a:ea typeface="+mn-ea"/>
              </a:rPr>
              <a:t>模块通讯的编写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687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4000" dirty="0" smtClean="0">
                <a:solidFill>
                  <a:schemeClr val="tx1"/>
                </a:solidFill>
              </a:rPr>
              <a:t>感谢聆听！</a:t>
            </a:r>
            <a:endParaRPr lang="zh-CN" altLang="zh-CN" sz="40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6165304"/>
            <a:ext cx="20162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设计要求</a:t>
            </a:r>
            <a:endParaRPr lang="zh-CN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  <a:ea typeface="+mj-ea"/>
            </a:endParaRPr>
          </a:p>
        </p:txBody>
      </p:sp>
      <p:grpSp>
        <p:nvGrpSpPr>
          <p:cNvPr id="14340" name="组合 31"/>
          <p:cNvGrpSpPr>
            <a:grpSpLocks/>
          </p:cNvGrpSpPr>
          <p:nvPr/>
        </p:nvGrpSpPr>
        <p:grpSpPr bwMode="auto">
          <a:xfrm>
            <a:off x="487707" y="1098502"/>
            <a:ext cx="2318538" cy="852595"/>
            <a:chOff x="5423688" y="1412875"/>
            <a:chExt cx="2316963" cy="852380"/>
          </a:xfrm>
        </p:grpSpPr>
        <p:sp>
          <p:nvSpPr>
            <p:cNvPr id="27" name="TextBox 26"/>
            <p:cNvSpPr txBox="1"/>
            <p:nvPr/>
          </p:nvSpPr>
          <p:spPr bwMode="auto">
            <a:xfrm>
              <a:off x="5507798" y="1412875"/>
              <a:ext cx="2232853" cy="841270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srgbClr val="FF0000"/>
                  </a:solidFill>
                  <a:latin typeface="微软雅黑" pitchFamily="34" charset="-122"/>
                  <a:ea typeface="黑体" pitchFamily="2" charset="-122"/>
                </a:rPr>
                <a:t>设计要求</a:t>
              </a:r>
              <a:endPara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黑体" pitchFamily="2" charset="-122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 bwMode="auto">
            <a:xfrm>
              <a:off x="5514145" y="1844621"/>
              <a:ext cx="0" cy="42063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流程图: 联系 28"/>
            <p:cNvSpPr/>
            <p:nvPr/>
          </p:nvSpPr>
          <p:spPr bwMode="auto">
            <a:xfrm>
              <a:off x="5423688" y="1825573"/>
              <a:ext cx="169805" cy="169841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rgbClr val="FFFFFF"/>
                </a:solidFill>
                <a:ea typeface="黑体" pitchFamily="2" charset="-122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 bwMode="auto">
            <a:xfrm>
              <a:off x="5520493" y="2252557"/>
              <a:ext cx="32215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41" name="组合 32"/>
          <p:cNvGrpSpPr>
            <a:grpSpLocks/>
          </p:cNvGrpSpPr>
          <p:nvPr/>
        </p:nvGrpSpPr>
        <p:grpSpPr bwMode="auto">
          <a:xfrm>
            <a:off x="553432" y="2442043"/>
            <a:ext cx="2233612" cy="1068217"/>
            <a:chOff x="4520543" y="1196845"/>
            <a:chExt cx="2232853" cy="1068083"/>
          </a:xfrm>
        </p:grpSpPr>
        <p:sp>
          <p:nvSpPr>
            <p:cNvPr id="34" name="TextBox 33"/>
            <p:cNvSpPr txBox="1"/>
            <p:nvPr/>
          </p:nvSpPr>
          <p:spPr bwMode="auto">
            <a:xfrm>
              <a:off x="4520543" y="1196845"/>
              <a:ext cx="2232853" cy="841269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黑体" pitchFamily="2" charset="-122"/>
                </a:rPr>
                <a:t>方案选择</a:t>
              </a:r>
              <a:endParaRPr lang="zh-CN" altLang="en-US" sz="2400" b="1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黑体" pitchFamily="2" charset="-122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 bwMode="auto">
            <a:xfrm>
              <a:off x="5514145" y="1844293"/>
              <a:ext cx="0" cy="42063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流程图: 联系 35"/>
            <p:cNvSpPr/>
            <p:nvPr/>
          </p:nvSpPr>
          <p:spPr bwMode="auto">
            <a:xfrm>
              <a:off x="5423689" y="1825245"/>
              <a:ext cx="169805" cy="169842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rgbClr val="FFFFFF"/>
                </a:solidFill>
                <a:ea typeface="黑体" pitchFamily="2" charset="-122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 bwMode="auto">
            <a:xfrm>
              <a:off x="5520493" y="2252230"/>
              <a:ext cx="32215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43" name="组合 42"/>
          <p:cNvGrpSpPr>
            <a:grpSpLocks/>
          </p:cNvGrpSpPr>
          <p:nvPr/>
        </p:nvGrpSpPr>
        <p:grpSpPr bwMode="auto">
          <a:xfrm>
            <a:off x="455566" y="3760872"/>
            <a:ext cx="2327129" cy="864532"/>
            <a:chOff x="5423688" y="1400176"/>
            <a:chExt cx="2326338" cy="864424"/>
          </a:xfrm>
        </p:grpSpPr>
        <p:sp>
          <p:nvSpPr>
            <p:cNvPr id="44" name="TextBox 43"/>
            <p:cNvSpPr txBox="1"/>
            <p:nvPr/>
          </p:nvSpPr>
          <p:spPr bwMode="auto">
            <a:xfrm>
              <a:off x="5517173" y="1400176"/>
              <a:ext cx="2232853" cy="841269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黑体" pitchFamily="2" charset="-122"/>
                </a:rPr>
                <a:t>参数计算</a:t>
              </a:r>
              <a:endParaRPr lang="zh-CN" altLang="en-US" sz="2400" b="1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黑体" pitchFamily="2" charset="-122"/>
              </a:endParaRPr>
            </a:p>
          </p:txBody>
        </p:sp>
        <p:cxnSp>
          <p:nvCxnSpPr>
            <p:cNvPr id="45" name="直接连接符 44"/>
            <p:cNvCxnSpPr/>
            <p:nvPr/>
          </p:nvCxnSpPr>
          <p:spPr bwMode="auto">
            <a:xfrm>
              <a:off x="5514145" y="1843966"/>
              <a:ext cx="0" cy="42063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流程图: 联系 45"/>
            <p:cNvSpPr/>
            <p:nvPr/>
          </p:nvSpPr>
          <p:spPr bwMode="auto">
            <a:xfrm>
              <a:off x="5423688" y="1824918"/>
              <a:ext cx="169805" cy="169841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rgbClr val="FFFFFF"/>
                </a:solidFill>
                <a:ea typeface="黑体" pitchFamily="2" charset="-122"/>
              </a:endParaRPr>
            </a:p>
          </p:txBody>
        </p:sp>
        <p:cxnSp>
          <p:nvCxnSpPr>
            <p:cNvPr id="47" name="直接连接符 46"/>
            <p:cNvCxnSpPr/>
            <p:nvPr/>
          </p:nvCxnSpPr>
          <p:spPr bwMode="auto">
            <a:xfrm>
              <a:off x="5520493" y="2251902"/>
              <a:ext cx="32215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31"/>
          <p:cNvGrpSpPr>
            <a:grpSpLocks/>
          </p:cNvGrpSpPr>
          <p:nvPr/>
        </p:nvGrpSpPr>
        <p:grpSpPr bwMode="auto">
          <a:xfrm>
            <a:off x="509184" y="4961141"/>
            <a:ext cx="2317750" cy="845268"/>
            <a:chOff x="5423688" y="1420093"/>
            <a:chExt cx="2316962" cy="845162"/>
          </a:xfrm>
        </p:grpSpPr>
        <p:sp>
          <p:nvSpPr>
            <p:cNvPr id="20" name="TextBox 26"/>
            <p:cNvSpPr txBox="1"/>
            <p:nvPr/>
          </p:nvSpPr>
          <p:spPr bwMode="auto">
            <a:xfrm>
              <a:off x="5507797" y="1420093"/>
              <a:ext cx="2232853" cy="834051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黑体" pitchFamily="2" charset="-122"/>
                </a:rPr>
                <a:t>下一步计划</a:t>
              </a:r>
              <a:endParaRPr lang="zh-CN" altLang="en-US" sz="2400" b="1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黑体" pitchFamily="2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 bwMode="auto">
            <a:xfrm>
              <a:off x="5514145" y="1844621"/>
              <a:ext cx="0" cy="42063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流程图: 联系 21"/>
            <p:cNvSpPr/>
            <p:nvPr/>
          </p:nvSpPr>
          <p:spPr bwMode="auto">
            <a:xfrm>
              <a:off x="5423688" y="1825573"/>
              <a:ext cx="169805" cy="169841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rgbClr val="FFFFFF"/>
                </a:solidFill>
                <a:ea typeface="黑体" pitchFamily="2" charset="-122"/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 bwMode="auto">
            <a:xfrm>
              <a:off x="5520493" y="2252557"/>
              <a:ext cx="32215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3197476" y="1965568"/>
            <a:ext cx="58390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+mn-ea"/>
                <a:ea typeface="+mn-ea"/>
              </a:rPr>
              <a:t>采样率为</a:t>
            </a:r>
            <a:r>
              <a:rPr lang="en-US" altLang="zh-CN" sz="2400" dirty="0" smtClean="0">
                <a:latin typeface="+mn-ea"/>
                <a:ea typeface="+mn-ea"/>
              </a:rPr>
              <a:t>1M~2M,</a:t>
            </a:r>
            <a:r>
              <a:rPr lang="zh-CN" altLang="en-US" sz="2400" dirty="0" smtClean="0">
                <a:latin typeface="+mn-ea"/>
                <a:ea typeface="+mn-ea"/>
              </a:rPr>
              <a:t>说明信号频率不会高于</a:t>
            </a:r>
            <a:r>
              <a:rPr lang="en-US" altLang="zh-CN" sz="2400" dirty="0" smtClean="0">
                <a:latin typeface="+mn-ea"/>
                <a:ea typeface="+mn-ea"/>
              </a:rPr>
              <a:t>500k~1M</a:t>
            </a:r>
            <a:r>
              <a:rPr lang="zh-CN" altLang="en-US" sz="2400" dirty="0" smtClean="0">
                <a:latin typeface="+mn-ea"/>
                <a:ea typeface="+mn-ea"/>
              </a:rPr>
              <a:t>范围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+mn-ea"/>
                <a:ea typeface="+mn-ea"/>
              </a:rPr>
              <a:t>实际信号输入范围：</a:t>
            </a:r>
            <a:r>
              <a:rPr lang="en-US" altLang="zh-CN" sz="2400" dirty="0"/>
              <a:t>-600mV~+600mV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+mn-ea"/>
                <a:ea typeface="+mn-ea"/>
              </a:rPr>
              <a:t>差分输入电压差为</a:t>
            </a:r>
            <a:r>
              <a:rPr lang="en-US" altLang="zh-CN" sz="2400" dirty="0" smtClean="0">
                <a:latin typeface="+mn-ea"/>
                <a:ea typeface="+mn-ea"/>
              </a:rPr>
              <a:t>1.2V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</p:nvPr>
        </p:nvSpPr>
        <p:spPr>
          <a:xfrm>
            <a:off x="3218236" y="922330"/>
            <a:ext cx="5578896" cy="372236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2400" dirty="0">
                <a:latin typeface="+mn-ea"/>
              </a:rPr>
              <a:t>采集探测器输出电压信号，</a:t>
            </a:r>
            <a:r>
              <a:rPr lang="zh-CN" altLang="en-US" sz="2400" dirty="0">
                <a:latin typeface="+mn-ea"/>
              </a:rPr>
              <a:t>探测器输出</a:t>
            </a:r>
            <a:r>
              <a:rPr lang="zh-CN" altLang="zh-CN" sz="2400" dirty="0">
                <a:latin typeface="+mn-ea"/>
              </a:rPr>
              <a:t>信号范围在±</a:t>
            </a:r>
            <a:r>
              <a:rPr lang="en-US" altLang="zh-CN" sz="2400" dirty="0">
                <a:latin typeface="+mn-ea"/>
              </a:rPr>
              <a:t>500mv</a:t>
            </a:r>
            <a:r>
              <a:rPr lang="zh-CN" altLang="en-US" sz="2400" dirty="0">
                <a:latin typeface="+mn-ea"/>
              </a:rPr>
              <a:t>范围内</a:t>
            </a:r>
            <a:endParaRPr lang="en-US" altLang="zh-CN" sz="24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</a:rPr>
              <a:t>输入信号为差分信号，</a:t>
            </a:r>
            <a:r>
              <a:rPr lang="zh-CN" altLang="zh-CN" sz="2400" dirty="0">
                <a:latin typeface="+mn-ea"/>
              </a:rPr>
              <a:t>信号变化缓慢，近似直流信号，探测到物体时，信号会发生变化</a:t>
            </a:r>
            <a:endParaRPr lang="en-US" altLang="zh-CN" sz="24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2400" dirty="0">
                <a:latin typeface="+mn-ea"/>
              </a:rPr>
              <a:t>数据采集</a:t>
            </a:r>
            <a:r>
              <a:rPr lang="zh-CN" altLang="zh-CN" sz="2400" dirty="0" smtClean="0">
                <a:latin typeface="+mn-ea"/>
              </a:rPr>
              <a:t>速度</a:t>
            </a:r>
            <a:r>
              <a:rPr lang="en-US" altLang="zh-CN" sz="2400" dirty="0" smtClean="0">
                <a:latin typeface="+mn-ea"/>
              </a:rPr>
              <a:t>1M-2M</a:t>
            </a:r>
            <a:endParaRPr lang="en-US" altLang="zh-CN" sz="24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2400" dirty="0">
                <a:latin typeface="+mn-ea"/>
              </a:rPr>
              <a:t>通过</a:t>
            </a:r>
            <a:r>
              <a:rPr lang="en-US" altLang="zh-CN" sz="2400" dirty="0">
                <a:latin typeface="+mn-ea"/>
              </a:rPr>
              <a:t>USB </a:t>
            </a:r>
            <a:r>
              <a:rPr lang="zh-CN" altLang="zh-CN" sz="2400" dirty="0">
                <a:latin typeface="+mn-ea"/>
              </a:rPr>
              <a:t>接口发送开始与结束信号</a:t>
            </a:r>
            <a:endParaRPr lang="en-US" altLang="zh-CN" sz="24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ea"/>
              </a:rPr>
              <a:t>+5V</a:t>
            </a:r>
            <a:r>
              <a:rPr lang="zh-CN" altLang="en-US" sz="2400" dirty="0">
                <a:latin typeface="+mn-ea"/>
              </a:rPr>
              <a:t>单电源</a:t>
            </a:r>
            <a:r>
              <a:rPr lang="zh-CN" altLang="en-US" sz="2400" dirty="0" smtClean="0">
                <a:latin typeface="+mn-ea"/>
              </a:rPr>
              <a:t>供电</a:t>
            </a:r>
            <a:endParaRPr lang="zh-CN" altLang="en-US" dirty="0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6165304"/>
            <a:ext cx="20162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方案选择</a:t>
            </a:r>
            <a:endParaRPr lang="zh-CN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  <a:ea typeface="+mj-ea"/>
            </a:endParaRPr>
          </a:p>
        </p:txBody>
      </p:sp>
      <p:grpSp>
        <p:nvGrpSpPr>
          <p:cNvPr id="14340" name="组合 31"/>
          <p:cNvGrpSpPr>
            <a:grpSpLocks/>
          </p:cNvGrpSpPr>
          <p:nvPr/>
        </p:nvGrpSpPr>
        <p:grpSpPr bwMode="auto">
          <a:xfrm>
            <a:off x="487707" y="1098502"/>
            <a:ext cx="2318538" cy="852595"/>
            <a:chOff x="5422900" y="1412875"/>
            <a:chExt cx="2317750" cy="852488"/>
          </a:xfrm>
        </p:grpSpPr>
        <p:sp>
          <p:nvSpPr>
            <p:cNvPr id="27" name="TextBox 26"/>
            <p:cNvSpPr txBox="1"/>
            <p:nvPr/>
          </p:nvSpPr>
          <p:spPr bwMode="auto">
            <a:xfrm>
              <a:off x="5507797" y="1412875"/>
              <a:ext cx="2232853" cy="841269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黑体" pitchFamily="2" charset="-122"/>
                </a:rPr>
                <a:t>设计要求</a:t>
              </a:r>
              <a:endParaRPr lang="zh-CN" altLang="en-US" sz="2400" b="1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黑体" pitchFamily="2" charset="-122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 bwMode="auto">
            <a:xfrm>
              <a:off x="5514145" y="1844621"/>
              <a:ext cx="0" cy="42063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流程图: 联系 28"/>
            <p:cNvSpPr/>
            <p:nvPr/>
          </p:nvSpPr>
          <p:spPr bwMode="auto">
            <a:xfrm>
              <a:off x="5423688" y="1825573"/>
              <a:ext cx="169805" cy="169841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rgbClr val="FFFFFF"/>
                </a:solidFill>
                <a:ea typeface="黑体" pitchFamily="2" charset="-122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 bwMode="auto">
            <a:xfrm>
              <a:off x="5520493" y="2252557"/>
              <a:ext cx="32215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41" name="组合 32"/>
          <p:cNvGrpSpPr>
            <a:grpSpLocks/>
          </p:cNvGrpSpPr>
          <p:nvPr/>
        </p:nvGrpSpPr>
        <p:grpSpPr bwMode="auto">
          <a:xfrm>
            <a:off x="553432" y="2442043"/>
            <a:ext cx="2233612" cy="1068217"/>
            <a:chOff x="4520543" y="1196845"/>
            <a:chExt cx="2232853" cy="1068083"/>
          </a:xfrm>
        </p:grpSpPr>
        <p:sp>
          <p:nvSpPr>
            <p:cNvPr id="34" name="TextBox 33"/>
            <p:cNvSpPr txBox="1"/>
            <p:nvPr/>
          </p:nvSpPr>
          <p:spPr bwMode="auto">
            <a:xfrm>
              <a:off x="4520543" y="1196845"/>
              <a:ext cx="2232853" cy="841269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srgbClr val="FF0000"/>
                  </a:solidFill>
                  <a:latin typeface="微软雅黑" pitchFamily="34" charset="-122"/>
                  <a:ea typeface="黑体" pitchFamily="2" charset="-122"/>
                </a:rPr>
                <a:t>方案选择</a:t>
              </a:r>
              <a:endPara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黑体" pitchFamily="2" charset="-122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 bwMode="auto">
            <a:xfrm>
              <a:off x="5514145" y="1844293"/>
              <a:ext cx="0" cy="42063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流程图: 联系 35"/>
            <p:cNvSpPr/>
            <p:nvPr/>
          </p:nvSpPr>
          <p:spPr bwMode="auto">
            <a:xfrm>
              <a:off x="5423688" y="1825245"/>
              <a:ext cx="169805" cy="169842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rgbClr val="FFFFFF"/>
                </a:solidFill>
                <a:ea typeface="黑体" pitchFamily="2" charset="-122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 bwMode="auto">
            <a:xfrm>
              <a:off x="5520493" y="2252230"/>
              <a:ext cx="32215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43" name="组合 42"/>
          <p:cNvGrpSpPr>
            <a:grpSpLocks/>
          </p:cNvGrpSpPr>
          <p:nvPr/>
        </p:nvGrpSpPr>
        <p:grpSpPr bwMode="auto">
          <a:xfrm>
            <a:off x="455566" y="3760872"/>
            <a:ext cx="2327129" cy="864532"/>
            <a:chOff x="5423688" y="1400176"/>
            <a:chExt cx="2326338" cy="864424"/>
          </a:xfrm>
        </p:grpSpPr>
        <p:sp>
          <p:nvSpPr>
            <p:cNvPr id="44" name="TextBox 43"/>
            <p:cNvSpPr txBox="1"/>
            <p:nvPr/>
          </p:nvSpPr>
          <p:spPr bwMode="auto">
            <a:xfrm>
              <a:off x="5517173" y="1400176"/>
              <a:ext cx="2232853" cy="841269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黑体" pitchFamily="2" charset="-122"/>
                </a:rPr>
                <a:t>参数计算</a:t>
              </a:r>
              <a:endParaRPr lang="zh-CN" altLang="en-US" sz="2400" b="1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黑体" pitchFamily="2" charset="-122"/>
              </a:endParaRPr>
            </a:p>
          </p:txBody>
        </p:sp>
        <p:cxnSp>
          <p:nvCxnSpPr>
            <p:cNvPr id="45" name="直接连接符 44"/>
            <p:cNvCxnSpPr/>
            <p:nvPr/>
          </p:nvCxnSpPr>
          <p:spPr bwMode="auto">
            <a:xfrm>
              <a:off x="5514145" y="1843966"/>
              <a:ext cx="0" cy="42063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流程图: 联系 45"/>
            <p:cNvSpPr/>
            <p:nvPr/>
          </p:nvSpPr>
          <p:spPr bwMode="auto">
            <a:xfrm>
              <a:off x="5423688" y="1824918"/>
              <a:ext cx="169805" cy="169841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rgbClr val="FFFFFF"/>
                </a:solidFill>
                <a:ea typeface="黑体" pitchFamily="2" charset="-122"/>
              </a:endParaRPr>
            </a:p>
          </p:txBody>
        </p:sp>
        <p:cxnSp>
          <p:nvCxnSpPr>
            <p:cNvPr id="47" name="直接连接符 46"/>
            <p:cNvCxnSpPr/>
            <p:nvPr/>
          </p:nvCxnSpPr>
          <p:spPr bwMode="auto">
            <a:xfrm>
              <a:off x="5520493" y="2251902"/>
              <a:ext cx="32215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31"/>
          <p:cNvGrpSpPr>
            <a:grpSpLocks/>
          </p:cNvGrpSpPr>
          <p:nvPr/>
        </p:nvGrpSpPr>
        <p:grpSpPr bwMode="auto">
          <a:xfrm>
            <a:off x="509184" y="4961141"/>
            <a:ext cx="2317752" cy="845268"/>
            <a:chOff x="5423688" y="1420093"/>
            <a:chExt cx="2316964" cy="845162"/>
          </a:xfrm>
        </p:grpSpPr>
        <p:sp>
          <p:nvSpPr>
            <p:cNvPr id="20" name="TextBox 26"/>
            <p:cNvSpPr txBox="1"/>
            <p:nvPr/>
          </p:nvSpPr>
          <p:spPr bwMode="auto">
            <a:xfrm>
              <a:off x="5507799" y="1420093"/>
              <a:ext cx="2232853" cy="834051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黑体" pitchFamily="2" charset="-122"/>
                </a:rPr>
                <a:t>下一步计划</a:t>
              </a:r>
              <a:endParaRPr lang="zh-CN" altLang="en-US" sz="2400" b="1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黑体" pitchFamily="2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 bwMode="auto">
            <a:xfrm>
              <a:off x="5514145" y="1844621"/>
              <a:ext cx="0" cy="42063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流程图: 联系 21"/>
            <p:cNvSpPr/>
            <p:nvPr/>
          </p:nvSpPr>
          <p:spPr bwMode="auto">
            <a:xfrm>
              <a:off x="5423688" y="1825573"/>
              <a:ext cx="169805" cy="169841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rgbClr val="FFFFFF"/>
                </a:solidFill>
                <a:ea typeface="黑体" pitchFamily="2" charset="-122"/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 bwMode="auto">
            <a:xfrm>
              <a:off x="5520493" y="2252557"/>
              <a:ext cx="32215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占位符 5"/>
          <p:cNvSpPr>
            <a:spLocks noGrp="1"/>
          </p:cNvSpPr>
          <p:nvPr>
            <p:ph type="body" idx="4294967295"/>
          </p:nvPr>
        </p:nvSpPr>
        <p:spPr>
          <a:xfrm>
            <a:off x="2915817" y="785859"/>
            <a:ext cx="5578896" cy="3312368"/>
          </a:xfrm>
        </p:spPr>
        <p:txBody>
          <a:bodyPr/>
          <a:lstStyle/>
          <a:p>
            <a:pPr marL="514350" indent="-514350">
              <a:buFont typeface="+mj-ea"/>
              <a:buAutoNum type="ea1JpnChsDbPeriod"/>
            </a:pPr>
            <a:r>
              <a:rPr lang="zh-CN" altLang="en-US" sz="2400" dirty="0" smtClean="0"/>
              <a:t>差分驱动器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差分输入</a:t>
            </a:r>
            <a:r>
              <a:rPr lang="en-US" altLang="zh-CN" sz="2400" dirty="0" smtClean="0"/>
              <a:t>ADC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差分运放：</a:t>
            </a:r>
            <a:r>
              <a:rPr lang="en-US" altLang="zh-CN" sz="2000" dirty="0" smtClean="0"/>
              <a:t>AD8476</a:t>
            </a:r>
            <a:endParaRPr lang="en-US" altLang="zh-C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-3dB</a:t>
            </a:r>
            <a:r>
              <a:rPr lang="zh-CN" altLang="en-US" sz="2000" dirty="0" smtClean="0"/>
              <a:t>带宽：</a:t>
            </a:r>
            <a:r>
              <a:rPr lang="en-US" altLang="zh-CN" sz="2000" dirty="0" smtClean="0"/>
              <a:t>6MHz(</a:t>
            </a:r>
            <a:r>
              <a:rPr lang="en-US" altLang="zh-CN" sz="2000" dirty="0" err="1" smtClean="0"/>
              <a:t>Vout</a:t>
            </a:r>
            <a:r>
              <a:rPr lang="en-US" altLang="zh-CN" sz="2000" dirty="0" smtClean="0"/>
              <a:t>=200mV) 1MHz(</a:t>
            </a:r>
            <a:r>
              <a:rPr lang="en-US" altLang="zh-CN" sz="2000" dirty="0" err="1" smtClean="0"/>
              <a:t>Vout</a:t>
            </a:r>
            <a:r>
              <a:rPr lang="en-US" altLang="zh-CN" sz="2000" dirty="0" smtClean="0"/>
              <a:t>=2V)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可</a:t>
            </a:r>
            <a:r>
              <a:rPr lang="zh-CN" altLang="en-US" sz="2000" dirty="0"/>
              <a:t>单</a:t>
            </a:r>
            <a:r>
              <a:rPr lang="zh-CN" altLang="en-US" sz="2000" dirty="0" smtClean="0"/>
              <a:t>电源供电</a:t>
            </a: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差分输入</a:t>
            </a:r>
            <a:r>
              <a:rPr lang="en-US" altLang="zh-CN" sz="2000" dirty="0" smtClean="0"/>
              <a:t>ADC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AD7622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zh-CN" sz="2000" dirty="0" smtClean="0"/>
              <a:t>最大</a:t>
            </a:r>
            <a:r>
              <a:rPr lang="zh-CN" altLang="zh-CN" sz="2000" dirty="0"/>
              <a:t>采样率</a:t>
            </a:r>
            <a:r>
              <a:rPr lang="en-US" altLang="zh-CN" sz="2000" dirty="0" smtClean="0"/>
              <a:t>2MSPS</a:t>
            </a:r>
            <a:endParaRPr lang="zh-CN" altLang="en-US" sz="2000" dirty="0"/>
          </a:p>
          <a:p>
            <a:r>
              <a:rPr lang="en-US" altLang="zh-CN" sz="2000" dirty="0"/>
              <a:t> SINAD: 91 dB minimum @ 20 kHz (</a:t>
            </a:r>
            <a:r>
              <a:rPr lang="en-US" altLang="zh-CN" sz="2000" dirty="0" smtClean="0"/>
              <a:t>VREF=2.5 </a:t>
            </a:r>
            <a:r>
              <a:rPr lang="en-US" altLang="zh-CN" sz="2000" dirty="0"/>
              <a:t>V) </a:t>
            </a:r>
            <a:endParaRPr lang="en-US" altLang="zh-CN" sz="2000" dirty="0" smtClean="0"/>
          </a:p>
          <a:p>
            <a:pPr marL="0" indent="0">
              <a:buNone/>
            </a:pP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911072" y="4176636"/>
                <a:ext cx="5583641" cy="16558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>
                    <a:latin typeface="+mn-ea"/>
                    <a:ea typeface="+mn-ea"/>
                  </a:rPr>
                  <a:t>缺点：</a:t>
                </a:r>
                <a:endParaRPr lang="en-US" altLang="zh-CN" sz="2000" dirty="0" smtClean="0">
                  <a:latin typeface="+mn-ea"/>
                  <a:ea typeface="+mn-ea"/>
                </a:endParaRPr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AD8476</a:t>
                </a:r>
                <a:r>
                  <a:rPr lang="zh-CN" altLang="en-US" sz="2000" dirty="0" smtClean="0">
                    <a:latin typeface="+mn-ea"/>
                    <a:ea typeface="+mn-ea"/>
                  </a:rPr>
                  <a:t>固定增益为</a:t>
                </a:r>
                <a:r>
                  <a:rPr lang="en-US" altLang="zh-CN" sz="2000" dirty="0" smtClean="0">
                    <a:latin typeface="+mn-ea"/>
                    <a:ea typeface="+mn-ea"/>
                  </a:rPr>
                  <a:t>1</a:t>
                </a:r>
                <a:r>
                  <a:rPr lang="zh-CN" altLang="en-US" sz="2000" dirty="0" smtClean="0">
                    <a:latin typeface="+mn-ea"/>
                    <a:ea typeface="+mn-ea"/>
                  </a:rPr>
                  <a:t>，无法驱动</a:t>
                </a:r>
                <a:r>
                  <a:rPr lang="en-US" altLang="zh-CN" sz="2000" dirty="0" smtClean="0">
                    <a:latin typeface="+mn-ea"/>
                    <a:ea typeface="+mn-ea"/>
                  </a:rPr>
                  <a:t>ADC</a:t>
                </a:r>
                <a:r>
                  <a:rPr lang="zh-CN" altLang="en-US" sz="2000" dirty="0" smtClean="0">
                    <a:latin typeface="+mn-ea"/>
                    <a:ea typeface="+mn-ea"/>
                  </a:rPr>
                  <a:t>至满量程</a:t>
                </a:r>
                <a:endParaRPr lang="en-US" altLang="zh-CN" sz="2000" dirty="0" smtClean="0">
                  <a:latin typeface="+mn-ea"/>
                  <a:ea typeface="+mn-ea"/>
                </a:endParaRPr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AD7622</a:t>
                </a:r>
                <a:r>
                  <a:rPr lang="zh-CN" altLang="en-US" sz="2000" dirty="0" smtClean="0">
                    <a:latin typeface="+mn-ea"/>
                    <a:ea typeface="+mn-ea"/>
                  </a:rPr>
                  <a:t>差分输入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𝑉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𝑟𝑒𝑓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n-ea"/>
                      </a:rPr>
                      <m:t>&lt;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𝑉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n-ea"/>
                      </a:rPr>
                      <m:t>−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𝑉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n-ea"/>
                      </a:rPr>
                      <m:t>&lt;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𝑉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𝑟𝑒𝑓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latin typeface="+mn-ea"/>
                    <a:ea typeface="+mn-ea"/>
                  </a:rPr>
                  <a:t>,</a:t>
                </a:r>
                <a:r>
                  <a:rPr lang="zh-CN" altLang="en-US" sz="2000" dirty="0" smtClean="0">
                    <a:latin typeface="+mn-ea"/>
                    <a:ea typeface="+mn-ea"/>
                  </a:rPr>
                  <a:t>输入信号：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latin typeface="+mn-ea"/>
                    <a:ea typeface="+mn-ea"/>
                  </a:rPr>
                  <a:t>,</a:t>
                </a:r>
                <a:r>
                  <a:rPr lang="zh-CN" altLang="en-US" sz="2000" dirty="0" smtClean="0">
                    <a:latin typeface="+mn-ea"/>
                    <a:ea typeface="+mn-ea"/>
                  </a:rPr>
                  <a:t>故即使可以驱动至满量程，</a:t>
                </a:r>
                <a:r>
                  <a:rPr lang="en-US" altLang="zh-CN" sz="2000" dirty="0" smtClean="0">
                    <a:latin typeface="+mn-ea"/>
                    <a:ea typeface="+mn-ea"/>
                  </a:rPr>
                  <a:t>ADC</a:t>
                </a:r>
                <a:r>
                  <a:rPr lang="zh-CN" altLang="en-US" sz="2000" dirty="0" smtClean="0">
                    <a:latin typeface="+mn-ea"/>
                    <a:ea typeface="+mn-ea"/>
                  </a:rPr>
                  <a:t>也会有一半的量程浪费</a:t>
                </a:r>
                <a:endParaRPr lang="zh-CN" altLang="en-US" sz="20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1072" y="4176636"/>
                <a:ext cx="5583641" cy="1655838"/>
              </a:xfrm>
              <a:prstGeom prst="rect">
                <a:avLst/>
              </a:prstGeom>
              <a:blipFill rotWithShape="0">
                <a:blip r:embed="rId3"/>
                <a:stretch>
                  <a:fillRect l="-1202" t="-1838" b="-5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7158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6165304"/>
            <a:ext cx="20162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方案选择</a:t>
            </a:r>
            <a:endParaRPr lang="zh-CN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666" y="865039"/>
            <a:ext cx="7441750" cy="2419334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874666" y="3481972"/>
            <a:ext cx="7441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+mn-ea"/>
                <a:ea typeface="+mn-ea"/>
              </a:rPr>
              <a:t>低带宽的差分运放只找到了这一款，故需考虑采用差分转单端运放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836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6165304"/>
            <a:ext cx="20162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方</a:t>
            </a: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案选择</a:t>
            </a:r>
            <a:endParaRPr lang="zh-CN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  <a:ea typeface="+mj-ea"/>
            </a:endParaRPr>
          </a:p>
        </p:txBody>
      </p:sp>
      <p:grpSp>
        <p:nvGrpSpPr>
          <p:cNvPr id="14340" name="组合 31"/>
          <p:cNvGrpSpPr>
            <a:grpSpLocks/>
          </p:cNvGrpSpPr>
          <p:nvPr/>
        </p:nvGrpSpPr>
        <p:grpSpPr bwMode="auto">
          <a:xfrm>
            <a:off x="487707" y="1098502"/>
            <a:ext cx="2318538" cy="852595"/>
            <a:chOff x="5422900" y="1412875"/>
            <a:chExt cx="2317750" cy="852488"/>
          </a:xfrm>
        </p:grpSpPr>
        <p:sp>
          <p:nvSpPr>
            <p:cNvPr id="27" name="TextBox 26"/>
            <p:cNvSpPr txBox="1"/>
            <p:nvPr/>
          </p:nvSpPr>
          <p:spPr bwMode="auto">
            <a:xfrm>
              <a:off x="5507797" y="1412875"/>
              <a:ext cx="2232853" cy="841269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黑体" pitchFamily="2" charset="-122"/>
                </a:rPr>
                <a:t>设计要求</a:t>
              </a:r>
              <a:endParaRPr lang="zh-CN" altLang="en-US" sz="2400" b="1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黑体" pitchFamily="2" charset="-122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 bwMode="auto">
            <a:xfrm>
              <a:off x="5514145" y="1844621"/>
              <a:ext cx="0" cy="42063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流程图: 联系 28"/>
            <p:cNvSpPr/>
            <p:nvPr/>
          </p:nvSpPr>
          <p:spPr bwMode="auto">
            <a:xfrm>
              <a:off x="5423688" y="1825573"/>
              <a:ext cx="169805" cy="169841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rgbClr val="FFFFFF"/>
                </a:solidFill>
                <a:ea typeface="黑体" pitchFamily="2" charset="-122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 bwMode="auto">
            <a:xfrm>
              <a:off x="5520493" y="2252557"/>
              <a:ext cx="32215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41" name="组合 32"/>
          <p:cNvGrpSpPr>
            <a:grpSpLocks/>
          </p:cNvGrpSpPr>
          <p:nvPr/>
        </p:nvGrpSpPr>
        <p:grpSpPr bwMode="auto">
          <a:xfrm>
            <a:off x="553432" y="2442043"/>
            <a:ext cx="2233612" cy="1068217"/>
            <a:chOff x="4520543" y="1196845"/>
            <a:chExt cx="2232853" cy="1068083"/>
          </a:xfrm>
        </p:grpSpPr>
        <p:sp>
          <p:nvSpPr>
            <p:cNvPr id="34" name="TextBox 33"/>
            <p:cNvSpPr txBox="1"/>
            <p:nvPr/>
          </p:nvSpPr>
          <p:spPr bwMode="auto">
            <a:xfrm>
              <a:off x="4520543" y="1196845"/>
              <a:ext cx="2232853" cy="841269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srgbClr val="FF0000"/>
                  </a:solidFill>
                  <a:latin typeface="微软雅黑" pitchFamily="34" charset="-122"/>
                  <a:ea typeface="黑体" pitchFamily="2" charset="-122"/>
                </a:rPr>
                <a:t>方案选择</a:t>
              </a:r>
              <a:endPara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黑体" pitchFamily="2" charset="-122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 bwMode="auto">
            <a:xfrm>
              <a:off x="5514145" y="1844293"/>
              <a:ext cx="0" cy="42063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流程图: 联系 35"/>
            <p:cNvSpPr/>
            <p:nvPr/>
          </p:nvSpPr>
          <p:spPr bwMode="auto">
            <a:xfrm>
              <a:off x="5423688" y="1825245"/>
              <a:ext cx="169805" cy="169842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rgbClr val="FFFFFF"/>
                </a:solidFill>
                <a:ea typeface="黑体" pitchFamily="2" charset="-122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 bwMode="auto">
            <a:xfrm>
              <a:off x="5520493" y="2252230"/>
              <a:ext cx="32215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43" name="组合 42"/>
          <p:cNvGrpSpPr>
            <a:grpSpLocks/>
          </p:cNvGrpSpPr>
          <p:nvPr/>
        </p:nvGrpSpPr>
        <p:grpSpPr bwMode="auto">
          <a:xfrm>
            <a:off x="455566" y="3760872"/>
            <a:ext cx="2327129" cy="864532"/>
            <a:chOff x="5423688" y="1400176"/>
            <a:chExt cx="2326338" cy="864424"/>
          </a:xfrm>
        </p:grpSpPr>
        <p:sp>
          <p:nvSpPr>
            <p:cNvPr id="44" name="TextBox 43"/>
            <p:cNvSpPr txBox="1"/>
            <p:nvPr/>
          </p:nvSpPr>
          <p:spPr bwMode="auto">
            <a:xfrm>
              <a:off x="5517173" y="1400176"/>
              <a:ext cx="2232853" cy="841269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黑体" pitchFamily="2" charset="-122"/>
                </a:rPr>
                <a:t>参数计算</a:t>
              </a:r>
              <a:endParaRPr lang="zh-CN" altLang="en-US" sz="2400" b="1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黑体" pitchFamily="2" charset="-122"/>
              </a:endParaRPr>
            </a:p>
          </p:txBody>
        </p:sp>
        <p:cxnSp>
          <p:nvCxnSpPr>
            <p:cNvPr id="45" name="直接连接符 44"/>
            <p:cNvCxnSpPr/>
            <p:nvPr/>
          </p:nvCxnSpPr>
          <p:spPr bwMode="auto">
            <a:xfrm>
              <a:off x="5514145" y="1843966"/>
              <a:ext cx="0" cy="42063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流程图: 联系 45"/>
            <p:cNvSpPr/>
            <p:nvPr/>
          </p:nvSpPr>
          <p:spPr bwMode="auto">
            <a:xfrm>
              <a:off x="5423688" y="1824918"/>
              <a:ext cx="169805" cy="169841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rgbClr val="FFFFFF"/>
                </a:solidFill>
                <a:ea typeface="黑体" pitchFamily="2" charset="-122"/>
              </a:endParaRPr>
            </a:p>
          </p:txBody>
        </p:sp>
        <p:cxnSp>
          <p:nvCxnSpPr>
            <p:cNvPr id="47" name="直接连接符 46"/>
            <p:cNvCxnSpPr/>
            <p:nvPr/>
          </p:nvCxnSpPr>
          <p:spPr bwMode="auto">
            <a:xfrm>
              <a:off x="5520493" y="2251902"/>
              <a:ext cx="32215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31"/>
          <p:cNvGrpSpPr>
            <a:grpSpLocks/>
          </p:cNvGrpSpPr>
          <p:nvPr/>
        </p:nvGrpSpPr>
        <p:grpSpPr bwMode="auto">
          <a:xfrm>
            <a:off x="509184" y="4961141"/>
            <a:ext cx="2317750" cy="845268"/>
            <a:chOff x="5423688" y="1420093"/>
            <a:chExt cx="2316962" cy="845162"/>
          </a:xfrm>
        </p:grpSpPr>
        <p:sp>
          <p:nvSpPr>
            <p:cNvPr id="20" name="TextBox 26"/>
            <p:cNvSpPr txBox="1"/>
            <p:nvPr/>
          </p:nvSpPr>
          <p:spPr bwMode="auto">
            <a:xfrm>
              <a:off x="5507797" y="1420093"/>
              <a:ext cx="2232853" cy="834051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黑体" pitchFamily="2" charset="-122"/>
                </a:rPr>
                <a:t>下一步计划</a:t>
              </a:r>
              <a:endParaRPr lang="zh-CN" altLang="en-US" sz="2400" b="1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黑体" pitchFamily="2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 bwMode="auto">
            <a:xfrm>
              <a:off x="5514145" y="1844621"/>
              <a:ext cx="0" cy="42063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流程图: 联系 21"/>
            <p:cNvSpPr/>
            <p:nvPr/>
          </p:nvSpPr>
          <p:spPr bwMode="auto">
            <a:xfrm>
              <a:off x="5423688" y="1825573"/>
              <a:ext cx="169805" cy="169841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rgbClr val="FFFFFF"/>
                </a:solidFill>
                <a:ea typeface="黑体" pitchFamily="2" charset="-122"/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 bwMode="auto">
            <a:xfrm>
              <a:off x="5520493" y="2252557"/>
              <a:ext cx="32215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3275856" y="1200848"/>
                <a:ext cx="5184576" cy="4553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/>
                  <a:t>二</a:t>
                </a:r>
                <a:r>
                  <a:rPr lang="en-US" altLang="zh-CN" sz="2400" dirty="0" smtClean="0"/>
                  <a:t>. </a:t>
                </a:r>
                <a:r>
                  <a:rPr lang="zh-CN" altLang="en-US" sz="2400" dirty="0" smtClean="0"/>
                  <a:t>差分转单端运放</a:t>
                </a:r>
                <a:r>
                  <a:rPr lang="en-US" altLang="zh-CN" sz="2400" dirty="0" smtClean="0"/>
                  <a:t>+</a:t>
                </a:r>
                <a:r>
                  <a:rPr lang="zh-CN" altLang="en-US" sz="2400" dirty="0" smtClean="0"/>
                  <a:t>单端输入</a:t>
                </a:r>
                <a:r>
                  <a:rPr lang="en-US" altLang="zh-CN" sz="2400" dirty="0" smtClean="0"/>
                  <a:t>ADC</a:t>
                </a: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en-US" altLang="zh-CN" sz="2400" dirty="0" smtClean="0"/>
                  <a:t>AD8476</a:t>
                </a:r>
                <a:r>
                  <a:rPr lang="zh-CN" altLang="en-US" sz="2400" dirty="0" smtClean="0"/>
                  <a:t>：差分运放，为后端提供共模电压</a:t>
                </a:r>
                <a:endParaRPr lang="en-US" altLang="zh-CN" sz="2400" dirty="0"/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altLang="zh-CN" sz="2400" dirty="0" smtClean="0"/>
                  <a:t>AD8426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400" dirty="0" smtClean="0"/>
                  <a:t>可单电源供电，最低供电电压为</a:t>
                </a:r>
                <a:r>
                  <a:rPr lang="en-US" altLang="zh-CN" sz="2400" dirty="0" smtClean="0"/>
                  <a:t>2.2V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/>
                  <a:t>-3dB</a:t>
                </a:r>
                <a:r>
                  <a:rPr lang="zh-CN" altLang="en-US" sz="2400" dirty="0" smtClean="0"/>
                  <a:t>带宽</a:t>
                </a:r>
                <a:r>
                  <a:rPr lang="en-US" altLang="zh-CN" sz="2400" dirty="0" smtClean="0"/>
                  <a:t>1.5MHz</a:t>
                </a: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altLang="zh-CN" sz="2400" dirty="0" smtClean="0"/>
                  <a:t>AD7985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400" dirty="0" smtClean="0"/>
                  <a:t>可单电源供电</a:t>
                </a:r>
                <a:endParaRPr lang="en-US" altLang="zh-CN" sz="2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400" dirty="0"/>
                  <a:t>单</a:t>
                </a:r>
                <a:r>
                  <a:rPr lang="zh-CN" altLang="en-US" sz="2400" dirty="0" smtClean="0"/>
                  <a:t>端输入</a:t>
                </a:r>
                <a:endParaRPr lang="en-US" altLang="zh-CN" sz="2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/>
                  <a:t>SINAD=90.5dB</a:t>
                </a:r>
                <a:r>
                  <a:rPr lang="zh-CN" altLang="en-US" sz="2400" dirty="0" smtClean="0"/>
                  <a:t>（</a:t>
                </a:r>
                <a:r>
                  <a:rPr lang="en-US" altLang="zh-CN" sz="2400" dirty="0" smtClean="0"/>
                  <a:t>20kHz,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=4.096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sz="2400" dirty="0" smtClean="0"/>
                  <a:t>)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1200848"/>
                <a:ext cx="5184576" cy="4553939"/>
              </a:xfrm>
              <a:prstGeom prst="rect">
                <a:avLst/>
              </a:prstGeom>
              <a:blipFill rotWithShape="0">
                <a:blip r:embed="rId3"/>
                <a:stretch>
                  <a:fillRect l="-1763" t="-1473" b="-21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180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6165304"/>
            <a:ext cx="20162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 芯片选择</a:t>
            </a:r>
            <a:endParaRPr lang="zh-CN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  <a:ea typeface="+mj-ea"/>
            </a:endParaRPr>
          </a:p>
        </p:txBody>
      </p:sp>
      <p:grpSp>
        <p:nvGrpSpPr>
          <p:cNvPr id="14340" name="组合 31"/>
          <p:cNvGrpSpPr>
            <a:grpSpLocks/>
          </p:cNvGrpSpPr>
          <p:nvPr/>
        </p:nvGrpSpPr>
        <p:grpSpPr bwMode="auto">
          <a:xfrm>
            <a:off x="487707" y="1098502"/>
            <a:ext cx="2318538" cy="852595"/>
            <a:chOff x="5422900" y="1412875"/>
            <a:chExt cx="2317750" cy="852488"/>
          </a:xfrm>
        </p:grpSpPr>
        <p:sp>
          <p:nvSpPr>
            <p:cNvPr id="27" name="TextBox 26"/>
            <p:cNvSpPr txBox="1"/>
            <p:nvPr/>
          </p:nvSpPr>
          <p:spPr bwMode="auto">
            <a:xfrm>
              <a:off x="5507797" y="1412875"/>
              <a:ext cx="2232853" cy="841269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黑体" pitchFamily="2" charset="-122"/>
                </a:rPr>
                <a:t>设计要求</a:t>
              </a:r>
              <a:endParaRPr lang="zh-CN" altLang="en-US" sz="2400" b="1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黑体" pitchFamily="2" charset="-122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 bwMode="auto">
            <a:xfrm>
              <a:off x="5514145" y="1844621"/>
              <a:ext cx="0" cy="42063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流程图: 联系 28"/>
            <p:cNvSpPr/>
            <p:nvPr/>
          </p:nvSpPr>
          <p:spPr bwMode="auto">
            <a:xfrm>
              <a:off x="5423688" y="1825573"/>
              <a:ext cx="169805" cy="169841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rgbClr val="FFFFFF"/>
                </a:solidFill>
                <a:ea typeface="黑体" pitchFamily="2" charset="-122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 bwMode="auto">
            <a:xfrm>
              <a:off x="5520493" y="2252557"/>
              <a:ext cx="32215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41" name="组合 32"/>
          <p:cNvGrpSpPr>
            <a:grpSpLocks/>
          </p:cNvGrpSpPr>
          <p:nvPr/>
        </p:nvGrpSpPr>
        <p:grpSpPr bwMode="auto">
          <a:xfrm>
            <a:off x="553432" y="2442043"/>
            <a:ext cx="2233612" cy="1068217"/>
            <a:chOff x="4520543" y="1196845"/>
            <a:chExt cx="2232853" cy="1068083"/>
          </a:xfrm>
        </p:grpSpPr>
        <p:sp>
          <p:nvSpPr>
            <p:cNvPr id="34" name="TextBox 33"/>
            <p:cNvSpPr txBox="1"/>
            <p:nvPr/>
          </p:nvSpPr>
          <p:spPr bwMode="auto">
            <a:xfrm>
              <a:off x="4520543" y="1196845"/>
              <a:ext cx="2232853" cy="841269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黑体" pitchFamily="2" charset="-122"/>
                </a:rPr>
                <a:t>方案选择</a:t>
              </a:r>
              <a:endParaRPr lang="zh-CN" altLang="en-US" sz="2400" b="1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黑体" pitchFamily="2" charset="-122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 bwMode="auto">
            <a:xfrm>
              <a:off x="5514145" y="1844293"/>
              <a:ext cx="0" cy="42063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流程图: 联系 35"/>
            <p:cNvSpPr/>
            <p:nvPr/>
          </p:nvSpPr>
          <p:spPr bwMode="auto">
            <a:xfrm>
              <a:off x="5423688" y="1825245"/>
              <a:ext cx="169805" cy="169842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rgbClr val="FFFFFF"/>
                </a:solidFill>
                <a:ea typeface="黑体" pitchFamily="2" charset="-122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 bwMode="auto">
            <a:xfrm>
              <a:off x="5520493" y="2252230"/>
              <a:ext cx="32215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43" name="组合 42"/>
          <p:cNvGrpSpPr>
            <a:grpSpLocks/>
          </p:cNvGrpSpPr>
          <p:nvPr/>
        </p:nvGrpSpPr>
        <p:grpSpPr bwMode="auto">
          <a:xfrm>
            <a:off x="455566" y="3760872"/>
            <a:ext cx="2327129" cy="864532"/>
            <a:chOff x="5423688" y="1400176"/>
            <a:chExt cx="2326338" cy="864424"/>
          </a:xfrm>
        </p:grpSpPr>
        <p:sp>
          <p:nvSpPr>
            <p:cNvPr id="44" name="TextBox 43"/>
            <p:cNvSpPr txBox="1"/>
            <p:nvPr/>
          </p:nvSpPr>
          <p:spPr bwMode="auto">
            <a:xfrm>
              <a:off x="5517173" y="1400176"/>
              <a:ext cx="2232853" cy="841269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srgbClr val="FF0000"/>
                  </a:solidFill>
                  <a:latin typeface="微软雅黑" pitchFamily="34" charset="-122"/>
                  <a:ea typeface="黑体" pitchFamily="2" charset="-122"/>
                </a:rPr>
                <a:t>芯片选择</a:t>
              </a:r>
              <a:endPara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黑体" pitchFamily="2" charset="-122"/>
              </a:endParaRPr>
            </a:p>
          </p:txBody>
        </p:sp>
        <p:cxnSp>
          <p:nvCxnSpPr>
            <p:cNvPr id="45" name="直接连接符 44"/>
            <p:cNvCxnSpPr/>
            <p:nvPr/>
          </p:nvCxnSpPr>
          <p:spPr bwMode="auto">
            <a:xfrm>
              <a:off x="5514145" y="1843966"/>
              <a:ext cx="0" cy="42063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流程图: 联系 45"/>
            <p:cNvSpPr/>
            <p:nvPr/>
          </p:nvSpPr>
          <p:spPr bwMode="auto">
            <a:xfrm>
              <a:off x="5423688" y="1824918"/>
              <a:ext cx="169805" cy="169841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rgbClr val="FFFFFF"/>
                </a:solidFill>
                <a:ea typeface="黑体" pitchFamily="2" charset="-122"/>
              </a:endParaRPr>
            </a:p>
          </p:txBody>
        </p:sp>
        <p:cxnSp>
          <p:nvCxnSpPr>
            <p:cNvPr id="47" name="直接连接符 46"/>
            <p:cNvCxnSpPr/>
            <p:nvPr/>
          </p:nvCxnSpPr>
          <p:spPr bwMode="auto">
            <a:xfrm>
              <a:off x="5520493" y="2251902"/>
              <a:ext cx="32215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31"/>
          <p:cNvGrpSpPr>
            <a:grpSpLocks/>
          </p:cNvGrpSpPr>
          <p:nvPr/>
        </p:nvGrpSpPr>
        <p:grpSpPr bwMode="auto">
          <a:xfrm>
            <a:off x="509184" y="4961141"/>
            <a:ext cx="2317750" cy="845268"/>
            <a:chOff x="5423688" y="1420093"/>
            <a:chExt cx="2316962" cy="845162"/>
          </a:xfrm>
        </p:grpSpPr>
        <p:sp>
          <p:nvSpPr>
            <p:cNvPr id="20" name="TextBox 26"/>
            <p:cNvSpPr txBox="1"/>
            <p:nvPr/>
          </p:nvSpPr>
          <p:spPr bwMode="auto">
            <a:xfrm>
              <a:off x="5507797" y="1420093"/>
              <a:ext cx="2232853" cy="834051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黑体" pitchFamily="2" charset="-122"/>
                </a:rPr>
                <a:t>下一步计划</a:t>
              </a:r>
              <a:endParaRPr lang="zh-CN" altLang="en-US" sz="2400" b="1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黑体" pitchFamily="2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 bwMode="auto">
            <a:xfrm>
              <a:off x="5514145" y="1844621"/>
              <a:ext cx="0" cy="42063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流程图: 联系 21"/>
            <p:cNvSpPr/>
            <p:nvPr/>
          </p:nvSpPr>
          <p:spPr bwMode="auto">
            <a:xfrm>
              <a:off x="5423688" y="1825573"/>
              <a:ext cx="169805" cy="169841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rgbClr val="FFFFFF"/>
                </a:solidFill>
                <a:ea typeface="黑体" pitchFamily="2" charset="-122"/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 bwMode="auto">
            <a:xfrm>
              <a:off x="5520493" y="2252557"/>
              <a:ext cx="32215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3275856" y="1896374"/>
            <a:ext cx="51845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+mn-ea"/>
                <a:ea typeface="+mn-ea"/>
              </a:rPr>
              <a:t>运放输入端电压计算，由于是单电源供电，需要计算输入端电压是否满足要求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+mn-ea"/>
                <a:ea typeface="+mn-ea"/>
              </a:rPr>
              <a:t>ADC</a:t>
            </a:r>
            <a:r>
              <a:rPr lang="zh-CN" altLang="en-US" sz="2400" dirty="0" smtClean="0">
                <a:latin typeface="+mn-ea"/>
                <a:ea typeface="+mn-ea"/>
              </a:rPr>
              <a:t>分辨率计算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7440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6165304"/>
            <a:ext cx="27363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运放参数计算</a:t>
            </a:r>
            <a:endParaRPr lang="zh-CN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2" y="789012"/>
            <a:ext cx="3114675" cy="19716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043608" y="3140968"/>
                <a:ext cx="6840760" cy="3204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latin typeface="+mn-ea"/>
                    <a:ea typeface="+mn-ea"/>
                  </a:rPr>
                  <a:t>AD8476</a:t>
                </a:r>
                <a:r>
                  <a:rPr lang="zh-CN" altLang="en-US" sz="2400" dirty="0" smtClean="0">
                    <a:latin typeface="+mn-ea"/>
                    <a:ea typeface="+mn-ea"/>
                  </a:rPr>
                  <a:t>内部输入端电压：</a:t>
                </a:r>
                <a:endParaRPr lang="en-US" altLang="zh-CN" sz="2400" dirty="0" smtClean="0">
                  <a:latin typeface="+mn-ea"/>
                  <a:ea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𝐹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𝐺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𝐹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𝑃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𝐺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𝑂𝑁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𝑉𝐶𝑂𝑀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)</m:t>
                      </m:r>
                    </m:oMath>
                  </m:oMathPara>
                </a14:m>
                <a:endParaRPr lang="en-US" altLang="zh-CN" sz="2400" dirty="0" smtClean="0">
                  <a:latin typeface="+mn-ea"/>
                  <a:ea typeface="+mn-ea"/>
                </a:endParaRPr>
              </a:p>
              <a:p>
                <a:r>
                  <a:rPr lang="zh-CN" altLang="en-US" sz="2400" dirty="0" smtClean="0">
                    <a:latin typeface="+mn-ea"/>
                    <a:ea typeface="+mn-ea"/>
                  </a:rPr>
                  <a:t>增益为</a:t>
                </a:r>
                <a:r>
                  <a:rPr lang="en-US" altLang="zh-CN" sz="2400" dirty="0" smtClean="0">
                    <a:latin typeface="+mn-ea"/>
                    <a:ea typeface="+mn-ea"/>
                  </a:rPr>
                  <a:t>1</a:t>
                </a:r>
                <a:r>
                  <a:rPr lang="en-US" altLang="zh-CN" sz="2400" dirty="0">
                    <a:latin typeface="+mn-ea"/>
                    <a:ea typeface="+mn-ea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+mn-ea"/>
                    <a:ea typeface="+mn-ea"/>
                  </a:rPr>
                  <a:t>=-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𝑂𝑁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+mn-ea"/>
                    <a:ea typeface="+mn-ea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endParaRPr lang="en-US" altLang="zh-CN" sz="2400" dirty="0" smtClean="0">
                  <a:latin typeface="+mn-ea"/>
                  <a:ea typeface="+mn-ea"/>
                </a:endParaRPr>
              </a:p>
              <a:p>
                <a:r>
                  <a:rPr lang="zh-CN" altLang="en-US" sz="2400" dirty="0" smtClean="0">
                    <a:latin typeface="+mn-ea"/>
                    <a:ea typeface="+mn-ea"/>
                  </a:rPr>
                  <a:t>故：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den>
                    </m:f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𝑉𝐶𝑂𝑀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𝑉𝐶𝑂𝑀</m:t>
                    </m:r>
                  </m:oMath>
                </a14:m>
                <a:r>
                  <a:rPr lang="en-US" altLang="zh-CN" sz="2400" dirty="0" smtClean="0">
                    <a:solidFill>
                      <a:srgbClr val="FF0000"/>
                    </a:solidFill>
                    <a:latin typeface="+mn-ea"/>
                  </a:rPr>
                  <a:t>&gt;0</a:t>
                </a:r>
              </a:p>
              <a:p>
                <a:r>
                  <a:rPr lang="zh-CN" altLang="en-US" sz="2400" dirty="0" smtClean="0">
                    <a:latin typeface="+mn-ea"/>
                  </a:rPr>
                  <a:t>加上一个大于</a:t>
                </a:r>
                <a:r>
                  <a:rPr lang="en-US" altLang="zh-CN" sz="2400" dirty="0" smtClean="0">
                    <a:latin typeface="+mn-ea"/>
                  </a:rPr>
                  <a:t>1V</a:t>
                </a:r>
                <a:r>
                  <a:rPr lang="zh-CN" altLang="en-US" sz="2400" dirty="0" smtClean="0">
                    <a:latin typeface="+mn-ea"/>
                  </a:rPr>
                  <a:t>的共模电压便能满足要求</a:t>
                </a:r>
                <a:endParaRPr lang="en-US" altLang="zh-CN" sz="2400" dirty="0">
                  <a:latin typeface="+mn-ea"/>
                </a:endParaRPr>
              </a:p>
              <a:p>
                <a:endParaRPr lang="en-US" altLang="zh-CN" sz="2400" dirty="0" smtClean="0">
                  <a:latin typeface="+mn-ea"/>
                  <a:ea typeface="+mn-ea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3140968"/>
                <a:ext cx="6840760" cy="3204082"/>
              </a:xfrm>
              <a:prstGeom prst="rect">
                <a:avLst/>
              </a:prstGeom>
              <a:blipFill rotWithShape="0">
                <a:blip r:embed="rId5"/>
                <a:stretch>
                  <a:fillRect l="-1337" t="-1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043608" y="620688"/>
                <a:ext cx="4752527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en-US" altLang="zh-CN" sz="2400" dirty="0" smtClean="0">
                    <a:latin typeface="+mn-ea"/>
                  </a:rPr>
                  <a:t>AD8476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latin typeface="+mn-ea"/>
                  </a:rPr>
                  <a:t>单电源供电情况下允许加共模电压范围为</a:t>
                </a:r>
                <a:r>
                  <a:rPr lang="en-US" altLang="zh-CN" sz="2400" dirty="0">
                    <a:latin typeface="+mn-ea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en-US" altLang="zh-CN" sz="2400" dirty="0" smtClean="0">
                  <a:latin typeface="+mn-ea"/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400" dirty="0" smtClean="0">
                    <a:latin typeface="+mn-ea"/>
                    <a:ea typeface="Cambria Math" panose="02040503050406030204" pitchFamily="18" charset="0"/>
                  </a:rPr>
                  <a:t>为了使运放无失真的正常工作，运放内部输入端的输入电压要在：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Cambria Math" panose="02040503050406030204" pitchFamily="18" charset="0"/>
                  </a:rPr>
                  <a:t>之间。</a:t>
                </a:r>
                <a:endParaRPr lang="en-US" altLang="zh-CN" sz="2400" dirty="0">
                  <a:latin typeface="+mn-ea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620688"/>
                <a:ext cx="4752527" cy="2308324"/>
              </a:xfrm>
              <a:prstGeom prst="rect">
                <a:avLst/>
              </a:prstGeom>
              <a:blipFill rotWithShape="0">
                <a:blip r:embed="rId6"/>
                <a:stretch>
                  <a:fillRect l="-1667" t="-2116" r="-2821" b="-44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922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6165304"/>
            <a:ext cx="27363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运放参数计算</a:t>
            </a:r>
            <a:endParaRPr lang="zh-CN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611560" y="620688"/>
                <a:ext cx="7560840" cy="2900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altLang="zh-CN" sz="2400" dirty="0" smtClean="0">
                    <a:latin typeface="+mn-ea"/>
                    <a:ea typeface="+mn-ea"/>
                  </a:rPr>
                  <a:t>AD8426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latin typeface="+mn-ea"/>
                    <a:ea typeface="+mn-ea"/>
                  </a:rPr>
                  <a:t>单</a:t>
                </a:r>
                <a:r>
                  <a:rPr lang="zh-CN" altLang="en-US" sz="2400" dirty="0" smtClean="0">
                    <a:latin typeface="+mn-ea"/>
                    <a:ea typeface="+mn-ea"/>
                  </a:rPr>
                  <a:t>电源情况下要求输入电压范围为：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−0.1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𝑉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−0.7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en-US" altLang="zh-CN" sz="2400" b="0" dirty="0" smtClean="0">
                  <a:latin typeface="+mn-ea"/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b="0" dirty="0" smtClean="0">
                    <a:latin typeface="+mn-ea"/>
                    <a:ea typeface="Cambria Math" panose="02040503050406030204" pitchFamily="18" charset="0"/>
                  </a:rPr>
                  <a:t>AD8426</a:t>
                </a:r>
                <a:r>
                  <a:rPr lang="zh-CN" altLang="en-US" sz="2400" dirty="0" smtClean="0">
                    <a:latin typeface="+mn-ea"/>
                    <a:ea typeface="Cambria Math" panose="02040503050406030204" pitchFamily="18" charset="0"/>
                  </a:rPr>
                  <a:t>最小共模电压为</a:t>
                </a:r>
                <a:r>
                  <a:rPr lang="en-US" altLang="zh-CN" sz="2400" dirty="0" smtClean="0">
                    <a:latin typeface="+mn-ea"/>
                    <a:ea typeface="Cambria Math" panose="02040503050406030204" pitchFamily="18" charset="0"/>
                  </a:rPr>
                  <a:t>1V,</a:t>
                </a:r>
                <a:r>
                  <a:rPr lang="zh-CN" altLang="en-US" sz="2400" dirty="0" smtClean="0">
                    <a:latin typeface="+mn-ea"/>
                    <a:ea typeface="Cambria Math" panose="02040503050406030204" pitchFamily="18" charset="0"/>
                  </a:rPr>
                  <a:t>故</a:t>
                </a:r>
                <a:r>
                  <a:rPr lang="en-US" altLang="zh-CN" sz="2400" dirty="0" smtClean="0">
                    <a:latin typeface="+mn-ea"/>
                    <a:ea typeface="Cambria Math" panose="02040503050406030204" pitchFamily="18" charset="0"/>
                  </a:rPr>
                  <a:t>AD8426</a:t>
                </a:r>
                <a:r>
                  <a:rPr lang="zh-CN" altLang="en-US" sz="2400" dirty="0" smtClean="0">
                    <a:latin typeface="+mn-ea"/>
                    <a:ea typeface="Cambria Math" panose="02040503050406030204" pitchFamily="18" charset="0"/>
                  </a:rPr>
                  <a:t>负输入端输入电压最小值为（</a:t>
                </a:r>
                <a:r>
                  <a:rPr lang="en-US" altLang="zh-CN" sz="2400" dirty="0" smtClean="0">
                    <a:latin typeface="+mn-ea"/>
                    <a:ea typeface="Cambria Math" panose="02040503050406030204" pitchFamily="18" charset="0"/>
                  </a:rPr>
                  <a:t>1-0.6)V=0.4V</a:t>
                </a:r>
                <a:r>
                  <a:rPr lang="zh-CN" altLang="en-US" sz="2400" dirty="0" smtClean="0">
                    <a:latin typeface="+mn-ea"/>
                    <a:ea typeface="Cambria Math" panose="02040503050406030204" pitchFamily="18" charset="0"/>
                  </a:rPr>
                  <a:t>满足要求</a:t>
                </a:r>
                <a:endParaRPr lang="en-US" altLang="zh-CN" sz="2400" dirty="0" smtClean="0">
                  <a:latin typeface="+mn-ea"/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b="0" dirty="0" smtClean="0">
                    <a:latin typeface="+mn-ea"/>
                    <a:ea typeface="Cambria Math" panose="02040503050406030204" pitchFamily="18" charset="0"/>
                  </a:rPr>
                  <a:t>AD8426</a:t>
                </a:r>
                <a:r>
                  <a:rPr lang="zh-CN" altLang="en-US" sz="2400" b="0" dirty="0" smtClean="0">
                    <a:latin typeface="+mn-ea"/>
                    <a:ea typeface="Cambria Math" panose="02040503050406030204" pitchFamily="18" charset="0"/>
                  </a:rPr>
                  <a:t>输出端输出电压范围为：</a:t>
                </a:r>
                <a:r>
                  <a:rPr lang="en-US" altLang="zh-CN" sz="2400" b="0" dirty="0" smtClean="0">
                    <a:latin typeface="+mn-ea"/>
                    <a:ea typeface="Cambria Math" panose="02040503050406030204" pitchFamily="18" charset="0"/>
                  </a:rPr>
                  <a:t>0~1.2V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400" dirty="0" smtClean="0">
                    <a:latin typeface="+mn-ea"/>
                    <a:ea typeface="Cambria Math" panose="02040503050406030204" pitchFamily="18" charset="0"/>
                  </a:rPr>
                  <a:t>增益计算：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=1+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49.4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m:rPr>
                            <m:sty m:val="p"/>
                          </m:rPr>
                          <a:rPr lang="el-GR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sz="2400" b="0" dirty="0" smtClean="0">
                  <a:latin typeface="+mn-ea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620688"/>
                <a:ext cx="7560840" cy="2900859"/>
              </a:xfrm>
              <a:prstGeom prst="rect">
                <a:avLst/>
              </a:prstGeom>
              <a:blipFill rotWithShape="0">
                <a:blip r:embed="rId3"/>
                <a:stretch>
                  <a:fillRect l="-1048" t="-77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898230"/>
            <a:ext cx="3962436" cy="318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4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6165304"/>
            <a:ext cx="27363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运放参数计算</a:t>
            </a:r>
            <a:endParaRPr lang="zh-CN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43608" y="4509120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AD8426 </a:t>
            </a:r>
            <a:r>
              <a:rPr lang="zh-CN" altLang="en-US" dirty="0" smtClean="0"/>
              <a:t>供电电压：</a:t>
            </a:r>
            <a:r>
              <a:rPr lang="en-US" altLang="zh-CN" dirty="0" smtClean="0"/>
              <a:t>3.3V,</a:t>
            </a:r>
            <a:r>
              <a:rPr lang="zh-CN" altLang="en-US" dirty="0" smtClean="0"/>
              <a:t>所加共模信号</a:t>
            </a:r>
            <a:r>
              <a:rPr lang="en-US" altLang="zh-CN" dirty="0" smtClean="0"/>
              <a:t>1.7V(</a:t>
            </a:r>
            <a:r>
              <a:rPr lang="zh-CN" altLang="en-US" dirty="0" smtClean="0"/>
              <a:t>该供电电压下共模电压中间值）</a:t>
            </a:r>
            <a:endParaRPr lang="zh-CN" altLang="en-US" dirty="0"/>
          </a:p>
        </p:txBody>
      </p:sp>
      <p:pic>
        <p:nvPicPr>
          <p:cNvPr id="8" name="图片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797444"/>
            <a:ext cx="5274310" cy="3206750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677532"/>
            <a:ext cx="5274310" cy="29381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932040" y="4149080"/>
            <a:ext cx="3555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AD8426 </a:t>
            </a:r>
            <a:r>
              <a:rPr lang="zh-CN" altLang="en-US" dirty="0" smtClean="0"/>
              <a:t>供电电压</a:t>
            </a:r>
            <a:r>
              <a:rPr lang="en-US" altLang="zh-CN" dirty="0" smtClean="0"/>
              <a:t>5V,</a:t>
            </a:r>
            <a:r>
              <a:rPr lang="zh-CN" altLang="en-US" dirty="0" smtClean="0"/>
              <a:t>增益</a:t>
            </a:r>
            <a:r>
              <a:rPr lang="en-US" altLang="zh-CN" dirty="0" smtClean="0"/>
              <a:t>G=3.36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287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母版.potx" id="{A58792B1-F371-43C7-AE1A-EAC0A3AF312F}" vid="{BE79FD4A-FE7C-46FA-BD52-7ABEC0A0B359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母版</Template>
  <TotalTime>731</TotalTime>
  <Pages>0</Pages>
  <Words>752</Words>
  <Characters>0</Characters>
  <Application>Microsoft Office PowerPoint</Application>
  <DocSecurity>0</DocSecurity>
  <PresentationFormat>全屏显示(4:3)</PresentationFormat>
  <Lines>0</Lines>
  <Paragraphs>150</Paragraphs>
  <Slides>18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黑体</vt:lpstr>
      <vt:lpstr>宋体</vt:lpstr>
      <vt:lpstr>微软雅黑</vt:lpstr>
      <vt:lpstr>Arial</vt:lpstr>
      <vt:lpstr>Calibri</vt:lpstr>
      <vt:lpstr>Cambria Math</vt:lpstr>
      <vt:lpstr>Wingdings</vt:lpstr>
      <vt:lpstr>默认设计模板</vt:lpstr>
      <vt:lpstr>2M采样率双通道数据采集卡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感谢聆听！</vt:lpstr>
    </vt:vector>
  </TitlesOfParts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2M采样率双通道数据采集卡</dc:title>
  <dc:creator>wy</dc:creator>
  <cp:lastModifiedBy>wy</cp:lastModifiedBy>
  <cp:revision>44</cp:revision>
  <cp:lastPrinted>1899-12-30T00:00:00Z</cp:lastPrinted>
  <dcterms:created xsi:type="dcterms:W3CDTF">2015-09-13T03:03:57Z</dcterms:created>
  <dcterms:modified xsi:type="dcterms:W3CDTF">2015-09-20T12:31:49Z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2052-8.1.0.2998</vt:lpwstr>
  </property>
</Properties>
</file>