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75BB6-DA48-42F8-B70C-9F3DCE520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8FDE1-7818-4D09-872F-6580620BA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80F85-029F-4540-AEC6-FA57E61D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D711-1103-4C32-B120-2A9C43B134C3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D6F40-E56B-40B3-8BBF-49D981F9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3F6A-0E1C-4746-A54A-B7F50F81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83A-0435-4D84-8BDF-40EB2A059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85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96B1-8599-4D14-B71B-C6500AF0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6825E-5EFE-447F-B060-78488B0D8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343AC-EB47-4F15-9F77-DBED9182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D711-1103-4C32-B120-2A9C43B134C3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08C38-A3EE-4565-A1BA-F6B42A29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B9AB7-E708-4ABD-85CC-31FAF485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83A-0435-4D84-8BDF-40EB2A059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1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C0CF8-C61B-4557-988E-4D6C7DCE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BB5E4-68BA-4558-AA10-AB9ADD4C2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DE333-E170-477D-AF77-6E6CD912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D711-1103-4C32-B120-2A9C43B134C3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1609F-2F93-4C43-8CDA-B1A73C3E9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5BA8-6FE1-4D8A-AF2E-A9C13BD3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83A-0435-4D84-8BDF-40EB2A059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119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B1AD-16FA-4DB3-823C-AD9C4C36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D47EB-9D29-4465-BDC3-524AE0A84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2DEFE-8611-467A-9E53-D2FEB2AC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D711-1103-4C32-B120-2A9C43B134C3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76359-BB77-47A2-A302-651A9FE5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D9E2-5F7A-49F1-8C35-15BD82899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83A-0435-4D84-8BDF-40EB2A059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947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9C09-0ABC-4218-9405-35CA3D76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77EA-6CE6-4B31-867F-9B07B04F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2C1AB-EDEC-4712-B85B-DADAE9C9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D711-1103-4C32-B120-2A9C43B134C3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B9893-EC9E-40B6-AF1D-C79A609F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CE393-E8E0-42D4-A29A-45D651D5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83A-0435-4D84-8BDF-40EB2A059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829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6E98-7D98-4602-8C53-9FBA5CF8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4D3E-2428-4955-AD04-541436FD6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F04B8-E33C-4FAD-8FF7-97148465C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0BCF0-02ED-497A-8458-F7DD0C1C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D711-1103-4C32-B120-2A9C43B134C3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93468-4594-4B5F-9F29-6B6A3D51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6192D-C02F-47BA-BE1D-CCA7883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83A-0435-4D84-8BDF-40EB2A059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25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1AD-299B-408B-97F5-FBAF71CF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EA7E4-5C04-4837-B0BA-AA4288AC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52B74-C949-483E-8425-DAECB7A40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9CB05-3603-42D8-8B70-6CB9F5A4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98BDD-937C-4E25-BF01-3A1023C19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BDD42-F4B7-49A4-B63C-01B1BAEE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D711-1103-4C32-B120-2A9C43B134C3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58361-EB9D-40A5-BC6B-ECE14775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44BFC-ABE4-4146-B7A4-7D4F010C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83A-0435-4D84-8BDF-40EB2A059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119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035F-7C66-4907-BF83-4AB2D63D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4A7D0-66F5-4838-9AFB-9A2E491C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D711-1103-4C32-B120-2A9C43B134C3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EE555-C086-469F-AAE1-F57C9567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5C802-C289-458A-8C66-BA089DA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83A-0435-4D84-8BDF-40EB2A059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039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92B8B-F300-4CA7-B845-C4B770E2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D711-1103-4C32-B120-2A9C43B134C3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00AB4-66B8-4CDB-90FC-582B5940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49B9B-78F4-4A84-83D8-90B68A93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83A-0435-4D84-8BDF-40EB2A059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40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9394-447C-4E82-BC54-166E653D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8417-8FF5-4166-946B-90DBA53F3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4C212-CA52-4FD4-B30C-CA547B4CE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30C7C-DD27-429D-A38F-CFCCB4CF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D711-1103-4C32-B120-2A9C43B134C3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78BDD-1F9B-4679-BBB6-AD56EE3D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E72E9-E80A-4715-90AB-B0D49D48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83A-0435-4D84-8BDF-40EB2A059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9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C3BEA-6CE9-4774-BBEC-32E1CEA5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41CD5-7C79-46CC-9DA2-44F28511F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29733-66D6-4D0C-94C2-528A4A58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394CB-F0B7-4C13-90A9-5267AADB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D711-1103-4C32-B120-2A9C43B134C3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7E590-60C3-45D8-8E54-8C21CE74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003F5-39D5-4BB0-A0DD-5310708F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483A-0435-4D84-8BDF-40EB2A059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678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72D73-B800-4422-8F18-7E2437D0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F28AB-EC8E-4EA5-91A5-83520F09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9924-570B-4B38-805A-73E679FFC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BD711-1103-4C32-B120-2A9C43B134C3}" type="datetimeFigureOut">
              <a:rPr lang="en-CA" smtClean="0"/>
              <a:t>2022-02-22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9D552-6BD4-482B-ADA4-79A2F4605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EF47-93D2-4B63-87EC-5780C4CC5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483A-0435-4D84-8BDF-40EB2A0595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57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6CF4-3B45-4C1B-881D-4066C5828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Should I buy Amazon stock tomorrow?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937E5-1A88-4E23-800C-E3E1F1A70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 Wendy Yuan</a:t>
            </a:r>
          </a:p>
        </p:txBody>
      </p:sp>
    </p:spTree>
    <p:extLst>
      <p:ext uri="{BB962C8B-B14F-4D97-AF65-F5344CB8AC3E}">
        <p14:creationId xmlns:p14="http://schemas.microsoft.com/office/powerpoint/2010/main" val="206003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9E93-EC11-429C-8486-D809111F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3E47-A80D-48DC-B1DA-3E269E0E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52"/>
            <a:ext cx="11267114" cy="53731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Trading stock is hard</a:t>
            </a:r>
            <a:endParaRPr lang="en-CA" dirty="0"/>
          </a:p>
          <a:p>
            <a:endParaRPr lang="en-CA" dirty="0"/>
          </a:p>
          <a:p>
            <a:r>
              <a:rPr lang="en-US" dirty="0"/>
              <a:t>Stock price fluctuates often due to various factors:</a:t>
            </a:r>
          </a:p>
          <a:p>
            <a:pPr lvl="1"/>
            <a:r>
              <a:rPr lang="en-CA" dirty="0"/>
              <a:t>Economic performance</a:t>
            </a:r>
          </a:p>
          <a:p>
            <a:pPr lvl="1"/>
            <a:r>
              <a:rPr lang="en-CA" dirty="0"/>
              <a:t>Federal policy</a:t>
            </a:r>
          </a:p>
          <a:p>
            <a:pPr lvl="1"/>
            <a:r>
              <a:rPr lang="en-CA" dirty="0"/>
              <a:t>Company performance</a:t>
            </a:r>
          </a:p>
          <a:p>
            <a:pPr lvl="1"/>
            <a:r>
              <a:rPr lang="en-CA" dirty="0"/>
              <a:t>Trader sentiment</a:t>
            </a:r>
          </a:p>
          <a:p>
            <a:pPr lvl="1"/>
            <a:r>
              <a:rPr lang="en-CA" dirty="0"/>
              <a:t>Supply and demand</a:t>
            </a:r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These info can be collected via:</a:t>
            </a:r>
          </a:p>
          <a:p>
            <a:pPr lvl="1"/>
            <a:r>
              <a:rPr lang="en-CA" dirty="0"/>
              <a:t>Stock news</a:t>
            </a:r>
          </a:p>
          <a:p>
            <a:pPr lvl="1"/>
            <a:r>
              <a:rPr lang="en-CA" dirty="0"/>
              <a:t>Technical analysis on historical stock trends</a:t>
            </a:r>
          </a:p>
          <a:p>
            <a:endParaRPr lang="en-CA" dirty="0"/>
          </a:p>
          <a:p>
            <a:r>
              <a:rPr lang="en-US" dirty="0"/>
              <a:t>The most frequent question for a new trader is: </a:t>
            </a:r>
          </a:p>
          <a:p>
            <a:pPr marL="0" indent="0">
              <a:buNone/>
            </a:pPr>
            <a:r>
              <a:rPr lang="en-US" dirty="0"/>
              <a:t>	should I buy this stock tomorrow for short-term investment?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228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F62-AEB2-4051-AD99-72FC315C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Thought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AADC0E-13C5-4FF1-9618-ACF5FC5BCC56}"/>
              </a:ext>
            </a:extLst>
          </p:cNvPr>
          <p:cNvSpPr/>
          <p:nvPr/>
        </p:nvSpPr>
        <p:spPr>
          <a:xfrm>
            <a:off x="838200" y="4303556"/>
            <a:ext cx="1590411" cy="981511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Nasdaq.com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1BF1E3-0AB3-48AE-84E2-1E1B2E81D69F}"/>
              </a:ext>
            </a:extLst>
          </p:cNvPr>
          <p:cNvSpPr/>
          <p:nvPr/>
        </p:nvSpPr>
        <p:spPr>
          <a:xfrm>
            <a:off x="2878124" y="4303555"/>
            <a:ext cx="1590411" cy="981511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News Headlines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6BE2C1-512B-4DBE-A24F-058F8FAAC99C}"/>
              </a:ext>
            </a:extLst>
          </p:cNvPr>
          <p:cNvSpPr/>
          <p:nvPr/>
        </p:nvSpPr>
        <p:spPr>
          <a:xfrm>
            <a:off x="4918048" y="4303555"/>
            <a:ext cx="1590411" cy="981511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Sentiment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AABB2B-E173-44BA-89D5-797C1DFB71BD}"/>
              </a:ext>
            </a:extLst>
          </p:cNvPr>
          <p:cNvSpPr/>
          <p:nvPr/>
        </p:nvSpPr>
        <p:spPr>
          <a:xfrm>
            <a:off x="838200" y="5503178"/>
            <a:ext cx="1590411" cy="981511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Yahoo Finance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59C1C-2BB3-4C44-9DC6-51EAEC1E9772}"/>
              </a:ext>
            </a:extLst>
          </p:cNvPr>
          <p:cNvSpPr/>
          <p:nvPr/>
        </p:nvSpPr>
        <p:spPr>
          <a:xfrm>
            <a:off x="2878123" y="5503178"/>
            <a:ext cx="1590411" cy="981511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Stock Data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67464D-5622-48C2-A880-8A166D8E72A4}"/>
              </a:ext>
            </a:extLst>
          </p:cNvPr>
          <p:cNvSpPr/>
          <p:nvPr/>
        </p:nvSpPr>
        <p:spPr>
          <a:xfrm>
            <a:off x="2428611" y="4793768"/>
            <a:ext cx="449513" cy="713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5C1B8D-0588-49DD-87D8-64064D766F4A}"/>
              </a:ext>
            </a:extLst>
          </p:cNvPr>
          <p:cNvSpPr/>
          <p:nvPr/>
        </p:nvSpPr>
        <p:spPr>
          <a:xfrm>
            <a:off x="4468535" y="4793768"/>
            <a:ext cx="449513" cy="713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D437388-C9C2-4D43-983A-68368D816C1C}"/>
              </a:ext>
            </a:extLst>
          </p:cNvPr>
          <p:cNvSpPr/>
          <p:nvPr/>
        </p:nvSpPr>
        <p:spPr>
          <a:xfrm rot="2700258">
            <a:off x="6467827" y="4977913"/>
            <a:ext cx="449513" cy="713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245A47-7971-4A9B-B4A4-702E28F8D4A7}"/>
              </a:ext>
            </a:extLst>
          </p:cNvPr>
          <p:cNvSpPr/>
          <p:nvPr/>
        </p:nvSpPr>
        <p:spPr>
          <a:xfrm>
            <a:off x="2428611" y="5999679"/>
            <a:ext cx="449513" cy="713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F0BB6B0-602A-4543-B06D-9081144B6748}"/>
              </a:ext>
            </a:extLst>
          </p:cNvPr>
          <p:cNvSpPr/>
          <p:nvPr/>
        </p:nvSpPr>
        <p:spPr>
          <a:xfrm>
            <a:off x="4918048" y="5503178"/>
            <a:ext cx="1590411" cy="981511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Technical Analysis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B14E1FF-7438-4728-B536-500F8B491CC1}"/>
              </a:ext>
            </a:extLst>
          </p:cNvPr>
          <p:cNvSpPr/>
          <p:nvPr/>
        </p:nvSpPr>
        <p:spPr>
          <a:xfrm>
            <a:off x="4468533" y="5999679"/>
            <a:ext cx="449513" cy="713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F4A4A-933B-402D-A374-F80860E54635}"/>
              </a:ext>
            </a:extLst>
          </p:cNvPr>
          <p:cNvSpPr txBox="1"/>
          <p:nvPr/>
        </p:nvSpPr>
        <p:spPr>
          <a:xfrm>
            <a:off x="704675" y="1446567"/>
            <a:ext cx="108200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Normally, it is easy to buy a stock with previous CLOSE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If today’s HIGH is higher than previous CLOSE, we will have opportunity to sell it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/>
              <a:t>A supervised learning solution is designed to make below prediction:</a:t>
            </a:r>
          </a:p>
          <a:p>
            <a:pPr lvl="1"/>
            <a:r>
              <a:rPr lang="en-CA" sz="2400" dirty="0">
                <a:solidFill>
                  <a:srgbClr val="00B050"/>
                </a:solidFill>
              </a:rPr>
              <a:t>Will today’s HIGH be higher than previous CLOSE?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8C9C283-3832-4E2C-81E9-947DE82277F8}"/>
              </a:ext>
            </a:extLst>
          </p:cNvPr>
          <p:cNvSpPr/>
          <p:nvPr/>
        </p:nvSpPr>
        <p:spPr>
          <a:xfrm rot="19076050">
            <a:off x="6474441" y="5827370"/>
            <a:ext cx="449513" cy="713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DF8AEB4-EE49-4DD7-A7F2-01D0A87EFCCF}"/>
              </a:ext>
            </a:extLst>
          </p:cNvPr>
          <p:cNvSpPr/>
          <p:nvPr/>
        </p:nvSpPr>
        <p:spPr>
          <a:xfrm>
            <a:off x="6889938" y="4793768"/>
            <a:ext cx="2212117" cy="1277214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Convert 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Time Series Data 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to 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Supervised Learning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907ACAD-BE4C-4411-A84B-482AB8CCBC07}"/>
              </a:ext>
            </a:extLst>
          </p:cNvPr>
          <p:cNvSpPr/>
          <p:nvPr/>
        </p:nvSpPr>
        <p:spPr>
          <a:xfrm>
            <a:off x="9563800" y="4976770"/>
            <a:ext cx="1590411" cy="981511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Classification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87D6152-4DA6-4ACF-A4C5-57373ECDB09C}"/>
              </a:ext>
            </a:extLst>
          </p:cNvPr>
          <p:cNvSpPr/>
          <p:nvPr/>
        </p:nvSpPr>
        <p:spPr>
          <a:xfrm>
            <a:off x="9114287" y="5431875"/>
            <a:ext cx="449513" cy="7130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15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F62-AEB2-4051-AD99-72FC315C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/>
          <a:lstStyle/>
          <a:p>
            <a:r>
              <a:rPr lang="en-CA" dirty="0"/>
              <a:t>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AADC0E-13C5-4FF1-9618-ACF5FC5BCC56}"/>
              </a:ext>
            </a:extLst>
          </p:cNvPr>
          <p:cNvSpPr/>
          <p:nvPr/>
        </p:nvSpPr>
        <p:spPr>
          <a:xfrm>
            <a:off x="838200" y="1031847"/>
            <a:ext cx="1590411" cy="6878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1BF1E3-0AB3-48AE-84E2-1E1B2E81D69F}"/>
              </a:ext>
            </a:extLst>
          </p:cNvPr>
          <p:cNvSpPr/>
          <p:nvPr/>
        </p:nvSpPr>
        <p:spPr>
          <a:xfrm>
            <a:off x="2878124" y="1031846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6BE2C1-512B-4DBE-A24F-058F8FAAC99C}"/>
              </a:ext>
            </a:extLst>
          </p:cNvPr>
          <p:cNvSpPr/>
          <p:nvPr/>
        </p:nvSpPr>
        <p:spPr>
          <a:xfrm>
            <a:off x="4918048" y="1031846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AABB2B-E173-44BA-89D5-797C1DFB71BD}"/>
              </a:ext>
            </a:extLst>
          </p:cNvPr>
          <p:cNvSpPr/>
          <p:nvPr/>
        </p:nvSpPr>
        <p:spPr>
          <a:xfrm>
            <a:off x="6957972" y="1031845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59C1C-2BB3-4C44-9DC6-51EAEC1E9772}"/>
              </a:ext>
            </a:extLst>
          </p:cNvPr>
          <p:cNvSpPr/>
          <p:nvPr/>
        </p:nvSpPr>
        <p:spPr>
          <a:xfrm>
            <a:off x="8997896" y="1031844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67464D-5622-48C2-A880-8A166D8E72A4}"/>
              </a:ext>
            </a:extLst>
          </p:cNvPr>
          <p:cNvSpPr/>
          <p:nvPr/>
        </p:nvSpPr>
        <p:spPr>
          <a:xfrm>
            <a:off x="2428611" y="1374344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5C1B8D-0588-49DD-87D8-64064D766F4A}"/>
              </a:ext>
            </a:extLst>
          </p:cNvPr>
          <p:cNvSpPr/>
          <p:nvPr/>
        </p:nvSpPr>
        <p:spPr>
          <a:xfrm>
            <a:off x="4468535" y="1374344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D437388-C9C2-4D43-983A-68368D816C1C}"/>
              </a:ext>
            </a:extLst>
          </p:cNvPr>
          <p:cNvSpPr/>
          <p:nvPr/>
        </p:nvSpPr>
        <p:spPr>
          <a:xfrm>
            <a:off x="6508459" y="1389024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245A47-7971-4A9B-B4A4-702E28F8D4A7}"/>
              </a:ext>
            </a:extLst>
          </p:cNvPr>
          <p:cNvSpPr/>
          <p:nvPr/>
        </p:nvSpPr>
        <p:spPr>
          <a:xfrm>
            <a:off x="8548383" y="1374345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696A4-9DA8-4AD1-B524-6C990707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82" y="1772517"/>
            <a:ext cx="4603819" cy="50854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9E7F03-8182-4D70-9D07-A7118E435F82}"/>
              </a:ext>
            </a:extLst>
          </p:cNvPr>
          <p:cNvSpPr txBox="1"/>
          <p:nvPr/>
        </p:nvSpPr>
        <p:spPr>
          <a:xfrm>
            <a:off x="5225501" y="2462134"/>
            <a:ext cx="661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From 2020-Sep-08 to 2022-Feb-17, there are 366 trading days</a:t>
            </a:r>
            <a:endParaRPr lang="en-CA" sz="2000" dirty="0">
              <a:solidFill>
                <a:srgbClr val="00B05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967A4C-1590-4F65-90A7-F4BEDA78A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13" y="2921786"/>
            <a:ext cx="3762142" cy="369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31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F62-AEB2-4051-AD99-72FC315C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/>
          <a:lstStyle/>
          <a:p>
            <a:r>
              <a:rPr lang="en-CA" dirty="0"/>
              <a:t>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AADC0E-13C5-4FF1-9618-ACF5FC5BCC56}"/>
              </a:ext>
            </a:extLst>
          </p:cNvPr>
          <p:cNvSpPr/>
          <p:nvPr/>
        </p:nvSpPr>
        <p:spPr>
          <a:xfrm>
            <a:off x="838200" y="1031847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1BF1E3-0AB3-48AE-84E2-1E1B2E81D69F}"/>
              </a:ext>
            </a:extLst>
          </p:cNvPr>
          <p:cNvSpPr/>
          <p:nvPr/>
        </p:nvSpPr>
        <p:spPr>
          <a:xfrm>
            <a:off x="2878124" y="1031846"/>
            <a:ext cx="1590411" cy="6878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6BE2C1-512B-4DBE-A24F-058F8FAAC99C}"/>
              </a:ext>
            </a:extLst>
          </p:cNvPr>
          <p:cNvSpPr/>
          <p:nvPr/>
        </p:nvSpPr>
        <p:spPr>
          <a:xfrm>
            <a:off x="4918048" y="1031846"/>
            <a:ext cx="1590411" cy="6878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AABB2B-E173-44BA-89D5-797C1DFB71BD}"/>
              </a:ext>
            </a:extLst>
          </p:cNvPr>
          <p:cNvSpPr/>
          <p:nvPr/>
        </p:nvSpPr>
        <p:spPr>
          <a:xfrm>
            <a:off x="6957972" y="1031845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59C1C-2BB3-4C44-9DC6-51EAEC1E9772}"/>
              </a:ext>
            </a:extLst>
          </p:cNvPr>
          <p:cNvSpPr/>
          <p:nvPr/>
        </p:nvSpPr>
        <p:spPr>
          <a:xfrm>
            <a:off x="8997896" y="1031844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67464D-5622-48C2-A880-8A166D8E72A4}"/>
              </a:ext>
            </a:extLst>
          </p:cNvPr>
          <p:cNvSpPr/>
          <p:nvPr/>
        </p:nvSpPr>
        <p:spPr>
          <a:xfrm>
            <a:off x="2428611" y="1374344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5C1B8D-0588-49DD-87D8-64064D766F4A}"/>
              </a:ext>
            </a:extLst>
          </p:cNvPr>
          <p:cNvSpPr/>
          <p:nvPr/>
        </p:nvSpPr>
        <p:spPr>
          <a:xfrm>
            <a:off x="4468535" y="1374344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D437388-C9C2-4D43-983A-68368D816C1C}"/>
              </a:ext>
            </a:extLst>
          </p:cNvPr>
          <p:cNvSpPr/>
          <p:nvPr/>
        </p:nvSpPr>
        <p:spPr>
          <a:xfrm>
            <a:off x="6508459" y="1389024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245A47-7971-4A9B-B4A4-702E28F8D4A7}"/>
              </a:ext>
            </a:extLst>
          </p:cNvPr>
          <p:cNvSpPr/>
          <p:nvPr/>
        </p:nvSpPr>
        <p:spPr>
          <a:xfrm>
            <a:off x="8548383" y="1374345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10BE80-C8C2-4CC5-B86D-0BF5E856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061" y="2088561"/>
            <a:ext cx="1895740" cy="24292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BA1606-EE75-44CC-B436-DA3FA5996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4" y="3401560"/>
            <a:ext cx="9613987" cy="291535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6CA82A-E3B0-4351-9353-DB1644AFD9E2}"/>
              </a:ext>
            </a:extLst>
          </p:cNvPr>
          <p:cNvSpPr txBox="1"/>
          <p:nvPr/>
        </p:nvSpPr>
        <p:spPr>
          <a:xfrm>
            <a:off x="729002" y="2348620"/>
            <a:ext cx="6612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B050"/>
                </a:solidFill>
              </a:rPr>
              <a:t>Sentiment Analysis for News Headlines from Nasdaq.com</a:t>
            </a:r>
          </a:p>
        </p:txBody>
      </p:sp>
    </p:spTree>
    <p:extLst>
      <p:ext uri="{BB962C8B-B14F-4D97-AF65-F5344CB8AC3E}">
        <p14:creationId xmlns:p14="http://schemas.microsoft.com/office/powerpoint/2010/main" val="35912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F62-AEB2-4051-AD99-72FC315C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/>
          <a:lstStyle/>
          <a:p>
            <a:r>
              <a:rPr lang="en-CA" dirty="0"/>
              <a:t>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AADC0E-13C5-4FF1-9618-ACF5FC5BCC56}"/>
              </a:ext>
            </a:extLst>
          </p:cNvPr>
          <p:cNvSpPr/>
          <p:nvPr/>
        </p:nvSpPr>
        <p:spPr>
          <a:xfrm>
            <a:off x="838200" y="1031847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1BF1E3-0AB3-48AE-84E2-1E1B2E81D69F}"/>
              </a:ext>
            </a:extLst>
          </p:cNvPr>
          <p:cNvSpPr/>
          <p:nvPr/>
        </p:nvSpPr>
        <p:spPr>
          <a:xfrm>
            <a:off x="2878124" y="1031846"/>
            <a:ext cx="1590411" cy="6878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6BE2C1-512B-4DBE-A24F-058F8FAAC99C}"/>
              </a:ext>
            </a:extLst>
          </p:cNvPr>
          <p:cNvSpPr/>
          <p:nvPr/>
        </p:nvSpPr>
        <p:spPr>
          <a:xfrm>
            <a:off x="4918048" y="1031846"/>
            <a:ext cx="1590411" cy="6878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AABB2B-E173-44BA-89D5-797C1DFB71BD}"/>
              </a:ext>
            </a:extLst>
          </p:cNvPr>
          <p:cNvSpPr/>
          <p:nvPr/>
        </p:nvSpPr>
        <p:spPr>
          <a:xfrm>
            <a:off x="6957972" y="1031845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59C1C-2BB3-4C44-9DC6-51EAEC1E9772}"/>
              </a:ext>
            </a:extLst>
          </p:cNvPr>
          <p:cNvSpPr/>
          <p:nvPr/>
        </p:nvSpPr>
        <p:spPr>
          <a:xfrm>
            <a:off x="8997896" y="1031844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67464D-5622-48C2-A880-8A166D8E72A4}"/>
              </a:ext>
            </a:extLst>
          </p:cNvPr>
          <p:cNvSpPr/>
          <p:nvPr/>
        </p:nvSpPr>
        <p:spPr>
          <a:xfrm>
            <a:off x="2428611" y="1374344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5C1B8D-0588-49DD-87D8-64064D766F4A}"/>
              </a:ext>
            </a:extLst>
          </p:cNvPr>
          <p:cNvSpPr/>
          <p:nvPr/>
        </p:nvSpPr>
        <p:spPr>
          <a:xfrm>
            <a:off x="4468535" y="1374344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D437388-C9C2-4D43-983A-68368D816C1C}"/>
              </a:ext>
            </a:extLst>
          </p:cNvPr>
          <p:cNvSpPr/>
          <p:nvPr/>
        </p:nvSpPr>
        <p:spPr>
          <a:xfrm>
            <a:off x="6508459" y="1389024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245A47-7971-4A9B-B4A4-702E28F8D4A7}"/>
              </a:ext>
            </a:extLst>
          </p:cNvPr>
          <p:cNvSpPr/>
          <p:nvPr/>
        </p:nvSpPr>
        <p:spPr>
          <a:xfrm>
            <a:off x="8548383" y="1374345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CA82A-E3B0-4351-9353-DB1644AFD9E2}"/>
              </a:ext>
            </a:extLst>
          </p:cNvPr>
          <p:cNvSpPr txBox="1"/>
          <p:nvPr/>
        </p:nvSpPr>
        <p:spPr>
          <a:xfrm>
            <a:off x="729001" y="2133467"/>
            <a:ext cx="7819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B050"/>
                </a:solidFill>
              </a:rPr>
              <a:t>Technical Analysis for Stock Data from Yahoo Finance based on TA library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BC57FF-0DD3-4280-90DE-21444A55EBDD}"/>
              </a:ext>
            </a:extLst>
          </p:cNvPr>
          <p:cNvSpPr txBox="1"/>
          <p:nvPr/>
        </p:nvSpPr>
        <p:spPr>
          <a:xfrm>
            <a:off x="729002" y="2755749"/>
            <a:ext cx="66129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Average Directional Index (ADX) identifies a strong trend when the ADX is over 25 and a weak trend when the ADX is below 20;</a:t>
            </a:r>
          </a:p>
          <a:p>
            <a:endParaRPr lang="en-US" sz="2000" dirty="0"/>
          </a:p>
          <a:p>
            <a:r>
              <a:rPr lang="en-US" sz="2000" dirty="0"/>
              <a:t>The +DI and -DI measure trend direction over time;</a:t>
            </a:r>
          </a:p>
          <a:p>
            <a:r>
              <a:rPr lang="en-US" sz="2000" dirty="0"/>
              <a:t>'+DI'&gt;'-DI': Up trend     :  1</a:t>
            </a:r>
          </a:p>
          <a:p>
            <a:r>
              <a:rPr lang="en-US" sz="2000" dirty="0"/>
              <a:t>'+DI'='-DI': Same           :  0</a:t>
            </a:r>
          </a:p>
          <a:p>
            <a:r>
              <a:rPr lang="en-US" sz="2000" dirty="0"/>
              <a:t>'+DI'&lt;'-DI': Down trend: -1</a:t>
            </a:r>
          </a:p>
          <a:p>
            <a:endParaRPr lang="en-US" sz="2000" dirty="0"/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Fidelity Sans"/>
              </a:rPr>
              <a:t>The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Fidelity Sans"/>
              </a:rPr>
              <a:t>Chaikin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Fidelity Sans"/>
              </a:rPr>
              <a:t> Money Flow (CMF) is a volume-weighted average of accumulation and distribution over a 21-day period. </a:t>
            </a:r>
            <a:r>
              <a:rPr lang="en-US" sz="2000" dirty="0">
                <a:solidFill>
                  <a:srgbClr val="000000"/>
                </a:solidFill>
                <a:latin typeface="-apple-system"/>
              </a:rPr>
              <a:t>W</a:t>
            </a:r>
            <a:r>
              <a:rPr lang="en-US" sz="2000" b="0" i="0" dirty="0">
                <a:effectLst/>
                <a:latin typeface="-apple-system"/>
              </a:rPr>
              <a:t>hen the CMF volume forex indicator crosses above zero, it’s seen as a buy signal</a:t>
            </a:r>
            <a:endParaRPr lang="en-US" sz="2000" dirty="0"/>
          </a:p>
          <a:p>
            <a:endParaRPr lang="en-CA" sz="2000" dirty="0">
              <a:solidFill>
                <a:srgbClr val="00B05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F91399-B0C3-4AA8-A2E3-07DCA384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811" y="2920626"/>
            <a:ext cx="147658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6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F62-AEB2-4051-AD99-72FC315C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/>
          <a:lstStyle/>
          <a:p>
            <a:r>
              <a:rPr lang="en-CA" dirty="0"/>
              <a:t>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AADC0E-13C5-4FF1-9618-ACF5FC5BCC56}"/>
              </a:ext>
            </a:extLst>
          </p:cNvPr>
          <p:cNvSpPr/>
          <p:nvPr/>
        </p:nvSpPr>
        <p:spPr>
          <a:xfrm>
            <a:off x="838200" y="1031847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Exploration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1BF1E3-0AB3-48AE-84E2-1E1B2E81D69F}"/>
              </a:ext>
            </a:extLst>
          </p:cNvPr>
          <p:cNvSpPr/>
          <p:nvPr/>
        </p:nvSpPr>
        <p:spPr>
          <a:xfrm>
            <a:off x="2878124" y="1031846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Data 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6BE2C1-512B-4DBE-A24F-058F8FAAC99C}"/>
              </a:ext>
            </a:extLst>
          </p:cNvPr>
          <p:cNvSpPr/>
          <p:nvPr/>
        </p:nvSpPr>
        <p:spPr>
          <a:xfrm>
            <a:off x="4918048" y="1031846"/>
            <a:ext cx="1590411" cy="687898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AABB2B-E173-44BA-89D5-797C1DFB71BD}"/>
              </a:ext>
            </a:extLst>
          </p:cNvPr>
          <p:cNvSpPr/>
          <p:nvPr/>
        </p:nvSpPr>
        <p:spPr>
          <a:xfrm>
            <a:off x="6957972" y="1031845"/>
            <a:ext cx="1590411" cy="6878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59C1C-2BB3-4C44-9DC6-51EAEC1E9772}"/>
              </a:ext>
            </a:extLst>
          </p:cNvPr>
          <p:cNvSpPr/>
          <p:nvPr/>
        </p:nvSpPr>
        <p:spPr>
          <a:xfrm>
            <a:off x="8997896" y="1031844"/>
            <a:ext cx="1590411" cy="687898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67464D-5622-48C2-A880-8A166D8E72A4}"/>
              </a:ext>
            </a:extLst>
          </p:cNvPr>
          <p:cNvSpPr/>
          <p:nvPr/>
        </p:nvSpPr>
        <p:spPr>
          <a:xfrm>
            <a:off x="2428611" y="1374344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F5C1B8D-0588-49DD-87D8-64064D766F4A}"/>
              </a:ext>
            </a:extLst>
          </p:cNvPr>
          <p:cNvSpPr/>
          <p:nvPr/>
        </p:nvSpPr>
        <p:spPr>
          <a:xfrm>
            <a:off x="4468535" y="1374344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D437388-C9C2-4D43-983A-68368D816C1C}"/>
              </a:ext>
            </a:extLst>
          </p:cNvPr>
          <p:cNvSpPr/>
          <p:nvPr/>
        </p:nvSpPr>
        <p:spPr>
          <a:xfrm>
            <a:off x="6508459" y="1389024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245A47-7971-4A9B-B4A4-702E28F8D4A7}"/>
              </a:ext>
            </a:extLst>
          </p:cNvPr>
          <p:cNvSpPr/>
          <p:nvPr/>
        </p:nvSpPr>
        <p:spPr>
          <a:xfrm>
            <a:off x="8548383" y="1374345"/>
            <a:ext cx="449513" cy="49973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CA82A-E3B0-4351-9353-DB1644AFD9E2}"/>
              </a:ext>
            </a:extLst>
          </p:cNvPr>
          <p:cNvSpPr txBox="1"/>
          <p:nvPr/>
        </p:nvSpPr>
        <p:spPr>
          <a:xfrm>
            <a:off x="729001" y="2133467"/>
            <a:ext cx="7819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>
                <a:solidFill>
                  <a:srgbClr val="00B050"/>
                </a:solidFill>
              </a:rPr>
              <a:t>XGBoost</a:t>
            </a:r>
            <a:endParaRPr lang="en-CA" sz="2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6079A6-0223-4607-8CEF-B0961FDC02E9}"/>
              </a:ext>
            </a:extLst>
          </p:cNvPr>
          <p:cNvSpPr txBox="1"/>
          <p:nvPr/>
        </p:nvSpPr>
        <p:spPr>
          <a:xfrm>
            <a:off x="729000" y="4240503"/>
            <a:ext cx="7819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00B050"/>
                </a:solidFill>
              </a:rPr>
              <a:t>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0CE19-32BF-435C-8622-A6B753145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85" y="2572068"/>
            <a:ext cx="8423441" cy="8741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7F679A-7D64-4F68-B363-CE0230F8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05" y="4640613"/>
            <a:ext cx="10634836" cy="15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3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1F62-AEB2-4051-AD99-72FC315C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91"/>
            <a:ext cx="10515600" cy="1325563"/>
          </a:xfrm>
        </p:spPr>
        <p:txBody>
          <a:bodyPr/>
          <a:lstStyle/>
          <a:p>
            <a:r>
              <a:rPr lang="en-CA" dirty="0"/>
              <a:t>Future Work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8706C0-3429-48EE-858A-7361F967B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852"/>
            <a:ext cx="11267114" cy="53731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Sentiment Analysis</a:t>
            </a:r>
          </a:p>
          <a:p>
            <a:pPr lvl="1"/>
            <a:r>
              <a:rPr lang="en-CA" dirty="0"/>
              <a:t>Add Federal Reserve news</a:t>
            </a:r>
          </a:p>
          <a:p>
            <a:pPr lvl="1"/>
            <a:r>
              <a:rPr lang="en-CA" dirty="0"/>
              <a:t>Add Politic news such as Russia vs Ukraine</a:t>
            </a:r>
          </a:p>
          <a:p>
            <a:pPr lvl="1"/>
            <a:r>
              <a:rPr lang="en-CA" dirty="0"/>
              <a:t>Instead of using Web Scraper, find a better way to load historic news</a:t>
            </a:r>
          </a:p>
          <a:p>
            <a:endParaRPr lang="en-CA" dirty="0"/>
          </a:p>
          <a:p>
            <a:r>
              <a:rPr lang="en-US" dirty="0"/>
              <a:t>Technical Analysis:</a:t>
            </a:r>
          </a:p>
          <a:p>
            <a:pPr lvl="1"/>
            <a:r>
              <a:rPr lang="en-CA" dirty="0"/>
              <a:t>Bring popular indicators such as MA30, MA200, MACD and RSI</a:t>
            </a:r>
          </a:p>
          <a:p>
            <a:pPr lvl="1"/>
            <a:r>
              <a:rPr lang="en-CA" dirty="0"/>
              <a:t>Try different methods to identify a short period trend</a:t>
            </a:r>
          </a:p>
          <a:p>
            <a:pPr lvl="1"/>
            <a:r>
              <a:rPr lang="en-CA" dirty="0"/>
              <a:t>Find a way to identify whether two trends converge or not, such as MA30 vs MA200</a:t>
            </a:r>
          </a:p>
          <a:p>
            <a:pPr lvl="1"/>
            <a:r>
              <a:rPr lang="en-CA" dirty="0"/>
              <a:t>Find a way to identify whether MA200 is stung by recent Candles sticks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US" dirty="0"/>
              <a:t>Try Different Targets:</a:t>
            </a:r>
          </a:p>
          <a:p>
            <a:pPr lvl="1"/>
            <a:r>
              <a:rPr lang="en-CA" dirty="0"/>
              <a:t>Is today the bottom of a short period?</a:t>
            </a:r>
          </a:p>
          <a:p>
            <a:pPr lvl="1"/>
            <a:r>
              <a:rPr lang="en-CA" dirty="0"/>
              <a:t>Is today the top of a short period?</a:t>
            </a: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796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422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Fidelity Sans</vt:lpstr>
      <vt:lpstr>Arial</vt:lpstr>
      <vt:lpstr>Calibri</vt:lpstr>
      <vt:lpstr>Calibri Light</vt:lpstr>
      <vt:lpstr>Office Theme</vt:lpstr>
      <vt:lpstr>Should I buy Amazon stock tomorrow?</vt:lpstr>
      <vt:lpstr>Scenario</vt:lpstr>
      <vt:lpstr>Thought</vt:lpstr>
      <vt:lpstr>Workflow</vt:lpstr>
      <vt:lpstr>Workflow</vt:lpstr>
      <vt:lpstr>Workflow</vt:lpstr>
      <vt:lpstr>Workflow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Ttourist Problem</dc:title>
  <dc:creator>Ying Zhou</dc:creator>
  <cp:lastModifiedBy>Ying Zhou</cp:lastModifiedBy>
  <cp:revision>31</cp:revision>
  <dcterms:created xsi:type="dcterms:W3CDTF">2021-12-03T03:51:34Z</dcterms:created>
  <dcterms:modified xsi:type="dcterms:W3CDTF">2022-02-22T15:51:23Z</dcterms:modified>
</cp:coreProperties>
</file>