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7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6FDA-61DD-4FF6-82EE-D404D362B482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879B-6164-4798-B246-21CA15498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zhangliliang.github.io/2014/09/01/paper-note-dpm/" TargetMode="External"/><Relationship Id="rId2" Type="http://schemas.openxmlformats.org/officeDocument/2006/relationships/hyperlink" Target="http://www.cs.berkeley.edu/~rbg/lat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masibuaa/article/details/17534151" TargetMode="External"/><Relationship Id="rId4" Type="http://schemas.openxmlformats.org/officeDocument/2006/relationships/hyperlink" Target="http://blog.csdn.net/pkueecser/article/details/801200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 to DPM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Zhangliliang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4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 Model: Difference Pose and 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36" y="1536142"/>
            <a:ext cx="7457672" cy="51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Formulate it as linear ——</a:t>
            </a:r>
            <a:r>
              <a:rPr lang="zh-CN" altLang="en-US" dirty="0"/>
              <a:t> </a:t>
            </a:r>
            <a:r>
              <a:rPr lang="en-US" altLang="zh-CN" dirty="0" smtClean="0"/>
              <a:t>to use SVM</a:t>
            </a:r>
            <a:endParaRPr lang="zh-CN" altLang="en-US" dirty="0"/>
          </a:p>
        </p:txBody>
      </p:sp>
      <p:pic>
        <p:nvPicPr>
          <p:cNvPr id="7170" name="Picture 2" descr="http://i.imgur.com/Eiat9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54" y="3432756"/>
            <a:ext cx="5451462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.imgur.com/MqWoNI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68" y="1837105"/>
            <a:ext cx="5219048" cy="1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429480" y="4824823"/>
            <a:ext cx="18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i.e. score = β</a:t>
            </a:r>
            <a:r>
              <a:rPr lang="en-US" altLang="zh-CN" b="1" dirty="0">
                <a:solidFill>
                  <a:srgbClr val="FF0000"/>
                </a:solidFill>
              </a:rPr>
              <a:t>·</a:t>
            </a:r>
            <a:r>
              <a:rPr lang="en-US" altLang="zh-CN" b="1" dirty="0" smtClean="0">
                <a:solidFill>
                  <a:srgbClr val="FF0000"/>
                </a:solidFill>
              </a:rPr>
              <a:t>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latent SVM? ——Partial labelled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dataset just contain the root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, but not the parts’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Thus, the location of parts are unknown as LATENT.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Z means the latent variable.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65" y="3033903"/>
            <a:ext cx="5561110" cy="16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Difference between SVM and LSVM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Convexity!</a:t>
            </a:r>
          </a:p>
          <a:p>
            <a:pPr lvl="1"/>
            <a:r>
              <a:rPr lang="en-US" altLang="zh-CN" dirty="0" smtClean="0"/>
              <a:t>SVM ’s loss function is convex</a:t>
            </a:r>
          </a:p>
          <a:p>
            <a:pPr lvl="1"/>
            <a:r>
              <a:rPr lang="en-US" altLang="zh-CN" dirty="0" smtClean="0"/>
              <a:t>LSVM’s loss function is semi-convex. </a:t>
            </a:r>
          </a:p>
          <a:p>
            <a:pPr lvl="2"/>
            <a:r>
              <a:rPr lang="en-US" altLang="zh-CN" dirty="0" smtClean="0"/>
              <a:t>To the negative sample, LSVM’s loss function is convex</a:t>
            </a:r>
          </a:p>
          <a:p>
            <a:pPr lvl="2"/>
            <a:r>
              <a:rPr lang="en-US" altLang="zh-CN" dirty="0" smtClean="0"/>
              <a:t>To the positive sample, LSVM’s loss function isn’t convex </a:t>
            </a:r>
            <a:r>
              <a:rPr lang="en-US" altLang="zh-CN" b="1" dirty="0" smtClean="0"/>
              <a:t>until the latent term is fixed</a:t>
            </a:r>
          </a:p>
          <a:p>
            <a:r>
              <a:rPr lang="en-US" altLang="zh-CN" dirty="0" smtClean="0"/>
              <a:t>Thus, if we fix the latent term of positive sample, LSVM</a:t>
            </a:r>
            <a:r>
              <a:rPr lang="zh-CN" altLang="en-US" dirty="0" smtClean="0"/>
              <a:t>→</a:t>
            </a:r>
            <a:r>
              <a:rPr lang="en-US" altLang="zh-CN" dirty="0" smtClean="0"/>
              <a:t>SVM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373" y="4794888"/>
            <a:ext cx="6573866" cy="744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1" y="5539839"/>
            <a:ext cx="6717631" cy="10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Coordinate Descent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</a:t>
            </a:r>
            <a:r>
              <a:rPr lang="en-US" altLang="zh-CN" dirty="0" err="1" smtClean="0"/>
              <a:t>Relabel</a:t>
            </a:r>
            <a:r>
              <a:rPr lang="en-US" altLang="zh-CN" dirty="0" smtClean="0"/>
              <a:t> positive examples</a:t>
            </a:r>
          </a:p>
          <a:p>
            <a:pPr lvl="1"/>
            <a:r>
              <a:rPr lang="en-US" altLang="zh-CN" dirty="0" smtClean="0"/>
              <a:t>Search the Z(x) of each positive example to find out the best z, and retain it. </a:t>
            </a:r>
          </a:p>
          <a:p>
            <a:r>
              <a:rPr lang="en-US" altLang="zh-CN" dirty="0" smtClean="0"/>
              <a:t>Step 2:  Optimize beta</a:t>
            </a:r>
          </a:p>
          <a:p>
            <a:pPr lvl="1"/>
            <a:r>
              <a:rPr lang="en-US" altLang="zh-CN" dirty="0" smtClean="0"/>
              <a:t>Now the loss is convex, we can use normal optimal solution to solve the SVM</a:t>
            </a:r>
          </a:p>
          <a:p>
            <a:pPr lvl="1"/>
            <a:r>
              <a:rPr lang="en-US" altLang="zh-CN" dirty="0" smtClean="0"/>
              <a:t>Here the author use SGD to solve it.</a:t>
            </a:r>
            <a:endParaRPr lang="zh-CN" altLang="en-US" dirty="0"/>
          </a:p>
        </p:txBody>
      </p:sp>
      <p:pic>
        <p:nvPicPr>
          <p:cNvPr id="8194" name="Picture 2" descr="http://i.imgur.com/8neoP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20" y="3931698"/>
            <a:ext cx="5365271" cy="14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Data-mining the hard negative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Why? ——The negative examples are too many.</a:t>
            </a:r>
          </a:p>
          <a:p>
            <a:r>
              <a:rPr lang="en-US" altLang="zh-CN" dirty="0" smtClean="0"/>
              <a:t>Thus, we need to mining the effective negative ——“hard” negative</a:t>
            </a:r>
          </a:p>
          <a:p>
            <a:r>
              <a:rPr lang="en-US" altLang="zh-CN" dirty="0" smtClean="0"/>
              <a:t>Whether it is easy or hard?</a:t>
            </a:r>
          </a:p>
          <a:p>
            <a:pPr lvl="1"/>
            <a:r>
              <a:rPr lang="en-US" altLang="zh-CN" dirty="0" smtClean="0"/>
              <a:t>If the LSVM can classify it correctly and confidently, it’s easy.</a:t>
            </a:r>
          </a:p>
          <a:p>
            <a:pPr lvl="1"/>
            <a:r>
              <a:rPr lang="en-US" altLang="zh-CN" dirty="0" smtClean="0"/>
              <a:t>Otherwise, it’s hard.</a:t>
            </a:r>
          </a:p>
          <a:p>
            <a:endParaRPr lang="zh-CN" altLang="en-US" dirty="0"/>
          </a:p>
        </p:txBody>
      </p:sp>
      <p:pic>
        <p:nvPicPr>
          <p:cNvPr id="9218" name="Picture 2" descr="http://i.imgur.com/E5pLuB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5" y="4318370"/>
            <a:ext cx="6530531" cy="18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detail about data-mining hard negative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need a cache to save the positive and negative examples.</a:t>
            </a:r>
          </a:p>
          <a:p>
            <a:r>
              <a:rPr lang="en-US" altLang="zh-CN" dirty="0" err="1" smtClean="0"/>
              <a:t>Boostrapping</a:t>
            </a:r>
            <a:r>
              <a:rPr lang="en-US" altLang="zh-CN" dirty="0" smtClean="0"/>
              <a:t> Procedure:</a:t>
            </a:r>
          </a:p>
          <a:p>
            <a:r>
              <a:rPr lang="en-US" altLang="zh-CN" dirty="0" smtClean="0"/>
              <a:t>1) for each positive example to find out the best z. </a:t>
            </a:r>
            <a:r>
              <a:rPr lang="en-US" altLang="zh-CN" dirty="0" smtClean="0">
                <a:solidFill>
                  <a:srgbClr val="FF0000"/>
                </a:solidFill>
              </a:rPr>
              <a:t>Then retain them in the cache</a:t>
            </a:r>
          </a:p>
          <a:p>
            <a:r>
              <a:rPr lang="en-US" altLang="zh-CN" dirty="0" smtClean="0"/>
              <a:t>2) Add negative to the cache until the cache is full</a:t>
            </a:r>
          </a:p>
          <a:p>
            <a:r>
              <a:rPr lang="en-US" altLang="zh-CN" dirty="0" smtClean="0"/>
              <a:t>3) Train a model</a:t>
            </a:r>
          </a:p>
          <a:p>
            <a:r>
              <a:rPr lang="en-US" altLang="zh-CN" dirty="0" smtClean="0"/>
              <a:t>4) Use the model to test the negative in cache, </a:t>
            </a:r>
            <a:r>
              <a:rPr lang="en-US" altLang="zh-CN" dirty="0" smtClean="0">
                <a:solidFill>
                  <a:srgbClr val="FF0000"/>
                </a:solidFill>
              </a:rPr>
              <a:t>shrink the easy ones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5) </a:t>
            </a:r>
            <a:r>
              <a:rPr lang="en-US" altLang="zh-CN" dirty="0" smtClean="0">
                <a:solidFill>
                  <a:srgbClr val="FF0000"/>
                </a:solidFill>
              </a:rPr>
              <a:t>Add hard negative to the cache </a:t>
            </a:r>
            <a:r>
              <a:rPr lang="en-US" altLang="zh-CN" dirty="0" smtClean="0"/>
              <a:t>until the cache is full</a:t>
            </a:r>
          </a:p>
          <a:p>
            <a:r>
              <a:rPr lang="en-US" altLang="zh-CN" dirty="0"/>
              <a:t>6</a:t>
            </a:r>
            <a:r>
              <a:rPr lang="en-US" altLang="zh-CN" dirty="0" smtClean="0"/>
              <a:t>) repeat 3-5 until there are not hard negative can be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generate the positive example?</a:t>
            </a:r>
          </a:p>
          <a:p>
            <a:r>
              <a:rPr lang="en-US" altLang="zh-CN" dirty="0" smtClean="0"/>
              <a:t>How to generate the negative example?</a:t>
            </a:r>
          </a:p>
          <a:p>
            <a:r>
              <a:rPr lang="en-US" altLang="zh-CN" dirty="0" smtClean="0"/>
              <a:t>The whole view of training procedure?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290638"/>
            <a:ext cx="5057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Post-processing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Bounding Box Prediction</a:t>
            </a:r>
          </a:p>
          <a:p>
            <a:r>
              <a:rPr lang="en-US" altLang="zh-CN" dirty="0" smtClean="0"/>
              <a:t>Non-Maximum Suppression</a:t>
            </a:r>
          </a:p>
          <a:p>
            <a:r>
              <a:rPr lang="en-US" altLang="zh-CN" dirty="0" smtClean="0"/>
              <a:t>Contextual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5969" cy="4351338"/>
          </a:xfrm>
        </p:spPr>
        <p:txBody>
          <a:bodyPr/>
          <a:lstStyle/>
          <a:p>
            <a:r>
              <a:rPr lang="en-US" altLang="zh-CN" dirty="0" smtClean="0"/>
              <a:t>DPM project:  </a:t>
            </a:r>
            <a:r>
              <a:rPr lang="en-US" altLang="zh-CN" dirty="0" smtClean="0">
                <a:hlinkClick r:id="rId2"/>
              </a:rPr>
              <a:t>http://www.cs.berkeley.edu/~rbg/latent/</a:t>
            </a:r>
            <a:endParaRPr lang="en-US" altLang="zh-CN" dirty="0" smtClean="0"/>
          </a:p>
          <a:p>
            <a:r>
              <a:rPr lang="en-US" altLang="zh-CN" dirty="0" smtClean="0"/>
              <a:t>My Note:  </a:t>
            </a:r>
            <a:r>
              <a:rPr lang="en-US" altLang="zh-CN" dirty="0" smtClean="0">
                <a:hlinkClick r:id="rId3"/>
              </a:rPr>
              <a:t>http://zhangliliang.github.io/2014/09/01/paper-note-dpm/</a:t>
            </a:r>
            <a:endParaRPr lang="en-US" altLang="zh-CN" dirty="0" smtClean="0"/>
          </a:p>
          <a:p>
            <a:r>
              <a:rPr lang="en-US" altLang="zh-CN" dirty="0" smtClean="0"/>
              <a:t>Other Note: </a:t>
            </a:r>
            <a:r>
              <a:rPr lang="en-US" altLang="zh-CN" dirty="0" smtClean="0">
                <a:hlinkClick r:id="rId4"/>
              </a:rPr>
              <a:t>http://blog.csdn.net/pkueecser/article/details/8012007</a:t>
            </a:r>
            <a:endParaRPr lang="en-US" altLang="zh-CN" dirty="0" smtClean="0"/>
          </a:p>
          <a:p>
            <a:r>
              <a:rPr lang="en-US" altLang="zh-CN" dirty="0" smtClean="0"/>
              <a:t>Other Note2: </a:t>
            </a:r>
            <a:r>
              <a:rPr lang="en-US" altLang="zh-CN" dirty="0" smtClean="0">
                <a:hlinkClick r:id="rId5"/>
              </a:rPr>
              <a:t>http://blog.csdn.net/masibuaa/article/details/17534151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</a:p>
          <a:p>
            <a:r>
              <a:rPr lang="en-US" altLang="zh-CN" dirty="0" smtClean="0"/>
              <a:t>Introduction to DPM Model</a:t>
            </a:r>
          </a:p>
          <a:p>
            <a:r>
              <a:rPr lang="en-US" altLang="zh-CN" dirty="0" smtClean="0"/>
              <a:t>Inference(matching)</a:t>
            </a:r>
          </a:p>
          <a:p>
            <a:r>
              <a:rPr lang="en-US" altLang="zh-CN" dirty="0" smtClean="0"/>
              <a:t>Training</a:t>
            </a:r>
          </a:p>
          <a:p>
            <a:pPr lvl="1"/>
            <a:r>
              <a:rPr lang="en-US" altLang="zh-CN" dirty="0" smtClean="0"/>
              <a:t>latent SVM</a:t>
            </a:r>
          </a:p>
          <a:p>
            <a:pPr lvl="1"/>
            <a:r>
              <a:rPr lang="en-US" altLang="zh-CN" dirty="0" smtClean="0"/>
              <a:t>Training Procedure</a:t>
            </a:r>
          </a:p>
          <a:p>
            <a:pPr lvl="1"/>
            <a:r>
              <a:rPr lang="en-US" altLang="zh-CN" dirty="0" smtClean="0"/>
              <a:t>Initialization</a:t>
            </a:r>
          </a:p>
          <a:p>
            <a:r>
              <a:rPr lang="en-US" altLang="zh-CN" dirty="0" smtClean="0"/>
              <a:t>Post-processing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THANK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1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Detection?——location + class label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566" y="1445362"/>
            <a:ext cx="8833834" cy="54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DPM——Deformable Part based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11991"/>
            <a:ext cx="4931535" cy="2244099"/>
          </a:xfrm>
        </p:spPr>
        <p:txBody>
          <a:bodyPr/>
          <a:lstStyle/>
          <a:p>
            <a:r>
              <a:rPr lang="en-US" altLang="zh-CN" dirty="0" smtClean="0"/>
              <a:t>Root: the whole head</a:t>
            </a:r>
          </a:p>
          <a:p>
            <a:r>
              <a:rPr lang="en-US" altLang="zh-CN" dirty="0" smtClean="0"/>
              <a:t>Parts: eyes, nose …</a:t>
            </a:r>
          </a:p>
          <a:p>
            <a:r>
              <a:rPr lang="en-US" altLang="zh-CN" dirty="0" smtClean="0"/>
              <a:t>Deformation: the spring between root and parts </a:t>
            </a:r>
            <a:endParaRPr lang="zh-CN" altLang="en-US" dirty="0"/>
          </a:p>
        </p:txBody>
      </p:sp>
      <p:pic>
        <p:nvPicPr>
          <p:cNvPr id="1032" name="Picture 8" descr="http://img.blog.csdn.net/20140117144100734?watermark/2/text/aHR0cDovL2Jsb2cuY3Nkbi5uZXQvc29pZG5ocA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59" y="1933631"/>
            <a:ext cx="56007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imgur.com/MqWoN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9" y="4734450"/>
            <a:ext cx="6134632" cy="124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Discriminative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Discriminative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Generative ?</a:t>
            </a:r>
          </a:p>
          <a:p>
            <a:r>
              <a:rPr lang="en-US" altLang="zh-CN" dirty="0" smtClean="0"/>
              <a:t>Discriminative:</a:t>
            </a:r>
          </a:p>
          <a:p>
            <a:pPr lvl="1"/>
            <a:r>
              <a:rPr lang="en-US" altLang="zh-CN" dirty="0" smtClean="0"/>
              <a:t>A score to predict the probability of a proposal</a:t>
            </a:r>
          </a:p>
          <a:p>
            <a:pPr lvl="1"/>
            <a:r>
              <a:rPr lang="en-US" altLang="zh-CN" dirty="0" smtClean="0"/>
              <a:t>A threshold to divide the score as positive or negative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Picture 10" descr="http://i.imgur.com/MqWoN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74" y="4001294"/>
            <a:ext cx="7013959" cy="14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468191" y="5556943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 &amp; Parts Filter scores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73956" y="5538449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Parts Deformation loss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5536" y="5522009"/>
            <a:ext cx="7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Bias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2756078" y="5125792"/>
            <a:ext cx="798491" cy="43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</p:cNvCxnSpPr>
          <p:nvPr/>
        </p:nvCxnSpPr>
        <p:spPr>
          <a:xfrm flipV="1">
            <a:off x="5961843" y="5164428"/>
            <a:ext cx="0" cy="3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7727325" y="5125793"/>
            <a:ext cx="551743" cy="4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Filter(</a:t>
            </a:r>
            <a:r>
              <a:rPr lang="en-US" altLang="zh-CN" dirty="0" err="1" smtClean="0"/>
              <a:t>Convoluation</a:t>
            </a:r>
            <a:r>
              <a:rPr lang="en-US" altLang="zh-CN" dirty="0" smtClean="0"/>
              <a:t> Kernel)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score = filter * input</a:t>
            </a:r>
          </a:p>
          <a:p>
            <a:r>
              <a:rPr lang="en-US" altLang="zh-CN" dirty="0" smtClean="0"/>
              <a:t>i.e.  Score = weight * feature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Convolution schemati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46" y="1825625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imgur.com/Q2JBGm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3039838"/>
            <a:ext cx="4415128" cy="11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Deformation loss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2" y="2148222"/>
            <a:ext cx="4512905" cy="3604557"/>
          </a:xfrm>
          <a:prstGeom prst="rect">
            <a:avLst/>
          </a:prstGeom>
        </p:spPr>
      </p:pic>
      <p:pic>
        <p:nvPicPr>
          <p:cNvPr id="4098" name="Picture 2" descr="http://i.imgur.com/MqWoNI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" y="1837105"/>
            <a:ext cx="5999306" cy="12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4043966" y="2148222"/>
            <a:ext cx="1648496" cy="904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692462" y="2954012"/>
            <a:ext cx="3683952" cy="131768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i.imgur.com/wRxRUr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" y="4169200"/>
            <a:ext cx="6048962" cy="17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40245" y="3765834"/>
            <a:ext cx="3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L1 and L2 distance: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9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2?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337" y="2224254"/>
            <a:ext cx="7837574" cy="75200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043966" y="2148222"/>
            <a:ext cx="386366" cy="904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http://i.imgur.com/WO1AJ2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16" y="1690688"/>
            <a:ext cx="49539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4430332" y="3128325"/>
            <a:ext cx="2266682" cy="26929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93016" y="5714117"/>
            <a:ext cx="718882" cy="403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we have a model, how to inference?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Programming</a:t>
            </a:r>
            <a:endParaRPr lang="zh-CN" altLang="en-US" dirty="0"/>
          </a:p>
        </p:txBody>
      </p:sp>
      <p:pic>
        <p:nvPicPr>
          <p:cNvPr id="5" name="Picture 2" descr="http://i.imgur.com/6tgad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" y="2359181"/>
            <a:ext cx="51720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5" y="3025775"/>
            <a:ext cx="4533900" cy="328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654" y="3105602"/>
            <a:ext cx="4757056" cy="32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518</Words>
  <Application>Microsoft Office PowerPoint</Application>
  <PresentationFormat>宽屏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Intro to DPM</vt:lpstr>
      <vt:lpstr>Outline</vt:lpstr>
      <vt:lpstr>What is Detection?——location + class label</vt:lpstr>
      <vt:lpstr>DPM——Deformable Part based Model</vt:lpstr>
      <vt:lpstr>Discriminative Model</vt:lpstr>
      <vt:lpstr>Linear Filter(Convoluation Kernel)</vt:lpstr>
      <vt:lpstr>Deformation loss</vt:lpstr>
      <vt:lpstr>Why 2?</vt:lpstr>
      <vt:lpstr>If we have a model, how to inference?</vt:lpstr>
      <vt:lpstr>Mixture Model: Difference Pose and View</vt:lpstr>
      <vt:lpstr>Formulate it as linear —— to use SVM</vt:lpstr>
      <vt:lpstr>Why latent SVM? ——Partial labelled</vt:lpstr>
      <vt:lpstr>Main Difference between SVM and LSVM</vt:lpstr>
      <vt:lpstr>Coordinate Descent</vt:lpstr>
      <vt:lpstr>Data-mining the hard negative</vt:lpstr>
      <vt:lpstr>More detail about data-mining hard negative</vt:lpstr>
      <vt:lpstr>Training procedure</vt:lpstr>
      <vt:lpstr>Post-processing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DPM</dc:title>
  <dc:creator>level0</dc:creator>
  <cp:lastModifiedBy>level0</cp:lastModifiedBy>
  <cp:revision>10</cp:revision>
  <dcterms:created xsi:type="dcterms:W3CDTF">2014-09-02T08:05:54Z</dcterms:created>
  <dcterms:modified xsi:type="dcterms:W3CDTF">2014-09-02T09:10:32Z</dcterms:modified>
</cp:coreProperties>
</file>