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61" r:id="rId4"/>
    <p:sldId id="262" r:id="rId5"/>
    <p:sldId id="263" r:id="rId6"/>
    <p:sldId id="258" r:id="rId7"/>
    <p:sldId id="266" r:id="rId8"/>
    <p:sldId id="267" r:id="rId9"/>
    <p:sldId id="259" r:id="rId10"/>
    <p:sldId id="264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3" r:id="rId19"/>
    <p:sldId id="302" r:id="rId20"/>
    <p:sldId id="274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7CE8B5-DC91-40FC-B160-EED8CE0CE498}">
          <p14:sldIdLst>
            <p14:sldId id="257"/>
            <p14:sldId id="260"/>
            <p14:sldId id="261"/>
            <p14:sldId id="262"/>
            <p14:sldId id="263"/>
            <p14:sldId id="258"/>
            <p14:sldId id="266"/>
            <p14:sldId id="267"/>
            <p14:sldId id="259"/>
            <p14:sldId id="264"/>
            <p14:sldId id="268"/>
            <p14:sldId id="269"/>
            <p14:sldId id="270"/>
            <p14:sldId id="271"/>
            <p14:sldId id="272"/>
            <p14:sldId id="275"/>
            <p14:sldId id="276"/>
            <p14:sldId id="273"/>
            <p14:sldId id="302"/>
            <p14:sldId id="274"/>
            <p14:sldId id="300"/>
          </p14:sldIdLst>
        </p14:section>
        <p14:section name="Backup Slides" id="{720247BE-8574-47B0-A7E5-6D0C69B429A0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00"/>
    <a:srgbClr val="0000FF"/>
    <a:srgbClr val="2754A8"/>
    <a:srgbClr val="5ABE5A"/>
    <a:srgbClr val="A4A240"/>
    <a:srgbClr val="C6C270"/>
    <a:srgbClr val="2B59AC"/>
    <a:srgbClr val="89C064"/>
    <a:srgbClr val="FFC91D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31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61FD-AD18-4D96-8369-96974F785204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5D4A-430E-4E96-96E4-2B39E8AB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5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B0C0F5-650A-4C5B-9588-23C4CA45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124950" cy="8382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7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8" name="Rectangle 7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B0993-BF6C-4485-80B1-102DA042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134475" cy="8382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36D3E-BA47-4BD3-A217-DF7ACEBE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09674"/>
            <a:ext cx="10515600" cy="5241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8" name="Rectangle 7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73C5C-AD96-4D3A-96E1-D76E85B1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62025"/>
            <a:ext cx="2628900" cy="5505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651A-DF0F-4B5C-9F28-F0A46F84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62024"/>
            <a:ext cx="7734300" cy="55052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1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1B98-53AB-49D6-BCE9-07982E2C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4A17-1C54-4999-8ECD-BB027013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8" name="Rectangle 7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44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8" name="Rectangle 7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5F6A2C-A455-458D-A958-8161768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124950" cy="8382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373F-22DD-4485-9251-C6C8C119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328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2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4473-8BEE-46A6-AA8D-30381C5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B847-B0DA-4708-B0C1-E07EC147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8" name="Rectangle 7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23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9" name="Rectangle 8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429F64-91D2-4590-9E9F-FB7701EC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153525" cy="8382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6F04-FA60-4597-9E08-01CB372B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0625"/>
            <a:ext cx="5181600" cy="5318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5EC9-0076-4943-BDF8-BC927064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0625"/>
            <a:ext cx="5181600" cy="5318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6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E1F6D-40B4-4B94-A10E-D10CBE1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"/>
            <a:ext cx="9161462" cy="8382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320F-4E51-4F00-A54C-8B31F740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92CB-C4BA-4C46-A004-89B97E3A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12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A6A56-1453-4C36-BAE9-B8C039603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5D710-C378-4DAF-95D0-1A22C3B4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12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97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9" name="Rectangle 8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4C3DC-0DE3-45A6-BC88-B89A24CE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1074"/>
            <a:ext cx="3932237" cy="1076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6B55-D4A3-49D8-8E20-D6AE392A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46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D477C-A046-47E2-9738-EEC1910D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766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1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28576"/>
            <a:ext cx="12191999" cy="866777"/>
            <a:chOff x="1" y="-28576"/>
            <a:chExt cx="12191999" cy="866777"/>
          </a:xfrm>
        </p:grpSpPr>
        <p:sp>
          <p:nvSpPr>
            <p:cNvPr id="9" name="Rectangle 8"/>
            <p:cNvSpPr/>
            <p:nvPr userDrawn="1"/>
          </p:nvSpPr>
          <p:spPr>
            <a:xfrm>
              <a:off x="1" y="0"/>
              <a:ext cx="12191999" cy="83820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2000">
                  <a:schemeClr val="bg1">
                    <a:lumMod val="6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2" descr="C:\Users\simon\Documents\web\homepage\wyvernsemi\wyvernsemi_files\wyvern_logo_chro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0685" y="144412"/>
              <a:ext cx="980299" cy="54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0820254" y="-28576"/>
              <a:ext cx="1353443" cy="850664"/>
              <a:chOff x="9772504" y="-28576"/>
              <a:chExt cx="1353443" cy="850664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9772504" y="237313"/>
                <a:ext cx="1314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semi</a:t>
                </a:r>
                <a:endParaRPr lang="en-GB" sz="3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10046805" y="-28576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wyvern</a:t>
                </a:r>
                <a:endParaRPr lang="en-GB" sz="22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3A2B9-D1F3-4C32-BC96-D9EB357A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0600"/>
            <a:ext cx="3932237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82C4-4176-4B6C-BCE4-E3A29BA9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4549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5C52-7445-444A-A5CA-DFDD5501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8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2C21C-B5B5-49ED-82D8-728D6C7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1794-D4E9-4157-9DF1-0D415B7F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1303-06CE-4B44-B5F8-8CF2A09D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CC0E-C421-444A-863E-A11C2807F925}" type="datetime4">
              <a:rPr lang="en-GB" smtClean="0"/>
              <a:t>14 June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0FCC-16EE-4C3C-9870-0E963AB6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© 2022 wyvern semiconductors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7C58-9CB0-43D8-A460-8B1DE9DD7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6D8A-0EB3-456B-9063-685B1B151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ita-simulators.org.uk/ecc.zi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ita-simulators.org.uk/ecc.zi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extending-power-logic-simulations-using-programming-part-southwell" TargetMode="External"/><Relationship Id="rId3" Type="http://schemas.openxmlformats.org/officeDocument/2006/relationships/hyperlink" Target="https://www.linkedin.com/pulse/notes-data-compression-part-1-simon-southwell" TargetMode="External"/><Relationship Id="rId7" Type="http://schemas.openxmlformats.org/officeDocument/2006/relationships/hyperlink" Target="https://www.linkedin.com/pulse/notes-data-compression-part-5-jpeg-model-simon-southwe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pulse/notes-data-compression-part-4-jpeg-simon-southwell" TargetMode="External"/><Relationship Id="rId5" Type="http://schemas.openxmlformats.org/officeDocument/2006/relationships/hyperlink" Target="https://www.linkedin.com/pulse/notes-data-compression-part-3-simon-southwell" TargetMode="External"/><Relationship Id="rId10" Type="http://schemas.openxmlformats.org/officeDocument/2006/relationships/hyperlink" Target="https://www.linkedin.com/pulse/extending-logic-simulations-using-programming-part-3-simon-southwell" TargetMode="External"/><Relationship Id="rId4" Type="http://schemas.openxmlformats.org/officeDocument/2006/relationships/hyperlink" Target="https://www.linkedin.com/pulse/notes-data-compression-part-2-simon-southwell" TargetMode="External"/><Relationship Id="rId9" Type="http://schemas.openxmlformats.org/officeDocument/2006/relationships/hyperlink" Target="https://www.linkedin.com/pulse/extending-power-logic-simulations-using-programming-part-southwell-1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wp-content/uploads/ECMA-139_1st_edition_june_1990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ita-simulators.org.uk/ecc.zi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ita-simulators.org.uk/ecc.zi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2740A20-6EE2-4614-B0F1-51DF343BD92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089C4-4558-4E03-AADA-76CDD5D7F539}" type="datetimeFigureOut">
              <a:rPr lang="en-GB" smtClean="0"/>
              <a:pPr/>
              <a:t>14/06/2022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06D440-9AB5-4577-83D6-BB90E5D903F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286D8A-0EB3-456B-9063-685B1B151B9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77000">
                <a:schemeClr val="bg1">
                  <a:lumMod val="4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simon\Documents\web\homepage\wyvernsemi\wyvernsemi_files\wyvern_logo_chr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99" y="1925587"/>
            <a:ext cx="2682669" cy="1503413"/>
          </a:xfrm>
          <a:prstGeom prst="rect">
            <a:avLst/>
          </a:prstGeom>
          <a:noFill/>
          <a:effectLst>
            <a:reflection blurRad="25400" stA="160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960297" y="2876870"/>
            <a:ext cx="3467408" cy="646331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  <a:endParaRPr lang="en-GB" sz="36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7025" y="1443117"/>
            <a:ext cx="3433953" cy="1323439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wyvern</a:t>
            </a:r>
            <a:endParaRPr lang="en-GB" sz="8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  <a14:imgEffect>
                      <a14:saturation sat="0"/>
                    </a14:imgEffect>
                    <a14:imgEffect>
                      <a14:brightnessContrast bright="-32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578"/>
            <a:ext cx="12191999" cy="22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A15DB9-6B6A-D236-8727-EF16FB2C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Codes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62AA3-8B41-CDE4-7AF8-F379FB6F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39619"/>
          </a:xfrm>
        </p:spPr>
        <p:txBody>
          <a:bodyPr>
            <a:normAutofit fontScale="92500"/>
          </a:bodyPr>
          <a:lstStyle/>
          <a:p>
            <a:r>
              <a:rPr lang="en-US"/>
              <a:t>Beyond Hamming codes there are block codes with better properties</a:t>
            </a:r>
          </a:p>
          <a:p>
            <a:r>
              <a:rPr lang="en-US"/>
              <a:t>More complex to compute</a:t>
            </a:r>
          </a:p>
          <a:p>
            <a:r>
              <a:rPr lang="en-US"/>
              <a:t>Reed-Solomon codes are a form of block code</a:t>
            </a:r>
          </a:p>
          <a:p>
            <a:pPr lvl="1"/>
            <a:r>
              <a:rPr lang="en-US"/>
              <a:t>Encodes message multi-bit symbols (e.g. bytes) as a block</a:t>
            </a:r>
          </a:p>
          <a:p>
            <a:pPr lvl="1"/>
            <a:r>
              <a:rPr lang="en-US"/>
              <a:t>Adds redundancy parity/check symbols</a:t>
            </a:r>
          </a:p>
          <a:p>
            <a:pPr lvl="1"/>
            <a:r>
              <a:rPr lang="en-US"/>
              <a:t>Corrective ability is half the number of parity symbols</a:t>
            </a:r>
          </a:p>
          <a:p>
            <a:pPr lvl="1"/>
            <a:r>
              <a:rPr lang="en-US"/>
              <a:t>A type of Reed-Solomon code might be RS(255,223)</a:t>
            </a:r>
          </a:p>
          <a:p>
            <a:pPr lvl="2"/>
            <a:r>
              <a:rPr lang="en-US"/>
              <a:t>255 symbol message</a:t>
            </a:r>
          </a:p>
          <a:p>
            <a:pPr lvl="2"/>
            <a:r>
              <a:rPr lang="en-US"/>
              <a:t>32 symbol parity</a:t>
            </a:r>
          </a:p>
          <a:p>
            <a:pPr lvl="2"/>
            <a:r>
              <a:rPr lang="en-US"/>
              <a:t>Can correct up to 16 symbols</a:t>
            </a:r>
          </a:p>
          <a:p>
            <a:pPr lvl="1"/>
            <a:r>
              <a:rPr lang="en-US"/>
              <a:t>Used in optical and other storage (CD, DDS (DAT), DVD, QR codes)</a:t>
            </a:r>
          </a:p>
          <a:p>
            <a:pPr lvl="1"/>
            <a:r>
              <a:rPr lang="en-US"/>
              <a:t>Good for burst errors</a:t>
            </a:r>
          </a:p>
          <a:p>
            <a:pPr lvl="2"/>
            <a:r>
              <a:rPr lang="en-US"/>
              <a:t>Message and parity often interleaved across tracks for better burst robustness</a:t>
            </a:r>
          </a:p>
          <a:p>
            <a:pPr lvl="2"/>
            <a:r>
              <a:rPr lang="en-US"/>
              <a:t>Sometimes have two layers of encoding between interleave to allow for random, as well as burst, errors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0684-1B29-DEC7-21CB-132BA786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Terminology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9989-7F28-8DA9-CE38-AB37C5EA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Most explanations of Reed-Solomon Codes are very mathematical and it's hard to extract the information for a logic implementation</a:t>
            </a:r>
          </a:p>
          <a:p>
            <a:r>
              <a:rPr lang="en-US"/>
              <a:t>Mapping the terminology</a:t>
            </a:r>
          </a:p>
          <a:p>
            <a:pPr lvl="1"/>
            <a:r>
              <a:rPr lang="en-US"/>
              <a:t>Galois Field ⇒ a pseudo-random table generated from an LFSR defined as a polynomial (as per CRC)</a:t>
            </a:r>
          </a:p>
          <a:p>
            <a:pPr lvl="2"/>
            <a:r>
              <a:rPr lang="en-US"/>
              <a:t>Used as the powers (or logs) of </a:t>
            </a:r>
            <a:r>
              <a:rPr lang="en-US" i="1"/>
              <a:t>a</a:t>
            </a:r>
          </a:p>
          <a:p>
            <a:pPr lvl="1"/>
            <a:r>
              <a:rPr lang="en-US"/>
              <a:t>Primitive element </a:t>
            </a:r>
            <a:r>
              <a:rPr lang="en-US" i="1"/>
              <a:t>a</a:t>
            </a:r>
            <a:r>
              <a:rPr lang="en-US"/>
              <a:t> ⇒ constant (usually 2) used as the seed to the pseudo-random number generator (PRNG)</a:t>
            </a:r>
          </a:p>
          <a:p>
            <a:pPr lvl="1"/>
            <a:r>
              <a:rPr lang="en-US"/>
              <a:t>P and Q ⇒ The parity symbols added to the message symbols</a:t>
            </a:r>
          </a:p>
          <a:p>
            <a:pPr lvl="2"/>
            <a:r>
              <a:rPr lang="en-US"/>
              <a:t>P is used to determine the error pattern (corrector)</a:t>
            </a:r>
          </a:p>
          <a:p>
            <a:pPr lvl="2"/>
            <a:r>
              <a:rPr lang="en-US"/>
              <a:t>Q is used to determine the location of the symbol in error (locator)</a:t>
            </a:r>
          </a:p>
          <a:p>
            <a:pPr lvl="2"/>
            <a:r>
              <a:rPr lang="en-US"/>
              <a:t>Calculated from the generator polynomials</a:t>
            </a:r>
          </a:p>
          <a:p>
            <a:pPr lvl="1"/>
            <a:r>
              <a:rPr lang="en-US"/>
              <a:t>Generator polynomials ⇒ polynomials calculated from a set procedure (solving simultaneous equations)</a:t>
            </a:r>
          </a:p>
          <a:p>
            <a:pPr lvl="2"/>
            <a:r>
              <a:rPr lang="en-US"/>
              <a:t>used to generate the parity symbols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FA3F-1266-5B5B-9466-034EEB07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Simple Example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049C8-D0F6-9A6A-EC4E-82D677948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82" y="1190624"/>
            <a:ext cx="6091106" cy="521017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Seven Symbol codeword</a:t>
            </a:r>
          </a:p>
          <a:p>
            <a:pPr lvl="1"/>
            <a:r>
              <a:rPr lang="en-US"/>
              <a:t>3-bit symbols</a:t>
            </a:r>
          </a:p>
          <a:p>
            <a:pPr lvl="1"/>
            <a:r>
              <a:rPr lang="en-US"/>
              <a:t>5 data symbols (A to E)</a:t>
            </a:r>
          </a:p>
          <a:p>
            <a:pPr lvl="1"/>
            <a:r>
              <a:rPr lang="en-US"/>
              <a:t>2 parity symbol (P and Q)</a:t>
            </a:r>
            <a:br>
              <a:rPr lang="en-US"/>
            </a:br>
            <a:endParaRPr lang="en-US"/>
          </a:p>
          <a:p>
            <a:r>
              <a:rPr lang="en-US"/>
              <a:t>On reception, generate two check symbols (syndromes) S</a:t>
            </a:r>
            <a:r>
              <a:rPr lang="en-US" baseline="-25000"/>
              <a:t>0</a:t>
            </a:r>
            <a:r>
              <a:rPr lang="en-US"/>
              <a:t> and S</a:t>
            </a:r>
            <a:r>
              <a:rPr lang="en-US" baseline="-25000"/>
              <a:t>1</a:t>
            </a:r>
          </a:p>
          <a:p>
            <a:pPr lvl="1"/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baseline="-25000">
                <a:latin typeface="Consolas" panose="020B0609020204030204" pitchFamily="49" charset="0"/>
              </a:rPr>
              <a:t>0</a:t>
            </a:r>
            <a:r>
              <a:rPr lang="en-US" sz="2000">
                <a:latin typeface="Consolas" panose="020B0609020204030204" pitchFamily="49" charset="0"/>
              </a:rPr>
              <a:t> = A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B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C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D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E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P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>
                <a:latin typeface="Consolas" panose="020B0609020204030204" pitchFamily="49" charset="0"/>
              </a:rPr>
              <a:t>Q</a:t>
            </a:r>
          </a:p>
          <a:p>
            <a:pPr lvl="1"/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baseline="-25000">
                <a:latin typeface="Consolas" panose="020B0609020204030204" pitchFamily="49" charset="0"/>
              </a:rPr>
              <a:t>1</a:t>
            </a:r>
            <a:r>
              <a:rPr lang="en-US" sz="2000">
                <a:latin typeface="Consolas" panose="020B0609020204030204" pitchFamily="49" charset="0"/>
              </a:rPr>
              <a:t> =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7</a:t>
            </a:r>
            <a:r>
              <a:rPr lang="en-US" sz="2000">
                <a:latin typeface="Consolas" panose="020B0609020204030204" pitchFamily="49" charset="0"/>
              </a:rPr>
              <a:t>A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6</a:t>
            </a:r>
            <a:r>
              <a:rPr lang="en-US" sz="2000">
                <a:latin typeface="Consolas" panose="020B0609020204030204" pitchFamily="49" charset="0"/>
              </a:rPr>
              <a:t>B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5</a:t>
            </a:r>
            <a:r>
              <a:rPr lang="en-US" sz="2000">
                <a:latin typeface="Consolas" panose="020B0609020204030204" pitchFamily="49" charset="0"/>
              </a:rPr>
              <a:t>C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4</a:t>
            </a:r>
            <a:r>
              <a:rPr lang="en-US" sz="2000">
                <a:latin typeface="Consolas" panose="020B0609020204030204" pitchFamily="49" charset="0"/>
              </a:rPr>
              <a:t>D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3</a:t>
            </a:r>
            <a:r>
              <a:rPr lang="en-US" sz="2000">
                <a:latin typeface="Consolas" panose="020B0609020204030204" pitchFamily="49" charset="0"/>
              </a:rPr>
              <a:t>E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 i="1" baseline="30000">
                <a:latin typeface="Consolas" panose="020B0609020204030204" pitchFamily="49" charset="0"/>
              </a:rPr>
              <a:t>2</a:t>
            </a:r>
            <a:r>
              <a:rPr lang="en-US" sz="2000">
                <a:latin typeface="Consolas" panose="020B0609020204030204" pitchFamily="49" charset="0"/>
              </a:rPr>
              <a:t>P </a:t>
            </a:r>
            <a:r>
              <a:rPr lang="en-US" sz="2000">
                <a:latin typeface="Consolas" panose="020B0609020204030204" pitchFamily="49" charset="0"/>
                <a:sym typeface="Symbol" panose="05050102010706020507" pitchFamily="18" charset="2"/>
              </a:rPr>
              <a:t> </a:t>
            </a:r>
            <a:r>
              <a:rPr lang="en-US" sz="2000" i="1">
                <a:latin typeface="Consolas" panose="020B0609020204030204" pitchFamily="49" charset="0"/>
              </a:rPr>
              <a:t>a</a:t>
            </a:r>
            <a:r>
              <a:rPr lang="en-US" sz="2000">
                <a:latin typeface="Consolas" panose="020B0609020204030204" pitchFamily="49" charset="0"/>
              </a:rPr>
              <a:t>Q</a:t>
            </a:r>
          </a:p>
          <a:p>
            <a:pPr lvl="1"/>
            <a:r>
              <a:rPr lang="en-US"/>
              <a:t>These should both be zero if no error</a:t>
            </a:r>
          </a:p>
          <a:p>
            <a:pPr lvl="1"/>
            <a:r>
              <a:rPr lang="en-US"/>
              <a:t>An error at symbol </a:t>
            </a:r>
            <a:r>
              <a:rPr lang="en-US" i="1"/>
              <a:t>k</a:t>
            </a:r>
            <a:r>
              <a:rPr lang="en-US"/>
              <a:t> effectively XORs a pattern with that symbol, so S</a:t>
            </a:r>
            <a:r>
              <a:rPr lang="en-US" baseline="-25000"/>
              <a:t>0</a:t>
            </a:r>
            <a:r>
              <a:rPr lang="en-US"/>
              <a:t> is then that error pattern</a:t>
            </a:r>
          </a:p>
          <a:p>
            <a:pPr lvl="1"/>
            <a:r>
              <a:rPr lang="en-US"/>
              <a:t> Location</a:t>
            </a:r>
          </a:p>
          <a:p>
            <a:pPr lvl="2"/>
            <a:r>
              <a:rPr lang="en-US" i="1"/>
              <a:t>a</a:t>
            </a:r>
            <a:r>
              <a:rPr lang="en-US" i="1" baseline="30000"/>
              <a:t>k</a:t>
            </a:r>
            <a:r>
              <a:rPr lang="en-US"/>
              <a:t> = S</a:t>
            </a:r>
            <a:r>
              <a:rPr lang="en-US" baseline="-25000"/>
              <a:t>1</a:t>
            </a:r>
            <a:r>
              <a:rPr lang="en-US"/>
              <a:t>/S</a:t>
            </a:r>
            <a:r>
              <a:rPr lang="en-US" baseline="-25000"/>
              <a:t>0</a:t>
            </a:r>
            <a:r>
              <a:rPr lang="en-US"/>
              <a:t>, so location at </a:t>
            </a:r>
            <a:r>
              <a:rPr lang="en-US" i="1"/>
              <a:t>k</a:t>
            </a:r>
          </a:p>
          <a:p>
            <a:pPr lvl="2"/>
            <a:r>
              <a:rPr lang="en-US"/>
              <a:t>Or, more practically, multiply (using logs) S</a:t>
            </a:r>
            <a:r>
              <a:rPr lang="en-US" baseline="-25000"/>
              <a:t>0</a:t>
            </a:r>
            <a:r>
              <a:rPr lang="en-US"/>
              <a:t> with various powers of </a:t>
            </a:r>
            <a:r>
              <a:rPr lang="en-US" i="1"/>
              <a:t>a</a:t>
            </a:r>
            <a:r>
              <a:rPr lang="en-US"/>
              <a:t> until it matches S</a:t>
            </a:r>
            <a:r>
              <a:rPr lang="en-US" baseline="-25000"/>
              <a:t>1</a:t>
            </a:r>
            <a:br>
              <a:rPr lang="en-US"/>
            </a:br>
            <a:endParaRPr lang="en-US"/>
          </a:p>
          <a:p>
            <a:r>
              <a:rPr lang="en-US"/>
              <a:t>Powers and multiplication will be avoided using logarithmic modulo2 additions (XOR), with the GF table providing the log values</a:t>
            </a:r>
          </a:p>
          <a:p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CD5E8C-C03E-C628-1970-48F60DEF25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7334753"/>
              </p:ext>
            </p:extLst>
          </p:nvPr>
        </p:nvGraphicFramePr>
        <p:xfrm>
          <a:off x="7424257" y="2687320"/>
          <a:ext cx="4231542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4506">
                  <a:extLst>
                    <a:ext uri="{9D8B030D-6E8A-4147-A177-3AD203B41FA5}">
                      <a16:colId xmlns:a16="http://schemas.microsoft.com/office/drawing/2014/main" val="3210399867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5630747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1091466475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3236968961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666278020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546403449"/>
                    </a:ext>
                  </a:extLst>
                </a:gridCol>
                <a:gridCol w="604506">
                  <a:extLst>
                    <a:ext uri="{9D8B030D-6E8A-4147-A177-3AD203B41FA5}">
                      <a16:colId xmlns:a16="http://schemas.microsoft.com/office/drawing/2014/main" val="148444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2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6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D8413A-2C5C-1D17-B70B-7BE5BDB9C5E5}"/>
              </a:ext>
            </a:extLst>
          </p:cNvPr>
          <p:cNvSpPr txBox="1"/>
          <p:nvPr/>
        </p:nvSpPr>
        <p:spPr>
          <a:xfrm>
            <a:off x="7288672" y="1190625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Example 7 symbol code word</a:t>
            </a:r>
            <a:endParaRPr lang="en-GB" sz="240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7D69B56-A5EE-FBA4-C09E-DB9B1EC7A7A4}"/>
              </a:ext>
            </a:extLst>
          </p:cNvPr>
          <p:cNvSpPr/>
          <p:nvPr/>
        </p:nvSpPr>
        <p:spPr>
          <a:xfrm rot="5400000">
            <a:off x="9355362" y="334726"/>
            <a:ext cx="369331" cy="4231543"/>
          </a:xfrm>
          <a:prstGeom prst="leftBrace">
            <a:avLst>
              <a:gd name="adj1" fmla="val 56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EDA10-8B22-26ED-B6AD-6D008BF94BCE}"/>
              </a:ext>
            </a:extLst>
          </p:cNvPr>
          <p:cNvSpPr txBox="1"/>
          <p:nvPr/>
        </p:nvSpPr>
        <p:spPr>
          <a:xfrm>
            <a:off x="8978976" y="184434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codeword</a:t>
            </a:r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7998B79-5866-802B-8B21-353CB1B08EDD}"/>
              </a:ext>
            </a:extLst>
          </p:cNvPr>
          <p:cNvSpPr/>
          <p:nvPr/>
        </p:nvSpPr>
        <p:spPr>
          <a:xfrm rot="16200000">
            <a:off x="8737026" y="2986844"/>
            <a:ext cx="369331" cy="2994871"/>
          </a:xfrm>
          <a:prstGeom prst="leftBrace">
            <a:avLst>
              <a:gd name="adj1" fmla="val 56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31CB8-B647-F3E0-2A79-54C310A7E320}"/>
              </a:ext>
            </a:extLst>
          </p:cNvPr>
          <p:cNvSpPr txBox="1"/>
          <p:nvPr/>
        </p:nvSpPr>
        <p:spPr>
          <a:xfrm>
            <a:off x="8272436" y="4685509"/>
            <a:ext cx="14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symbols</a:t>
            </a:r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7700D5A-5524-A553-4BE2-136F462A28A6}"/>
              </a:ext>
            </a:extLst>
          </p:cNvPr>
          <p:cNvSpPr/>
          <p:nvPr/>
        </p:nvSpPr>
        <p:spPr>
          <a:xfrm rot="16200000">
            <a:off x="10882160" y="3895308"/>
            <a:ext cx="369331" cy="1177946"/>
          </a:xfrm>
          <a:prstGeom prst="leftBrace">
            <a:avLst>
              <a:gd name="adj1" fmla="val 56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4DA39-13D1-458B-1B8C-FFC0CFC8CEC5}"/>
              </a:ext>
            </a:extLst>
          </p:cNvPr>
          <p:cNvSpPr txBox="1"/>
          <p:nvPr/>
        </p:nvSpPr>
        <p:spPr>
          <a:xfrm>
            <a:off x="10288699" y="4685509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parity symbols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9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B3C8-C44E-29EE-7538-3483759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Reed-Solomon Parity Symbol Calculation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81DC5-08BE-FBBC-9BE4-161DAA4C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98" y="1190624"/>
            <a:ext cx="5814527" cy="5667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From the example 7 symbol code:</a:t>
            </a:r>
            <a:br>
              <a:rPr lang="en-US"/>
            </a:br>
            <a:endParaRPr lang="en-US"/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P =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i="1" baseline="30000">
                <a:latin typeface="Consolas" panose="020B0609020204030204" pitchFamily="49" charset="0"/>
              </a:rPr>
              <a:t>6</a:t>
            </a:r>
            <a:r>
              <a:rPr lang="en-US" sz="2400">
                <a:latin typeface="Consolas" panose="020B0609020204030204" pitchFamily="49" charset="0"/>
              </a:rPr>
              <a:t>A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>
                <a:latin typeface="Consolas" panose="020B0609020204030204" pitchFamily="49" charset="0"/>
              </a:rPr>
              <a:t>B</a:t>
            </a:r>
            <a:r>
              <a:rPr lang="en-US" sz="2400" baseline="300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i="1" baseline="30000">
                <a:latin typeface="Consolas" panose="020B0609020204030204" pitchFamily="49" charset="0"/>
              </a:rPr>
              <a:t>2</a:t>
            </a:r>
            <a:r>
              <a:rPr lang="en-US" sz="2400">
                <a:latin typeface="Consolas" panose="020B0609020204030204" pitchFamily="49" charset="0"/>
              </a:rPr>
              <a:t>C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i="1" baseline="30000">
                <a:latin typeface="Consolas" panose="020B0609020204030204" pitchFamily="49" charset="0"/>
              </a:rPr>
              <a:t>5</a:t>
            </a:r>
            <a:r>
              <a:rPr lang="en-US" sz="2400">
                <a:latin typeface="Consolas" panose="020B0609020204030204" pitchFamily="49" charset="0"/>
              </a:rPr>
              <a:t>D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 i="1" baseline="30000">
                <a:latin typeface="Consolas" panose="020B0609020204030204" pitchFamily="49" charset="0"/>
              </a:rPr>
              <a:t>3</a:t>
            </a:r>
            <a:r>
              <a:rPr lang="en-US" sz="2400">
                <a:latin typeface="Consolas" panose="020B0609020204030204" pitchFamily="49" charset="0"/>
              </a:rPr>
              <a:t>E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Q =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 i="1" baseline="30000">
                <a:latin typeface="Consolas" panose="020B0609020204030204" pitchFamily="49" charset="0"/>
              </a:rPr>
              <a:t>2</a:t>
            </a:r>
            <a:r>
              <a:rPr lang="en-US" sz="2400">
                <a:latin typeface="Consolas" panose="020B0609020204030204" pitchFamily="49" charset="0"/>
              </a:rPr>
              <a:t>A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 i="1" baseline="30000">
                <a:latin typeface="Consolas" panose="020B0609020204030204" pitchFamily="49" charset="0"/>
              </a:rPr>
              <a:t>3</a:t>
            </a:r>
            <a:r>
              <a:rPr lang="en-US" sz="2400">
                <a:latin typeface="Consolas" panose="020B0609020204030204" pitchFamily="49" charset="0"/>
              </a:rPr>
              <a:t>B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 i="1" baseline="30000">
                <a:latin typeface="Consolas" panose="020B0609020204030204" pitchFamily="49" charset="0"/>
              </a:rPr>
              <a:t>6</a:t>
            </a:r>
            <a:r>
              <a:rPr lang="en-US" sz="2400">
                <a:latin typeface="Consolas" panose="020B0609020204030204" pitchFamily="49" charset="0"/>
              </a:rPr>
              <a:t>C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 i="1" baseline="30000">
                <a:latin typeface="Consolas" panose="020B0609020204030204" pitchFamily="49" charset="0"/>
              </a:rPr>
              <a:t>4</a:t>
            </a:r>
            <a:r>
              <a:rPr lang="en-US" sz="2400">
                <a:latin typeface="Consolas" panose="020B0609020204030204" pitchFamily="49" charset="0"/>
              </a:rPr>
              <a:t>D </a:t>
            </a:r>
            <a:r>
              <a:rPr lang="en-US" sz="2400">
                <a:latin typeface="Consolas" panose="020B0609020204030204" pitchFamily="49" charset="0"/>
                <a:sym typeface="Symbol" panose="05050102010706020507" pitchFamily="18" charset="2"/>
              </a:rPr>
              <a:t>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i="1">
                <a:latin typeface="Consolas" panose="020B0609020204030204" pitchFamily="49" charset="0"/>
              </a:rPr>
              <a:t>a</a:t>
            </a:r>
            <a:r>
              <a:rPr lang="en-US" sz="2400">
                <a:latin typeface="Consolas" panose="020B0609020204030204" pitchFamily="49" charset="0"/>
              </a:rPr>
              <a:t>E</a:t>
            </a:r>
            <a:endParaRPr lang="en-GB" sz="2400">
              <a:latin typeface="Consolas" panose="020B0609020204030204" pitchFamily="49" charset="0"/>
            </a:endParaRPr>
          </a:p>
          <a:p>
            <a:endParaRPr lang="en-GB"/>
          </a:p>
          <a:p>
            <a:r>
              <a:rPr lang="en-GB"/>
              <a:t>These polynomials are calculated by solving the simultaneous equations for S</a:t>
            </a:r>
            <a:r>
              <a:rPr lang="en-GB" baseline="-25000"/>
              <a:t>0</a:t>
            </a:r>
            <a:r>
              <a:rPr lang="en-GB"/>
              <a:t> and S</a:t>
            </a:r>
            <a:r>
              <a:rPr lang="en-GB" baseline="-25000"/>
              <a:t>1</a:t>
            </a:r>
            <a:r>
              <a:rPr lang="en-GB"/>
              <a:t>.</a:t>
            </a:r>
          </a:p>
          <a:p>
            <a:pPr lvl="1"/>
            <a:r>
              <a:rPr lang="en-GB"/>
              <a:t>This can be done upfront, so no logic required</a:t>
            </a:r>
            <a:br>
              <a:rPr lang="en-GB"/>
            </a:br>
            <a:endParaRPr lang="en-GB"/>
          </a:p>
          <a:p>
            <a:r>
              <a:rPr lang="en-GB"/>
              <a:t>Values in Galois Field will be the powers raised on </a:t>
            </a:r>
            <a:r>
              <a:rPr lang="en-GB" i="1"/>
              <a:t>a</a:t>
            </a:r>
          </a:p>
          <a:p>
            <a:pPr lvl="1"/>
            <a:r>
              <a:rPr lang="en-GB"/>
              <a:t>Thus to multiply symbol 100b by </a:t>
            </a:r>
            <a:r>
              <a:rPr lang="en-GB" i="1"/>
              <a:t>a</a:t>
            </a:r>
            <a:r>
              <a:rPr lang="en-GB" i="1" baseline="30000"/>
              <a:t>3</a:t>
            </a:r>
            <a:r>
              <a:rPr lang="en-GB"/>
              <a:t>, 100b = </a:t>
            </a:r>
            <a:r>
              <a:rPr lang="en-GB" i="1"/>
              <a:t>a</a:t>
            </a:r>
            <a:r>
              <a:rPr lang="en-GB" i="1" baseline="30000"/>
              <a:t>2</a:t>
            </a:r>
            <a:r>
              <a:rPr lang="en-GB" baseline="30000"/>
              <a:t> </a:t>
            </a:r>
            <a:r>
              <a:rPr lang="en-GB"/>
              <a:t>so </a:t>
            </a:r>
            <a:r>
              <a:rPr lang="en-GB" i="1"/>
              <a:t>a</a:t>
            </a:r>
            <a:r>
              <a:rPr lang="en-GB" i="1" baseline="30000"/>
              <a:t>2</a:t>
            </a:r>
            <a:r>
              <a:rPr lang="en-GB"/>
              <a:t>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GB"/>
              <a:t> </a:t>
            </a:r>
            <a:r>
              <a:rPr lang="en-GB" i="1"/>
              <a:t>a</a:t>
            </a:r>
            <a:r>
              <a:rPr lang="en-GB" i="1" baseline="30000"/>
              <a:t>3</a:t>
            </a:r>
            <a:r>
              <a:rPr lang="en-GB"/>
              <a:t> = </a:t>
            </a:r>
            <a:r>
              <a:rPr lang="en-GB" i="1"/>
              <a:t>a</a:t>
            </a:r>
            <a:r>
              <a:rPr lang="en-GB" i="1" baseline="30000"/>
              <a:t>2+3</a:t>
            </a:r>
            <a:r>
              <a:rPr lang="en-GB"/>
              <a:t> = </a:t>
            </a:r>
            <a:r>
              <a:rPr lang="en-GB" i="1"/>
              <a:t>a</a:t>
            </a:r>
            <a:r>
              <a:rPr lang="en-GB" i="1" baseline="30000"/>
              <a:t>5</a:t>
            </a:r>
            <a:r>
              <a:rPr lang="en-GB"/>
              <a:t> = 111b</a:t>
            </a:r>
          </a:p>
          <a:p>
            <a:pPr lvl="1"/>
            <a:r>
              <a:rPr lang="en-GB"/>
              <a:t>If resultant power larger than table, it wraps (skipping 0). </a:t>
            </a:r>
          </a:p>
          <a:p>
            <a:pPr lvl="2"/>
            <a:r>
              <a:rPr lang="en-GB"/>
              <a:t>So </a:t>
            </a:r>
            <a:r>
              <a:rPr lang="en-GB" i="1"/>
              <a:t>a</a:t>
            </a:r>
            <a:r>
              <a:rPr lang="en-GB" i="1" baseline="30000"/>
              <a:t>11</a:t>
            </a:r>
            <a:r>
              <a:rPr lang="en-GB"/>
              <a:t> = </a:t>
            </a:r>
            <a:r>
              <a:rPr lang="en-GB" i="1"/>
              <a:t>a</a:t>
            </a:r>
            <a:r>
              <a:rPr lang="en-GB" i="1" baseline="30000"/>
              <a:t>4</a:t>
            </a:r>
            <a:endParaRPr lang="en-US" i="1" baseline="30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8BE30-1D21-AA12-1DF1-8A723A2C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190625"/>
            <a:ext cx="5181600" cy="531824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Galois Field</a:t>
            </a:r>
          </a:p>
          <a:p>
            <a:pPr lvl="1"/>
            <a:r>
              <a:rPr lang="en-US"/>
              <a:t>LFSR polynomial x</a:t>
            </a:r>
            <a:r>
              <a:rPr lang="en-US" baseline="30000"/>
              <a:t>3</a:t>
            </a:r>
            <a:r>
              <a:rPr lang="en-US"/>
              <a:t> + x + 1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4ADE6-B3E1-77C7-56A1-2464D2F2EA71}"/>
              </a:ext>
            </a:extLst>
          </p:cNvPr>
          <p:cNvGrpSpPr/>
          <p:nvPr/>
        </p:nvGrpSpPr>
        <p:grpSpPr>
          <a:xfrm rot="10800000">
            <a:off x="9516725" y="2508200"/>
            <a:ext cx="1068294" cy="449959"/>
            <a:chOff x="4136575" y="5288112"/>
            <a:chExt cx="666652" cy="2589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BDEBDC-79A8-097D-75F5-A50248442EF8}"/>
                </a:ext>
              </a:extLst>
            </p:cNvPr>
            <p:cNvGrpSpPr/>
            <p:nvPr/>
          </p:nvGrpSpPr>
          <p:grpSpPr>
            <a:xfrm>
              <a:off x="4339766" y="5288112"/>
              <a:ext cx="367497" cy="258991"/>
              <a:chOff x="6260466" y="4004937"/>
              <a:chExt cx="2146302" cy="1276570"/>
            </a:xfrm>
            <a:solidFill>
              <a:srgbClr val="FFFFFF"/>
            </a:solidFill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41B33BC8-16EF-FEDB-8019-DA562ECF5D0C}"/>
                  </a:ext>
                </a:extLst>
              </p:cNvPr>
              <p:cNvSpPr/>
              <p:nvPr/>
            </p:nvSpPr>
            <p:spPr>
              <a:xfrm>
                <a:off x="6449770" y="402499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CB54B07-0A34-442F-3B97-66260B59A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38" y="4024992"/>
                <a:ext cx="758076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FA3FAE3-487D-FBA3-E091-66C40C2720F3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6724300" y="5273349"/>
                <a:ext cx="747036" cy="260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58CAAAC-1CF0-BE4B-F70C-D4E9BED993AB}"/>
                  </a:ext>
                </a:extLst>
              </p:cNvPr>
              <p:cNvSpPr/>
              <p:nvPr/>
            </p:nvSpPr>
            <p:spPr>
              <a:xfrm rot="925551">
                <a:off x="6372385" y="4008987"/>
                <a:ext cx="2034383" cy="1082351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EB6D216B-6553-6A49-4363-796E4E65D77E}"/>
                  </a:ext>
                </a:extLst>
              </p:cNvPr>
              <p:cNvSpPr/>
              <p:nvPr/>
            </p:nvSpPr>
            <p:spPr>
              <a:xfrm rot="21305215" flipV="1">
                <a:off x="6433556" y="4004937"/>
                <a:ext cx="1952581" cy="1276570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E8998E55-98DE-D2B1-F213-3E282142E29F}"/>
                  </a:ext>
                </a:extLst>
              </p:cNvPr>
              <p:cNvSpPr/>
              <p:nvPr/>
            </p:nvSpPr>
            <p:spPr>
              <a:xfrm>
                <a:off x="6260466" y="402878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02717C-4718-CBC2-CAB8-569679EE6B3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36575" y="5352435"/>
              <a:ext cx="291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4A8C85-F618-9C84-2B79-A43E158985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7676" y="5478068"/>
              <a:ext cx="100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B29E28-5D48-B6EC-EF11-AACD36DBCF86}"/>
                </a:ext>
              </a:extLst>
            </p:cNvPr>
            <p:cNvCxnSpPr>
              <a:cxnSpLocks/>
            </p:cNvCxnSpPr>
            <p:nvPr/>
          </p:nvCxnSpPr>
          <p:spPr>
            <a:xfrm>
              <a:off x="4702473" y="5422371"/>
              <a:ext cx="100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4B3295-C6D0-C449-CA53-B1E18B067908}"/>
              </a:ext>
            </a:extLst>
          </p:cNvPr>
          <p:cNvCxnSpPr/>
          <p:nvPr/>
        </p:nvCxnSpPr>
        <p:spPr>
          <a:xfrm flipH="1">
            <a:off x="8089618" y="2855316"/>
            <a:ext cx="45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6ACF4-977D-B0DB-5328-DEA633A88C97}"/>
              </a:ext>
            </a:extLst>
          </p:cNvPr>
          <p:cNvCxnSpPr>
            <a:cxnSpLocks/>
          </p:cNvCxnSpPr>
          <p:nvPr/>
        </p:nvCxnSpPr>
        <p:spPr>
          <a:xfrm>
            <a:off x="10278785" y="2245096"/>
            <a:ext cx="0" cy="38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2CCF89-C3D8-7E6A-74A0-4A72F143F693}"/>
              </a:ext>
            </a:extLst>
          </p:cNvPr>
          <p:cNvCxnSpPr/>
          <p:nvPr/>
        </p:nvCxnSpPr>
        <p:spPr>
          <a:xfrm flipH="1">
            <a:off x="9059072" y="2846407"/>
            <a:ext cx="45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54BB1E-4935-3F53-CB0F-AE9855137552}"/>
              </a:ext>
            </a:extLst>
          </p:cNvPr>
          <p:cNvCxnSpPr>
            <a:cxnSpLocks/>
          </p:cNvCxnSpPr>
          <p:nvPr/>
        </p:nvCxnSpPr>
        <p:spPr>
          <a:xfrm flipV="1">
            <a:off x="9516725" y="2724903"/>
            <a:ext cx="0" cy="12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05E65-6DB6-00EA-4174-C7C52A32998D}"/>
              </a:ext>
            </a:extLst>
          </p:cNvPr>
          <p:cNvGrpSpPr/>
          <p:nvPr/>
        </p:nvGrpSpPr>
        <p:grpSpPr>
          <a:xfrm flipH="1">
            <a:off x="8547271" y="2628121"/>
            <a:ext cx="523857" cy="791953"/>
            <a:chOff x="9919751" y="3633203"/>
            <a:chExt cx="265244" cy="8817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AEF200-96AD-839F-61C0-34E9F7315A02}"/>
                </a:ext>
              </a:extLst>
            </p:cNvPr>
            <p:cNvSpPr/>
            <p:nvPr/>
          </p:nvSpPr>
          <p:spPr>
            <a:xfrm>
              <a:off x="9919751" y="3633203"/>
              <a:ext cx="265244" cy="881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41CF43-59FF-F22B-4D2C-D7ADB4FA019D}"/>
                </a:ext>
              </a:extLst>
            </p:cNvPr>
            <p:cNvSpPr/>
            <p:nvPr/>
          </p:nvSpPr>
          <p:spPr>
            <a:xfrm rot="21357660">
              <a:off x="9924105" y="4257935"/>
              <a:ext cx="80962" cy="157163"/>
            </a:xfrm>
            <a:custGeom>
              <a:avLst/>
              <a:gdLst>
                <a:gd name="connsiteX0" fmla="*/ 9525 w 80962"/>
                <a:gd name="connsiteY0" fmla="*/ 0 h 157162"/>
                <a:gd name="connsiteX1" fmla="*/ 80962 w 80962"/>
                <a:gd name="connsiteY1" fmla="*/ 88106 h 157162"/>
                <a:gd name="connsiteX2" fmla="*/ 0 w 80962"/>
                <a:gd name="connsiteY2" fmla="*/ 157162 h 157162"/>
                <a:gd name="connsiteX3" fmla="*/ 9525 w 80962"/>
                <a:gd name="connsiteY3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" h="157162">
                  <a:moveTo>
                    <a:pt x="9525" y="0"/>
                  </a:moveTo>
                  <a:lnTo>
                    <a:pt x="80962" y="88106"/>
                  </a:lnTo>
                  <a:lnTo>
                    <a:pt x="0" y="15716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6E4235-4E6A-A4A4-7FB8-B6B41A29318A}"/>
              </a:ext>
            </a:extLst>
          </p:cNvPr>
          <p:cNvGrpSpPr/>
          <p:nvPr/>
        </p:nvGrpSpPr>
        <p:grpSpPr>
          <a:xfrm flipH="1">
            <a:off x="10585021" y="2619212"/>
            <a:ext cx="523857" cy="791953"/>
            <a:chOff x="9919751" y="3633203"/>
            <a:chExt cx="265244" cy="8817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BBAF4A-6B62-7307-E4D5-CAB0DE368722}"/>
                </a:ext>
              </a:extLst>
            </p:cNvPr>
            <p:cNvSpPr/>
            <p:nvPr/>
          </p:nvSpPr>
          <p:spPr>
            <a:xfrm>
              <a:off x="9919751" y="3633203"/>
              <a:ext cx="265244" cy="881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59D708-0A27-5E0B-74AD-0ECAB08BE06C}"/>
                </a:ext>
              </a:extLst>
            </p:cNvPr>
            <p:cNvSpPr/>
            <p:nvPr/>
          </p:nvSpPr>
          <p:spPr>
            <a:xfrm rot="21357660">
              <a:off x="9924105" y="4257935"/>
              <a:ext cx="80962" cy="157163"/>
            </a:xfrm>
            <a:custGeom>
              <a:avLst/>
              <a:gdLst>
                <a:gd name="connsiteX0" fmla="*/ 9525 w 80962"/>
                <a:gd name="connsiteY0" fmla="*/ 0 h 157162"/>
                <a:gd name="connsiteX1" fmla="*/ 80962 w 80962"/>
                <a:gd name="connsiteY1" fmla="*/ 88106 h 157162"/>
                <a:gd name="connsiteX2" fmla="*/ 0 w 80962"/>
                <a:gd name="connsiteY2" fmla="*/ 157162 h 157162"/>
                <a:gd name="connsiteX3" fmla="*/ 9525 w 80962"/>
                <a:gd name="connsiteY3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" h="157162">
                  <a:moveTo>
                    <a:pt x="9525" y="0"/>
                  </a:moveTo>
                  <a:lnTo>
                    <a:pt x="80962" y="88106"/>
                  </a:lnTo>
                  <a:lnTo>
                    <a:pt x="0" y="15716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708701-6BEF-3BB0-276C-508398DD051D}"/>
              </a:ext>
            </a:extLst>
          </p:cNvPr>
          <p:cNvGrpSpPr/>
          <p:nvPr/>
        </p:nvGrpSpPr>
        <p:grpSpPr>
          <a:xfrm flipH="1">
            <a:off x="7586681" y="2637047"/>
            <a:ext cx="523857" cy="791953"/>
            <a:chOff x="9919751" y="3633203"/>
            <a:chExt cx="265244" cy="8817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E29280-D6A0-1FA7-989C-FA01B36EC5CE}"/>
                </a:ext>
              </a:extLst>
            </p:cNvPr>
            <p:cNvSpPr/>
            <p:nvPr/>
          </p:nvSpPr>
          <p:spPr>
            <a:xfrm>
              <a:off x="9919751" y="3633203"/>
              <a:ext cx="265244" cy="8817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223212-FBE4-27AD-AD79-5983A3FD2C6A}"/>
                </a:ext>
              </a:extLst>
            </p:cNvPr>
            <p:cNvSpPr/>
            <p:nvPr/>
          </p:nvSpPr>
          <p:spPr>
            <a:xfrm rot="21357660">
              <a:off x="9924105" y="4257935"/>
              <a:ext cx="80962" cy="157163"/>
            </a:xfrm>
            <a:custGeom>
              <a:avLst/>
              <a:gdLst>
                <a:gd name="connsiteX0" fmla="*/ 9525 w 80962"/>
                <a:gd name="connsiteY0" fmla="*/ 0 h 157162"/>
                <a:gd name="connsiteX1" fmla="*/ 80962 w 80962"/>
                <a:gd name="connsiteY1" fmla="*/ 88106 h 157162"/>
                <a:gd name="connsiteX2" fmla="*/ 0 w 80962"/>
                <a:gd name="connsiteY2" fmla="*/ 157162 h 157162"/>
                <a:gd name="connsiteX3" fmla="*/ 9525 w 80962"/>
                <a:gd name="connsiteY3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" h="157162">
                  <a:moveTo>
                    <a:pt x="9525" y="0"/>
                  </a:moveTo>
                  <a:lnTo>
                    <a:pt x="80962" y="88106"/>
                  </a:lnTo>
                  <a:lnTo>
                    <a:pt x="0" y="15716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0F37BD-7BDD-1FA4-4012-82B72DB202AF}"/>
              </a:ext>
            </a:extLst>
          </p:cNvPr>
          <p:cNvCxnSpPr>
            <a:cxnSpLocks/>
          </p:cNvCxnSpPr>
          <p:nvPr/>
        </p:nvCxnSpPr>
        <p:spPr>
          <a:xfrm flipH="1">
            <a:off x="7387590" y="2855316"/>
            <a:ext cx="199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F94CA5-DC21-49D3-FB02-35A1CC32E916}"/>
              </a:ext>
            </a:extLst>
          </p:cNvPr>
          <p:cNvCxnSpPr>
            <a:cxnSpLocks/>
          </p:cNvCxnSpPr>
          <p:nvPr/>
        </p:nvCxnSpPr>
        <p:spPr>
          <a:xfrm flipV="1">
            <a:off x="7387590" y="2290559"/>
            <a:ext cx="0" cy="56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668D8C-84A4-030F-DF3A-193B07849E0D}"/>
              </a:ext>
            </a:extLst>
          </p:cNvPr>
          <p:cNvCxnSpPr>
            <a:cxnSpLocks/>
          </p:cNvCxnSpPr>
          <p:nvPr/>
        </p:nvCxnSpPr>
        <p:spPr>
          <a:xfrm flipH="1">
            <a:off x="7387590" y="2290559"/>
            <a:ext cx="3972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53B6E-A0E1-1298-DC9D-7FEA4913A379}"/>
              </a:ext>
            </a:extLst>
          </p:cNvPr>
          <p:cNvCxnSpPr>
            <a:cxnSpLocks/>
          </p:cNvCxnSpPr>
          <p:nvPr/>
        </p:nvCxnSpPr>
        <p:spPr>
          <a:xfrm flipV="1">
            <a:off x="11359873" y="2290559"/>
            <a:ext cx="0" cy="56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BF3CB7-51DC-C53A-F285-C2BBAFAEE7E8}"/>
              </a:ext>
            </a:extLst>
          </p:cNvPr>
          <p:cNvCxnSpPr>
            <a:cxnSpLocks/>
          </p:cNvCxnSpPr>
          <p:nvPr/>
        </p:nvCxnSpPr>
        <p:spPr>
          <a:xfrm>
            <a:off x="11105052" y="2855316"/>
            <a:ext cx="254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9456503-63C9-AB91-07D4-FACD035E621E}"/>
              </a:ext>
            </a:extLst>
          </p:cNvPr>
          <p:cNvSpPr/>
          <p:nvPr/>
        </p:nvSpPr>
        <p:spPr>
          <a:xfrm>
            <a:off x="10237033" y="2255383"/>
            <a:ext cx="83504" cy="813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00E5E05-8B19-888C-BE97-59E13C8CD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2257"/>
              </p:ext>
            </p:extLst>
          </p:nvPr>
        </p:nvGraphicFramePr>
        <p:xfrm>
          <a:off x="7229071" y="3739605"/>
          <a:ext cx="428932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1072330">
                  <a:extLst>
                    <a:ext uri="{9D8B030D-6E8A-4147-A177-3AD203B41FA5}">
                      <a16:colId xmlns:a16="http://schemas.microsoft.com/office/drawing/2014/main" val="3505950531"/>
                    </a:ext>
                  </a:extLst>
                </a:gridCol>
                <a:gridCol w="1072330">
                  <a:extLst>
                    <a:ext uri="{9D8B030D-6E8A-4147-A177-3AD203B41FA5}">
                      <a16:colId xmlns:a16="http://schemas.microsoft.com/office/drawing/2014/main" val="136071586"/>
                    </a:ext>
                  </a:extLst>
                </a:gridCol>
                <a:gridCol w="1072330">
                  <a:extLst>
                    <a:ext uri="{9D8B030D-6E8A-4147-A177-3AD203B41FA5}">
                      <a16:colId xmlns:a16="http://schemas.microsoft.com/office/drawing/2014/main" val="4026465667"/>
                    </a:ext>
                  </a:extLst>
                </a:gridCol>
                <a:gridCol w="1072330">
                  <a:extLst>
                    <a:ext uri="{9D8B030D-6E8A-4147-A177-3AD203B41FA5}">
                      <a16:colId xmlns:a16="http://schemas.microsoft.com/office/drawing/2014/main" val="2211044190"/>
                    </a:ext>
                  </a:extLst>
                </a:gridCol>
              </a:tblGrid>
              <a:tr h="278093">
                <a:tc>
                  <a:txBody>
                    <a:bodyPr/>
                    <a:lstStyle/>
                    <a:p>
                      <a:pPr algn="ctr"/>
                      <a:r>
                        <a:rPr lang="en-US" b="1" i="1"/>
                        <a:t>a</a:t>
                      </a:r>
                      <a:endParaRPr lang="en-GB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8388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algn="ctr"/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2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27952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3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52539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4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07557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5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484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6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37441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/>
                        <a:t>a</a:t>
                      </a:r>
                      <a:r>
                        <a:rPr lang="en-US" b="1" i="1" baseline="30000"/>
                        <a:t>7</a:t>
                      </a:r>
                      <a:endParaRPr lang="en-GB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4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5B662BF6-5C88-2AED-96BB-CBA6297D16BF}"/>
              </a:ext>
            </a:extLst>
          </p:cNvPr>
          <p:cNvSpPr/>
          <p:nvPr/>
        </p:nvSpPr>
        <p:spPr>
          <a:xfrm>
            <a:off x="6864557" y="3946337"/>
            <a:ext cx="3451623" cy="2030079"/>
          </a:xfrm>
          <a:prstGeom prst="roundRect">
            <a:avLst>
              <a:gd name="adj" fmla="val 79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CBB4CE5-45A2-6173-5857-788B7C5AF54C}"/>
              </a:ext>
            </a:extLst>
          </p:cNvPr>
          <p:cNvSpPr/>
          <p:nvPr/>
        </p:nvSpPr>
        <p:spPr>
          <a:xfrm>
            <a:off x="6864557" y="1505662"/>
            <a:ext cx="3451623" cy="2030079"/>
          </a:xfrm>
          <a:prstGeom prst="roundRect">
            <a:avLst>
              <a:gd name="adj" fmla="val 112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4A1BA-3AC4-A9A0-B2F4-D684FEF9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Multiplication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18FE-0029-5A77-2618-15E0AAE01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Logic for multiplying by powers of </a:t>
            </a:r>
            <a:r>
              <a:rPr lang="en-US" i="1"/>
              <a:t>a</a:t>
            </a:r>
            <a:r>
              <a:rPr lang="en-US"/>
              <a:t> now just becomes logic to map that many steps through the table</a:t>
            </a:r>
            <a:br>
              <a:rPr lang="en-US"/>
            </a:br>
            <a:endParaRPr lang="en-US"/>
          </a:p>
          <a:p>
            <a:r>
              <a:rPr lang="en-US"/>
              <a:t>Two multiplier circuits from example for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i="1"/>
              <a:t>a</a:t>
            </a:r>
            <a:r>
              <a:rPr lang="en-US" i="1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/>
              <a:t>The rest can just be derived in a similar manner</a:t>
            </a:r>
          </a:p>
          <a:p>
            <a:pPr lvl="1"/>
            <a:endParaRPr lang="en-US"/>
          </a:p>
          <a:p>
            <a:r>
              <a:rPr lang="en-US"/>
              <a:t>Can use tables for log/alog and do addition</a:t>
            </a:r>
          </a:p>
          <a:p>
            <a:pPr lvl="1"/>
            <a:r>
              <a:rPr lang="en-US"/>
              <a:t>Which is what we'll do</a:t>
            </a:r>
            <a:endParaRPr lang="en-GB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819EA5-45C6-B6C2-B5F0-E1E3BD072D5E}"/>
              </a:ext>
            </a:extLst>
          </p:cNvPr>
          <p:cNvGrpSpPr/>
          <p:nvPr/>
        </p:nvGrpSpPr>
        <p:grpSpPr>
          <a:xfrm>
            <a:off x="7322416" y="2009998"/>
            <a:ext cx="2576967" cy="1044762"/>
            <a:chOff x="7322416" y="2009998"/>
            <a:chExt cx="2576967" cy="10447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BCABE5-9EF7-50A7-6822-36CBEBF7CF75}"/>
                </a:ext>
              </a:extLst>
            </p:cNvPr>
            <p:cNvGrpSpPr/>
            <p:nvPr/>
          </p:nvGrpSpPr>
          <p:grpSpPr>
            <a:xfrm>
              <a:off x="7957435" y="2271729"/>
              <a:ext cx="1801208" cy="449959"/>
              <a:chOff x="7201178" y="2308175"/>
              <a:chExt cx="1459791" cy="44995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E5A93B-8928-2540-A923-7605E4CD3D13}"/>
                  </a:ext>
                </a:extLst>
              </p:cNvPr>
              <p:cNvGrpSpPr/>
              <p:nvPr/>
            </p:nvGrpSpPr>
            <p:grpSpPr>
              <a:xfrm>
                <a:off x="7918284" y="2308175"/>
                <a:ext cx="588905" cy="449959"/>
                <a:chOff x="6260466" y="4004937"/>
                <a:chExt cx="2146302" cy="1276570"/>
              </a:xfrm>
              <a:solidFill>
                <a:srgbClr val="FFFFFF"/>
              </a:solidFill>
            </p:grpSpPr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29D6E383-4ADA-AF94-EA5E-35582182E973}"/>
                    </a:ext>
                  </a:extLst>
                </p:cNvPr>
                <p:cNvSpPr/>
                <p:nvPr/>
              </p:nvSpPr>
              <p:spPr>
                <a:xfrm>
                  <a:off x="6449770" y="402499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617EC99-074E-EDD4-46EB-16E1D7AA4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38" y="4024992"/>
                  <a:ext cx="758076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1FC73FE-BA06-B048-2276-6FDB8C929CF9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>
                  <a:off x="6724300" y="5273349"/>
                  <a:ext cx="747036" cy="2602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E4F22F2B-87EE-35CE-89C3-288D1CABF7BF}"/>
                    </a:ext>
                  </a:extLst>
                </p:cNvPr>
                <p:cNvSpPr/>
                <p:nvPr/>
              </p:nvSpPr>
              <p:spPr>
                <a:xfrm rot="925551">
                  <a:off x="6372385" y="4008987"/>
                  <a:ext cx="2034383" cy="1082351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9AA88F60-D9F2-E8A3-C9C6-4D7948347ADC}"/>
                    </a:ext>
                  </a:extLst>
                </p:cNvPr>
                <p:cNvSpPr/>
                <p:nvPr/>
              </p:nvSpPr>
              <p:spPr>
                <a:xfrm rot="21305215" flipV="1">
                  <a:off x="6433556" y="4004937"/>
                  <a:ext cx="1952581" cy="1276570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9A1517B1-F29B-3566-7EF5-F1A765F560A2}"/>
                    </a:ext>
                  </a:extLst>
                </p:cNvPr>
                <p:cNvSpPr/>
                <p:nvPr/>
              </p:nvSpPr>
              <p:spPr>
                <a:xfrm>
                  <a:off x="6260466" y="402878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6551D71-320B-7B48-45BA-89285592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1178" y="2419927"/>
                <a:ext cx="859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FFF1515-41FC-B925-B2F9-27B287BACD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8329" y="2638196"/>
                <a:ext cx="851915" cy="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03743F-7F91-E107-D020-6F92A6362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9513" y="2541430"/>
                <a:ext cx="161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47999-D641-4CE7-1810-0089DAB3FBE6}"/>
                </a:ext>
              </a:extLst>
            </p:cNvPr>
            <p:cNvSpPr/>
            <p:nvPr/>
          </p:nvSpPr>
          <p:spPr>
            <a:xfrm>
              <a:off x="7325995" y="2014219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21B20-CD38-9BE6-8DC3-DE8153B4180C}"/>
                </a:ext>
              </a:extLst>
            </p:cNvPr>
            <p:cNvSpPr/>
            <p:nvPr/>
          </p:nvSpPr>
          <p:spPr>
            <a:xfrm>
              <a:off x="7322416" y="2443422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61ABE0-C55D-1937-7353-076B6D3783BB}"/>
                </a:ext>
              </a:extLst>
            </p:cNvPr>
            <p:cNvSpPr/>
            <p:nvPr/>
          </p:nvSpPr>
          <p:spPr>
            <a:xfrm>
              <a:off x="7322416" y="2925220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E44D78-B41B-1986-7164-81D9D398DECC}"/>
                </a:ext>
              </a:extLst>
            </p:cNvPr>
            <p:cNvSpPr/>
            <p:nvPr/>
          </p:nvSpPr>
          <p:spPr>
            <a:xfrm>
              <a:off x="9762223" y="2009998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1D320E-7102-6A47-1DE7-7D14C675EDC8}"/>
                </a:ext>
              </a:extLst>
            </p:cNvPr>
            <p:cNvSpPr/>
            <p:nvPr/>
          </p:nvSpPr>
          <p:spPr>
            <a:xfrm>
              <a:off x="9758644" y="2439201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A82198-7449-4351-5051-96C961D63194}"/>
                </a:ext>
              </a:extLst>
            </p:cNvPr>
            <p:cNvSpPr/>
            <p:nvPr/>
          </p:nvSpPr>
          <p:spPr>
            <a:xfrm>
              <a:off x="9758644" y="2920999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4228A6-38C1-A697-7A7A-D02AF97EF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576" y="2074768"/>
              <a:ext cx="4978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4B03C0-37EC-39E5-9E18-9D2F1BF55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436" y="2074768"/>
              <a:ext cx="493" cy="30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2C3B7-9B46-1791-0C93-41B3F15FAF85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>
              <a:off x="7459576" y="2985769"/>
              <a:ext cx="506682" cy="4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65ECAB-C3F6-96CE-B6C2-28DC19C70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6258" y="2602169"/>
              <a:ext cx="2673" cy="384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E0C1CF-76D3-844C-14B2-59979F64F0F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459576" y="2508192"/>
              <a:ext cx="8789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DCF58F-F5FF-7D18-F4FE-1A7FD0EE7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512" y="2074768"/>
              <a:ext cx="0" cy="430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0A2CE4-6390-79FD-114B-F21CF4C84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8512" y="2078989"/>
              <a:ext cx="1420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FD81B8-91F8-B385-1B7D-35717D0FA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1816" y="2985769"/>
              <a:ext cx="9168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436E58-5090-B07F-36E3-9AB02C81A5E2}"/>
                </a:ext>
              </a:extLst>
            </p:cNvPr>
            <p:cNvCxnSpPr>
              <a:cxnSpLocks/>
            </p:cNvCxnSpPr>
            <p:nvPr/>
          </p:nvCxnSpPr>
          <p:spPr>
            <a:xfrm>
              <a:off x="8841816" y="2383481"/>
              <a:ext cx="0" cy="602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FB143F8-08D7-0C3E-A772-CB79CCC2B916}"/>
                </a:ext>
              </a:extLst>
            </p:cNvPr>
            <p:cNvSpPr/>
            <p:nvPr/>
          </p:nvSpPr>
          <p:spPr>
            <a:xfrm>
              <a:off x="8806165" y="2362490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E6D2848-B3B1-2B99-CC27-68C877D6533B}"/>
              </a:ext>
            </a:extLst>
          </p:cNvPr>
          <p:cNvGrpSpPr/>
          <p:nvPr/>
        </p:nvGrpSpPr>
        <p:grpSpPr>
          <a:xfrm>
            <a:off x="7252125" y="4516726"/>
            <a:ext cx="2654395" cy="1209936"/>
            <a:chOff x="7252125" y="4516726"/>
            <a:chExt cx="2654395" cy="120993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6B931C-BA7E-0EC5-2F7F-FBF6BB1D03B3}"/>
                </a:ext>
              </a:extLst>
            </p:cNvPr>
            <p:cNvGrpSpPr/>
            <p:nvPr/>
          </p:nvGrpSpPr>
          <p:grpSpPr>
            <a:xfrm>
              <a:off x="7755465" y="4516726"/>
              <a:ext cx="2013892" cy="449959"/>
              <a:chOff x="7356986" y="2308175"/>
              <a:chExt cx="1632161" cy="44995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487DFEC-8A36-7CBC-9FB8-4A1DA7CFE9ED}"/>
                  </a:ext>
                </a:extLst>
              </p:cNvPr>
              <p:cNvGrpSpPr/>
              <p:nvPr/>
            </p:nvGrpSpPr>
            <p:grpSpPr>
              <a:xfrm>
                <a:off x="7918284" y="2308175"/>
                <a:ext cx="588905" cy="449959"/>
                <a:chOff x="6260466" y="4004937"/>
                <a:chExt cx="2146302" cy="1276570"/>
              </a:xfrm>
              <a:solidFill>
                <a:srgbClr val="FFFFFF"/>
              </a:solidFill>
            </p:grpSpPr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BF0A3A95-0114-8737-41BD-A61F715167EB}"/>
                    </a:ext>
                  </a:extLst>
                </p:cNvPr>
                <p:cNvSpPr/>
                <p:nvPr/>
              </p:nvSpPr>
              <p:spPr>
                <a:xfrm>
                  <a:off x="6449770" y="402499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4504DFD-0DAC-0AC4-100A-9B41416B3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38" y="4024992"/>
                  <a:ext cx="758076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2B2FC6F-AC7A-8EC8-99B6-5839B594D892}"/>
                    </a:ext>
                  </a:extLst>
                </p:cNvPr>
                <p:cNvCxnSpPr>
                  <a:cxnSpLocks/>
                  <a:stCxn id="75" idx="2"/>
                </p:cNvCxnSpPr>
                <p:nvPr/>
              </p:nvCxnSpPr>
              <p:spPr>
                <a:xfrm>
                  <a:off x="6724300" y="5273349"/>
                  <a:ext cx="747036" cy="2602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602CF7A4-2D6F-D1D7-AFF7-B306FEE6338D}"/>
                    </a:ext>
                  </a:extLst>
                </p:cNvPr>
                <p:cNvSpPr/>
                <p:nvPr/>
              </p:nvSpPr>
              <p:spPr>
                <a:xfrm rot="925551">
                  <a:off x="6372385" y="4008987"/>
                  <a:ext cx="2034383" cy="1082351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E848F535-2703-6CFD-07F3-9CB509EAE7E4}"/>
                    </a:ext>
                  </a:extLst>
                </p:cNvPr>
                <p:cNvSpPr/>
                <p:nvPr/>
              </p:nvSpPr>
              <p:spPr>
                <a:xfrm rot="21305215" flipV="1">
                  <a:off x="6433556" y="4004937"/>
                  <a:ext cx="1952581" cy="1276570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17F1C94A-2EB0-C971-102F-2FCD18C75CF2}"/>
                    </a:ext>
                  </a:extLst>
                </p:cNvPr>
                <p:cNvSpPr/>
                <p:nvPr/>
              </p:nvSpPr>
              <p:spPr>
                <a:xfrm>
                  <a:off x="6260466" y="402878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193577-14FB-9556-FA7B-F2806360E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1709" y="2419927"/>
                <a:ext cx="478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FF6A619-0114-2C22-B371-4B398FAF1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6986" y="2638196"/>
                <a:ext cx="7032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1E6F7B7-E9A1-A849-0F54-730621002A21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>
                <a:off x="8499513" y="2541430"/>
                <a:ext cx="489634" cy="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08AD977-1799-5FDC-CB72-D36267839BC1}"/>
                </a:ext>
              </a:extLst>
            </p:cNvPr>
            <p:cNvGrpSpPr/>
            <p:nvPr/>
          </p:nvGrpSpPr>
          <p:grpSpPr>
            <a:xfrm>
              <a:off x="7899047" y="5076577"/>
              <a:ext cx="1461244" cy="449959"/>
              <a:chOff x="7476703" y="2308175"/>
              <a:chExt cx="1184266" cy="44995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6DA547E-D37D-2C14-2BF5-9080D605272E}"/>
                  </a:ext>
                </a:extLst>
              </p:cNvPr>
              <p:cNvGrpSpPr/>
              <p:nvPr/>
            </p:nvGrpSpPr>
            <p:grpSpPr>
              <a:xfrm>
                <a:off x="7918284" y="2308175"/>
                <a:ext cx="588905" cy="449959"/>
                <a:chOff x="6260466" y="4004937"/>
                <a:chExt cx="2146302" cy="1276570"/>
              </a:xfrm>
              <a:solidFill>
                <a:srgbClr val="FFFFFF"/>
              </a:solidFill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214694B-BE46-A56E-D734-0A4A4462E2FC}"/>
                    </a:ext>
                  </a:extLst>
                </p:cNvPr>
                <p:cNvSpPr/>
                <p:nvPr/>
              </p:nvSpPr>
              <p:spPr>
                <a:xfrm>
                  <a:off x="6449770" y="402499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2AF46D5-A459-7243-243D-834DFE15D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38" y="4024992"/>
                  <a:ext cx="758076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CFAD310-83FE-FE66-0C0B-1DE66FA8BAF8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>
                  <a:off x="6724300" y="5273349"/>
                  <a:ext cx="747036" cy="2602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Arc 92">
                  <a:extLst>
                    <a:ext uri="{FF2B5EF4-FFF2-40B4-BE49-F238E27FC236}">
                      <a16:creationId xmlns:a16="http://schemas.microsoft.com/office/drawing/2014/main" id="{F570022A-1DCD-FDF0-A20E-009817436FBD}"/>
                    </a:ext>
                  </a:extLst>
                </p:cNvPr>
                <p:cNvSpPr/>
                <p:nvPr/>
              </p:nvSpPr>
              <p:spPr>
                <a:xfrm rot="925551">
                  <a:off x="6372385" y="4008987"/>
                  <a:ext cx="2034383" cy="1082351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Arc 93">
                  <a:extLst>
                    <a:ext uri="{FF2B5EF4-FFF2-40B4-BE49-F238E27FC236}">
                      <a16:creationId xmlns:a16="http://schemas.microsoft.com/office/drawing/2014/main" id="{3436667C-A40D-F48A-763E-21E158B6596C}"/>
                    </a:ext>
                  </a:extLst>
                </p:cNvPr>
                <p:cNvSpPr/>
                <p:nvPr/>
              </p:nvSpPr>
              <p:spPr>
                <a:xfrm rot="21305215" flipV="1">
                  <a:off x="6433556" y="4004937"/>
                  <a:ext cx="1952581" cy="1276570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0B8917C2-F7F9-53C9-261D-FED93CD44865}"/>
                    </a:ext>
                  </a:extLst>
                </p:cNvPr>
                <p:cNvSpPr/>
                <p:nvPr/>
              </p:nvSpPr>
              <p:spPr>
                <a:xfrm>
                  <a:off x="6260466" y="402878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7444F73-47F0-AD88-E66D-4AA11C722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064" y="2419927"/>
                <a:ext cx="475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EFA1768-B88E-409E-8A73-7FA19CE4E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6703" y="2638196"/>
                <a:ext cx="583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EE15D1B-41BC-85E8-9ACC-C6C251B98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9513" y="2541430"/>
                <a:ext cx="161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0E46950-C569-B120-E909-29C44A8328A5}"/>
                </a:ext>
              </a:extLst>
            </p:cNvPr>
            <p:cNvSpPr/>
            <p:nvPr/>
          </p:nvSpPr>
          <p:spPr>
            <a:xfrm>
              <a:off x="7259262" y="4685509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340F97B-9E9A-BB19-CAF3-812D5E167567}"/>
                </a:ext>
              </a:extLst>
            </p:cNvPr>
            <p:cNvSpPr/>
            <p:nvPr/>
          </p:nvSpPr>
          <p:spPr>
            <a:xfrm>
              <a:off x="7255800" y="5115324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DB29AB-8CB7-8909-1CA2-C33B12A134FC}"/>
                </a:ext>
              </a:extLst>
            </p:cNvPr>
            <p:cNvSpPr/>
            <p:nvPr/>
          </p:nvSpPr>
          <p:spPr>
            <a:xfrm>
              <a:off x="7252125" y="5597122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12C59A8-5949-0283-3E62-856A44BB2DD7}"/>
                </a:ext>
              </a:extLst>
            </p:cNvPr>
            <p:cNvSpPr/>
            <p:nvPr/>
          </p:nvSpPr>
          <p:spPr>
            <a:xfrm>
              <a:off x="9769360" y="4685509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DDCCFC-A20C-C9E0-E3D3-099A5C349165}"/>
                </a:ext>
              </a:extLst>
            </p:cNvPr>
            <p:cNvSpPr/>
            <p:nvPr/>
          </p:nvSpPr>
          <p:spPr>
            <a:xfrm>
              <a:off x="9765898" y="5115324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E8EB5A3-19E7-E8AB-FF49-32884B530416}"/>
                </a:ext>
              </a:extLst>
            </p:cNvPr>
            <p:cNvSpPr/>
            <p:nvPr/>
          </p:nvSpPr>
          <p:spPr>
            <a:xfrm>
              <a:off x="9762223" y="5597122"/>
              <a:ext cx="137160" cy="129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08293E-A65F-1058-C068-9807BB0FED21}"/>
                </a:ext>
              </a:extLst>
            </p:cNvPr>
            <p:cNvCxnSpPr>
              <a:stCxn id="104" idx="2"/>
            </p:cNvCxnSpPr>
            <p:nvPr/>
          </p:nvCxnSpPr>
          <p:spPr>
            <a:xfrm flipH="1">
              <a:off x="9360286" y="5180094"/>
              <a:ext cx="4056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8631AC-926F-0A23-C6D2-AC3E1B272937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86" y="5188329"/>
              <a:ext cx="0" cy="121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F26415-D63F-1DC3-A268-9D6708669157}"/>
                </a:ext>
              </a:extLst>
            </p:cNvPr>
            <p:cNvCxnSpPr/>
            <p:nvPr/>
          </p:nvCxnSpPr>
          <p:spPr>
            <a:xfrm>
              <a:off x="7396422" y="4749981"/>
              <a:ext cx="636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BFDD74-428E-A2AB-C7F2-2E6C2A4DB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2747" y="4628478"/>
              <a:ext cx="1" cy="559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B2DC561-07D7-7659-1D74-B4A6158F0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467" y="4837291"/>
              <a:ext cx="0" cy="815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BFBF024-C04F-DD22-5C0B-064933F8A925}"/>
                </a:ext>
              </a:extLst>
            </p:cNvPr>
            <p:cNvCxnSpPr>
              <a:cxnSpLocks/>
              <a:stCxn id="102" idx="6"/>
            </p:cNvCxnSpPr>
            <p:nvPr/>
          </p:nvCxnSpPr>
          <p:spPr>
            <a:xfrm>
              <a:off x="7389285" y="5661892"/>
              <a:ext cx="366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9EBD19E-4426-C0FE-27D5-4B9FF44F5BED}"/>
                </a:ext>
              </a:extLst>
            </p:cNvPr>
            <p:cNvSpPr/>
            <p:nvPr/>
          </p:nvSpPr>
          <p:spPr>
            <a:xfrm>
              <a:off x="7984528" y="4724818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AAF2E1D-523D-7550-7720-75343E33549E}"/>
                </a:ext>
              </a:extLst>
            </p:cNvPr>
            <p:cNvCxnSpPr>
              <a:stCxn id="101" idx="6"/>
            </p:cNvCxnSpPr>
            <p:nvPr/>
          </p:nvCxnSpPr>
          <p:spPr>
            <a:xfrm>
              <a:off x="7392960" y="5180094"/>
              <a:ext cx="5060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98E5C7-45F0-CBBB-DA64-87FF8960DB6B}"/>
                </a:ext>
              </a:extLst>
            </p:cNvPr>
            <p:cNvCxnSpPr>
              <a:cxnSpLocks/>
            </p:cNvCxnSpPr>
            <p:nvPr/>
          </p:nvCxnSpPr>
          <p:spPr>
            <a:xfrm>
              <a:off x="7899044" y="5188329"/>
              <a:ext cx="0" cy="46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362F42-E54D-9F0A-A9C9-591079137373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7899044" y="5661892"/>
              <a:ext cx="1863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C8D6BA-65D7-7A4A-4591-B6F9D85B8BA6}"/>
                </a:ext>
              </a:extLst>
            </p:cNvPr>
            <p:cNvSpPr/>
            <p:nvPr/>
          </p:nvSpPr>
          <p:spPr>
            <a:xfrm>
              <a:off x="7854033" y="5380310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CAC87376-504E-BB01-553E-95940651AB97}"/>
              </a:ext>
            </a:extLst>
          </p:cNvPr>
          <p:cNvSpPr txBox="1"/>
          <p:nvPr/>
        </p:nvSpPr>
        <p:spPr>
          <a:xfrm>
            <a:off x="8590369" y="165299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/>
              <a:t> </a:t>
            </a:r>
            <a:r>
              <a:rPr lang="en-US" i="1"/>
              <a:t>a</a:t>
            </a:r>
            <a:endParaRPr lang="en-GB" i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B4170E-2AFC-A892-65C5-535B2EACC3BA}"/>
              </a:ext>
            </a:extLst>
          </p:cNvPr>
          <p:cNvSpPr txBox="1"/>
          <p:nvPr/>
        </p:nvSpPr>
        <p:spPr>
          <a:xfrm>
            <a:off x="8567511" y="3957284"/>
            <a:ext cx="658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i="1" baseline="30000"/>
              <a:t>2</a:t>
            </a:r>
            <a:endParaRPr lang="en-GB" i="1" baseline="30000"/>
          </a:p>
        </p:txBody>
      </p:sp>
    </p:spTree>
    <p:extLst>
      <p:ext uri="{BB962C8B-B14F-4D97-AF65-F5344CB8AC3E}">
        <p14:creationId xmlns:p14="http://schemas.microsoft.com/office/powerpoint/2010/main" val="429427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E66E-3631-7E8F-69CC-27AB329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Reed-Solomon Error Correction </a:t>
            </a:r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21E03B-3E03-B98E-67E4-248F3E658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5954702"/>
              </p:ext>
            </p:extLst>
          </p:nvPr>
        </p:nvGraphicFramePr>
        <p:xfrm>
          <a:off x="838200" y="3760269"/>
          <a:ext cx="4629540" cy="2682240"/>
        </p:xfrm>
        <a:graphic>
          <a:graphicData uri="http://schemas.openxmlformats.org/drawingml/2006/table">
            <a:tbl>
              <a:tblPr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7385">
                  <a:extLst>
                    <a:ext uri="{9D8B030D-6E8A-4147-A177-3AD203B41FA5}">
                      <a16:colId xmlns:a16="http://schemas.microsoft.com/office/drawing/2014/main" val="1919873525"/>
                    </a:ext>
                  </a:extLst>
                </a:gridCol>
                <a:gridCol w="1157385">
                  <a:extLst>
                    <a:ext uri="{9D8B030D-6E8A-4147-A177-3AD203B41FA5}">
                      <a16:colId xmlns:a16="http://schemas.microsoft.com/office/drawing/2014/main" val="1740642467"/>
                    </a:ext>
                  </a:extLst>
                </a:gridCol>
                <a:gridCol w="1157385">
                  <a:extLst>
                    <a:ext uri="{9D8B030D-6E8A-4147-A177-3AD203B41FA5}">
                      <a16:colId xmlns:a16="http://schemas.microsoft.com/office/drawing/2014/main" val="4090589526"/>
                    </a:ext>
                  </a:extLst>
                </a:gridCol>
                <a:gridCol w="1157385">
                  <a:extLst>
                    <a:ext uri="{9D8B030D-6E8A-4147-A177-3AD203B41FA5}">
                      <a16:colId xmlns:a16="http://schemas.microsoft.com/office/drawing/2014/main" val="3240332291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7</a:t>
                      </a:r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688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6</a:t>
                      </a:r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1850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5</a:t>
                      </a:r>
                      <a:r>
                        <a:rPr lang="en-US" sz="1600"/>
                        <a:t>C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317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4</a:t>
                      </a:r>
                      <a:r>
                        <a:rPr lang="en-US" sz="1600"/>
                        <a:t>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1446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3</a:t>
                      </a:r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1614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2</a:t>
                      </a:r>
                      <a:r>
                        <a:rPr lang="en-US" sz="1600"/>
                        <a:t>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9681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Q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0"/>
                        <a:t>Q</a:t>
                      </a:r>
                      <a:endParaRPr lang="en-GB" sz="16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0339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</a:t>
                      </a:r>
                      <a:r>
                        <a:rPr lang="en-US" sz="1600" baseline="-25000"/>
                        <a:t>0</a:t>
                      </a:r>
                      <a:endParaRPr lang="en-GB" sz="16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</a:t>
                      </a:r>
                      <a:r>
                        <a:rPr lang="en-US" sz="1600" baseline="-25000"/>
                        <a:t>1</a:t>
                      </a:r>
                      <a:endParaRPr lang="en-GB" sz="16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000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3812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606021E-0362-6592-7F59-E9E1544D9A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3969965"/>
              </p:ext>
            </p:extLst>
          </p:nvPr>
        </p:nvGraphicFramePr>
        <p:xfrm>
          <a:off x="838200" y="1031998"/>
          <a:ext cx="4629540" cy="234696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71590">
                  <a:extLst>
                    <a:ext uri="{9D8B030D-6E8A-4147-A177-3AD203B41FA5}">
                      <a16:colId xmlns:a16="http://schemas.microsoft.com/office/drawing/2014/main" val="657971513"/>
                    </a:ext>
                  </a:extLst>
                </a:gridCol>
                <a:gridCol w="771590">
                  <a:extLst>
                    <a:ext uri="{9D8B030D-6E8A-4147-A177-3AD203B41FA5}">
                      <a16:colId xmlns:a16="http://schemas.microsoft.com/office/drawing/2014/main" val="3987464173"/>
                    </a:ext>
                  </a:extLst>
                </a:gridCol>
                <a:gridCol w="771590">
                  <a:extLst>
                    <a:ext uri="{9D8B030D-6E8A-4147-A177-3AD203B41FA5}">
                      <a16:colId xmlns:a16="http://schemas.microsoft.com/office/drawing/2014/main" val="1848454002"/>
                    </a:ext>
                  </a:extLst>
                </a:gridCol>
                <a:gridCol w="771590">
                  <a:extLst>
                    <a:ext uri="{9D8B030D-6E8A-4147-A177-3AD203B41FA5}">
                      <a16:colId xmlns:a16="http://schemas.microsoft.com/office/drawing/2014/main" val="336342020"/>
                    </a:ext>
                  </a:extLst>
                </a:gridCol>
                <a:gridCol w="771590">
                  <a:extLst>
                    <a:ext uri="{9D8B030D-6E8A-4147-A177-3AD203B41FA5}">
                      <a16:colId xmlns:a16="http://schemas.microsoft.com/office/drawing/2014/main" val="1387257815"/>
                    </a:ext>
                  </a:extLst>
                </a:gridCol>
                <a:gridCol w="771590">
                  <a:extLst>
                    <a:ext uri="{9D8B030D-6E8A-4147-A177-3AD203B41FA5}">
                      <a16:colId xmlns:a16="http://schemas.microsoft.com/office/drawing/2014/main" val="3930160704"/>
                    </a:ext>
                  </a:extLst>
                </a:gridCol>
              </a:tblGrid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6</a:t>
                      </a:r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2</a:t>
                      </a:r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36267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3</a:t>
                      </a:r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37065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2</a:t>
                      </a:r>
                      <a:r>
                        <a:rPr lang="en-US" sz="1600"/>
                        <a:t>C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6</a:t>
                      </a:r>
                      <a:r>
                        <a:rPr lang="en-US" sz="1600"/>
                        <a:t>C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48478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5</a:t>
                      </a:r>
                      <a:r>
                        <a:rPr lang="en-US" sz="1600"/>
                        <a:t>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4</a:t>
                      </a:r>
                      <a:r>
                        <a:rPr lang="en-US" sz="1600"/>
                        <a:t>D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43940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3</a:t>
                      </a:r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75730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⇐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45168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Q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⇐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⇐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⇐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68575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10ACD76-21A5-BBFF-4B1D-623DC2D36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169401"/>
              </p:ext>
            </p:extLst>
          </p:nvPr>
        </p:nvGraphicFramePr>
        <p:xfrm>
          <a:off x="6724262" y="1025810"/>
          <a:ext cx="4629540" cy="2682240"/>
        </p:xfrm>
        <a:graphic>
          <a:graphicData uri="http://schemas.openxmlformats.org/drawingml/2006/table">
            <a:tbl>
              <a:tblPr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908">
                  <a:extLst>
                    <a:ext uri="{9D8B030D-6E8A-4147-A177-3AD203B41FA5}">
                      <a16:colId xmlns:a16="http://schemas.microsoft.com/office/drawing/2014/main" val="1919873525"/>
                    </a:ext>
                  </a:extLst>
                </a:gridCol>
                <a:gridCol w="925908">
                  <a:extLst>
                    <a:ext uri="{9D8B030D-6E8A-4147-A177-3AD203B41FA5}">
                      <a16:colId xmlns:a16="http://schemas.microsoft.com/office/drawing/2014/main" val="1740642467"/>
                    </a:ext>
                  </a:extLst>
                </a:gridCol>
                <a:gridCol w="925908">
                  <a:extLst>
                    <a:ext uri="{9D8B030D-6E8A-4147-A177-3AD203B41FA5}">
                      <a16:colId xmlns:a16="http://schemas.microsoft.com/office/drawing/2014/main" val="4090589526"/>
                    </a:ext>
                  </a:extLst>
                </a:gridCol>
                <a:gridCol w="925908">
                  <a:extLst>
                    <a:ext uri="{9D8B030D-6E8A-4147-A177-3AD203B41FA5}">
                      <a16:colId xmlns:a16="http://schemas.microsoft.com/office/drawing/2014/main" val="3240332291"/>
                    </a:ext>
                  </a:extLst>
                </a:gridCol>
                <a:gridCol w="925908">
                  <a:extLst>
                    <a:ext uri="{9D8B030D-6E8A-4147-A177-3AD203B41FA5}">
                      <a16:colId xmlns:a16="http://schemas.microsoft.com/office/drawing/2014/main" val="1349306017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7</a:t>
                      </a:r>
                      <a:r>
                        <a:rPr lang="en-US" sz="1600"/>
                        <a:t>A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688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6</a:t>
                      </a:r>
                      <a:r>
                        <a:rPr lang="en-US" sz="1600"/>
                        <a:t>B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1850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C'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600" b="1" i="1" baseline="300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C'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317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i="1" baseline="300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1446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3</a:t>
                      </a:r>
                      <a:r>
                        <a:rPr lang="en-US" sz="1600"/>
                        <a:t>E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1614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1" baseline="30000"/>
                        <a:t>2</a:t>
                      </a:r>
                      <a:r>
                        <a:rPr lang="en-US" sz="1600"/>
                        <a:t>P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9681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Q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/>
                        <a:t>a</a:t>
                      </a:r>
                      <a:r>
                        <a:rPr lang="en-US" sz="1600" i="0"/>
                        <a:t>Q</a:t>
                      </a:r>
                      <a:endParaRPr lang="en-GB" sz="16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011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0339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</a:t>
                      </a:r>
                      <a:r>
                        <a:rPr lang="en-US" sz="1600" baseline="-25000"/>
                        <a:t>0</a:t>
                      </a:r>
                      <a:endParaRPr lang="en-GB" sz="16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</a:t>
                      </a:r>
                      <a:r>
                        <a:rPr lang="en-US" sz="1600" baseline="-25000"/>
                        <a:t>1</a:t>
                      </a:r>
                      <a:endParaRPr lang="en-GB" sz="16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001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381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228947-9ECE-5B46-6BF7-819607456070}"/>
                  </a:ext>
                </a:extLst>
              </p:cNvPr>
              <p:cNvSpPr txBox="1"/>
              <p:nvPr/>
            </p:nvSpPr>
            <p:spPr>
              <a:xfrm>
                <a:off x="6754748" y="3917934"/>
                <a:ext cx="3151252" cy="601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228947-9ECE-5B46-6BF7-81960745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748" y="3917934"/>
                <a:ext cx="3151252" cy="601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EB0A4-695B-8197-89CC-32FB39611561}"/>
                  </a:ext>
                </a:extLst>
              </p:cNvPr>
              <p:cNvSpPr txBox="1"/>
              <p:nvPr/>
            </p:nvSpPr>
            <p:spPr>
              <a:xfrm>
                <a:off x="6634179" y="4655546"/>
                <a:ext cx="35464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100=010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5EB0A4-695B-8197-89CC-32FB3961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79" y="4655546"/>
                <a:ext cx="3546434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6334986-54AE-7084-50A5-1386F0BF0F55}"/>
              </a:ext>
            </a:extLst>
          </p:cNvPr>
          <p:cNvSpPr/>
          <p:nvPr/>
        </p:nvSpPr>
        <p:spPr>
          <a:xfrm>
            <a:off x="9915525" y="1930952"/>
            <a:ext cx="2041513" cy="2239077"/>
          </a:xfrm>
          <a:custGeom>
            <a:avLst/>
            <a:gdLst>
              <a:gd name="connsiteX0" fmla="*/ 0 w 2001425"/>
              <a:gd name="connsiteY0" fmla="*/ 2063673 h 2063673"/>
              <a:gd name="connsiteX1" fmla="*/ 1492898 w 2001425"/>
              <a:gd name="connsiteY1" fmla="*/ 2054342 h 2063673"/>
              <a:gd name="connsiteX2" fmla="*/ 1912776 w 2001425"/>
              <a:gd name="connsiteY2" fmla="*/ 1905052 h 2063673"/>
              <a:gd name="connsiteX3" fmla="*/ 1987421 w 2001425"/>
              <a:gd name="connsiteY3" fmla="*/ 1466513 h 2063673"/>
              <a:gd name="connsiteX4" fmla="*/ 1940768 w 2001425"/>
              <a:gd name="connsiteY4" fmla="*/ 234873 h 2063673"/>
              <a:gd name="connsiteX5" fmla="*/ 1418253 w 2001425"/>
              <a:gd name="connsiteY5" fmla="*/ 1607 h 20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425" h="2063673">
                <a:moveTo>
                  <a:pt x="0" y="2063673"/>
                </a:moveTo>
                <a:lnTo>
                  <a:pt x="1492898" y="2054342"/>
                </a:lnTo>
                <a:cubicBezTo>
                  <a:pt x="1811694" y="2027905"/>
                  <a:pt x="1830356" y="2003023"/>
                  <a:pt x="1912776" y="1905052"/>
                </a:cubicBezTo>
                <a:cubicBezTo>
                  <a:pt x="1995196" y="1807081"/>
                  <a:pt x="1982756" y="1744876"/>
                  <a:pt x="1987421" y="1466513"/>
                </a:cubicBezTo>
                <a:cubicBezTo>
                  <a:pt x="1992086" y="1188150"/>
                  <a:pt x="2035629" y="479024"/>
                  <a:pt x="1940768" y="234873"/>
                </a:cubicBezTo>
                <a:cubicBezTo>
                  <a:pt x="1845907" y="-9278"/>
                  <a:pt x="1632080" y="-3836"/>
                  <a:pt x="1418253" y="160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5417F-FB69-E9ED-920A-167319DA77E7}"/>
              </a:ext>
            </a:extLst>
          </p:cNvPr>
          <p:cNvSpPr txBox="1"/>
          <p:nvPr/>
        </p:nvSpPr>
        <p:spPr>
          <a:xfrm>
            <a:off x="6778804" y="5101389"/>
            <a:ext cx="32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Any number of error bits in symbol can still be corrected</a:t>
            </a:r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627AE-624E-21B6-B7DD-05E0163AAEF2}"/>
              </a:ext>
            </a:extLst>
          </p:cNvPr>
          <p:cNvSpPr txBox="1"/>
          <p:nvPr/>
        </p:nvSpPr>
        <p:spPr>
          <a:xfrm>
            <a:off x="101611" y="950862"/>
            <a:ext cx="461665" cy="25062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/>
              <a:t>calculating parity symbols</a:t>
            </a:r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509B0-D724-FD92-5F89-449860F3C926}"/>
              </a:ext>
            </a:extLst>
          </p:cNvPr>
          <p:cNvSpPr txBox="1"/>
          <p:nvPr/>
        </p:nvSpPr>
        <p:spPr>
          <a:xfrm>
            <a:off x="101611" y="4017631"/>
            <a:ext cx="738664" cy="2167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/>
              <a:t>calculating syndromes</a:t>
            </a:r>
          </a:p>
          <a:p>
            <a:pPr algn="ctr"/>
            <a:r>
              <a:rPr lang="en-US"/>
              <a:t>(no errors)</a:t>
            </a:r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BFD57-CF70-6038-B72E-54DC0BD0B81C}"/>
              </a:ext>
            </a:extLst>
          </p:cNvPr>
          <p:cNvSpPr txBox="1"/>
          <p:nvPr/>
        </p:nvSpPr>
        <p:spPr>
          <a:xfrm>
            <a:off x="5863070" y="1164129"/>
            <a:ext cx="738664" cy="2167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/>
              <a:t>calculating syndromes</a:t>
            </a:r>
          </a:p>
          <a:p>
            <a:pPr algn="ctr"/>
            <a:r>
              <a:rPr lang="en-US"/>
              <a:t>(with errors)</a:t>
            </a:r>
            <a:endParaRPr lang="en-GB"/>
          </a:p>
        </p:txBody>
      </p:sp>
      <p:graphicFrame>
        <p:nvGraphicFramePr>
          <p:cNvPr id="13" name="Table 64">
            <a:extLst>
              <a:ext uri="{FF2B5EF4-FFF2-40B4-BE49-F238E27FC236}">
                <a16:creationId xmlns:a16="http://schemas.microsoft.com/office/drawing/2014/main" id="{6517D95F-151E-CC36-6572-91474A32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05290"/>
              </p:ext>
            </p:extLst>
          </p:nvPr>
        </p:nvGraphicFramePr>
        <p:xfrm>
          <a:off x="10975945" y="4770507"/>
          <a:ext cx="857319" cy="1942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436672">
                  <a:extLst>
                    <a:ext uri="{9D8B030D-6E8A-4147-A177-3AD203B41FA5}">
                      <a16:colId xmlns:a16="http://schemas.microsoft.com/office/drawing/2014/main" val="3505950531"/>
                    </a:ext>
                  </a:extLst>
                </a:gridCol>
                <a:gridCol w="420647">
                  <a:extLst>
                    <a:ext uri="{9D8B030D-6E8A-4147-A177-3AD203B41FA5}">
                      <a16:colId xmlns:a16="http://schemas.microsoft.com/office/drawing/2014/main" val="136071586"/>
                    </a:ext>
                  </a:extLst>
                </a:gridCol>
              </a:tblGrid>
              <a:tr h="25301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/>
                        <a:t>a</a:t>
                      </a:r>
                      <a:endParaRPr lang="en-GB" sz="12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010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8388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2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100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27952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3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011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52539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4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110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07557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5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111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484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6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101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37441"/>
                  </a:ext>
                </a:extLst>
              </a:tr>
              <a:tr h="278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/>
                        <a:t>a</a:t>
                      </a:r>
                      <a:r>
                        <a:rPr lang="en-US" sz="1200" b="1" i="1" baseline="30000"/>
                        <a:t>7</a:t>
                      </a:r>
                      <a:endParaRPr lang="en-GB" sz="1200" b="1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001</a:t>
                      </a:r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45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3ED461-ABE4-A820-1B2F-BA9CD50E1490}"/>
              </a:ext>
            </a:extLst>
          </p:cNvPr>
          <p:cNvSpPr txBox="1"/>
          <p:nvPr/>
        </p:nvSpPr>
        <p:spPr>
          <a:xfrm>
            <a:off x="11240956" y="451918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GF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7091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B03420-EB61-27BB-C1CB-FDEEF4122406}"/>
              </a:ext>
            </a:extLst>
          </p:cNvPr>
          <p:cNvSpPr/>
          <p:nvPr/>
        </p:nvSpPr>
        <p:spPr>
          <a:xfrm>
            <a:off x="7564365" y="1148883"/>
            <a:ext cx="4515841" cy="5378041"/>
          </a:xfrm>
          <a:prstGeom prst="roundRect">
            <a:avLst>
              <a:gd name="adj" fmla="val 4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7F4CC-EBEA-819C-5B35-0E1DF18934CC}"/>
              </a:ext>
            </a:extLst>
          </p:cNvPr>
          <p:cNvSpPr/>
          <p:nvPr/>
        </p:nvSpPr>
        <p:spPr>
          <a:xfrm>
            <a:off x="3647085" y="1174237"/>
            <a:ext cx="3780922" cy="5352688"/>
          </a:xfrm>
          <a:prstGeom prst="roundRect">
            <a:avLst>
              <a:gd name="adj" fmla="val 4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4281D6-1149-19E9-1228-37A186C0434B}"/>
              </a:ext>
            </a:extLst>
          </p:cNvPr>
          <p:cNvSpPr/>
          <p:nvPr/>
        </p:nvSpPr>
        <p:spPr>
          <a:xfrm>
            <a:off x="88415" y="1174237"/>
            <a:ext cx="3444239" cy="5352688"/>
          </a:xfrm>
          <a:prstGeom prst="roundRect">
            <a:avLst>
              <a:gd name="adj" fmla="val 4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BF2BB-270D-5A60-3505-4FCFA35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encoder (RS(7,5))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BC9A8-EE7E-6C20-941D-9FA9F48A4943}"/>
              </a:ext>
            </a:extLst>
          </p:cNvPr>
          <p:cNvSpPr txBox="1"/>
          <p:nvPr/>
        </p:nvSpPr>
        <p:spPr>
          <a:xfrm>
            <a:off x="96441" y="1310024"/>
            <a:ext cx="355424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GB" sz="1200">
                <a:latin typeface="Consolas" panose="020B0609020204030204" pitchFamily="49" charset="0"/>
              </a:rPr>
              <a:t> rs_7_5_encoder</a:t>
            </a:r>
          </a:p>
          <a:p>
            <a:r>
              <a:rPr lang="en-GB" sz="1200">
                <a:latin typeface="Consolas" panose="020B0609020204030204" pitchFamily="49" charset="0"/>
              </a:rPr>
              <a:t>(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14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idata,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200">
                <a:latin typeface="Consolas" panose="020B0609020204030204" pitchFamily="49" charset="0"/>
              </a:rPr>
              <a:t>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ocode</a:t>
            </a:r>
          </a:p>
          <a:p>
            <a:r>
              <a:rPr lang="en-GB" sz="1200">
                <a:latin typeface="Consolas" panose="020B0609020204030204" pitchFamily="49" charset="0"/>
              </a:rPr>
              <a:t>);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s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GB" sz="1200">
                <a:latin typeface="Consolas" panose="020B0609020204030204" pitchFamily="49" charset="0"/>
              </a:rPr>
              <a:t> idx;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GF_log 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GF_alog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p_poly 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q_poly 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p_data 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q_data 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200">
                <a:latin typeface="Consolas" panose="020B0609020204030204" pitchFamily="49" charset="0"/>
              </a:rPr>
              <a:t> 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P, Q;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= idata[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idata[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idata[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8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idata[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9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idata[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14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 = P;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 = Q;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200">
                <a:latin typeface="Consolas" panose="020B0609020204030204" pitchFamily="49" charset="0"/>
              </a:rPr>
              <a:t> ocode = {s[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],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],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],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], </a:t>
            </a:r>
          </a:p>
          <a:p>
            <a:r>
              <a:rPr lang="en-GB" sz="1200">
                <a:latin typeface="Consolas" panose="020B0609020204030204" pitchFamily="49" charset="0"/>
              </a:rPr>
              <a:t>              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],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],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]};</a:t>
            </a:r>
          </a:p>
          <a:p>
            <a:endParaRPr lang="en-GB" sz="11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72D00-F939-84C3-24C6-469A15A7C1E4}"/>
              </a:ext>
            </a:extLst>
          </p:cNvPr>
          <p:cNvSpPr txBox="1"/>
          <p:nvPr/>
        </p:nvSpPr>
        <p:spPr>
          <a:xfrm>
            <a:off x="3665623" y="1310024"/>
            <a:ext cx="3824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initial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// Galois field for x3 + x + 1 </a:t>
            </a:r>
          </a:p>
          <a:p>
            <a:r>
              <a:rPr lang="en-GB" sz="1200">
                <a:latin typeface="Consolas" panose="020B0609020204030204" pitchFamily="49" charset="0"/>
              </a:rPr>
              <a:t> 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3'b010</a:t>
            </a:r>
            <a:r>
              <a:rPr lang="en-GB" sz="1200">
                <a:latin typeface="Consolas" panose="020B0609020204030204" pitchFamily="49" charset="0"/>
              </a:rPr>
              <a:t>;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3'b100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3'b011</a:t>
            </a:r>
            <a:r>
              <a:rPr lang="en-GB" sz="1200">
                <a:latin typeface="Consolas" panose="020B0609020204030204" pitchFamily="49" charset="0"/>
              </a:rPr>
              <a:t>;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3'b110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3'b111</a:t>
            </a:r>
            <a:r>
              <a:rPr lang="en-GB" sz="1200">
                <a:latin typeface="Consolas" panose="020B0609020204030204" pitchFamily="49" charset="0"/>
              </a:rPr>
              <a:t>;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3'b101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GF_alog[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// Inverse (log) Galois field for</a:t>
            </a:r>
          </a:p>
          <a:p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  //   x3 + x + 1 </a:t>
            </a:r>
          </a:p>
          <a:p>
            <a:r>
              <a:rPr lang="en-GB" sz="1200">
                <a:latin typeface="Consolas" panose="020B0609020204030204" pitchFamily="49" charset="0"/>
              </a:rPr>
              <a:t> 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3'b111</a:t>
            </a:r>
            <a:r>
              <a:rPr lang="en-GB" sz="1200">
                <a:latin typeface="Consolas" panose="020B0609020204030204" pitchFamily="49" charset="0"/>
              </a:rPr>
              <a:t>;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3'b011</a:t>
            </a:r>
            <a:r>
              <a:rPr lang="en-GB" sz="1200">
                <a:latin typeface="Consolas" panose="020B0609020204030204" pitchFamily="49" charset="0"/>
              </a:rPr>
              <a:t>;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3'b010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3'b110</a:t>
            </a:r>
            <a:r>
              <a:rPr lang="en-GB" sz="1200">
                <a:latin typeface="Consolas" panose="020B0609020204030204" pitchFamily="49" charset="0"/>
              </a:rPr>
              <a:t>;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3'b100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3'b101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Corrector polynomial (log):</a:t>
            </a:r>
          </a:p>
          <a:p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//  a6 + a + a2 + a5 + a3</a:t>
            </a:r>
          </a:p>
          <a:p>
            <a:r>
              <a:rPr lang="en-GB" sz="1200">
                <a:latin typeface="Consolas" panose="020B0609020204030204" pitchFamily="49" charset="0"/>
              </a:rPr>
              <a:t>  p_poly[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; p_poly[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p_poly[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; p_poly[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p_poly[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// Locator polynomial (log):</a:t>
            </a:r>
          </a:p>
          <a:p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  //  a2 + a3 + a6 + a4 + a</a:t>
            </a:r>
          </a:p>
          <a:p>
            <a:r>
              <a:rPr lang="en-GB" sz="1200">
                <a:latin typeface="Consolas" panose="020B0609020204030204" pitchFamily="49" charset="0"/>
              </a:rPr>
              <a:t>  q_poly[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; q_poly[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q_poly[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; q_poly[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q_poly[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9BFA-504B-B1BF-7D13-33214545E7ED}"/>
              </a:ext>
            </a:extLst>
          </p:cNvPr>
          <p:cNvSpPr txBox="1"/>
          <p:nvPr/>
        </p:nvSpPr>
        <p:spPr>
          <a:xfrm>
            <a:off x="7582904" y="1310024"/>
            <a:ext cx="46616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always</a:t>
            </a:r>
            <a:r>
              <a:rPr lang="en-GB" sz="1200">
                <a:latin typeface="Consolas" panose="020B0609020204030204" pitchFamily="49" charset="0"/>
              </a:rPr>
              <a:t> @(*)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200">
                <a:latin typeface="Consolas" panose="020B0609020204030204" pitchFamily="49" charset="0"/>
              </a:rPr>
              <a:t>  P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Q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200">
                <a:latin typeface="Consolas" panose="020B0609020204030204" pitchFamily="49" charset="0"/>
              </a:rPr>
              <a:t> (idx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; idx &lt;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; idx = idx +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)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200">
                <a:latin typeface="Consolas" panose="020B0609020204030204" pitchFamily="49" charset="0"/>
              </a:rPr>
              <a:t>  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// Calulate P</a:t>
            </a:r>
          </a:p>
          <a:p>
            <a:r>
              <a:rPr lang="en-GB" sz="1200">
                <a:latin typeface="Consolas" panose="020B0609020204030204" pitchFamily="49" charset="0"/>
              </a:rPr>
              <a:t>    p_data[idx] = p_poly[idx] + GF_log[s[idx]];      </a:t>
            </a:r>
          </a:p>
          <a:p>
            <a:r>
              <a:rPr lang="en-GB" sz="1200">
                <a:latin typeface="Consolas" panose="020B0609020204030204" pitchFamily="49" charset="0"/>
              </a:rPr>
              <a:t>    p_data[idx] = p_data[idx][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+ p_data[idx][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  p_data[idx] = GF_alog[p_data[idx]];</a:t>
            </a:r>
          </a:p>
          <a:p>
            <a:r>
              <a:rPr lang="en-GB" sz="1200">
                <a:latin typeface="Consolas" panose="020B0609020204030204" pitchFamily="49" charset="0"/>
              </a:rPr>
              <a:t>    P           = P ^ p_data[idx]; </a:t>
            </a:r>
          </a:p>
          <a:p>
            <a:r>
              <a:rPr lang="en-GB" sz="1200">
                <a:latin typeface="Consolas" panose="020B0609020204030204" pitchFamily="49" charset="0"/>
              </a:rPr>
              <a:t>    </a:t>
            </a:r>
          </a:p>
          <a:p>
            <a:r>
              <a:rPr lang="en-GB" sz="1200">
                <a:latin typeface="Consolas" panose="020B0609020204030204" pitchFamily="49" charset="0"/>
              </a:rPr>
              <a:t>    </a:t>
            </a:r>
            <a:r>
              <a:rPr lang="en-GB" sz="1200">
                <a:solidFill>
                  <a:srgbClr val="C00000"/>
                </a:solidFill>
                <a:latin typeface="Consolas" panose="020B0609020204030204" pitchFamily="49" charset="0"/>
              </a:rPr>
              <a:t>// Calculate Q</a:t>
            </a:r>
          </a:p>
          <a:p>
            <a:r>
              <a:rPr lang="en-GB" sz="1200">
                <a:latin typeface="Consolas" panose="020B0609020204030204" pitchFamily="49" charset="0"/>
              </a:rPr>
              <a:t>    q_data[idx] = q_poly[idx] + GF_log[s[idx]];</a:t>
            </a:r>
          </a:p>
          <a:p>
            <a:r>
              <a:rPr lang="en-GB" sz="1200">
                <a:latin typeface="Consolas" panose="020B0609020204030204" pitchFamily="49" charset="0"/>
              </a:rPr>
              <a:t>    q_data[idx] = q_data[idx][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+ q_data[idx][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  q_data[idx] = GF_alog[q_data[idx]];</a:t>
            </a:r>
          </a:p>
          <a:p>
            <a:r>
              <a:rPr lang="en-GB" sz="1200">
                <a:latin typeface="Consolas" panose="020B0609020204030204" pitchFamily="49" charset="0"/>
              </a:rPr>
              <a:t>    Q           = Q ^ q_data[idx];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0506-1542-9F66-EB7D-ABD1CC282347}"/>
              </a:ext>
            </a:extLst>
          </p:cNvPr>
          <p:cNvSpPr txBox="1"/>
          <p:nvPr/>
        </p:nvSpPr>
        <p:spPr>
          <a:xfrm>
            <a:off x="6931152" y="6596390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full code, with comments and TB at: </a:t>
            </a:r>
            <a:r>
              <a:rPr lang="en-US" sz="1100">
                <a:hlinkClick r:id="rId2"/>
              </a:rPr>
              <a:t>http://www.anita-simulators.org.uk/ecc.zip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57438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B03420-EB61-27BB-C1CB-FDEEF4122406}"/>
              </a:ext>
            </a:extLst>
          </p:cNvPr>
          <p:cNvSpPr/>
          <p:nvPr/>
        </p:nvSpPr>
        <p:spPr>
          <a:xfrm>
            <a:off x="6501614" y="965622"/>
            <a:ext cx="5213910" cy="5678478"/>
          </a:xfrm>
          <a:prstGeom prst="roundRect">
            <a:avLst>
              <a:gd name="adj" fmla="val 4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4281D6-1149-19E9-1228-37A186C0434B}"/>
              </a:ext>
            </a:extLst>
          </p:cNvPr>
          <p:cNvSpPr/>
          <p:nvPr/>
        </p:nvSpPr>
        <p:spPr>
          <a:xfrm>
            <a:off x="769549" y="965622"/>
            <a:ext cx="4965710" cy="5678478"/>
          </a:xfrm>
          <a:prstGeom prst="roundRect">
            <a:avLst>
              <a:gd name="adj" fmla="val 4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BF2BB-270D-5A60-3505-4FCFA35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decoder (RS(7,5))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BC9A8-EE7E-6C20-941D-9FA9F48A4943}"/>
              </a:ext>
            </a:extLst>
          </p:cNvPr>
          <p:cNvSpPr txBox="1"/>
          <p:nvPr/>
        </p:nvSpPr>
        <p:spPr>
          <a:xfrm>
            <a:off x="842889" y="1011342"/>
            <a:ext cx="466165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GB" sz="1100">
                <a:latin typeface="Consolas" panose="020B0609020204030204" pitchFamily="49" charset="0"/>
              </a:rPr>
              <a:t> rs_7_5_decoder</a:t>
            </a:r>
          </a:p>
          <a:p>
            <a:r>
              <a:rPr lang="en-GB" sz="1100">
                <a:latin typeface="Consolas" panose="020B0609020204030204" pitchFamily="49" charset="0"/>
              </a:rPr>
              <a:t>(</a:t>
            </a:r>
          </a:p>
          <a:p>
            <a:r>
              <a:rPr lang="en-GB" sz="1100">
                <a:latin typeface="Consolas" panose="020B0609020204030204" pitchFamily="49" charset="0"/>
              </a:rPr>
              <a:t>  </a:t>
            </a:r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20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icode,</a:t>
            </a:r>
          </a:p>
          <a:p>
            <a:r>
              <a:rPr lang="en-GB" sz="1100">
                <a:latin typeface="Consolas" panose="020B0609020204030204" pitchFamily="49" charset="0"/>
              </a:rPr>
              <a:t>  </a:t>
            </a:r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100">
                <a:latin typeface="Consolas" panose="020B0609020204030204" pitchFamily="49" charset="0"/>
              </a:rPr>
              <a:t>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14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odata</a:t>
            </a:r>
          </a:p>
          <a:p>
            <a:r>
              <a:rPr lang="en-GB" sz="1100">
                <a:latin typeface="Consolas" panose="020B0609020204030204" pitchFamily="49" charset="0"/>
              </a:rPr>
              <a:t>);</a:t>
            </a:r>
          </a:p>
          <a:p>
            <a:endParaRPr lang="en-GB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s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100">
                <a:latin typeface="Consolas" panose="020B0609020204030204" pitchFamily="49" charset="0"/>
              </a:rPr>
              <a:t>];</a:t>
            </a:r>
          </a:p>
          <a:p>
            <a:endParaRPr lang="en-GB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GB" sz="1100">
                <a:latin typeface="Consolas" panose="020B0609020204030204" pitchFamily="49" charset="0"/>
              </a:rPr>
              <a:t> idx;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GF_log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100">
                <a:latin typeface="Consolas" panose="020B0609020204030204" pitchFamily="49" charset="0"/>
              </a:rPr>
              <a:t>];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GF_alog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100">
                <a:latin typeface="Consolas" panose="020B0609020204030204" pitchFamily="49" charset="0"/>
              </a:rPr>
              <a:t>];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S1_poly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100">
                <a:latin typeface="Consolas" panose="020B0609020204030204" pitchFamily="49" charset="0"/>
              </a:rPr>
              <a:t>];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k;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S0;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GB" sz="1100">
                <a:latin typeface="Consolas" panose="020B0609020204030204" pitchFamily="49" charset="0"/>
              </a:rPr>
              <a:t>  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: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 S1;</a:t>
            </a:r>
          </a:p>
          <a:p>
            <a:endParaRPr lang="en-GB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100">
                <a:latin typeface="Consolas" panose="020B0609020204030204" pitchFamily="49" charset="0"/>
              </a:rPr>
              <a:t> odata = {s[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100">
                <a:latin typeface="Consolas" panose="020B0609020204030204" pitchFamily="49" charset="0"/>
              </a:rPr>
              <a:t>], s[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100">
                <a:latin typeface="Consolas" panose="020B0609020204030204" pitchFamily="49" charset="0"/>
              </a:rPr>
              <a:t>], s[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], s[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100">
                <a:latin typeface="Consolas" panose="020B0609020204030204" pitchFamily="49" charset="0"/>
              </a:rPr>
              <a:t>], s[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100">
                <a:latin typeface="Consolas" panose="020B0609020204030204" pitchFamily="49" charset="0"/>
              </a:rPr>
              <a:t>]};</a:t>
            </a:r>
          </a:p>
          <a:p>
            <a:endParaRPr lang="en-GB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initial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100">
                <a:latin typeface="Consolas" panose="020B0609020204030204" pitchFamily="49" charset="0"/>
              </a:rPr>
              <a:t>  </a:t>
            </a:r>
            <a:r>
              <a:rPr lang="en-GB" sz="1100">
                <a:solidFill>
                  <a:srgbClr val="C00000"/>
                </a:solidFill>
                <a:latin typeface="Consolas" panose="020B0609020204030204" pitchFamily="49" charset="0"/>
              </a:rPr>
              <a:t>// Galois field for x3 + x + 1 </a:t>
            </a:r>
          </a:p>
          <a:p>
            <a:r>
              <a:rPr lang="en-GB" sz="1100">
                <a:latin typeface="Consolas" panose="020B0609020204030204" pitchFamily="49" charset="0"/>
              </a:rPr>
              <a:t> 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3'b010</a:t>
            </a:r>
            <a:r>
              <a:rPr lang="en-GB" sz="1100">
                <a:latin typeface="Consolas" panose="020B0609020204030204" pitchFamily="49" charset="0"/>
              </a:rPr>
              <a:t>;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3'b100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3'b011</a:t>
            </a:r>
            <a:r>
              <a:rPr lang="en-GB" sz="1100">
                <a:latin typeface="Consolas" panose="020B0609020204030204" pitchFamily="49" charset="0"/>
              </a:rPr>
              <a:t>;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3'b110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3'b111</a:t>
            </a:r>
            <a:r>
              <a:rPr lang="en-GB" sz="1100">
                <a:latin typeface="Consolas" panose="020B0609020204030204" pitchFamily="49" charset="0"/>
              </a:rPr>
              <a:t>;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3'b101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GF_alog[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3'b001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</a:t>
            </a:r>
          </a:p>
          <a:p>
            <a:r>
              <a:rPr lang="en-GB" sz="1100">
                <a:latin typeface="Consolas" panose="020B0609020204030204" pitchFamily="49" charset="0"/>
              </a:rPr>
              <a:t>  </a:t>
            </a:r>
            <a:r>
              <a:rPr lang="en-GB" sz="1100">
                <a:solidFill>
                  <a:srgbClr val="C00000"/>
                </a:solidFill>
                <a:latin typeface="Consolas" panose="020B0609020204030204" pitchFamily="49" charset="0"/>
              </a:rPr>
              <a:t>// Inverse (log) Galois field for</a:t>
            </a:r>
          </a:p>
          <a:p>
            <a:r>
              <a:rPr lang="en-GB" sz="1100">
                <a:solidFill>
                  <a:srgbClr val="C00000"/>
                </a:solidFill>
                <a:latin typeface="Consolas" panose="020B0609020204030204" pitchFamily="49" charset="0"/>
              </a:rPr>
              <a:t>  //   x3 + x + 1 </a:t>
            </a:r>
          </a:p>
          <a:p>
            <a:r>
              <a:rPr lang="en-GB" sz="1100">
                <a:latin typeface="Consolas" panose="020B0609020204030204" pitchFamily="49" charset="0"/>
              </a:rPr>
              <a:t> 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3'b111</a:t>
            </a:r>
            <a:r>
              <a:rPr lang="en-GB" sz="1100">
                <a:latin typeface="Consolas" panose="020B0609020204030204" pitchFamily="49" charset="0"/>
              </a:rPr>
              <a:t>;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3'b001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3'b011</a:t>
            </a:r>
            <a:r>
              <a:rPr lang="en-GB" sz="1100">
                <a:latin typeface="Consolas" panose="020B0609020204030204" pitchFamily="49" charset="0"/>
              </a:rPr>
              <a:t>;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3'b010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3'b110</a:t>
            </a:r>
            <a:r>
              <a:rPr lang="en-GB" sz="1100">
                <a:latin typeface="Consolas" panose="020B0609020204030204" pitchFamily="49" charset="0"/>
              </a:rPr>
              <a:t>;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3'b100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latin typeface="Consolas" panose="020B0609020204030204" pitchFamily="49" charset="0"/>
              </a:rPr>
              <a:t>  GF_log[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100">
                <a:latin typeface="Consolas" panose="020B0609020204030204" pitchFamily="49" charset="0"/>
              </a:rPr>
              <a:t>] = </a:t>
            </a:r>
            <a:r>
              <a:rPr lang="en-GB" sz="1100">
                <a:solidFill>
                  <a:srgbClr val="FAB900"/>
                </a:solidFill>
                <a:latin typeface="Consolas" panose="020B0609020204030204" pitchFamily="49" charset="0"/>
              </a:rPr>
              <a:t>3'b101</a:t>
            </a:r>
            <a:r>
              <a:rPr lang="en-GB" sz="1100">
                <a:latin typeface="Consolas" panose="020B0609020204030204" pitchFamily="49" charset="0"/>
              </a:rPr>
              <a:t>;</a:t>
            </a:r>
          </a:p>
          <a:p>
            <a:r>
              <a:rPr lang="en-GB" sz="11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GB" sz="11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9BFA-504B-B1BF-7D13-33214545E7ED}"/>
              </a:ext>
            </a:extLst>
          </p:cNvPr>
          <p:cNvSpPr txBox="1"/>
          <p:nvPr/>
        </p:nvSpPr>
        <p:spPr>
          <a:xfrm>
            <a:off x="6609282" y="1041023"/>
            <a:ext cx="521391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always</a:t>
            </a:r>
            <a:r>
              <a:rPr lang="en-GB" sz="1200">
                <a:latin typeface="Consolas" panose="020B0609020204030204" pitchFamily="49" charset="0"/>
              </a:rPr>
              <a:t> @(icode)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200">
                <a:latin typeface="Consolas" panose="020B0609020204030204" pitchFamily="49" charset="0"/>
              </a:rPr>
              <a:t>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]; 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8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]; 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9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14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 sz="1200">
                <a:latin typeface="Consolas" panose="020B0609020204030204" pitchFamily="49" charset="0"/>
              </a:rPr>
              <a:t>];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17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15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 = icode[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20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18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</a:p>
          <a:p>
            <a:r>
              <a:rPr lang="en-GB" sz="1200">
                <a:latin typeface="Consolas" panose="020B0609020204030204" pitchFamily="49" charset="0"/>
              </a:rPr>
              <a:t>  S0   =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^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] ^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] ^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 ^</a:t>
            </a:r>
          </a:p>
          <a:p>
            <a:r>
              <a:rPr lang="en-GB" sz="1200">
                <a:latin typeface="Consolas" panose="020B0609020204030204" pitchFamily="49" charset="0"/>
              </a:rPr>
              <a:t>       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200">
                <a:latin typeface="Consolas" panose="020B0609020204030204" pitchFamily="49" charset="0"/>
              </a:rPr>
              <a:t>] ^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200">
                <a:latin typeface="Consolas" panose="020B0609020204030204" pitchFamily="49" charset="0"/>
              </a:rPr>
              <a:t>] ^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  S1  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3'b000</a:t>
            </a:r>
            <a:r>
              <a:rPr lang="en-GB" sz="1200">
                <a:latin typeface="Consolas" panose="020B0609020204030204" pitchFamily="49" charset="0"/>
              </a:rPr>
              <a:t>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200">
                <a:latin typeface="Consolas" panose="020B0609020204030204" pitchFamily="49" charset="0"/>
              </a:rPr>
              <a:t> (idx 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; idx &lt; 7; idx = idx +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200">
                <a:latin typeface="Consolas" panose="020B0609020204030204" pitchFamily="49" charset="0"/>
              </a:rPr>
              <a:t>)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200">
                <a:latin typeface="Consolas" panose="020B0609020204030204" pitchFamily="49" charset="0"/>
              </a:rPr>
              <a:t>    S1_poly[idx] = (7 - idx) + GF_log[s[idx]];</a:t>
            </a:r>
          </a:p>
          <a:p>
            <a:r>
              <a:rPr lang="en-GB" sz="1200">
                <a:latin typeface="Consolas" panose="020B0609020204030204" pitchFamily="49" charset="0"/>
              </a:rPr>
              <a:t>    S1_poly[idx] = S1_poly[idx][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+ S1_poly[idx][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  S1_poly[idx] = s[idx] ? GF_alog[S1_poly[idx]] : 3'b000;</a:t>
            </a:r>
          </a:p>
          <a:p>
            <a:r>
              <a:rPr lang="en-GB" sz="1200">
                <a:latin typeface="Consolas" panose="020B0609020204030204" pitchFamily="49" charset="0"/>
              </a:rPr>
              <a:t>    S1           = S1 ^ S1_poly[idx];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>
                <a:latin typeface="Consolas" panose="020B0609020204030204" pitchFamily="49" charset="0"/>
              </a:rPr>
              <a:t> (S0 !=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3'b000</a:t>
            </a:r>
            <a:r>
              <a:rPr lang="en-GB" sz="1200">
                <a:latin typeface="Consolas" panose="020B0609020204030204" pitchFamily="49" charset="0"/>
              </a:rPr>
              <a:t>)</a:t>
            </a:r>
          </a:p>
          <a:p>
            <a:r>
              <a:rPr lang="en-GB" sz="1200">
                <a:latin typeface="Consolas" panose="020B0609020204030204" pitchFamily="49" charset="0"/>
              </a:rPr>
              <a:t>  </a:t>
            </a:r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GB" sz="1200">
                <a:latin typeface="Consolas" panose="020B0609020204030204" pitchFamily="49" charset="0"/>
              </a:rPr>
              <a:t>    k = GF_log[S1] - GF_log[S0];</a:t>
            </a:r>
          </a:p>
          <a:p>
            <a:r>
              <a:rPr lang="en-GB" sz="1200">
                <a:latin typeface="Consolas" panose="020B0609020204030204" pitchFamily="49" charset="0"/>
              </a:rPr>
              <a:t>    k = k[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200">
                <a:latin typeface="Consolas" panose="020B0609020204030204" pitchFamily="49" charset="0"/>
              </a:rPr>
              <a:t>: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200">
                <a:latin typeface="Consolas" panose="020B0609020204030204" pitchFamily="49" charset="0"/>
              </a:rPr>
              <a:t>] - k[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200">
                <a:latin typeface="Consolas" panose="020B0609020204030204" pitchFamily="49" charset="0"/>
              </a:rPr>
              <a:t>];</a:t>
            </a:r>
          </a:p>
          <a:p>
            <a:r>
              <a:rPr lang="en-GB" sz="1200">
                <a:latin typeface="Consolas" panose="020B0609020204030204" pitchFamily="49" charset="0"/>
              </a:rPr>
              <a:t>    k = (k == 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4'b0000</a:t>
            </a:r>
            <a:r>
              <a:rPr lang="en-GB" sz="1200">
                <a:latin typeface="Consolas" panose="020B0609020204030204" pitchFamily="49" charset="0"/>
              </a:rPr>
              <a:t>) ? GF_log[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3'b001</a:t>
            </a:r>
            <a:r>
              <a:rPr lang="en-GB" sz="1200">
                <a:latin typeface="Consolas" panose="020B0609020204030204" pitchFamily="49" charset="0"/>
              </a:rPr>
              <a:t>] : k;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   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-k] = s[</a:t>
            </a:r>
            <a:r>
              <a:rPr lang="en-GB" sz="12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200">
                <a:latin typeface="Consolas" panose="020B0609020204030204" pitchFamily="49" charset="0"/>
              </a:rPr>
              <a:t>-k] ^ S0;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  end</a:t>
            </a: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FF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849EF-6EEE-67FB-A7C8-2BC7BD9894D0}"/>
              </a:ext>
            </a:extLst>
          </p:cNvPr>
          <p:cNvSpPr txBox="1"/>
          <p:nvPr/>
        </p:nvSpPr>
        <p:spPr>
          <a:xfrm>
            <a:off x="7296912" y="6620234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full code, with comments and TB at: </a:t>
            </a:r>
            <a:r>
              <a:rPr lang="en-US" sz="1100">
                <a:hlinkClick r:id="rId2"/>
              </a:rPr>
              <a:t>http://www.anita-simulators.org.uk/ecc.zip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05589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6FDDF-65F9-DBAB-65B9-F4A6A360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Reed-Solomon Codes for DAT/DDS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61EC66-FEEF-95A6-8782-A959D7AE56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Two different codes used: RS(32,28) and RS(32,26)</a:t>
                </a:r>
              </a:p>
              <a:p>
                <a:pPr lvl="1"/>
                <a:r>
                  <a:rPr lang="en-US"/>
                  <a:t>Data arranged in an interleaved rectangular array, with different number of symbols in each direction. One an outer code, then data interleaved, and the other an inner code.</a:t>
                </a:r>
              </a:p>
              <a:p>
                <a:pPr lvl="1"/>
                <a:r>
                  <a:rPr lang="en-US"/>
                  <a:t>Also uses 'correction by erasure' so only one set of parity for correction</a:t>
                </a:r>
              </a:p>
              <a:p>
                <a:pPr lvl="2"/>
                <a:r>
                  <a:rPr lang="en-US"/>
                  <a:t>Requires separate method for error location (Product code)</a:t>
                </a:r>
              </a:p>
              <a:p>
                <a:pPr lvl="2"/>
                <a:r>
                  <a:rPr lang="en-US"/>
                  <a:t>Not covered here</a:t>
                </a:r>
              </a:p>
              <a:p>
                <a:r>
                  <a:rPr lang="en-US"/>
                  <a:t>GF polynomial</a:t>
                </a:r>
              </a:p>
              <a:p>
                <a:pPr lvl="1"/>
                <a:r>
                  <a:rPr lang="en-US"/>
                  <a:t>x</a:t>
                </a:r>
                <a:r>
                  <a:rPr lang="en-US" baseline="30000"/>
                  <a:t>8</a:t>
                </a:r>
                <a:r>
                  <a:rPr lang="en-US"/>
                  <a:t> + x</a:t>
                </a:r>
                <a:r>
                  <a:rPr lang="en-US" baseline="30000"/>
                  <a:t>4</a:t>
                </a:r>
                <a:r>
                  <a:rPr lang="en-US"/>
                  <a:t> + x</a:t>
                </a:r>
                <a:r>
                  <a:rPr lang="en-US" baseline="30000"/>
                  <a:t>3</a:t>
                </a:r>
                <a:r>
                  <a:rPr lang="en-US"/>
                  <a:t> + x</a:t>
                </a:r>
                <a:r>
                  <a:rPr lang="en-US" baseline="30000"/>
                  <a:t>2</a:t>
                </a:r>
                <a:r>
                  <a:rPr lang="en-US"/>
                  <a:t> + 1</a:t>
                </a:r>
              </a:p>
              <a:p>
                <a:r>
                  <a:rPr lang="en-US" i="1"/>
                  <a:t>a</a:t>
                </a:r>
                <a:r>
                  <a:rPr lang="en-US"/>
                  <a:t> = 00000010b</a:t>
                </a:r>
              </a:p>
              <a:p>
                <a:r>
                  <a:rPr lang="en-US"/>
                  <a:t>Generator polynomials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/>
              </a:p>
              <a:p>
                <a:endParaRPr lang="en-GB"/>
              </a:p>
              <a:p>
                <a:pPr lvl="1"/>
                <a:endParaRPr lang="en-GB"/>
              </a:p>
              <a:p>
                <a:pPr lvl="1"/>
                <a:endParaRPr lang="en-GB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A61EC66-FEEF-95A6-8782-A959D7AE5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749" b="-12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F174DE-B3B8-C3FC-A379-94E5E02C65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Check Matrices</a:t>
            </a:r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F580E7-DAE1-3F5A-7BA6-B2BA67F18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78383"/>
              </p:ext>
            </p:extLst>
          </p:nvPr>
        </p:nvGraphicFramePr>
        <p:xfrm>
          <a:off x="7610475" y="1776941"/>
          <a:ext cx="36195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36106709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992813429"/>
                    </a:ext>
                  </a:extLst>
                </a:gridCol>
                <a:gridCol w="544199">
                  <a:extLst>
                    <a:ext uri="{9D8B030D-6E8A-4147-A177-3AD203B41FA5}">
                      <a16:colId xmlns:a16="http://schemas.microsoft.com/office/drawing/2014/main" val="3184749328"/>
                    </a:ext>
                  </a:extLst>
                </a:gridCol>
                <a:gridCol w="370201">
                  <a:extLst>
                    <a:ext uri="{9D8B030D-6E8A-4147-A177-3AD203B41FA5}">
                      <a16:colId xmlns:a16="http://schemas.microsoft.com/office/drawing/2014/main" val="3848795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3260034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08640048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221458175"/>
                    </a:ext>
                  </a:extLst>
                </a:gridCol>
              </a:tblGrid>
              <a:tr h="28669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46268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31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30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29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/>
                        <a:t>1</a:t>
                      </a:r>
                      <a:endParaRPr lang="en-GB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90164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i="1" baseline="30000"/>
                        <a:t>5</a:t>
                      </a:r>
                      <a:r>
                        <a:rPr lang="en-US" baseline="30000"/>
                        <a:t>8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4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910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93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90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87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3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12977"/>
                  </a:ext>
                </a:extLst>
              </a:tr>
            </a:tbl>
          </a:graphicData>
        </a:graphic>
      </p:graphicFrame>
      <p:sp>
        <p:nvSpPr>
          <p:cNvPr id="10" name="Right Bracket 9">
            <a:extLst>
              <a:ext uri="{FF2B5EF4-FFF2-40B4-BE49-F238E27FC236}">
                <a16:creationId xmlns:a16="http://schemas.microsoft.com/office/drawing/2014/main" id="{7C38CF3A-92B3-4D2B-A13D-A69F2B8DADDC}"/>
              </a:ext>
            </a:extLst>
          </p:cNvPr>
          <p:cNvSpPr/>
          <p:nvPr/>
        </p:nvSpPr>
        <p:spPr>
          <a:xfrm>
            <a:off x="11039475" y="1776941"/>
            <a:ext cx="123826" cy="1556809"/>
          </a:xfrm>
          <a:prstGeom prst="rightBracket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721C0EF3-1A9A-642C-91CB-8F6A902D65F1}"/>
              </a:ext>
            </a:extLst>
          </p:cNvPr>
          <p:cNvSpPr/>
          <p:nvPr/>
        </p:nvSpPr>
        <p:spPr>
          <a:xfrm rot="10800000">
            <a:off x="7486649" y="1776941"/>
            <a:ext cx="123825" cy="1556808"/>
          </a:xfrm>
          <a:prstGeom prst="rightBracket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ED0FD-F8D6-A2B3-0809-8423649186F0}"/>
              </a:ext>
            </a:extLst>
          </p:cNvPr>
          <p:cNvSpPr txBox="1"/>
          <p:nvPr/>
        </p:nvSpPr>
        <p:spPr>
          <a:xfrm>
            <a:off x="6747972" y="224611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H</a:t>
            </a:r>
            <a:r>
              <a:rPr lang="en-US" sz="2800" baseline="-25000"/>
              <a:t>P</a:t>
            </a:r>
            <a:r>
              <a:rPr lang="en-US" sz="1800"/>
              <a:t> =</a:t>
            </a:r>
            <a:endParaRPr lang="en-GB" baseline="-25000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ACF88D2F-8361-5DE1-0A06-913DAE04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15940"/>
              </p:ext>
            </p:extLst>
          </p:nvPr>
        </p:nvGraphicFramePr>
        <p:xfrm>
          <a:off x="7610475" y="3864821"/>
          <a:ext cx="36195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36106709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992813429"/>
                    </a:ext>
                  </a:extLst>
                </a:gridCol>
                <a:gridCol w="544199">
                  <a:extLst>
                    <a:ext uri="{9D8B030D-6E8A-4147-A177-3AD203B41FA5}">
                      <a16:colId xmlns:a16="http://schemas.microsoft.com/office/drawing/2014/main" val="3184749328"/>
                    </a:ext>
                  </a:extLst>
                </a:gridCol>
                <a:gridCol w="370201">
                  <a:extLst>
                    <a:ext uri="{9D8B030D-6E8A-4147-A177-3AD203B41FA5}">
                      <a16:colId xmlns:a16="http://schemas.microsoft.com/office/drawing/2014/main" val="38487956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3260034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08640048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221458175"/>
                    </a:ext>
                  </a:extLst>
                </a:gridCol>
              </a:tblGrid>
              <a:tr h="28669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46268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31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30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29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r>
                        <a:rPr lang="en-US" baseline="30000"/>
                        <a:t>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a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/>
                        <a:t>1</a:t>
                      </a:r>
                      <a:endParaRPr lang="en-GB" i="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90164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58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4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2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910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93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90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87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6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3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12977"/>
                  </a:ext>
                </a:extLst>
              </a:tr>
              <a:tr h="2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124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120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116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8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4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98279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155</a:t>
                      </a:r>
                      <a:endParaRPr lang="en-GB" baseline="30000"/>
                    </a:p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145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140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10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a</a:t>
                      </a:r>
                      <a:r>
                        <a:rPr lang="en-US" baseline="30000"/>
                        <a:t>5</a:t>
                      </a:r>
                      <a:endParaRPr lang="en-GB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897"/>
                  </a:ext>
                </a:extLst>
              </a:tr>
            </a:tbl>
          </a:graphicData>
        </a:graphic>
      </p:graphicFrame>
      <p:sp>
        <p:nvSpPr>
          <p:cNvPr id="17" name="Right Bracket 16">
            <a:extLst>
              <a:ext uri="{FF2B5EF4-FFF2-40B4-BE49-F238E27FC236}">
                <a16:creationId xmlns:a16="http://schemas.microsoft.com/office/drawing/2014/main" id="{871DC278-04BC-8BDF-F453-9D3F13791F99}"/>
              </a:ext>
            </a:extLst>
          </p:cNvPr>
          <p:cNvSpPr/>
          <p:nvPr/>
        </p:nvSpPr>
        <p:spPr>
          <a:xfrm>
            <a:off x="11039475" y="3864821"/>
            <a:ext cx="123825" cy="2223559"/>
          </a:xfrm>
          <a:prstGeom prst="rightBracket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F399FE97-266A-F036-DF4D-F187F4BCC769}"/>
              </a:ext>
            </a:extLst>
          </p:cNvPr>
          <p:cNvSpPr/>
          <p:nvPr/>
        </p:nvSpPr>
        <p:spPr>
          <a:xfrm rot="10800000">
            <a:off x="7486650" y="3864821"/>
            <a:ext cx="123825" cy="2223559"/>
          </a:xfrm>
          <a:prstGeom prst="rightBracket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C3E96-91CC-79A5-6D21-9360D1F14362}"/>
              </a:ext>
            </a:extLst>
          </p:cNvPr>
          <p:cNvSpPr txBox="1"/>
          <p:nvPr/>
        </p:nvSpPr>
        <p:spPr>
          <a:xfrm>
            <a:off x="6747972" y="4714990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H</a:t>
            </a:r>
            <a:r>
              <a:rPr lang="en-US" sz="2800" baseline="-25000"/>
              <a:t>Q</a:t>
            </a:r>
            <a:r>
              <a:rPr lang="en-US" sz="1800"/>
              <a:t> =</a:t>
            </a:r>
            <a:endParaRPr lang="en-GB" baseline="-25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85790-AF68-9961-4558-EB5FE5B6B1D6}"/>
              </a:ext>
            </a:extLst>
          </p:cNvPr>
          <p:cNvSpPr txBox="1"/>
          <p:nvPr/>
        </p:nvSpPr>
        <p:spPr>
          <a:xfrm>
            <a:off x="7610474" y="6242320"/>
            <a:ext cx="350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note: P and Q here are not the same as in example,</a:t>
            </a:r>
          </a:p>
          <a:p>
            <a:r>
              <a:rPr lang="en-US" sz="1200"/>
              <a:t>but are for rows and columns of the interleaved array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24279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pectacles&#10;&#10;Description automatically generated">
            <a:extLst>
              <a:ext uri="{FF2B5EF4-FFF2-40B4-BE49-F238E27FC236}">
                <a16:creationId xmlns:a16="http://schemas.microsoft.com/office/drawing/2014/main" id="{EFA47F96-75F9-DFEA-A903-5C86DB1E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9505"/>
            <a:ext cx="10515600" cy="58931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520041-8AAF-D506-5B34-29E71C2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Topics That Might Be Of Interest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82D81-FCC9-0A31-0A0C-7BC921D9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Data Compression Articles on LinkedIn</a:t>
            </a:r>
          </a:p>
          <a:p>
            <a:pPr lvl="1"/>
            <a:r>
              <a:rPr lang="en-GB">
                <a:hlinkClick r:id="rId3"/>
              </a:rPr>
              <a:t>Lossless Data Compression Overview</a:t>
            </a:r>
            <a:endParaRPr lang="en-GB"/>
          </a:p>
          <a:p>
            <a:pPr lvl="1"/>
            <a:r>
              <a:rPr lang="en-GB">
                <a:hlinkClick r:id="rId4"/>
              </a:rPr>
              <a:t>Lempel-Ziv-Welch (LZW) Algorithm</a:t>
            </a:r>
            <a:endParaRPr lang="en-GB"/>
          </a:p>
          <a:p>
            <a:pPr lvl="1"/>
            <a:r>
              <a:rPr lang="en-GB">
                <a:hlinkClick r:id="rId5"/>
              </a:rPr>
              <a:t>LZW Implementation in C</a:t>
            </a:r>
            <a:endParaRPr lang="en-GB"/>
          </a:p>
          <a:p>
            <a:pPr lvl="1"/>
            <a:r>
              <a:rPr lang="en-GB">
                <a:hlinkClick r:id="rId6"/>
              </a:rPr>
              <a:t>JPEG Image Compression</a:t>
            </a:r>
            <a:endParaRPr lang="en-GB"/>
          </a:p>
          <a:p>
            <a:pPr lvl="1"/>
            <a:r>
              <a:rPr lang="en-GB">
                <a:hlinkClick r:id="rId7"/>
              </a:rPr>
              <a:t>JPEG/JFIF Decoder Implementation in C++</a:t>
            </a:r>
            <a:br>
              <a:rPr lang="en-GB"/>
            </a:br>
            <a:endParaRPr lang="en-GB"/>
          </a:p>
          <a:p>
            <a:r>
              <a:rPr lang="en-GB"/>
              <a:t>Logic Simulator Programming Interface Articles on LinkedIn</a:t>
            </a:r>
          </a:p>
          <a:p>
            <a:pPr lvl="1"/>
            <a:r>
              <a:rPr lang="en-US">
                <a:hlinkClick r:id="rId8"/>
              </a:rPr>
              <a:t>Introduction to SystemVerilog's DPI, Verilog's PLI and VPI, and VHDL's FLI</a:t>
            </a:r>
            <a:endParaRPr lang="en-GB"/>
          </a:p>
          <a:p>
            <a:pPr lvl="1"/>
            <a:r>
              <a:rPr lang="en-GB">
                <a:hlinkClick r:id="rId9"/>
              </a:rPr>
              <a:t>A "Virtual Processor" Simulation Verification IP Component</a:t>
            </a:r>
            <a:endParaRPr lang="en-GB"/>
          </a:p>
          <a:p>
            <a:pPr lvl="1"/>
            <a:r>
              <a:rPr lang="en-GB">
                <a:hlinkClick r:id="rId10"/>
              </a:rPr>
              <a:t>Co-simulating Embedded Software with Logic</a:t>
            </a:r>
            <a:endParaRPr lang="en-GB"/>
          </a:p>
          <a:p>
            <a:pPr lvl="1"/>
            <a:endParaRPr lang="en-GB"/>
          </a:p>
          <a:p>
            <a:r>
              <a:rPr lang="en-GB"/>
              <a:t>Planned LinkedIn Articles to look out for</a:t>
            </a:r>
          </a:p>
          <a:p>
            <a:pPr lvl="1"/>
            <a:r>
              <a:rPr lang="en-GB"/>
              <a:t>Instruction Set Simulator Architecture and C/C++ system models</a:t>
            </a:r>
          </a:p>
          <a:p>
            <a:pPr lvl="1"/>
            <a:r>
              <a:rPr lang="en-GB"/>
              <a:t>Using </a:t>
            </a:r>
            <a:r>
              <a:rPr lang="en-GB" i="1"/>
              <a:t>make</a:t>
            </a:r>
            <a:r>
              <a:rPr lang="en-GB"/>
              <a:t> for front-end chip development</a:t>
            </a:r>
          </a:p>
          <a:p>
            <a:pPr lvl="1"/>
            <a:r>
              <a:rPr lang="en-GB"/>
              <a:t>C++ for Logic Engineers</a:t>
            </a:r>
          </a:p>
          <a:p>
            <a:pPr lvl="1"/>
            <a:r>
              <a:rPr lang="en-GB"/>
              <a:t>Logic Design for High Speed</a:t>
            </a:r>
          </a:p>
          <a:p>
            <a:pPr lvl="1"/>
            <a:r>
              <a:rPr lang="en-GB"/>
              <a:t>TCP/IPv4 Protocol with Pattern Generator Verification IP</a:t>
            </a:r>
          </a:p>
          <a:p>
            <a:pPr lvl="1"/>
            <a:r>
              <a:rPr lang="en-GB"/>
              <a:t>PCIe 2.0 Protocol with Root Complex model Verification IP</a:t>
            </a:r>
          </a:p>
          <a:p>
            <a:pPr lvl="1"/>
            <a:r>
              <a:rPr lang="en-GB"/>
              <a:t>Auto-generation of source code</a:t>
            </a:r>
            <a:br>
              <a:rPr lang="en-GB"/>
            </a:br>
            <a:endParaRPr lang="en-GB"/>
          </a:p>
          <a:p>
            <a:pPr lvl="1"/>
            <a:r>
              <a:rPr lang="en-GB"/>
              <a:t>Some of the topics covered in the mentoring sessions may also appear as articles on LinkedIn</a:t>
            </a:r>
          </a:p>
          <a:p>
            <a:endParaRPr lang="en-GB"/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DC08-11C7-40A0-CDC4-8CA7CC8A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and Correction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0300-FA04-9710-52B5-8C2076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Detection is concerned with finding introduced errors</a:t>
            </a:r>
          </a:p>
          <a:p>
            <a:pPr lvl="1"/>
            <a:r>
              <a:rPr lang="en-US"/>
              <a:t>Parity</a:t>
            </a:r>
          </a:p>
          <a:p>
            <a:pPr lvl="1"/>
            <a:r>
              <a:rPr lang="en-US"/>
              <a:t>Checksum</a:t>
            </a:r>
          </a:p>
          <a:p>
            <a:pPr lvl="1"/>
            <a:r>
              <a:rPr lang="en-US"/>
              <a:t>CRC</a:t>
            </a:r>
          </a:p>
          <a:p>
            <a:pPr lvl="1"/>
            <a:r>
              <a:rPr lang="en-US"/>
              <a:t>Can be used to request retransmission (such as ARQ)</a:t>
            </a:r>
            <a:br>
              <a:rPr lang="en-US"/>
            </a:br>
            <a:endParaRPr lang="en-US"/>
          </a:p>
          <a:p>
            <a:r>
              <a:rPr lang="en-US"/>
              <a:t>Correction is concerned with compensating for introduced errors to correct at the receiver (forward error correction)</a:t>
            </a:r>
          </a:p>
          <a:p>
            <a:pPr lvl="1"/>
            <a:r>
              <a:rPr lang="en-US"/>
              <a:t>Hamming codes</a:t>
            </a:r>
          </a:p>
          <a:p>
            <a:pPr lvl="1"/>
            <a:r>
              <a:rPr lang="en-US"/>
              <a:t>Reed-Solomon codes</a:t>
            </a:r>
          </a:p>
          <a:p>
            <a:pPr lvl="1"/>
            <a:r>
              <a:rPr lang="en-US"/>
              <a:t>Adds redundancy to spread the data over multiple bits, allowing recovery of errors to a limit of the code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3712-AFD4-D9B2-5BB1-D7DBD122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B1EFC-A934-7807-129F-3EA7D304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[1] Hamming, R.W., Error-detecting and error-correcting codes. </a:t>
            </a:r>
            <a:r>
              <a:rPr lang="en-US" sz="2400" i="1"/>
              <a:t>Bell System</a:t>
            </a:r>
            <a:br>
              <a:rPr lang="en-US" sz="2400" i="1"/>
            </a:br>
            <a:r>
              <a:rPr lang="en-US" sz="2400" i="1"/>
              <a:t>     Tech. J.</a:t>
            </a:r>
            <a:r>
              <a:rPr lang="en-US" sz="2400"/>
              <a:t>, 26,147–160 (1950)</a:t>
            </a:r>
          </a:p>
          <a:p>
            <a:pPr marL="0" indent="0">
              <a:buNone/>
            </a:pPr>
            <a:r>
              <a:rPr lang="en-US" sz="2400"/>
              <a:t>[2] Watkinson, J., The Art of Digital Audio (3</a:t>
            </a:r>
            <a:r>
              <a:rPr lang="en-US" sz="2400" baseline="30000"/>
              <a:t>rd</a:t>
            </a:r>
            <a:r>
              <a:rPr lang="en-US" sz="2400"/>
              <a:t> Edition), </a:t>
            </a:r>
            <a:r>
              <a:rPr lang="en-US" sz="2400" i="1"/>
              <a:t>Focal Press </a:t>
            </a:r>
            <a:r>
              <a:rPr lang="en-US" sz="2400"/>
              <a:t>(2001)</a:t>
            </a:r>
          </a:p>
          <a:p>
            <a:pPr marL="0" indent="0">
              <a:buNone/>
            </a:pPr>
            <a:r>
              <a:rPr lang="en-US" sz="2400"/>
              <a:t>[3] Anon., Standard </a:t>
            </a:r>
            <a:r>
              <a:rPr lang="en-US" sz="2400">
                <a:hlinkClick r:id="rId2"/>
              </a:rPr>
              <a:t>ECMA-139</a:t>
            </a:r>
            <a:r>
              <a:rPr lang="en-US" sz="2400"/>
              <a:t>, 3,81mm Wide Magnetic Tape Cartridge for</a:t>
            </a:r>
            <a:br>
              <a:rPr lang="en-US" sz="2400"/>
            </a:br>
            <a:r>
              <a:rPr lang="en-US" sz="2400"/>
              <a:t>     Information Interchange – Helical Scan Recording – DDS Format, </a:t>
            </a:r>
            <a:r>
              <a:rPr lang="en-US" sz="2400" i="1"/>
              <a:t>ECMA</a:t>
            </a:r>
            <a:br>
              <a:rPr lang="en-US" sz="2400"/>
            </a:br>
            <a:r>
              <a:rPr lang="en-US" sz="2400"/>
              <a:t>     (June 1990)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55414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26015" y="39595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69DB8-E317-B2D4-3010-43B645F8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Generator Polynomial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831983-CB8E-356B-0264-5F845286DA40}"/>
                  </a:ext>
                </a:extLst>
              </p:cNvPr>
              <p:cNvSpPr txBox="1"/>
              <p:nvPr/>
            </p:nvSpPr>
            <p:spPr>
              <a:xfrm>
                <a:off x="381050" y="1342263"/>
                <a:ext cx="2002600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831983-CB8E-356B-0264-5F845286D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0" y="1342263"/>
                <a:ext cx="2002600" cy="788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658046-2C24-E4C6-211D-BE6B60601E77}"/>
                  </a:ext>
                </a:extLst>
              </p:cNvPr>
              <p:cNvSpPr txBox="1"/>
              <p:nvPr/>
            </p:nvSpPr>
            <p:spPr>
              <a:xfrm>
                <a:off x="375158" y="2401125"/>
                <a:ext cx="4236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658046-2C24-E4C6-211D-BE6B60601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8" y="2401125"/>
                <a:ext cx="4236031" cy="276999"/>
              </a:xfrm>
              <a:prstGeom prst="rect">
                <a:avLst/>
              </a:prstGeom>
              <a:blipFill>
                <a:blip r:embed="rId3"/>
                <a:stretch>
                  <a:fillRect l="-2017" t="-444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24DDB-9285-9D2D-1F7E-D7EE7B95F131}"/>
                  </a:ext>
                </a:extLst>
              </p:cNvPr>
              <p:cNvSpPr txBox="1"/>
              <p:nvPr/>
            </p:nvSpPr>
            <p:spPr>
              <a:xfrm>
                <a:off x="375156" y="2769625"/>
                <a:ext cx="4808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624DDB-9285-9D2D-1F7E-D7EE7B95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6" y="2769625"/>
                <a:ext cx="4808881" cy="276999"/>
              </a:xfrm>
              <a:prstGeom prst="rect">
                <a:avLst/>
              </a:prstGeom>
              <a:blipFill>
                <a:blip r:embed="rId4"/>
                <a:stretch>
                  <a:fillRect l="-1777" t="-434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C6CB1-1842-FC2F-037A-B8E952751DFD}"/>
                  </a:ext>
                </a:extLst>
              </p:cNvPr>
              <p:cNvSpPr txBox="1"/>
              <p:nvPr/>
            </p:nvSpPr>
            <p:spPr>
              <a:xfrm>
                <a:off x="375157" y="3148335"/>
                <a:ext cx="4808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C6CB1-1842-FC2F-037A-B8E95275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3148335"/>
                <a:ext cx="4808881" cy="276999"/>
              </a:xfrm>
              <a:prstGeom prst="rect">
                <a:avLst/>
              </a:prstGeom>
              <a:blipFill>
                <a:blip r:embed="rId5"/>
                <a:stretch>
                  <a:fillRect l="-1777" t="-434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94BDF-D58F-B7CA-643D-524FF5BCFCDA}"/>
                  </a:ext>
                </a:extLst>
              </p:cNvPr>
              <p:cNvSpPr txBox="1"/>
              <p:nvPr/>
            </p:nvSpPr>
            <p:spPr>
              <a:xfrm>
                <a:off x="375157" y="3526181"/>
                <a:ext cx="684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94BDF-D58F-B7CA-643D-524FF5BC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3526181"/>
                <a:ext cx="6845720" cy="276999"/>
              </a:xfrm>
              <a:prstGeom prst="rect">
                <a:avLst/>
              </a:prstGeom>
              <a:blipFill>
                <a:blip r:embed="rId6"/>
                <a:stretch>
                  <a:fillRect l="-1247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A03C41-2687-6BE3-0085-A0E7BE6A1EAA}"/>
                  </a:ext>
                </a:extLst>
              </p:cNvPr>
              <p:cNvSpPr txBox="1"/>
              <p:nvPr/>
            </p:nvSpPr>
            <p:spPr>
              <a:xfrm>
                <a:off x="375157" y="3910741"/>
                <a:ext cx="6645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A03C41-2687-6BE3-0085-A0E7BE6A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3910741"/>
                <a:ext cx="6645024" cy="276999"/>
              </a:xfrm>
              <a:prstGeom prst="rect">
                <a:avLst/>
              </a:prstGeom>
              <a:blipFill>
                <a:blip r:embed="rId7"/>
                <a:stretch>
                  <a:fillRect l="-1284" t="-444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1E840-D8D4-1BE6-B08D-45C77CC5961C}"/>
                  </a:ext>
                </a:extLst>
              </p:cNvPr>
              <p:cNvSpPr txBox="1"/>
              <p:nvPr/>
            </p:nvSpPr>
            <p:spPr>
              <a:xfrm>
                <a:off x="375157" y="4295301"/>
                <a:ext cx="11484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1E840-D8D4-1BE6-B08D-45C77CC5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4295301"/>
                <a:ext cx="11484811" cy="276999"/>
              </a:xfrm>
              <a:prstGeom prst="rect">
                <a:avLst/>
              </a:prstGeom>
              <a:blipFill>
                <a:blip r:embed="rId8"/>
                <a:stretch>
                  <a:fillRect l="-743" t="-444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5469A6-9E56-C744-B621-93399774E3A6}"/>
                  </a:ext>
                </a:extLst>
              </p:cNvPr>
              <p:cNvSpPr txBox="1"/>
              <p:nvPr/>
            </p:nvSpPr>
            <p:spPr>
              <a:xfrm>
                <a:off x="375157" y="4679861"/>
                <a:ext cx="1082065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5469A6-9E56-C744-B621-93399774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4679861"/>
                <a:ext cx="10820654" cy="280077"/>
              </a:xfrm>
              <a:prstGeom prst="rect">
                <a:avLst/>
              </a:prstGeom>
              <a:blipFill>
                <a:blip r:embed="rId9"/>
                <a:stretch>
                  <a:fillRect l="-789" t="-65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8D3035-4D96-3D1B-F790-AD8471EF4548}"/>
                  </a:ext>
                </a:extLst>
              </p:cNvPr>
              <p:cNvSpPr txBox="1"/>
              <p:nvPr/>
            </p:nvSpPr>
            <p:spPr>
              <a:xfrm>
                <a:off x="375158" y="5064705"/>
                <a:ext cx="1020343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8D3035-4D96-3D1B-F790-AD8471EF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8" y="5064705"/>
                <a:ext cx="10203434" cy="280077"/>
              </a:xfrm>
              <a:prstGeom prst="rect">
                <a:avLst/>
              </a:prstGeom>
              <a:blipFill>
                <a:blip r:embed="rId10"/>
                <a:stretch>
                  <a:fillRect l="-837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5D2C51-074E-50D9-40E4-A57E998BA91E}"/>
              </a:ext>
            </a:extLst>
          </p:cNvPr>
          <p:cNvCxnSpPr/>
          <p:nvPr/>
        </p:nvCxnSpPr>
        <p:spPr>
          <a:xfrm flipV="1">
            <a:off x="5184038" y="5064705"/>
            <a:ext cx="347472" cy="280077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124DBC-E001-CC66-0A70-9ADED60C5E54}"/>
              </a:ext>
            </a:extLst>
          </p:cNvPr>
          <p:cNvCxnSpPr/>
          <p:nvPr/>
        </p:nvCxnSpPr>
        <p:spPr>
          <a:xfrm flipV="1">
            <a:off x="5718888" y="5064705"/>
            <a:ext cx="347472" cy="280077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DF91C260-DAA7-2E69-8A87-E6C9B50DD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8547"/>
                  </p:ext>
                </p:extLst>
              </p:nvPr>
            </p:nvGraphicFramePr>
            <p:xfrm>
              <a:off x="8605962" y="942968"/>
              <a:ext cx="3346450" cy="2966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6125">
                      <a:extLst>
                        <a:ext uri="{9D8B030D-6E8A-4147-A177-3AD203B41FA5}">
                          <a16:colId xmlns:a16="http://schemas.microsoft.com/office/drawing/2014/main" val="636280851"/>
                        </a:ext>
                      </a:extLst>
                    </a:gridCol>
                    <a:gridCol w="2600325">
                      <a:extLst>
                        <a:ext uri="{9D8B030D-6E8A-4147-A177-3AD203B41FA5}">
                          <a16:colId xmlns:a16="http://schemas.microsoft.com/office/drawing/2014/main" val="41957793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800"/>
                            <a:t>first 7 terms </a:t>
                          </a:r>
                          <a:r>
                            <a:rPr lang="en-US" sz="1800">
                              <a:solidFill>
                                <a:schemeClr val="bg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/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/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/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/>
                            <a:t>+1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90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8b00000001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27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8b00000010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177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8b00000100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03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8b00001000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186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8b00010000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89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8b00100000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4358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8b01000000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16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DF91C260-DAA7-2E69-8A87-E6C9B50DD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8547"/>
                  </p:ext>
                </p:extLst>
              </p:nvPr>
            </p:nvGraphicFramePr>
            <p:xfrm>
              <a:off x="8605962" y="942968"/>
              <a:ext cx="3346450" cy="2966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746125">
                      <a:extLst>
                        <a:ext uri="{9D8B030D-6E8A-4147-A177-3AD203B41FA5}">
                          <a16:colId xmlns:a16="http://schemas.microsoft.com/office/drawing/2014/main" val="636280851"/>
                        </a:ext>
                      </a:extLst>
                    </a:gridCol>
                    <a:gridCol w="2600325">
                      <a:extLst>
                        <a:ext uri="{9D8B030D-6E8A-4147-A177-3AD203B41FA5}">
                          <a16:colId xmlns:a16="http://schemas.microsoft.com/office/drawing/2014/main" val="41957793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09" t="-8197" r="-3091" b="-7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90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108197" r="-36097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8b00000001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273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208197" r="-360976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8b00000010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177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308197" r="-36097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8b00000100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03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408197" r="-36097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8b00001000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186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508197" r="-3609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8b00010000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89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608197" r="-3609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8b00100000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4358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65" t="-708197" r="-3609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/>
                            <a:t>8b01000000</a:t>
                          </a:r>
                          <a:endParaRPr lang="en-GB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16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A97AE7-B506-2521-8ECF-73D51F63C51B}"/>
                  </a:ext>
                </a:extLst>
              </p:cNvPr>
              <p:cNvSpPr txBox="1"/>
              <p:nvPr/>
            </p:nvSpPr>
            <p:spPr>
              <a:xfrm>
                <a:off x="375157" y="5834393"/>
                <a:ext cx="945989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36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249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A97AE7-B506-2521-8ECF-73D51F63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5834393"/>
                <a:ext cx="9459897" cy="280077"/>
              </a:xfrm>
              <a:prstGeom prst="rect">
                <a:avLst/>
              </a:prstGeom>
              <a:blipFill>
                <a:blip r:embed="rId12"/>
                <a:stretch>
                  <a:fillRect l="-903" t="-434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D0004-5F15-A9FE-AF55-799AB5FB96B1}"/>
                  </a:ext>
                </a:extLst>
              </p:cNvPr>
              <p:cNvSpPr txBox="1"/>
              <p:nvPr/>
            </p:nvSpPr>
            <p:spPr>
              <a:xfrm>
                <a:off x="375157" y="5449549"/>
                <a:ext cx="916956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D0004-5F15-A9FE-AF55-799AB5FB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7" y="5449549"/>
                <a:ext cx="9169561" cy="280077"/>
              </a:xfrm>
              <a:prstGeom prst="rect">
                <a:avLst/>
              </a:prstGeom>
              <a:blipFill>
                <a:blip r:embed="rId13"/>
                <a:stretch>
                  <a:fillRect l="-931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B6720F-D2A8-175C-EF26-5A481398459E}"/>
                  </a:ext>
                </a:extLst>
              </p:cNvPr>
              <p:cNvSpPr txBox="1"/>
              <p:nvPr/>
            </p:nvSpPr>
            <p:spPr>
              <a:xfrm>
                <a:off x="2549309" y="1581875"/>
                <a:ext cx="4821256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NB: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/>
                  <a:t> since using modulo 2 arithmetic (XOR)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B6720F-D2A8-175C-EF26-5A481398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09" y="1581875"/>
                <a:ext cx="4821256" cy="335476"/>
              </a:xfrm>
              <a:prstGeom prst="rect">
                <a:avLst/>
              </a:prstGeom>
              <a:blipFill>
                <a:blip r:embed="rId14"/>
                <a:stretch>
                  <a:fillRect l="-379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8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C337C-BB3B-46C1-3549-2A0D8FE42EF8}"/>
              </a:ext>
            </a:extLst>
          </p:cNvPr>
          <p:cNvSpPr/>
          <p:nvPr/>
        </p:nvSpPr>
        <p:spPr>
          <a:xfrm>
            <a:off x="6626103" y="3324123"/>
            <a:ext cx="4094769" cy="3303032"/>
          </a:xfrm>
          <a:prstGeom prst="roundRect">
            <a:avLst>
              <a:gd name="adj" fmla="val 7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D3F2AF-9DEB-BD89-2EE1-76825788796B}"/>
              </a:ext>
            </a:extLst>
          </p:cNvPr>
          <p:cNvSpPr/>
          <p:nvPr/>
        </p:nvSpPr>
        <p:spPr>
          <a:xfrm>
            <a:off x="6626103" y="1072335"/>
            <a:ext cx="4094769" cy="1596220"/>
          </a:xfrm>
          <a:prstGeom prst="roundRect">
            <a:avLst>
              <a:gd name="adj" fmla="val 137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01E48-D810-5766-B0CC-0BB58C1D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Detection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B05F-7C07-0F6E-B909-6934F75EA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Parity</a:t>
            </a:r>
          </a:p>
          <a:p>
            <a:pPr lvl="1"/>
            <a:r>
              <a:rPr lang="en-US"/>
              <a:t>XOR (or XNOR) data bits to produce a parity bit.</a:t>
            </a:r>
          </a:p>
          <a:p>
            <a:pPr lvl="1"/>
            <a:r>
              <a:rPr lang="en-US"/>
              <a:t>Even or Odd</a:t>
            </a:r>
          </a:p>
          <a:p>
            <a:pPr lvl="1"/>
            <a:r>
              <a:rPr lang="en-US"/>
              <a:t>Can detect only 1 bit error.</a:t>
            </a:r>
          </a:p>
          <a:p>
            <a:pPr lvl="1"/>
            <a:r>
              <a:rPr lang="en-US"/>
              <a:t>Good for channels with disparate random low level noise</a:t>
            </a:r>
          </a:p>
          <a:p>
            <a:pPr lvl="1"/>
            <a:endParaRPr lang="en-US"/>
          </a:p>
          <a:p>
            <a:r>
              <a:rPr lang="en-US"/>
              <a:t>Checksum</a:t>
            </a:r>
          </a:p>
          <a:p>
            <a:pPr lvl="1"/>
            <a:r>
              <a:rPr lang="en-US"/>
              <a:t>Add together data words in a block, modulo checksum width</a:t>
            </a:r>
          </a:p>
          <a:p>
            <a:pPr lvl="2"/>
            <a:r>
              <a:rPr lang="en-US"/>
              <a:t>E.g. Add bytes over 4Kbyte block to produce a 32 bit checksum (i.e. module. 2</a:t>
            </a:r>
            <a:r>
              <a:rPr lang="en-US" baseline="30000"/>
              <a:t>32</a:t>
            </a:r>
            <a:r>
              <a:rPr lang="en-US"/>
              <a:t>)</a:t>
            </a:r>
          </a:p>
          <a:p>
            <a:pPr lvl="1"/>
            <a:r>
              <a:rPr lang="en-US"/>
              <a:t>Performance is a function of block size and checksum width.</a:t>
            </a:r>
            <a:endParaRPr lang="en-GB" baseline="30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00E9A-26BB-D3C9-BED2-C2275F6E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0032" y="1190625"/>
            <a:ext cx="4483768" cy="5318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// Parity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sz="1600">
                <a:latin typeface="Consolas" panose="020B0609020204030204" pitchFamily="49" charset="0"/>
              </a:rPr>
              <a:t> [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7:0</a:t>
            </a:r>
            <a:r>
              <a:rPr lang="en-US" sz="1600">
                <a:latin typeface="Consolas" panose="020B0609020204030204" pitchFamily="49" charset="0"/>
              </a:rPr>
              <a:t>] byte;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sz="1600">
                <a:latin typeface="Consolas" panose="020B0609020204030204" pitchFamily="49" charset="0"/>
              </a:rPr>
              <a:t> parity_even =  ^byte; 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US" sz="1600">
                <a:latin typeface="Consolas" panose="020B0609020204030204" pitchFamily="49" charset="0"/>
              </a:rPr>
              <a:t> parity_odd  = ~^byte;</a:t>
            </a:r>
          </a:p>
          <a:p>
            <a:pPr marL="0" indent="0"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// Check sum (behavioural)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reg </a:t>
            </a:r>
            <a:r>
              <a:rPr lang="en-US" sz="1600">
                <a:latin typeface="Consolas" panose="020B0609020204030204" pitchFamily="49" charset="0"/>
              </a:rPr>
              <a:t> [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US" sz="1600"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] data [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255</a:t>
            </a: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sz="1600">
                <a:latin typeface="Consolas" panose="020B0609020204030204" pitchFamily="49" charset="0"/>
              </a:rPr>
              <a:t> [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15</a:t>
            </a:r>
            <a:r>
              <a:rPr lang="en-US" sz="1600"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] chksum = 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16'h0000</a:t>
            </a:r>
            <a:r>
              <a:rPr lang="en-US" sz="16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sz="1600">
                <a:latin typeface="Consolas" panose="020B0609020204030204" pitchFamily="49" charset="0"/>
              </a:rPr>
              <a:t>    i;</a:t>
            </a:r>
          </a:p>
          <a:p>
            <a:pPr marL="0" indent="0"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always</a:t>
            </a:r>
            <a:r>
              <a:rPr lang="en-US" sz="1600"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posedge</a:t>
            </a:r>
            <a:r>
              <a:rPr lang="en-US" sz="1600">
                <a:latin typeface="Consolas" panose="020B0609020204030204" pitchFamily="49" charset="0"/>
              </a:rPr>
              <a:t> clk)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latin typeface="Consolas" panose="020B0609020204030204" pitchFamily="49" charset="0"/>
              </a:rPr>
              <a:t>(i = 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; i &lt; 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256</a:t>
            </a:r>
            <a:r>
              <a:rPr lang="en-US" sz="1600">
                <a:latin typeface="Consolas" panose="020B0609020204030204" pitchFamily="49" charset="0"/>
              </a:rPr>
              <a:t>; i = i+</a:t>
            </a:r>
            <a:r>
              <a:rPr lang="en-US" sz="16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chksum = chksum + data[i];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6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844C5D-7F0F-046A-5D3B-81A5D5B7DCA2}"/>
              </a:ext>
            </a:extLst>
          </p:cNvPr>
          <p:cNvSpPr/>
          <p:nvPr/>
        </p:nvSpPr>
        <p:spPr>
          <a:xfrm>
            <a:off x="514776" y="4690069"/>
            <a:ext cx="11229812" cy="1732520"/>
          </a:xfrm>
          <a:prstGeom prst="roundRect">
            <a:avLst>
              <a:gd name="adj" fmla="val 11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AAE18-FD1F-687C-D688-53DEC726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Detection: CRC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CC73-EBAF-2589-6559-6C3B55B4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322188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Use of Linear Feedback Shift Registers (LFSR)</a:t>
            </a:r>
          </a:p>
          <a:p>
            <a:r>
              <a:rPr lang="en-US"/>
              <a:t>Usually defined in terms of a polynomial</a:t>
            </a:r>
          </a:p>
          <a:p>
            <a:pPr lvl="1"/>
            <a:r>
              <a:rPr lang="en-US"/>
              <a:t>E.g. CCITT CRC-16: x</a:t>
            </a:r>
            <a:r>
              <a:rPr lang="en-US" baseline="30000"/>
              <a:t>16</a:t>
            </a:r>
            <a:r>
              <a:rPr lang="en-US"/>
              <a:t> + x</a:t>
            </a:r>
            <a:r>
              <a:rPr lang="en-US" baseline="30000"/>
              <a:t>12</a:t>
            </a:r>
            <a:r>
              <a:rPr lang="en-US"/>
              <a:t> + x</a:t>
            </a:r>
            <a:r>
              <a:rPr lang="en-US" baseline="30000"/>
              <a:t>5</a:t>
            </a:r>
            <a:r>
              <a:rPr lang="en-US"/>
              <a:t> + x</a:t>
            </a:r>
            <a:r>
              <a:rPr lang="en-US" baseline="30000"/>
              <a:t>0</a:t>
            </a:r>
            <a:r>
              <a:rPr lang="en-US"/>
              <a:t>.</a:t>
            </a:r>
          </a:p>
          <a:p>
            <a:r>
              <a:rPr lang="en-US"/>
              <a:t>For serial data, a shift register works fine</a:t>
            </a:r>
          </a:p>
          <a:p>
            <a:pPr lvl="1"/>
            <a:r>
              <a:rPr lang="en-US"/>
              <a:t>When all data input, registers contain CRC, shifted out on transmission</a:t>
            </a:r>
          </a:p>
          <a:p>
            <a:pPr lvl="1"/>
            <a:r>
              <a:rPr lang="en-US"/>
              <a:t>When received all bits through LFSR, this is remainder of dividing (modulo-2) the message by the polynomial</a:t>
            </a:r>
          </a:p>
          <a:p>
            <a:pPr lvl="1"/>
            <a:r>
              <a:rPr lang="en-US"/>
              <a:t>If remainder is not zero then an error is detected</a:t>
            </a:r>
          </a:p>
          <a:p>
            <a:r>
              <a:rPr lang="en-US"/>
              <a:t>For CRC of wider words can expand to tables and calculate multiple bits in single cycle </a:t>
            </a:r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093395-B119-E46A-A610-4829187600EC}"/>
              </a:ext>
            </a:extLst>
          </p:cNvPr>
          <p:cNvGrpSpPr/>
          <p:nvPr/>
        </p:nvGrpSpPr>
        <p:grpSpPr>
          <a:xfrm>
            <a:off x="594632" y="4746160"/>
            <a:ext cx="11002736" cy="1521026"/>
            <a:chOff x="122464" y="5162823"/>
            <a:chExt cx="11002736" cy="152102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DB018FA-7A8C-F332-872C-5E6301FFBAE6}"/>
                </a:ext>
              </a:extLst>
            </p:cNvPr>
            <p:cNvGrpSpPr/>
            <p:nvPr/>
          </p:nvGrpSpPr>
          <p:grpSpPr>
            <a:xfrm>
              <a:off x="715775" y="5555335"/>
              <a:ext cx="367497" cy="258991"/>
              <a:chOff x="6260466" y="4004937"/>
              <a:chExt cx="2146302" cy="1276570"/>
            </a:xfrm>
            <a:solidFill>
              <a:srgbClr val="FFFFFF"/>
            </a:solidFill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625F1392-5771-B151-ACE7-24D78564F443}"/>
                  </a:ext>
                </a:extLst>
              </p:cNvPr>
              <p:cNvSpPr/>
              <p:nvPr/>
            </p:nvSpPr>
            <p:spPr>
              <a:xfrm>
                <a:off x="6449770" y="402499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AA85A84-21E9-D373-6344-E40F9B846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38" y="4024992"/>
                <a:ext cx="758076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EF5C88-60A7-9DF6-2548-07B99300A43A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>
                <a:off x="6724300" y="5273349"/>
                <a:ext cx="747036" cy="260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0E263FD6-E51B-169F-996A-775AA8D757C4}"/>
                  </a:ext>
                </a:extLst>
              </p:cNvPr>
              <p:cNvSpPr/>
              <p:nvPr/>
            </p:nvSpPr>
            <p:spPr>
              <a:xfrm rot="925551">
                <a:off x="6372385" y="4008987"/>
                <a:ext cx="2034383" cy="1082351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098B2BB-90AA-F67F-25BE-2ABCCF9AD838}"/>
                  </a:ext>
                </a:extLst>
              </p:cNvPr>
              <p:cNvSpPr/>
              <p:nvPr/>
            </p:nvSpPr>
            <p:spPr>
              <a:xfrm rot="21305215" flipV="1">
                <a:off x="6433556" y="4004937"/>
                <a:ext cx="1952581" cy="1276570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6337F1E9-B7E5-AAE8-22F4-961C6919E996}"/>
                  </a:ext>
                </a:extLst>
              </p:cNvPr>
              <p:cNvSpPr/>
              <p:nvPr/>
            </p:nvSpPr>
            <p:spPr>
              <a:xfrm>
                <a:off x="6260466" y="402878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4950AE-A524-57DC-C619-A6C839144BAC}"/>
                </a:ext>
              </a:extLst>
            </p:cNvPr>
            <p:cNvGrpSpPr/>
            <p:nvPr/>
          </p:nvGrpSpPr>
          <p:grpSpPr>
            <a:xfrm>
              <a:off x="1784657" y="5547103"/>
              <a:ext cx="260779" cy="542357"/>
              <a:chOff x="9919751" y="3633203"/>
              <a:chExt cx="265244" cy="8817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1181C1-2EA2-1124-8A3A-C499B4DA32A9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381643D-2BC1-553B-07CF-A9D654C2ED12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C60F11-40BA-A508-2615-ACE5591EF6C2}"/>
                </a:ext>
              </a:extLst>
            </p:cNvPr>
            <p:cNvGrpSpPr/>
            <p:nvPr/>
          </p:nvGrpSpPr>
          <p:grpSpPr>
            <a:xfrm>
              <a:off x="2284369" y="5547103"/>
              <a:ext cx="260779" cy="542357"/>
              <a:chOff x="9919751" y="3633203"/>
              <a:chExt cx="265244" cy="88177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883329-07C9-C514-A490-48E2EA13C776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8A4FDD4-3419-880B-2C4F-0B81A1011C90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447887-19FF-FC67-DAFF-3DAFA1119507}"/>
                </a:ext>
              </a:extLst>
            </p:cNvPr>
            <p:cNvGrpSpPr/>
            <p:nvPr/>
          </p:nvGrpSpPr>
          <p:grpSpPr>
            <a:xfrm>
              <a:off x="2784081" y="5547103"/>
              <a:ext cx="260779" cy="542357"/>
              <a:chOff x="9919751" y="3633203"/>
              <a:chExt cx="265244" cy="88177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23E8B3-35FA-9A4A-4663-D026977967EB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23338B6-E2D0-C694-D813-CEDC5056666D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984CED-49C8-9797-163A-6926B7F594C1}"/>
                </a:ext>
              </a:extLst>
            </p:cNvPr>
            <p:cNvGrpSpPr/>
            <p:nvPr/>
          </p:nvGrpSpPr>
          <p:grpSpPr>
            <a:xfrm>
              <a:off x="3283793" y="5547103"/>
              <a:ext cx="260779" cy="542357"/>
              <a:chOff x="9919751" y="3633203"/>
              <a:chExt cx="265244" cy="88177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B177B-434F-FE4B-1E1E-8D6C0CB3F807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80371B-CF1B-B318-0FAC-F9C9B4609052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CEA186-C060-0F69-4937-7094C8887A11}"/>
                </a:ext>
              </a:extLst>
            </p:cNvPr>
            <p:cNvGrpSpPr/>
            <p:nvPr/>
          </p:nvGrpSpPr>
          <p:grpSpPr>
            <a:xfrm>
              <a:off x="1274021" y="5547103"/>
              <a:ext cx="260779" cy="542357"/>
              <a:chOff x="9919751" y="3633203"/>
              <a:chExt cx="265244" cy="88177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1117F7-09AA-276C-A3A7-6ED173D923AF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3649287-BD0B-3D9B-E5E3-FDF8E3860EBD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ADC5104-8590-D828-D818-7DD1115E21FE}"/>
                </a:ext>
              </a:extLst>
            </p:cNvPr>
            <p:cNvGrpSpPr/>
            <p:nvPr/>
          </p:nvGrpSpPr>
          <p:grpSpPr>
            <a:xfrm>
              <a:off x="4854159" y="5567879"/>
              <a:ext cx="260779" cy="542357"/>
              <a:chOff x="9919751" y="3633203"/>
              <a:chExt cx="265244" cy="88177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0A4A9E-E858-E1E0-55EF-C650CD0CAAC2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CFFCD06-21FE-21FC-6750-98DA7AA15BBD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0E208A-FAA9-1CA1-0824-AD75416F49AC}"/>
                </a:ext>
              </a:extLst>
            </p:cNvPr>
            <p:cNvGrpSpPr/>
            <p:nvPr/>
          </p:nvGrpSpPr>
          <p:grpSpPr>
            <a:xfrm>
              <a:off x="5353871" y="5567879"/>
              <a:ext cx="260779" cy="542357"/>
              <a:chOff x="9919751" y="3633203"/>
              <a:chExt cx="265244" cy="8817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C753F0-E7DE-3B8D-050E-654DCBE3D790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F896FF-C3E8-1153-867B-4397E6867702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3131C7-F87A-6329-48F3-8F7FDB77D681}"/>
                </a:ext>
              </a:extLst>
            </p:cNvPr>
            <p:cNvGrpSpPr/>
            <p:nvPr/>
          </p:nvGrpSpPr>
          <p:grpSpPr>
            <a:xfrm>
              <a:off x="5853583" y="5567879"/>
              <a:ext cx="260779" cy="542357"/>
              <a:chOff x="9919751" y="3633203"/>
              <a:chExt cx="265244" cy="8817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E8C57F6-9793-4D4E-2B5E-19B4DF8AD8E0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F0F19A3-E92C-0669-C711-13B707CBE2D3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A498A9A-B085-F2AA-2D96-23F085244292}"/>
                </a:ext>
              </a:extLst>
            </p:cNvPr>
            <p:cNvGrpSpPr/>
            <p:nvPr/>
          </p:nvGrpSpPr>
          <p:grpSpPr>
            <a:xfrm>
              <a:off x="6353296" y="5567879"/>
              <a:ext cx="260779" cy="542357"/>
              <a:chOff x="9919751" y="3633203"/>
              <a:chExt cx="265244" cy="88177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9CFABC-CD58-3FB3-35F6-00A30495B470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B744B5D-ABFA-57A9-634F-D7DD3205EE4D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D980C5-B791-4447-D87D-22DD264A26FE}"/>
                </a:ext>
              </a:extLst>
            </p:cNvPr>
            <p:cNvGrpSpPr/>
            <p:nvPr/>
          </p:nvGrpSpPr>
          <p:grpSpPr>
            <a:xfrm>
              <a:off x="4343524" y="5567879"/>
              <a:ext cx="260779" cy="542357"/>
              <a:chOff x="9919751" y="3633203"/>
              <a:chExt cx="265244" cy="88177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B862BA-3E58-3DCC-192F-BC4A18262BC1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8258072-6678-00C2-32F8-54182E98CF7E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56150D3-BC18-7B7B-B4C9-2029B482AF6E}"/>
                </a:ext>
              </a:extLst>
            </p:cNvPr>
            <p:cNvGrpSpPr/>
            <p:nvPr/>
          </p:nvGrpSpPr>
          <p:grpSpPr>
            <a:xfrm>
              <a:off x="6856803" y="5567879"/>
              <a:ext cx="260779" cy="542357"/>
              <a:chOff x="9919751" y="3633203"/>
              <a:chExt cx="265244" cy="88177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C498574-E278-4469-8CD3-F54525CDAB78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F1D4CC6-ECEA-7E55-64E7-5FE35FFD2A89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7BE28E-683F-835D-F5CB-95A9AEB2A28C}"/>
                </a:ext>
              </a:extLst>
            </p:cNvPr>
            <p:cNvGrpSpPr/>
            <p:nvPr/>
          </p:nvGrpSpPr>
          <p:grpSpPr>
            <a:xfrm>
              <a:off x="7356515" y="5567879"/>
              <a:ext cx="260779" cy="542357"/>
              <a:chOff x="9919751" y="3633203"/>
              <a:chExt cx="265244" cy="88177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9588978-6AC0-98EE-4FD2-FC8A5C3692EA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7C9F57C-A065-711B-F400-47CFD9B1A6B6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1AA33F8-5F9F-A565-78C9-DDE7DFEA43C6}"/>
                </a:ext>
              </a:extLst>
            </p:cNvPr>
            <p:cNvGrpSpPr/>
            <p:nvPr/>
          </p:nvGrpSpPr>
          <p:grpSpPr>
            <a:xfrm>
              <a:off x="7853752" y="5527467"/>
              <a:ext cx="367497" cy="258991"/>
              <a:chOff x="6260466" y="4004937"/>
              <a:chExt cx="2146302" cy="1276570"/>
            </a:xfrm>
            <a:solidFill>
              <a:srgbClr val="FFFFFF"/>
            </a:solidFill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A3AC9BB7-F516-A6A1-AA02-E574FC629F6B}"/>
                  </a:ext>
                </a:extLst>
              </p:cNvPr>
              <p:cNvSpPr/>
              <p:nvPr/>
            </p:nvSpPr>
            <p:spPr>
              <a:xfrm>
                <a:off x="6449770" y="402499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32754F5-3B1C-80DF-8E59-C18D881FD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38" y="4024992"/>
                <a:ext cx="758076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1FE086-CFED-7432-FB9F-932CC91149C6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6724300" y="5273349"/>
                <a:ext cx="747036" cy="260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997B7478-059A-635F-E197-983285E60351}"/>
                  </a:ext>
                </a:extLst>
              </p:cNvPr>
              <p:cNvSpPr/>
              <p:nvPr/>
            </p:nvSpPr>
            <p:spPr>
              <a:xfrm rot="925551">
                <a:off x="6372385" y="4008987"/>
                <a:ext cx="2034383" cy="1082351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3CF6D0E7-BE09-2236-E2C6-0390D5CDF147}"/>
                  </a:ext>
                </a:extLst>
              </p:cNvPr>
              <p:cNvSpPr/>
              <p:nvPr/>
            </p:nvSpPr>
            <p:spPr>
              <a:xfrm rot="21305215" flipV="1">
                <a:off x="6433556" y="4004937"/>
                <a:ext cx="1952581" cy="1276570"/>
              </a:xfrm>
              <a:prstGeom prst="arc">
                <a:avLst>
                  <a:gd name="adj1" fmla="val 16200000"/>
                  <a:gd name="adj2" fmla="val 21149881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7E0F530-423E-154C-88DA-2A928EDF8899}"/>
                  </a:ext>
                </a:extLst>
              </p:cNvPr>
              <p:cNvSpPr/>
              <p:nvPr/>
            </p:nvSpPr>
            <p:spPr>
              <a:xfrm>
                <a:off x="6260466" y="4028781"/>
                <a:ext cx="585846" cy="1249591"/>
              </a:xfrm>
              <a:prstGeom prst="arc">
                <a:avLst>
                  <a:gd name="adj1" fmla="val 16200000"/>
                  <a:gd name="adj2" fmla="val 5501370"/>
                </a:avLst>
              </a:prstGeom>
              <a:no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B61E3C7-0316-6439-A626-03221376E288}"/>
                </a:ext>
              </a:extLst>
            </p:cNvPr>
            <p:cNvGrpSpPr/>
            <p:nvPr/>
          </p:nvGrpSpPr>
          <p:grpSpPr>
            <a:xfrm>
              <a:off x="8408416" y="5577566"/>
              <a:ext cx="260779" cy="542357"/>
              <a:chOff x="9919751" y="3633203"/>
              <a:chExt cx="265244" cy="88177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28184F4-B58A-B18C-ADA9-867D439E8573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ED7D44F-123F-4557-7E91-D54E1A4170DF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6DD694-F763-D721-E9B5-BE06523CFA4B}"/>
                </a:ext>
              </a:extLst>
            </p:cNvPr>
            <p:cNvGrpSpPr/>
            <p:nvPr/>
          </p:nvGrpSpPr>
          <p:grpSpPr>
            <a:xfrm>
              <a:off x="8908128" y="5577566"/>
              <a:ext cx="260779" cy="542357"/>
              <a:chOff x="9919751" y="3633203"/>
              <a:chExt cx="265244" cy="88177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1C61A2-33C1-6349-963D-4DE7F587F1D8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A064A12-D859-18DE-39E6-F20E628875F5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32532E-A98A-B12D-3CDA-E45049D85EB5}"/>
                </a:ext>
              </a:extLst>
            </p:cNvPr>
            <p:cNvGrpSpPr/>
            <p:nvPr/>
          </p:nvGrpSpPr>
          <p:grpSpPr>
            <a:xfrm>
              <a:off x="9411635" y="5577566"/>
              <a:ext cx="260779" cy="542357"/>
              <a:chOff x="9919751" y="3633203"/>
              <a:chExt cx="265244" cy="88177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9341F3-15EF-0E6B-1480-931DC8BA858C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906B761-7C5E-B044-F2F0-31DFE698CE03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77C99C7-28D5-C7B9-C29D-EBB5DA96C077}"/>
                </a:ext>
              </a:extLst>
            </p:cNvPr>
            <p:cNvGrpSpPr/>
            <p:nvPr/>
          </p:nvGrpSpPr>
          <p:grpSpPr>
            <a:xfrm>
              <a:off x="9911347" y="5577566"/>
              <a:ext cx="260779" cy="542357"/>
              <a:chOff x="9919751" y="3633203"/>
              <a:chExt cx="265244" cy="88177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BF79BC3-7303-5AF8-7316-8F30C0FF181F}"/>
                  </a:ext>
                </a:extLst>
              </p:cNvPr>
              <p:cNvSpPr/>
              <p:nvPr/>
            </p:nvSpPr>
            <p:spPr>
              <a:xfrm>
                <a:off x="9919751" y="3633203"/>
                <a:ext cx="265244" cy="88177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8FD330A-8095-6E5B-B121-81A0A65DD68C}"/>
                  </a:ext>
                </a:extLst>
              </p:cNvPr>
              <p:cNvSpPr/>
              <p:nvPr/>
            </p:nvSpPr>
            <p:spPr>
              <a:xfrm rot="21357660">
                <a:off x="9924105" y="4257935"/>
                <a:ext cx="80962" cy="157163"/>
              </a:xfrm>
              <a:custGeom>
                <a:avLst/>
                <a:gdLst>
                  <a:gd name="connsiteX0" fmla="*/ 9525 w 80962"/>
                  <a:gd name="connsiteY0" fmla="*/ 0 h 157162"/>
                  <a:gd name="connsiteX1" fmla="*/ 80962 w 80962"/>
                  <a:gd name="connsiteY1" fmla="*/ 88106 h 157162"/>
                  <a:gd name="connsiteX2" fmla="*/ 0 w 80962"/>
                  <a:gd name="connsiteY2" fmla="*/ 157162 h 157162"/>
                  <a:gd name="connsiteX3" fmla="*/ 9525 w 80962"/>
                  <a:gd name="connsiteY3" fmla="*/ 0 h 1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62" h="157162">
                    <a:moveTo>
                      <a:pt x="9525" y="0"/>
                    </a:moveTo>
                    <a:lnTo>
                      <a:pt x="80962" y="88106"/>
                    </a:lnTo>
                    <a:lnTo>
                      <a:pt x="0" y="157162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A212CF-DFD4-419A-7790-336F1DFDC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974" y="6632387"/>
              <a:ext cx="9792662" cy="22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994AE0-2987-7095-6AD1-5B4922985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223" y="5777246"/>
              <a:ext cx="751" cy="855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5670A7-67B6-3260-C3DA-800B53F5E5CE}"/>
                </a:ext>
              </a:extLst>
            </p:cNvPr>
            <p:cNvCxnSpPr>
              <a:cxnSpLocks/>
            </p:cNvCxnSpPr>
            <p:nvPr/>
          </p:nvCxnSpPr>
          <p:spPr>
            <a:xfrm>
              <a:off x="714223" y="5776702"/>
              <a:ext cx="78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0333C84-9D5C-F580-F402-241473736D8B}"/>
                </a:ext>
              </a:extLst>
            </p:cNvPr>
            <p:cNvCxnSpPr>
              <a:cxnSpLocks/>
            </p:cNvCxnSpPr>
            <p:nvPr/>
          </p:nvCxnSpPr>
          <p:spPr>
            <a:xfrm>
              <a:off x="659050" y="5612498"/>
              <a:ext cx="139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D84D6E-97B6-9B40-EA4C-85213DFBD286}"/>
                </a:ext>
              </a:extLst>
            </p:cNvPr>
            <p:cNvSpPr txBox="1"/>
            <p:nvPr/>
          </p:nvSpPr>
          <p:spPr>
            <a:xfrm>
              <a:off x="122464" y="5464055"/>
              <a:ext cx="611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data in</a:t>
              </a:r>
              <a:endParaRPr lang="en-GB" sz="120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AB3EB-D122-9317-78ED-15780664787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243" y="5682782"/>
              <a:ext cx="1907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75F4CA-99D1-79D6-A3FC-809138E934CB}"/>
                </a:ext>
              </a:extLst>
            </p:cNvPr>
            <p:cNvCxnSpPr>
              <a:cxnSpLocks/>
            </p:cNvCxnSpPr>
            <p:nvPr/>
          </p:nvCxnSpPr>
          <p:spPr>
            <a:xfrm>
              <a:off x="1534801" y="5682782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26F98CF-141F-D942-F090-1DBE00B26DEA}"/>
                </a:ext>
              </a:extLst>
            </p:cNvPr>
            <p:cNvCxnSpPr>
              <a:cxnSpLocks/>
            </p:cNvCxnSpPr>
            <p:nvPr/>
          </p:nvCxnSpPr>
          <p:spPr>
            <a:xfrm>
              <a:off x="2045436" y="5677959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CFD272F-463C-6418-4594-C0AA344E2A0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148" y="5669906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880AD22-CFDB-7854-0326-00309255EAD7}"/>
                </a:ext>
              </a:extLst>
            </p:cNvPr>
            <p:cNvCxnSpPr>
              <a:cxnSpLocks/>
            </p:cNvCxnSpPr>
            <p:nvPr/>
          </p:nvCxnSpPr>
          <p:spPr>
            <a:xfrm>
              <a:off x="3044860" y="5669906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70C3B7B-C6B9-B9B8-A852-CBFE2371DFAC}"/>
                </a:ext>
              </a:extLst>
            </p:cNvPr>
            <p:cNvCxnSpPr>
              <a:cxnSpLocks/>
            </p:cNvCxnSpPr>
            <p:nvPr/>
          </p:nvCxnSpPr>
          <p:spPr>
            <a:xfrm>
              <a:off x="4150461" y="5669906"/>
              <a:ext cx="1930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666315-92B4-19A3-1A5D-350B40D005F7}"/>
                </a:ext>
              </a:extLst>
            </p:cNvPr>
            <p:cNvCxnSpPr>
              <a:cxnSpLocks/>
            </p:cNvCxnSpPr>
            <p:nvPr/>
          </p:nvCxnSpPr>
          <p:spPr>
            <a:xfrm>
              <a:off x="4604303" y="5675012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E1AF6F-8390-946C-EE3F-B5CBF4BB165C}"/>
                </a:ext>
              </a:extLst>
            </p:cNvPr>
            <p:cNvCxnSpPr>
              <a:cxnSpLocks/>
            </p:cNvCxnSpPr>
            <p:nvPr/>
          </p:nvCxnSpPr>
          <p:spPr>
            <a:xfrm>
              <a:off x="5110736" y="5670261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3736B48-B3D7-7665-7BDB-1BB68FC775FE}"/>
                </a:ext>
              </a:extLst>
            </p:cNvPr>
            <p:cNvCxnSpPr>
              <a:cxnSpLocks/>
            </p:cNvCxnSpPr>
            <p:nvPr/>
          </p:nvCxnSpPr>
          <p:spPr>
            <a:xfrm>
              <a:off x="5614650" y="5666162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C776B8A-D07E-AC5B-0A86-C9E4A0B2F0B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40" y="5664253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7E26D9-239E-E971-B270-FA60B3F45124}"/>
                </a:ext>
              </a:extLst>
            </p:cNvPr>
            <p:cNvCxnSpPr>
              <a:cxnSpLocks/>
            </p:cNvCxnSpPr>
            <p:nvPr/>
          </p:nvCxnSpPr>
          <p:spPr>
            <a:xfrm>
              <a:off x="6614075" y="5664253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78AAB03-725D-3FDE-5701-D0482696B8EC}"/>
                </a:ext>
              </a:extLst>
            </p:cNvPr>
            <p:cNvCxnSpPr>
              <a:cxnSpLocks/>
            </p:cNvCxnSpPr>
            <p:nvPr/>
          </p:nvCxnSpPr>
          <p:spPr>
            <a:xfrm>
              <a:off x="7106659" y="5664253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A19B53-169D-1964-BFD5-0575455A55A0}"/>
                </a:ext>
              </a:extLst>
            </p:cNvPr>
            <p:cNvCxnSpPr>
              <a:cxnSpLocks/>
            </p:cNvCxnSpPr>
            <p:nvPr/>
          </p:nvCxnSpPr>
          <p:spPr>
            <a:xfrm>
              <a:off x="8212547" y="5664253"/>
              <a:ext cx="1958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82B5793-E657-9E56-B929-C8CEBC0A88BA}"/>
                </a:ext>
              </a:extLst>
            </p:cNvPr>
            <p:cNvGrpSpPr/>
            <p:nvPr/>
          </p:nvGrpSpPr>
          <p:grpSpPr>
            <a:xfrm>
              <a:off x="7616411" y="5599890"/>
              <a:ext cx="318431" cy="69223"/>
              <a:chOff x="3443177" y="3775775"/>
              <a:chExt cx="365332" cy="8332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E44E3D9-D805-6F02-A409-3BEC800E7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177" y="3859095"/>
                <a:ext cx="1286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2E66852-45A1-1F77-3FEB-E9448D767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875" y="3775775"/>
                <a:ext cx="2366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E74B63A-03A6-F017-1E63-BF1846329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1875" y="3775775"/>
                <a:ext cx="0" cy="80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0B9E2F-E1B2-5C70-222A-8C90A0EA4E8D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72" y="5656736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9FE292-8892-C865-2116-C492A5B70860}"/>
                </a:ext>
              </a:extLst>
            </p:cNvPr>
            <p:cNvCxnSpPr>
              <a:cxnSpLocks/>
            </p:cNvCxnSpPr>
            <p:nvPr/>
          </p:nvCxnSpPr>
          <p:spPr>
            <a:xfrm>
              <a:off x="9168907" y="5650441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9EC362-F461-D089-1C19-F5D265F18D26}"/>
                </a:ext>
              </a:extLst>
            </p:cNvPr>
            <p:cNvCxnSpPr>
              <a:cxnSpLocks/>
            </p:cNvCxnSpPr>
            <p:nvPr/>
          </p:nvCxnSpPr>
          <p:spPr>
            <a:xfrm>
              <a:off x="9661491" y="5646166"/>
              <a:ext cx="249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53D722-F3D3-5F47-1643-67CE13191C37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127" y="5646166"/>
              <a:ext cx="657710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6A84D4-3583-92CA-9913-CEA096F21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763" y="5730015"/>
              <a:ext cx="0" cy="91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42D3DB-8335-ADEF-380C-2F7228AB2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333" y="5730014"/>
              <a:ext cx="0" cy="91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768715F-565B-07F7-A2CE-B3E8853D3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7637" y="5653633"/>
              <a:ext cx="0" cy="1000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1368B81-993E-320C-0539-AC1F93828C7B}"/>
                </a:ext>
              </a:extLst>
            </p:cNvPr>
            <p:cNvCxnSpPr>
              <a:cxnSpLocks/>
            </p:cNvCxnSpPr>
            <p:nvPr/>
          </p:nvCxnSpPr>
          <p:spPr>
            <a:xfrm>
              <a:off x="7831714" y="5729336"/>
              <a:ext cx="100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F05195-6ECA-1C0E-9B2F-3461ADAAAF00}"/>
                </a:ext>
              </a:extLst>
            </p:cNvPr>
            <p:cNvGrpSpPr/>
            <p:nvPr/>
          </p:nvGrpSpPr>
          <p:grpSpPr>
            <a:xfrm>
              <a:off x="3544573" y="5535551"/>
              <a:ext cx="606430" cy="258991"/>
              <a:chOff x="3544573" y="5535551"/>
              <a:chExt cx="606430" cy="25899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F5FF45-191C-A658-4F93-3C8ECE8C2C81}"/>
                  </a:ext>
                </a:extLst>
              </p:cNvPr>
              <p:cNvGrpSpPr/>
              <p:nvPr/>
            </p:nvGrpSpPr>
            <p:grpSpPr>
              <a:xfrm>
                <a:off x="3783506" y="5535551"/>
                <a:ext cx="367497" cy="258991"/>
                <a:chOff x="6260466" y="4004937"/>
                <a:chExt cx="2146302" cy="1276570"/>
              </a:xfrm>
              <a:solidFill>
                <a:srgbClr val="FFFFFF"/>
              </a:solidFill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6DAD8157-7A80-8543-7BB5-6654E48C695C}"/>
                    </a:ext>
                  </a:extLst>
                </p:cNvPr>
                <p:cNvSpPr/>
                <p:nvPr/>
              </p:nvSpPr>
              <p:spPr>
                <a:xfrm>
                  <a:off x="6449770" y="402499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062146-04EA-7599-82F3-9971DB540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38" y="4024992"/>
                  <a:ext cx="758076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E842DB9-7ADD-1C74-C9B5-FA3906C68E8F}"/>
                    </a:ext>
                  </a:extLst>
                </p:cNvPr>
                <p:cNvCxnSpPr>
                  <a:cxnSpLocks/>
                  <a:stCxn id="20" idx="2"/>
                </p:cNvCxnSpPr>
                <p:nvPr/>
              </p:nvCxnSpPr>
              <p:spPr>
                <a:xfrm>
                  <a:off x="6724300" y="5273349"/>
                  <a:ext cx="747036" cy="2602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AE67DEC3-6F91-52E7-B8F5-EB491863B480}"/>
                    </a:ext>
                  </a:extLst>
                </p:cNvPr>
                <p:cNvSpPr/>
                <p:nvPr/>
              </p:nvSpPr>
              <p:spPr>
                <a:xfrm rot="925551">
                  <a:off x="6372385" y="4008987"/>
                  <a:ext cx="2034383" cy="1082351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079E42C6-EFCF-DF02-F34C-C590B24DE9A7}"/>
                    </a:ext>
                  </a:extLst>
                </p:cNvPr>
                <p:cNvSpPr/>
                <p:nvPr/>
              </p:nvSpPr>
              <p:spPr>
                <a:xfrm rot="21305215" flipV="1">
                  <a:off x="6433556" y="4004937"/>
                  <a:ext cx="1952581" cy="1276570"/>
                </a:xfrm>
                <a:prstGeom prst="arc">
                  <a:avLst>
                    <a:gd name="adj1" fmla="val 16200000"/>
                    <a:gd name="adj2" fmla="val 21149881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5B65CB25-CE64-1743-A989-BB473C851CEE}"/>
                    </a:ext>
                  </a:extLst>
                </p:cNvPr>
                <p:cNvSpPr/>
                <p:nvPr/>
              </p:nvSpPr>
              <p:spPr>
                <a:xfrm>
                  <a:off x="6260466" y="4028781"/>
                  <a:ext cx="585846" cy="1249591"/>
                </a:xfrm>
                <a:prstGeom prst="arc">
                  <a:avLst>
                    <a:gd name="adj1" fmla="val 16200000"/>
                    <a:gd name="adj2" fmla="val 5501370"/>
                  </a:avLst>
                </a:prstGeom>
                <a:no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7AC7F5E-EFB0-E889-B699-CD91F4F8B95B}"/>
                  </a:ext>
                </a:extLst>
              </p:cNvPr>
              <p:cNvGrpSpPr/>
              <p:nvPr/>
            </p:nvGrpSpPr>
            <p:grpSpPr>
              <a:xfrm>
                <a:off x="3544573" y="5599890"/>
                <a:ext cx="318431" cy="69223"/>
                <a:chOff x="3443177" y="3775775"/>
                <a:chExt cx="365332" cy="83320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B6F6FEA0-E55C-99F1-0326-61EC882B7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3177" y="3859095"/>
                  <a:ext cx="1286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1D255889-0FCE-DDED-B399-A81DCAD05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1875" y="3775775"/>
                  <a:ext cx="23663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708E8F6-5FDA-82B9-017D-066C5FF16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1875" y="3775775"/>
                  <a:ext cx="0" cy="808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5153FED-ED63-0547-8238-4990A9B27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248" y="5725507"/>
                <a:ext cx="1006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D2485C8-BDA5-A27B-E022-C7AC4C6B9D36}"/>
                </a:ext>
              </a:extLst>
            </p:cNvPr>
            <p:cNvSpPr/>
            <p:nvPr/>
          </p:nvSpPr>
          <p:spPr>
            <a:xfrm>
              <a:off x="3717011" y="6591704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C035548-9D1B-C8C4-ABB7-B2F5E36FECFA}"/>
                </a:ext>
              </a:extLst>
            </p:cNvPr>
            <p:cNvSpPr/>
            <p:nvPr/>
          </p:nvSpPr>
          <p:spPr>
            <a:xfrm>
              <a:off x="7788343" y="6602483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821F394-981D-A495-DD94-1A53598C1B01}"/>
                </a:ext>
              </a:extLst>
            </p:cNvPr>
            <p:cNvSpPr/>
            <p:nvPr/>
          </p:nvSpPr>
          <p:spPr>
            <a:xfrm>
              <a:off x="10471757" y="5609217"/>
              <a:ext cx="83504" cy="813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39D131D-8A42-31AD-5DE2-66C3ADCF07F0}"/>
                </a:ext>
              </a:extLst>
            </p:cNvPr>
            <p:cNvSpPr txBox="1"/>
            <p:nvPr/>
          </p:nvSpPr>
          <p:spPr>
            <a:xfrm>
              <a:off x="10778412" y="5434725"/>
              <a:ext cx="346788" cy="383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crc</a:t>
              </a:r>
            </a:p>
            <a:p>
              <a:pPr algn="ctr"/>
              <a:r>
                <a:rPr lang="en-US" sz="1200"/>
                <a:t>out</a:t>
              </a:r>
              <a:endParaRPr lang="en-GB" sz="12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A4E7E05-B453-1882-D786-2966BC6A5D11}"/>
                </a:ext>
              </a:extLst>
            </p:cNvPr>
            <p:cNvSpPr txBox="1"/>
            <p:nvPr/>
          </p:nvSpPr>
          <p:spPr>
            <a:xfrm>
              <a:off x="738533" y="516282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30000"/>
                <a:t>0</a:t>
              </a:r>
              <a:endParaRPr lang="en-GB" i="1" baseline="3000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750F771-33B4-F0C3-7CD5-4E33D790F4B8}"/>
                </a:ext>
              </a:extLst>
            </p:cNvPr>
            <p:cNvSpPr txBox="1"/>
            <p:nvPr/>
          </p:nvSpPr>
          <p:spPr>
            <a:xfrm>
              <a:off x="3792629" y="518578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30000"/>
                <a:t>5</a:t>
              </a:r>
              <a:endParaRPr lang="en-GB" i="1" baseline="300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5895278-A627-741D-F758-948A6CBCCF21}"/>
                </a:ext>
              </a:extLst>
            </p:cNvPr>
            <p:cNvSpPr txBox="1"/>
            <p:nvPr/>
          </p:nvSpPr>
          <p:spPr>
            <a:xfrm>
              <a:off x="7849985" y="51954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30000"/>
                <a:t>12</a:t>
              </a:r>
              <a:endParaRPr lang="en-GB" i="1" baseline="300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C27F855-C5AB-5F2E-56D7-9EA3D2DBDD43}"/>
                </a:ext>
              </a:extLst>
            </p:cNvPr>
            <p:cNvSpPr txBox="1"/>
            <p:nvPr/>
          </p:nvSpPr>
          <p:spPr>
            <a:xfrm>
              <a:off x="10232482" y="523360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30000"/>
                <a:t>16</a:t>
              </a:r>
              <a:endParaRPr lang="en-GB" i="1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37134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C4E78-CADD-2B7C-1075-0D5C64E8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Correction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E5DAA-29AE-5B70-C246-7402C7AD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Hamming Codes</a:t>
            </a:r>
          </a:p>
          <a:p>
            <a:r>
              <a:rPr lang="en-GB"/>
              <a:t>Concept of a Hamming Distance</a:t>
            </a:r>
          </a:p>
          <a:p>
            <a:pPr lvl="1"/>
            <a:r>
              <a:rPr lang="en-GB"/>
              <a:t>Choose valid codes that do not become other valid codes in the presence of </a:t>
            </a:r>
            <a:r>
              <a:rPr lang="en-GB" i="1"/>
              <a:t>n</a:t>
            </a:r>
            <a:r>
              <a:rPr lang="en-GB"/>
              <a:t> bit errors</a:t>
            </a:r>
          </a:p>
          <a:p>
            <a:pPr lvl="1"/>
            <a:r>
              <a:rPr lang="en-GB"/>
              <a:t>The </a:t>
            </a:r>
            <a:r>
              <a:rPr lang="en-GB" i="1"/>
              <a:t>n</a:t>
            </a:r>
            <a:r>
              <a:rPr lang="en-GB"/>
              <a:t> is the Hamming Distance</a:t>
            </a:r>
          </a:p>
          <a:p>
            <a:pPr lvl="1"/>
            <a:r>
              <a:rPr lang="en-GB"/>
              <a:t>For example, with a 4-bit code the following values have a Hamming distance of 2</a:t>
            </a:r>
          </a:p>
          <a:p>
            <a:pPr lvl="2"/>
            <a:r>
              <a:rPr lang="en-GB"/>
              <a:t>0000b, 0011b, 0101b, 0110b, 1001b, 1111b</a:t>
            </a:r>
          </a:p>
          <a:p>
            <a:pPr lvl="2"/>
            <a:r>
              <a:rPr lang="en-GB"/>
              <a:t>It would take two bits to transform one code to another</a:t>
            </a:r>
          </a:p>
          <a:p>
            <a:pPr lvl="2"/>
            <a:r>
              <a:rPr lang="en-GB"/>
              <a:t>All other 4-bit values invalid</a:t>
            </a:r>
          </a:p>
          <a:p>
            <a:pPr lvl="2"/>
            <a:r>
              <a:rPr lang="en-GB"/>
              <a:t>37.5% code efficiency</a:t>
            </a:r>
          </a:p>
          <a:p>
            <a:r>
              <a:rPr lang="en-GB"/>
              <a:t>With more distance, can be used to correct errors by moving invalid code back to nearest valid code.</a:t>
            </a:r>
          </a:p>
        </p:txBody>
      </p:sp>
    </p:spTree>
    <p:extLst>
      <p:ext uri="{BB962C8B-B14F-4D97-AF65-F5344CB8AC3E}">
        <p14:creationId xmlns:p14="http://schemas.microsoft.com/office/powerpoint/2010/main" val="280563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3CB9AC-1D9D-661C-ACB4-4881298AE8FA}"/>
              </a:ext>
            </a:extLst>
          </p:cNvPr>
          <p:cNvSpPr/>
          <p:nvPr/>
        </p:nvSpPr>
        <p:spPr>
          <a:xfrm>
            <a:off x="232377" y="1427764"/>
            <a:ext cx="11706224" cy="50196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62AF2-6E8D-BC08-B0FE-EACCC0D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Encoding of 8 bit Data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E2FD4F-F4EC-0326-2D13-B3DF07690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55159"/>
              </p:ext>
            </p:extLst>
          </p:nvPr>
        </p:nvGraphicFramePr>
        <p:xfrm>
          <a:off x="242888" y="1438275"/>
          <a:ext cx="11706225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706116" imgH="5019768" progId="Excel.Sheet.12">
                  <p:embed/>
                </p:oleObj>
              </mc:Choice>
              <mc:Fallback>
                <p:oleObj name="Worksheet" r:id="rId2" imgW="11706116" imgH="50197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888" y="1438275"/>
                        <a:ext cx="11706225" cy="501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4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27D94-4144-113D-3732-A2644A8E913A}"/>
              </a:ext>
            </a:extLst>
          </p:cNvPr>
          <p:cNvSpPr/>
          <p:nvPr/>
        </p:nvSpPr>
        <p:spPr>
          <a:xfrm>
            <a:off x="1778699" y="1195648"/>
            <a:ext cx="8205788" cy="4824152"/>
          </a:xfrm>
          <a:prstGeom prst="roundRect">
            <a:avLst>
              <a:gd name="adj" fmla="val 7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D24E6-2A40-A324-4C9F-0616990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Logic for Hamming Code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42EE-3336-7124-3781-E29432E7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386" y="1343025"/>
            <a:ext cx="8405622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>
                <a:solidFill>
                  <a:srgbClr val="C00000"/>
                </a:solidFill>
                <a:latin typeface="Consolas" panose="020B0609020204030204" pitchFamily="49" charset="0"/>
              </a:rPr>
              <a:t>// ------------------------------</a:t>
            </a:r>
            <a:br>
              <a:rPr lang="en-GB" sz="15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GB" sz="1500">
                <a:solidFill>
                  <a:srgbClr val="C00000"/>
                </a:solidFill>
                <a:latin typeface="Consolas" panose="020B0609020204030204" pitchFamily="49" charset="0"/>
              </a:rPr>
              <a:t>// Encoder</a:t>
            </a:r>
            <a:br>
              <a:rPr lang="en-GB" sz="15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GB" sz="1500">
                <a:solidFill>
                  <a:srgbClr val="C00000"/>
                </a:solidFill>
                <a:latin typeface="Consolas" panose="020B0609020204030204" pitchFamily="49" charset="0"/>
              </a:rPr>
              <a:t>// ------------------------------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GB" sz="1500">
                <a:latin typeface="Consolas" panose="020B0609020204030204" pitchFamily="49" charset="0"/>
              </a:rPr>
              <a:t> hamming8_encoder(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latin typeface="Consolas" panose="020B0609020204030204" pitchFamily="49" charset="0"/>
              </a:rPr>
              <a:t>  </a:t>
            </a: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 sz="1500">
                <a:latin typeface="Consolas" panose="020B0609020204030204" pitchFamily="49" charset="0"/>
              </a:rPr>
              <a:t>      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500">
                <a:latin typeface="Consolas" panose="020B0609020204030204" pitchFamily="49" charset="0"/>
              </a:rPr>
              <a:t>: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500">
                <a:latin typeface="Consolas" panose="020B0609020204030204" pitchFamily="49" charset="0"/>
              </a:rPr>
              <a:t>]      data,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latin typeface="Consolas" panose="020B0609020204030204" pitchFamily="49" charset="0"/>
              </a:rPr>
              <a:t>  </a:t>
            </a: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 sz="1500">
                <a:latin typeface="Consolas" panose="020B0609020204030204" pitchFamily="49" charset="0"/>
              </a:rPr>
              <a:t>    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 sz="1500">
                <a:latin typeface="Consolas" panose="020B0609020204030204" pitchFamily="49" charset="0"/>
              </a:rPr>
              <a:t>: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500">
                <a:latin typeface="Consolas" panose="020B0609020204030204" pitchFamily="49" charset="0"/>
              </a:rPr>
              <a:t>]      code);</a:t>
            </a:r>
            <a:br>
              <a:rPr lang="en-GB" sz="1500">
                <a:latin typeface="Consolas" panose="020B0609020204030204" pitchFamily="49" charset="0"/>
              </a:rPr>
            </a:b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p1               =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500">
                <a:latin typeface="Consolas" panose="020B0609020204030204" pitchFamily="49" charset="0"/>
              </a:rPr>
              <a:t>];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p2               =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500">
                <a:latin typeface="Consolas" panose="020B0609020204030204" pitchFamily="49" charset="0"/>
              </a:rPr>
              <a:t>];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p4               =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500">
                <a:latin typeface="Consolas" panose="020B0609020204030204" pitchFamily="49" charset="0"/>
              </a:rPr>
              <a:t>];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p8               =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500">
                <a:latin typeface="Consolas" panose="020B0609020204030204" pitchFamily="49" charset="0"/>
              </a:rPr>
              <a:t>] ^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500">
                <a:latin typeface="Consolas" panose="020B0609020204030204" pitchFamily="49" charset="0"/>
              </a:rPr>
              <a:t>];</a:t>
            </a:r>
            <a:br>
              <a:rPr lang="en-GB" sz="1500">
                <a:latin typeface="Consolas" panose="020B0609020204030204" pitchFamily="49" charset="0"/>
              </a:rPr>
            </a:b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[11:0] hamm_code = {data[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 sz="1500">
                <a:latin typeface="Consolas" panose="020B0609020204030204" pitchFamily="49" charset="0"/>
              </a:rPr>
              <a:t>],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 sz="1500">
                <a:latin typeface="Consolas" panose="020B0609020204030204" pitchFamily="49" charset="0"/>
              </a:rPr>
              <a:t>],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 sz="1500">
                <a:latin typeface="Consolas" panose="020B0609020204030204" pitchFamily="49" charset="0"/>
              </a:rPr>
              <a:t>],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 sz="1500">
                <a:latin typeface="Consolas" panose="020B0609020204030204" pitchFamily="49" charset="0"/>
              </a:rPr>
              <a:t>], p8,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 sz="1500">
                <a:latin typeface="Consolas" panose="020B0609020204030204" pitchFamily="49" charset="0"/>
              </a:rPr>
              <a:t>], </a:t>
            </a: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latin typeface="Consolas" panose="020B0609020204030204" pitchFamily="49" charset="0"/>
              </a:rPr>
              <a:t>                        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 sz="1500">
                <a:latin typeface="Consolas" panose="020B0609020204030204" pitchFamily="49" charset="0"/>
              </a:rPr>
              <a:t>],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 sz="1500">
                <a:latin typeface="Consolas" panose="020B0609020204030204" pitchFamily="49" charset="0"/>
              </a:rPr>
              <a:t>], p4,      data[</a:t>
            </a:r>
            <a:r>
              <a:rPr lang="en-GB" sz="1500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 sz="1500">
                <a:latin typeface="Consolas" panose="020B0609020204030204" pitchFamily="49" charset="0"/>
              </a:rPr>
              <a:t>], p2, p1};</a:t>
            </a:r>
            <a:br>
              <a:rPr lang="en-GB" sz="1500">
                <a:latin typeface="Consolas" panose="020B0609020204030204" pitchFamily="49" charset="0"/>
              </a:rPr>
            </a:b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 sz="1500">
                <a:latin typeface="Consolas" panose="020B0609020204030204" pitchFamily="49" charset="0"/>
              </a:rPr>
              <a:t> parity           = ^hamm_code;</a:t>
            </a:r>
            <a:br>
              <a:rPr lang="en-GB" sz="1500">
                <a:latin typeface="Consolas" panose="020B0609020204030204" pitchFamily="49" charset="0"/>
              </a:rPr>
            </a:b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 sz="1500">
                <a:latin typeface="Consolas" panose="020B0609020204030204" pitchFamily="49" charset="0"/>
              </a:rPr>
              <a:t> code           = {parity, hamm_code};</a:t>
            </a:r>
            <a:br>
              <a:rPr lang="en-GB" sz="1500">
                <a:latin typeface="Consolas" panose="020B0609020204030204" pitchFamily="49" charset="0"/>
              </a:rPr>
            </a:br>
            <a:br>
              <a:rPr lang="en-GB" sz="1500">
                <a:latin typeface="Consolas" panose="020B0609020204030204" pitchFamily="49" charset="0"/>
              </a:rPr>
            </a:br>
            <a:r>
              <a:rPr lang="en-GB" sz="1500">
                <a:solidFill>
                  <a:srgbClr val="0000FF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DDF7E-8528-D84F-5BF0-42E0CF934692}"/>
              </a:ext>
            </a:extLst>
          </p:cNvPr>
          <p:cNvSpPr txBox="1"/>
          <p:nvPr/>
        </p:nvSpPr>
        <p:spPr>
          <a:xfrm>
            <a:off x="7429158" y="6524624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full code, with comments and TB at: </a:t>
            </a:r>
            <a:r>
              <a:rPr lang="en-US" sz="1100">
                <a:hlinkClick r:id="rId2"/>
              </a:rPr>
              <a:t>http://www.anita-simulators.org.uk/ecc.zip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64564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CB0C7-1135-268D-404C-0C48E7A3DEBF}"/>
              </a:ext>
            </a:extLst>
          </p:cNvPr>
          <p:cNvSpPr/>
          <p:nvPr/>
        </p:nvSpPr>
        <p:spPr>
          <a:xfrm>
            <a:off x="1128712" y="1209675"/>
            <a:ext cx="9644063" cy="5162553"/>
          </a:xfrm>
          <a:prstGeom prst="roundRect">
            <a:avLst>
              <a:gd name="adj" fmla="val 7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D24E6-2A40-A324-4C9F-0616990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 Logic for Hamming Code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2E8BD-E4AC-FE75-BB84-767EF203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390650"/>
            <a:ext cx="9544050" cy="47815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</a:rPr>
              <a:t>// ------------------------------</a:t>
            </a:r>
            <a:br>
              <a:rPr lang="en-GB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</a:rPr>
              <a:t>// Decoder</a:t>
            </a:r>
            <a:br>
              <a:rPr lang="en-GB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rgbClr val="C00000"/>
                </a:solidFill>
                <a:latin typeface="Consolas" panose="020B0609020204030204" pitchFamily="49" charset="0"/>
              </a:rPr>
              <a:t>// ------------------------------</a:t>
            </a:r>
          </a:p>
          <a:p>
            <a:pPr marL="0" indent="0">
              <a:buNone/>
            </a:pP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GB">
                <a:latin typeface="Consolas" panose="020B0609020204030204" pitchFamily="49" charset="0"/>
              </a:rPr>
              <a:t> hamming8_decoder (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GB">
                <a:latin typeface="Consolas" panose="020B0609020204030204" pitchFamily="49" charset="0"/>
              </a:rPr>
              <a:t>     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     code,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>
                <a:latin typeface="Consolas" panose="020B0609020204030204" pitchFamily="49" charset="0"/>
              </a:rPr>
              <a:t>     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     data,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</a:t>
            </a: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GB">
                <a:latin typeface="Consolas" panose="020B0609020204030204" pitchFamily="49" charset="0"/>
              </a:rPr>
              <a:t>                error);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>
                <a:latin typeface="Consolas" panose="020B0609020204030204" pitchFamily="49" charset="0"/>
              </a:rPr>
              <a:t> 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e;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     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       =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>
                <a:latin typeface="Consolas" panose="020B0609020204030204" pitchFamily="49" charset="0"/>
              </a:rPr>
              <a:t>] 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8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10</a:t>
            </a:r>
            <a:r>
              <a:rPr lang="en-GB">
                <a:latin typeface="Consolas" panose="020B0609020204030204" pitchFamily="49" charset="0"/>
              </a:rPr>
              <a:t>];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     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>
                <a:latin typeface="Consolas" panose="020B0609020204030204" pitchFamily="49" charset="0"/>
              </a:rPr>
              <a:t>]        =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>
                <a:latin typeface="Consolas" panose="020B0609020204030204" pitchFamily="49" charset="0"/>
              </a:rPr>
              <a:t>] 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9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10</a:t>
            </a:r>
            <a:r>
              <a:rPr lang="en-GB">
                <a:latin typeface="Consolas" panose="020B0609020204030204" pitchFamily="49" charset="0"/>
              </a:rPr>
              <a:t>];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     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>
                <a:latin typeface="Consolas" panose="020B0609020204030204" pitchFamily="49" charset="0"/>
              </a:rPr>
              <a:t>]        =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>
                <a:latin typeface="Consolas" panose="020B0609020204030204" pitchFamily="49" charset="0"/>
              </a:rPr>
              <a:t>] 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>
                <a:latin typeface="Consolas" panose="020B0609020204030204" pitchFamily="49" charset="0"/>
              </a:rPr>
              <a:t>];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     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3</a:t>
            </a:r>
            <a:r>
              <a:rPr lang="en-GB">
                <a:latin typeface="Consolas" panose="020B0609020204030204" pitchFamily="49" charset="0"/>
              </a:rPr>
              <a:t>]        =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7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8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9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10</a:t>
            </a:r>
            <a:r>
              <a:rPr lang="en-GB">
                <a:latin typeface="Consolas" panose="020B0609020204030204" pitchFamily="49" charset="0"/>
              </a:rPr>
              <a:t>] ^ 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>
                <a:latin typeface="Consolas" panose="020B0609020204030204" pitchFamily="49" charset="0"/>
              </a:rPr>
              <a:t>];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>
                <a:latin typeface="Consolas" panose="020B0609020204030204" pitchFamily="49" charset="0"/>
              </a:rPr>
              <a:t> 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15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flip_mask   = 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16'h0001</a:t>
            </a:r>
            <a:r>
              <a:rPr lang="en-GB">
                <a:latin typeface="Consolas" panose="020B0609020204030204" pitchFamily="49" charset="0"/>
              </a:rPr>
              <a:t> &lt;&lt; e;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>
                <a:latin typeface="Consolas" panose="020B0609020204030204" pitchFamily="49" charset="0"/>
              </a:rPr>
              <a:t> 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0</a:t>
            </a:r>
            <a:r>
              <a:rPr lang="en-GB">
                <a:latin typeface="Consolas" panose="020B0609020204030204" pitchFamily="49" charset="0"/>
              </a:rPr>
              <a:t>] corr_code   = code[</a:t>
            </a:r>
            <a:r>
              <a:rPr lang="en-GB" sz="2700">
                <a:solidFill>
                  <a:srgbClr val="FAB900"/>
                </a:solidFill>
                <a:latin typeface="Consolas" panose="020B0609020204030204" pitchFamily="49" charset="0"/>
              </a:rPr>
              <a:t>11:0</a:t>
            </a:r>
            <a:r>
              <a:rPr lang="en-GB">
                <a:latin typeface="Consolas" panose="020B0609020204030204" pitchFamily="49" charset="0"/>
              </a:rPr>
              <a:t>] ^ flip_mask[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</a:t>
            </a:r>
            <a:r>
              <a:rPr lang="en-GB">
                <a:latin typeface="Consolas" panose="020B0609020204030204" pitchFamily="49" charset="0"/>
              </a:rPr>
              <a:t>];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wire</a:t>
            </a:r>
            <a:r>
              <a:rPr lang="en-GB">
                <a:latin typeface="Consolas" panose="020B0609020204030204" pitchFamily="49" charset="0"/>
              </a:rPr>
              <a:t>        corr_parity = ^{code[</a:t>
            </a:r>
            <a:r>
              <a:rPr lang="en-GB" sz="2700">
                <a:solidFill>
                  <a:srgbClr val="FAB900"/>
                </a:solidFill>
                <a:latin typeface="Consolas" panose="020B0609020204030204" pitchFamily="49" charset="0"/>
              </a:rPr>
              <a:t>12</a:t>
            </a:r>
            <a:r>
              <a:rPr lang="en-GB">
                <a:latin typeface="Consolas" panose="020B0609020204030204" pitchFamily="49" charset="0"/>
              </a:rPr>
              <a:t>], corr_code};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data             = {corr_code[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11</a:t>
            </a:r>
            <a:r>
              <a:rPr lang="en-GB">
                <a:latin typeface="Consolas" panose="020B0609020204030204" pitchFamily="49" charset="0"/>
              </a:rPr>
              <a:t>],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10</a:t>
            </a:r>
            <a:r>
              <a:rPr lang="en-GB">
                <a:latin typeface="Consolas" panose="020B0609020204030204" pitchFamily="49" charset="0"/>
              </a:rPr>
              <a:t>],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9</a:t>
            </a:r>
            <a:r>
              <a:rPr lang="en-GB">
                <a:latin typeface="Consolas" panose="020B0609020204030204" pitchFamily="49" charset="0"/>
              </a:rPr>
              <a:t>],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8</a:t>
            </a:r>
            <a:r>
              <a:rPr lang="en-GB">
                <a:latin typeface="Consolas" panose="020B0609020204030204" pitchFamily="49" charset="0"/>
              </a:rPr>
              <a:t>],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                       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6</a:t>
            </a:r>
            <a:r>
              <a:rPr lang="en-GB">
                <a:latin typeface="Consolas" panose="020B0609020204030204" pitchFamily="49" charset="0"/>
              </a:rPr>
              <a:t>], 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5</a:t>
            </a:r>
            <a:r>
              <a:rPr lang="en-GB">
                <a:latin typeface="Consolas" panose="020B0609020204030204" pitchFamily="49" charset="0"/>
              </a:rPr>
              <a:t>], 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4</a:t>
            </a:r>
            <a:r>
              <a:rPr lang="en-GB">
                <a:latin typeface="Consolas" panose="020B0609020204030204" pitchFamily="49" charset="0"/>
              </a:rPr>
              <a:t>], corr_code[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2</a:t>
            </a:r>
            <a:r>
              <a:rPr lang="en-GB">
                <a:latin typeface="Consolas" panose="020B0609020204030204" pitchFamily="49" charset="0"/>
              </a:rPr>
              <a:t>]};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 sz="2700">
                <a:solidFill>
                  <a:srgbClr val="C00000"/>
                </a:solidFill>
                <a:latin typeface="Consolas" panose="020B0609020204030204" pitchFamily="49" charset="0"/>
              </a:rPr>
              <a:t>// Error if parity on a corrected code fails, or index into codeword invalid (i.e. &gt; 12)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GB">
                <a:latin typeface="Consolas" panose="020B0609020204030204" pitchFamily="49" charset="0"/>
              </a:rPr>
              <a:t> error            = (|e &amp; corr_parity) | (|flip_mask[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15</a:t>
            </a:r>
            <a:r>
              <a:rPr lang="en-GB">
                <a:latin typeface="Consolas" panose="020B0609020204030204" pitchFamily="49" charset="0"/>
              </a:rPr>
              <a:t>:</a:t>
            </a:r>
            <a:r>
              <a:rPr lang="en-GB">
                <a:solidFill>
                  <a:srgbClr val="FAB900"/>
                </a:solidFill>
                <a:latin typeface="Consolas" panose="020B0609020204030204" pitchFamily="49" charset="0"/>
              </a:rPr>
              <a:t>13</a:t>
            </a:r>
            <a:r>
              <a:rPr lang="en-GB">
                <a:latin typeface="Consolas" panose="020B0609020204030204" pitchFamily="49" charset="0"/>
              </a:rPr>
              <a:t>]);</a:t>
            </a:r>
            <a:br>
              <a:rPr lang="en-GB">
                <a:latin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</a:rPr>
            </a:br>
            <a:r>
              <a:rPr lang="en-GB">
                <a:solidFill>
                  <a:srgbClr val="0000FF"/>
                </a:solidFill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8B5D9-152C-3017-2B45-1B41EA34ED6D}"/>
              </a:ext>
            </a:extLst>
          </p:cNvPr>
          <p:cNvSpPr txBox="1"/>
          <p:nvPr/>
        </p:nvSpPr>
        <p:spPr>
          <a:xfrm>
            <a:off x="7429158" y="6596390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full code, with comments and TB at: </a:t>
            </a:r>
            <a:r>
              <a:rPr lang="en-US" sz="1100">
                <a:hlinkClick r:id="rId2"/>
              </a:rPr>
              <a:t>http://www.anita-simulators.org.uk/ecc.zip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0607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84B3A-E3BA-D9B1-E38A-A262AA7F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ECC for Larger Data Widths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BDFEA7-29C4-351F-C74E-7E0D68DF8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For 64 bit data we need an additional 8 parity bits</a:t>
            </a:r>
          </a:p>
          <a:p>
            <a:pPr lvl="1"/>
            <a:r>
              <a:rPr lang="en-US"/>
              <a:t>6 bits to index 64 bit data</a:t>
            </a:r>
          </a:p>
          <a:p>
            <a:pPr lvl="1"/>
            <a:r>
              <a:rPr lang="en-US"/>
              <a:t>1 bit to include indexing parity bits</a:t>
            </a:r>
          </a:p>
          <a:p>
            <a:pPr lvl="1"/>
            <a:r>
              <a:rPr lang="en-US"/>
              <a:t>1 bit for code word parity bit</a:t>
            </a:r>
          </a:p>
          <a:p>
            <a:r>
              <a:rPr lang="en-US"/>
              <a:t>Gives a total of 72 bits</a:t>
            </a:r>
          </a:p>
          <a:p>
            <a:r>
              <a:rPr lang="en-US"/>
              <a:t>Many DRAM components are in multiples of 9 bits to allow construction of 64 bits with 8 bit ECC (i.e. 72 bits wide)</a:t>
            </a:r>
          </a:p>
          <a:p>
            <a:pPr lvl="1"/>
            <a:r>
              <a:rPr lang="en-US"/>
              <a:t>Datasheet to right for RLDRAM comes in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/>
              <a:t>18 or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/>
              <a:t>36 widths</a:t>
            </a:r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4586B59-ABD5-1785-D2B3-CB5D331BA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27" y="1190740"/>
            <a:ext cx="4079473" cy="5318125"/>
          </a:xfr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53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171556</TotalTime>
  <Words>3899</Words>
  <Application>Microsoft Office PowerPoint</Application>
  <PresentationFormat>Widescreen</PresentationFormat>
  <Paragraphs>630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Consolas</vt:lpstr>
      <vt:lpstr>Office Theme</vt:lpstr>
      <vt:lpstr>Worksheet</vt:lpstr>
      <vt:lpstr>PowerPoint Presentation</vt:lpstr>
      <vt:lpstr>Error Detection and Correction</vt:lpstr>
      <vt:lpstr>Basic Detection</vt:lpstr>
      <vt:lpstr>Detection: CRC</vt:lpstr>
      <vt:lpstr>Error Correction</vt:lpstr>
      <vt:lpstr>Hamming Encoding of 8 bit Data</vt:lpstr>
      <vt:lpstr>Encoder Logic for Hamming Code</vt:lpstr>
      <vt:lpstr>Decoder Logic for Hamming Code</vt:lpstr>
      <vt:lpstr>ECC for Larger Data Widths</vt:lpstr>
      <vt:lpstr>Reed-Solomon Codes</vt:lpstr>
      <vt:lpstr>Reed-Solomon Terminology</vt:lpstr>
      <vt:lpstr>Reed-Solomon Simple Example</vt:lpstr>
      <vt:lpstr>Reed-Solomon Parity Symbol Calculation</vt:lpstr>
      <vt:lpstr>Reed-Solomon Multiplication</vt:lpstr>
      <vt:lpstr>Reed-Solomon Error Correction </vt:lpstr>
      <vt:lpstr>Reed-Solomon encoder (RS(7,5))</vt:lpstr>
      <vt:lpstr>Reed-Solomon decoder (RS(7,5))</vt:lpstr>
      <vt:lpstr>Reed-Solomon Codes for DAT/DDS</vt:lpstr>
      <vt:lpstr>Other Topics That Might Be Of Interest</vt:lpstr>
      <vt:lpstr>References</vt:lpstr>
      <vt:lpstr>PowerPoint Presentation</vt:lpstr>
      <vt:lpstr>Calculating Generator Polynomial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Southwell</dc:creator>
  <cp:lastModifiedBy>Simon Southwell</cp:lastModifiedBy>
  <cp:revision>2000</cp:revision>
  <dcterms:created xsi:type="dcterms:W3CDTF">2017-11-21T08:49:21Z</dcterms:created>
  <dcterms:modified xsi:type="dcterms:W3CDTF">2022-06-14T09:13:16Z</dcterms:modified>
</cp:coreProperties>
</file>