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73" r:id="rId2"/>
    <p:sldId id="389" r:id="rId3"/>
    <p:sldId id="390" r:id="rId4"/>
    <p:sldId id="403" r:id="rId5"/>
    <p:sldId id="379" r:id="rId6"/>
    <p:sldId id="404" r:id="rId7"/>
    <p:sldId id="405" r:id="rId8"/>
    <p:sldId id="380" r:id="rId9"/>
    <p:sldId id="383" r:id="rId10"/>
    <p:sldId id="387" r:id="rId11"/>
    <p:sldId id="388" r:id="rId12"/>
    <p:sldId id="397" r:id="rId13"/>
    <p:sldId id="398" r:id="rId14"/>
    <p:sldId id="391" r:id="rId15"/>
    <p:sldId id="392" r:id="rId16"/>
    <p:sldId id="395" r:id="rId17"/>
    <p:sldId id="394" r:id="rId18"/>
  </p:sldIdLst>
  <p:sldSz cx="12192000" cy="68580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00"/>
    <a:srgbClr val="49CF4C"/>
    <a:srgbClr val="CE3427"/>
    <a:srgbClr val="61D564"/>
    <a:srgbClr val="E07D56"/>
    <a:srgbClr val="5BA7DB"/>
    <a:srgbClr val="DB583B"/>
    <a:srgbClr val="E0392C"/>
    <a:srgbClr val="8E1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77700" autoAdjust="0"/>
  </p:normalViewPr>
  <p:slideViewPr>
    <p:cSldViewPr snapToGrid="0" snapToObjects="1">
      <p:cViewPr varScale="1">
        <p:scale>
          <a:sx n="89" d="100"/>
          <a:sy n="89" d="100"/>
        </p:scale>
        <p:origin x="117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08088-4750-C240-B3E5-5BB786F3663C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7BF8-AEA9-5349-9E63-7B68034E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1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4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01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54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24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46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8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38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0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23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75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1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14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6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1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9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6F47-7BC0-4960-B04B-F7335CD19AE6}" type="datetime1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9735-1B92-460D-A43A-E81D061C2A93}" type="datetime1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AF01-5C21-47AE-A81F-DF7147459AD0}" type="datetime1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8578-4E70-4781-9893-AB525E7E6368}" type="datetime1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F246-7C57-4B34-A5FB-F3E5ED8946B6}" type="datetime1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E72B-79D7-4DCF-9EB5-BDAD77B3D162}" type="datetime1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D0E3-A51D-4158-816F-08FA2F861BB9}" type="datetime1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1236-3BA2-4A63-9F3E-240EC2A62E03}" type="datetime1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40F3-5DAA-4A57-A913-55DABD867ED2}" type="datetime1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B12-D964-4819-857D-5D47D2729FA4}" type="datetime1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4BEC-9095-4720-8ECB-6CC4988067C0}" type="datetime1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D78230-DC4F-402D-A64D-B2A19A336C52}" type="datetime1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5471" y="2583184"/>
            <a:ext cx="215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cs typeface="Calibri"/>
              </a:rPr>
              <a:t>OS</a:t>
            </a:r>
            <a:r>
              <a:rPr lang="zh-TW" altLang="en-US" sz="3600" b="1" dirty="0" smtClean="0">
                <a:cs typeface="Calibri"/>
              </a:rPr>
              <a:t>  </a:t>
            </a:r>
            <a:r>
              <a:rPr lang="en-US" altLang="zh-TW" sz="3600" b="1" dirty="0" smtClean="0">
                <a:cs typeface="Calibri"/>
              </a:rPr>
              <a:t>HW4</a:t>
            </a:r>
            <a:endParaRPr lang="en-US" sz="3600" b="1" dirty="0">
              <a:cs typeface="Calibri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376020" y="3616960"/>
            <a:ext cx="311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Operating System 107 Fall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err="1" smtClean="0"/>
              <a:t>W.J.Tsai</a:t>
            </a:r>
            <a:r>
              <a:rPr lang="en-US" altLang="zh-TW" dirty="0" smtClean="0"/>
              <a:t> </a:t>
            </a:r>
            <a:r>
              <a:rPr lang="zh-TW" altLang="en-US" dirty="0" smtClean="0"/>
              <a:t>蔡文錦 教授</a:t>
            </a:r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211753" y="5120640"/>
            <a:ext cx="1167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TA</a:t>
            </a:r>
            <a:r>
              <a:rPr lang="zh-TW" altLang="en-US" dirty="0" smtClean="0"/>
              <a:t>    劉晏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蘇聖雅</a:t>
            </a:r>
            <a:endParaRPr lang="en-US" altLang="zh-TW" dirty="0" smtClean="0"/>
          </a:p>
          <a:p>
            <a:pPr algn="r"/>
            <a:r>
              <a:rPr lang="zh-TW" altLang="en-US" dirty="0"/>
              <a:t>莊侑</a:t>
            </a:r>
            <a:r>
              <a:rPr lang="zh-TW" altLang="en-US" dirty="0" smtClean="0"/>
              <a:t>穎</a:t>
            </a:r>
            <a:endParaRPr lang="en-US" altLang="zh-TW" dirty="0" smtClean="0"/>
          </a:p>
          <a:p>
            <a:pPr algn="r"/>
            <a:r>
              <a:rPr lang="zh-TW" altLang="en-US" dirty="0"/>
              <a:t>盧彥</a:t>
            </a:r>
            <a:r>
              <a:rPr lang="zh-TW" altLang="en-US" dirty="0" smtClean="0"/>
              <a:t>廷</a:t>
            </a:r>
            <a:endParaRPr lang="en-US" altLang="zh-TW" dirty="0" smtClean="0"/>
          </a:p>
          <a:p>
            <a:pPr algn="r"/>
            <a:r>
              <a:rPr lang="zh-TW" altLang="en-US" dirty="0"/>
              <a:t>黃資捷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6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Introduction: </a:t>
            </a:r>
            <a:r>
              <a:rPr lang="en-US" altLang="zh-TW" dirty="0" smtClean="0"/>
              <a:t>Sobel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Sobel filter:</a:t>
            </a:r>
          </a:p>
          <a:p>
            <a:pPr lvl="1"/>
            <a:r>
              <a:rPr lang="en-US" altLang="zh-TW" dirty="0" smtClean="0"/>
              <a:t>Gradient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/>
              <a:t>horizontal </a:t>
            </a:r>
            <a:r>
              <a:rPr lang="en-US" altLang="zh-TW" dirty="0" smtClean="0"/>
              <a:t>direction</a:t>
            </a:r>
          </a:p>
          <a:p>
            <a:pPr marL="27432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/>
              <a:t>Gradient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 smtClean="0"/>
              <a:t>vertical direction</a:t>
            </a:r>
          </a:p>
          <a:p>
            <a:pPr marL="27432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Sobel filter </a:t>
            </a:r>
            <a:r>
              <a:rPr lang="en-US" altLang="zh-TW" dirty="0" smtClean="0"/>
              <a:t>is written in “mask_Sobel.txt”</a:t>
            </a:r>
          </a:p>
          <a:p>
            <a:pPr lvl="1"/>
            <a:r>
              <a:rPr lang="en-US" altLang="zh-TW" dirty="0" smtClean="0"/>
              <a:t>The first number is the filter size</a:t>
            </a:r>
          </a:p>
          <a:p>
            <a:pPr lvl="1"/>
            <a:r>
              <a:rPr lang="en-US" altLang="zh-TW" dirty="0" smtClean="0"/>
              <a:t>The second line is </a:t>
            </a:r>
            <a:r>
              <a:rPr lang="en-US" altLang="zh-TW" dirty="0" err="1" smtClean="0"/>
              <a:t>Gx</a:t>
            </a:r>
            <a:endParaRPr lang="en-US" altLang="zh-TW" dirty="0" smtClean="0"/>
          </a:p>
          <a:p>
            <a:pPr lvl="1"/>
            <a:r>
              <a:rPr lang="en-US" altLang="zh-TW" dirty="0"/>
              <a:t>The </a:t>
            </a:r>
            <a:r>
              <a:rPr lang="en-US" altLang="zh-TW" dirty="0" smtClean="0"/>
              <a:t>third </a:t>
            </a:r>
            <a:r>
              <a:rPr lang="en-US" altLang="zh-TW" dirty="0"/>
              <a:t>line is </a:t>
            </a:r>
            <a:r>
              <a:rPr lang="en-US" altLang="zh-TW" dirty="0" err="1" smtClean="0"/>
              <a:t>Gy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Note: the size of </a:t>
            </a:r>
            <a:r>
              <a:rPr lang="en-US" altLang="zh-TW" dirty="0" err="1" smtClean="0"/>
              <a:t>Gx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Gy</a:t>
            </a:r>
            <a:r>
              <a:rPr lang="en-US" altLang="zh-TW" dirty="0" smtClean="0"/>
              <a:t> must be the same.</a:t>
            </a:r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301211" y="4645379"/>
            <a:ext cx="2143124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</a:p>
          <a:p>
            <a:r>
              <a:rPr lang="en-US" altLang="zh-TW" dirty="0"/>
              <a:t>1 0 -1 2 0 -2 1 0 -1</a:t>
            </a:r>
          </a:p>
          <a:p>
            <a:r>
              <a:rPr lang="en-US" altLang="zh-TW" dirty="0"/>
              <a:t>-1 -2 -1 0 0 0 1 2 1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567785" y="4867870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486" y="1741810"/>
            <a:ext cx="2227275" cy="1025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486" y="3170886"/>
            <a:ext cx="2461725" cy="1074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2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Introduction: Edge </a:t>
            </a:r>
            <a:r>
              <a:rPr lang="en-US" altLang="zh-TW" dirty="0" smtClean="0"/>
              <a:t>Detection</a:t>
            </a:r>
            <a:r>
              <a:rPr lang="zh-TW" altLang="en-US" dirty="0" smtClean="0"/>
              <a:t> </a:t>
            </a:r>
            <a:r>
              <a:rPr lang="en-US" altLang="zh-TW" dirty="0"/>
              <a:t>algorithm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958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Convert RGB image to grey image:</a:t>
            </a:r>
          </a:p>
          <a:p>
            <a:pPr lvl="1"/>
            <a:r>
              <a:rPr lang="en-US" altLang="zh-TW" dirty="0" smtClean="0"/>
              <a:t>grey(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j)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( 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j)+G(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)+B(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 )/3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Convolving 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grey image </a:t>
            </a:r>
            <a:r>
              <a:rPr lang="en-US" altLang="zh-TW" dirty="0"/>
              <a:t>with </a:t>
            </a:r>
            <a:r>
              <a:rPr lang="en-US" altLang="zh-TW" dirty="0" err="1" smtClean="0"/>
              <a:t>Gx</a:t>
            </a:r>
            <a:r>
              <a:rPr lang="en-US" altLang="zh-TW" dirty="0" smtClean="0"/>
              <a:t> filter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Gy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filter, </a:t>
            </a:r>
            <a:r>
              <a:rPr lang="en-US" altLang="zh-TW" dirty="0"/>
              <a:t>respectively</a:t>
            </a:r>
            <a:r>
              <a:rPr lang="en-US" altLang="zh-TW" dirty="0" smtClean="0"/>
              <a:t>.</a:t>
            </a:r>
          </a:p>
          <a:p>
            <a:pPr marL="274320" lvl="1" indent="0">
              <a:buNone/>
            </a:pPr>
            <a:r>
              <a:rPr lang="zh-TW" altLang="en-US" dirty="0" smtClean="0"/>
              <a:t>→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image_x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image_y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Compute:</a:t>
            </a:r>
            <a:br>
              <a:rPr lang="en-US" altLang="zh-TW" dirty="0" smtClean="0"/>
            </a:br>
            <a:r>
              <a:rPr lang="en-US" altLang="zh-TW" dirty="0" smtClean="0"/>
              <a:t>Image(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j)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image_x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j)</a:t>
            </a:r>
            <a:r>
              <a:rPr lang="zh-TW" altLang="en-US" dirty="0" smtClean="0"/>
              <a:t>*</a:t>
            </a:r>
            <a:r>
              <a:rPr lang="en-US" altLang="zh-TW" dirty="0" err="1" smtClean="0"/>
              <a:t>image_x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j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image_y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j)</a:t>
            </a:r>
            <a:r>
              <a:rPr lang="zh-TW" altLang="en-US" dirty="0" smtClean="0"/>
              <a:t>*</a:t>
            </a:r>
            <a:r>
              <a:rPr lang="en-US" altLang="zh-TW" dirty="0"/>
              <a:t> </a:t>
            </a:r>
            <a:r>
              <a:rPr lang="en-US" altLang="zh-TW" dirty="0" err="1"/>
              <a:t>image_y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j)</a:t>
            </a:r>
            <a:r>
              <a:rPr lang="zh-TW" altLang="en-US" dirty="0"/>
              <a:t> </a:t>
            </a:r>
            <a:r>
              <a:rPr lang="en-US" altLang="zh-TW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Extend the size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 from HxWx1 to HxWx3 (to save the image)</a:t>
            </a:r>
          </a:p>
          <a:p>
            <a:pPr lvl="1"/>
            <a:r>
              <a:rPr lang="en-US" altLang="zh-TW" dirty="0"/>
              <a:t>R(</a:t>
            </a:r>
            <a:r>
              <a:rPr lang="en-US" altLang="zh-TW" dirty="0" err="1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 Image(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G(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/>
              <a:t>Image(</a:t>
            </a:r>
            <a:r>
              <a:rPr lang="en-US" altLang="zh-TW" dirty="0" err="1"/>
              <a:t>i</a:t>
            </a:r>
            <a:r>
              <a:rPr lang="en-US" altLang="zh-TW" dirty="0"/>
              <a:t>, j)</a:t>
            </a:r>
          </a:p>
          <a:p>
            <a:pPr lvl="1"/>
            <a:r>
              <a:rPr lang="en-US" altLang="zh-TW" dirty="0" smtClean="0"/>
              <a:t>B(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/>
              <a:t>Image(</a:t>
            </a:r>
            <a:r>
              <a:rPr lang="en-US" altLang="zh-TW" dirty="0" err="1"/>
              <a:t>i</a:t>
            </a:r>
            <a:r>
              <a:rPr lang="en-US" altLang="zh-TW" dirty="0"/>
              <a:t>, j)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8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write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1277600" cy="5095875"/>
          </a:xfrm>
        </p:spPr>
        <p:txBody>
          <a:bodyPr>
            <a:normAutofit/>
          </a:bodyPr>
          <a:lstStyle/>
          <a:p>
            <a:r>
              <a:rPr lang="en-US" altLang="zh-TW" dirty="0"/>
              <a:t>Only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bmpReader.h</a:t>
            </a:r>
            <a:r>
              <a:rPr lang="en-US" altLang="zh-TW" dirty="0" smtClean="0"/>
              <a:t>“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”bmpReader.cpp”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provide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write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images.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Don’t modify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bmpReader.h</a:t>
            </a:r>
            <a:r>
              <a:rPr lang="en-US" altLang="zh-TW" dirty="0" smtClean="0"/>
              <a:t>” </a:t>
            </a:r>
            <a:r>
              <a:rPr lang="en-US" altLang="zh-TW" dirty="0"/>
              <a:t>and </a:t>
            </a:r>
            <a:r>
              <a:rPr lang="en-US" altLang="zh-TW" dirty="0" smtClean="0"/>
              <a:t>“bmpReader.cpp”.)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Each </a:t>
            </a:r>
            <a:r>
              <a:rPr lang="en-US" altLang="zh-TW" dirty="0"/>
              <a:t>pixel is represented by three </a:t>
            </a:r>
            <a:r>
              <a:rPr lang="en-US" altLang="zh-TW" dirty="0" smtClean="0"/>
              <a:t>values.</a:t>
            </a:r>
            <a:br>
              <a:rPr lang="en-US" altLang="zh-TW" dirty="0" smtClean="0"/>
            </a:br>
            <a:r>
              <a:rPr lang="en-US" altLang="zh-TW" dirty="0" smtClean="0"/>
              <a:t>R </a:t>
            </a:r>
            <a:r>
              <a:rPr lang="en-US" altLang="zh-TW" dirty="0"/>
              <a:t>G B R G B…..</a:t>
            </a:r>
          </a:p>
          <a:p>
            <a:r>
              <a:rPr lang="en-US" altLang="zh-TW" dirty="0" smtClean="0"/>
              <a:t>Accessing </a:t>
            </a:r>
            <a:r>
              <a:rPr lang="en-US" altLang="zh-TW" dirty="0"/>
              <a:t>the </a:t>
            </a:r>
            <a:r>
              <a:rPr lang="en-US" altLang="zh-TW" dirty="0" err="1" smtClean="0"/>
              <a:t>i-th</a:t>
            </a:r>
            <a:r>
              <a:rPr lang="zh-TW" altLang="en-US" dirty="0" smtClean="0"/>
              <a:t> </a:t>
            </a:r>
            <a:r>
              <a:rPr lang="en-US" altLang="zh-TW" dirty="0" smtClean="0"/>
              <a:t>row</a:t>
            </a:r>
            <a:r>
              <a:rPr lang="en-US" altLang="zh-TW" dirty="0"/>
              <a:t>, </a:t>
            </a:r>
            <a:r>
              <a:rPr lang="en-US" altLang="zh-TW" dirty="0" smtClean="0"/>
              <a:t>j-</a:t>
            </a:r>
            <a:r>
              <a:rPr lang="en-US" altLang="zh-TW" dirty="0" err="1" smtClean="0"/>
              <a:t>th</a:t>
            </a:r>
            <a:r>
              <a:rPr lang="zh-TW" altLang="en-US" dirty="0" smtClean="0"/>
              <a:t> </a:t>
            </a:r>
            <a:r>
              <a:rPr lang="en-US" altLang="zh-TW" dirty="0" smtClean="0"/>
              <a:t>col </a:t>
            </a:r>
            <a:r>
              <a:rPr lang="en-US" altLang="zh-TW" dirty="0"/>
              <a:t>pixel :</a:t>
            </a:r>
          </a:p>
          <a:p>
            <a:pPr lvl="1"/>
            <a:r>
              <a:rPr lang="en-US" altLang="zh-TW" dirty="0" err="1" smtClean="0"/>
              <a:t>pic_in</a:t>
            </a:r>
            <a:r>
              <a:rPr lang="en-US" altLang="zh-TW" dirty="0" smtClean="0"/>
              <a:t>[3</a:t>
            </a:r>
            <a:r>
              <a:rPr lang="zh-TW" altLang="en-US" dirty="0" smtClean="0"/>
              <a:t>*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imgWidth+j</a:t>
            </a:r>
            <a:r>
              <a:rPr lang="en-US" altLang="zh-TW" dirty="0" smtClean="0"/>
              <a:t>)+color], color = 0,1,2</a:t>
            </a:r>
          </a:p>
          <a:p>
            <a:pPr lvl="1"/>
            <a:endParaRPr lang="en-US" altLang="zh-TW" sz="1600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Be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careful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of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conversion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between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integer, double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(float</a:t>
            </a:r>
            <a:r>
              <a:rPr lang="en-US" altLang="zh-TW" dirty="0" smtClean="0">
                <a:solidFill>
                  <a:srgbClr val="FF0000"/>
                </a:solidFill>
              </a:rPr>
              <a:t>), and unsigned char.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93" y="5332766"/>
            <a:ext cx="8747613" cy="136330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5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958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Input: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BMP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 smtClean="0"/>
              <a:t>Image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name: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input1.bmp,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input2.bmp,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input3.bmp,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input4.bmp,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input5.bmp</a:t>
            </a:r>
          </a:p>
          <a:p>
            <a:pPr lvl="1"/>
            <a:r>
              <a:rPr lang="en-US" altLang="zh-TW" dirty="0" smtClean="0"/>
              <a:t>Mask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name: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mask_Sobel.txt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</a:t>
            </a:r>
            <a:r>
              <a:rPr lang="zh-TW" altLang="en-US" dirty="0" smtClean="0"/>
              <a:t> </a:t>
            </a:r>
            <a:r>
              <a:rPr lang="en-US" altLang="zh-TW" dirty="0"/>
              <a:t>location:</a:t>
            </a:r>
            <a:br>
              <a:rPr lang="en-US" altLang="zh-TW" dirty="0"/>
            </a:b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same</a:t>
            </a:r>
            <a:r>
              <a:rPr lang="zh-TW" altLang="en-US" dirty="0"/>
              <a:t> </a:t>
            </a:r>
            <a:r>
              <a:rPr lang="en-US" altLang="zh-TW" dirty="0"/>
              <a:t>folder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 err="1"/>
              <a:t>cpp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Output: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BMP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images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each part</a:t>
            </a:r>
          </a:p>
          <a:p>
            <a:pPr lvl="1"/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 smtClean="0"/>
              <a:t>name:</a:t>
            </a:r>
            <a:r>
              <a:rPr lang="en-US" altLang="zh-TW" dirty="0"/>
              <a:t> </a:t>
            </a:r>
            <a:r>
              <a:rPr lang="en-US" altLang="zh-TW" dirty="0" smtClean="0"/>
              <a:t>output1.bmp</a:t>
            </a:r>
            <a:r>
              <a:rPr lang="en-US" altLang="zh-TW" dirty="0"/>
              <a:t>, </a:t>
            </a:r>
            <a:r>
              <a:rPr lang="en-US" altLang="zh-TW" dirty="0" smtClean="0"/>
              <a:t>output2.bmp, output3.bmp,</a:t>
            </a:r>
            <a:r>
              <a:rPr lang="en-US" altLang="zh-TW" dirty="0"/>
              <a:t> </a:t>
            </a:r>
            <a:r>
              <a:rPr lang="en-US" altLang="zh-TW" dirty="0" smtClean="0"/>
              <a:t>output4.bmp, output5.bmp</a:t>
            </a:r>
          </a:p>
          <a:p>
            <a:pPr lvl="1"/>
            <a:r>
              <a:rPr lang="en-US" altLang="zh-TW" dirty="0" smtClean="0"/>
              <a:t>Output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location:</a:t>
            </a:r>
            <a:br>
              <a:rPr lang="en-US" altLang="zh-TW" dirty="0" smtClean="0"/>
            </a:b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folder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cpp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6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Score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199"/>
                <a:ext cx="10972800" cy="5095875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b="1" dirty="0" smtClean="0"/>
                  <a:t>Correctness score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/>
                  <a:t>from 0 to 2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pts </a:t>
                </a:r>
                <a:r>
                  <a:rPr lang="en-US" altLang="zh-TW" dirty="0"/>
                  <a:t>for each </a:t>
                </a:r>
                <a:r>
                  <a:rPr lang="en-US" altLang="zh-TW" dirty="0" smtClean="0"/>
                  <a:t>images (5 images)</a:t>
                </a:r>
              </a:p>
              <a:p>
                <a:pPr lvl="1"/>
                <a:r>
                  <a:rPr lang="en-US" altLang="zh-TW" dirty="0"/>
                  <a:t>Mean </a:t>
                </a:r>
                <a:r>
                  <a:rPr lang="en-US" altLang="zh-TW" dirty="0" smtClean="0"/>
                  <a:t>Absolute Error: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⋅3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𝛴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ⅈ,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Y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ⅈ,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,where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c=0,1,2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en-US" altLang="zh-TW" b="1" dirty="0" smtClean="0">
                    <a:solidFill>
                      <a:srgbClr val="FF0000"/>
                    </a:solidFill>
                  </a:rPr>
                  <a:t>If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MAE==0,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then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your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output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is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correct.</a:t>
                </a:r>
              </a:p>
              <a:p>
                <a:pPr lvl="1"/>
                <a:r>
                  <a:rPr lang="en-US" altLang="zh-TW" dirty="0" smtClean="0"/>
                  <a:t>We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will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give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you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“</a:t>
                </a:r>
                <a:r>
                  <a:rPr lang="en-US" altLang="zh-TW" dirty="0" err="1" smtClean="0"/>
                  <a:t>MAE.out</a:t>
                </a:r>
                <a:r>
                  <a:rPr lang="en-US" altLang="zh-TW" dirty="0" smtClean="0"/>
                  <a:t>”.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Then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you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can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use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to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check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correctness.</a:t>
                </a:r>
                <a:br>
                  <a:rPr lang="en-US" altLang="zh-TW" dirty="0" smtClean="0"/>
                </a:b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Use </a:t>
                </a:r>
                <a:r>
                  <a:rPr lang="en-US" altLang="zh-TW" dirty="0"/>
                  <a:t>the following </a:t>
                </a:r>
                <a:r>
                  <a:rPr lang="en-US" altLang="zh-TW" dirty="0" smtClean="0"/>
                  <a:t>command: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./</a:t>
                </a:r>
                <a:r>
                  <a:rPr lang="en-US" altLang="zh-TW" dirty="0" err="1" smtClean="0"/>
                  <a:t>MAE.out</a:t>
                </a:r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[image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1]</a:t>
                </a:r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[image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2]</a:t>
                </a:r>
              </a:p>
              <a:p>
                <a:pPr marL="274320" lvl="1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If you get “</a:t>
                </a:r>
                <a:r>
                  <a:rPr lang="en-US" altLang="zh-TW" dirty="0"/>
                  <a:t>Permission denied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拒絕</a:t>
                </a:r>
                <a:r>
                  <a:rPr lang="zh-TW" altLang="en-US" dirty="0"/>
                  <a:t>不符權限</a:t>
                </a:r>
                <a:r>
                  <a:rPr lang="zh-TW" altLang="en-US" dirty="0" smtClean="0"/>
                  <a:t>操作</a:t>
                </a:r>
                <a:r>
                  <a:rPr lang="en-US" altLang="zh-TW" dirty="0" smtClean="0"/>
                  <a:t>), use </a:t>
                </a:r>
                <a:r>
                  <a:rPr lang="en-US" altLang="zh-TW" dirty="0"/>
                  <a:t>the following </a:t>
                </a:r>
                <a:r>
                  <a:rPr lang="en-US" altLang="zh-TW" dirty="0" smtClean="0"/>
                  <a:t>command: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 err="1"/>
                  <a:t>chmod</a:t>
                </a:r>
                <a:r>
                  <a:rPr lang="en-US" altLang="zh-TW" dirty="0"/>
                  <a:t> +x </a:t>
                </a:r>
                <a:r>
                  <a:rPr lang="en-US" altLang="zh-TW" dirty="0" err="1"/>
                  <a:t>MAE.out</a:t>
                </a:r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199"/>
                <a:ext cx="10972800" cy="5095875"/>
              </a:xfrm>
              <a:blipFill>
                <a:blip r:embed="rId3"/>
                <a:stretch>
                  <a:fillRect l="-500" t="-7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9587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TW" b="1" dirty="0" smtClean="0"/>
              <a:t>Speed score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from 0 to </a:t>
            </a:r>
            <a:r>
              <a:rPr lang="en-US" altLang="zh-TW" dirty="0" smtClean="0"/>
              <a:t>40</a:t>
            </a:r>
            <a:r>
              <a:rPr lang="zh-TW" altLang="en-US" dirty="0" smtClean="0"/>
              <a:t> </a:t>
            </a:r>
            <a:r>
              <a:rPr lang="en-US" altLang="zh-TW" dirty="0"/>
              <a:t>pts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provide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“example_hw4.cpp”,</a:t>
            </a:r>
            <a:r>
              <a:rPr lang="zh-TW" altLang="en-US" dirty="0" smtClean="0"/>
              <a:t> </a:t>
            </a:r>
            <a:r>
              <a:rPr lang="en-US" altLang="zh-TW" dirty="0" smtClean="0"/>
              <a:t>which</a:t>
            </a:r>
            <a:r>
              <a:rPr lang="zh-TW" altLang="en-US" dirty="0" smtClean="0"/>
              <a:t> </a:t>
            </a:r>
            <a:r>
              <a:rPr lang="en-US" altLang="zh-TW" dirty="0" smtClean="0"/>
              <a:t>doesn’t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</a:t>
            </a:r>
            <a:r>
              <a:rPr lang="en-US" altLang="zh-TW" dirty="0"/>
              <a:t>multithread programming and </a:t>
            </a:r>
            <a:r>
              <a:rPr lang="en-US" altLang="zh-TW" dirty="0" smtClean="0"/>
              <a:t>synchronized,</a:t>
            </a:r>
            <a:r>
              <a:rPr lang="zh-TW" altLang="en-US" dirty="0" smtClean="0"/>
              <a:t> </a:t>
            </a:r>
            <a:r>
              <a:rPr lang="en-US" altLang="zh-TW" dirty="0" smtClean="0"/>
              <a:t>as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speed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baseline.</a:t>
            </a:r>
          </a:p>
          <a:p>
            <a:pPr lvl="1"/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/>
              <a:t>give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“Speed.sh”.</a:t>
            </a:r>
            <a:br>
              <a:rPr lang="en-US" altLang="zh-TW" dirty="0" smtClean="0"/>
            </a:br>
            <a:r>
              <a:rPr lang="en-US" altLang="zh-TW" dirty="0" smtClean="0"/>
              <a:t>Use </a:t>
            </a:r>
            <a:r>
              <a:rPr lang="en-US" altLang="zh-TW" dirty="0"/>
              <a:t>the following </a:t>
            </a:r>
            <a:r>
              <a:rPr lang="en-US" altLang="zh-TW" dirty="0" smtClean="0"/>
              <a:t>command:</a:t>
            </a:r>
            <a:br>
              <a:rPr lang="en-US" altLang="zh-TW" dirty="0" smtClean="0"/>
            </a:br>
            <a:r>
              <a:rPr lang="en-US" altLang="zh-TW" b="1" dirty="0" err="1" smtClean="0"/>
              <a:t>sh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Speed.sh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compute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 smtClean="0"/>
              <a:t>average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</a:t>
            </a:r>
            <a:r>
              <a:rPr lang="zh-TW" altLang="en-US" dirty="0" smtClean="0"/>
              <a:t> </a:t>
            </a:r>
            <a:r>
              <a:rPr lang="en-US" altLang="zh-TW" dirty="0"/>
              <a:t>time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(Input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</a:t>
            </a:r>
            <a:r>
              <a:rPr lang="en-US" altLang="zh-TW" dirty="0" smtClean="0"/>
              <a:t>fixed.)</a:t>
            </a:r>
          </a:p>
          <a:p>
            <a:pPr lvl="1"/>
            <a:r>
              <a:rPr lang="en-US" altLang="zh-TW" b="1" dirty="0" smtClean="0"/>
              <a:t>This</a:t>
            </a:r>
            <a:r>
              <a:rPr lang="zh-TW" altLang="en-US" b="1" dirty="0" smtClean="0"/>
              <a:t> </a:t>
            </a:r>
            <a:r>
              <a:rPr lang="en-US" altLang="zh-TW" b="1" dirty="0"/>
              <a:t>is</a:t>
            </a:r>
            <a:r>
              <a:rPr lang="zh-TW" altLang="en-US" b="1" dirty="0"/>
              <a:t> </a:t>
            </a:r>
            <a:r>
              <a:rPr lang="en-US" altLang="zh-TW" b="1" dirty="0"/>
              <a:t>a</a:t>
            </a:r>
            <a:r>
              <a:rPr lang="zh-TW" altLang="en-US" b="1" dirty="0"/>
              <a:t> </a:t>
            </a:r>
            <a:r>
              <a:rPr lang="en-US" altLang="zh-TW" b="1" dirty="0"/>
              <a:t>provisional</a:t>
            </a:r>
            <a:r>
              <a:rPr lang="zh-TW" altLang="en-US" b="1" dirty="0"/>
              <a:t> </a:t>
            </a:r>
            <a:r>
              <a:rPr lang="en-US" altLang="zh-TW" b="1" dirty="0"/>
              <a:t>standard</a:t>
            </a:r>
            <a:r>
              <a:rPr lang="zh-TW" altLang="en-US" b="1" dirty="0"/>
              <a:t> </a:t>
            </a:r>
            <a:r>
              <a:rPr lang="en-US" altLang="zh-TW" b="1" dirty="0"/>
              <a:t>table,</a:t>
            </a:r>
            <a:r>
              <a:rPr lang="zh-TW" altLang="en-US" b="1" dirty="0"/>
              <a:t> </a:t>
            </a:r>
            <a:r>
              <a:rPr lang="en-US" altLang="zh-TW" b="1" dirty="0"/>
              <a:t>we</a:t>
            </a:r>
            <a:r>
              <a:rPr lang="zh-TW" altLang="en-US" b="1" dirty="0"/>
              <a:t> </a:t>
            </a:r>
            <a:r>
              <a:rPr lang="en-US" altLang="zh-TW" b="1" dirty="0"/>
              <a:t>may</a:t>
            </a:r>
            <a:r>
              <a:rPr lang="zh-TW" altLang="en-US" b="1" dirty="0"/>
              <a:t> </a:t>
            </a:r>
            <a:r>
              <a:rPr lang="en-US" altLang="zh-TW" b="1" dirty="0"/>
              <a:t>modify</a:t>
            </a:r>
            <a:r>
              <a:rPr lang="zh-TW" altLang="en-US" b="1" dirty="0"/>
              <a:t> </a:t>
            </a:r>
            <a:r>
              <a:rPr lang="en-US" altLang="zh-TW" b="1" dirty="0"/>
              <a:t>after</a:t>
            </a:r>
            <a:r>
              <a:rPr lang="zh-TW" altLang="en-US" b="1" dirty="0"/>
              <a:t> </a:t>
            </a:r>
            <a:r>
              <a:rPr lang="en-US" altLang="zh-TW" b="1" dirty="0"/>
              <a:t>checking</a:t>
            </a:r>
            <a:r>
              <a:rPr lang="zh-TW" altLang="en-US" b="1" dirty="0"/>
              <a:t> </a:t>
            </a:r>
            <a:r>
              <a:rPr lang="en-US" altLang="zh-TW" b="1" dirty="0"/>
              <a:t>all</a:t>
            </a:r>
            <a:r>
              <a:rPr lang="zh-TW" altLang="en-US" b="1" dirty="0"/>
              <a:t> </a:t>
            </a:r>
            <a:r>
              <a:rPr lang="en-US" altLang="zh-TW" b="1" dirty="0"/>
              <a:t>students’</a:t>
            </a:r>
            <a:r>
              <a:rPr lang="zh-TW" altLang="en-US" b="1" dirty="0"/>
              <a:t> </a:t>
            </a:r>
            <a:r>
              <a:rPr lang="en-US" altLang="zh-TW" b="1" dirty="0"/>
              <a:t>HW4</a:t>
            </a:r>
            <a:r>
              <a:rPr lang="en-US" altLang="zh-TW" b="1" dirty="0" smtClean="0"/>
              <a:t>.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en-US" altLang="zh-TW" b="1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15</a:t>
            </a:fld>
            <a:endParaRPr kumimoji="1"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8524"/>
              </p:ext>
            </p:extLst>
          </p:nvPr>
        </p:nvGraphicFramePr>
        <p:xfrm>
          <a:off x="5702968" y="2658979"/>
          <a:ext cx="2324534" cy="120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5">
                  <a:extLst>
                    <a:ext uri="{9D8B030D-6E8A-4147-A177-3AD203B41FA5}">
                      <a16:colId xmlns:a16="http://schemas.microsoft.com/office/drawing/2014/main" val="667633616"/>
                    </a:ext>
                  </a:extLst>
                </a:gridCol>
                <a:gridCol w="1335199">
                  <a:extLst>
                    <a:ext uri="{9D8B030D-6E8A-4147-A177-3AD203B41FA5}">
                      <a16:colId xmlns:a16="http://schemas.microsoft.com/office/drawing/2014/main" val="1525500614"/>
                    </a:ext>
                  </a:extLst>
                </a:gridCol>
              </a:tblGrid>
              <a:tr h="401053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HW4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65655"/>
                  </a:ext>
                </a:extLst>
              </a:tr>
              <a:tr h="401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1411041</a:t>
                      </a:r>
                      <a:r>
                        <a:rPr lang="el-GR" altLang="zh-TW" sz="1200" dirty="0" smtClean="0"/>
                        <a:t> μ</a:t>
                      </a:r>
                      <a:r>
                        <a:rPr lang="en-US" altLang="zh-TW" sz="1200" dirty="0" smtClean="0"/>
                        <a:t>s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086304"/>
                  </a:ext>
                </a:extLst>
              </a:tr>
              <a:tr h="401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filter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3*3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99259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14869"/>
              </p:ext>
            </p:extLst>
          </p:nvPr>
        </p:nvGraphicFramePr>
        <p:xfrm>
          <a:off x="8295794" y="2489643"/>
          <a:ext cx="3519217" cy="285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021">
                  <a:extLst>
                    <a:ext uri="{9D8B030D-6E8A-4147-A177-3AD203B41FA5}">
                      <a16:colId xmlns:a16="http://schemas.microsoft.com/office/drawing/2014/main" val="667633616"/>
                    </a:ext>
                  </a:extLst>
                </a:gridCol>
                <a:gridCol w="2265196">
                  <a:extLst>
                    <a:ext uri="{9D8B030D-6E8A-4147-A177-3AD203B41FA5}">
                      <a16:colId xmlns:a16="http://schemas.microsoft.com/office/drawing/2014/main" val="1525500614"/>
                    </a:ext>
                  </a:extLst>
                </a:gridCol>
              </a:tblGrid>
              <a:tr h="354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Speedup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HW4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65655"/>
                  </a:ext>
                </a:extLst>
              </a:tr>
              <a:tr h="4163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&lt;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0.9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087669"/>
                  </a:ext>
                </a:extLst>
              </a:tr>
              <a:tr h="416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0.9~1.1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85991"/>
                  </a:ext>
                </a:extLst>
              </a:tr>
              <a:tr h="4163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1.1~1.3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042693"/>
                  </a:ext>
                </a:extLst>
              </a:tr>
              <a:tr h="4163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1.3~1.5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24539"/>
                  </a:ext>
                </a:extLst>
              </a:tr>
              <a:tr h="4163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1.5~1.7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61021"/>
                  </a:ext>
                </a:extLst>
              </a:tr>
              <a:tr h="4163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&gt;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smtClean="0"/>
                        <a:t>1.7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059413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90" y="4021674"/>
            <a:ext cx="5777590" cy="114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958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TW" dirty="0" smtClean="0"/>
              <a:t>Report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(20</a:t>
            </a:r>
            <a:r>
              <a:rPr lang="zh-TW" altLang="en-US" dirty="0" smtClean="0"/>
              <a:t> </a:t>
            </a:r>
            <a:r>
              <a:rPr lang="en-US" altLang="zh-TW" dirty="0" smtClean="0"/>
              <a:t>pts):</a:t>
            </a:r>
          </a:p>
          <a:p>
            <a:pPr lvl="1"/>
            <a:r>
              <a:rPr lang="en-US" altLang="zh-TW" dirty="0"/>
              <a:t>Format is in “report.docx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en-US" altLang="zh-TW" dirty="0"/>
              <a:t>Written in English or </a:t>
            </a:r>
            <a:r>
              <a:rPr lang="en-US" altLang="zh-TW" dirty="0" smtClean="0"/>
              <a:t>Chinese, up </a:t>
            </a:r>
            <a:r>
              <a:rPr lang="en-US" altLang="zh-TW" dirty="0"/>
              <a:t>to 2 </a:t>
            </a:r>
            <a:r>
              <a:rPr lang="en-US" altLang="zh-TW" dirty="0" smtClean="0"/>
              <a:t>pages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dirty="0" smtClean="0"/>
              <a:t>Final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 </a:t>
            </a:r>
            <a:r>
              <a:rPr lang="en-US" altLang="zh-TW" dirty="0"/>
              <a:t>(Total</a:t>
            </a:r>
            <a:r>
              <a:rPr lang="zh-TW" altLang="en-US" dirty="0"/>
              <a:t> </a:t>
            </a:r>
            <a:r>
              <a:rPr lang="en-US" altLang="zh-TW" dirty="0" smtClean="0"/>
              <a:t>115</a:t>
            </a:r>
            <a:r>
              <a:rPr lang="zh-TW" altLang="en-US" dirty="0" smtClean="0"/>
              <a:t> </a:t>
            </a:r>
            <a:r>
              <a:rPr lang="en-US" altLang="zh-TW" dirty="0"/>
              <a:t>pts</a:t>
            </a:r>
            <a:r>
              <a:rPr lang="en-US" altLang="zh-TW" dirty="0" smtClean="0"/>
              <a:t>):</a:t>
            </a:r>
            <a:br>
              <a:rPr lang="en-US" altLang="zh-TW" dirty="0" smtClean="0"/>
            </a:br>
            <a:r>
              <a:rPr lang="en-US" altLang="zh-TW" u="sng" dirty="0" smtClean="0"/>
              <a:t>Speed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score</a:t>
            </a:r>
            <a:r>
              <a:rPr lang="zh-TW" altLang="en-US" u="sng" dirty="0" smtClean="0"/>
              <a:t> </a:t>
            </a:r>
            <a:r>
              <a:rPr lang="zh-TW" altLang="en-US" dirty="0" smtClean="0"/>
              <a:t> * </a:t>
            </a:r>
            <a:r>
              <a:rPr lang="en-US" altLang="zh-TW" dirty="0" smtClean="0"/>
              <a:t>(</a:t>
            </a:r>
            <a:r>
              <a:rPr lang="en-US" altLang="zh-TW" u="sng" dirty="0" smtClean="0"/>
              <a:t>Correctness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score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/5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br>
              <a:rPr lang="en-US" altLang="zh-TW" dirty="0" smtClean="0"/>
            </a:br>
            <a:r>
              <a:rPr lang="en-US" altLang="zh-TW" u="sng" dirty="0" smtClean="0"/>
              <a:t>Report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score</a:t>
            </a:r>
            <a:r>
              <a:rPr lang="en-US" altLang="zh-TW" dirty="0" smtClean="0"/>
              <a:t> + </a:t>
            </a:r>
            <a:r>
              <a:rPr lang="en-US" altLang="zh-TW" u="sng" dirty="0" smtClean="0"/>
              <a:t>bonus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dirty="0" smtClean="0"/>
              <a:t>Others: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Without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mutex</a:t>
            </a:r>
            <a:r>
              <a:rPr lang="en-US" altLang="zh-TW" dirty="0">
                <a:solidFill>
                  <a:srgbClr val="FF0000"/>
                </a:solidFill>
              </a:rPr>
              <a:t> lock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or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semaphore</a:t>
            </a:r>
            <a:r>
              <a:rPr lang="en-US" altLang="zh-TW" dirty="0" smtClean="0">
                <a:solidFill>
                  <a:srgbClr val="FF0000"/>
                </a:solidFill>
              </a:rPr>
              <a:t>.: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will get 0pt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directly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Use </a:t>
            </a:r>
            <a:r>
              <a:rPr lang="en-US" altLang="zh-TW" dirty="0">
                <a:solidFill>
                  <a:srgbClr val="FF0000"/>
                </a:solidFill>
              </a:rPr>
              <a:t>other </a:t>
            </a:r>
            <a:r>
              <a:rPr lang="en-US" altLang="zh-TW" dirty="0" smtClean="0">
                <a:solidFill>
                  <a:srgbClr val="FF0000"/>
                </a:solidFill>
              </a:rPr>
              <a:t>library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NOT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in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“example_hw4.cpp”: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will </a:t>
            </a:r>
            <a:r>
              <a:rPr lang="en-US" altLang="zh-TW" dirty="0">
                <a:solidFill>
                  <a:srgbClr val="FF0000"/>
                </a:solidFill>
              </a:rPr>
              <a:t>get </a:t>
            </a:r>
            <a:r>
              <a:rPr lang="en-US" altLang="zh-TW" dirty="0" smtClean="0">
                <a:solidFill>
                  <a:srgbClr val="FF0000"/>
                </a:solidFill>
              </a:rPr>
              <a:t>0pt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directly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Wrong </a:t>
            </a:r>
            <a:r>
              <a:rPr lang="en-US" altLang="zh-TW" dirty="0" smtClean="0"/>
              <a:t>input/output </a:t>
            </a:r>
            <a:r>
              <a:rPr lang="en-US" altLang="zh-TW" dirty="0"/>
              <a:t>format: -</a:t>
            </a:r>
            <a:r>
              <a:rPr lang="en-US" altLang="zh-TW" dirty="0" smtClean="0"/>
              <a:t>10pts</a:t>
            </a:r>
          </a:p>
          <a:p>
            <a:pPr lvl="1"/>
            <a:r>
              <a:rPr lang="en-US" altLang="zh-TW" dirty="0" smtClean="0"/>
              <a:t>Wrong</a:t>
            </a:r>
            <a:r>
              <a:rPr lang="zh-TW" altLang="en-US" dirty="0" smtClean="0"/>
              <a:t> </a:t>
            </a:r>
            <a:r>
              <a:rPr lang="en-US" altLang="zh-TW" dirty="0" smtClean="0"/>
              <a:t>hand-in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name:</a:t>
            </a:r>
            <a:r>
              <a:rPr lang="zh-TW" altLang="en-US" dirty="0" smtClean="0"/>
              <a:t> </a:t>
            </a:r>
            <a:r>
              <a:rPr lang="en-US" altLang="zh-TW" dirty="0" smtClean="0"/>
              <a:t>-10pts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Copy or be copied: </a:t>
            </a:r>
            <a:r>
              <a:rPr lang="en-US" altLang="zh-TW" dirty="0">
                <a:solidFill>
                  <a:srgbClr val="FF0000"/>
                </a:solidFill>
              </a:rPr>
              <a:t>will get 0pt directly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464664" y="1600199"/>
            <a:ext cx="3390672" cy="286232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(you only can use these library)</a:t>
            </a:r>
          </a:p>
          <a:p>
            <a:r>
              <a:rPr lang="en-US" altLang="zh-TW" dirty="0" smtClean="0"/>
              <a:t>“example_hw4.cpp”:</a:t>
            </a:r>
          </a:p>
          <a:p>
            <a:r>
              <a:rPr lang="en-US" altLang="zh-TW" dirty="0" smtClean="0"/>
              <a:t>#</a:t>
            </a:r>
            <a:r>
              <a:rPr lang="en-US" altLang="zh-TW" dirty="0"/>
              <a:t>include "</a:t>
            </a:r>
            <a:r>
              <a:rPr lang="en-US" altLang="zh-TW" dirty="0" err="1"/>
              <a:t>bmpReader.h</a:t>
            </a:r>
            <a:r>
              <a:rPr lang="en-US" altLang="zh-TW" dirty="0"/>
              <a:t>"</a:t>
            </a:r>
            <a:endParaRPr lang="zh-TW" altLang="en-US" dirty="0"/>
          </a:p>
          <a:p>
            <a:r>
              <a:rPr lang="en-US" altLang="zh-TW" dirty="0"/>
              <a:t>#include "bmpReader.cpp"</a:t>
            </a:r>
            <a:endParaRPr lang="zh-TW" altLang="en-US" dirty="0"/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  <a:endParaRPr lang="zh-TW" altLang="en-US" dirty="0"/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iostream</a:t>
            </a:r>
            <a:r>
              <a:rPr lang="en-US" altLang="zh-TW" dirty="0"/>
              <a:t>&gt;</a:t>
            </a:r>
            <a:endParaRPr lang="zh-TW" altLang="en-US" dirty="0"/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math.h</a:t>
            </a:r>
            <a:r>
              <a:rPr lang="en-US" altLang="zh-TW" dirty="0"/>
              <a:t>&gt;</a:t>
            </a:r>
            <a:endParaRPr lang="zh-TW" altLang="en-US" dirty="0"/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pthread.h</a:t>
            </a:r>
            <a:r>
              <a:rPr lang="en-US" altLang="zh-TW" dirty="0"/>
              <a:t>&gt;</a:t>
            </a:r>
            <a:endParaRPr lang="zh-TW" altLang="en-US" dirty="0"/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semaphore.h</a:t>
            </a:r>
            <a:r>
              <a:rPr lang="en-US" altLang="zh-TW" dirty="0"/>
              <a:t>&gt;</a:t>
            </a:r>
            <a:endParaRPr lang="zh-TW" altLang="en-US" dirty="0"/>
          </a:p>
          <a:p>
            <a:r>
              <a:rPr lang="en-US" altLang="zh-TW" dirty="0"/>
              <a:t>using namespace </a:t>
            </a:r>
            <a:r>
              <a:rPr lang="en-US" altLang="zh-TW" dirty="0" err="1"/>
              <a:t>std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p:cxnSp>
        <p:nvCxnSpPr>
          <p:cNvPr id="16" name="肘形接點 15"/>
          <p:cNvCxnSpPr/>
          <p:nvPr/>
        </p:nvCxnSpPr>
        <p:spPr>
          <a:xfrm flipV="1">
            <a:off x="8844842" y="4462521"/>
            <a:ext cx="1315158" cy="633175"/>
          </a:xfrm>
          <a:prstGeom prst="bentConnector3">
            <a:avLst>
              <a:gd name="adj1" fmla="val 99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8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564105"/>
            <a:ext cx="10972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We </a:t>
            </a:r>
            <a:r>
              <a:rPr lang="en-US" altLang="zh-TW" dirty="0" smtClean="0">
                <a:solidFill>
                  <a:srgbClr val="FF0000"/>
                </a:solidFill>
              </a:rPr>
              <a:t>only use </a:t>
            </a:r>
            <a:r>
              <a:rPr lang="en-US" altLang="zh-TW" dirty="0" smtClean="0"/>
              <a:t>these </a:t>
            </a:r>
            <a:r>
              <a:rPr lang="en-US" altLang="zh-TW" dirty="0" smtClean="0">
                <a:solidFill>
                  <a:srgbClr val="000000"/>
                </a:solidFill>
              </a:rPr>
              <a:t>commends</a:t>
            </a:r>
            <a:r>
              <a:rPr lang="en-US" altLang="zh-TW" dirty="0">
                <a:solidFill>
                  <a:srgbClr val="000000"/>
                </a:solidFill>
              </a:rPr>
              <a:t>: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r>
              <a:rPr lang="en-US" altLang="zh-TW" dirty="0" smtClean="0"/>
              <a:t>g++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en-US" altLang="zh-TW" dirty="0" err="1"/>
              <a:t>std</a:t>
            </a:r>
            <a:r>
              <a:rPr lang="en-US" altLang="zh-TW" dirty="0"/>
              <a:t>=</a:t>
            </a:r>
            <a:r>
              <a:rPr lang="en-US" altLang="zh-TW" dirty="0" err="1"/>
              <a:t>c++</a:t>
            </a:r>
            <a:r>
              <a:rPr lang="en-US" altLang="zh-TW" dirty="0"/>
              <a:t>11 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pthread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StudentID_hw4.cpp</a:t>
            </a:r>
          </a:p>
          <a:p>
            <a:r>
              <a:rPr lang="en-US" altLang="zh-TW" dirty="0"/>
              <a:t>g++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en-US" altLang="zh-TW" dirty="0" err="1"/>
              <a:t>std</a:t>
            </a:r>
            <a:r>
              <a:rPr lang="en-US" altLang="zh-TW" dirty="0"/>
              <a:t>=</a:t>
            </a:r>
            <a:r>
              <a:rPr lang="en-US" altLang="zh-TW" dirty="0" err="1"/>
              <a:t>c++</a:t>
            </a:r>
            <a:r>
              <a:rPr lang="en-US" altLang="zh-TW" dirty="0"/>
              <a:t>11 -</a:t>
            </a:r>
            <a:r>
              <a:rPr lang="en-US" altLang="zh-TW" dirty="0" err="1"/>
              <a:t>pthread</a:t>
            </a:r>
            <a:r>
              <a:rPr lang="zh-TW" altLang="en-US" dirty="0"/>
              <a:t> </a:t>
            </a:r>
            <a:r>
              <a:rPr lang="en-US" altLang="zh-TW" dirty="0" smtClean="0"/>
              <a:t>StudentID_hw4_bonus.cpp</a:t>
            </a:r>
          </a:p>
          <a:p>
            <a:r>
              <a:rPr lang="en-US" altLang="zh-TW" dirty="0" smtClean="0"/>
              <a:t>./</a:t>
            </a:r>
            <a:r>
              <a:rPr lang="en-US" altLang="zh-TW" dirty="0" err="1" smtClean="0"/>
              <a:t>a.out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rgbClr val="FF0000"/>
                </a:solidFill>
              </a:rPr>
              <a:t>↑ </a:t>
            </a:r>
            <a:r>
              <a:rPr lang="en-US" altLang="zh-TW" dirty="0" smtClean="0">
                <a:solidFill>
                  <a:srgbClr val="FF0000"/>
                </a:solidFill>
              </a:rPr>
              <a:t>no argument</a:t>
            </a:r>
          </a:p>
          <a:p>
            <a:r>
              <a:rPr lang="en-US" altLang="zh-TW" dirty="0" smtClean="0"/>
              <a:t>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into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compressed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StudentID_OS_hw4.zip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StudentID_hw4.cpp</a:t>
            </a:r>
          </a:p>
          <a:p>
            <a:pPr lvl="1"/>
            <a:r>
              <a:rPr lang="en-US" altLang="zh-TW" dirty="0" smtClean="0"/>
              <a:t>StudentID_hw4_bonus.cpp</a:t>
            </a:r>
          </a:p>
          <a:p>
            <a:pPr lvl="1"/>
            <a:r>
              <a:rPr lang="en-US" altLang="zh-TW" dirty="0" smtClean="0"/>
              <a:t>report.docx</a:t>
            </a:r>
            <a:r>
              <a:rPr lang="zh-TW" altLang="en-US" dirty="0" smtClean="0"/>
              <a:t> </a:t>
            </a:r>
            <a:r>
              <a:rPr lang="en-US" altLang="zh-TW" dirty="0" smtClean="0"/>
              <a:t>(or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report.pdf)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Deadline: 2018/12/23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(Sunday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  <a:r>
              <a:rPr lang="en-US" altLang="zh-TW" dirty="0" smtClean="0">
                <a:solidFill>
                  <a:srgbClr val="FF0000"/>
                </a:solidFill>
              </a:rPr>
              <a:t>23:59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789" y="762000"/>
            <a:ext cx="11281611" cy="9906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6600"/>
                </a:solidFill>
              </a:rPr>
              <a:t>Background</a:t>
            </a:r>
            <a:r>
              <a:rPr lang="en-US" altLang="zh-TW" dirty="0" smtClean="0">
                <a:solidFill>
                  <a:srgbClr val="FF6600"/>
                </a:solidFill>
              </a:rPr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Thread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888957"/>
            <a:ext cx="10972800" cy="50958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Only</a:t>
            </a:r>
            <a:r>
              <a:rPr lang="zh-TW" altLang="en-US" dirty="0" smtClean="0"/>
              <a:t> </a:t>
            </a:r>
            <a:r>
              <a:rPr lang="en-US" altLang="zh-TW" dirty="0"/>
              <a:t>use:</a:t>
            </a:r>
            <a:br>
              <a:rPr lang="en-US" altLang="zh-TW" dirty="0"/>
            </a:br>
            <a:r>
              <a:rPr lang="en-US" altLang="zh-TW" dirty="0"/>
              <a:t>#include &lt;</a:t>
            </a:r>
            <a:r>
              <a:rPr lang="en-US" altLang="zh-TW" dirty="0" err="1"/>
              <a:t>pthread.h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Declare:</a:t>
            </a:r>
            <a:br>
              <a:rPr lang="en-US" altLang="zh-TW" dirty="0" smtClean="0"/>
            </a:br>
            <a:r>
              <a:rPr lang="en-US" altLang="zh-TW" dirty="0" err="1" smtClean="0"/>
              <a:t>pthread_t</a:t>
            </a:r>
            <a:r>
              <a:rPr lang="en-US" altLang="zh-TW" dirty="0" smtClean="0"/>
              <a:t> </a:t>
            </a:r>
            <a:r>
              <a:rPr lang="en-US" altLang="zh-TW" dirty="0"/>
              <a:t>thread1, thread2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Functions: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pthread_create</a:t>
            </a:r>
            <a:r>
              <a:rPr lang="en-US" altLang="zh-TW" dirty="0"/>
              <a:t>(</a:t>
            </a:r>
            <a:r>
              <a:rPr lang="en-US" altLang="zh-TW" dirty="0" err="1"/>
              <a:t>pthread_t</a:t>
            </a:r>
            <a:r>
              <a:rPr lang="en-US" altLang="zh-TW" dirty="0"/>
              <a:t> * thread,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onst</a:t>
            </a:r>
            <a:r>
              <a:rPr lang="en-US" altLang="zh-TW" dirty="0" smtClean="0"/>
              <a:t> </a:t>
            </a:r>
            <a:r>
              <a:rPr lang="en-US" altLang="zh-TW" dirty="0" err="1"/>
              <a:t>pthread_attr_t</a:t>
            </a:r>
            <a:r>
              <a:rPr lang="en-US" altLang="zh-TW" dirty="0"/>
              <a:t> * </a:t>
            </a:r>
            <a:r>
              <a:rPr lang="en-US" altLang="zh-TW" dirty="0" err="1"/>
              <a:t>attr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zh-TW" altLang="en-US" dirty="0" smtClean="0"/>
              <a:t>                               </a:t>
            </a:r>
            <a:r>
              <a:rPr lang="en-US" altLang="zh-TW" dirty="0" smtClean="0"/>
              <a:t>void </a:t>
            </a:r>
            <a:r>
              <a:rPr lang="en-US" altLang="zh-TW" dirty="0"/>
              <a:t>* (*</a:t>
            </a:r>
            <a:r>
              <a:rPr lang="en-US" altLang="zh-TW" dirty="0" err="1"/>
              <a:t>start_routine</a:t>
            </a:r>
            <a:r>
              <a:rPr lang="en-US" altLang="zh-TW" dirty="0"/>
              <a:t>)(void *), </a:t>
            </a:r>
            <a:r>
              <a:rPr lang="en-US" altLang="zh-TW" dirty="0" smtClean="0"/>
              <a:t>void </a:t>
            </a:r>
            <a:r>
              <a:rPr lang="en-US" altLang="zh-TW" dirty="0"/>
              <a:t>*</a:t>
            </a:r>
            <a:r>
              <a:rPr lang="en-US" altLang="zh-TW" dirty="0" err="1"/>
              <a:t>arg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pthread_join</a:t>
            </a:r>
            <a:r>
              <a:rPr lang="en-US" altLang="zh-TW" dirty="0"/>
              <a:t>(</a:t>
            </a:r>
            <a:r>
              <a:rPr lang="en-US" altLang="zh-TW" dirty="0" err="1"/>
              <a:t>pthread_t</a:t>
            </a:r>
            <a:r>
              <a:rPr lang="en-US" altLang="zh-TW" dirty="0"/>
              <a:t> </a:t>
            </a:r>
            <a:r>
              <a:rPr lang="en-US" altLang="zh-TW" dirty="0" err="1"/>
              <a:t>th</a:t>
            </a:r>
            <a:r>
              <a:rPr lang="en-US" altLang="zh-TW" dirty="0"/>
              <a:t>, void **</a:t>
            </a:r>
            <a:r>
              <a:rPr lang="en-US" altLang="zh-TW" dirty="0" err="1"/>
              <a:t>thread_return</a:t>
            </a:r>
            <a:r>
              <a:rPr lang="en-US" altLang="zh-TW" dirty="0" smtClean="0"/>
              <a:t>);</a:t>
            </a:r>
          </a:p>
          <a:p>
            <a:pPr lvl="2"/>
            <a:r>
              <a:rPr lang="en-US" altLang="zh-TW" dirty="0"/>
              <a:t>wait for termination of another </a:t>
            </a:r>
            <a:r>
              <a:rPr lang="en-US" altLang="zh-TW" dirty="0" smtClean="0"/>
              <a:t>thread</a:t>
            </a:r>
          </a:p>
          <a:p>
            <a:pPr lvl="1"/>
            <a:r>
              <a:rPr lang="en-US" altLang="zh-TW" dirty="0"/>
              <a:t>void </a:t>
            </a:r>
            <a:r>
              <a:rPr lang="en-US" altLang="zh-TW" dirty="0" err="1"/>
              <a:t>pthread_exit</a:t>
            </a:r>
            <a:r>
              <a:rPr lang="en-US" altLang="zh-TW" dirty="0"/>
              <a:t>(void *</a:t>
            </a:r>
            <a:r>
              <a:rPr lang="en-US" altLang="zh-TW" dirty="0" err="1"/>
              <a:t>retval</a:t>
            </a:r>
            <a:r>
              <a:rPr lang="en-US" altLang="zh-TW" dirty="0" smtClean="0"/>
              <a:t>);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8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Synchronization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mutex</a:t>
            </a:r>
            <a:r>
              <a:rPr lang="zh-TW" altLang="en-US" dirty="0" smtClean="0"/>
              <a:t> </a:t>
            </a:r>
            <a:r>
              <a:rPr lang="en-US" altLang="zh-TW" dirty="0" smtClean="0"/>
              <a:t>lock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95875"/>
          </a:xfrm>
        </p:spPr>
        <p:txBody>
          <a:bodyPr>
            <a:normAutofit/>
          </a:bodyPr>
          <a:lstStyle/>
          <a:p>
            <a:r>
              <a:rPr lang="en-US" altLang="zh-TW" dirty="0"/>
              <a:t>Only</a:t>
            </a:r>
            <a:r>
              <a:rPr lang="zh-TW" altLang="en-US" dirty="0"/>
              <a:t> </a:t>
            </a:r>
            <a:r>
              <a:rPr lang="en-US" altLang="zh-TW" dirty="0"/>
              <a:t>use:</a:t>
            </a:r>
            <a:br>
              <a:rPr lang="en-US" altLang="zh-TW" dirty="0"/>
            </a:br>
            <a:r>
              <a:rPr lang="en-US" altLang="zh-TW" dirty="0"/>
              <a:t>#include &lt;</a:t>
            </a:r>
            <a:r>
              <a:rPr lang="en-US" altLang="zh-TW" dirty="0" err="1"/>
              <a:t>pthread.h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Declare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(global</a:t>
            </a:r>
            <a:r>
              <a:rPr lang="zh-TW" altLang="en-US" dirty="0" smtClean="0"/>
              <a:t> </a:t>
            </a:r>
            <a:r>
              <a:rPr lang="en-US" altLang="zh-TW" dirty="0" smtClean="0"/>
              <a:t>variable)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pthread_mutex_t</a:t>
            </a:r>
            <a:r>
              <a:rPr lang="en-US" altLang="zh-TW" dirty="0"/>
              <a:t> mutex1 = PTHREAD_MUTEX_INITIALIZER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Functions:</a:t>
            </a:r>
          </a:p>
          <a:p>
            <a:pPr lvl="1"/>
            <a:r>
              <a:rPr lang="en-US" altLang="zh-TW" dirty="0" err="1"/>
              <a:t>pthread_mutex_lock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dirty="0" smtClean="0"/>
              <a:t>acquire </a:t>
            </a:r>
            <a:r>
              <a:rPr lang="en-US" altLang="zh-TW" dirty="0"/>
              <a:t>a lock on the specified </a:t>
            </a:r>
            <a:r>
              <a:rPr lang="en-US" altLang="zh-TW" dirty="0" err="1"/>
              <a:t>mutex</a:t>
            </a:r>
            <a:r>
              <a:rPr lang="en-US" altLang="zh-TW" dirty="0"/>
              <a:t> variable. If the </a:t>
            </a:r>
            <a:r>
              <a:rPr lang="en-US" altLang="zh-TW" dirty="0" err="1"/>
              <a:t>mutex</a:t>
            </a:r>
            <a:r>
              <a:rPr lang="en-US" altLang="zh-TW" dirty="0"/>
              <a:t> is already locked by another thread, this call will block the calling thread until the </a:t>
            </a:r>
            <a:r>
              <a:rPr lang="en-US" altLang="zh-TW" dirty="0" err="1"/>
              <a:t>mutex</a:t>
            </a:r>
            <a:r>
              <a:rPr lang="en-US" altLang="zh-TW" dirty="0"/>
              <a:t> is unlocked.</a:t>
            </a:r>
          </a:p>
          <a:p>
            <a:pPr lvl="1"/>
            <a:r>
              <a:rPr lang="en-US" altLang="zh-TW" dirty="0" err="1"/>
              <a:t>pthread_mutex_unlock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dirty="0" smtClean="0"/>
              <a:t>unlock </a:t>
            </a:r>
            <a:r>
              <a:rPr lang="en-US" altLang="zh-TW" dirty="0"/>
              <a:t>a </a:t>
            </a:r>
            <a:r>
              <a:rPr lang="en-US" altLang="zh-TW" dirty="0" err="1"/>
              <a:t>mutex</a:t>
            </a:r>
            <a:r>
              <a:rPr lang="en-US" altLang="zh-TW" dirty="0"/>
              <a:t> variable. An error is returned if </a:t>
            </a:r>
            <a:r>
              <a:rPr lang="en-US" altLang="zh-TW" dirty="0" err="1"/>
              <a:t>mutex</a:t>
            </a:r>
            <a:r>
              <a:rPr lang="en-US" altLang="zh-TW" dirty="0"/>
              <a:t> is already unlocked or owned by another thread.</a:t>
            </a:r>
          </a:p>
          <a:p>
            <a:pPr lvl="1"/>
            <a:r>
              <a:rPr lang="en-US" altLang="zh-TW" dirty="0" err="1"/>
              <a:t>pthread_mutex_trylock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dirty="0" smtClean="0"/>
              <a:t>attempt </a:t>
            </a:r>
            <a:r>
              <a:rPr lang="en-US" altLang="zh-TW" dirty="0"/>
              <a:t>to lock a </a:t>
            </a:r>
            <a:r>
              <a:rPr lang="en-US" altLang="zh-TW" dirty="0" err="1"/>
              <a:t>mutex</a:t>
            </a:r>
            <a:r>
              <a:rPr lang="en-US" altLang="zh-TW" dirty="0"/>
              <a:t> or will return error code if busy. Useful for preventing deadlock conditions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2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Synchronization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semaphore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9587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#</a:t>
            </a:r>
            <a:r>
              <a:rPr lang="en-US" altLang="zh-TW" dirty="0"/>
              <a:t>include &lt;</a:t>
            </a:r>
            <a:r>
              <a:rPr lang="en-US" altLang="zh-TW" dirty="0" err="1"/>
              <a:t>pthread.h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/>
              <a:t>Declare:</a:t>
            </a:r>
            <a:r>
              <a:rPr lang="zh-TW" altLang="en-US" dirty="0"/>
              <a:t> </a:t>
            </a:r>
            <a:r>
              <a:rPr lang="en-US" altLang="zh-TW" dirty="0"/>
              <a:t>(global</a:t>
            </a:r>
            <a:r>
              <a:rPr lang="zh-TW" altLang="en-US" dirty="0"/>
              <a:t> </a:t>
            </a:r>
            <a:r>
              <a:rPr lang="en-US" altLang="zh-TW" dirty="0"/>
              <a:t>variable)</a:t>
            </a:r>
            <a:br>
              <a:rPr lang="en-US" altLang="zh-TW" dirty="0"/>
            </a:br>
            <a:r>
              <a:rPr lang="en-US" altLang="zh-TW" dirty="0" err="1"/>
              <a:t>pthread_cond_t</a:t>
            </a:r>
            <a:r>
              <a:rPr lang="en-US" altLang="zh-TW" dirty="0"/>
              <a:t> cond1 = PTHREAD_COND_INITIALIZER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/>
              <a:t>Functions:</a:t>
            </a:r>
          </a:p>
          <a:p>
            <a:pPr lvl="2"/>
            <a:r>
              <a:rPr lang="en-US" altLang="zh-TW" dirty="0" err="1" smtClean="0"/>
              <a:t>pthread_cond_wait</a:t>
            </a:r>
            <a:endParaRPr lang="en-US" altLang="zh-TW" dirty="0" smtClean="0"/>
          </a:p>
          <a:p>
            <a:pPr lvl="2"/>
            <a:r>
              <a:rPr lang="en-US" altLang="zh-TW" dirty="0" err="1"/>
              <a:t>pthread_cond_signal</a:t>
            </a:r>
            <a:endParaRPr lang="en-US" altLang="zh-TW" dirty="0"/>
          </a:p>
          <a:p>
            <a:pPr lvl="2"/>
            <a:r>
              <a:rPr lang="en-US" altLang="zh-TW" dirty="0" err="1" smtClean="0"/>
              <a:t>pthread_cond_broadcast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semaphore.h</a:t>
            </a:r>
            <a:r>
              <a:rPr lang="en-US" altLang="zh-TW" dirty="0"/>
              <a:t>&gt;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Declare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(global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sem_t</a:t>
            </a:r>
            <a:r>
              <a:rPr lang="zh-TW" altLang="en-US" dirty="0" smtClean="0"/>
              <a:t> </a:t>
            </a:r>
            <a:r>
              <a:rPr lang="en-US" altLang="zh-TW" dirty="0" smtClean="0"/>
              <a:t>sem1;</a:t>
            </a:r>
          </a:p>
          <a:p>
            <a:pPr lvl="1"/>
            <a:r>
              <a:rPr lang="en-US" altLang="zh-TW" dirty="0" smtClean="0"/>
              <a:t>Functions:</a:t>
            </a:r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    </a:t>
            </a:r>
            <a:r>
              <a:rPr lang="en-US" altLang="zh-TW" dirty="0" err="1"/>
              <a:t>sem_post</a:t>
            </a:r>
            <a:r>
              <a:rPr lang="en-US" altLang="zh-TW" dirty="0"/>
              <a:t>(</a:t>
            </a:r>
            <a:r>
              <a:rPr lang="en-US" altLang="zh-TW" dirty="0" err="1"/>
              <a:t>sem_t</a:t>
            </a:r>
            <a:r>
              <a:rPr lang="en-US" altLang="zh-TW" dirty="0"/>
              <a:t> </a:t>
            </a:r>
            <a:r>
              <a:rPr lang="en-US" altLang="zh-TW" dirty="0" smtClean="0"/>
              <a:t>*);</a:t>
            </a:r>
          </a:p>
          <a:p>
            <a:pPr lvl="2"/>
            <a:r>
              <a:rPr lang="en-US" altLang="zh-TW" dirty="0" err="1"/>
              <a:t>int</a:t>
            </a:r>
            <a:r>
              <a:rPr lang="en-US" altLang="zh-TW" dirty="0"/>
              <a:t>    </a:t>
            </a:r>
            <a:r>
              <a:rPr lang="en-US" altLang="zh-TW" dirty="0" err="1"/>
              <a:t>sem_wait</a:t>
            </a:r>
            <a:r>
              <a:rPr lang="en-US" altLang="zh-TW" dirty="0"/>
              <a:t>(</a:t>
            </a:r>
            <a:r>
              <a:rPr lang="en-US" altLang="zh-TW" dirty="0" err="1"/>
              <a:t>sem_t</a:t>
            </a:r>
            <a:r>
              <a:rPr lang="en-US" altLang="zh-TW" dirty="0"/>
              <a:t> </a:t>
            </a:r>
            <a:r>
              <a:rPr lang="en-US" altLang="zh-TW" dirty="0" smtClean="0"/>
              <a:t>*);</a:t>
            </a:r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    </a:t>
            </a:r>
            <a:r>
              <a:rPr lang="en-US" altLang="zh-TW" dirty="0" err="1"/>
              <a:t>sem_close</a:t>
            </a:r>
            <a:r>
              <a:rPr lang="en-US" altLang="zh-TW" dirty="0"/>
              <a:t>(</a:t>
            </a:r>
            <a:r>
              <a:rPr lang="en-US" altLang="zh-TW" dirty="0" err="1"/>
              <a:t>sem_t</a:t>
            </a:r>
            <a:r>
              <a:rPr lang="en-US" altLang="zh-TW" dirty="0"/>
              <a:t> </a:t>
            </a:r>
            <a:r>
              <a:rPr lang="en-US" altLang="zh-TW" dirty="0" smtClean="0"/>
              <a:t>*);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6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64085"/>
            <a:ext cx="10972800" cy="990600"/>
          </a:xfrm>
        </p:spPr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86589"/>
            <a:ext cx="10972800" cy="5235587"/>
          </a:xfrm>
        </p:spPr>
        <p:txBody>
          <a:bodyPr/>
          <a:lstStyle/>
          <a:p>
            <a:r>
              <a:rPr lang="en-US" altLang="zh-TW" b="1" dirty="0" smtClean="0"/>
              <a:t>Problem1: (80%)</a:t>
            </a:r>
          </a:p>
          <a:p>
            <a:r>
              <a:rPr lang="en-US" altLang="zh-TW" dirty="0" smtClean="0"/>
              <a:t>Implement </a:t>
            </a:r>
            <a:r>
              <a:rPr lang="en-US" altLang="zh-TW" dirty="0"/>
              <a:t>image </a:t>
            </a:r>
            <a:r>
              <a:rPr lang="en-US" altLang="zh-TW" dirty="0" smtClean="0"/>
              <a:t>processing by using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hreads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synchronization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1. Smoothing images with Mean filter</a:t>
            </a:r>
          </a:p>
          <a:p>
            <a:pPr lvl="1"/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en-US" altLang="zh-TW" dirty="0" smtClean="0"/>
              <a:t> </a:t>
            </a:r>
            <a:r>
              <a:rPr lang="en-US" altLang="zh-TW" dirty="0"/>
              <a:t>Edge </a:t>
            </a:r>
            <a:r>
              <a:rPr lang="en-US" altLang="zh-TW" dirty="0" smtClean="0"/>
              <a:t>Detection </a:t>
            </a:r>
            <a:r>
              <a:rPr lang="en-US" altLang="zh-TW" dirty="0"/>
              <a:t>with Sobel </a:t>
            </a:r>
            <a:r>
              <a:rPr lang="en-US" altLang="zh-TW" dirty="0" smtClean="0"/>
              <a:t>filter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***</a:t>
            </a:r>
            <a:r>
              <a:rPr lang="en-US" altLang="zh-TW" dirty="0">
                <a:solidFill>
                  <a:srgbClr val="FF0000"/>
                </a:solidFill>
              </a:rPr>
              <a:t>Please follow the </a:t>
            </a:r>
            <a:r>
              <a:rPr lang="en-US" altLang="zh-TW" dirty="0" smtClean="0">
                <a:solidFill>
                  <a:srgbClr val="FF0000"/>
                </a:solidFill>
              </a:rPr>
              <a:t>order, Mean filter first ,then Sobel filter.***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***Only create two </a:t>
            </a:r>
            <a:r>
              <a:rPr lang="en-US" altLang="zh-TW" b="1" dirty="0" smtClean="0">
                <a:solidFill>
                  <a:srgbClr val="FF0000"/>
                </a:solidFill>
              </a:rPr>
              <a:t>threads(One for </a:t>
            </a:r>
            <a:r>
              <a:rPr lang="en-US" altLang="zh-TW" b="1" dirty="0">
                <a:solidFill>
                  <a:srgbClr val="FF0000"/>
                </a:solidFill>
              </a:rPr>
              <a:t>M</a:t>
            </a:r>
            <a:r>
              <a:rPr lang="en-US" altLang="zh-TW" b="1" dirty="0" smtClean="0">
                <a:solidFill>
                  <a:srgbClr val="FF0000"/>
                </a:solidFill>
              </a:rPr>
              <a:t>ean filter , one for Sobel filter).***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99" y="3904492"/>
            <a:ext cx="2139506" cy="21395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向右箭號 7"/>
          <p:cNvSpPr/>
          <p:nvPr/>
        </p:nvSpPr>
        <p:spPr>
          <a:xfrm>
            <a:off x="4382499" y="4705469"/>
            <a:ext cx="310263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25568" y="3209880"/>
            <a:ext cx="1275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73979" y="3260556"/>
            <a:ext cx="121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970420" y="3904492"/>
            <a:ext cx="4047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1.Mean filter + 2.Sobel filter</a:t>
            </a:r>
            <a:endParaRPr lang="zh-TW" altLang="en-US" sz="2400" dirty="0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32" y="3904492"/>
            <a:ext cx="2142468" cy="21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64085"/>
            <a:ext cx="10972800" cy="990600"/>
          </a:xfrm>
        </p:spPr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86589"/>
            <a:ext cx="10972800" cy="5235587"/>
          </a:xfrm>
        </p:spPr>
        <p:txBody>
          <a:bodyPr/>
          <a:lstStyle/>
          <a:p>
            <a:r>
              <a:rPr lang="en-US" altLang="zh-TW" b="1" dirty="0" smtClean="0"/>
              <a:t>Problem2: </a:t>
            </a:r>
            <a:r>
              <a:rPr lang="en-US" altLang="zh-TW" b="1" dirty="0" smtClean="0">
                <a:sym typeface="Wingdings" panose="05000000000000000000" pitchFamily="2" charset="2"/>
              </a:rPr>
              <a:t>(bonus 15%)</a:t>
            </a:r>
            <a:endParaRPr lang="en-US" altLang="zh-TW" b="1" dirty="0" smtClean="0"/>
          </a:p>
          <a:p>
            <a:r>
              <a:rPr lang="en-US" altLang="zh-TW" dirty="0" smtClean="0"/>
              <a:t>Implement </a:t>
            </a:r>
            <a:r>
              <a:rPr lang="en-US" altLang="zh-TW" dirty="0"/>
              <a:t>image </a:t>
            </a:r>
            <a:r>
              <a:rPr lang="en-US" altLang="zh-TW" dirty="0" smtClean="0"/>
              <a:t>processing by using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hreads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synchronization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1. </a:t>
            </a:r>
            <a:r>
              <a:rPr lang="en-US" altLang="zh-TW" dirty="0"/>
              <a:t>Smoothing images with </a:t>
            </a:r>
            <a:r>
              <a:rPr lang="en-US" altLang="zh-TW" dirty="0" smtClean="0"/>
              <a:t>Mean filter</a:t>
            </a:r>
          </a:p>
          <a:p>
            <a:pPr lvl="1"/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en-US" altLang="zh-TW" dirty="0" smtClean="0"/>
              <a:t> </a:t>
            </a:r>
            <a:r>
              <a:rPr lang="en-US" altLang="zh-TW" dirty="0"/>
              <a:t>Edge </a:t>
            </a:r>
            <a:r>
              <a:rPr lang="en-US" altLang="zh-TW" dirty="0" smtClean="0"/>
              <a:t>Detection </a:t>
            </a:r>
            <a:r>
              <a:rPr lang="en-US" altLang="zh-TW" dirty="0"/>
              <a:t>with Sobel </a:t>
            </a:r>
            <a:r>
              <a:rPr lang="en-US" altLang="zh-TW" dirty="0" smtClean="0"/>
              <a:t>filter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***</a:t>
            </a:r>
            <a:r>
              <a:rPr lang="en-US" altLang="zh-TW" dirty="0">
                <a:solidFill>
                  <a:srgbClr val="FF0000"/>
                </a:solidFill>
              </a:rPr>
              <a:t>Please follow the </a:t>
            </a:r>
            <a:r>
              <a:rPr lang="en-US" altLang="zh-TW" dirty="0" smtClean="0">
                <a:solidFill>
                  <a:srgbClr val="FF0000"/>
                </a:solidFill>
              </a:rPr>
              <a:t>order, Mean filter first ,then Sobel filter.***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***Create more than two </a:t>
            </a:r>
            <a:r>
              <a:rPr lang="en-US" altLang="zh-TW" b="1" dirty="0" smtClean="0">
                <a:solidFill>
                  <a:srgbClr val="FF0000"/>
                </a:solidFill>
              </a:rPr>
              <a:t>threads***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99" y="3904492"/>
            <a:ext cx="2139506" cy="21395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向右箭號 7"/>
          <p:cNvSpPr/>
          <p:nvPr/>
        </p:nvSpPr>
        <p:spPr>
          <a:xfrm>
            <a:off x="4382499" y="4705469"/>
            <a:ext cx="310263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25568" y="3209880"/>
            <a:ext cx="1275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73979" y="3260556"/>
            <a:ext cx="121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970420" y="3904492"/>
            <a:ext cx="4047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1.Mean filter + 2.Sobel filter</a:t>
            </a:r>
            <a:endParaRPr lang="zh-TW" altLang="en-US" sz="2400" dirty="0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32" y="3904492"/>
            <a:ext cx="2142468" cy="21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958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Notice</a:t>
            </a:r>
            <a:r>
              <a:rPr lang="en-US" altLang="zh-TW" dirty="0"/>
              <a:t>: You need to </a:t>
            </a:r>
            <a:r>
              <a:rPr lang="en-US" altLang="zh-TW" dirty="0" smtClean="0"/>
              <a:t>do Mean filter </a:t>
            </a:r>
            <a:r>
              <a:rPr lang="en-US" altLang="zh-TW" dirty="0"/>
              <a:t>and </a:t>
            </a:r>
            <a:r>
              <a:rPr lang="en-US" altLang="zh-TW" dirty="0" smtClean="0"/>
              <a:t>Sobel filter </a:t>
            </a:r>
            <a:r>
              <a:rPr lang="en-US" altLang="zh-TW" dirty="0"/>
              <a:t>at the same </a:t>
            </a:r>
            <a:r>
              <a:rPr lang="en-US" altLang="zh-TW" dirty="0" smtClean="0"/>
              <a:t>time.</a:t>
            </a:r>
            <a:endParaRPr lang="en-US" altLang="zh-TW" dirty="0" smtClean="0"/>
          </a:p>
          <a:p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HW4,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need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at least one</a:t>
            </a:r>
            <a:r>
              <a:rPr lang="en-US" altLang="zh-TW" dirty="0"/>
              <a:t> of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mutex</a:t>
            </a:r>
            <a:r>
              <a:rPr lang="en-US" altLang="zh-TW" dirty="0" smtClean="0"/>
              <a:t> 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semaphore.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HW4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err="1"/>
              <a:t>mutex</a:t>
            </a:r>
            <a:r>
              <a:rPr lang="en-US" altLang="zh-TW" dirty="0"/>
              <a:t> </a:t>
            </a:r>
            <a:r>
              <a:rPr lang="en-US" altLang="zh-TW" dirty="0" smtClean="0"/>
              <a:t>lock.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HW4</a:t>
            </a:r>
            <a:r>
              <a:rPr lang="zh-TW" altLang="en-US" dirty="0" smtClean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 smtClean="0"/>
              <a:t>semaphore.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HW4</a:t>
            </a:r>
            <a:r>
              <a:rPr lang="zh-TW" altLang="en-US" dirty="0" smtClean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 err="1"/>
              <a:t>mutex</a:t>
            </a:r>
            <a:r>
              <a:rPr lang="en-US" altLang="zh-TW" dirty="0"/>
              <a:t> 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semaphore.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dirty="0" smtClean="0"/>
          </a:p>
          <a:p>
            <a:pPr lvl="1">
              <a:buBlip>
                <a:blip r:embed="rId3"/>
              </a:buBlip>
            </a:pPr>
            <a:r>
              <a:rPr lang="en-US" altLang="zh-TW" dirty="0" smtClean="0"/>
              <a:t>HW4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any </a:t>
            </a:r>
            <a:r>
              <a:rPr lang="en-US" altLang="zh-TW" dirty="0"/>
              <a:t>one of </a:t>
            </a:r>
            <a:r>
              <a:rPr lang="en-US" altLang="zh-TW" dirty="0" err="1"/>
              <a:t>mutex</a:t>
            </a:r>
            <a:r>
              <a:rPr lang="en-US" altLang="zh-TW" dirty="0"/>
              <a:t> lock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semaphore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marL="274320" lvl="1" indent="0">
              <a:buNone/>
            </a:pP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8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Introduction: </a:t>
            </a:r>
            <a:r>
              <a:rPr lang="en-US" altLang="zh-TW" dirty="0" smtClean="0"/>
              <a:t>Mean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altLang="zh-TW" sz="2800" dirty="0" smtClean="0"/>
              <a:t>For example: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97" y="2264610"/>
            <a:ext cx="1834481" cy="20082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75" y="2222704"/>
            <a:ext cx="1746251" cy="20501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40" y="4688316"/>
            <a:ext cx="8623043" cy="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Introduction: A</a:t>
            </a:r>
            <a:r>
              <a:rPr lang="en-US" altLang="zh-TW" dirty="0" smtClean="0"/>
              <a:t>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958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Convert RGB image to grey image:</a:t>
            </a:r>
          </a:p>
          <a:p>
            <a:pPr lvl="1"/>
            <a:r>
              <a:rPr lang="en-US" altLang="zh-TW" dirty="0" smtClean="0"/>
              <a:t>grey(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j)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( 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j)+G(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)+B(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 )/3</a:t>
            </a:r>
          </a:p>
          <a:p>
            <a:pPr lvl="1"/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</a:t>
            </a:r>
            <a:r>
              <a:rPr lang="en-US" altLang="zh-TW" dirty="0" smtClean="0"/>
              <a:t>moothing: convolving 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grey image </a:t>
            </a:r>
            <a:r>
              <a:rPr lang="en-US" altLang="zh-TW" dirty="0"/>
              <a:t>with a </a:t>
            </a:r>
            <a:r>
              <a:rPr lang="en-US" altLang="zh-TW" dirty="0" smtClean="0"/>
              <a:t>Mean filter.</a:t>
            </a:r>
          </a:p>
          <a:p>
            <a:pPr marL="274320" lvl="1" indent="0">
              <a:buNone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Extend the size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 from HxWx1 to HxWx3 (to save the image)</a:t>
            </a:r>
          </a:p>
          <a:p>
            <a:pPr lvl="1"/>
            <a:r>
              <a:rPr lang="en-US" altLang="zh-TW" dirty="0"/>
              <a:t>R(</a:t>
            </a:r>
            <a:r>
              <a:rPr lang="en-US" altLang="zh-TW" dirty="0" err="1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 grey(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G(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 grey(</a:t>
            </a:r>
            <a:r>
              <a:rPr lang="en-US" altLang="zh-TW" dirty="0" err="1" smtClean="0"/>
              <a:t>i</a:t>
            </a:r>
            <a:r>
              <a:rPr lang="en-US" altLang="zh-TW" dirty="0"/>
              <a:t>, j)</a:t>
            </a:r>
          </a:p>
          <a:p>
            <a:pPr lvl="1"/>
            <a:r>
              <a:rPr lang="en-US" altLang="zh-TW" dirty="0" smtClean="0"/>
              <a:t>B(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 grey(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0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8824</TotalTime>
  <Words>747</Words>
  <Application>Microsoft Office PowerPoint</Application>
  <PresentationFormat>寬螢幕</PresentationFormat>
  <Paragraphs>239</Paragraphs>
  <Slides>17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华文新魏</vt:lpstr>
      <vt:lpstr>微軟正黑體</vt:lpstr>
      <vt:lpstr>新細明體</vt:lpstr>
      <vt:lpstr>Arial</vt:lpstr>
      <vt:lpstr>Calibri</vt:lpstr>
      <vt:lpstr>Cambria Math</vt:lpstr>
      <vt:lpstr>Wingdings</vt:lpstr>
      <vt:lpstr>清晰</vt:lpstr>
      <vt:lpstr>PowerPoint 簡報</vt:lpstr>
      <vt:lpstr>Background      Thread</vt:lpstr>
      <vt:lpstr>Synchronization - mutex lock</vt:lpstr>
      <vt:lpstr>Synchronization - semaphore</vt:lpstr>
      <vt:lpstr>Goal</vt:lpstr>
      <vt:lpstr>Goal</vt:lpstr>
      <vt:lpstr>PowerPoint 簡報</vt:lpstr>
      <vt:lpstr>Introduction: Mean filter</vt:lpstr>
      <vt:lpstr>Introduction: Algorithm</vt:lpstr>
      <vt:lpstr>Introduction: Sobel filter</vt:lpstr>
      <vt:lpstr>Introduction: Edge Detection algorithm </vt:lpstr>
      <vt:lpstr>Image read &amp; write</vt:lpstr>
      <vt:lpstr>Input &amp; output format</vt:lpstr>
      <vt:lpstr>Score</vt:lpstr>
      <vt:lpstr>Score (cont.)</vt:lpstr>
      <vt:lpstr>Score (cont.)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YANG</dc:creator>
  <cp:lastModifiedBy>GOZ</cp:lastModifiedBy>
  <cp:revision>695</cp:revision>
  <dcterms:created xsi:type="dcterms:W3CDTF">2016-10-01T19:34:57Z</dcterms:created>
  <dcterms:modified xsi:type="dcterms:W3CDTF">2018-12-06T08:52:29Z</dcterms:modified>
</cp:coreProperties>
</file>