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Override2.xml" ContentType="application/vnd.openxmlformats-officedocument.themeOverrid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  <p:sldMasterId id="2147483653" r:id="rId4"/>
    <p:sldMasterId id="2147483699" r:id="rId5"/>
    <p:sldMasterId id="2147483711" r:id="rId6"/>
  </p:sldMasterIdLst>
  <p:notesMasterIdLst>
    <p:notesMasterId r:id="rId29"/>
  </p:notesMasterIdLst>
  <p:sldIdLst>
    <p:sldId id="256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58" r:id="rId23"/>
    <p:sldId id="259" r:id="rId24"/>
    <p:sldId id="260" r:id="rId25"/>
    <p:sldId id="261" r:id="rId26"/>
    <p:sldId id="262" r:id="rId27"/>
    <p:sldId id="263" r:id="rId28"/>
  </p:sldIdLst>
  <p:sldSz cx="9144000" cy="6858000" type="screen4x3"/>
  <p:notesSz cx="693578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1D5D7C67-FC32-4B96-A1B3-0573D119E02C}">
          <p14:sldIdLst>
            <p14:sldId id="256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4BE"/>
    <a:srgbClr val="F6FC04"/>
    <a:srgbClr val="C9DBDD"/>
    <a:srgbClr val="EEEE12"/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853" autoAdjust="0"/>
    <p:restoredTop sz="94598" autoAdjust="0"/>
  </p:normalViewPr>
  <p:slideViewPr>
    <p:cSldViewPr snapToGrid="0">
      <p:cViewPr varScale="1">
        <p:scale>
          <a:sx n="97" d="100"/>
          <a:sy n="97" d="100"/>
        </p:scale>
        <p:origin x="-102" y="-360"/>
      </p:cViewPr>
      <p:guideLst>
        <p:guide orient="horz" pos="2155"/>
        <p:guide pos="2880"/>
      </p:guideLst>
    </p:cSldViewPr>
  </p:slideViewPr>
  <p:outlineViewPr>
    <p:cViewPr>
      <p:scale>
        <a:sx n="33" d="100"/>
        <a:sy n="33" d="100"/>
      </p:scale>
      <p:origin x="0" y="4914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DE1E0-36B2-42FD-8BC1-DEC0FAC5CDC6}" type="doc">
      <dgm:prSet loTypeId="urn:microsoft.com/office/officeart/2009/layout/Circle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FEEDF0-9ED0-4D7F-AB97-F24DEA096723}">
      <dgm:prSet phldrT="[Text]"/>
      <dgm:spPr/>
      <dgm:t>
        <a:bodyPr/>
        <a:lstStyle/>
        <a:p>
          <a:r>
            <a:rPr lang="en-US" dirty="0" smtClean="0"/>
            <a:t>Step 1</a:t>
          </a:r>
          <a:br>
            <a:rPr lang="en-US" dirty="0" smtClean="0"/>
          </a:br>
          <a:r>
            <a:rPr lang="en-US" dirty="0" smtClean="0"/>
            <a:t>Configuration File</a:t>
          </a:r>
          <a:endParaRPr lang="en-US" dirty="0"/>
        </a:p>
      </dgm:t>
    </dgm:pt>
    <dgm:pt modelId="{6A0DD80F-58E3-4F5A-8C14-0C7F080FC469}" type="parTrans" cxnId="{26755254-41E9-4B8D-9575-AED9C008015C}">
      <dgm:prSet/>
      <dgm:spPr/>
      <dgm:t>
        <a:bodyPr/>
        <a:lstStyle/>
        <a:p>
          <a:endParaRPr lang="en-US"/>
        </a:p>
      </dgm:t>
    </dgm:pt>
    <dgm:pt modelId="{5AEE57B6-452E-4D6B-9FEC-128B713CC6B5}" type="sibTrans" cxnId="{26755254-41E9-4B8D-9575-AED9C008015C}">
      <dgm:prSet/>
      <dgm:spPr/>
      <dgm:t>
        <a:bodyPr/>
        <a:lstStyle/>
        <a:p>
          <a:endParaRPr lang="en-US"/>
        </a:p>
      </dgm:t>
    </dgm:pt>
    <dgm:pt modelId="{3983B1D4-E9F3-40E6-BD23-7E703B845062}">
      <dgm:prSet phldrT="[Text]" custT="1"/>
      <dgm:spPr/>
      <dgm:t>
        <a:bodyPr/>
        <a:lstStyle/>
        <a:p>
          <a:r>
            <a:rPr lang="en-US" sz="1600" dirty="0" smtClean="0"/>
            <a:t>Write Configuration file</a:t>
          </a:r>
          <a:endParaRPr lang="en-US" sz="1600" dirty="0"/>
        </a:p>
      </dgm:t>
    </dgm:pt>
    <dgm:pt modelId="{4F492F41-738A-495A-BD66-62C92425C206}" type="parTrans" cxnId="{EE2D7EB0-2491-4620-9484-128EFCB0CCFB}">
      <dgm:prSet/>
      <dgm:spPr/>
      <dgm:t>
        <a:bodyPr/>
        <a:lstStyle/>
        <a:p>
          <a:endParaRPr lang="en-US"/>
        </a:p>
      </dgm:t>
    </dgm:pt>
    <dgm:pt modelId="{C87237CF-A497-41CE-A1FA-5B148B026A29}" type="sibTrans" cxnId="{EE2D7EB0-2491-4620-9484-128EFCB0CCFB}">
      <dgm:prSet/>
      <dgm:spPr/>
      <dgm:t>
        <a:bodyPr/>
        <a:lstStyle/>
        <a:p>
          <a:endParaRPr lang="en-US"/>
        </a:p>
      </dgm:t>
    </dgm:pt>
    <dgm:pt modelId="{902514D4-9367-48BD-AB98-415C361E8095}">
      <dgm:prSet phldrT="[Text]"/>
      <dgm:spPr/>
      <dgm:t>
        <a:bodyPr/>
        <a:lstStyle/>
        <a:p>
          <a:r>
            <a:rPr lang="en-US" dirty="0" smtClean="0"/>
            <a:t>Step 2</a:t>
          </a:r>
          <a:r>
            <a:rPr lang="en-US" smtClean="0"/>
            <a:t/>
          </a:r>
          <a:br>
            <a:rPr lang="en-US" smtClean="0"/>
          </a:br>
          <a:r>
            <a:rPr lang="en-US" smtClean="0"/>
            <a:t>Code generation</a:t>
          </a:r>
          <a:endParaRPr lang="en-US" dirty="0"/>
        </a:p>
      </dgm:t>
    </dgm:pt>
    <dgm:pt modelId="{8583B2DE-149D-4FA0-B8A4-627F65C95D74}" type="parTrans" cxnId="{EC73D28B-E1B0-4A21-84D6-9486C56E714D}">
      <dgm:prSet/>
      <dgm:spPr/>
      <dgm:t>
        <a:bodyPr/>
        <a:lstStyle/>
        <a:p>
          <a:endParaRPr lang="en-US"/>
        </a:p>
      </dgm:t>
    </dgm:pt>
    <dgm:pt modelId="{E602F495-06AD-4078-A149-C6C8558402F7}" type="sibTrans" cxnId="{EC73D28B-E1B0-4A21-84D6-9486C56E714D}">
      <dgm:prSet/>
      <dgm:spPr/>
      <dgm:t>
        <a:bodyPr/>
        <a:lstStyle/>
        <a:p>
          <a:endParaRPr lang="en-US"/>
        </a:p>
      </dgm:t>
    </dgm:pt>
    <dgm:pt modelId="{BCC44E0D-2E84-42AD-BFBC-B1DB0B59B688}">
      <dgm:prSet phldrT="[Text]" custT="1"/>
      <dgm:spPr/>
      <dgm:t>
        <a:bodyPr/>
        <a:lstStyle/>
        <a:p>
          <a:r>
            <a:rPr lang="en-US" sz="1600" dirty="0" smtClean="0"/>
            <a:t>Generate .h and .c files</a:t>
          </a:r>
          <a:endParaRPr lang="en-US" sz="1600" dirty="0"/>
        </a:p>
      </dgm:t>
    </dgm:pt>
    <dgm:pt modelId="{7E0E6D07-FB18-4817-BC96-566987AEC0E5}" type="parTrans" cxnId="{664DFF4C-E1B0-4AE3-9A2D-2413214F1402}">
      <dgm:prSet/>
      <dgm:spPr/>
      <dgm:t>
        <a:bodyPr/>
        <a:lstStyle/>
        <a:p>
          <a:endParaRPr lang="en-US"/>
        </a:p>
      </dgm:t>
    </dgm:pt>
    <dgm:pt modelId="{B6560097-BCA9-4F02-8ED2-12737AEC23F1}" type="sibTrans" cxnId="{664DFF4C-E1B0-4AE3-9A2D-2413214F1402}">
      <dgm:prSet/>
      <dgm:spPr/>
      <dgm:t>
        <a:bodyPr/>
        <a:lstStyle/>
        <a:p>
          <a:endParaRPr lang="en-US"/>
        </a:p>
      </dgm:t>
    </dgm:pt>
    <dgm:pt modelId="{42DDB17B-32B6-4380-AEA0-A9CDCE0F4C58}">
      <dgm:prSet phldrT="[Text]"/>
      <dgm:spPr/>
      <dgm:t>
        <a:bodyPr/>
        <a:lstStyle/>
        <a:p>
          <a:r>
            <a:rPr lang="en-US" dirty="0" smtClean="0"/>
            <a:t>Step 3</a:t>
          </a:r>
          <a:br>
            <a:rPr lang="en-US" dirty="0" smtClean="0"/>
          </a:br>
          <a:r>
            <a:rPr lang="en-US" dirty="0" smtClean="0"/>
            <a:t>Fill in missing code</a:t>
          </a:r>
          <a:endParaRPr lang="en-US" dirty="0"/>
        </a:p>
      </dgm:t>
    </dgm:pt>
    <dgm:pt modelId="{0542F929-D3C4-4E9C-A3C8-6EF7FF18FFBD}" type="parTrans" cxnId="{103B6B91-8CC9-4D40-B800-3DD59F11CB88}">
      <dgm:prSet/>
      <dgm:spPr/>
      <dgm:t>
        <a:bodyPr/>
        <a:lstStyle/>
        <a:p>
          <a:endParaRPr lang="en-US"/>
        </a:p>
      </dgm:t>
    </dgm:pt>
    <dgm:pt modelId="{B503D57E-B88B-42C1-9990-439FB88B1A35}" type="sibTrans" cxnId="{103B6B91-8CC9-4D40-B800-3DD59F11CB88}">
      <dgm:prSet/>
      <dgm:spPr/>
      <dgm:t>
        <a:bodyPr/>
        <a:lstStyle/>
        <a:p>
          <a:endParaRPr lang="en-US"/>
        </a:p>
      </dgm:t>
    </dgm:pt>
    <dgm:pt modelId="{8DC3B0AC-5266-485C-BEE0-5EA316ED6351}">
      <dgm:prSet phldrT="[Text]" custT="1"/>
      <dgm:spPr/>
      <dgm:t>
        <a:bodyPr/>
        <a:lstStyle/>
        <a:p>
          <a:r>
            <a:rPr lang="en-US" sz="1600" dirty="0" smtClean="0"/>
            <a:t>Link Parameters</a:t>
          </a:r>
          <a:endParaRPr lang="en-US" sz="1600" dirty="0"/>
        </a:p>
      </dgm:t>
    </dgm:pt>
    <dgm:pt modelId="{4AF62E0A-68C0-4E36-A271-5E981705ABD4}" type="parTrans" cxnId="{D9AB0AE6-F18B-4A70-BFB4-908F5D928CC4}">
      <dgm:prSet/>
      <dgm:spPr/>
      <dgm:t>
        <a:bodyPr/>
        <a:lstStyle/>
        <a:p>
          <a:endParaRPr lang="en-US"/>
        </a:p>
      </dgm:t>
    </dgm:pt>
    <dgm:pt modelId="{09B5E930-7BFA-4193-A015-8BA2F8D85EED}" type="sibTrans" cxnId="{D9AB0AE6-F18B-4A70-BFB4-908F5D928CC4}">
      <dgm:prSet/>
      <dgm:spPr/>
      <dgm:t>
        <a:bodyPr/>
        <a:lstStyle/>
        <a:p>
          <a:endParaRPr lang="en-US"/>
        </a:p>
      </dgm:t>
    </dgm:pt>
    <dgm:pt modelId="{12A28CF0-4E84-404B-BD05-C93E11DD70AF}">
      <dgm:prSet phldrT="[Text]" custT="1"/>
      <dgm:spPr/>
      <dgm:t>
        <a:bodyPr/>
        <a:lstStyle/>
        <a:p>
          <a:r>
            <a:rPr lang="en-US" sz="1600" dirty="0" smtClean="0"/>
            <a:t>Main control loop</a:t>
          </a:r>
          <a:endParaRPr lang="en-US" sz="1600" dirty="0"/>
        </a:p>
      </dgm:t>
    </dgm:pt>
    <dgm:pt modelId="{A8D02A92-D95A-43FA-89EC-C2659BCB74B4}" type="parTrans" cxnId="{297128EE-1E8D-4F19-99A9-24D20B8B8DEE}">
      <dgm:prSet/>
      <dgm:spPr/>
      <dgm:t>
        <a:bodyPr/>
        <a:lstStyle/>
        <a:p>
          <a:endParaRPr lang="en-US"/>
        </a:p>
      </dgm:t>
    </dgm:pt>
    <dgm:pt modelId="{8CF69FEC-4148-4199-8D68-EFD55841612F}" type="sibTrans" cxnId="{297128EE-1E8D-4F19-99A9-24D20B8B8DEE}">
      <dgm:prSet/>
      <dgm:spPr/>
      <dgm:t>
        <a:bodyPr/>
        <a:lstStyle/>
        <a:p>
          <a:endParaRPr lang="en-US"/>
        </a:p>
      </dgm:t>
    </dgm:pt>
    <dgm:pt modelId="{D87892D3-FFAA-451B-97A6-C0387A22E71F}">
      <dgm:prSet phldrT="[Text]" custT="1"/>
      <dgm:spPr/>
      <dgm:t>
        <a:bodyPr/>
        <a:lstStyle/>
        <a:p>
          <a:r>
            <a:rPr lang="en-US" sz="1600" dirty="0" smtClean="0"/>
            <a:t>Generate .jpg and log files</a:t>
          </a:r>
          <a:endParaRPr lang="en-US" sz="1600" dirty="0"/>
        </a:p>
      </dgm:t>
    </dgm:pt>
    <dgm:pt modelId="{81A69D61-E408-4109-A09B-921F1FB0771C}" type="parTrans" cxnId="{96BAE813-880E-4F2B-8057-12BD74178DE4}">
      <dgm:prSet/>
      <dgm:spPr/>
      <dgm:t>
        <a:bodyPr/>
        <a:lstStyle/>
        <a:p>
          <a:endParaRPr lang="en-US"/>
        </a:p>
      </dgm:t>
    </dgm:pt>
    <dgm:pt modelId="{6DB9E3F4-0E78-48A7-923B-49586232570D}" type="sibTrans" cxnId="{96BAE813-880E-4F2B-8057-12BD74178DE4}">
      <dgm:prSet/>
      <dgm:spPr/>
      <dgm:t>
        <a:bodyPr/>
        <a:lstStyle/>
        <a:p>
          <a:endParaRPr lang="en-US"/>
        </a:p>
      </dgm:t>
    </dgm:pt>
    <dgm:pt modelId="{0746AFD6-81AF-4A03-965B-E5FD2AC99902}" type="pres">
      <dgm:prSet presAssocID="{9EFDE1E0-36B2-42FD-8BC1-DEC0FAC5CDC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8A5ADE6-C095-47F2-9BD8-3724EF926095}" type="pres">
      <dgm:prSet presAssocID="{70FEEDF0-9ED0-4D7F-AB97-F24DEA096723}" presName="Accent1" presStyleCnt="0"/>
      <dgm:spPr/>
    </dgm:pt>
    <dgm:pt modelId="{8BB83C97-51F0-45C6-863A-E48679F22BC5}" type="pres">
      <dgm:prSet presAssocID="{70FEEDF0-9ED0-4D7F-AB97-F24DEA096723}" presName="Accent" presStyleLbl="node1" presStyleIdx="0" presStyleCnt="3"/>
      <dgm:spPr/>
    </dgm:pt>
    <dgm:pt modelId="{82171282-A646-4576-AB4C-5C8A06136ED3}" type="pres">
      <dgm:prSet presAssocID="{70FEEDF0-9ED0-4D7F-AB97-F24DEA096723}" presName="Child1" presStyleLbl="revTx" presStyleIdx="0" presStyleCnt="6" custScaleX="169758" custScaleY="116621" custLinFactNeighborX="22507" custLinFactNeighborY="97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101F4-B5D1-4AB7-BC83-753D06A88415}" type="pres">
      <dgm:prSet presAssocID="{70FEEDF0-9ED0-4D7F-AB97-F24DEA096723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4C8C0-A665-47B8-AD0B-A80BD66447C9}" type="pres">
      <dgm:prSet presAssocID="{902514D4-9367-48BD-AB98-415C361E8095}" presName="Accent2" presStyleCnt="0"/>
      <dgm:spPr/>
    </dgm:pt>
    <dgm:pt modelId="{12D2183B-C8C1-4ADD-8BFA-63A0024D79DB}" type="pres">
      <dgm:prSet presAssocID="{902514D4-9367-48BD-AB98-415C361E8095}" presName="Accent" presStyleLbl="node1" presStyleIdx="1" presStyleCnt="3"/>
      <dgm:spPr/>
    </dgm:pt>
    <dgm:pt modelId="{47FC99C1-6CDC-4E5F-82DC-8138B26E8725}" type="pres">
      <dgm:prSet presAssocID="{902514D4-9367-48BD-AB98-415C361E8095}" presName="Child2" presStyleLbl="revTx" presStyleIdx="2" presStyleCnt="6" custScaleX="170923" custScaleY="69413" custLinFactNeighborX="37754" custLinFactNeighborY="-32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AE086-AABF-4A0E-98D0-5626D79C154F}" type="pres">
      <dgm:prSet presAssocID="{902514D4-9367-48BD-AB98-415C361E8095}" presName="Parent2" presStyleLbl="revTx" presStyleIdx="3" presStyleCnt="6" custScaleX="149509" custScaleY="70492" custLinFactNeighborX="117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095C-D392-4DF1-8FBB-9D795D0570B7}" type="pres">
      <dgm:prSet presAssocID="{42DDB17B-32B6-4380-AEA0-A9CDCE0F4C58}" presName="Accent3" presStyleCnt="0"/>
      <dgm:spPr/>
    </dgm:pt>
    <dgm:pt modelId="{339FCDE6-ACB1-4FC6-B770-034DE4C59DA1}" type="pres">
      <dgm:prSet presAssocID="{42DDB17B-32B6-4380-AEA0-A9CDCE0F4C58}" presName="Accent" presStyleLbl="node1" presStyleIdx="2" presStyleCnt="3"/>
      <dgm:spPr/>
    </dgm:pt>
    <dgm:pt modelId="{4708EA16-D5C5-4EE2-8A83-5B988D03B274}" type="pres">
      <dgm:prSet presAssocID="{42DDB17B-32B6-4380-AEA0-A9CDCE0F4C58}" presName="Child3" presStyleLbl="revTx" presStyleIdx="4" presStyleCnt="6" custScaleX="155863" custScaleY="54968" custLinFactNeighborX="19603" custLinFactNeighborY="-43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D50E6-1C35-4B77-9E90-501897F8F6D8}" type="pres">
      <dgm:prSet presAssocID="{42DDB17B-32B6-4380-AEA0-A9CDCE0F4C58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BAE813-880E-4F2B-8057-12BD74178DE4}" srcId="{902514D4-9367-48BD-AB98-415C361E8095}" destId="{D87892D3-FFAA-451B-97A6-C0387A22E71F}" srcOrd="1" destOrd="0" parTransId="{81A69D61-E408-4109-A09B-921F1FB0771C}" sibTransId="{6DB9E3F4-0E78-48A7-923B-49586232570D}"/>
    <dgm:cxn modelId="{664DFF4C-E1B0-4AE3-9A2D-2413214F1402}" srcId="{902514D4-9367-48BD-AB98-415C361E8095}" destId="{BCC44E0D-2E84-42AD-BFBC-B1DB0B59B688}" srcOrd="0" destOrd="0" parTransId="{7E0E6D07-FB18-4817-BC96-566987AEC0E5}" sibTransId="{B6560097-BCA9-4F02-8ED2-12737AEC23F1}"/>
    <dgm:cxn modelId="{B32F3FAC-ECF9-4C7C-9ED3-B5C365CA743F}" type="presOf" srcId="{12A28CF0-4E84-404B-BD05-C93E11DD70AF}" destId="{4708EA16-D5C5-4EE2-8A83-5B988D03B274}" srcOrd="0" destOrd="1" presId="urn:microsoft.com/office/officeart/2009/layout/CircleArrowProcess"/>
    <dgm:cxn modelId="{EE2D7EB0-2491-4620-9484-128EFCB0CCFB}" srcId="{70FEEDF0-9ED0-4D7F-AB97-F24DEA096723}" destId="{3983B1D4-E9F3-40E6-BD23-7E703B845062}" srcOrd="0" destOrd="0" parTransId="{4F492F41-738A-495A-BD66-62C92425C206}" sibTransId="{C87237CF-A497-41CE-A1FA-5B148B026A29}"/>
    <dgm:cxn modelId="{EC73D28B-E1B0-4A21-84D6-9486C56E714D}" srcId="{9EFDE1E0-36B2-42FD-8BC1-DEC0FAC5CDC6}" destId="{902514D4-9367-48BD-AB98-415C361E8095}" srcOrd="1" destOrd="0" parTransId="{8583B2DE-149D-4FA0-B8A4-627F65C95D74}" sibTransId="{E602F495-06AD-4078-A149-C6C8558402F7}"/>
    <dgm:cxn modelId="{2F70591F-82F0-4630-B0B7-2949A71A6A12}" type="presOf" srcId="{D87892D3-FFAA-451B-97A6-C0387A22E71F}" destId="{47FC99C1-6CDC-4E5F-82DC-8138B26E8725}" srcOrd="0" destOrd="1" presId="urn:microsoft.com/office/officeart/2009/layout/CircleArrowProcess"/>
    <dgm:cxn modelId="{9FA60F86-EB31-4651-A0CF-1A2E63A11F29}" type="presOf" srcId="{902514D4-9367-48BD-AB98-415C361E8095}" destId="{4E0AE086-AABF-4A0E-98D0-5626D79C154F}" srcOrd="0" destOrd="0" presId="urn:microsoft.com/office/officeart/2009/layout/CircleArrowProcess"/>
    <dgm:cxn modelId="{4E28E06D-EEA9-43BE-A3CA-4AB66D35CC65}" type="presOf" srcId="{42DDB17B-32B6-4380-AEA0-A9CDCE0F4C58}" destId="{6AED50E6-1C35-4B77-9E90-501897F8F6D8}" srcOrd="0" destOrd="0" presId="urn:microsoft.com/office/officeart/2009/layout/CircleArrowProcess"/>
    <dgm:cxn modelId="{D9AB0AE6-F18B-4A70-BFB4-908F5D928CC4}" srcId="{42DDB17B-32B6-4380-AEA0-A9CDCE0F4C58}" destId="{8DC3B0AC-5266-485C-BEE0-5EA316ED6351}" srcOrd="0" destOrd="0" parTransId="{4AF62E0A-68C0-4E36-A271-5E981705ABD4}" sibTransId="{09B5E930-7BFA-4193-A015-8BA2F8D85EED}"/>
    <dgm:cxn modelId="{297128EE-1E8D-4F19-99A9-24D20B8B8DEE}" srcId="{42DDB17B-32B6-4380-AEA0-A9CDCE0F4C58}" destId="{12A28CF0-4E84-404B-BD05-C93E11DD70AF}" srcOrd="1" destOrd="0" parTransId="{A8D02A92-D95A-43FA-89EC-C2659BCB74B4}" sibTransId="{8CF69FEC-4148-4199-8D68-EFD55841612F}"/>
    <dgm:cxn modelId="{1FF2167B-D4F8-4E16-B30A-7AE3FB36179F}" type="presOf" srcId="{BCC44E0D-2E84-42AD-BFBC-B1DB0B59B688}" destId="{47FC99C1-6CDC-4E5F-82DC-8138B26E8725}" srcOrd="0" destOrd="0" presId="urn:microsoft.com/office/officeart/2009/layout/CircleArrowProcess"/>
    <dgm:cxn modelId="{45CC6911-6702-4346-B860-CA5C1CEC712B}" type="presOf" srcId="{9EFDE1E0-36B2-42FD-8BC1-DEC0FAC5CDC6}" destId="{0746AFD6-81AF-4A03-965B-E5FD2AC99902}" srcOrd="0" destOrd="0" presId="urn:microsoft.com/office/officeart/2009/layout/CircleArrowProcess"/>
    <dgm:cxn modelId="{17B1EEC5-BD70-414C-BC53-4E9EF6BE79AE}" type="presOf" srcId="{70FEEDF0-9ED0-4D7F-AB97-F24DEA096723}" destId="{2B9101F4-B5D1-4AB7-BC83-753D06A88415}" srcOrd="0" destOrd="0" presId="urn:microsoft.com/office/officeart/2009/layout/CircleArrowProcess"/>
    <dgm:cxn modelId="{165C960A-AECD-427F-803E-0934FC757C5A}" type="presOf" srcId="{3983B1D4-E9F3-40E6-BD23-7E703B845062}" destId="{82171282-A646-4576-AB4C-5C8A06136ED3}" srcOrd="0" destOrd="0" presId="urn:microsoft.com/office/officeart/2009/layout/CircleArrowProcess"/>
    <dgm:cxn modelId="{3BC87AD0-9BE8-48B8-BE2F-140133F320D6}" type="presOf" srcId="{8DC3B0AC-5266-485C-BEE0-5EA316ED6351}" destId="{4708EA16-D5C5-4EE2-8A83-5B988D03B274}" srcOrd="0" destOrd="0" presId="urn:microsoft.com/office/officeart/2009/layout/CircleArrowProcess"/>
    <dgm:cxn modelId="{103B6B91-8CC9-4D40-B800-3DD59F11CB88}" srcId="{9EFDE1E0-36B2-42FD-8BC1-DEC0FAC5CDC6}" destId="{42DDB17B-32B6-4380-AEA0-A9CDCE0F4C58}" srcOrd="2" destOrd="0" parTransId="{0542F929-D3C4-4E9C-A3C8-6EF7FF18FFBD}" sibTransId="{B503D57E-B88B-42C1-9990-439FB88B1A35}"/>
    <dgm:cxn modelId="{26755254-41E9-4B8D-9575-AED9C008015C}" srcId="{9EFDE1E0-36B2-42FD-8BC1-DEC0FAC5CDC6}" destId="{70FEEDF0-9ED0-4D7F-AB97-F24DEA096723}" srcOrd="0" destOrd="0" parTransId="{6A0DD80F-58E3-4F5A-8C14-0C7F080FC469}" sibTransId="{5AEE57B6-452E-4D6B-9FEC-128B713CC6B5}"/>
    <dgm:cxn modelId="{642AD574-0F17-4101-BCEF-7FAFAA58F587}" type="presParOf" srcId="{0746AFD6-81AF-4A03-965B-E5FD2AC99902}" destId="{B8A5ADE6-C095-47F2-9BD8-3724EF926095}" srcOrd="0" destOrd="0" presId="urn:microsoft.com/office/officeart/2009/layout/CircleArrowProcess"/>
    <dgm:cxn modelId="{32DCCB1A-FC56-4B82-9C15-CCA6739F7650}" type="presParOf" srcId="{B8A5ADE6-C095-47F2-9BD8-3724EF926095}" destId="{8BB83C97-51F0-45C6-863A-E48679F22BC5}" srcOrd="0" destOrd="0" presId="urn:microsoft.com/office/officeart/2009/layout/CircleArrowProcess"/>
    <dgm:cxn modelId="{538D12CE-8A12-48A5-AC05-AD600FC83E6E}" type="presParOf" srcId="{0746AFD6-81AF-4A03-965B-E5FD2AC99902}" destId="{82171282-A646-4576-AB4C-5C8A06136ED3}" srcOrd="1" destOrd="0" presId="urn:microsoft.com/office/officeart/2009/layout/CircleArrowProcess"/>
    <dgm:cxn modelId="{29035B1D-B475-4F33-A739-C54DA714A03B}" type="presParOf" srcId="{0746AFD6-81AF-4A03-965B-E5FD2AC99902}" destId="{2B9101F4-B5D1-4AB7-BC83-753D06A88415}" srcOrd="2" destOrd="0" presId="urn:microsoft.com/office/officeart/2009/layout/CircleArrowProcess"/>
    <dgm:cxn modelId="{2F8DA9A3-3562-44E7-8C49-D08122642CB3}" type="presParOf" srcId="{0746AFD6-81AF-4A03-965B-E5FD2AC99902}" destId="{49C4C8C0-A665-47B8-AD0B-A80BD66447C9}" srcOrd="3" destOrd="0" presId="urn:microsoft.com/office/officeart/2009/layout/CircleArrowProcess"/>
    <dgm:cxn modelId="{A5EC6698-D98D-4C87-A5D4-DE1360E0918D}" type="presParOf" srcId="{49C4C8C0-A665-47B8-AD0B-A80BD66447C9}" destId="{12D2183B-C8C1-4ADD-8BFA-63A0024D79DB}" srcOrd="0" destOrd="0" presId="urn:microsoft.com/office/officeart/2009/layout/CircleArrowProcess"/>
    <dgm:cxn modelId="{D100000C-C2E9-4798-A3CE-DDE843CBBB26}" type="presParOf" srcId="{0746AFD6-81AF-4A03-965B-E5FD2AC99902}" destId="{47FC99C1-6CDC-4E5F-82DC-8138B26E8725}" srcOrd="4" destOrd="0" presId="urn:microsoft.com/office/officeart/2009/layout/CircleArrowProcess"/>
    <dgm:cxn modelId="{20ED46CD-6D75-4AC6-8906-4D3E9B7C1775}" type="presParOf" srcId="{0746AFD6-81AF-4A03-965B-E5FD2AC99902}" destId="{4E0AE086-AABF-4A0E-98D0-5626D79C154F}" srcOrd="5" destOrd="0" presId="urn:microsoft.com/office/officeart/2009/layout/CircleArrowProcess"/>
    <dgm:cxn modelId="{797DC242-32F5-4795-BA4D-3E3CA920547C}" type="presParOf" srcId="{0746AFD6-81AF-4A03-965B-E5FD2AC99902}" destId="{C57F095C-D392-4DF1-8FBB-9D795D0570B7}" srcOrd="6" destOrd="0" presId="urn:microsoft.com/office/officeart/2009/layout/CircleArrowProcess"/>
    <dgm:cxn modelId="{A5D5D53C-370D-4A2F-B925-E93950B23985}" type="presParOf" srcId="{C57F095C-D392-4DF1-8FBB-9D795D0570B7}" destId="{339FCDE6-ACB1-4FC6-B770-034DE4C59DA1}" srcOrd="0" destOrd="0" presId="urn:microsoft.com/office/officeart/2009/layout/CircleArrowProcess"/>
    <dgm:cxn modelId="{D1D035D0-A1A0-49B7-9DE3-91D20CBE8D37}" type="presParOf" srcId="{0746AFD6-81AF-4A03-965B-E5FD2AC99902}" destId="{4708EA16-D5C5-4EE2-8A83-5B988D03B274}" srcOrd="7" destOrd="0" presId="urn:microsoft.com/office/officeart/2009/layout/CircleArrowProcess"/>
    <dgm:cxn modelId="{E1386AAC-E0AB-4C9F-A3C9-C35777A5552E}" type="presParOf" srcId="{0746AFD6-81AF-4A03-965B-E5FD2AC99902}" destId="{6AED50E6-1C35-4B77-9E90-501897F8F6D8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C97-51F0-45C6-863A-E48679F22BC5}">
      <dsp:nvSpPr>
        <dsp:cNvPr id="0" name=""/>
        <dsp:cNvSpPr/>
      </dsp:nvSpPr>
      <dsp:spPr>
        <a:xfrm>
          <a:off x="910770" y="0"/>
          <a:ext cx="2691139" cy="269154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171282-A646-4576-AB4C-5C8A06136ED3}">
      <dsp:nvSpPr>
        <dsp:cNvPr id="0" name=""/>
        <dsp:cNvSpPr/>
      </dsp:nvSpPr>
      <dsp:spPr>
        <a:xfrm>
          <a:off x="3202545" y="818339"/>
          <a:ext cx="2741054" cy="1255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Write Configuration file</a:t>
          </a:r>
          <a:endParaRPr lang="en-US" sz="1600" kern="1200" dirty="0"/>
        </a:p>
      </dsp:txBody>
      <dsp:txXfrm>
        <a:off x="3202545" y="818339"/>
        <a:ext cx="2741054" cy="1255825"/>
      </dsp:txXfrm>
    </dsp:sp>
    <dsp:sp modelId="{2B9101F4-B5D1-4AB7-BC83-753D06A88415}">
      <dsp:nvSpPr>
        <dsp:cNvPr id="0" name=""/>
        <dsp:cNvSpPr/>
      </dsp:nvSpPr>
      <dsp:spPr>
        <a:xfrm>
          <a:off x="1505600" y="971730"/>
          <a:ext cx="1495414" cy="747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Step 1</a:t>
          </a:r>
          <a:br>
            <a:rPr lang="en-US" sz="1800" kern="1200" dirty="0" smtClean="0"/>
          </a:br>
          <a:r>
            <a:rPr lang="en-US" sz="1800" kern="1200" dirty="0" smtClean="0"/>
            <a:t>Configuration File</a:t>
          </a:r>
          <a:endParaRPr lang="en-US" sz="1800" kern="1200" dirty="0"/>
        </a:p>
      </dsp:txBody>
      <dsp:txXfrm>
        <a:off x="1505600" y="971730"/>
        <a:ext cx="1495414" cy="747528"/>
      </dsp:txXfrm>
    </dsp:sp>
    <dsp:sp modelId="{12D2183B-C8C1-4ADD-8BFA-63A0024D79DB}">
      <dsp:nvSpPr>
        <dsp:cNvPr id="0" name=""/>
        <dsp:cNvSpPr/>
      </dsp:nvSpPr>
      <dsp:spPr>
        <a:xfrm>
          <a:off x="163315" y="1546494"/>
          <a:ext cx="2691139" cy="269154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FC99C1-6CDC-4E5F-82DC-8138B26E8725}">
      <dsp:nvSpPr>
        <dsp:cNvPr id="0" name=""/>
        <dsp:cNvSpPr/>
      </dsp:nvSpPr>
      <dsp:spPr>
        <a:xfrm>
          <a:off x="2891471" y="2487278"/>
          <a:ext cx="2759866" cy="747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Generate .h and .c files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Generate .jpg and log files</a:t>
          </a:r>
          <a:endParaRPr lang="en-US" sz="1600" kern="1200" dirty="0"/>
        </a:p>
      </dsp:txBody>
      <dsp:txXfrm>
        <a:off x="2891471" y="2487278"/>
        <a:ext cx="2759866" cy="747469"/>
      </dsp:txXfrm>
    </dsp:sp>
    <dsp:sp modelId="{4E0AE086-AABF-4A0E-98D0-5626D79C154F}">
      <dsp:nvSpPr>
        <dsp:cNvPr id="0" name=""/>
        <dsp:cNvSpPr/>
      </dsp:nvSpPr>
      <dsp:spPr>
        <a:xfrm>
          <a:off x="566841" y="2637461"/>
          <a:ext cx="2235779" cy="526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Step 2</a:t>
          </a:r>
          <a:r>
            <a:rPr lang="en-US" sz="1800" kern="1200" smtClean="0"/>
            <a:t/>
          </a:r>
          <a:br>
            <a:rPr lang="en-US" sz="1800" kern="1200" smtClean="0"/>
          </a:br>
          <a:r>
            <a:rPr lang="en-US" sz="1800" kern="1200" smtClean="0"/>
            <a:t>Code generation</a:t>
          </a:r>
          <a:endParaRPr lang="en-US" sz="1800" kern="1200" dirty="0"/>
        </a:p>
      </dsp:txBody>
      <dsp:txXfrm>
        <a:off x="566841" y="2637461"/>
        <a:ext cx="2235779" cy="526947"/>
      </dsp:txXfrm>
    </dsp:sp>
    <dsp:sp modelId="{339FCDE6-ACB1-4FC6-B770-034DE4C59DA1}">
      <dsp:nvSpPr>
        <dsp:cNvPr id="0" name=""/>
        <dsp:cNvSpPr/>
      </dsp:nvSpPr>
      <dsp:spPr>
        <a:xfrm>
          <a:off x="1102308" y="3278054"/>
          <a:ext cx="2312105" cy="231303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08EA16-D5C5-4EE2-8A83-5B988D03B274}">
      <dsp:nvSpPr>
        <dsp:cNvPr id="0" name=""/>
        <dsp:cNvSpPr/>
      </dsp:nvSpPr>
      <dsp:spPr>
        <a:xfrm>
          <a:off x="3426905" y="4108208"/>
          <a:ext cx="2516694" cy="5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Link Parameters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Main control loop</a:t>
          </a:r>
          <a:endParaRPr lang="en-US" sz="1600" kern="1200" dirty="0"/>
        </a:p>
      </dsp:txBody>
      <dsp:txXfrm>
        <a:off x="3426905" y="4108208"/>
        <a:ext cx="2516694" cy="591919"/>
      </dsp:txXfrm>
    </dsp:sp>
    <dsp:sp modelId="{6AED50E6-1C35-4B77-9E90-501897F8F6D8}">
      <dsp:nvSpPr>
        <dsp:cNvPr id="0" name=""/>
        <dsp:cNvSpPr/>
      </dsp:nvSpPr>
      <dsp:spPr>
        <a:xfrm>
          <a:off x="1509137" y="4084848"/>
          <a:ext cx="1495414" cy="747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Step 3</a:t>
          </a:r>
          <a:br>
            <a:rPr lang="en-US" sz="1800" kern="1200" dirty="0" smtClean="0"/>
          </a:br>
          <a:r>
            <a:rPr lang="en-US" sz="1800" kern="1200" dirty="0" smtClean="0"/>
            <a:t>Fill in missing code</a:t>
          </a:r>
          <a:endParaRPr lang="en-US" sz="1800" kern="1200" dirty="0"/>
        </a:p>
      </dsp:txBody>
      <dsp:txXfrm>
        <a:off x="1509137" y="4084848"/>
        <a:ext cx="1495414" cy="74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8312" cy="414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A3E500-5A00-408E-83D6-404BF4DF80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48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7" name="Picture 29" descr="ti_stk_2c_pos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extLst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0"/>
          </p:nvPr>
        </p:nvSpPr>
        <p:spPr>
          <a:xfrm>
            <a:off x="2474913" y="6038850"/>
            <a:ext cx="4164012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5ABF2-5F1E-468B-BF54-4F9F0F2D0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62507-CA92-474C-B8AC-B070D5F43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421-7F27-4186-9E05-7C4D7632D0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D3DDC-D121-4A00-B733-4C3A26B5D4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761CC-3ADE-45D8-9702-2FB352528A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5CAC6-1DA4-4348-8D17-0D9C1C838F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7006A-ED71-44B8-BF73-FBABDBF24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B98DC-52A7-4448-9D92-3BF03403E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87ACB-B5A8-4295-8B08-CA32204DFA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5B88D-884C-49C7-BEEE-B34A5A10D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4B709-DDA0-4F7F-B9D4-64EECEF75B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7E8DD-954C-4F0A-A7ED-E55BD4FA2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0C631-33C0-4C8D-B330-E83482689E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9B5E2-F8B6-438D-9833-E291C4179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AA09B-04F0-48A4-842C-06C8EE5104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8900A-AAB1-4783-A395-5216F3B327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39397-A6B0-4F69-AB42-2D4842BD9B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3D49F-89E8-4EC7-A8BD-69C9640FE8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45006-31EC-4FFD-8853-3E410DAF4A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45EDF-0A1A-4744-A89E-D6C62D0AAC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C1C1D-D10A-43EE-AD82-9D721CFBFC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3021-F0FC-4108-907F-BFF74BB6FE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22429-5165-4269-AF23-F0BD526314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B8AE6-BBDF-484A-ABAB-62394AAA8A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8433B-4409-46F6-AB8A-DDD22CEE01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729EE-7B78-4E83-AC74-52CAA29975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63C99-18C5-4E70-A7DA-93AC185F79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133AE-608D-49BE-A07C-5C9EDAE3AE5C}" type="datetime1">
              <a:rPr lang="en-US"/>
              <a:pPr>
                <a:defRPr/>
              </a:pPr>
              <a:t>7/4/2017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8891-984D-4541-83EB-C0A7D3CCCE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0A38E-E663-4D19-95E5-BD2F93EA6C8F}" type="datetime1">
              <a:rPr lang="en-US"/>
              <a:pPr>
                <a:defRPr/>
              </a:pPr>
              <a:t>7/4/2017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3B692-5A9C-4BC8-B35D-B3A0CBD4C6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21DC1-6EB1-4B70-9116-E57761B6DB8E}" type="datetime1">
              <a:rPr lang="en-US"/>
              <a:pPr>
                <a:defRPr/>
              </a:pPr>
              <a:t>7/4/2017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150C5-8FB0-4518-B828-3342D6D728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5961-D206-4155-866F-3AEDC72FF6CE}" type="datetime1">
              <a:rPr lang="en-US"/>
              <a:pPr>
                <a:defRPr/>
              </a:pPr>
              <a:t>7/4/2017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2C6AE-DE91-4D96-BCE7-7B26A4C5C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B888A-D4EB-4A2B-A930-F3328C0B7BDC}" type="datetime1">
              <a:rPr lang="en-US"/>
              <a:pPr>
                <a:defRPr/>
              </a:pPr>
              <a:t>7/4/2017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7EBFA-AAC7-4EC4-947D-6F89367FD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8CBA7-6DC1-444B-861A-3637E8772069}" type="datetime1">
              <a:rPr lang="en-US"/>
              <a:pPr>
                <a:defRPr/>
              </a:pPr>
              <a:t>7/4/2017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DE0DE-36EF-4EB9-A5AC-51C50DB6C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D3380-1159-4157-9413-613F101509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DF10C-44F9-4CC9-A534-9F3CE8317917}" type="datetime1">
              <a:rPr lang="en-US"/>
              <a:pPr>
                <a:defRPr/>
              </a:pPr>
              <a:t>7/4/2017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56745-744F-4145-B5FD-99AD15BBC3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4C87E-CDAE-44D9-9D84-C845D4F5CE22}" type="datetime1">
              <a:rPr lang="en-US"/>
              <a:pPr>
                <a:defRPr/>
              </a:pPr>
              <a:t>7/4/2017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35D2A-CA96-44D6-9BB1-353C4C653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34DB7-B670-4414-9D9A-73633515335F}" type="datetime1">
              <a:rPr lang="en-US"/>
              <a:pPr>
                <a:defRPr/>
              </a:pPr>
              <a:t>7/4/2017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FC368-E7C2-456C-A8FF-16E369D909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D3367-6049-428C-8450-6BF92D326B25}" type="datetime1">
              <a:rPr lang="en-US"/>
              <a:pPr>
                <a:defRPr/>
              </a:pPr>
              <a:t>7/4/2017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19F39-AEC6-4340-9D13-4A1AFDF1C8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D2251-7607-46C5-B755-83066AE8FA77}" type="datetime1">
              <a:rPr lang="en-US"/>
              <a:pPr>
                <a:defRPr/>
              </a:pPr>
              <a:t>7/4/2017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17F27-A8A0-40CD-9AE6-4109E1C5D4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133AE-608D-49BE-A07C-5C9EDAE3AE5C}" type="datetime1">
              <a:rPr lang="en-US">
                <a:solidFill>
                  <a:srgbClr val="000000"/>
                </a:solidFill>
              </a:rPr>
              <a:pPr>
                <a:defRPr/>
              </a:pPr>
              <a:t>7/4/2017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8891-984D-4541-83EB-C0A7D3CCCE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0A38E-E663-4D19-95E5-BD2F93EA6C8F}" type="datetime1">
              <a:rPr lang="en-US">
                <a:solidFill>
                  <a:srgbClr val="000000"/>
                </a:solidFill>
              </a:rPr>
              <a:pPr>
                <a:defRPr/>
              </a:pPr>
              <a:t>7/4/2017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3B692-5A9C-4BC8-B35D-B3A0CBD4C6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21DC1-6EB1-4B70-9116-E57761B6DB8E}" type="datetime1">
              <a:rPr lang="en-US">
                <a:solidFill>
                  <a:srgbClr val="000000"/>
                </a:solidFill>
              </a:rPr>
              <a:pPr>
                <a:defRPr/>
              </a:pPr>
              <a:t>7/4/2017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150C5-8FB0-4518-B828-3342D6D728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5961-D206-4155-866F-3AEDC72FF6CE}" type="datetime1">
              <a:rPr lang="en-US">
                <a:solidFill>
                  <a:srgbClr val="000000"/>
                </a:solidFill>
              </a:rPr>
              <a:pPr>
                <a:defRPr/>
              </a:pPr>
              <a:t>7/4/2017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2C6AE-DE91-4D96-BCE7-7B26A4C5CC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B888A-D4EB-4A2B-A930-F3328C0B7BDC}" type="datetime1">
              <a:rPr lang="en-US">
                <a:solidFill>
                  <a:srgbClr val="000000"/>
                </a:solidFill>
              </a:rPr>
              <a:pPr>
                <a:defRPr/>
              </a:pPr>
              <a:t>7/4/2017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7EBFA-AAC7-4EC4-947D-6F89367FD7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3AEF5-C4BC-449E-A578-6B202A5784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8CBA7-6DC1-444B-861A-3637E8772069}" type="datetime1">
              <a:rPr lang="en-US">
                <a:solidFill>
                  <a:srgbClr val="000000"/>
                </a:solidFill>
              </a:rPr>
              <a:pPr>
                <a:defRPr/>
              </a:pPr>
              <a:t>7/4/2017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DE0DE-36EF-4EB9-A5AC-51C50DB6CB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DF10C-44F9-4CC9-A534-9F3CE8317917}" type="datetime1">
              <a:rPr lang="en-US">
                <a:solidFill>
                  <a:srgbClr val="000000"/>
                </a:solidFill>
              </a:rPr>
              <a:pPr>
                <a:defRPr/>
              </a:pPr>
              <a:t>7/4/2017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56745-744F-4145-B5FD-99AD15BBC3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4C87E-CDAE-44D9-9D84-C845D4F5CE22}" type="datetime1">
              <a:rPr lang="en-US">
                <a:solidFill>
                  <a:srgbClr val="000000"/>
                </a:solidFill>
              </a:rPr>
              <a:pPr>
                <a:defRPr/>
              </a:pPr>
              <a:t>7/4/2017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35D2A-CA96-44D6-9BB1-353C4C653D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34DB7-B670-4414-9D9A-73633515335F}" type="datetime1">
              <a:rPr lang="en-US">
                <a:solidFill>
                  <a:srgbClr val="000000"/>
                </a:solidFill>
              </a:rPr>
              <a:pPr>
                <a:defRPr/>
              </a:pPr>
              <a:t>7/4/2017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FC368-E7C2-456C-A8FF-16E369D909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D3367-6049-428C-8450-6BF92D326B25}" type="datetime1">
              <a:rPr lang="en-US">
                <a:solidFill>
                  <a:srgbClr val="000000"/>
                </a:solidFill>
              </a:rPr>
              <a:pPr>
                <a:defRPr/>
              </a:pPr>
              <a:t>7/4/2017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19F39-AEC6-4340-9D13-4A1AFDF1C8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D2251-7607-46C5-B755-83066AE8FA77}" type="datetime1">
              <a:rPr lang="en-US">
                <a:solidFill>
                  <a:srgbClr val="000000"/>
                </a:solidFill>
              </a:rPr>
              <a:pPr>
                <a:defRPr/>
              </a:pPr>
              <a:t>7/4/2017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17F27-A8A0-40CD-9AE6-4109E1C5D4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9" descr="ti_stk_2c_pos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extLst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0"/>
          </p:nvPr>
        </p:nvSpPr>
        <p:spPr>
          <a:xfrm>
            <a:off x="2474913" y="6038850"/>
            <a:ext cx="4164012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5ABF2-5F1E-468B-BF54-4F9F0F2D08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7E8DD-954C-4F0A-A7ED-E55BD4FA25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22429-5165-4269-AF23-F0BD526314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D3380-1159-4157-9413-613F101509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28AFE-0194-46CD-A802-9C6C19A129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3AEF5-C4BC-449E-A578-6B202A5784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28AFE-0194-46CD-A802-9C6C19A1293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6C9AC-DABB-46C2-B186-F440CA3B5A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E1CA2-DACC-467A-8D5A-AA44A09C07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B7E36-229A-40A4-8576-0F7DFF10D6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62507-CA92-474C-B8AC-B070D5F433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421-7F27-4186-9E05-7C4D7632D0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495550" y="6493318"/>
            <a:ext cx="4152900" cy="2508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rgbClr val="000000"/>
                </a:solidFill>
                <a:ea typeface="MS PGothic" pitchFamily="34" charset="-128"/>
              </a:rPr>
              <a:t>TI Confidential - NDA Restrictions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6C9AC-DABB-46C2-B186-F440CA3B5A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E1CA2-DACC-467A-8D5A-AA44A09C07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B7E36-229A-40A4-8576-0F7DFF10D6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6025" y="6078538"/>
            <a:ext cx="4152900" cy="250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6B9719AD-BF01-4D74-9572-7E8A6B89E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1031" name="Picture 30" descr="ti_stk_2c_pos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9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6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40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68563" y="6038850"/>
            <a:ext cx="4159250" cy="252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1640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6BA898B7-F7DD-4C6C-82EF-C95D4AF649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1313" indent="11588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688975" indent="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968375" indent="4032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1316038" indent="5127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17732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230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26876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1448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62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6025" y="6038850"/>
            <a:ext cx="4152900" cy="250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6862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38F908D-18E8-46ED-80D7-E17E59A3D1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5607" name="Picture 19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  <p:sldLayoutId id="2147483679" r:id="rId8"/>
    <p:sldLayoutId id="2147483678" r:id="rId9"/>
    <p:sldLayoutId id="2147483677" r:id="rId10"/>
    <p:sldLayoutId id="214748367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1313" indent="11588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688975" indent="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968375" indent="4032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1316038" indent="5127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17732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230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26876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1448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fld id="{58A85256-FEE3-4071-AA02-FED16AB039E6}" type="datetime1">
              <a:rPr lang="en-US"/>
              <a:pPr>
                <a:defRPr/>
              </a:pPr>
              <a:t>7/4/2017</a:t>
            </a:fld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6025" y="6038850"/>
            <a:ext cx="4164013" cy="250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r>
              <a:rPr lang="en-US" dirty="0"/>
              <a:t>“TI Proprietary Information - Strictly Private”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47AD3481-136E-4BCC-B5ED-5869E3FFB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37896" name="Picture 8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0" r:id="rId8"/>
    <p:sldLayoutId id="2147483689" r:id="rId9"/>
    <p:sldLayoutId id="2147483688" r:id="rId10"/>
    <p:sldLayoutId id="214748368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341313" indent="11588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688975" indent="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968375" indent="4032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1316038" indent="5127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17732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230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26876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1448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fld id="{58A85256-FEE3-4071-AA02-FED16AB039E6}" type="datetime1">
              <a:rPr lang="en-US">
                <a:solidFill>
                  <a:srgbClr val="000000"/>
                </a:solidFill>
              </a:rPr>
              <a:pPr>
                <a:defRPr/>
              </a:pPr>
              <a:t>7/4/2017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6025" y="6038850"/>
            <a:ext cx="4164013" cy="250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47AD3481-136E-4BCC-B5ED-5869E3FFB5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7896" name="Picture 8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341313" indent="115888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688975" indent="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968375" indent="40322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1316038" indent="5127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17732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230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26876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1448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6025" y="6078538"/>
            <a:ext cx="4152900" cy="250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“TI Proprietary Information - Strictly Private”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6B9719AD-BF01-4D74-9572-7E8A6B89E7F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1" name="Picture 30" descr="ti_stk_2c_pos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AE6AA5-FBF0-4D5C-9E81-4B9CC370D875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13427" y="2379453"/>
            <a:ext cx="8458200" cy="1470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VISION SDK </a:t>
            </a:r>
            <a:br>
              <a:rPr lang="en-US" dirty="0" smtClean="0"/>
            </a:br>
            <a:r>
              <a:rPr lang="en-US" dirty="0" smtClean="0"/>
              <a:t>Use-Case </a:t>
            </a:r>
            <a:r>
              <a:rPr lang="en-US" dirty="0"/>
              <a:t>Auto-Generation Tool </a:t>
            </a:r>
            <a:br>
              <a:rPr lang="en-US" dirty="0"/>
            </a:br>
            <a:r>
              <a:rPr lang="en-US" dirty="0"/>
              <a:t>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July </a:t>
            </a:r>
            <a:r>
              <a:rPr lang="en-US" sz="2000" dirty="0" smtClean="0"/>
              <a:t>2016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8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5374237"/>
            <a:ext cx="8458200" cy="63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ct val="85000"/>
              </a:lnSpc>
              <a:defRPr/>
            </a:pPr>
            <a:endParaRPr lang="en-US" sz="1600" b="1" kern="0" dirty="0" smtClean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Coding Process using the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: </a:t>
            </a:r>
          </a:p>
          <a:p>
            <a:pPr lvl="1"/>
            <a:r>
              <a:rPr lang="en-US" dirty="0" smtClean="0"/>
              <a:t>Write Configuration file </a:t>
            </a:r>
          </a:p>
          <a:p>
            <a:pPr lvl="1"/>
            <a:r>
              <a:rPr lang="en-US" dirty="0"/>
              <a:t>Code </a:t>
            </a:r>
            <a:r>
              <a:rPr lang="en-US" dirty="0" smtClean="0"/>
              <a:t>generation using the tool</a:t>
            </a:r>
          </a:p>
          <a:p>
            <a:pPr lvl="1"/>
            <a:r>
              <a:rPr lang="en-US" dirty="0" smtClean="0"/>
              <a:t>Fill in missing code  </a:t>
            </a:r>
          </a:p>
          <a:p>
            <a:pPr lvl="2"/>
            <a:r>
              <a:rPr lang="en-US" dirty="0" smtClean="0"/>
              <a:t>Link parameters</a:t>
            </a:r>
          </a:p>
          <a:p>
            <a:pPr lvl="2"/>
            <a:r>
              <a:rPr lang="en-US" dirty="0" smtClean="0"/>
              <a:t>Main control loop</a:t>
            </a:r>
          </a:p>
          <a:p>
            <a:r>
              <a:rPr lang="en-US" dirty="0" smtClean="0"/>
              <a:t>Ready for use</a:t>
            </a:r>
          </a:p>
        </p:txBody>
      </p:sp>
      <p:graphicFrame>
        <p:nvGraphicFramePr>
          <p:cNvPr id="4" name="Diagram 3" descr="Circle Arrow Process" title="SmartArt"/>
          <p:cNvGraphicFramePr/>
          <p:nvPr>
            <p:extLst>
              <p:ext uri="{D42A27DB-BD31-4B8C-83A1-F6EECF244321}">
                <p14:modId xmlns:p14="http://schemas.microsoft.com/office/powerpoint/2010/main" val="1826136267"/>
              </p:ext>
            </p:extLst>
          </p:nvPr>
        </p:nvGraphicFramePr>
        <p:xfrm>
          <a:off x="3059227" y="778748"/>
          <a:ext cx="5943600" cy="5591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56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93" y="211015"/>
            <a:ext cx="6447501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Use-Case </a:t>
            </a:r>
            <a:r>
              <a:rPr lang="en-US" dirty="0" smtClean="0"/>
              <a:t>Coding Process: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92" y="926122"/>
            <a:ext cx="8458201" cy="560363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Link is named as </a:t>
            </a:r>
            <a:r>
              <a:rPr lang="en-US" dirty="0"/>
              <a:t>[</a:t>
            </a:r>
            <a:r>
              <a:rPr lang="en-US" dirty="0" smtClean="0"/>
              <a:t>Link name] or  [Link name]_[user readable suffix]. 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e.g</a:t>
            </a:r>
            <a:r>
              <a:rPr lang="en-US" dirty="0" smtClean="0"/>
              <a:t> Capture, </a:t>
            </a:r>
            <a:r>
              <a:rPr lang="en-US" dirty="0" err="1" smtClean="0"/>
              <a:t>Capture_lvds</a:t>
            </a:r>
            <a:r>
              <a:rPr lang="en-US" dirty="0" smtClean="0"/>
              <a:t>, Capture_ov10640</a:t>
            </a:r>
          </a:p>
          <a:p>
            <a:r>
              <a:rPr lang="en-US" dirty="0" smtClean="0"/>
              <a:t>“-help” option displays all supported link names. All links in Vision SDK 2.3 are supported in the tool</a:t>
            </a:r>
          </a:p>
          <a:p>
            <a:pPr lvl="1"/>
            <a:r>
              <a:rPr lang="en-US" dirty="0" smtClean="0"/>
              <a:t>Different suffix for different instances, i.e. </a:t>
            </a:r>
            <a:r>
              <a:rPr lang="en-US" dirty="0" err="1" smtClean="0"/>
              <a:t>Display_Video</a:t>
            </a:r>
            <a:r>
              <a:rPr lang="en-US" dirty="0" smtClean="0"/>
              <a:t>, </a:t>
            </a:r>
            <a:r>
              <a:rPr lang="en-US" dirty="0" err="1" smtClean="0"/>
              <a:t>Display_Grpx</a:t>
            </a:r>
            <a:endParaRPr lang="en-US" dirty="0" smtClean="0"/>
          </a:p>
          <a:p>
            <a:pPr lvl="1"/>
            <a:r>
              <a:rPr lang="en-US" dirty="0" smtClean="0"/>
              <a:t>Suffix can be any sequence of char’s or number’s readable to end user.</a:t>
            </a:r>
          </a:p>
          <a:p>
            <a:r>
              <a:rPr lang="en-US" dirty="0" smtClean="0"/>
              <a:t>Example: </a:t>
            </a:r>
            <a:r>
              <a:rPr lang="en-US" dirty="0"/>
              <a:t>Single </a:t>
            </a:r>
            <a:r>
              <a:rPr lang="en-US" dirty="0" smtClean="0"/>
              <a:t>camera display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Use-case name</a:t>
            </a:r>
            <a:r>
              <a:rPr lang="en-US" dirty="0"/>
              <a:t> </a:t>
            </a:r>
            <a:r>
              <a:rPr lang="en-US" dirty="0" smtClean="0"/>
              <a:t>should be mentioned</a:t>
            </a:r>
          </a:p>
          <a:p>
            <a:pPr lvl="1"/>
            <a:r>
              <a:rPr lang="en-US" dirty="0" smtClean="0"/>
              <a:t>Files are generated with the use-case name and used for struct name and prefix of other function names</a:t>
            </a:r>
          </a:p>
          <a:p>
            <a:r>
              <a:rPr lang="en-US" dirty="0" smtClean="0"/>
              <a:t>IPC links, if required, are auto-detected and code for IPC links are </a:t>
            </a:r>
            <a:r>
              <a:rPr lang="en-US" dirty="0" err="1" smtClean="0"/>
              <a:t>autogenerated</a:t>
            </a:r>
            <a:r>
              <a:rPr lang="en-US" dirty="0" smtClean="0"/>
              <a:t>. So, no need to mention IPC IN/OUT links explicitly in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Link Instance ID is auto-generated, Ex, in example shown above </a:t>
            </a:r>
            <a:r>
              <a:rPr lang="en-US" dirty="0" err="1" smtClean="0"/>
              <a:t>Display_Video</a:t>
            </a:r>
            <a:r>
              <a:rPr lang="en-US" dirty="0" smtClean="0"/>
              <a:t> will be Display Instance 0 and </a:t>
            </a:r>
            <a:r>
              <a:rPr lang="en-US" dirty="0" err="1" smtClean="0"/>
              <a:t>Display_Grpx</a:t>
            </a:r>
            <a:r>
              <a:rPr lang="en-US" dirty="0" smtClean="0"/>
              <a:t> will be Display Instance 1. No need to specify explicit instance number.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252" y="2942492"/>
            <a:ext cx="2902699" cy="99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file: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53" y="1570893"/>
            <a:ext cx="6445548" cy="4470470"/>
          </a:xfrm>
        </p:spPr>
        <p:txBody>
          <a:bodyPr/>
          <a:lstStyle/>
          <a:p>
            <a:r>
              <a:rPr lang="en-US" dirty="0" smtClean="0"/>
              <a:t>Grammar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Connection: </a:t>
            </a:r>
            <a:r>
              <a:rPr lang="en-US" dirty="0" smtClean="0"/>
              <a:t>ID (optional CPU name) | </a:t>
            </a:r>
            <a:r>
              <a:rPr lang="en-US" dirty="0"/>
              <a:t>ID </a:t>
            </a:r>
            <a:r>
              <a:rPr lang="en-US" dirty="0" smtClean="0"/>
              <a:t>(</a:t>
            </a:r>
            <a:r>
              <a:rPr lang="en-US" dirty="0"/>
              <a:t>optional </a:t>
            </a:r>
            <a:r>
              <a:rPr lang="en-US" dirty="0" smtClean="0"/>
              <a:t>CPU </a:t>
            </a:r>
            <a:r>
              <a:rPr lang="en-US" dirty="0"/>
              <a:t>name) -&gt; Connection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When CPU name is not mentioned IPU1_0 CPU is assumed</a:t>
            </a:r>
          </a:p>
          <a:p>
            <a:r>
              <a:rPr lang="en-US" dirty="0" smtClean="0"/>
              <a:t>Example: Dense </a:t>
            </a:r>
            <a:r>
              <a:rPr lang="en-US" dirty="0"/>
              <a:t>optical flow </a:t>
            </a:r>
            <a:r>
              <a:rPr lang="en-US" dirty="0" smtClean="0"/>
              <a:t>view				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84" y="3740724"/>
            <a:ext cx="4974685" cy="250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0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31" y="1879236"/>
            <a:ext cx="6447501" cy="38807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Demo of how to generate code:</a:t>
            </a:r>
          </a:p>
          <a:p>
            <a:pPr lvl="1"/>
            <a:r>
              <a:rPr lang="en-US" dirty="0" smtClean="0"/>
              <a:t>Options available:</a:t>
            </a:r>
          </a:p>
          <a:p>
            <a:pPr lvl="2"/>
            <a:r>
              <a:rPr lang="en-US" dirty="0"/>
              <a:t> -help     </a:t>
            </a:r>
            <a:r>
              <a:rPr lang="en-US" dirty="0" smtClean="0"/>
              <a:t>Show help and supported </a:t>
            </a:r>
            <a:r>
              <a:rPr lang="en-US" dirty="0" err="1" smtClean="0"/>
              <a:t>basename</a:t>
            </a:r>
            <a:r>
              <a:rPr lang="en-US" dirty="0" smtClean="0"/>
              <a:t> and processors</a:t>
            </a:r>
            <a:endParaRPr lang="en-US" dirty="0"/>
          </a:p>
          <a:p>
            <a:pPr lvl="2"/>
            <a:r>
              <a:rPr lang="en-US" dirty="0"/>
              <a:t> -file     </a:t>
            </a:r>
            <a:r>
              <a:rPr lang="en-US" dirty="0" smtClean="0"/>
              <a:t>Create .c and .h file </a:t>
            </a:r>
          </a:p>
          <a:p>
            <a:pPr lvl="2"/>
            <a:r>
              <a:rPr lang="en-US" dirty="0" smtClean="0"/>
              <a:t>-</a:t>
            </a:r>
            <a:r>
              <a:rPr lang="en-US" dirty="0" err="1"/>
              <a:t>img</a:t>
            </a:r>
            <a:r>
              <a:rPr lang="en-US" dirty="0"/>
              <a:t>     Create in .jpg image (or out.jpg)</a:t>
            </a:r>
          </a:p>
          <a:p>
            <a:pPr lvl="2"/>
            <a:r>
              <a:rPr lang="en-US" dirty="0"/>
              <a:t> -log     Creates a .txt log file with debugging info</a:t>
            </a:r>
          </a:p>
          <a:p>
            <a:pPr lvl="2"/>
            <a:r>
              <a:rPr lang="en-US" dirty="0"/>
              <a:t> -debug   Prints file name(in source code) and line no. in error </a:t>
            </a:r>
            <a:r>
              <a:rPr lang="en-US" dirty="0" smtClean="0"/>
              <a:t>statement</a:t>
            </a:r>
            <a:endParaRPr lang="en-US" dirty="0"/>
          </a:p>
          <a:p>
            <a:pPr lvl="2"/>
            <a:r>
              <a:rPr lang="en-US" dirty="0"/>
              <a:t> -path    takes the next argument as output path</a:t>
            </a:r>
          </a:p>
          <a:p>
            <a:pPr lvl="2"/>
            <a:r>
              <a:rPr lang="en-US" dirty="0"/>
              <a:t> -v       </a:t>
            </a:r>
            <a:r>
              <a:rPr lang="en-US" dirty="0" smtClean="0"/>
              <a:t>Verbose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./vsdk_win32 –file test</a:t>
            </a:r>
          </a:p>
          <a:p>
            <a:pPr lvl="1"/>
            <a:r>
              <a:rPr lang="en-US" dirty="0" smtClean="0"/>
              <a:t>./vsdk_win32 –file –</a:t>
            </a:r>
            <a:r>
              <a:rPr lang="en-US" dirty="0" err="1" smtClean="0"/>
              <a:t>img</a:t>
            </a:r>
            <a:r>
              <a:rPr lang="en-US" dirty="0" smtClean="0"/>
              <a:t> test –path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0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93" y="128954"/>
            <a:ext cx="6447501" cy="742314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enerated Code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24" y="926123"/>
            <a:ext cx="6664568" cy="51152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Auto-Generated code includes</a:t>
            </a:r>
          </a:p>
          <a:p>
            <a:pPr lvl="1"/>
            <a:r>
              <a:rPr lang="en-US" dirty="0" err="1" smtClean="0"/>
              <a:t>Usecase</a:t>
            </a:r>
            <a:r>
              <a:rPr lang="en-US" dirty="0" smtClean="0"/>
              <a:t> object have link ID variables and create structure for all links used in the use case</a:t>
            </a:r>
          </a:p>
          <a:p>
            <a:pPr lvl="1"/>
            <a:r>
              <a:rPr lang="en-US" dirty="0" smtClean="0"/>
              <a:t>Assignment of link ID including instance </a:t>
            </a:r>
            <a:r>
              <a:rPr lang="en-US" dirty="0" err="1" smtClean="0"/>
              <a:t>numnber</a:t>
            </a:r>
            <a:r>
              <a:rPr lang="en-US" dirty="0" smtClean="0"/>
              <a:t> and CPU on which it runs</a:t>
            </a:r>
          </a:p>
          <a:p>
            <a:pPr lvl="1"/>
            <a:r>
              <a:rPr lang="en-US" dirty="0" err="1" smtClean="0"/>
              <a:t>Reseting</a:t>
            </a:r>
            <a:r>
              <a:rPr lang="en-US" dirty="0" smtClean="0"/>
              <a:t> of all link create parameters to default values</a:t>
            </a:r>
          </a:p>
          <a:p>
            <a:pPr lvl="1"/>
            <a:r>
              <a:rPr lang="en-US" dirty="0" smtClean="0"/>
              <a:t>Detecting and inserting IPC OUT/IN links as required</a:t>
            </a:r>
          </a:p>
          <a:p>
            <a:pPr lvl="1"/>
            <a:r>
              <a:rPr lang="en-US" dirty="0" smtClean="0"/>
              <a:t>Setting of all parameters  of DUP, MERGE, IPC links</a:t>
            </a:r>
          </a:p>
          <a:p>
            <a:pPr lvl="1"/>
            <a:r>
              <a:rPr lang="en-US" dirty="0" smtClean="0"/>
              <a:t>Setting of </a:t>
            </a:r>
            <a:r>
              <a:rPr lang="en-US" dirty="0" err="1" smtClean="0"/>
              <a:t>inQueParams</a:t>
            </a:r>
            <a:r>
              <a:rPr lang="en-US" dirty="0" smtClean="0"/>
              <a:t> and </a:t>
            </a:r>
            <a:r>
              <a:rPr lang="en-US" dirty="0" err="1" smtClean="0"/>
              <a:t>outQueParams</a:t>
            </a:r>
            <a:r>
              <a:rPr lang="en-US" dirty="0" smtClean="0"/>
              <a:t> for all links - this defines the </a:t>
            </a:r>
            <a:r>
              <a:rPr lang="en-US" dirty="0" err="1" smtClean="0"/>
              <a:t>usecase</a:t>
            </a:r>
            <a:r>
              <a:rPr lang="en-US" dirty="0" smtClean="0"/>
              <a:t> graph connection in C code</a:t>
            </a:r>
          </a:p>
          <a:p>
            <a:pPr lvl="1"/>
            <a:r>
              <a:rPr lang="en-US" dirty="0" smtClean="0"/>
              <a:t>Calling link create for all links in source to sink order</a:t>
            </a:r>
          </a:p>
          <a:p>
            <a:pPr lvl="1"/>
            <a:r>
              <a:rPr lang="en-US" dirty="0" smtClean="0"/>
              <a:t>Calling start / stop / delete / print statistics of all links in the use-case</a:t>
            </a:r>
          </a:p>
          <a:p>
            <a:r>
              <a:rPr lang="en-US" dirty="0"/>
              <a:t>Generated Files:</a:t>
            </a:r>
          </a:p>
          <a:p>
            <a:pPr lvl="1"/>
            <a:r>
              <a:rPr lang="en-US" dirty="0"/>
              <a:t>[use case name]_</a:t>
            </a:r>
            <a:r>
              <a:rPr lang="en-US" dirty="0" err="1"/>
              <a:t>priv.h</a:t>
            </a:r>
            <a:r>
              <a:rPr lang="en-US" dirty="0"/>
              <a:t> and [use case name]_</a:t>
            </a:r>
            <a:r>
              <a:rPr lang="en-US" dirty="0" err="1"/>
              <a:t>priv.c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Image file (optional) showing visual representation of the use-case graph</a:t>
            </a:r>
          </a:p>
          <a:p>
            <a:pPr lvl="1"/>
            <a:r>
              <a:rPr lang="en-US" dirty="0"/>
              <a:t>log file (optional) for advanced debug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9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Generated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Camera Capture Display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3" y="3065952"/>
            <a:ext cx="31146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5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54" y="205043"/>
            <a:ext cx="8666395" cy="7151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Generated </a:t>
            </a:r>
            <a:r>
              <a:rPr lang="en-US" dirty="0"/>
              <a:t>Image: Dense Optical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lvl="1"/>
            <a:endParaRPr lang="en-US" dirty="0"/>
          </a:p>
        </p:txBody>
      </p:sp>
      <p:pic>
        <p:nvPicPr>
          <p:cNvPr id="5" name="Shape 14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7054" y="1066799"/>
            <a:ext cx="8528372" cy="5144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69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93" y="128954"/>
            <a:ext cx="6447501" cy="1320800"/>
          </a:xfrm>
        </p:spPr>
        <p:txBody>
          <a:bodyPr/>
          <a:lstStyle/>
          <a:p>
            <a:r>
              <a:rPr lang="en-US" dirty="0" smtClean="0"/>
              <a:t>Manually Written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24" y="926123"/>
            <a:ext cx="6664568" cy="511524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824" y="1078523"/>
            <a:ext cx="6664568" cy="511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Following code needs to manually written to complete the use-case and make it run on the HW board</a:t>
            </a:r>
          </a:p>
          <a:p>
            <a:pPr lvl="1"/>
            <a:r>
              <a:rPr lang="en-US" dirty="0" smtClean="0"/>
              <a:t>Set Create Parameters of all links except </a:t>
            </a:r>
            <a:r>
              <a:rPr lang="en-US" dirty="0" err="1" smtClean="0"/>
              <a:t>inQueParams</a:t>
            </a:r>
            <a:r>
              <a:rPr lang="en-US" dirty="0" smtClean="0"/>
              <a:t> and </a:t>
            </a:r>
            <a:r>
              <a:rPr lang="en-US" dirty="0" err="1" smtClean="0"/>
              <a:t>outQueParams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DUP, Merge, IPC IN, IPC OUT parameters are completely setup by the generated code</a:t>
            </a:r>
          </a:p>
          <a:p>
            <a:pPr lvl="2"/>
            <a:r>
              <a:rPr lang="en-US" dirty="0" smtClean="0"/>
              <a:t>Algorithm Plugin </a:t>
            </a:r>
            <a:r>
              <a:rPr lang="en-US" dirty="0" err="1" smtClean="0"/>
              <a:t>baseClassCreate.size</a:t>
            </a:r>
            <a:r>
              <a:rPr lang="en-US" dirty="0" smtClean="0"/>
              <a:t>, </a:t>
            </a:r>
            <a:r>
              <a:rPr lang="en-US" dirty="0" err="1" smtClean="0"/>
              <a:t>baseClassCreate.algId</a:t>
            </a:r>
            <a:r>
              <a:rPr lang="en-US" dirty="0" smtClean="0"/>
              <a:t> are setup by the generated code</a:t>
            </a:r>
          </a:p>
          <a:p>
            <a:pPr lvl="2"/>
            <a:r>
              <a:rPr lang="en-US" dirty="0" err="1"/>
              <a:t>numOutQueue</a:t>
            </a:r>
            <a:r>
              <a:rPr lang="en-US" dirty="0"/>
              <a:t> of </a:t>
            </a:r>
            <a:r>
              <a:rPr lang="en-US" dirty="0" smtClean="0"/>
              <a:t>Select, </a:t>
            </a:r>
            <a:r>
              <a:rPr lang="en-US" dirty="0" err="1" smtClean="0"/>
              <a:t>numInQueue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Null </a:t>
            </a:r>
            <a:r>
              <a:rPr lang="en-US" dirty="0"/>
              <a:t>are setup by the generated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DisplayCtrl</a:t>
            </a:r>
            <a:r>
              <a:rPr lang="en-US" dirty="0" smtClean="0"/>
              <a:t> link and configure it</a:t>
            </a:r>
          </a:p>
          <a:p>
            <a:pPr lvl="1"/>
            <a:r>
              <a:rPr lang="en-US" dirty="0" smtClean="0"/>
              <a:t>Written main loop for use case and call generated API to create, start, stop, delete a use-case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3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custom link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399" y="1512278"/>
            <a:ext cx="6573102" cy="4529085"/>
          </a:xfrm>
        </p:spPr>
        <p:txBody>
          <a:bodyPr>
            <a:normAutofit/>
          </a:bodyPr>
          <a:lstStyle/>
          <a:p>
            <a:r>
              <a:rPr lang="en-US" dirty="0" smtClean="0"/>
              <a:t>User can define a custom link which is not supported by the tool</a:t>
            </a:r>
          </a:p>
          <a:p>
            <a:r>
              <a:rPr lang="en-US" dirty="0" smtClean="0"/>
              <a:t>It is named as </a:t>
            </a:r>
            <a:r>
              <a:rPr lang="en-US" dirty="0" err="1" smtClean="0"/>
              <a:t>DefLink</a:t>
            </a:r>
            <a:r>
              <a:rPr lang="en-US" dirty="0" smtClean="0"/>
              <a:t>_[Link name] in configuration file</a:t>
            </a:r>
          </a:p>
          <a:p>
            <a:r>
              <a:rPr lang="en-US" dirty="0" smtClean="0"/>
              <a:t>Here additionally edit </a:t>
            </a:r>
            <a:r>
              <a:rPr lang="en-US" dirty="0" err="1" smtClean="0"/>
              <a:t>DefLink_CreateParams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name in </a:t>
            </a:r>
            <a:r>
              <a:rPr lang="en-US" dirty="0" smtClean="0"/>
              <a:t>[use case]_</a:t>
            </a:r>
            <a:r>
              <a:rPr lang="en-US" dirty="0" err="1" smtClean="0"/>
              <a:t>priv.h</a:t>
            </a:r>
            <a:r>
              <a:rPr lang="en-US" dirty="0" smtClean="0"/>
              <a:t> file and replace with actually </a:t>
            </a:r>
            <a:r>
              <a:rPr lang="en-US" dirty="0" err="1" smtClean="0"/>
              <a:t>parmaeter</a:t>
            </a:r>
            <a:r>
              <a:rPr lang="en-US" dirty="0" smtClean="0"/>
              <a:t> structure name of the custom link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LinkID</a:t>
            </a:r>
            <a:r>
              <a:rPr lang="en-US" dirty="0" smtClean="0"/>
              <a:t> </a:t>
            </a:r>
            <a:r>
              <a:rPr lang="en-US" dirty="0"/>
              <a:t>in [use case]_</a:t>
            </a:r>
            <a:r>
              <a:rPr lang="en-US" dirty="0" err="1"/>
              <a:t>priv.c</a:t>
            </a:r>
            <a:r>
              <a:rPr lang="en-US" dirty="0"/>
              <a:t> file and </a:t>
            </a:r>
            <a:r>
              <a:rPr lang="en-US" dirty="0" smtClean="0"/>
              <a:t>call reset create </a:t>
            </a:r>
            <a:r>
              <a:rPr lang="en-US" dirty="0" err="1" smtClean="0"/>
              <a:t>params</a:t>
            </a:r>
            <a:r>
              <a:rPr lang="en-US" dirty="0" smtClean="0"/>
              <a:t> function </a:t>
            </a:r>
            <a:r>
              <a:rPr lang="en-US" dirty="0"/>
              <a:t>in [use case]_</a:t>
            </a:r>
            <a:r>
              <a:rPr lang="en-US" dirty="0" err="1"/>
              <a:t>priv.c</a:t>
            </a:r>
            <a:r>
              <a:rPr lang="en-US" dirty="0"/>
              <a:t>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73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custom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3" y="1606063"/>
            <a:ext cx="6489509" cy="4435300"/>
          </a:xfrm>
        </p:spPr>
        <p:txBody>
          <a:bodyPr>
            <a:normAutofit/>
          </a:bodyPr>
          <a:lstStyle/>
          <a:p>
            <a:r>
              <a:rPr lang="en-US" dirty="0"/>
              <a:t>User can define a custom link which is not supported by the tool</a:t>
            </a:r>
          </a:p>
          <a:p>
            <a:r>
              <a:rPr lang="en-US" dirty="0" smtClean="0"/>
              <a:t>It is </a:t>
            </a:r>
            <a:r>
              <a:rPr lang="en-US" dirty="0"/>
              <a:t>named as </a:t>
            </a:r>
            <a:r>
              <a:rPr lang="en-US" dirty="0" err="1" smtClean="0"/>
              <a:t>Alg</a:t>
            </a:r>
            <a:r>
              <a:rPr lang="en-US" dirty="0" smtClean="0"/>
              <a:t>_[</a:t>
            </a:r>
            <a:r>
              <a:rPr lang="en-US" dirty="0" err="1" smtClean="0"/>
              <a:t>alg</a:t>
            </a:r>
            <a:r>
              <a:rPr lang="en-US" dirty="0" smtClean="0"/>
              <a:t> name] in configuration file</a:t>
            </a:r>
          </a:p>
          <a:p>
            <a:r>
              <a:rPr lang="en-US" dirty="0"/>
              <a:t>Here additionally edit </a:t>
            </a:r>
            <a:r>
              <a:rPr lang="en-US" dirty="0" smtClean="0"/>
              <a:t>“[</a:t>
            </a:r>
            <a:r>
              <a:rPr lang="en-US" dirty="0" err="1" smtClean="0"/>
              <a:t>alg</a:t>
            </a:r>
            <a:r>
              <a:rPr lang="en-US" dirty="0" smtClean="0"/>
              <a:t> name]</a:t>
            </a:r>
            <a:r>
              <a:rPr lang="en-US" dirty="0" err="1" smtClean="0"/>
              <a:t>Link_CreateParams</a:t>
            </a:r>
            <a:r>
              <a:rPr lang="en-US" dirty="0" smtClean="0"/>
              <a:t>” </a:t>
            </a:r>
            <a:r>
              <a:rPr lang="en-US" dirty="0" err="1"/>
              <a:t>struct</a:t>
            </a:r>
            <a:r>
              <a:rPr lang="en-US" dirty="0"/>
              <a:t> name in [use case]_</a:t>
            </a:r>
            <a:r>
              <a:rPr lang="en-US" dirty="0" err="1"/>
              <a:t>priv.h</a:t>
            </a:r>
            <a:r>
              <a:rPr lang="en-US" dirty="0"/>
              <a:t> file and replace with actually </a:t>
            </a:r>
            <a:r>
              <a:rPr lang="en-US" dirty="0" smtClean="0"/>
              <a:t>parameter </a:t>
            </a:r>
            <a:r>
              <a:rPr lang="en-US" dirty="0"/>
              <a:t>structure name of the custom link</a:t>
            </a:r>
          </a:p>
          <a:p>
            <a:r>
              <a:rPr lang="en-US" dirty="0"/>
              <a:t>Set </a:t>
            </a:r>
            <a:r>
              <a:rPr lang="en-US" dirty="0" err="1"/>
              <a:t>baseClassCreate.size</a:t>
            </a:r>
            <a:r>
              <a:rPr lang="en-US" dirty="0"/>
              <a:t>, </a:t>
            </a:r>
            <a:r>
              <a:rPr lang="en-US" dirty="0" err="1"/>
              <a:t>baseClassCreate.algId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[use case]_</a:t>
            </a:r>
            <a:r>
              <a:rPr lang="en-US" dirty="0" err="1"/>
              <a:t>priv.c</a:t>
            </a:r>
            <a:r>
              <a:rPr lang="en-US" dirty="0"/>
              <a:t> file and call reset create </a:t>
            </a:r>
            <a:r>
              <a:rPr lang="en-US" dirty="0" err="1"/>
              <a:t>params</a:t>
            </a:r>
            <a:r>
              <a:rPr lang="en-US" dirty="0"/>
              <a:t> function in [use case]_</a:t>
            </a:r>
            <a:r>
              <a:rPr lang="en-US" dirty="0" err="1"/>
              <a:t>priv.c</a:t>
            </a:r>
            <a:r>
              <a:rPr lang="en-US" dirty="0"/>
              <a:t> file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604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Use-case Generation process</a:t>
            </a:r>
          </a:p>
          <a:p>
            <a:r>
              <a:rPr lang="en-US" dirty="0" smtClean="0"/>
              <a:t>Error Handling cases</a:t>
            </a:r>
          </a:p>
          <a:p>
            <a:r>
              <a:rPr lang="en-US" dirty="0" smtClean="0"/>
              <a:t>Extending the tool - Ease for Developer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number of input or output to a link</a:t>
            </a:r>
          </a:p>
          <a:p>
            <a:pPr lvl="1"/>
            <a:r>
              <a:rPr lang="en-US" dirty="0" smtClean="0"/>
              <a:t>Ex, previous link specified for capture link</a:t>
            </a:r>
          </a:p>
          <a:p>
            <a:r>
              <a:rPr lang="en-US" dirty="0" smtClean="0"/>
              <a:t>Invalid CPU name </a:t>
            </a:r>
          </a:p>
          <a:p>
            <a:r>
              <a:rPr lang="en-US" dirty="0" smtClean="0"/>
              <a:t>Same link instance is assigned two different CPUs</a:t>
            </a:r>
          </a:p>
          <a:p>
            <a:r>
              <a:rPr lang="en-US" dirty="0" smtClean="0"/>
              <a:t>Naming of Link does not follow the rules, i.e. </a:t>
            </a:r>
            <a:r>
              <a:rPr lang="en-US" dirty="0" err="1" smtClean="0"/>
              <a:t>Linkname</a:t>
            </a:r>
            <a:r>
              <a:rPr lang="en-US" dirty="0" smtClean="0"/>
              <a:t>, </a:t>
            </a:r>
            <a:r>
              <a:rPr lang="en-US" dirty="0" err="1" smtClean="0"/>
              <a:t>Linkname_suffix</a:t>
            </a:r>
            <a:endParaRPr lang="en-US" dirty="0" smtClean="0"/>
          </a:p>
          <a:p>
            <a:r>
              <a:rPr lang="en-US" dirty="0" smtClean="0"/>
              <a:t>Warnings for unsupported links and algorithm plugin’s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57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tool - Ease for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case extra link or </a:t>
            </a:r>
            <a:r>
              <a:rPr lang="en-US" dirty="0" err="1" smtClean="0"/>
              <a:t>alg</a:t>
            </a:r>
            <a:r>
              <a:rPr lang="en-US" dirty="0" smtClean="0"/>
              <a:t> plugin is added just include extra class in </a:t>
            </a:r>
            <a:r>
              <a:rPr lang="en-US" dirty="0" err="1"/>
              <a:t>l</a:t>
            </a:r>
            <a:r>
              <a:rPr lang="en-US" dirty="0" err="1" smtClean="0"/>
              <a:t>ink.h</a:t>
            </a:r>
            <a:endParaRPr lang="en-US" dirty="0" smtClean="0"/>
          </a:p>
          <a:p>
            <a:r>
              <a:rPr lang="en-US" dirty="0" smtClean="0"/>
              <a:t>Each class has it’s separate functionalities which makes easier for user to determine where to change to include additional functionalities, etc.</a:t>
            </a:r>
          </a:p>
          <a:p>
            <a:pPr lvl="1"/>
            <a:r>
              <a:rPr lang="en-US" dirty="0" err="1" smtClean="0"/>
              <a:t>UseCase</a:t>
            </a:r>
            <a:r>
              <a:rPr lang="en-US" dirty="0" smtClean="0"/>
              <a:t> class handles overall </a:t>
            </a:r>
            <a:r>
              <a:rPr lang="en-US" dirty="0" err="1" smtClean="0"/>
              <a:t>usecase</a:t>
            </a:r>
            <a:r>
              <a:rPr lang="en-US" dirty="0" smtClean="0"/>
              <a:t> information </a:t>
            </a:r>
          </a:p>
          <a:p>
            <a:pPr lvl="1"/>
            <a:r>
              <a:rPr lang="en-US" dirty="0" smtClean="0"/>
              <a:t>Link class handles information regarding a particular link</a:t>
            </a:r>
          </a:p>
          <a:p>
            <a:r>
              <a:rPr lang="en-US" dirty="0" smtClean="0"/>
              <a:t>In debug mode (-debug option) line number and file name is also given in case of errors</a:t>
            </a:r>
          </a:p>
          <a:p>
            <a:r>
              <a:rPr lang="en-US" dirty="0"/>
              <a:t>See </a:t>
            </a:r>
            <a:r>
              <a:rPr lang="en-US" dirty="0" err="1" smtClean="0"/>
              <a:t>VisionSDK_UsecaseGen_UserGuide</a:t>
            </a:r>
            <a:r>
              <a:rPr lang="en-US" dirty="0" smtClean="0"/>
              <a:t> for step by steps details on extending the tool to support more link types and </a:t>
            </a:r>
            <a:r>
              <a:rPr lang="en-US" dirty="0" err="1" smtClean="0"/>
              <a:t>alg</a:t>
            </a:r>
            <a:r>
              <a:rPr lang="en-US" dirty="0" smtClean="0"/>
              <a:t> plugin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5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315" y="3188677"/>
            <a:ext cx="6447501" cy="1320800"/>
          </a:xfrm>
        </p:spPr>
        <p:txBody>
          <a:bodyPr/>
          <a:lstStyle/>
          <a:p>
            <a:r>
              <a:rPr lang="en-US" dirty="0" smtClean="0"/>
              <a:t>						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4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Vision SDK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VISION SDK is multi processor software development platform for TI family of ADAS SoCs.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software framework allows users to create different ADAS application data flows involving video capture, video pre-processing, video analytics algorithms, and video display. </a:t>
            </a:r>
            <a:endParaRPr lang="en-US" dirty="0" smtClean="0"/>
          </a:p>
          <a:p>
            <a:r>
              <a:rPr lang="en-US" dirty="0" smtClean="0"/>
              <a:t>The SDK has </a:t>
            </a:r>
            <a:r>
              <a:rPr lang="en-US" dirty="0"/>
              <a:t>sample ADAS data flows which exercises different CPUs and HW accelerators in the ADAS </a:t>
            </a:r>
            <a:r>
              <a:rPr lang="en-US" dirty="0" err="1"/>
              <a:t>SoC</a:t>
            </a:r>
            <a:r>
              <a:rPr lang="en-US" dirty="0"/>
              <a:t> and shows </a:t>
            </a:r>
            <a:r>
              <a:rPr lang="en-US" dirty="0" smtClean="0"/>
              <a:t>customers </a:t>
            </a:r>
            <a:r>
              <a:rPr lang="en-US" dirty="0"/>
              <a:t>how to effectively use different </a:t>
            </a:r>
            <a:r>
              <a:rPr lang="en-US" dirty="0" err="1" smtClean="0"/>
              <a:t>SoC</a:t>
            </a:r>
            <a:r>
              <a:rPr lang="en-US" dirty="0" smtClean="0"/>
              <a:t> sub-systems.</a:t>
            </a:r>
          </a:p>
          <a:p>
            <a:r>
              <a:rPr lang="en-US" dirty="0" smtClean="0"/>
              <a:t>VISION </a:t>
            </a:r>
            <a:r>
              <a:rPr lang="en-US" dirty="0"/>
              <a:t>SDK will be based on </a:t>
            </a:r>
            <a:r>
              <a:rPr lang="en-US" dirty="0" smtClean="0"/>
              <a:t>a framework named as the </a:t>
            </a:r>
            <a:r>
              <a:rPr lang="en-US" dirty="0"/>
              <a:t>“Links and Chains” </a:t>
            </a:r>
            <a:r>
              <a:rPr lang="en-US" dirty="0" smtClean="0"/>
              <a:t>framework and user API to this framework is called “Link API”</a:t>
            </a:r>
          </a:p>
          <a:p>
            <a:r>
              <a:rPr lang="en-US" dirty="0"/>
              <a:t>The SDK installer package includes all tools and components necessary to build such applications, including code gen tools, BIOS, IPC, </a:t>
            </a:r>
            <a:r>
              <a:rPr lang="en-US" dirty="0" err="1"/>
              <a:t>starterware</a:t>
            </a:r>
            <a:r>
              <a:rPr lang="en-US" dirty="0"/>
              <a:t>, BSP drivers, networking stacks, codecs, algorithm kernels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90" y="187569"/>
            <a:ext cx="879356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Example ADAS data flow – LVDS surround view – system diagram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6211" y="1811549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LVDS Cam 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211" y="2257248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LVDS Cam 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210" y="2740326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LVDS Cam  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211" y="3206153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LVDS Cam  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29440" y="1811548"/>
            <a:ext cx="931653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VIP1-1A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29439" y="2257247"/>
            <a:ext cx="931653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VIP1-1B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29439" y="2731700"/>
            <a:ext cx="931653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VIP1-2A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29440" y="3214779"/>
            <a:ext cx="931653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VIP1-2B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69101" y="1805794"/>
            <a:ext cx="931653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50965" y="2403895"/>
            <a:ext cx="1112810" cy="4399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2D SV Stage – 2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DSP or EVE or A15 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9198" y="2403896"/>
            <a:ext cx="1112810" cy="4399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2D SV Stage – 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DSP or EVE or A15 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26924" y="3508078"/>
            <a:ext cx="1112810" cy="4399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2D SV Stage – 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DSP or EVE or A15 ?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29440" y="4537496"/>
            <a:ext cx="931653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DSS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6" idx="3"/>
            <a:endCxn id="10" idx="1"/>
          </p:cNvCxnSpPr>
          <p:nvPr/>
        </p:nvCxnSpPr>
        <p:spPr>
          <a:xfrm flipV="1">
            <a:off x="1457864" y="1958198"/>
            <a:ext cx="471577" cy="1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053088" y="1811547"/>
            <a:ext cx="8626" cy="28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57864" y="2403897"/>
            <a:ext cx="471577" cy="1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457862" y="2886975"/>
            <a:ext cx="471577" cy="1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457864" y="3352802"/>
            <a:ext cx="471577" cy="1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0" idx="3"/>
            <a:endCxn id="14" idx="1"/>
          </p:cNvCxnSpPr>
          <p:nvPr/>
        </p:nvCxnSpPr>
        <p:spPr>
          <a:xfrm flipV="1">
            <a:off x="2861094" y="1952444"/>
            <a:ext cx="808007" cy="5752"/>
          </a:xfrm>
          <a:prstGeom prst="bentConnector3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1" idx="3"/>
            <a:endCxn id="14" idx="1"/>
          </p:cNvCxnSpPr>
          <p:nvPr/>
        </p:nvCxnSpPr>
        <p:spPr>
          <a:xfrm flipV="1">
            <a:off x="2861092" y="1952446"/>
            <a:ext cx="808008" cy="451451"/>
          </a:xfrm>
          <a:prstGeom prst="bentConnector3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2" idx="3"/>
            <a:endCxn id="14" idx="1"/>
          </p:cNvCxnSpPr>
          <p:nvPr/>
        </p:nvCxnSpPr>
        <p:spPr>
          <a:xfrm flipV="1">
            <a:off x="2861092" y="1952444"/>
            <a:ext cx="808009" cy="925904"/>
          </a:xfrm>
          <a:prstGeom prst="bentConnector3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3" idx="3"/>
            <a:endCxn id="14" idx="1"/>
          </p:cNvCxnSpPr>
          <p:nvPr/>
        </p:nvCxnSpPr>
        <p:spPr>
          <a:xfrm flipV="1">
            <a:off x="2861094" y="1952445"/>
            <a:ext cx="808007" cy="1408983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17" idx="0"/>
          </p:cNvCxnSpPr>
          <p:nvPr/>
        </p:nvCxnSpPr>
        <p:spPr>
          <a:xfrm>
            <a:off x="4639568" y="1958198"/>
            <a:ext cx="946036" cy="445696"/>
          </a:xfrm>
          <a:prstGeom prst="bentConnector2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15" idx="0"/>
          </p:cNvCxnSpPr>
          <p:nvPr/>
        </p:nvCxnSpPr>
        <p:spPr>
          <a:xfrm>
            <a:off x="4639567" y="1949569"/>
            <a:ext cx="2567802" cy="454324"/>
          </a:xfrm>
          <a:prstGeom prst="bentConnector2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4" idx="3"/>
            <a:endCxn id="18" idx="1"/>
          </p:cNvCxnSpPr>
          <p:nvPr/>
        </p:nvCxnSpPr>
        <p:spPr>
          <a:xfrm>
            <a:off x="4600753" y="1952446"/>
            <a:ext cx="426170" cy="1775607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7" idx="3"/>
            <a:endCxn id="15" idx="1"/>
          </p:cNvCxnSpPr>
          <p:nvPr/>
        </p:nvCxnSpPr>
        <p:spPr>
          <a:xfrm flipV="1">
            <a:off x="6142008" y="2623870"/>
            <a:ext cx="508956" cy="1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7" idx="2"/>
            <a:endCxn id="18" idx="0"/>
          </p:cNvCxnSpPr>
          <p:nvPr/>
        </p:nvCxnSpPr>
        <p:spPr>
          <a:xfrm rot="5400000">
            <a:off x="5252351" y="3174824"/>
            <a:ext cx="664233" cy="2275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5" idx="2"/>
            <a:endCxn id="18" idx="3"/>
          </p:cNvCxnSpPr>
          <p:nvPr/>
        </p:nvCxnSpPr>
        <p:spPr>
          <a:xfrm rot="5400000">
            <a:off x="6231448" y="2752129"/>
            <a:ext cx="884209" cy="1067636"/>
          </a:xfrm>
          <a:prstGeom prst="bentConnector2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8" idx="2"/>
            <a:endCxn id="19" idx="3"/>
          </p:cNvCxnSpPr>
          <p:nvPr/>
        </p:nvCxnSpPr>
        <p:spPr>
          <a:xfrm rot="5400000">
            <a:off x="3854153" y="2954969"/>
            <a:ext cx="736119" cy="2722235"/>
          </a:xfrm>
          <a:prstGeom prst="bentConnector2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6208" y="4531746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LCD 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19" idx="1"/>
            <a:endCxn id="90" idx="3"/>
          </p:cNvCxnSpPr>
          <p:nvPr/>
        </p:nvCxnSpPr>
        <p:spPr>
          <a:xfrm flipH="1" flipV="1">
            <a:off x="1457861" y="4678394"/>
            <a:ext cx="471579" cy="5750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411853" y="1679276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95" name="Rectangle 94"/>
          <p:cNvSpPr/>
          <p:nvPr/>
        </p:nvSpPr>
        <p:spPr>
          <a:xfrm>
            <a:off x="1457864" y="2115177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96" name="Rectangle 95"/>
          <p:cNvSpPr/>
          <p:nvPr/>
        </p:nvSpPr>
        <p:spPr>
          <a:xfrm>
            <a:off x="1463614" y="2623871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97" name="Rectangle 96"/>
          <p:cNvSpPr/>
          <p:nvPr/>
        </p:nvSpPr>
        <p:spPr>
          <a:xfrm>
            <a:off x="1463614" y="3091668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98" name="Rectangle 97"/>
          <p:cNvSpPr/>
          <p:nvPr/>
        </p:nvSpPr>
        <p:spPr>
          <a:xfrm>
            <a:off x="3367174" y="2134137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4CH 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99" name="Rectangle 98"/>
          <p:cNvSpPr/>
          <p:nvPr/>
        </p:nvSpPr>
        <p:spPr>
          <a:xfrm>
            <a:off x="5690438" y="4437925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“Stitched” 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5583328" y="2989120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Alignment  info @ 5fps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7297948" y="2989121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Stitching Matrix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02" name="Rectangle 101"/>
          <p:cNvSpPr/>
          <p:nvPr/>
        </p:nvSpPr>
        <p:spPr>
          <a:xfrm>
            <a:off x="6036214" y="2134136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Boundary info @ 5fps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03" name="Rectangle 102"/>
          <p:cNvSpPr/>
          <p:nvPr/>
        </p:nvSpPr>
        <p:spPr>
          <a:xfrm>
            <a:off x="4806352" y="1720602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4CH VGA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04" name="Rectangle 103"/>
          <p:cNvSpPr/>
          <p:nvPr/>
        </p:nvSpPr>
        <p:spPr>
          <a:xfrm>
            <a:off x="1457864" y="4898101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800x480 @ 60fps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621767" y="1354347"/>
            <a:ext cx="8626" cy="489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693652" y="1374475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VSS28 SoC</a:t>
            </a:r>
            <a:r>
              <a:rPr lang="en-US" sz="800" dirty="0" smtClean="0"/>
              <a:t>1A</a:t>
            </a:r>
            <a:endParaRPr lang="en-US" sz="8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621767" y="1354347"/>
            <a:ext cx="660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782668" y="5356399"/>
            <a:ext cx="699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Logical design, not yet sure where to run different algorithm stages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80" y="112255"/>
            <a:ext cx="871443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Example ADAS data flow – LVDS surround view in Vision SDK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10417" y="5240699"/>
            <a:ext cx="699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First cut implementation, based on DSP and EVE</a:t>
            </a:r>
            <a:endParaRPr lang="en-US" dirty="0"/>
          </a:p>
        </p:txBody>
      </p:sp>
      <p:sp>
        <p:nvSpPr>
          <p:cNvPr id="56" name="Slide Number Placeholder 4"/>
          <p:cNvSpPr txBox="1">
            <a:spLocks/>
          </p:cNvSpPr>
          <p:nvPr/>
        </p:nvSpPr>
        <p:spPr bwMode="auto">
          <a:xfrm>
            <a:off x="6642100" y="607854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ED7E8DD-954C-4F0A-A7ED-E55BD4FA25E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8" name="Slide Number Placeholder 4"/>
          <p:cNvSpPr txBox="1">
            <a:spLocks/>
          </p:cNvSpPr>
          <p:nvPr/>
        </p:nvSpPr>
        <p:spPr bwMode="auto">
          <a:xfrm>
            <a:off x="6642100" y="607854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ED7E8DD-954C-4F0A-A7ED-E55BD4FA25E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Slide Number Placeholder 4"/>
          <p:cNvSpPr txBox="1">
            <a:spLocks/>
          </p:cNvSpPr>
          <p:nvPr/>
        </p:nvSpPr>
        <p:spPr bwMode="auto">
          <a:xfrm>
            <a:off x="6642100" y="607854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ED7E8DD-954C-4F0A-A7ED-E55BD4FA25E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Slide Number Placeholder 4"/>
          <p:cNvSpPr txBox="1">
            <a:spLocks/>
          </p:cNvSpPr>
          <p:nvPr/>
        </p:nvSpPr>
        <p:spPr bwMode="auto">
          <a:xfrm>
            <a:off x="6642100" y="607854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ED7E8DD-954C-4F0A-A7ED-E55BD4FA25E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Slide Number Placeholder 4"/>
          <p:cNvSpPr txBox="1">
            <a:spLocks/>
          </p:cNvSpPr>
          <p:nvPr/>
        </p:nvSpPr>
        <p:spPr bwMode="auto">
          <a:xfrm>
            <a:off x="6642100" y="6078540"/>
            <a:ext cx="2133600" cy="206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ED7E8DD-954C-4F0A-A7ED-E55BD4FA25E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6211" y="1811549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LVDS Cam 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6211" y="2257248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LVDS Cam 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6210" y="2740326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LVDS Cam  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6211" y="3206153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LVDS Cam  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104789" y="1813887"/>
            <a:ext cx="613197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VPE Link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264044" y="2549170"/>
            <a:ext cx="1112810" cy="4399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2D SV Stage – 2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DSP1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29198" y="2549171"/>
            <a:ext cx="1112810" cy="4399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2D SV Stage – 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DSP1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6924" y="3508078"/>
            <a:ext cx="1112810" cy="439949"/>
          </a:xfrm>
          <a:prstGeom prst="rect">
            <a:avLst/>
          </a:prstGeom>
          <a:solidFill>
            <a:srgbClr val="96B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2D SV Stage – 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EVE1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929440" y="4537496"/>
            <a:ext cx="931653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Display Link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63" idx="3"/>
          </p:cNvCxnSpPr>
          <p:nvPr/>
        </p:nvCxnSpPr>
        <p:spPr>
          <a:xfrm flipV="1">
            <a:off x="1457864" y="1958198"/>
            <a:ext cx="471577" cy="1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2053088" y="1811547"/>
            <a:ext cx="8626" cy="28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flipV="1">
            <a:off x="1463614" y="1958198"/>
            <a:ext cx="465827" cy="460079"/>
          </a:xfrm>
          <a:prstGeom prst="bentConnector3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5" idx="3"/>
          </p:cNvCxnSpPr>
          <p:nvPr/>
        </p:nvCxnSpPr>
        <p:spPr>
          <a:xfrm flipV="1">
            <a:off x="1457863" y="1958196"/>
            <a:ext cx="471578" cy="928778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66" idx="3"/>
          </p:cNvCxnSpPr>
          <p:nvPr/>
        </p:nvCxnSpPr>
        <p:spPr>
          <a:xfrm flipV="1">
            <a:off x="1457864" y="1958197"/>
            <a:ext cx="471577" cy="1394605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26208" y="4531746"/>
            <a:ext cx="931653" cy="293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LCD </a:t>
            </a:r>
          </a:p>
        </p:txBody>
      </p:sp>
      <p:cxnSp>
        <p:nvCxnSpPr>
          <p:cNvPr id="85" name="Straight Arrow Connector 84"/>
          <p:cNvCxnSpPr>
            <a:stCxn id="74" idx="1"/>
            <a:endCxn id="84" idx="3"/>
          </p:cNvCxnSpPr>
          <p:nvPr/>
        </p:nvCxnSpPr>
        <p:spPr>
          <a:xfrm flipH="1" flipV="1">
            <a:off x="1457861" y="4678394"/>
            <a:ext cx="471579" cy="5750"/>
          </a:xfrm>
          <a:prstGeom prst="straightConnector1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411853" y="1679276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1457864" y="2115177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93" name="Rectangle 92"/>
          <p:cNvSpPr/>
          <p:nvPr/>
        </p:nvSpPr>
        <p:spPr>
          <a:xfrm>
            <a:off x="1463614" y="2623871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14" name="Rectangle 113"/>
          <p:cNvSpPr/>
          <p:nvPr/>
        </p:nvSpPr>
        <p:spPr>
          <a:xfrm>
            <a:off x="1463614" y="3091668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16" name="Rectangle 115"/>
          <p:cNvSpPr/>
          <p:nvPr/>
        </p:nvSpPr>
        <p:spPr>
          <a:xfrm>
            <a:off x="2906960" y="1508346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6CH 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17" name="Rectangle 116"/>
          <p:cNvSpPr/>
          <p:nvPr/>
        </p:nvSpPr>
        <p:spPr>
          <a:xfrm>
            <a:off x="5690438" y="4437925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“Stitched” 1MP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5897468" y="3079961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Alignment  info @ 30fps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354622" y="3104672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Stitching Matrix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20" name="Rectangle 119"/>
          <p:cNvSpPr/>
          <p:nvPr/>
        </p:nvSpPr>
        <p:spPr>
          <a:xfrm>
            <a:off x="6283028" y="2380357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Boundary info @ </a:t>
            </a:r>
            <a:r>
              <a:rPr lang="en-US" sz="800" dirty="0">
                <a:solidFill>
                  <a:schemeClr val="tx1"/>
                </a:solidFill>
              </a:rPr>
              <a:t>30fps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692915" y="1500359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6CH VGA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22" name="Rectangle 121"/>
          <p:cNvSpPr/>
          <p:nvPr/>
        </p:nvSpPr>
        <p:spPr>
          <a:xfrm>
            <a:off x="1457864" y="4898101"/>
            <a:ext cx="931653" cy="123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800x480 @ 60fps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sp>
        <p:nvSpPr>
          <p:cNvPr id="123" name="Rectangle 122"/>
          <p:cNvSpPr/>
          <p:nvPr/>
        </p:nvSpPr>
        <p:spPr>
          <a:xfrm>
            <a:off x="1909305" y="1385076"/>
            <a:ext cx="931653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VSS28 SoC</a:t>
            </a:r>
            <a:r>
              <a:rPr lang="en-US" sz="1000" b="1" dirty="0" smtClean="0"/>
              <a:t>1A</a:t>
            </a:r>
            <a:endParaRPr lang="en-US" sz="1000" b="1" dirty="0"/>
          </a:p>
        </p:txBody>
      </p:sp>
      <p:sp>
        <p:nvSpPr>
          <p:cNvPr id="124" name="Rectangle 123"/>
          <p:cNvSpPr/>
          <p:nvPr/>
        </p:nvSpPr>
        <p:spPr>
          <a:xfrm>
            <a:off x="5284271" y="1814423"/>
            <a:ext cx="613197" cy="29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IPC Link</a:t>
            </a:r>
            <a:endParaRPr lang="en-US" sz="800" dirty="0"/>
          </a:p>
        </p:txBody>
      </p:sp>
      <p:sp>
        <p:nvSpPr>
          <p:cNvPr id="125" name="Rectangle 124"/>
          <p:cNvSpPr/>
          <p:nvPr/>
        </p:nvSpPr>
        <p:spPr>
          <a:xfrm>
            <a:off x="5124808" y="4534621"/>
            <a:ext cx="613197" cy="29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IPC Link</a:t>
            </a:r>
            <a:endParaRPr lang="en-US" sz="800" dirty="0"/>
          </a:p>
        </p:txBody>
      </p:sp>
      <p:sp>
        <p:nvSpPr>
          <p:cNvPr id="126" name="Rectangle 125"/>
          <p:cNvSpPr/>
          <p:nvPr/>
        </p:nvSpPr>
        <p:spPr>
          <a:xfrm>
            <a:off x="3915613" y="2909773"/>
            <a:ext cx="613197" cy="29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IPC Link</a:t>
            </a:r>
            <a:endParaRPr lang="en-US" sz="800" dirty="0"/>
          </a:p>
        </p:txBody>
      </p:sp>
      <p:cxnSp>
        <p:nvCxnSpPr>
          <p:cNvPr id="127" name="Elbow Connector 126"/>
          <p:cNvCxnSpPr>
            <a:stCxn id="126" idx="2"/>
            <a:endCxn id="71" idx="1"/>
          </p:cNvCxnSpPr>
          <p:nvPr/>
        </p:nvCxnSpPr>
        <p:spPr>
          <a:xfrm rot="16200000" flipH="1">
            <a:off x="4362078" y="3063205"/>
            <a:ext cx="524981" cy="804712"/>
          </a:xfrm>
          <a:prstGeom prst="bentConnector2">
            <a:avLst/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24" idx="2"/>
            <a:endCxn id="70" idx="0"/>
          </p:cNvCxnSpPr>
          <p:nvPr/>
        </p:nvCxnSpPr>
        <p:spPr>
          <a:xfrm rot="5400000">
            <a:off x="5367515" y="2325814"/>
            <a:ext cx="441447" cy="5267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275646" y="3104672"/>
            <a:ext cx="613197" cy="29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IPC Link</a:t>
            </a:r>
            <a:endParaRPr lang="en-US" sz="800" dirty="0"/>
          </a:p>
        </p:txBody>
      </p:sp>
      <p:cxnSp>
        <p:nvCxnSpPr>
          <p:cNvPr id="130" name="Elbow Connector 129"/>
          <p:cNvCxnSpPr>
            <a:stCxn id="70" idx="2"/>
            <a:endCxn id="129" idx="0"/>
          </p:cNvCxnSpPr>
          <p:nvPr/>
        </p:nvCxnSpPr>
        <p:spPr>
          <a:xfrm rot="5400000">
            <a:off x="5526148" y="3045217"/>
            <a:ext cx="115552" cy="3359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9" idx="2"/>
            <a:endCxn id="71" idx="0"/>
          </p:cNvCxnSpPr>
          <p:nvPr/>
        </p:nvCxnSpPr>
        <p:spPr>
          <a:xfrm rot="16200000" flipH="1">
            <a:off x="5527734" y="3452480"/>
            <a:ext cx="110107" cy="1084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513850" y="3581402"/>
            <a:ext cx="613197" cy="29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IPC Link</a:t>
            </a:r>
            <a:endParaRPr lang="en-US" sz="800" dirty="0"/>
          </a:p>
        </p:txBody>
      </p:sp>
      <p:cxnSp>
        <p:nvCxnSpPr>
          <p:cNvPr id="133" name="Elbow Connector 132"/>
          <p:cNvCxnSpPr>
            <a:stCxn id="69" idx="2"/>
            <a:endCxn id="132" idx="0"/>
          </p:cNvCxnSpPr>
          <p:nvPr/>
        </p:nvCxnSpPr>
        <p:spPr>
          <a:xfrm rot="5400000">
            <a:off x="7524309" y="3285260"/>
            <a:ext cx="592283" cy="1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32" idx="1"/>
            <a:endCxn id="71" idx="3"/>
          </p:cNvCxnSpPr>
          <p:nvPr/>
        </p:nvCxnSpPr>
        <p:spPr>
          <a:xfrm rot="10800000" flipV="1">
            <a:off x="6139734" y="3728051"/>
            <a:ext cx="1374116" cy="1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71" idx="2"/>
            <a:endCxn id="125" idx="0"/>
          </p:cNvCxnSpPr>
          <p:nvPr/>
        </p:nvCxnSpPr>
        <p:spPr>
          <a:xfrm rot="5400000">
            <a:off x="5214070" y="4165362"/>
            <a:ext cx="586594" cy="151922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5" idx="1"/>
            <a:endCxn id="74" idx="3"/>
          </p:cNvCxnSpPr>
          <p:nvPr/>
        </p:nvCxnSpPr>
        <p:spPr>
          <a:xfrm rot="10800000" flipV="1">
            <a:off x="2861094" y="4681270"/>
            <a:ext cx="2263714" cy="2875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1923689" y="1816612"/>
            <a:ext cx="931653" cy="2932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Capture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9" name="Elbow Connector 138"/>
          <p:cNvCxnSpPr>
            <a:stCxn id="137" idx="3"/>
            <a:endCxn id="68" idx="1"/>
          </p:cNvCxnSpPr>
          <p:nvPr/>
        </p:nvCxnSpPr>
        <p:spPr>
          <a:xfrm flipV="1">
            <a:off x="2855343" y="1960537"/>
            <a:ext cx="249446" cy="2725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endCxn id="126" idx="0"/>
          </p:cNvCxnSpPr>
          <p:nvPr/>
        </p:nvCxnSpPr>
        <p:spPr>
          <a:xfrm flipH="1">
            <a:off x="4222212" y="1957662"/>
            <a:ext cx="429043" cy="952111"/>
          </a:xfrm>
          <a:prstGeom prst="bentConnector4">
            <a:avLst>
              <a:gd name="adj1" fmla="val -53281"/>
              <a:gd name="adj2" fmla="val 57701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68" idx="3"/>
            <a:endCxn id="124" idx="1"/>
          </p:cNvCxnSpPr>
          <p:nvPr/>
        </p:nvCxnSpPr>
        <p:spPr>
          <a:xfrm>
            <a:off x="3717986" y="1960535"/>
            <a:ext cx="1566286" cy="538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104561" y="1433055"/>
            <a:ext cx="9316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Time synced 6CH VGA @ 30fps</a:t>
            </a:r>
            <a:r>
              <a:rPr lang="en-US" sz="800" dirty="0" smtClean="0"/>
              <a:t>1A</a:t>
            </a:r>
            <a:endParaRPr lang="en-US" sz="800" dirty="0"/>
          </a:p>
        </p:txBody>
      </p:sp>
      <p:cxnSp>
        <p:nvCxnSpPr>
          <p:cNvPr id="143" name="Elbow Connector 142"/>
          <p:cNvCxnSpPr>
            <a:stCxn id="70" idx="3"/>
            <a:endCxn id="69" idx="1"/>
          </p:cNvCxnSpPr>
          <p:nvPr/>
        </p:nvCxnSpPr>
        <p:spPr>
          <a:xfrm flipV="1">
            <a:off x="6142008" y="2769145"/>
            <a:ext cx="1122036" cy="1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7195625" y="1802387"/>
            <a:ext cx="613197" cy="29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IPC Link</a:t>
            </a:r>
            <a:endParaRPr lang="en-US" sz="800" dirty="0"/>
          </a:p>
        </p:txBody>
      </p:sp>
      <p:cxnSp>
        <p:nvCxnSpPr>
          <p:cNvPr id="145" name="Elbow Connector 144"/>
          <p:cNvCxnSpPr>
            <a:stCxn id="144" idx="2"/>
            <a:endCxn id="69" idx="0"/>
          </p:cNvCxnSpPr>
          <p:nvPr/>
        </p:nvCxnSpPr>
        <p:spPr>
          <a:xfrm rot="16200000" flipH="1">
            <a:off x="7434594" y="2163314"/>
            <a:ext cx="453484" cy="318226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2499742" y="5916437"/>
            <a:ext cx="772424" cy="2266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IPU1 Core1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621766" y="5918447"/>
            <a:ext cx="785955" cy="2206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IPU1 Core0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372787" y="5914414"/>
            <a:ext cx="785954" cy="230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DSP1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240970" y="5919083"/>
            <a:ext cx="785954" cy="2199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DSP2</a:t>
            </a:r>
            <a:endParaRPr lang="en-US" sz="800" dirty="0"/>
          </a:p>
        </p:txBody>
      </p:sp>
      <p:sp>
        <p:nvSpPr>
          <p:cNvPr id="152" name="Rectangle 151"/>
          <p:cNvSpPr/>
          <p:nvPr/>
        </p:nvSpPr>
        <p:spPr>
          <a:xfrm>
            <a:off x="5114097" y="5917100"/>
            <a:ext cx="786540" cy="225993"/>
          </a:xfrm>
          <a:prstGeom prst="rect">
            <a:avLst/>
          </a:prstGeom>
          <a:solidFill>
            <a:srgbClr val="96B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EVE1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965286" y="5919085"/>
            <a:ext cx="796017" cy="225993"/>
          </a:xfrm>
          <a:prstGeom prst="rect">
            <a:avLst/>
          </a:prstGeom>
          <a:solidFill>
            <a:srgbClr val="C9DB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EVE2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829121" y="5920107"/>
            <a:ext cx="785955" cy="2199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A15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1801771" y="1307698"/>
            <a:ext cx="6965834" cy="4311564"/>
            <a:chOff x="1801770" y="1307698"/>
            <a:chExt cx="6965834" cy="4311564"/>
          </a:xfrm>
        </p:grpSpPr>
        <p:grpSp>
          <p:nvGrpSpPr>
            <p:cNvPr id="156" name="Group 155"/>
            <p:cNvGrpSpPr/>
            <p:nvPr/>
          </p:nvGrpSpPr>
          <p:grpSpPr>
            <a:xfrm>
              <a:off x="1801770" y="1307698"/>
              <a:ext cx="6965002" cy="4311564"/>
              <a:chOff x="1801770" y="1307698"/>
              <a:chExt cx="6965002" cy="4311564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>
                <a:off x="1810417" y="1328615"/>
                <a:ext cx="0" cy="42906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801770" y="5619262"/>
                <a:ext cx="696500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766772" y="1307698"/>
                <a:ext cx="0" cy="42906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/>
            <p:cNvCxnSpPr/>
            <p:nvPr/>
          </p:nvCxnSpPr>
          <p:spPr>
            <a:xfrm>
              <a:off x="1802602" y="1328615"/>
              <a:ext cx="696500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Elbow Connector 160"/>
          <p:cNvCxnSpPr>
            <a:stCxn id="124" idx="3"/>
            <a:endCxn id="144" idx="1"/>
          </p:cNvCxnSpPr>
          <p:nvPr/>
        </p:nvCxnSpPr>
        <p:spPr>
          <a:xfrm flipV="1">
            <a:off x="5897469" y="1949035"/>
            <a:ext cx="1298156" cy="12038"/>
          </a:xfrm>
          <a:prstGeom prst="bentConnector3">
            <a:avLst>
              <a:gd name="adj1" fmla="val 50000"/>
            </a:avLst>
          </a:prstGeom>
          <a:ln w="158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Use-Case Generation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has to determine the flow of connections</a:t>
            </a:r>
          </a:p>
          <a:p>
            <a:r>
              <a:rPr lang="en-US" dirty="0" smtClean="0"/>
              <a:t>C code has to be written for the use-case which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LinkID</a:t>
            </a:r>
            <a:r>
              <a:rPr lang="en-US" dirty="0" smtClean="0"/>
              <a:t> and Parameters</a:t>
            </a:r>
          </a:p>
          <a:p>
            <a:pPr lvl="1"/>
            <a:r>
              <a:rPr lang="en-US" dirty="0" smtClean="0"/>
              <a:t>Insert IPC links when buffers are exchanged across CPUs</a:t>
            </a:r>
          </a:p>
          <a:p>
            <a:pPr lvl="1"/>
            <a:r>
              <a:rPr lang="en-US" dirty="0" smtClean="0"/>
              <a:t>Connect Links</a:t>
            </a:r>
          </a:p>
          <a:p>
            <a:pPr lvl="1"/>
            <a:r>
              <a:rPr lang="en-US" dirty="0" smtClean="0"/>
              <a:t>Create links in sequence of source to sink</a:t>
            </a:r>
          </a:p>
          <a:p>
            <a:pPr lvl="1"/>
            <a:r>
              <a:rPr lang="en-US" dirty="0" smtClean="0"/>
              <a:t>Write functions for use-case Create, Start, Stop, Delete (</a:t>
            </a:r>
            <a:r>
              <a:rPr lang="en-US" dirty="0" err="1" smtClean="0"/>
              <a:t>PrintBufferStatistics</a:t>
            </a:r>
            <a:r>
              <a:rPr lang="en-US" dirty="0" smtClean="0"/>
              <a:t>, Print Link Statistics)</a:t>
            </a:r>
          </a:p>
        </p:txBody>
      </p:sp>
    </p:spTree>
    <p:extLst>
      <p:ext uri="{BB962C8B-B14F-4D97-AF65-F5344CB8AC3E}">
        <p14:creationId xmlns:p14="http://schemas.microsoft.com/office/powerpoint/2010/main" val="1893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 Use-Case Generation </a:t>
            </a:r>
            <a:r>
              <a:rPr lang="en-US" dirty="0" smtClean="0"/>
              <a:t>Process: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Typically </a:t>
            </a:r>
            <a:r>
              <a:rPr lang="en-US" dirty="0" err="1" smtClean="0"/>
              <a:t>usecase</a:t>
            </a:r>
            <a:r>
              <a:rPr lang="en-US" dirty="0" smtClean="0"/>
              <a:t> files have  around 1000+ lines</a:t>
            </a:r>
          </a:p>
          <a:p>
            <a:r>
              <a:rPr lang="en-US" dirty="0" smtClean="0"/>
              <a:t>Writing a given </a:t>
            </a:r>
            <a:r>
              <a:rPr lang="en-US" dirty="0" err="1" smtClean="0"/>
              <a:t>usecase</a:t>
            </a:r>
            <a:r>
              <a:rPr lang="en-US" dirty="0" smtClean="0"/>
              <a:t> requires a lot of time</a:t>
            </a:r>
          </a:p>
          <a:p>
            <a:pPr lvl="1"/>
            <a:r>
              <a:rPr lang="en-US" dirty="0" smtClean="0"/>
              <a:t>It took 1 week to write the surround view use-case file</a:t>
            </a:r>
          </a:p>
          <a:p>
            <a:r>
              <a:rPr lang="en-US" dirty="0" smtClean="0"/>
              <a:t>This method is more error prone</a:t>
            </a:r>
          </a:p>
          <a:p>
            <a:pPr lvl="1"/>
            <a:r>
              <a:rPr lang="en-US" dirty="0" smtClean="0"/>
              <a:t>It took one week to make sure surround view use-case create, start, stop, delete passes </a:t>
            </a:r>
          </a:p>
          <a:p>
            <a:pPr lvl="1"/>
            <a:r>
              <a:rPr lang="en-US" dirty="0" smtClean="0"/>
              <a:t>Common mistakes include – this would take 1 week to resolve on HW board</a:t>
            </a:r>
          </a:p>
          <a:p>
            <a:pPr lvl="2"/>
            <a:r>
              <a:rPr lang="en-US" dirty="0" smtClean="0"/>
              <a:t>Wrong connection of previous link ID to next link ID</a:t>
            </a:r>
          </a:p>
          <a:p>
            <a:pPr lvl="2"/>
            <a:r>
              <a:rPr lang="en-US" dirty="0" smtClean="0"/>
              <a:t>Wrong link ID setting</a:t>
            </a:r>
          </a:p>
          <a:p>
            <a:pPr lvl="2"/>
            <a:r>
              <a:rPr lang="en-US" dirty="0" smtClean="0"/>
              <a:t>Wrong insertion of IPC link</a:t>
            </a:r>
          </a:p>
        </p:txBody>
      </p:sp>
    </p:spTree>
    <p:extLst>
      <p:ext uri="{BB962C8B-B14F-4D97-AF65-F5344CB8AC3E}">
        <p14:creationId xmlns:p14="http://schemas.microsoft.com/office/powerpoint/2010/main" val="32119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end user generate use-case in minimum time</a:t>
            </a:r>
          </a:p>
          <a:p>
            <a:r>
              <a:rPr lang="en-US" dirty="0" smtClean="0"/>
              <a:t>Give overall summary of use-case code using visual representation of data flow via images and logs</a:t>
            </a:r>
          </a:p>
          <a:p>
            <a:r>
              <a:rPr lang="en-US" dirty="0" smtClean="0"/>
              <a:t>Help user focus to main problem, i.e. determine flow of connections</a:t>
            </a:r>
          </a:p>
          <a:p>
            <a:r>
              <a:rPr lang="en-US" dirty="0" smtClean="0"/>
              <a:t>Detect and report errors during use-case generation stage itself and therefore reduce time required to debug on actual HW board</a:t>
            </a:r>
          </a:p>
          <a:p>
            <a:r>
              <a:rPr lang="en-US" dirty="0" smtClean="0"/>
              <a:t>Takes very less effort for changes in data flow. For e.g. change in Algorithm, or adding a new algorithm in a existing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66" y="247291"/>
            <a:ext cx="6436755" cy="996462"/>
          </a:xfrm>
        </p:spPr>
        <p:txBody>
          <a:bodyPr/>
          <a:lstStyle/>
          <a:p>
            <a:r>
              <a:rPr lang="en-US" dirty="0" smtClean="0"/>
              <a:t>Example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Capture Display Use-case:</a:t>
            </a:r>
          </a:p>
          <a:p>
            <a:pPr lvl="1"/>
            <a:r>
              <a:rPr lang="en-US" dirty="0" smtClean="0"/>
              <a:t>Generated 210 lines</a:t>
            </a:r>
            <a:endParaRPr lang="en-US" dirty="0"/>
          </a:p>
          <a:p>
            <a:pPr lvl="1"/>
            <a:r>
              <a:rPr lang="en-US" dirty="0" smtClean="0"/>
              <a:t>Using 2 lines of configuration file</a:t>
            </a:r>
          </a:p>
          <a:p>
            <a:r>
              <a:rPr lang="en-US" dirty="0" smtClean="0"/>
              <a:t>Dense Optical Flow Use-Case</a:t>
            </a:r>
          </a:p>
          <a:p>
            <a:pPr lvl="1"/>
            <a:r>
              <a:rPr lang="en-US" dirty="0"/>
              <a:t> Generated </a:t>
            </a:r>
            <a:r>
              <a:rPr lang="en-US" dirty="0" smtClean="0"/>
              <a:t>895 lines</a:t>
            </a:r>
          </a:p>
          <a:p>
            <a:pPr lvl="1"/>
            <a:r>
              <a:rPr lang="en-US" dirty="0" smtClean="0"/>
              <a:t>Using 14 </a:t>
            </a:r>
            <a:r>
              <a:rPr lang="en-US" dirty="0"/>
              <a:t>lines of configuration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Single Camera Frame copy to Single Camera Edge Detection</a:t>
            </a:r>
          </a:p>
          <a:p>
            <a:pPr lvl="1"/>
            <a:r>
              <a:rPr lang="en-US" dirty="0" smtClean="0"/>
              <a:t>Required change of algorithm name in configuration file</a:t>
            </a:r>
          </a:p>
          <a:p>
            <a:pPr lvl="1"/>
            <a:r>
              <a:rPr lang="en-US" dirty="0" smtClean="0"/>
              <a:t>Changing algorithm parameters in C code, which in this case </a:t>
            </a:r>
            <a:r>
              <a:rPr lang="en-US" dirty="0"/>
              <a:t>4</a:t>
            </a:r>
            <a:r>
              <a:rPr lang="en-US" dirty="0" smtClean="0"/>
              <a:t> lines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_PPT_template">
  <a:themeElements>
    <a:clrScheme name="TI_PPT_template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TI_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_PPT_template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_PPT_template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_PPT_template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_PPT_template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AAAAAA"/>
      </a:dk1>
      <a:lt1>
        <a:srgbClr val="FFFFFF"/>
      </a:lt1>
      <a:dk2>
        <a:srgbClr val="000000"/>
      </a:dk2>
      <a:lt2>
        <a:srgbClr val="FFFFFF"/>
      </a:lt2>
      <a:accent1>
        <a:srgbClr val="AAAAAA"/>
      </a:accent1>
      <a:accent2>
        <a:srgbClr val="FFFFFF"/>
      </a:accent2>
      <a:accent3>
        <a:srgbClr val="AAAAAA"/>
      </a:accent3>
      <a:accent4>
        <a:srgbClr val="DADADA"/>
      </a:accent4>
      <a:accent5>
        <a:srgbClr val="D2D2D2"/>
      </a:accent5>
      <a:accent6>
        <a:srgbClr val="E7E7E7"/>
      </a:accent6>
      <a:hlink>
        <a:srgbClr val="AAAAAA"/>
      </a:hlink>
      <a:folHlink>
        <a:srgbClr val="FF00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ustom Design">
  <a:themeElements>
    <a:clrScheme name="3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TI_PPT_template">
  <a:themeElements>
    <a:clrScheme name="TI_PPT_template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TI_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_PPT_template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_PPT_template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_PPT_template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_PPT_template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I_PPT_template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ppt/theme/themeOverride2.xml><?xml version="1.0" encoding="utf-8"?>
<a:themeOverride xmlns:a="http://schemas.openxmlformats.org/drawingml/2006/main">
  <a:clrScheme name="TI_PPT_template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TI_PPT_template</Template>
  <TotalTime>5266</TotalTime>
  <Words>1549</Words>
  <Application>Microsoft Office PowerPoint</Application>
  <PresentationFormat>On-screen Show (4:3)</PresentationFormat>
  <Paragraphs>224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TI_PPT_template</vt:lpstr>
      <vt:lpstr>Custom Design</vt:lpstr>
      <vt:lpstr>1_Custom Design</vt:lpstr>
      <vt:lpstr>3_Custom Design</vt:lpstr>
      <vt:lpstr>4_Custom Design</vt:lpstr>
      <vt:lpstr>1_TI_PPT_template</vt:lpstr>
      <vt:lpstr>VISION SDK  Use-Case Auto-Generation Tool  Overview July 2016 </vt:lpstr>
      <vt:lpstr>Agenda</vt:lpstr>
      <vt:lpstr>What is Vision SDK ?</vt:lpstr>
      <vt:lpstr>Example ADAS data flow – LVDS surround view – system diagram</vt:lpstr>
      <vt:lpstr>Example ADAS data flow – LVDS surround view in Vision SDK</vt:lpstr>
      <vt:lpstr>Normal Use-Case Generation Process</vt:lpstr>
      <vt:lpstr>Normal Use-Case Generation Process: Drawbacks</vt:lpstr>
      <vt:lpstr>Motivation</vt:lpstr>
      <vt:lpstr>Example Results</vt:lpstr>
      <vt:lpstr>Use-Case Coding Process using the tool</vt:lpstr>
      <vt:lpstr>Use-Case Coding Process: Config File</vt:lpstr>
      <vt:lpstr>Configuration file: Grammar</vt:lpstr>
      <vt:lpstr>Code generation</vt:lpstr>
      <vt:lpstr>Generated Code and Files</vt:lpstr>
      <vt:lpstr>Example Generated Image</vt:lpstr>
      <vt:lpstr>Example Generated Image: Dense Optical Flow</vt:lpstr>
      <vt:lpstr>Manually Written Code</vt:lpstr>
      <vt:lpstr>Define custom link </vt:lpstr>
      <vt:lpstr>Define custom Algorithm</vt:lpstr>
      <vt:lpstr>Error Handling cases</vt:lpstr>
      <vt:lpstr>Extending the tool - Ease for developer</vt:lpstr>
      <vt:lpstr>      Thank You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SDK Software Architecture</dc:title>
  <dc:creator>kedarc@ti.com</dc:creator>
  <cp:lastModifiedBy>chetan matad</cp:lastModifiedBy>
  <cp:revision>599</cp:revision>
  <dcterms:created xsi:type="dcterms:W3CDTF">2012-12-20T05:39:02Z</dcterms:created>
  <dcterms:modified xsi:type="dcterms:W3CDTF">2017-07-04T12:58:29Z</dcterms:modified>
</cp:coreProperties>
</file>