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 id="2147483751" r:id="rId2"/>
  </p:sldMasterIdLst>
  <p:notesMasterIdLst>
    <p:notesMasterId r:id="rId122"/>
  </p:notesMasterIdLst>
  <p:sldIdLst>
    <p:sldId id="340" r:id="rId3"/>
    <p:sldId id="518" r:id="rId4"/>
    <p:sldId id="519" r:id="rId5"/>
    <p:sldId id="610" r:id="rId6"/>
    <p:sldId id="521" r:id="rId7"/>
    <p:sldId id="522" r:id="rId8"/>
    <p:sldId id="523" r:id="rId9"/>
    <p:sldId id="524" r:id="rId10"/>
    <p:sldId id="525" r:id="rId11"/>
    <p:sldId id="526" r:id="rId12"/>
    <p:sldId id="527" r:id="rId13"/>
    <p:sldId id="528" r:id="rId14"/>
    <p:sldId id="529" r:id="rId15"/>
    <p:sldId id="430" r:id="rId16"/>
    <p:sldId id="434" r:id="rId17"/>
    <p:sldId id="530" r:id="rId18"/>
    <p:sldId id="531" r:id="rId19"/>
    <p:sldId id="532" r:id="rId20"/>
    <p:sldId id="533" r:id="rId21"/>
    <p:sldId id="534" r:id="rId22"/>
    <p:sldId id="535" r:id="rId23"/>
    <p:sldId id="536" r:id="rId24"/>
    <p:sldId id="537" r:id="rId25"/>
    <p:sldId id="538" r:id="rId26"/>
    <p:sldId id="539" r:id="rId27"/>
    <p:sldId id="540" r:id="rId28"/>
    <p:sldId id="435" r:id="rId29"/>
    <p:sldId id="542" r:id="rId30"/>
    <p:sldId id="543" r:id="rId31"/>
    <p:sldId id="439" r:id="rId32"/>
    <p:sldId id="437" r:id="rId33"/>
    <p:sldId id="545" r:id="rId34"/>
    <p:sldId id="546" r:id="rId35"/>
    <p:sldId id="440" r:id="rId36"/>
    <p:sldId id="441" r:id="rId37"/>
    <p:sldId id="547" r:id="rId38"/>
    <p:sldId id="442" r:id="rId39"/>
    <p:sldId id="444" r:id="rId40"/>
    <p:sldId id="447" r:id="rId41"/>
    <p:sldId id="448" r:id="rId42"/>
    <p:sldId id="457" r:id="rId43"/>
    <p:sldId id="450" r:id="rId44"/>
    <p:sldId id="451" r:id="rId45"/>
    <p:sldId id="452" r:id="rId46"/>
    <p:sldId id="453" r:id="rId47"/>
    <p:sldId id="466" r:id="rId48"/>
    <p:sldId id="479" r:id="rId49"/>
    <p:sldId id="467" r:id="rId50"/>
    <p:sldId id="548" r:id="rId51"/>
    <p:sldId id="549" r:id="rId52"/>
    <p:sldId id="550" r:id="rId53"/>
    <p:sldId id="551" r:id="rId54"/>
    <p:sldId id="552" r:id="rId55"/>
    <p:sldId id="553" r:id="rId56"/>
    <p:sldId id="554" r:id="rId57"/>
    <p:sldId id="555" r:id="rId58"/>
    <p:sldId id="556" r:id="rId59"/>
    <p:sldId id="557" r:id="rId60"/>
    <p:sldId id="558" r:id="rId61"/>
    <p:sldId id="559" r:id="rId62"/>
    <p:sldId id="468" r:id="rId63"/>
    <p:sldId id="474" r:id="rId64"/>
    <p:sldId id="560" r:id="rId65"/>
    <p:sldId id="476" r:id="rId66"/>
    <p:sldId id="477" r:id="rId67"/>
    <p:sldId id="591" r:id="rId68"/>
    <p:sldId id="592" r:id="rId69"/>
    <p:sldId id="593" r:id="rId70"/>
    <p:sldId id="594" r:id="rId71"/>
    <p:sldId id="595" r:id="rId72"/>
    <p:sldId id="596" r:id="rId73"/>
    <p:sldId id="597" r:id="rId74"/>
    <p:sldId id="598" r:id="rId75"/>
    <p:sldId id="599" r:id="rId76"/>
    <p:sldId id="600" r:id="rId77"/>
    <p:sldId id="601" r:id="rId78"/>
    <p:sldId id="602" r:id="rId79"/>
    <p:sldId id="603" r:id="rId80"/>
    <p:sldId id="604" r:id="rId81"/>
    <p:sldId id="605" r:id="rId82"/>
    <p:sldId id="606" r:id="rId83"/>
    <p:sldId id="607" r:id="rId84"/>
    <p:sldId id="608" r:id="rId85"/>
    <p:sldId id="478" r:id="rId86"/>
    <p:sldId id="481" r:id="rId87"/>
    <p:sldId id="506" r:id="rId88"/>
    <p:sldId id="516" r:id="rId89"/>
    <p:sldId id="517" r:id="rId90"/>
    <p:sldId id="520" r:id="rId91"/>
    <p:sldId id="609" r:id="rId92"/>
    <p:sldId id="590" r:id="rId93"/>
    <p:sldId id="561" r:id="rId94"/>
    <p:sldId id="562" r:id="rId95"/>
    <p:sldId id="563" r:id="rId96"/>
    <p:sldId id="564" r:id="rId97"/>
    <p:sldId id="565" r:id="rId98"/>
    <p:sldId id="566" r:id="rId99"/>
    <p:sldId id="567" r:id="rId100"/>
    <p:sldId id="568" r:id="rId101"/>
    <p:sldId id="569" r:id="rId102"/>
    <p:sldId id="570" r:id="rId103"/>
    <p:sldId id="571" r:id="rId104"/>
    <p:sldId id="572" r:id="rId105"/>
    <p:sldId id="573" r:id="rId106"/>
    <p:sldId id="574" r:id="rId107"/>
    <p:sldId id="575" r:id="rId108"/>
    <p:sldId id="576" r:id="rId109"/>
    <p:sldId id="577" r:id="rId110"/>
    <p:sldId id="578" r:id="rId111"/>
    <p:sldId id="579" r:id="rId112"/>
    <p:sldId id="580" r:id="rId113"/>
    <p:sldId id="581" r:id="rId114"/>
    <p:sldId id="582" r:id="rId115"/>
    <p:sldId id="583" r:id="rId116"/>
    <p:sldId id="584" r:id="rId117"/>
    <p:sldId id="585" r:id="rId118"/>
    <p:sldId id="586" r:id="rId119"/>
    <p:sldId id="587" r:id="rId120"/>
    <p:sldId id="588" r:id="rId121"/>
  </p:sldIdLst>
  <p:sldSz cx="9144000" cy="6858000" type="screen4x3"/>
  <p:notesSz cx="6858000" cy="9144000"/>
  <p:defaultTextStyle>
    <a:defPPr>
      <a:defRPr lang="zh-CN"/>
    </a:defPPr>
    <a:lvl1pPr algn="l" rtl="0" fontAlgn="base">
      <a:spcBef>
        <a:spcPct val="0"/>
      </a:spcBef>
      <a:spcAft>
        <a:spcPct val="0"/>
      </a:spcAft>
      <a:defRPr sz="4400" kern="1200">
        <a:solidFill>
          <a:srgbClr val="006699"/>
        </a:solidFill>
        <a:latin typeface="Arial" pitchFamily="34" charset="0"/>
        <a:ea typeface="方正舒体" pitchFamily="2" charset="-122"/>
        <a:cs typeface="+mn-cs"/>
      </a:defRPr>
    </a:lvl1pPr>
    <a:lvl2pPr marL="457200" algn="l" rtl="0" fontAlgn="base">
      <a:spcBef>
        <a:spcPct val="0"/>
      </a:spcBef>
      <a:spcAft>
        <a:spcPct val="0"/>
      </a:spcAft>
      <a:defRPr sz="4400" kern="1200">
        <a:solidFill>
          <a:srgbClr val="006699"/>
        </a:solidFill>
        <a:latin typeface="Arial" pitchFamily="34" charset="0"/>
        <a:ea typeface="方正舒体" pitchFamily="2" charset="-122"/>
        <a:cs typeface="+mn-cs"/>
      </a:defRPr>
    </a:lvl2pPr>
    <a:lvl3pPr marL="914400" algn="l" rtl="0" fontAlgn="base">
      <a:spcBef>
        <a:spcPct val="0"/>
      </a:spcBef>
      <a:spcAft>
        <a:spcPct val="0"/>
      </a:spcAft>
      <a:defRPr sz="4400" kern="1200">
        <a:solidFill>
          <a:srgbClr val="006699"/>
        </a:solidFill>
        <a:latin typeface="Arial" pitchFamily="34" charset="0"/>
        <a:ea typeface="方正舒体" pitchFamily="2" charset="-122"/>
        <a:cs typeface="+mn-cs"/>
      </a:defRPr>
    </a:lvl3pPr>
    <a:lvl4pPr marL="1371600" algn="l" rtl="0" fontAlgn="base">
      <a:spcBef>
        <a:spcPct val="0"/>
      </a:spcBef>
      <a:spcAft>
        <a:spcPct val="0"/>
      </a:spcAft>
      <a:defRPr sz="4400" kern="1200">
        <a:solidFill>
          <a:srgbClr val="006699"/>
        </a:solidFill>
        <a:latin typeface="Arial" pitchFamily="34" charset="0"/>
        <a:ea typeface="方正舒体" pitchFamily="2" charset="-122"/>
        <a:cs typeface="+mn-cs"/>
      </a:defRPr>
    </a:lvl4pPr>
    <a:lvl5pPr marL="1828800" algn="l" rtl="0" fontAlgn="base">
      <a:spcBef>
        <a:spcPct val="0"/>
      </a:spcBef>
      <a:spcAft>
        <a:spcPct val="0"/>
      </a:spcAft>
      <a:defRPr sz="4400" kern="1200">
        <a:solidFill>
          <a:srgbClr val="006699"/>
        </a:solidFill>
        <a:latin typeface="Arial" pitchFamily="34" charset="0"/>
        <a:ea typeface="方正舒体" pitchFamily="2" charset="-122"/>
        <a:cs typeface="+mn-cs"/>
      </a:defRPr>
    </a:lvl5pPr>
    <a:lvl6pPr marL="2286000" algn="l" defTabSz="914400" rtl="0" eaLnBrk="1" latinLnBrk="0" hangingPunct="1">
      <a:defRPr sz="4400" kern="1200">
        <a:solidFill>
          <a:srgbClr val="006699"/>
        </a:solidFill>
        <a:latin typeface="Arial" pitchFamily="34" charset="0"/>
        <a:ea typeface="方正舒体" pitchFamily="2" charset="-122"/>
        <a:cs typeface="+mn-cs"/>
      </a:defRPr>
    </a:lvl6pPr>
    <a:lvl7pPr marL="2743200" algn="l" defTabSz="914400" rtl="0" eaLnBrk="1" latinLnBrk="0" hangingPunct="1">
      <a:defRPr sz="4400" kern="1200">
        <a:solidFill>
          <a:srgbClr val="006699"/>
        </a:solidFill>
        <a:latin typeface="Arial" pitchFamily="34" charset="0"/>
        <a:ea typeface="方正舒体" pitchFamily="2" charset="-122"/>
        <a:cs typeface="+mn-cs"/>
      </a:defRPr>
    </a:lvl7pPr>
    <a:lvl8pPr marL="3200400" algn="l" defTabSz="914400" rtl="0" eaLnBrk="1" latinLnBrk="0" hangingPunct="1">
      <a:defRPr sz="4400" kern="1200">
        <a:solidFill>
          <a:srgbClr val="006699"/>
        </a:solidFill>
        <a:latin typeface="Arial" pitchFamily="34" charset="0"/>
        <a:ea typeface="方正舒体" pitchFamily="2" charset="-122"/>
        <a:cs typeface="+mn-cs"/>
      </a:defRPr>
    </a:lvl8pPr>
    <a:lvl9pPr marL="3657600" algn="l" defTabSz="914400" rtl="0" eaLnBrk="1" latinLnBrk="0" hangingPunct="1">
      <a:defRPr sz="4400" kern="1200">
        <a:solidFill>
          <a:srgbClr val="006699"/>
        </a:solidFill>
        <a:latin typeface="Arial" pitchFamily="34" charset="0"/>
        <a:ea typeface="方正舒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 -Hongjin" initials="H-" lastIdx="1" clrIdx="0">
    <p:extLst>
      <p:ext uri="{19B8F6BF-5375-455C-9EA6-DF929625EA0E}">
        <p15:presenceInfo xmlns="" xmlns:p15="http://schemas.microsoft.com/office/powerpoint/2012/main" userId="e75bf9f9ba4d40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F0"/>
    <a:srgbClr val="0000C8"/>
    <a:srgbClr val="663300"/>
    <a:srgbClr val="99CC00"/>
    <a:srgbClr val="AFBF39"/>
    <a:srgbClr val="996600"/>
    <a:srgbClr val="CC3300"/>
    <a:srgbClr val="FF0066"/>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55" autoAdjust="0"/>
    <p:restoredTop sz="94660"/>
  </p:normalViewPr>
  <p:slideViewPr>
    <p:cSldViewPr>
      <p:cViewPr>
        <p:scale>
          <a:sx n="90" d="100"/>
          <a:sy n="90" d="100"/>
        </p:scale>
        <p:origin x="-1070"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commentAuthors" Target="commentAuthor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0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solidFill>
                  <a:schemeClr val="tx1"/>
                </a:solidFill>
                <a:ea typeface="宋体" pitchFamily="2" charset="-122"/>
              </a:defRPr>
            </a:lvl1pPr>
          </a:lstStyle>
          <a:p>
            <a:pPr>
              <a:defRPr/>
            </a:pPr>
            <a:endParaRPr lang="en-US" altLang="zh-CN"/>
          </a:p>
        </p:txBody>
      </p:sp>
      <p:sp>
        <p:nvSpPr>
          <p:cNvPr id="400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solidFill>
                  <a:schemeClr val="tx1"/>
                </a:solidFill>
                <a:ea typeface="宋体" pitchFamily="2" charset="-122"/>
              </a:defRPr>
            </a:lvl1pPr>
          </a:lstStyle>
          <a:p>
            <a:pPr>
              <a:defRPr/>
            </a:pPr>
            <a:endParaRPr lang="en-US" altLang="zh-CN"/>
          </a:p>
        </p:txBody>
      </p:sp>
      <p:sp>
        <p:nvSpPr>
          <p:cNvPr id="1075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0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00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solidFill>
                  <a:schemeClr val="tx1"/>
                </a:solidFill>
                <a:ea typeface="宋体" pitchFamily="2" charset="-122"/>
              </a:defRPr>
            </a:lvl1pPr>
          </a:lstStyle>
          <a:p>
            <a:pPr>
              <a:defRPr/>
            </a:pPr>
            <a:endParaRPr lang="en-US" altLang="zh-CN"/>
          </a:p>
        </p:txBody>
      </p:sp>
      <p:sp>
        <p:nvSpPr>
          <p:cNvPr id="400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solidFill>
                  <a:schemeClr val="tx1"/>
                </a:solidFill>
                <a:ea typeface="宋体" pitchFamily="2" charset="-122"/>
              </a:defRPr>
            </a:lvl1pPr>
          </a:lstStyle>
          <a:p>
            <a:pPr>
              <a:defRPr/>
            </a:pPr>
            <a:fld id="{2BC59432-AA98-4B58-A556-F87E3A3BE19E}" type="slidenum">
              <a:rPr lang="en-US" altLang="zh-CN"/>
              <a:pPr>
                <a:defRPr/>
              </a:pPr>
              <a:t>‹#›</a:t>
            </a:fld>
            <a:endParaRPr lang="en-US" altLang="zh-CN"/>
          </a:p>
        </p:txBody>
      </p:sp>
    </p:spTree>
    <p:extLst>
      <p:ext uri="{BB962C8B-B14F-4D97-AF65-F5344CB8AC3E}">
        <p14:creationId xmlns:p14="http://schemas.microsoft.com/office/powerpoint/2010/main" val="11576086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ED3D6B6D-DC47-4895-8C98-4B424E93BF9E}" type="slidenum">
              <a:rPr lang="en-US" altLang="zh-CN" sz="1200">
                <a:solidFill>
                  <a:schemeClr val="tx1"/>
                </a:solidFill>
                <a:ea typeface="宋体" pitchFamily="2" charset="-122"/>
              </a:rPr>
              <a:pPr eaLnBrk="1" hangingPunct="1"/>
              <a:t>1</a:t>
            </a:fld>
            <a:endParaRPr lang="en-US" altLang="zh-CN" sz="1200">
              <a:solidFill>
                <a:schemeClr val="tx1"/>
              </a:solidFill>
              <a:ea typeface="宋体" pitchFamily="2"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287AE443-E256-4199-8AB6-BD36E8520F88}" type="slidenum">
              <a:rPr lang="en-US" altLang="zh-CN" sz="1200">
                <a:solidFill>
                  <a:schemeClr val="tx1"/>
                </a:solidFill>
                <a:ea typeface="宋体" pitchFamily="2" charset="-122"/>
              </a:rPr>
              <a:pPr eaLnBrk="1" hangingPunct="1"/>
              <a:t>31</a:t>
            </a:fld>
            <a:endParaRPr lang="en-US" altLang="zh-CN" sz="1200">
              <a:solidFill>
                <a:schemeClr val="tx1"/>
              </a:solidFill>
              <a:ea typeface="宋体" pitchFamily="2"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287AE443-E256-4199-8AB6-BD36E8520F88}" type="slidenum">
              <a:rPr lang="en-US" altLang="zh-CN" sz="1200">
                <a:solidFill>
                  <a:schemeClr val="tx1"/>
                </a:solidFill>
                <a:ea typeface="宋体" pitchFamily="2" charset="-122"/>
              </a:rPr>
              <a:pPr eaLnBrk="1" hangingPunct="1"/>
              <a:t>32</a:t>
            </a:fld>
            <a:endParaRPr lang="en-US" altLang="zh-CN" sz="1200">
              <a:solidFill>
                <a:schemeClr val="tx1"/>
              </a:solidFill>
              <a:ea typeface="宋体" pitchFamily="2"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287AE443-E256-4199-8AB6-BD36E8520F88}" type="slidenum">
              <a:rPr lang="en-US" altLang="zh-CN" sz="1200">
                <a:solidFill>
                  <a:schemeClr val="tx1"/>
                </a:solidFill>
                <a:ea typeface="宋体" pitchFamily="2" charset="-122"/>
              </a:rPr>
              <a:pPr eaLnBrk="1" hangingPunct="1"/>
              <a:t>33</a:t>
            </a:fld>
            <a:endParaRPr lang="en-US" altLang="zh-CN" sz="1200">
              <a:solidFill>
                <a:schemeClr val="tx1"/>
              </a:solidFill>
              <a:ea typeface="宋体" pitchFamily="2"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C66AC199-ED63-498A-BB4B-6DFBDD90E554}" type="slidenum">
              <a:rPr lang="en-US" altLang="zh-CN" sz="1200">
                <a:solidFill>
                  <a:schemeClr val="tx1"/>
                </a:solidFill>
                <a:ea typeface="宋体" pitchFamily="2" charset="-122"/>
              </a:rPr>
              <a:pPr eaLnBrk="1" hangingPunct="1"/>
              <a:t>34</a:t>
            </a:fld>
            <a:endParaRPr lang="en-US" altLang="zh-CN" sz="1200">
              <a:solidFill>
                <a:schemeClr val="tx1"/>
              </a:solidFill>
              <a:ea typeface="宋体" pitchFamily="2" charset="-122"/>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D4C3E0D9-5326-4D19-993D-4CBC883159DB}" type="slidenum">
              <a:rPr lang="en-US" altLang="zh-CN" sz="1200">
                <a:solidFill>
                  <a:schemeClr val="tx1"/>
                </a:solidFill>
                <a:ea typeface="宋体" pitchFamily="2" charset="-122"/>
              </a:rPr>
              <a:pPr eaLnBrk="1" hangingPunct="1"/>
              <a:t>35</a:t>
            </a:fld>
            <a:endParaRPr lang="en-US" altLang="zh-CN" sz="1200">
              <a:solidFill>
                <a:schemeClr val="tx1"/>
              </a:solidFill>
              <a:ea typeface="宋体" pitchFamily="2" charset="-122"/>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C4411CFD-8676-414B-B79F-28A204EFF5E3}" type="slidenum">
              <a:rPr lang="en-US" altLang="zh-CN" sz="1200">
                <a:solidFill>
                  <a:schemeClr val="tx1"/>
                </a:solidFill>
                <a:ea typeface="宋体" pitchFamily="2" charset="-122"/>
              </a:rPr>
              <a:pPr eaLnBrk="1" hangingPunct="1"/>
              <a:t>37</a:t>
            </a:fld>
            <a:endParaRPr lang="en-US" altLang="zh-CN" sz="1200">
              <a:solidFill>
                <a:schemeClr val="tx1"/>
              </a:solidFill>
              <a:ea typeface="宋体" pitchFamily="2" charset="-122"/>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B109A504-E15A-48B5-A449-C85D2F9BA23A}" type="slidenum">
              <a:rPr lang="en-US" altLang="zh-CN" sz="1200">
                <a:solidFill>
                  <a:schemeClr val="tx1"/>
                </a:solidFill>
                <a:ea typeface="宋体" pitchFamily="2" charset="-122"/>
              </a:rPr>
              <a:pPr eaLnBrk="1" hangingPunct="1"/>
              <a:t>38</a:t>
            </a:fld>
            <a:endParaRPr lang="en-US" altLang="zh-CN" sz="1200">
              <a:solidFill>
                <a:schemeClr val="tx1"/>
              </a:solidFill>
              <a:ea typeface="宋体" pitchFamily="2" charset="-122"/>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58372815-2B08-4A75-966D-1CDD729480E9}" type="slidenum">
              <a:rPr lang="en-US" altLang="zh-CN" sz="1200">
                <a:solidFill>
                  <a:schemeClr val="tx1"/>
                </a:solidFill>
                <a:ea typeface="宋体" pitchFamily="2" charset="-122"/>
              </a:rPr>
              <a:pPr eaLnBrk="1" hangingPunct="1"/>
              <a:t>39</a:t>
            </a:fld>
            <a:endParaRPr lang="en-US" altLang="zh-CN" sz="1200">
              <a:solidFill>
                <a:schemeClr val="tx1"/>
              </a:solidFill>
              <a:ea typeface="宋体" pitchFamily="2" charset="-122"/>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642F7308-C31A-4F29-A3FA-0CEA922CEE98}" type="slidenum">
              <a:rPr lang="en-US" altLang="zh-CN" sz="1200">
                <a:solidFill>
                  <a:schemeClr val="tx1"/>
                </a:solidFill>
                <a:ea typeface="宋体" pitchFamily="2" charset="-122"/>
              </a:rPr>
              <a:pPr eaLnBrk="1" hangingPunct="1"/>
              <a:t>40</a:t>
            </a:fld>
            <a:endParaRPr lang="en-US" altLang="zh-CN" sz="1200">
              <a:solidFill>
                <a:schemeClr val="tx1"/>
              </a:solidFill>
              <a:ea typeface="宋体" pitchFamily="2" charset="-122"/>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6592558E-F805-4350-9BB7-9AF10ED39925}" type="slidenum">
              <a:rPr lang="en-US" altLang="zh-CN" sz="1200">
                <a:solidFill>
                  <a:schemeClr val="tx1"/>
                </a:solidFill>
                <a:ea typeface="宋体" pitchFamily="2" charset="-122"/>
              </a:rPr>
              <a:pPr eaLnBrk="1" hangingPunct="1"/>
              <a:t>41</a:t>
            </a:fld>
            <a:endParaRPr lang="en-US" altLang="zh-CN" sz="1200">
              <a:solidFill>
                <a:schemeClr val="tx1"/>
              </a:solidFill>
              <a:ea typeface="宋体" pitchFamily="2" charset="-122"/>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9AA7F437-CF5D-42A0-9A8A-BFB707E722DB}" type="slidenum">
              <a:rPr lang="en-US" altLang="zh-CN" sz="1200">
                <a:solidFill>
                  <a:schemeClr val="tx1"/>
                </a:solidFill>
                <a:ea typeface="宋体" pitchFamily="2" charset="-122"/>
              </a:rPr>
              <a:pPr eaLnBrk="1" hangingPunct="1"/>
              <a:t>2</a:t>
            </a:fld>
            <a:endParaRPr lang="en-US" altLang="zh-CN" sz="1200">
              <a:solidFill>
                <a:schemeClr val="tx1"/>
              </a:solidFill>
              <a:ea typeface="宋体" pitchFamily="2" charset="-122"/>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D17678F3-5BB3-4A16-88BB-AA1D2CBD80FA}" type="slidenum">
              <a:rPr lang="en-US" altLang="zh-CN" sz="1200">
                <a:solidFill>
                  <a:schemeClr val="tx1"/>
                </a:solidFill>
                <a:ea typeface="宋体" pitchFamily="2" charset="-122"/>
              </a:rPr>
              <a:pPr eaLnBrk="1" hangingPunct="1"/>
              <a:t>42</a:t>
            </a:fld>
            <a:endParaRPr lang="en-US" altLang="zh-CN" sz="1200">
              <a:solidFill>
                <a:schemeClr val="tx1"/>
              </a:solidFill>
              <a:ea typeface="宋体" pitchFamily="2"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D0462589-7FE7-4202-891F-CD6A1642F511}" type="slidenum">
              <a:rPr lang="en-US" altLang="zh-CN" sz="1200">
                <a:solidFill>
                  <a:schemeClr val="tx1"/>
                </a:solidFill>
                <a:ea typeface="宋体" pitchFamily="2" charset="-122"/>
              </a:rPr>
              <a:pPr eaLnBrk="1" hangingPunct="1"/>
              <a:t>43</a:t>
            </a:fld>
            <a:endParaRPr lang="en-US" altLang="zh-CN" sz="1200">
              <a:solidFill>
                <a:schemeClr val="tx1"/>
              </a:solidFill>
              <a:ea typeface="宋体" pitchFamily="2" charset="-122"/>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E01134AA-2E6F-47D6-B16E-0A8722AD0B68}" type="slidenum">
              <a:rPr lang="en-US" altLang="zh-CN" sz="1200">
                <a:solidFill>
                  <a:schemeClr val="tx1"/>
                </a:solidFill>
                <a:ea typeface="宋体" pitchFamily="2" charset="-122"/>
              </a:rPr>
              <a:pPr eaLnBrk="1" hangingPunct="1"/>
              <a:t>44</a:t>
            </a:fld>
            <a:endParaRPr lang="en-US" altLang="zh-CN" sz="1200">
              <a:solidFill>
                <a:schemeClr val="tx1"/>
              </a:solidFill>
              <a:ea typeface="宋体" pitchFamily="2" charset="-122"/>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3FF5E971-2C51-41AC-AB6F-D0B12CB7E6D9}" type="slidenum">
              <a:rPr lang="en-US" altLang="zh-CN" sz="1200">
                <a:solidFill>
                  <a:schemeClr val="tx1"/>
                </a:solidFill>
                <a:ea typeface="宋体" pitchFamily="2" charset="-122"/>
              </a:rPr>
              <a:pPr eaLnBrk="1" hangingPunct="1"/>
              <a:t>45</a:t>
            </a:fld>
            <a:endParaRPr lang="en-US" altLang="zh-CN" sz="1200">
              <a:solidFill>
                <a:schemeClr val="tx1"/>
              </a:solidFill>
              <a:ea typeface="宋体" pitchFamily="2" charset="-122"/>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F34B602A-D117-47B4-B0D2-F06F7B186239}" type="slidenum">
              <a:rPr lang="en-US" altLang="zh-CN" sz="1200">
                <a:solidFill>
                  <a:schemeClr val="tx1"/>
                </a:solidFill>
                <a:ea typeface="宋体" pitchFamily="2" charset="-122"/>
              </a:rPr>
              <a:pPr eaLnBrk="1" hangingPunct="1"/>
              <a:t>46</a:t>
            </a:fld>
            <a:endParaRPr lang="en-US" altLang="zh-CN" sz="1200">
              <a:solidFill>
                <a:schemeClr val="tx1"/>
              </a:solidFill>
              <a:ea typeface="宋体" pitchFamily="2" charset="-122"/>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5FAC207A-45DC-468C-9943-4AA50286C56E}" type="slidenum">
              <a:rPr lang="en-US" altLang="zh-CN" sz="1200">
                <a:solidFill>
                  <a:schemeClr val="tx1"/>
                </a:solidFill>
                <a:ea typeface="宋体" pitchFamily="2" charset="-122"/>
              </a:rPr>
              <a:pPr eaLnBrk="1" hangingPunct="1"/>
              <a:t>47</a:t>
            </a:fld>
            <a:endParaRPr lang="en-US" altLang="zh-CN" sz="1200">
              <a:solidFill>
                <a:schemeClr val="tx1"/>
              </a:solidFill>
              <a:ea typeface="宋体" pitchFamily="2" charset="-122"/>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AA35B4DD-DDC4-43EF-A953-9759B408C634}" type="slidenum">
              <a:rPr lang="en-US" altLang="zh-CN" sz="1200">
                <a:solidFill>
                  <a:schemeClr val="tx1"/>
                </a:solidFill>
                <a:ea typeface="宋体" pitchFamily="2" charset="-122"/>
              </a:rPr>
              <a:pPr eaLnBrk="1" hangingPunct="1"/>
              <a:t>48</a:t>
            </a:fld>
            <a:endParaRPr lang="en-US" altLang="zh-CN" sz="1200">
              <a:solidFill>
                <a:schemeClr val="tx1"/>
              </a:solidFill>
              <a:ea typeface="宋体" pitchFamily="2" charset="-122"/>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8B0BE19E-007E-4554-B3C3-586FB12794B8}" type="slidenum">
              <a:rPr lang="en-US" altLang="zh-CN" sz="1200">
                <a:solidFill>
                  <a:schemeClr val="tx1"/>
                </a:solidFill>
                <a:ea typeface="宋体" pitchFamily="2" charset="-122"/>
              </a:rPr>
              <a:pPr eaLnBrk="1" hangingPunct="1"/>
              <a:t>61</a:t>
            </a:fld>
            <a:endParaRPr lang="en-US" altLang="zh-CN" sz="1200">
              <a:solidFill>
                <a:schemeClr val="tx1"/>
              </a:solidFill>
              <a:ea typeface="宋体" pitchFamily="2" charset="-122"/>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54AB5372-B9BB-41E8-9675-FBC4692032F9}" type="slidenum">
              <a:rPr lang="en-US" altLang="zh-CN" sz="1200">
                <a:solidFill>
                  <a:schemeClr val="tx1"/>
                </a:solidFill>
                <a:ea typeface="宋体" pitchFamily="2" charset="-122"/>
              </a:rPr>
              <a:pPr eaLnBrk="1" hangingPunct="1"/>
              <a:t>62</a:t>
            </a:fld>
            <a:endParaRPr lang="en-US" altLang="zh-CN" sz="1200">
              <a:solidFill>
                <a:schemeClr val="tx1"/>
              </a:solidFill>
              <a:ea typeface="宋体" pitchFamily="2" charset="-122"/>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51529648-507F-4722-91A1-6647D854EB0C}" type="slidenum">
              <a:rPr lang="en-US" altLang="zh-CN" sz="1200">
                <a:solidFill>
                  <a:schemeClr val="tx1"/>
                </a:solidFill>
                <a:ea typeface="宋体" pitchFamily="2" charset="-122"/>
              </a:rPr>
              <a:pPr eaLnBrk="1" hangingPunct="1"/>
              <a:t>64</a:t>
            </a:fld>
            <a:endParaRPr lang="en-US" altLang="zh-CN" sz="1200">
              <a:solidFill>
                <a:schemeClr val="tx1"/>
              </a:solidFill>
              <a:ea typeface="宋体" pitchFamily="2" charset="-122"/>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940952B8-BD23-4311-B158-083263EA91B2}" type="slidenum">
              <a:rPr lang="en-US" altLang="zh-CN" sz="1200">
                <a:solidFill>
                  <a:schemeClr val="tx1"/>
                </a:solidFill>
                <a:ea typeface="宋体" pitchFamily="2" charset="-122"/>
              </a:rPr>
              <a:pPr eaLnBrk="1" hangingPunct="1"/>
              <a:t>3</a:t>
            </a:fld>
            <a:endParaRPr lang="en-US" altLang="zh-CN" sz="1200">
              <a:solidFill>
                <a:schemeClr val="tx1"/>
              </a:solidFill>
              <a:ea typeface="宋体" pitchFamily="2" charset="-12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30B4581E-62AB-4A64-81B9-AE91EDB99F65}" type="slidenum">
              <a:rPr lang="en-US" altLang="zh-CN" sz="1200">
                <a:solidFill>
                  <a:schemeClr val="tx1"/>
                </a:solidFill>
                <a:ea typeface="宋体" pitchFamily="2" charset="-122"/>
              </a:rPr>
              <a:pPr eaLnBrk="1" hangingPunct="1"/>
              <a:t>65</a:t>
            </a:fld>
            <a:endParaRPr lang="en-US" altLang="zh-CN" sz="1200">
              <a:solidFill>
                <a:schemeClr val="tx1"/>
              </a:solidFill>
              <a:ea typeface="宋体" pitchFamily="2" charset="-122"/>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59F4A2B2-B304-46F1-B2CB-402743020B94}" type="slidenum">
              <a:rPr lang="en-US" altLang="zh-CN" sz="1200">
                <a:solidFill>
                  <a:schemeClr val="tx1"/>
                </a:solidFill>
                <a:ea typeface="宋体" pitchFamily="2" charset="-122"/>
              </a:rPr>
              <a:pPr eaLnBrk="1" hangingPunct="1"/>
              <a:t>84</a:t>
            </a:fld>
            <a:endParaRPr lang="en-US" altLang="zh-CN" sz="1200">
              <a:solidFill>
                <a:schemeClr val="tx1"/>
              </a:solidFill>
              <a:ea typeface="宋体" pitchFamily="2" charset="-122"/>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856A55E6-6B46-47EB-9DBC-9B3D129F2AB1}" type="slidenum">
              <a:rPr lang="en-US" altLang="zh-CN" sz="1200">
                <a:solidFill>
                  <a:schemeClr val="tx1"/>
                </a:solidFill>
                <a:ea typeface="宋体" pitchFamily="2" charset="-122"/>
              </a:rPr>
              <a:pPr eaLnBrk="1" hangingPunct="1"/>
              <a:t>85</a:t>
            </a:fld>
            <a:endParaRPr lang="en-US" altLang="zh-CN" sz="1200">
              <a:solidFill>
                <a:schemeClr val="tx1"/>
              </a:solidFill>
              <a:ea typeface="宋体" pitchFamily="2" charset="-122"/>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CB054978-D53D-453D-BB4F-9CE77C5313B4}" type="slidenum">
              <a:rPr lang="en-US" altLang="zh-CN" sz="1200">
                <a:solidFill>
                  <a:schemeClr val="tx1"/>
                </a:solidFill>
                <a:ea typeface="宋体" pitchFamily="2" charset="-122"/>
              </a:rPr>
              <a:pPr eaLnBrk="1" hangingPunct="1"/>
              <a:t>86</a:t>
            </a:fld>
            <a:endParaRPr lang="en-US" altLang="zh-CN" sz="1200">
              <a:solidFill>
                <a:schemeClr val="tx1"/>
              </a:solidFill>
              <a:ea typeface="宋体" pitchFamily="2" charset="-122"/>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59F956DD-60DB-41F0-A61A-2982EC02502D}" type="slidenum">
              <a:rPr lang="en-US" altLang="zh-CN" sz="1200">
                <a:solidFill>
                  <a:schemeClr val="tx1"/>
                </a:solidFill>
                <a:ea typeface="宋体" pitchFamily="2" charset="-122"/>
              </a:rPr>
              <a:pPr eaLnBrk="1" hangingPunct="1"/>
              <a:t>87</a:t>
            </a:fld>
            <a:endParaRPr lang="en-US" altLang="zh-CN" sz="1200">
              <a:solidFill>
                <a:schemeClr val="tx1"/>
              </a:solidFill>
              <a:ea typeface="宋体" pitchFamily="2" charset="-122"/>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67C3C398-236A-4067-96FB-1092C38714DF}" type="slidenum">
              <a:rPr lang="en-US" altLang="zh-CN" sz="1200">
                <a:solidFill>
                  <a:schemeClr val="tx1"/>
                </a:solidFill>
                <a:ea typeface="宋体" pitchFamily="2" charset="-122"/>
              </a:rPr>
              <a:pPr eaLnBrk="1" hangingPunct="1"/>
              <a:t>88</a:t>
            </a:fld>
            <a:endParaRPr lang="en-US" altLang="zh-CN" sz="1200">
              <a:solidFill>
                <a:schemeClr val="tx1"/>
              </a:solidFill>
              <a:ea typeface="宋体" pitchFamily="2" charset="-122"/>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04443AE3-ABDA-47D3-9A83-6BF7BD5664E6}" type="slidenum">
              <a:rPr lang="en-US" altLang="zh-CN" sz="1200">
                <a:solidFill>
                  <a:schemeClr val="tx1"/>
                </a:solidFill>
                <a:ea typeface="宋体" pitchFamily="2" charset="-122"/>
              </a:rPr>
              <a:pPr eaLnBrk="1" hangingPunct="1"/>
              <a:t>89</a:t>
            </a:fld>
            <a:endParaRPr lang="en-US" altLang="zh-CN" sz="1200">
              <a:solidFill>
                <a:schemeClr val="tx1"/>
              </a:solidFill>
              <a:ea typeface="宋体" pitchFamily="2" charset="-122"/>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95C6D9E1-9FF9-4715-AF5B-D174BAE5E9F0}" type="slidenum">
              <a:rPr lang="en-US" altLang="zh-CN" sz="1200">
                <a:solidFill>
                  <a:schemeClr val="tx1"/>
                </a:solidFill>
                <a:ea typeface="宋体" pitchFamily="2" charset="-122"/>
              </a:rPr>
              <a:pPr eaLnBrk="1" hangingPunct="1"/>
              <a:t>92</a:t>
            </a:fld>
            <a:endParaRPr lang="en-US" altLang="zh-CN" sz="1200">
              <a:solidFill>
                <a:schemeClr val="tx1"/>
              </a:solidFill>
              <a:ea typeface="宋体" pitchFamily="2" charset="-122"/>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51854A64-2579-4B20-BDD2-E0B6C6CA30E0}" type="slidenum">
              <a:rPr lang="en-US" altLang="zh-CN" sz="1200">
                <a:solidFill>
                  <a:schemeClr val="tx1"/>
                </a:solidFill>
                <a:ea typeface="宋体" pitchFamily="2" charset="-122"/>
              </a:rPr>
              <a:pPr eaLnBrk="1" hangingPunct="1"/>
              <a:t>93</a:t>
            </a:fld>
            <a:endParaRPr lang="en-US" altLang="zh-CN" sz="1200">
              <a:solidFill>
                <a:schemeClr val="tx1"/>
              </a:solidFill>
              <a:ea typeface="宋体" pitchFamily="2" charset="-122"/>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CE1C6853-73B4-4DC0-B899-EC9766C1AD82}" type="slidenum">
              <a:rPr lang="en-US" altLang="zh-CN" sz="1200">
                <a:solidFill>
                  <a:schemeClr val="tx1"/>
                </a:solidFill>
                <a:ea typeface="宋体" pitchFamily="2" charset="-122"/>
              </a:rPr>
              <a:pPr eaLnBrk="1" hangingPunct="1"/>
              <a:t>94</a:t>
            </a:fld>
            <a:endParaRPr lang="en-US" altLang="zh-CN" sz="1200">
              <a:solidFill>
                <a:schemeClr val="tx1"/>
              </a:solidFill>
              <a:ea typeface="宋体" pitchFamily="2" charset="-122"/>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5264D684-5478-4444-97A7-BEDB77F320D7}" type="slidenum">
              <a:rPr lang="en-US" altLang="zh-CN" sz="1200">
                <a:solidFill>
                  <a:schemeClr val="tx1"/>
                </a:solidFill>
                <a:ea typeface="宋体" pitchFamily="2" charset="-122"/>
              </a:rPr>
              <a:pPr eaLnBrk="1" hangingPunct="1"/>
              <a:t>14</a:t>
            </a:fld>
            <a:endParaRPr lang="en-US" altLang="zh-CN" sz="1200">
              <a:solidFill>
                <a:schemeClr val="tx1"/>
              </a:solidFill>
              <a:ea typeface="宋体" pitchFamily="2"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6A7BCE08-5E01-49A2-B959-428C48FDFBEC}" type="slidenum">
              <a:rPr lang="en-US" altLang="zh-CN" sz="1200">
                <a:solidFill>
                  <a:schemeClr val="tx1"/>
                </a:solidFill>
                <a:ea typeface="宋体" pitchFamily="2" charset="-122"/>
              </a:rPr>
              <a:pPr eaLnBrk="1" hangingPunct="1"/>
              <a:t>95</a:t>
            </a:fld>
            <a:endParaRPr lang="en-US" altLang="zh-CN" sz="1200">
              <a:solidFill>
                <a:schemeClr val="tx1"/>
              </a:solidFill>
              <a:ea typeface="宋体" pitchFamily="2" charset="-122"/>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886628FB-055B-4DE0-AD29-439C07BBE985}" type="slidenum">
              <a:rPr lang="en-US" altLang="zh-CN" sz="1200">
                <a:solidFill>
                  <a:schemeClr val="tx1"/>
                </a:solidFill>
                <a:ea typeface="宋体" pitchFamily="2" charset="-122"/>
              </a:rPr>
              <a:pPr eaLnBrk="1" hangingPunct="1"/>
              <a:t>96</a:t>
            </a:fld>
            <a:endParaRPr lang="en-US" altLang="zh-CN" sz="1200">
              <a:solidFill>
                <a:schemeClr val="tx1"/>
              </a:solidFill>
              <a:ea typeface="宋体" pitchFamily="2" charset="-122"/>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36710802-B55E-46BF-8860-FCEEA679D74E}" type="slidenum">
              <a:rPr lang="en-US" altLang="zh-CN" sz="1200">
                <a:solidFill>
                  <a:schemeClr val="tx1"/>
                </a:solidFill>
                <a:ea typeface="宋体" pitchFamily="2" charset="-122"/>
              </a:rPr>
              <a:pPr eaLnBrk="1" hangingPunct="1"/>
              <a:t>97</a:t>
            </a:fld>
            <a:endParaRPr lang="en-US" altLang="zh-CN" sz="1200">
              <a:solidFill>
                <a:schemeClr val="tx1"/>
              </a:solidFill>
              <a:ea typeface="宋体" pitchFamily="2" charset="-122"/>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EC83DB1A-F529-4829-BF86-F8B2BDDAC464}" type="slidenum">
              <a:rPr lang="en-US" altLang="zh-CN" sz="1200">
                <a:solidFill>
                  <a:schemeClr val="tx1"/>
                </a:solidFill>
                <a:ea typeface="宋体" pitchFamily="2" charset="-122"/>
              </a:rPr>
              <a:pPr eaLnBrk="1" hangingPunct="1"/>
              <a:t>98</a:t>
            </a:fld>
            <a:endParaRPr lang="en-US" altLang="zh-CN" sz="1200">
              <a:solidFill>
                <a:schemeClr val="tx1"/>
              </a:solidFill>
              <a:ea typeface="宋体" pitchFamily="2" charset="-122"/>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57ABA543-8803-41FB-B8BC-AC63FB28683E}" type="slidenum">
              <a:rPr lang="en-US" altLang="zh-CN" sz="1200">
                <a:solidFill>
                  <a:schemeClr val="tx1"/>
                </a:solidFill>
                <a:ea typeface="宋体" pitchFamily="2" charset="-122"/>
              </a:rPr>
              <a:pPr eaLnBrk="1" hangingPunct="1"/>
              <a:t>99</a:t>
            </a:fld>
            <a:endParaRPr lang="en-US" altLang="zh-CN" sz="1200">
              <a:solidFill>
                <a:schemeClr val="tx1"/>
              </a:solidFill>
              <a:ea typeface="宋体" pitchFamily="2" charset="-122"/>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4C107C80-8303-4CD3-ACD7-3277E78B61F7}" type="slidenum">
              <a:rPr lang="en-US" altLang="zh-CN" sz="1200">
                <a:solidFill>
                  <a:schemeClr val="tx1"/>
                </a:solidFill>
                <a:ea typeface="宋体" pitchFamily="2" charset="-122"/>
              </a:rPr>
              <a:pPr eaLnBrk="1" hangingPunct="1"/>
              <a:t>100</a:t>
            </a:fld>
            <a:endParaRPr lang="en-US" altLang="zh-CN" sz="1200">
              <a:solidFill>
                <a:schemeClr val="tx1"/>
              </a:solidFill>
              <a:ea typeface="宋体" pitchFamily="2" charset="-122"/>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830E50F5-BEB5-4AD7-AF15-9C4A7A56418E}" type="slidenum">
              <a:rPr lang="en-US" altLang="zh-CN" sz="1200">
                <a:solidFill>
                  <a:schemeClr val="tx1"/>
                </a:solidFill>
                <a:ea typeface="宋体" pitchFamily="2" charset="-122"/>
              </a:rPr>
              <a:pPr eaLnBrk="1" hangingPunct="1"/>
              <a:t>101</a:t>
            </a:fld>
            <a:endParaRPr lang="en-US" altLang="zh-CN" sz="1200">
              <a:solidFill>
                <a:schemeClr val="tx1"/>
              </a:solidFill>
              <a:ea typeface="宋体" pitchFamily="2" charset="-122"/>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2F3F3EBD-BDB9-4B2D-A7D5-9497296CF285}" type="slidenum">
              <a:rPr lang="en-US" altLang="zh-CN" sz="1200">
                <a:solidFill>
                  <a:schemeClr val="tx1"/>
                </a:solidFill>
                <a:ea typeface="宋体" pitchFamily="2" charset="-122"/>
              </a:rPr>
              <a:pPr eaLnBrk="1" hangingPunct="1"/>
              <a:t>102</a:t>
            </a:fld>
            <a:endParaRPr lang="en-US" altLang="zh-CN" sz="1200">
              <a:solidFill>
                <a:schemeClr val="tx1"/>
              </a:solidFill>
              <a:ea typeface="宋体" pitchFamily="2" charset="-122"/>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FB192C17-9408-4D42-95D5-58262DC40EE2}" type="slidenum">
              <a:rPr lang="en-US" altLang="zh-CN" sz="1200">
                <a:solidFill>
                  <a:schemeClr val="tx1"/>
                </a:solidFill>
                <a:ea typeface="宋体" pitchFamily="2" charset="-122"/>
              </a:rPr>
              <a:pPr eaLnBrk="1" hangingPunct="1"/>
              <a:t>103</a:t>
            </a:fld>
            <a:endParaRPr lang="en-US" altLang="zh-CN" sz="1200">
              <a:solidFill>
                <a:schemeClr val="tx1"/>
              </a:solidFill>
              <a:ea typeface="宋体" pitchFamily="2" charset="-122"/>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EF05784A-76F5-4E1E-ACF9-D1826EF51FEB}" type="slidenum">
              <a:rPr lang="en-US" altLang="zh-CN" sz="1200">
                <a:solidFill>
                  <a:schemeClr val="tx1"/>
                </a:solidFill>
                <a:ea typeface="宋体" pitchFamily="2" charset="-122"/>
              </a:rPr>
              <a:pPr eaLnBrk="1" hangingPunct="1"/>
              <a:t>104</a:t>
            </a:fld>
            <a:endParaRPr lang="en-US" altLang="zh-CN" sz="1200">
              <a:solidFill>
                <a:schemeClr val="tx1"/>
              </a:solidFill>
              <a:ea typeface="宋体" pitchFamily="2" charset="-122"/>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4A17103F-B7E5-4DB3-9CE2-2BC687826519}" type="slidenum">
              <a:rPr lang="en-US" altLang="zh-CN" sz="1200">
                <a:solidFill>
                  <a:schemeClr val="tx1"/>
                </a:solidFill>
                <a:ea typeface="宋体" pitchFamily="2" charset="-122"/>
              </a:rPr>
              <a:pPr eaLnBrk="1" hangingPunct="1"/>
              <a:t>15</a:t>
            </a:fld>
            <a:endParaRPr lang="en-US" altLang="zh-CN" sz="1200">
              <a:solidFill>
                <a:schemeClr val="tx1"/>
              </a:solidFill>
              <a:ea typeface="宋体" pitchFamily="2"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4D0FD951-FF60-4A51-BDAE-D44BF2DDCC98}" type="slidenum">
              <a:rPr lang="en-US" altLang="zh-CN" sz="1200">
                <a:solidFill>
                  <a:schemeClr val="tx1"/>
                </a:solidFill>
                <a:ea typeface="宋体" pitchFamily="2" charset="-122"/>
              </a:rPr>
              <a:pPr eaLnBrk="1" hangingPunct="1"/>
              <a:t>105</a:t>
            </a:fld>
            <a:endParaRPr lang="en-US" altLang="zh-CN" sz="1200">
              <a:solidFill>
                <a:schemeClr val="tx1"/>
              </a:solidFill>
              <a:ea typeface="宋体" pitchFamily="2" charset="-122"/>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4261D282-74E6-4440-88C0-D57C531EEBC4}" type="slidenum">
              <a:rPr lang="en-US" altLang="zh-CN" sz="1200">
                <a:solidFill>
                  <a:schemeClr val="tx1"/>
                </a:solidFill>
                <a:ea typeface="宋体" pitchFamily="2" charset="-122"/>
              </a:rPr>
              <a:pPr eaLnBrk="1" hangingPunct="1"/>
              <a:t>106</a:t>
            </a:fld>
            <a:endParaRPr lang="en-US" altLang="zh-CN" sz="1200">
              <a:solidFill>
                <a:schemeClr val="tx1"/>
              </a:solidFill>
              <a:ea typeface="宋体" pitchFamily="2" charset="-122"/>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D8A068FF-2ADB-46C8-9682-56B2C7B2F2DA}" type="slidenum">
              <a:rPr lang="en-US" altLang="zh-CN" sz="1200">
                <a:solidFill>
                  <a:schemeClr val="tx1"/>
                </a:solidFill>
                <a:ea typeface="宋体" pitchFamily="2" charset="-122"/>
              </a:rPr>
              <a:pPr eaLnBrk="1" hangingPunct="1"/>
              <a:t>107</a:t>
            </a:fld>
            <a:endParaRPr lang="en-US" altLang="zh-CN" sz="1200">
              <a:solidFill>
                <a:schemeClr val="tx1"/>
              </a:solidFill>
              <a:ea typeface="宋体" pitchFamily="2" charset="-122"/>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750EAB27-2139-490C-BC6F-D0EB5AA33FB2}" type="slidenum">
              <a:rPr lang="en-US" altLang="zh-CN" sz="1200">
                <a:solidFill>
                  <a:schemeClr val="tx1"/>
                </a:solidFill>
                <a:ea typeface="宋体" pitchFamily="2" charset="-122"/>
              </a:rPr>
              <a:pPr eaLnBrk="1" hangingPunct="1"/>
              <a:t>108</a:t>
            </a:fld>
            <a:endParaRPr lang="en-US" altLang="zh-CN" sz="1200">
              <a:solidFill>
                <a:schemeClr val="tx1"/>
              </a:solidFill>
              <a:ea typeface="宋体" pitchFamily="2" charset="-122"/>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F4DDFA2C-82F6-4D54-8CE9-AA2ED454F37B}" type="slidenum">
              <a:rPr lang="en-US" altLang="zh-CN" sz="1200">
                <a:solidFill>
                  <a:schemeClr val="tx1"/>
                </a:solidFill>
                <a:ea typeface="宋体" pitchFamily="2" charset="-122"/>
              </a:rPr>
              <a:pPr eaLnBrk="1" hangingPunct="1"/>
              <a:t>109</a:t>
            </a:fld>
            <a:endParaRPr lang="en-US" altLang="zh-CN" sz="1200">
              <a:solidFill>
                <a:schemeClr val="tx1"/>
              </a:solidFill>
              <a:ea typeface="宋体" pitchFamily="2" charset="-122"/>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80927EB1-06D7-4750-8921-D6EE9308C4C5}" type="slidenum">
              <a:rPr lang="en-US" altLang="zh-CN" sz="1200">
                <a:solidFill>
                  <a:schemeClr val="tx1"/>
                </a:solidFill>
                <a:ea typeface="宋体" pitchFamily="2" charset="-122"/>
              </a:rPr>
              <a:pPr eaLnBrk="1" hangingPunct="1"/>
              <a:t>110</a:t>
            </a:fld>
            <a:endParaRPr lang="en-US" altLang="zh-CN" sz="1200">
              <a:solidFill>
                <a:schemeClr val="tx1"/>
              </a:solidFill>
              <a:ea typeface="宋体" pitchFamily="2" charset="-122"/>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B8084CAE-38C0-4206-B186-4D526AB79150}" type="slidenum">
              <a:rPr lang="en-US" altLang="zh-CN" sz="1200">
                <a:solidFill>
                  <a:schemeClr val="tx1"/>
                </a:solidFill>
                <a:ea typeface="宋体" pitchFamily="2" charset="-122"/>
              </a:rPr>
              <a:pPr eaLnBrk="1" hangingPunct="1"/>
              <a:t>111</a:t>
            </a:fld>
            <a:endParaRPr lang="en-US" altLang="zh-CN" sz="1200">
              <a:solidFill>
                <a:schemeClr val="tx1"/>
              </a:solidFill>
              <a:ea typeface="宋体" pitchFamily="2" charset="-122"/>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823649B7-C403-466F-B11B-A75808830BFE}" type="slidenum">
              <a:rPr lang="en-US" altLang="zh-CN" sz="1200">
                <a:solidFill>
                  <a:schemeClr val="tx1"/>
                </a:solidFill>
                <a:ea typeface="宋体" pitchFamily="2" charset="-122"/>
              </a:rPr>
              <a:pPr eaLnBrk="1" hangingPunct="1"/>
              <a:t>112</a:t>
            </a:fld>
            <a:endParaRPr lang="en-US" altLang="zh-CN" sz="1200">
              <a:solidFill>
                <a:schemeClr val="tx1"/>
              </a:solidFill>
              <a:ea typeface="宋体" pitchFamily="2" charset="-122"/>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755B40E4-D59F-41E8-A662-D8400B0F1DDF}" type="slidenum">
              <a:rPr lang="en-US" altLang="zh-CN" sz="1200">
                <a:solidFill>
                  <a:schemeClr val="tx1"/>
                </a:solidFill>
                <a:ea typeface="宋体" pitchFamily="2" charset="-122"/>
              </a:rPr>
              <a:pPr eaLnBrk="1" hangingPunct="1"/>
              <a:t>113</a:t>
            </a:fld>
            <a:endParaRPr lang="en-US" altLang="zh-CN" sz="1200">
              <a:solidFill>
                <a:schemeClr val="tx1"/>
              </a:solidFill>
              <a:ea typeface="宋体" pitchFamily="2" charset="-122"/>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D298C34C-F576-412E-951A-370B08732F5A}" type="slidenum">
              <a:rPr lang="en-US" altLang="zh-CN" sz="1200">
                <a:solidFill>
                  <a:schemeClr val="tx1"/>
                </a:solidFill>
                <a:ea typeface="宋体" pitchFamily="2" charset="-122"/>
              </a:rPr>
              <a:pPr eaLnBrk="1" hangingPunct="1"/>
              <a:t>114</a:t>
            </a:fld>
            <a:endParaRPr lang="en-US" altLang="zh-CN" sz="1200">
              <a:solidFill>
                <a:schemeClr val="tx1"/>
              </a:solidFill>
              <a:ea typeface="宋体" pitchFamily="2" charset="-122"/>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43D7F4E7-7BC4-4918-9A15-AB9A29FF39B4}" type="slidenum">
              <a:rPr lang="en-US" altLang="zh-CN" sz="1200">
                <a:solidFill>
                  <a:schemeClr val="tx1"/>
                </a:solidFill>
                <a:ea typeface="宋体" pitchFamily="2" charset="-122"/>
              </a:rPr>
              <a:pPr eaLnBrk="1" hangingPunct="1"/>
              <a:t>27</a:t>
            </a:fld>
            <a:endParaRPr lang="en-US" altLang="zh-CN" sz="1200">
              <a:solidFill>
                <a:schemeClr val="tx1"/>
              </a:solidFill>
              <a:ea typeface="宋体" pitchFamily="2" charset="-122"/>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F757CD3A-092E-4283-9745-5291FDA63982}" type="slidenum">
              <a:rPr lang="en-US" altLang="zh-CN" sz="1200">
                <a:solidFill>
                  <a:schemeClr val="tx1"/>
                </a:solidFill>
                <a:ea typeface="宋体" pitchFamily="2" charset="-122"/>
              </a:rPr>
              <a:pPr eaLnBrk="1" hangingPunct="1"/>
              <a:t>115</a:t>
            </a:fld>
            <a:endParaRPr lang="en-US" altLang="zh-CN" sz="1200">
              <a:solidFill>
                <a:schemeClr val="tx1"/>
              </a:solidFill>
              <a:ea typeface="宋体" pitchFamily="2" charset="-122"/>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F8526FA4-E004-4176-BADE-5DB6D27AF8CB}" type="slidenum">
              <a:rPr lang="en-US" altLang="zh-CN" sz="1200">
                <a:solidFill>
                  <a:schemeClr val="tx1"/>
                </a:solidFill>
                <a:ea typeface="宋体" pitchFamily="2" charset="-122"/>
              </a:rPr>
              <a:pPr eaLnBrk="1" hangingPunct="1"/>
              <a:t>116</a:t>
            </a:fld>
            <a:endParaRPr lang="en-US" altLang="zh-CN" sz="1200">
              <a:solidFill>
                <a:schemeClr val="tx1"/>
              </a:solidFill>
              <a:ea typeface="宋体" pitchFamily="2" charset="-122"/>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9120FEFD-C0EE-482D-BDFD-1262E75B3A82}" type="slidenum">
              <a:rPr lang="en-US" altLang="zh-CN" sz="1200">
                <a:solidFill>
                  <a:schemeClr val="tx1"/>
                </a:solidFill>
                <a:ea typeface="宋体" pitchFamily="2" charset="-122"/>
              </a:rPr>
              <a:pPr eaLnBrk="1" hangingPunct="1"/>
              <a:t>117</a:t>
            </a:fld>
            <a:endParaRPr lang="en-US" altLang="zh-CN" sz="1200">
              <a:solidFill>
                <a:schemeClr val="tx1"/>
              </a:solidFill>
              <a:ea typeface="宋体" pitchFamily="2" charset="-122"/>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097CBB03-E6CC-44C1-849A-472C8C015A6A}" type="slidenum">
              <a:rPr lang="en-US" altLang="zh-CN" sz="1200">
                <a:solidFill>
                  <a:schemeClr val="tx1"/>
                </a:solidFill>
                <a:ea typeface="宋体" pitchFamily="2" charset="-122"/>
              </a:rPr>
              <a:pPr eaLnBrk="1" hangingPunct="1"/>
              <a:t>118</a:t>
            </a:fld>
            <a:endParaRPr lang="en-US" altLang="zh-CN" sz="1200">
              <a:solidFill>
                <a:schemeClr val="tx1"/>
              </a:solidFill>
              <a:ea typeface="宋体" pitchFamily="2" charset="-122"/>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C73DC9B9-6C28-4B74-BC68-16C7EC47E8AA}" type="slidenum">
              <a:rPr lang="en-US" altLang="zh-CN" sz="1200">
                <a:solidFill>
                  <a:schemeClr val="tx1"/>
                </a:solidFill>
                <a:ea typeface="宋体" pitchFamily="2" charset="-122"/>
              </a:rPr>
              <a:pPr eaLnBrk="1" hangingPunct="1"/>
              <a:t>119</a:t>
            </a:fld>
            <a:endParaRPr lang="en-US" altLang="zh-CN" sz="1200">
              <a:solidFill>
                <a:schemeClr val="tx1"/>
              </a:solidFill>
              <a:ea typeface="宋体" pitchFamily="2" charset="-122"/>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E935D2A0-4D16-43F8-B784-E8A771B096E1}" type="slidenum">
              <a:rPr lang="en-US" altLang="zh-CN" sz="1200">
                <a:solidFill>
                  <a:schemeClr val="tx1"/>
                </a:solidFill>
                <a:ea typeface="宋体" pitchFamily="2" charset="-122"/>
              </a:rPr>
              <a:pPr eaLnBrk="1" hangingPunct="1"/>
              <a:t>28</a:t>
            </a:fld>
            <a:endParaRPr lang="en-US" altLang="zh-CN" sz="1200">
              <a:solidFill>
                <a:schemeClr val="tx1"/>
              </a:solidFill>
              <a:ea typeface="宋体" pitchFamily="2" charset="-122"/>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BD94E143-D553-4149-947C-BF2005ACF101}" type="slidenum">
              <a:rPr lang="en-US" altLang="zh-CN" sz="1200">
                <a:solidFill>
                  <a:schemeClr val="tx1"/>
                </a:solidFill>
                <a:ea typeface="宋体" pitchFamily="2" charset="-122"/>
              </a:rPr>
              <a:pPr eaLnBrk="1" hangingPunct="1"/>
              <a:t>29</a:t>
            </a:fld>
            <a:endParaRPr lang="en-US" altLang="zh-CN" sz="1200">
              <a:solidFill>
                <a:schemeClr val="tx1"/>
              </a:solidFill>
              <a:ea typeface="宋体" pitchFamily="2" charset="-122"/>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fld id="{A30E7ED0-BA68-4593-B63D-AC1EF73BE6E3}" type="slidenum">
              <a:rPr lang="en-US" altLang="zh-CN" sz="1200">
                <a:solidFill>
                  <a:schemeClr val="tx1"/>
                </a:solidFill>
                <a:ea typeface="宋体" pitchFamily="2" charset="-122"/>
              </a:rPr>
              <a:pPr eaLnBrk="1" hangingPunct="1"/>
              <a:t>30</a:t>
            </a:fld>
            <a:endParaRPr lang="en-US" altLang="zh-CN" sz="1200">
              <a:solidFill>
                <a:schemeClr val="tx1"/>
              </a:solidFill>
              <a:ea typeface="宋体" pitchFamily="2" charset="-122"/>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chemeClr val="tx1"/>
                </a:solidFill>
                <a:latin typeface="Times New Roman" pitchFamily="18" charset="0"/>
                <a:ea typeface="宋体" pitchFamily="2" charset="-122"/>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chemeClr val="tx1"/>
                </a:solidFill>
                <a:latin typeface="Times New Roman" pitchFamily="18" charset="0"/>
                <a:ea typeface="宋体" pitchFamily="2" charset="-122"/>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0840"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zh-CN" altLang="en-US" noProof="0"/>
              <a:t>单击此处编辑母版副标题样式</a:t>
            </a:r>
          </a:p>
        </p:txBody>
      </p:sp>
      <p:sp>
        <p:nvSpPr>
          <p:cNvPr id="12084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zh-CN" altLang="en-US" noProof="0"/>
              <a:t>单击此处编辑母版标题样式</a:t>
            </a:r>
          </a:p>
        </p:txBody>
      </p:sp>
      <p:sp>
        <p:nvSpPr>
          <p:cNvPr id="10" name="Rectangle 9"/>
          <p:cNvSpPr>
            <a:spLocks noGrp="1" noChangeArrowheads="1"/>
          </p:cNvSpPr>
          <p:nvPr>
            <p:ph type="dt" sz="quarter" idx="10"/>
          </p:nvPr>
        </p:nvSpPr>
        <p:spPr/>
        <p:txBody>
          <a:bodyPr/>
          <a:lstStyle>
            <a:lvl1pPr>
              <a:defRPr smtClean="0">
                <a:solidFill>
                  <a:schemeClr val="bg1"/>
                </a:solidFill>
              </a:defRPr>
            </a:lvl1pPr>
          </a:lstStyle>
          <a:p>
            <a:pPr>
              <a:defRPr/>
            </a:pPr>
            <a:endParaRPr lang="en-US" altLang="zh-CN"/>
          </a:p>
        </p:txBody>
      </p:sp>
      <p:sp>
        <p:nvSpPr>
          <p:cNvPr id="11" name="Rectangle 10"/>
          <p:cNvSpPr>
            <a:spLocks noGrp="1" noChangeArrowheads="1"/>
          </p:cNvSpPr>
          <p:nvPr>
            <p:ph type="ftr" sz="quarter" idx="11"/>
          </p:nvPr>
        </p:nvSpPr>
        <p:spPr/>
        <p:txBody>
          <a:bodyPr/>
          <a:lstStyle>
            <a:lvl1pPr algn="r">
              <a:defRPr smtClean="0"/>
            </a:lvl1pPr>
          </a:lstStyle>
          <a:p>
            <a:pPr>
              <a:defRPr/>
            </a:pPr>
            <a:endParaRPr lang="en-US" altLang="zh-CN"/>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smtClean="0"/>
            </a:lvl1pPr>
          </a:lstStyle>
          <a:p>
            <a:pPr>
              <a:defRPr/>
            </a:pPr>
            <a:fld id="{8D6F98C5-5B19-431E-B562-81C0C6EEBCC2}" type="slidenum">
              <a:rPr lang="en-US" altLang="zh-CN"/>
              <a:pPr>
                <a:defRPr/>
              </a:pPr>
              <a:t>‹#›</a:t>
            </a:fld>
            <a:endParaRPr lang="en-US" altLang="zh-CN"/>
          </a:p>
        </p:txBody>
      </p:sp>
    </p:spTree>
    <p:extLst>
      <p:ext uri="{BB962C8B-B14F-4D97-AF65-F5344CB8AC3E}">
        <p14:creationId xmlns:p14="http://schemas.microsoft.com/office/powerpoint/2010/main" val="4266253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2E114BA-C84D-4298-9CEC-079A5B7114FE}" type="slidenum">
              <a:rPr lang="en-US" altLang="zh-CN"/>
              <a:pPr>
                <a:defRPr/>
              </a:pPr>
              <a:t>‹#›</a:t>
            </a:fld>
            <a:endParaRPr lang="en-US" altLang="zh-CN"/>
          </a:p>
        </p:txBody>
      </p:sp>
    </p:spTree>
    <p:extLst>
      <p:ext uri="{BB962C8B-B14F-4D97-AF65-F5344CB8AC3E}">
        <p14:creationId xmlns:p14="http://schemas.microsoft.com/office/powerpoint/2010/main" val="77708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324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0" y="762000"/>
            <a:ext cx="5791200" cy="5324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6806DB8-E241-4BEF-9645-275D2CB55C39}" type="slidenum">
              <a:rPr lang="en-US" altLang="zh-CN"/>
              <a:pPr>
                <a:defRPr/>
              </a:pPr>
              <a:t>‹#›</a:t>
            </a:fld>
            <a:endParaRPr lang="en-US" altLang="zh-CN"/>
          </a:p>
        </p:txBody>
      </p:sp>
    </p:spTree>
    <p:extLst>
      <p:ext uri="{BB962C8B-B14F-4D97-AF65-F5344CB8AC3E}">
        <p14:creationId xmlns:p14="http://schemas.microsoft.com/office/powerpoint/2010/main" val="294538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50"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a:t>单击此处编辑母版标题样式</a:t>
            </a:r>
          </a:p>
        </p:txBody>
      </p:sp>
      <p:sp>
        <p:nvSpPr>
          <p:cNvPr id="2068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a:t>单击此处编辑母版副标题样式</a:t>
            </a:r>
          </a:p>
        </p:txBody>
      </p:sp>
      <p:sp>
        <p:nvSpPr>
          <p:cNvPr id="6" name="Rectangle 4"/>
          <p:cNvSpPr>
            <a:spLocks noGrp="1" noChangeArrowheads="1"/>
          </p:cNvSpPr>
          <p:nvPr>
            <p:ph type="dt" sz="half" idx="10"/>
          </p:nvPr>
        </p:nvSpPr>
        <p:spPr/>
        <p:txBody>
          <a:bodyPr/>
          <a:lstStyle>
            <a:lvl1pPr>
              <a:defRPr smtClean="0"/>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smtClean="0"/>
            </a:lvl1pPr>
          </a:lstStyle>
          <a:p>
            <a:pPr>
              <a:defRPr/>
            </a:pPr>
            <a:fld id="{51B70523-56E0-489C-A52A-51D43A28B34F}" type="slidenum">
              <a:rPr lang="en-US" altLang="zh-CN"/>
              <a:pPr>
                <a:defRPr/>
              </a:pPr>
              <a:t>‹#›</a:t>
            </a:fld>
            <a:endParaRPr lang="en-US" altLang="zh-CN"/>
          </a:p>
        </p:txBody>
      </p:sp>
    </p:spTree>
    <p:extLst>
      <p:ext uri="{BB962C8B-B14F-4D97-AF65-F5344CB8AC3E}">
        <p14:creationId xmlns:p14="http://schemas.microsoft.com/office/powerpoint/2010/main" val="605507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27260F-95BE-4A13-AA91-C9E648743391}" type="slidenum">
              <a:rPr lang="en-US" altLang="zh-CN"/>
              <a:pPr>
                <a:defRPr/>
              </a:pPr>
              <a:t>‹#›</a:t>
            </a:fld>
            <a:endParaRPr lang="en-US" altLang="zh-CN"/>
          </a:p>
        </p:txBody>
      </p:sp>
    </p:spTree>
    <p:extLst>
      <p:ext uri="{BB962C8B-B14F-4D97-AF65-F5344CB8AC3E}">
        <p14:creationId xmlns:p14="http://schemas.microsoft.com/office/powerpoint/2010/main" val="2065830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5F70D4D-D94C-432F-99FA-7E71B298A38A}" type="slidenum">
              <a:rPr lang="en-US" altLang="zh-CN"/>
              <a:pPr>
                <a:defRPr/>
              </a:pPr>
              <a:t>‹#›</a:t>
            </a:fld>
            <a:endParaRPr lang="en-US" altLang="zh-CN"/>
          </a:p>
        </p:txBody>
      </p:sp>
    </p:spTree>
    <p:extLst>
      <p:ext uri="{BB962C8B-B14F-4D97-AF65-F5344CB8AC3E}">
        <p14:creationId xmlns:p14="http://schemas.microsoft.com/office/powerpoint/2010/main" val="2004160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C4559DF-87B2-40BB-B6E1-B58250ECF9E8}" type="slidenum">
              <a:rPr lang="en-US" altLang="zh-CN"/>
              <a:pPr>
                <a:defRPr/>
              </a:pPr>
              <a:t>‹#›</a:t>
            </a:fld>
            <a:endParaRPr lang="en-US" altLang="zh-CN"/>
          </a:p>
        </p:txBody>
      </p:sp>
    </p:spTree>
    <p:extLst>
      <p:ext uri="{BB962C8B-B14F-4D97-AF65-F5344CB8AC3E}">
        <p14:creationId xmlns:p14="http://schemas.microsoft.com/office/powerpoint/2010/main" val="196502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6987DC7-E0B2-42DE-9287-ED7A4633F783}" type="slidenum">
              <a:rPr lang="en-US" altLang="zh-CN"/>
              <a:pPr>
                <a:defRPr/>
              </a:pPr>
              <a:t>‹#›</a:t>
            </a:fld>
            <a:endParaRPr lang="en-US" altLang="zh-CN"/>
          </a:p>
        </p:txBody>
      </p:sp>
    </p:spTree>
    <p:extLst>
      <p:ext uri="{BB962C8B-B14F-4D97-AF65-F5344CB8AC3E}">
        <p14:creationId xmlns:p14="http://schemas.microsoft.com/office/powerpoint/2010/main" val="3228411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272EA9E-E4B9-4851-91AE-371439AE79AF}" type="slidenum">
              <a:rPr lang="en-US" altLang="zh-CN"/>
              <a:pPr>
                <a:defRPr/>
              </a:pPr>
              <a:t>‹#›</a:t>
            </a:fld>
            <a:endParaRPr lang="en-US" altLang="zh-CN"/>
          </a:p>
        </p:txBody>
      </p:sp>
    </p:spTree>
    <p:extLst>
      <p:ext uri="{BB962C8B-B14F-4D97-AF65-F5344CB8AC3E}">
        <p14:creationId xmlns:p14="http://schemas.microsoft.com/office/powerpoint/2010/main" val="382904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F48FBC5-DEEA-42E9-A633-168DFD29F443}" type="slidenum">
              <a:rPr lang="en-US" altLang="zh-CN"/>
              <a:pPr>
                <a:defRPr/>
              </a:pPr>
              <a:t>‹#›</a:t>
            </a:fld>
            <a:endParaRPr lang="en-US" altLang="zh-CN"/>
          </a:p>
        </p:txBody>
      </p:sp>
    </p:spTree>
    <p:extLst>
      <p:ext uri="{BB962C8B-B14F-4D97-AF65-F5344CB8AC3E}">
        <p14:creationId xmlns:p14="http://schemas.microsoft.com/office/powerpoint/2010/main" val="1745470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C6D86BC-1E65-440C-A606-10F07953CA7F}" type="slidenum">
              <a:rPr lang="en-US" altLang="zh-CN"/>
              <a:pPr>
                <a:defRPr/>
              </a:pPr>
              <a:t>‹#›</a:t>
            </a:fld>
            <a:endParaRPr lang="en-US" altLang="zh-CN"/>
          </a:p>
        </p:txBody>
      </p:sp>
    </p:spTree>
    <p:extLst>
      <p:ext uri="{BB962C8B-B14F-4D97-AF65-F5344CB8AC3E}">
        <p14:creationId xmlns:p14="http://schemas.microsoft.com/office/powerpoint/2010/main" val="347947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D3EC460-D6DF-4E2A-8FC4-353362C13131}" type="slidenum">
              <a:rPr lang="en-US" altLang="zh-CN"/>
              <a:pPr>
                <a:defRPr/>
              </a:pPr>
              <a:t>‹#›</a:t>
            </a:fld>
            <a:endParaRPr lang="en-US" altLang="zh-CN"/>
          </a:p>
        </p:txBody>
      </p:sp>
    </p:spTree>
    <p:extLst>
      <p:ext uri="{BB962C8B-B14F-4D97-AF65-F5344CB8AC3E}">
        <p14:creationId xmlns:p14="http://schemas.microsoft.com/office/powerpoint/2010/main" val="3804250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ECCFB3F-D512-4CC2-B502-73812B6B64E3}" type="slidenum">
              <a:rPr lang="en-US" altLang="zh-CN"/>
              <a:pPr>
                <a:defRPr/>
              </a:pPr>
              <a:t>‹#›</a:t>
            </a:fld>
            <a:endParaRPr lang="en-US" altLang="zh-CN"/>
          </a:p>
        </p:txBody>
      </p:sp>
    </p:spTree>
    <p:extLst>
      <p:ext uri="{BB962C8B-B14F-4D97-AF65-F5344CB8AC3E}">
        <p14:creationId xmlns:p14="http://schemas.microsoft.com/office/powerpoint/2010/main" val="1171939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A32E8EE-4CA2-4ADC-9E97-AE2A3E15CF94}" type="slidenum">
              <a:rPr lang="en-US" altLang="zh-CN"/>
              <a:pPr>
                <a:defRPr/>
              </a:pPr>
              <a:t>‹#›</a:t>
            </a:fld>
            <a:endParaRPr lang="en-US" altLang="zh-CN"/>
          </a:p>
        </p:txBody>
      </p:sp>
    </p:spTree>
    <p:extLst>
      <p:ext uri="{BB962C8B-B14F-4D97-AF65-F5344CB8AC3E}">
        <p14:creationId xmlns:p14="http://schemas.microsoft.com/office/powerpoint/2010/main" val="3036347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806CF98-9BB4-42D3-884F-49FF20061D20}" type="slidenum">
              <a:rPr lang="en-US" altLang="zh-CN"/>
              <a:pPr>
                <a:defRPr/>
              </a:pPr>
              <a:t>‹#›</a:t>
            </a:fld>
            <a:endParaRPr lang="en-US" altLang="zh-CN"/>
          </a:p>
        </p:txBody>
      </p:sp>
    </p:spTree>
    <p:extLst>
      <p:ext uri="{BB962C8B-B14F-4D97-AF65-F5344CB8AC3E}">
        <p14:creationId xmlns:p14="http://schemas.microsoft.com/office/powerpoint/2010/main" val="38100067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A237DC5-527C-4A9A-ABC7-35BCE1D8E2AE}" type="slidenum">
              <a:rPr lang="en-US" altLang="zh-CN"/>
              <a:pPr>
                <a:defRPr/>
              </a:pPr>
              <a:t>‹#›</a:t>
            </a:fld>
            <a:endParaRPr lang="en-US" altLang="zh-CN"/>
          </a:p>
        </p:txBody>
      </p:sp>
    </p:spTree>
    <p:extLst>
      <p:ext uri="{BB962C8B-B14F-4D97-AF65-F5344CB8AC3E}">
        <p14:creationId xmlns:p14="http://schemas.microsoft.com/office/powerpoint/2010/main" val="26204703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9A354062-6692-4DBE-82E3-1B63295AE098}" type="slidenum">
              <a:rPr lang="en-US" altLang="zh-CN"/>
              <a:pPr>
                <a:defRPr/>
              </a:pPr>
              <a:t>‹#›</a:t>
            </a:fld>
            <a:endParaRPr lang="en-US" altLang="zh-CN"/>
          </a:p>
        </p:txBody>
      </p:sp>
    </p:spTree>
    <p:extLst>
      <p:ext uri="{BB962C8B-B14F-4D97-AF65-F5344CB8AC3E}">
        <p14:creationId xmlns:p14="http://schemas.microsoft.com/office/powerpoint/2010/main" val="397571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7F8301D-A8BF-41F1-B463-081DA418A933}" type="slidenum">
              <a:rPr lang="en-US" altLang="zh-CN"/>
              <a:pPr>
                <a:defRPr/>
              </a:pPr>
              <a:t>‹#›</a:t>
            </a:fld>
            <a:endParaRPr lang="en-US" altLang="zh-CN"/>
          </a:p>
        </p:txBody>
      </p:sp>
    </p:spTree>
    <p:extLst>
      <p:ext uri="{BB962C8B-B14F-4D97-AF65-F5344CB8AC3E}">
        <p14:creationId xmlns:p14="http://schemas.microsoft.com/office/powerpoint/2010/main" val="314686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E4D7CA4-FFF5-4861-8A3C-78BF98EF8692}" type="slidenum">
              <a:rPr lang="en-US" altLang="zh-CN"/>
              <a:pPr>
                <a:defRPr/>
              </a:pPr>
              <a:t>‹#›</a:t>
            </a:fld>
            <a:endParaRPr lang="en-US" altLang="zh-CN"/>
          </a:p>
        </p:txBody>
      </p:sp>
    </p:spTree>
    <p:extLst>
      <p:ext uri="{BB962C8B-B14F-4D97-AF65-F5344CB8AC3E}">
        <p14:creationId xmlns:p14="http://schemas.microsoft.com/office/powerpoint/2010/main" val="1175837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87CF5196-BAC9-49B2-89B5-2BB4734AE937}" type="slidenum">
              <a:rPr lang="en-US" altLang="zh-CN"/>
              <a:pPr>
                <a:defRPr/>
              </a:pPr>
              <a:t>‹#›</a:t>
            </a:fld>
            <a:endParaRPr lang="en-US" altLang="zh-CN"/>
          </a:p>
        </p:txBody>
      </p:sp>
    </p:spTree>
    <p:extLst>
      <p:ext uri="{BB962C8B-B14F-4D97-AF65-F5344CB8AC3E}">
        <p14:creationId xmlns:p14="http://schemas.microsoft.com/office/powerpoint/2010/main" val="82116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8DC78203-D1F3-463A-AE0E-91D045D8A49B}" type="slidenum">
              <a:rPr lang="en-US" altLang="zh-CN"/>
              <a:pPr>
                <a:defRPr/>
              </a:pPr>
              <a:t>‹#›</a:t>
            </a:fld>
            <a:endParaRPr lang="en-US" altLang="zh-CN"/>
          </a:p>
        </p:txBody>
      </p:sp>
    </p:spTree>
    <p:extLst>
      <p:ext uri="{BB962C8B-B14F-4D97-AF65-F5344CB8AC3E}">
        <p14:creationId xmlns:p14="http://schemas.microsoft.com/office/powerpoint/2010/main" val="155086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CBD1FA21-5874-4EE7-BC1D-3984ADF3DEAE}" type="slidenum">
              <a:rPr lang="en-US" altLang="zh-CN"/>
              <a:pPr>
                <a:defRPr/>
              </a:pPr>
              <a:t>‹#›</a:t>
            </a:fld>
            <a:endParaRPr lang="en-US" altLang="zh-CN"/>
          </a:p>
        </p:txBody>
      </p:sp>
    </p:spTree>
    <p:extLst>
      <p:ext uri="{BB962C8B-B14F-4D97-AF65-F5344CB8AC3E}">
        <p14:creationId xmlns:p14="http://schemas.microsoft.com/office/powerpoint/2010/main" val="177001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FAA69F8-C097-44D2-9B88-3963648959A6}" type="slidenum">
              <a:rPr lang="en-US" altLang="zh-CN"/>
              <a:pPr>
                <a:defRPr/>
              </a:pPr>
              <a:t>‹#›</a:t>
            </a:fld>
            <a:endParaRPr lang="en-US" altLang="zh-CN"/>
          </a:p>
        </p:txBody>
      </p:sp>
    </p:spTree>
    <p:extLst>
      <p:ext uri="{BB962C8B-B14F-4D97-AF65-F5344CB8AC3E}">
        <p14:creationId xmlns:p14="http://schemas.microsoft.com/office/powerpoint/2010/main" val="2719841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C8CE734-E21D-44CA-A7B6-842BEECB6974}" type="slidenum">
              <a:rPr lang="en-US" altLang="zh-CN"/>
              <a:pPr>
                <a:defRPr/>
              </a:pPr>
              <a:t>‹#›</a:t>
            </a:fld>
            <a:endParaRPr lang="en-US" altLang="zh-CN"/>
          </a:p>
        </p:txBody>
      </p:sp>
    </p:spTree>
    <p:extLst>
      <p:ext uri="{BB962C8B-B14F-4D97-AF65-F5344CB8AC3E}">
        <p14:creationId xmlns:p14="http://schemas.microsoft.com/office/powerpoint/2010/main" val="41990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036" name="Rectangle 4"/>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33" name="Group 6"/>
            <p:cNvGrpSpPr>
              <a:grpSpLocks/>
            </p:cNvGrpSpPr>
            <p:nvPr/>
          </p:nvGrpSpPr>
          <p:grpSpPr bwMode="auto">
            <a:xfrm>
              <a:off x="144" y="1248"/>
              <a:ext cx="4656" cy="201"/>
              <a:chOff x="144" y="1248"/>
              <a:chExt cx="4656" cy="201"/>
            </a:xfrm>
          </p:grpSpPr>
          <p:sp>
            <p:nvSpPr>
              <p:cNvPr id="1034"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AutoShape 8"/>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9819" name="Rectangle 11"/>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smtClean="0">
                <a:solidFill>
                  <a:schemeClr val="tx1"/>
                </a:solidFill>
                <a:ea typeface="+mn-ea"/>
              </a:defRPr>
            </a:lvl1pPr>
          </a:lstStyle>
          <a:p>
            <a:pPr>
              <a:defRPr/>
            </a:pPr>
            <a:endParaRPr lang="en-US" altLang="zh-CN"/>
          </a:p>
        </p:txBody>
      </p:sp>
      <p:sp>
        <p:nvSpPr>
          <p:cNvPr id="119820" name="Rectangle 12"/>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smtClean="0">
                <a:solidFill>
                  <a:schemeClr val="tx1"/>
                </a:solidFill>
                <a:ea typeface="+mn-ea"/>
              </a:defRPr>
            </a:lvl1pPr>
          </a:lstStyle>
          <a:p>
            <a:pPr>
              <a:defRPr/>
            </a:pPr>
            <a:endParaRPr lang="en-US" altLang="zh-CN"/>
          </a:p>
        </p:txBody>
      </p:sp>
      <p:sp>
        <p:nvSpPr>
          <p:cNvPr id="119821" name="Rectangle 13"/>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defRPr sz="2600" b="1" smtClean="0">
                <a:solidFill>
                  <a:schemeClr val="bg1"/>
                </a:solidFill>
                <a:ea typeface="+mn-ea"/>
              </a:defRPr>
            </a:lvl1pPr>
          </a:lstStyle>
          <a:p>
            <a:pPr>
              <a:defRPr/>
            </a:pPr>
            <a:fld id="{EA4450C9-8571-418C-B31D-1A4C2CF40A1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9"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828"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mj-lt"/>
                <a:ea typeface="+mn-ea"/>
              </a:defRPr>
            </a:lvl1pPr>
          </a:lstStyle>
          <a:p>
            <a:pPr>
              <a:defRPr/>
            </a:pPr>
            <a:endParaRPr lang="en-US" altLang="zh-CN"/>
          </a:p>
        </p:txBody>
      </p:sp>
      <p:sp>
        <p:nvSpPr>
          <p:cNvPr id="2058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smtClean="0">
                <a:solidFill>
                  <a:schemeClr val="tx1"/>
                </a:solidFill>
                <a:latin typeface="+mj-lt"/>
                <a:ea typeface="+mn-ea"/>
              </a:defRPr>
            </a:lvl1pPr>
          </a:lstStyle>
          <a:p>
            <a:pPr>
              <a:defRPr/>
            </a:pPr>
            <a:endParaRPr lang="en-US" altLang="zh-CN"/>
          </a:p>
        </p:txBody>
      </p:sp>
      <p:sp>
        <p:nvSpPr>
          <p:cNvPr id="20583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solidFill>
                  <a:schemeClr val="tx1"/>
                </a:solidFill>
                <a:latin typeface="+mj-lt"/>
                <a:ea typeface="+mn-ea"/>
              </a:defRPr>
            </a:lvl1pPr>
          </a:lstStyle>
          <a:p>
            <a:pPr>
              <a:defRPr/>
            </a:pPr>
            <a:fld id="{DD1AE4FF-3287-4210-9770-BF58B254D052}" type="slidenum">
              <a:rPr lang="en-US" altLang="zh-CN"/>
              <a:pPr>
                <a:defRPr/>
              </a:pPr>
              <a:t>‹#›</a:t>
            </a:fld>
            <a:endParaRPr lang="en-US" altLang="zh-CN"/>
          </a:p>
        </p:txBody>
      </p:sp>
      <p:sp>
        <p:nvSpPr>
          <p:cNvPr id="2055"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00"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63.wmf"/><Relationship Id="rId2" Type="http://schemas.openxmlformats.org/officeDocument/2006/relationships/slideLayout" Target="../slideLayouts/slideLayout24.xml"/><Relationship Id="rId1" Type="http://schemas.openxmlformats.org/officeDocument/2006/relationships/vmlDrawing" Target="../drawings/vmlDrawing32.vml"/><Relationship Id="rId6" Type="http://schemas.openxmlformats.org/officeDocument/2006/relationships/oleObject" Target="../embeddings/oleObject22.bin"/><Relationship Id="rId5" Type="http://schemas.openxmlformats.org/officeDocument/2006/relationships/image" Target="../media/image62.wmf"/><Relationship Id="rId4" Type="http://schemas.openxmlformats.org/officeDocument/2006/relationships/oleObject" Target="../embeddings/oleObject21.bin"/></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65.wmf"/><Relationship Id="rId2" Type="http://schemas.openxmlformats.org/officeDocument/2006/relationships/slideLayout" Target="../slideLayouts/slideLayout15.xml"/><Relationship Id="rId1" Type="http://schemas.openxmlformats.org/officeDocument/2006/relationships/vmlDrawing" Target="../drawings/vmlDrawing33.vml"/><Relationship Id="rId6" Type="http://schemas.openxmlformats.org/officeDocument/2006/relationships/oleObject" Target="../embeddings/oleObject24.bin"/><Relationship Id="rId5" Type="http://schemas.openxmlformats.org/officeDocument/2006/relationships/image" Target="../media/image64.wmf"/><Relationship Id="rId4" Type="http://schemas.openxmlformats.org/officeDocument/2006/relationships/oleObject" Target="../embeddings/oleObject23.bin"/></Relationships>
</file>

<file path=ppt/slides/_rels/slide108.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53.xml"/><Relationship Id="rId7" Type="http://schemas.openxmlformats.org/officeDocument/2006/relationships/image" Target="../media/image67.wmf"/><Relationship Id="rId2" Type="http://schemas.openxmlformats.org/officeDocument/2006/relationships/slideLayout" Target="../slideLayouts/slideLayout24.xml"/><Relationship Id="rId1" Type="http://schemas.openxmlformats.org/officeDocument/2006/relationships/vmlDrawing" Target="../drawings/vmlDrawing34.vml"/><Relationship Id="rId6" Type="http://schemas.openxmlformats.org/officeDocument/2006/relationships/oleObject" Target="../embeddings/oleObject26.bin"/><Relationship Id="rId5" Type="http://schemas.openxmlformats.org/officeDocument/2006/relationships/image" Target="../media/image66.wmf"/><Relationship Id="rId4" Type="http://schemas.openxmlformats.org/officeDocument/2006/relationships/oleObject" Target="../embeddings/oleObject25.bin"/><Relationship Id="rId9" Type="http://schemas.openxmlformats.org/officeDocument/2006/relationships/image" Target="../media/image68.wmf"/></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3.xml"/><Relationship Id="rId1" Type="http://schemas.openxmlformats.org/officeDocument/2006/relationships/vmlDrawing" Target="../drawings/vmlDrawing35.vml"/><Relationship Id="rId5" Type="http://schemas.openxmlformats.org/officeDocument/2006/relationships/image" Target="../media/image69.wmf"/><Relationship Id="rId4" Type="http://schemas.openxmlformats.org/officeDocument/2006/relationships/oleObject" Target="../embeddings/oleObject28.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56.xml"/><Relationship Id="rId7" Type="http://schemas.openxmlformats.org/officeDocument/2006/relationships/image" Target="../media/image71.wmf"/><Relationship Id="rId2" Type="http://schemas.openxmlformats.org/officeDocument/2006/relationships/slideLayout" Target="../slideLayouts/slideLayout24.xml"/><Relationship Id="rId1" Type="http://schemas.openxmlformats.org/officeDocument/2006/relationships/vmlDrawing" Target="../drawings/vmlDrawing36.vml"/><Relationship Id="rId6" Type="http://schemas.openxmlformats.org/officeDocument/2006/relationships/oleObject" Target="../embeddings/oleObject30.bin"/><Relationship Id="rId5" Type="http://schemas.openxmlformats.org/officeDocument/2006/relationships/image" Target="../media/image70.wmf"/><Relationship Id="rId4" Type="http://schemas.openxmlformats.org/officeDocument/2006/relationships/oleObject" Target="../embeddings/oleObject29.bin"/><Relationship Id="rId9" Type="http://schemas.openxmlformats.org/officeDocument/2006/relationships/image" Target="../media/image72.wmf"/></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62.xml"/><Relationship Id="rId7" Type="http://schemas.openxmlformats.org/officeDocument/2006/relationships/image" Target="../media/image74.wmf"/><Relationship Id="rId2" Type="http://schemas.openxmlformats.org/officeDocument/2006/relationships/slideLayout" Target="../slideLayouts/slideLayout15.xml"/><Relationship Id="rId1" Type="http://schemas.openxmlformats.org/officeDocument/2006/relationships/vmlDrawing" Target="../drawings/vmlDrawing37.vml"/><Relationship Id="rId6" Type="http://schemas.openxmlformats.org/officeDocument/2006/relationships/oleObject" Target="../embeddings/oleObject33.bin"/><Relationship Id="rId5" Type="http://schemas.openxmlformats.org/officeDocument/2006/relationships/image" Target="../media/image73.wmf"/><Relationship Id="rId4" Type="http://schemas.openxmlformats.org/officeDocument/2006/relationships/oleObject" Target="../embeddings/oleObject32.bin"/></Relationships>
</file>

<file path=ppt/slides/_rels/slide118.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63.xml"/><Relationship Id="rId7" Type="http://schemas.openxmlformats.org/officeDocument/2006/relationships/image" Target="../media/image76.wmf"/><Relationship Id="rId2" Type="http://schemas.openxmlformats.org/officeDocument/2006/relationships/slideLayout" Target="../slideLayouts/slideLayout24.xml"/><Relationship Id="rId1" Type="http://schemas.openxmlformats.org/officeDocument/2006/relationships/vmlDrawing" Target="../drawings/vmlDrawing38.vml"/><Relationship Id="rId6" Type="http://schemas.openxmlformats.org/officeDocument/2006/relationships/oleObject" Target="../embeddings/oleObject35.bin"/><Relationship Id="rId5" Type="http://schemas.openxmlformats.org/officeDocument/2006/relationships/image" Target="../media/image75.wmf"/><Relationship Id="rId4" Type="http://schemas.openxmlformats.org/officeDocument/2006/relationships/oleObject" Target="../embeddings/oleObject34.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3.xml"/><Relationship Id="rId1" Type="http://schemas.openxmlformats.org/officeDocument/2006/relationships/vmlDrawing" Target="../drawings/vmlDrawing39.vml"/><Relationship Id="rId5" Type="http://schemas.openxmlformats.org/officeDocument/2006/relationships/image" Target="../media/image77.wmf"/><Relationship Id="rId4" Type="http://schemas.openxmlformats.org/officeDocument/2006/relationships/oleObject" Target="../embeddings/oleObject3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20.png"/><Relationship Id="rId4" Type="http://schemas.openxmlformats.org/officeDocument/2006/relationships/image" Target="../media/image15.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24.png"/><Relationship Id="rId4" Type="http://schemas.openxmlformats.org/officeDocument/2006/relationships/image" Target="../media/image1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3.png"/><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2.emf"/><Relationship Id="rId5" Type="http://schemas.openxmlformats.org/officeDocument/2006/relationships/oleObject" Target="../embeddings/oleObject10.bin"/><Relationship Id="rId4" Type="http://schemas.openxmlformats.org/officeDocument/2006/relationships/image" Target="../media/image21.emf"/></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3.emf"/></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Microsoft_Word_97_-_2003___2.doc"/><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Microsoft_Word_97_-_2003___3.doc"/><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30.png"/><Relationship Id="rId4" Type="http://schemas.openxmlformats.org/officeDocument/2006/relationships/image" Target="../media/image27.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Microsoft_Word_97_-_2003___4.doc"/><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31.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Microsoft_Word_97_-_2003___5.doc"/><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32.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Microsoft_Word_97_-_2003___6.doc"/><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33.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Microsoft_Word_97_-_2003___7.doc"/><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image" Target="../media/image35.png"/><Relationship Id="rId4" Type="http://schemas.openxmlformats.org/officeDocument/2006/relationships/image" Target="../media/image34.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Microsoft_Word_97_-_2003___8.doc"/><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37.emf"/><Relationship Id="rId5" Type="http://schemas.openxmlformats.org/officeDocument/2006/relationships/oleObject" Target="../embeddings/Microsoft_Word_97_-_2003___9.doc"/><Relationship Id="rId4" Type="http://schemas.openxmlformats.org/officeDocument/2006/relationships/image" Target="../media/image36.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Microsoft_Word_97_-_2003___10.doc"/><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39.emf"/><Relationship Id="rId5" Type="http://schemas.openxmlformats.org/officeDocument/2006/relationships/oleObject" Target="../embeddings/Microsoft_Word_97_-_2003___11.doc"/><Relationship Id="rId4" Type="http://schemas.openxmlformats.org/officeDocument/2006/relationships/image" Target="../media/image38.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Microsoft_Word_97_-_2003___12.doc"/><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image" Target="../media/image40.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Microsoft_Word_97_-_2003___13.doc"/><Relationship Id="rId2" Type="http://schemas.openxmlformats.org/officeDocument/2006/relationships/slideLayout" Target="../slideLayouts/slideLayout13.xml"/><Relationship Id="rId1" Type="http://schemas.openxmlformats.org/officeDocument/2006/relationships/vmlDrawing" Target="../drawings/vmlDrawing20.vml"/><Relationship Id="rId4" Type="http://schemas.openxmlformats.org/officeDocument/2006/relationships/image" Target="../media/image41.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Microsoft_Word_97_-_2003___14.doc"/><Relationship Id="rId2" Type="http://schemas.openxmlformats.org/officeDocument/2006/relationships/slideLayout" Target="../slideLayouts/slideLayout13.xml"/><Relationship Id="rId1" Type="http://schemas.openxmlformats.org/officeDocument/2006/relationships/vmlDrawing" Target="../drawings/vmlDrawing21.vml"/><Relationship Id="rId4" Type="http://schemas.openxmlformats.org/officeDocument/2006/relationships/image" Target="../media/image4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Microsoft_Word_97_-_2003___15.doc"/><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44.emf"/><Relationship Id="rId5" Type="http://schemas.openxmlformats.org/officeDocument/2006/relationships/oleObject" Target="../embeddings/Microsoft_Word_97_-_2003___16.doc"/><Relationship Id="rId4" Type="http://schemas.openxmlformats.org/officeDocument/2006/relationships/image" Target="../media/image43.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Microsoft_Word_97_-_2003___17.doc"/><Relationship Id="rId2" Type="http://schemas.openxmlformats.org/officeDocument/2006/relationships/slideLayout" Target="../slideLayouts/slideLayout13.xml"/><Relationship Id="rId1" Type="http://schemas.openxmlformats.org/officeDocument/2006/relationships/vmlDrawing" Target="../drawings/vmlDrawing23.vml"/><Relationship Id="rId4" Type="http://schemas.openxmlformats.org/officeDocument/2006/relationships/image" Target="../media/image45.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Microsoft_Word_97_-_2003___18.doc"/><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47.emf"/><Relationship Id="rId5" Type="http://schemas.openxmlformats.org/officeDocument/2006/relationships/oleObject" Target="../embeddings/Microsoft_Word_97_-_2003___19.doc"/><Relationship Id="rId4" Type="http://schemas.openxmlformats.org/officeDocument/2006/relationships/image" Target="../media/image46.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Microsoft_Word_97_-_2003___20.doc"/><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49.emf"/><Relationship Id="rId5" Type="http://schemas.openxmlformats.org/officeDocument/2006/relationships/oleObject" Target="../embeddings/Microsoft_Word_97_-_2003___21.doc"/><Relationship Id="rId4" Type="http://schemas.openxmlformats.org/officeDocument/2006/relationships/image" Target="../media/image48.e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3.xml"/><Relationship Id="rId1" Type="http://schemas.openxmlformats.org/officeDocument/2006/relationships/vmlDrawing" Target="../drawings/vmlDrawing26.vml"/><Relationship Id="rId5" Type="http://schemas.openxmlformats.org/officeDocument/2006/relationships/image" Target="../media/image52.wmf"/><Relationship Id="rId4" Type="http://schemas.openxmlformats.org/officeDocument/2006/relationships/oleObject" Target="../embeddings/oleObject11.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38.xml"/><Relationship Id="rId7" Type="http://schemas.openxmlformats.org/officeDocument/2006/relationships/image" Target="../media/image54.wmf"/><Relationship Id="rId2" Type="http://schemas.openxmlformats.org/officeDocument/2006/relationships/slideLayout" Target="../slideLayouts/slideLayout24.xml"/><Relationship Id="rId1" Type="http://schemas.openxmlformats.org/officeDocument/2006/relationships/vmlDrawing" Target="../drawings/vmlDrawing27.vml"/><Relationship Id="rId6" Type="http://schemas.openxmlformats.org/officeDocument/2006/relationships/oleObject" Target="../embeddings/oleObject13.bin"/><Relationship Id="rId5" Type="http://schemas.openxmlformats.org/officeDocument/2006/relationships/image" Target="../media/image53.wmf"/><Relationship Id="rId4" Type="http://schemas.openxmlformats.org/officeDocument/2006/relationships/oleObject" Target="../embeddings/oleObject12.bin"/><Relationship Id="rId9" Type="http://schemas.openxmlformats.org/officeDocument/2006/relationships/image" Target="../media/image55.wmf"/></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57.wmf"/><Relationship Id="rId2" Type="http://schemas.openxmlformats.org/officeDocument/2006/relationships/slideLayout" Target="../slideLayouts/slideLayout24.xml"/><Relationship Id="rId1" Type="http://schemas.openxmlformats.org/officeDocument/2006/relationships/vmlDrawing" Target="../drawings/vmlDrawing28.vml"/><Relationship Id="rId6" Type="http://schemas.openxmlformats.org/officeDocument/2006/relationships/oleObject" Target="../embeddings/oleObject16.bin"/><Relationship Id="rId5" Type="http://schemas.openxmlformats.org/officeDocument/2006/relationships/image" Target="../media/image56.wmf"/><Relationship Id="rId4" Type="http://schemas.openxmlformats.org/officeDocument/2006/relationships/oleObject" Target="../embeddings/oleObject15.bin"/></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59.wmf"/><Relationship Id="rId2" Type="http://schemas.openxmlformats.org/officeDocument/2006/relationships/slideLayout" Target="../slideLayouts/slideLayout15.xml"/><Relationship Id="rId1" Type="http://schemas.openxmlformats.org/officeDocument/2006/relationships/vmlDrawing" Target="../drawings/vmlDrawing29.vml"/><Relationship Id="rId6" Type="http://schemas.openxmlformats.org/officeDocument/2006/relationships/oleObject" Target="../embeddings/oleObject18.bin"/><Relationship Id="rId5" Type="http://schemas.openxmlformats.org/officeDocument/2006/relationships/image" Target="../media/image58.wmf"/><Relationship Id="rId4" Type="http://schemas.openxmlformats.org/officeDocument/2006/relationships/oleObject" Target="../embeddings/oleObject17.bin"/></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vmlDrawing" Target="../drawings/vmlDrawing30.vml"/><Relationship Id="rId5" Type="http://schemas.openxmlformats.org/officeDocument/2006/relationships/image" Target="../media/image60.wmf"/><Relationship Id="rId4" Type="http://schemas.openxmlformats.org/officeDocument/2006/relationships/oleObject" Target="../embeddings/oleObject19.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3.xml"/><Relationship Id="rId1" Type="http://schemas.openxmlformats.org/officeDocument/2006/relationships/vmlDrawing" Target="../drawings/vmlDrawing31.vml"/><Relationship Id="rId5" Type="http://schemas.openxmlformats.org/officeDocument/2006/relationships/image" Target="../media/image61.wmf"/><Relationship Id="rId4"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4"/>
          <p:cNvSpPr>
            <a:spLocks noChangeShapeType="1"/>
          </p:cNvSpPr>
          <p:nvPr/>
        </p:nvSpPr>
        <p:spPr bwMode="auto">
          <a:xfrm>
            <a:off x="755650" y="5949950"/>
            <a:ext cx="72723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3" name="Line 5"/>
          <p:cNvSpPr>
            <a:spLocks noChangeShapeType="1"/>
          </p:cNvSpPr>
          <p:nvPr/>
        </p:nvSpPr>
        <p:spPr bwMode="auto">
          <a:xfrm flipV="1">
            <a:off x="755650" y="1196975"/>
            <a:ext cx="0" cy="47529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4" name="Line 6"/>
          <p:cNvSpPr>
            <a:spLocks noChangeShapeType="1"/>
          </p:cNvSpPr>
          <p:nvPr/>
        </p:nvSpPr>
        <p:spPr bwMode="auto">
          <a:xfrm>
            <a:off x="1835150" y="5734050"/>
            <a:ext cx="0"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5" name="Line 7"/>
          <p:cNvSpPr>
            <a:spLocks noChangeShapeType="1"/>
          </p:cNvSpPr>
          <p:nvPr/>
        </p:nvSpPr>
        <p:spPr bwMode="auto">
          <a:xfrm>
            <a:off x="2987675" y="5805488"/>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6" name="Line 8"/>
          <p:cNvSpPr>
            <a:spLocks noChangeShapeType="1"/>
          </p:cNvSpPr>
          <p:nvPr/>
        </p:nvSpPr>
        <p:spPr bwMode="auto">
          <a:xfrm>
            <a:off x="4067175" y="5734050"/>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7" name="Line 9"/>
          <p:cNvSpPr>
            <a:spLocks noChangeShapeType="1"/>
          </p:cNvSpPr>
          <p:nvPr/>
        </p:nvSpPr>
        <p:spPr bwMode="auto">
          <a:xfrm>
            <a:off x="5148263" y="5805488"/>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8" name="Line 10"/>
          <p:cNvSpPr>
            <a:spLocks noChangeShapeType="1"/>
          </p:cNvSpPr>
          <p:nvPr/>
        </p:nvSpPr>
        <p:spPr bwMode="auto">
          <a:xfrm>
            <a:off x="755650" y="522922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29" name="Line 11"/>
          <p:cNvSpPr>
            <a:spLocks noChangeShapeType="1"/>
          </p:cNvSpPr>
          <p:nvPr/>
        </p:nvSpPr>
        <p:spPr bwMode="auto">
          <a:xfrm>
            <a:off x="755650" y="4365625"/>
            <a:ext cx="14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0" name="Line 12"/>
          <p:cNvSpPr>
            <a:spLocks noChangeShapeType="1"/>
          </p:cNvSpPr>
          <p:nvPr/>
        </p:nvSpPr>
        <p:spPr bwMode="auto">
          <a:xfrm>
            <a:off x="755650" y="3429000"/>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1" name="Line 13"/>
          <p:cNvSpPr>
            <a:spLocks noChangeShapeType="1"/>
          </p:cNvSpPr>
          <p:nvPr/>
        </p:nvSpPr>
        <p:spPr bwMode="auto">
          <a:xfrm flipV="1">
            <a:off x="5148263" y="3141663"/>
            <a:ext cx="0" cy="2735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2" name="Line 14"/>
          <p:cNvSpPr>
            <a:spLocks noChangeShapeType="1"/>
          </p:cNvSpPr>
          <p:nvPr/>
        </p:nvSpPr>
        <p:spPr bwMode="auto">
          <a:xfrm>
            <a:off x="755650" y="3429000"/>
            <a:ext cx="4752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3" name="Line 15"/>
          <p:cNvSpPr>
            <a:spLocks noChangeShapeType="1"/>
          </p:cNvSpPr>
          <p:nvPr/>
        </p:nvSpPr>
        <p:spPr bwMode="auto">
          <a:xfrm>
            <a:off x="6156325" y="5805488"/>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4" name="Line 16"/>
          <p:cNvSpPr>
            <a:spLocks noChangeShapeType="1"/>
          </p:cNvSpPr>
          <p:nvPr/>
        </p:nvSpPr>
        <p:spPr bwMode="auto">
          <a:xfrm>
            <a:off x="7235825" y="5805488"/>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5" name="Line 17"/>
          <p:cNvSpPr>
            <a:spLocks noChangeShapeType="1"/>
          </p:cNvSpPr>
          <p:nvPr/>
        </p:nvSpPr>
        <p:spPr bwMode="auto">
          <a:xfrm>
            <a:off x="755650" y="2565400"/>
            <a:ext cx="714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6" name="Line 18"/>
          <p:cNvSpPr>
            <a:spLocks noChangeShapeType="1"/>
          </p:cNvSpPr>
          <p:nvPr/>
        </p:nvSpPr>
        <p:spPr bwMode="auto">
          <a:xfrm>
            <a:off x="755650" y="1773238"/>
            <a:ext cx="14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7" name="Line 19"/>
          <p:cNvSpPr>
            <a:spLocks noChangeShapeType="1"/>
          </p:cNvSpPr>
          <p:nvPr/>
        </p:nvSpPr>
        <p:spPr bwMode="auto">
          <a:xfrm>
            <a:off x="755650" y="2565400"/>
            <a:ext cx="6337300" cy="3240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8" name="Line 20"/>
          <p:cNvSpPr>
            <a:spLocks noChangeShapeType="1"/>
          </p:cNvSpPr>
          <p:nvPr/>
        </p:nvSpPr>
        <p:spPr bwMode="auto">
          <a:xfrm flipH="1">
            <a:off x="755650" y="3429000"/>
            <a:ext cx="503238"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39" name="Line 21"/>
          <p:cNvSpPr>
            <a:spLocks noChangeShapeType="1"/>
          </p:cNvSpPr>
          <p:nvPr/>
        </p:nvSpPr>
        <p:spPr bwMode="auto">
          <a:xfrm flipH="1">
            <a:off x="755650" y="3429000"/>
            <a:ext cx="79216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40" name="Line 22"/>
          <p:cNvSpPr>
            <a:spLocks noChangeShapeType="1"/>
          </p:cNvSpPr>
          <p:nvPr/>
        </p:nvSpPr>
        <p:spPr bwMode="auto">
          <a:xfrm flipH="1">
            <a:off x="827088" y="3429000"/>
            <a:ext cx="1081087"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41" name="Line 23"/>
          <p:cNvSpPr>
            <a:spLocks noChangeShapeType="1"/>
          </p:cNvSpPr>
          <p:nvPr/>
        </p:nvSpPr>
        <p:spPr bwMode="auto">
          <a:xfrm flipH="1">
            <a:off x="755650" y="3429000"/>
            <a:ext cx="1512888"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42" name="Line 24"/>
          <p:cNvSpPr>
            <a:spLocks noChangeShapeType="1"/>
          </p:cNvSpPr>
          <p:nvPr/>
        </p:nvSpPr>
        <p:spPr bwMode="auto">
          <a:xfrm flipH="1">
            <a:off x="755650" y="3500438"/>
            <a:ext cx="1728788"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43" name="Line 25"/>
          <p:cNvSpPr>
            <a:spLocks noChangeShapeType="1"/>
          </p:cNvSpPr>
          <p:nvPr/>
        </p:nvSpPr>
        <p:spPr bwMode="auto">
          <a:xfrm flipH="1">
            <a:off x="827088" y="3573463"/>
            <a:ext cx="1944687" cy="158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44" name="Line 26"/>
          <p:cNvSpPr>
            <a:spLocks noChangeShapeType="1"/>
          </p:cNvSpPr>
          <p:nvPr/>
        </p:nvSpPr>
        <p:spPr bwMode="auto">
          <a:xfrm flipH="1">
            <a:off x="755650" y="3716338"/>
            <a:ext cx="2232025" cy="1800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45" name="Line 27"/>
          <p:cNvSpPr>
            <a:spLocks noChangeShapeType="1"/>
          </p:cNvSpPr>
          <p:nvPr/>
        </p:nvSpPr>
        <p:spPr bwMode="auto">
          <a:xfrm flipH="1">
            <a:off x="827088" y="3860800"/>
            <a:ext cx="2376487" cy="187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46" name="Line 28"/>
          <p:cNvSpPr>
            <a:spLocks noChangeShapeType="1"/>
          </p:cNvSpPr>
          <p:nvPr/>
        </p:nvSpPr>
        <p:spPr bwMode="auto">
          <a:xfrm flipH="1">
            <a:off x="900113" y="3933825"/>
            <a:ext cx="2592387" cy="2016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47" name="Line 29"/>
          <p:cNvSpPr>
            <a:spLocks noChangeShapeType="1"/>
          </p:cNvSpPr>
          <p:nvPr/>
        </p:nvSpPr>
        <p:spPr bwMode="auto">
          <a:xfrm flipH="1">
            <a:off x="1403350" y="4076700"/>
            <a:ext cx="2376488" cy="1800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48" name="Line 30"/>
          <p:cNvSpPr>
            <a:spLocks noChangeShapeType="1"/>
          </p:cNvSpPr>
          <p:nvPr/>
        </p:nvSpPr>
        <p:spPr bwMode="auto">
          <a:xfrm flipH="1">
            <a:off x="1835150" y="4221163"/>
            <a:ext cx="2160588" cy="165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49" name="Line 31"/>
          <p:cNvSpPr>
            <a:spLocks noChangeShapeType="1"/>
          </p:cNvSpPr>
          <p:nvPr/>
        </p:nvSpPr>
        <p:spPr bwMode="auto">
          <a:xfrm flipH="1">
            <a:off x="2195513" y="4365625"/>
            <a:ext cx="2016125" cy="151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50" name="Line 32"/>
          <p:cNvSpPr>
            <a:spLocks noChangeShapeType="1"/>
          </p:cNvSpPr>
          <p:nvPr/>
        </p:nvSpPr>
        <p:spPr bwMode="auto">
          <a:xfrm flipH="1">
            <a:off x="2627313" y="4508500"/>
            <a:ext cx="1873250" cy="1441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51" name="Line 33"/>
          <p:cNvSpPr>
            <a:spLocks noChangeShapeType="1"/>
          </p:cNvSpPr>
          <p:nvPr/>
        </p:nvSpPr>
        <p:spPr bwMode="auto">
          <a:xfrm flipH="1">
            <a:off x="3203575" y="4581525"/>
            <a:ext cx="1584325"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52" name="Line 34"/>
          <p:cNvSpPr>
            <a:spLocks noChangeShapeType="1"/>
          </p:cNvSpPr>
          <p:nvPr/>
        </p:nvSpPr>
        <p:spPr bwMode="auto">
          <a:xfrm flipH="1">
            <a:off x="3924300" y="4941888"/>
            <a:ext cx="1223963" cy="10080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53" name="Line 35"/>
          <p:cNvSpPr>
            <a:spLocks noChangeShapeType="1"/>
          </p:cNvSpPr>
          <p:nvPr/>
        </p:nvSpPr>
        <p:spPr bwMode="auto">
          <a:xfrm flipH="1">
            <a:off x="4356100" y="5300663"/>
            <a:ext cx="79216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54" name="Line 36"/>
          <p:cNvSpPr>
            <a:spLocks noChangeShapeType="1"/>
          </p:cNvSpPr>
          <p:nvPr/>
        </p:nvSpPr>
        <p:spPr bwMode="auto">
          <a:xfrm flipH="1">
            <a:off x="4716463" y="5589588"/>
            <a:ext cx="43180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55" name="Line 37"/>
          <p:cNvSpPr>
            <a:spLocks noChangeShapeType="1"/>
          </p:cNvSpPr>
          <p:nvPr/>
        </p:nvSpPr>
        <p:spPr bwMode="auto">
          <a:xfrm>
            <a:off x="611188" y="2249488"/>
            <a:ext cx="3960812" cy="4608512"/>
          </a:xfrm>
          <a:prstGeom prst="line">
            <a:avLst/>
          </a:prstGeom>
          <a:noFill/>
          <a:ln w="28575">
            <a:solidFill>
              <a:srgbClr val="FF66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56" name="Line 38"/>
          <p:cNvSpPr>
            <a:spLocks noChangeShapeType="1"/>
          </p:cNvSpPr>
          <p:nvPr/>
        </p:nvSpPr>
        <p:spPr bwMode="auto">
          <a:xfrm flipH="1">
            <a:off x="3492500" y="4724400"/>
            <a:ext cx="1512888"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57" name="Line 39"/>
          <p:cNvSpPr>
            <a:spLocks noChangeShapeType="1"/>
          </p:cNvSpPr>
          <p:nvPr/>
        </p:nvSpPr>
        <p:spPr bwMode="auto">
          <a:xfrm>
            <a:off x="755650" y="4365625"/>
            <a:ext cx="460851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58" name="Line 40"/>
          <p:cNvSpPr>
            <a:spLocks noChangeShapeType="1"/>
          </p:cNvSpPr>
          <p:nvPr/>
        </p:nvSpPr>
        <p:spPr bwMode="auto">
          <a:xfrm>
            <a:off x="755650" y="5229225"/>
            <a:ext cx="460851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59" name="Line 41"/>
          <p:cNvSpPr>
            <a:spLocks noChangeShapeType="1"/>
          </p:cNvSpPr>
          <p:nvPr/>
        </p:nvSpPr>
        <p:spPr bwMode="auto">
          <a:xfrm flipV="1">
            <a:off x="1835150" y="3284538"/>
            <a:ext cx="0" cy="26654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60" name="Line 42"/>
          <p:cNvSpPr>
            <a:spLocks noChangeShapeType="1"/>
          </p:cNvSpPr>
          <p:nvPr/>
        </p:nvSpPr>
        <p:spPr bwMode="auto">
          <a:xfrm flipV="1">
            <a:off x="2987675" y="3357563"/>
            <a:ext cx="0" cy="25923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61" name="Line 43"/>
          <p:cNvSpPr>
            <a:spLocks noChangeShapeType="1"/>
          </p:cNvSpPr>
          <p:nvPr/>
        </p:nvSpPr>
        <p:spPr bwMode="auto">
          <a:xfrm flipV="1">
            <a:off x="4067175" y="3284538"/>
            <a:ext cx="0" cy="26654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62" name="Text Box 45"/>
          <p:cNvSpPr txBox="1">
            <a:spLocks noGrp="1" noChangeArrowheads="1"/>
          </p:cNvSpPr>
          <p:nvPr>
            <p:ph type="title"/>
          </p:nvPr>
        </p:nvSpPr>
        <p:spPr>
          <a:xfrm>
            <a:off x="179388" y="1125538"/>
            <a:ext cx="8064500" cy="1143000"/>
          </a:xfrm>
          <a:prstGeom prst="rect">
            <a:avLst/>
          </a:prstGeom>
          <a:solidFill>
            <a:srgbClr val="000099">
              <a:alpha val="94901"/>
            </a:srgbClr>
          </a:solidFill>
          <a:extLst>
            <a:ext uri="{91240B29-F687-4F45-9708-019B960494DF}">
              <a14:hiddenLine xmlns:a14="http://schemas.microsoft.com/office/drawing/2010/main" w="9525" algn="ctr">
                <a:solidFill>
                  <a:schemeClr val="tx1"/>
                </a:solidFill>
                <a:miter lim="800000"/>
                <a:headEnd/>
                <a:tailEnd/>
              </a14:hiddenLine>
            </a:ext>
          </a:extLst>
        </p:spPr>
        <p:txBody>
          <a:bodyPr/>
          <a:lstStyle/>
          <a:p>
            <a:pPr eaLnBrk="1" hangingPunct="1">
              <a:lnSpc>
                <a:spcPct val="100000"/>
              </a:lnSpc>
            </a:pPr>
            <a:r>
              <a:rPr lang="zh-CN" altLang="en-US" sz="5400" b="0">
                <a:solidFill>
                  <a:schemeClr val="bg1"/>
                </a:solidFill>
                <a:ea typeface="方正舒体" pitchFamily="2" charset="-122"/>
              </a:rPr>
              <a:t>遗传算法与模拟退火算法</a:t>
            </a:r>
          </a:p>
        </p:txBody>
      </p:sp>
      <p:sp>
        <p:nvSpPr>
          <p:cNvPr id="5163" name="Rectangle 46"/>
          <p:cNvSpPr>
            <a:spLocks noChangeArrowheads="1"/>
          </p:cNvSpPr>
          <p:nvPr/>
        </p:nvSpPr>
        <p:spPr bwMode="auto">
          <a:xfrm>
            <a:off x="179388" y="2349500"/>
            <a:ext cx="7920037" cy="73025"/>
          </a:xfrm>
          <a:prstGeom prst="rect">
            <a:avLst/>
          </a:prstGeom>
          <a:solidFill>
            <a:srgbClr val="FFCC00"/>
          </a:solidFill>
          <a:ln w="9525" algn="ctr">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64" name="Rectangle 47"/>
          <p:cNvSpPr>
            <a:spLocks noChangeArrowheads="1"/>
          </p:cNvSpPr>
          <p:nvPr/>
        </p:nvSpPr>
        <p:spPr bwMode="auto">
          <a:xfrm>
            <a:off x="250825" y="981075"/>
            <a:ext cx="7848600" cy="144463"/>
          </a:xfrm>
          <a:prstGeom prst="rect">
            <a:avLst/>
          </a:prstGeom>
          <a:solidFill>
            <a:srgbClr val="DDDDDD"/>
          </a:solidFill>
          <a:ln w="9525" algn="ctr">
            <a:solidFill>
              <a:srgbClr val="8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65" name="Rectangle 48"/>
          <p:cNvSpPr>
            <a:spLocks noChangeArrowheads="1"/>
          </p:cNvSpPr>
          <p:nvPr/>
        </p:nvSpPr>
        <p:spPr bwMode="auto">
          <a:xfrm>
            <a:off x="611188" y="2349500"/>
            <a:ext cx="144462" cy="4508500"/>
          </a:xfrm>
          <a:prstGeom prst="rect">
            <a:avLst/>
          </a:prstGeom>
          <a:solidFill>
            <a:srgbClr val="FFCC00"/>
          </a:solidFill>
          <a:ln w="9525" algn="ctr">
            <a:solidFill>
              <a:srgbClr val="F8CF3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66" name="Rectangle 49"/>
          <p:cNvSpPr>
            <a:spLocks noChangeArrowheads="1"/>
          </p:cNvSpPr>
          <p:nvPr/>
        </p:nvSpPr>
        <p:spPr bwMode="auto">
          <a:xfrm>
            <a:off x="539750" y="2349500"/>
            <a:ext cx="71438" cy="4508500"/>
          </a:xfrm>
          <a:prstGeom prst="rect">
            <a:avLst/>
          </a:prstGeom>
          <a:solidFill>
            <a:srgbClr val="FF3300">
              <a:alpha val="74117"/>
            </a:srgbClr>
          </a:solidFill>
          <a:ln w="9525" algn="ctr">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67" name="Text Box 50"/>
          <p:cNvSpPr>
            <a:spLocks noGrp="1" noChangeArrowheads="1"/>
          </p:cNvSpPr>
          <p:nvPr>
            <p:ph type="body" idx="1"/>
          </p:nvPr>
        </p:nvSpPr>
        <p:spPr>
          <a:xfrm>
            <a:off x="4067175" y="188913"/>
            <a:ext cx="4679950" cy="647700"/>
          </a:xfrm>
          <a:noFill/>
        </p:spPr>
        <p:txBody>
          <a:bodyPr/>
          <a:lstStyle/>
          <a:p>
            <a:pPr eaLnBrk="1" hangingPunct="1">
              <a:lnSpc>
                <a:spcPct val="80000"/>
              </a:lnSpc>
              <a:spcBef>
                <a:spcPct val="50000"/>
              </a:spcBef>
              <a:buClrTx/>
              <a:buSzTx/>
              <a:buFontTx/>
              <a:buNone/>
            </a:pPr>
            <a:r>
              <a:rPr lang="zh-CN" altLang="en-US" sz="3600" b="1">
                <a:solidFill>
                  <a:srgbClr val="FF3300"/>
                </a:solidFill>
              </a:rPr>
              <a:t>杭州电子科技大学</a:t>
            </a:r>
          </a:p>
          <a:p>
            <a:pPr eaLnBrk="1" hangingPunct="1">
              <a:lnSpc>
                <a:spcPct val="80000"/>
              </a:lnSpc>
              <a:spcBef>
                <a:spcPct val="50000"/>
              </a:spcBef>
              <a:buClrTx/>
              <a:buSzTx/>
              <a:buFontTx/>
              <a:buNone/>
            </a:pPr>
            <a:r>
              <a:rPr lang="zh-CN" altLang="en-US" sz="3600"/>
              <a:t>       </a:t>
            </a:r>
          </a:p>
        </p:txBody>
      </p:sp>
      <p:sp>
        <p:nvSpPr>
          <p:cNvPr id="5168" name="Text Box 51"/>
          <p:cNvSpPr txBox="1">
            <a:spLocks noChangeArrowheads="1"/>
          </p:cNvSpPr>
          <p:nvPr/>
        </p:nvSpPr>
        <p:spPr bwMode="auto">
          <a:xfrm>
            <a:off x="5580063" y="3789363"/>
            <a:ext cx="23764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spcBef>
                <a:spcPct val="50000"/>
              </a:spcBef>
            </a:pPr>
            <a:r>
              <a:rPr lang="zh-CN" altLang="en-US" sz="2800" b="1">
                <a:solidFill>
                  <a:schemeClr val="tx1"/>
                </a:solidFill>
                <a:ea typeface="幼圆" pitchFamily="49" charset="-122"/>
              </a:rPr>
              <a:t>数模教练组</a:t>
            </a:r>
          </a:p>
        </p:txBody>
      </p:sp>
      <p:sp>
        <p:nvSpPr>
          <p:cNvPr id="5169" name="Rectangle 53"/>
          <p:cNvSpPr>
            <a:spLocks noChangeArrowheads="1"/>
          </p:cNvSpPr>
          <p:nvPr/>
        </p:nvSpPr>
        <p:spPr bwMode="auto">
          <a:xfrm>
            <a:off x="3851275" y="3038475"/>
            <a:ext cx="4392613" cy="588963"/>
          </a:xfrm>
          <a:prstGeom prst="rect">
            <a:avLst/>
          </a:prstGeom>
          <a:solidFill>
            <a:srgbClr val="A8D8C9">
              <a:alpha val="34117"/>
            </a:srgbClr>
          </a:solidFill>
          <a:ln w="9525" algn="ctr">
            <a:solidFill>
              <a:srgbClr val="0099CC">
                <a:alpha val="196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3200" b="1">
                <a:solidFill>
                  <a:srgbClr val="CC0000"/>
                </a:solidFill>
                <a:ea typeface="宋体" pitchFamily="2" charset="-122"/>
              </a:rPr>
              <a:t>杭州电子科技大学</a:t>
            </a:r>
          </a:p>
        </p:txBody>
      </p:sp>
      <p:sp>
        <p:nvSpPr>
          <p:cNvPr id="5170" name="Rectangle 54"/>
          <p:cNvSpPr>
            <a:spLocks noChangeArrowheads="1"/>
          </p:cNvSpPr>
          <p:nvPr/>
        </p:nvSpPr>
        <p:spPr bwMode="auto">
          <a:xfrm>
            <a:off x="539750" y="0"/>
            <a:ext cx="8604250" cy="981075"/>
          </a:xfrm>
          <a:prstGeom prst="rect">
            <a:avLst/>
          </a:prstGeom>
          <a:gradFill rotWithShape="1">
            <a:gsLst>
              <a:gs pos="0">
                <a:srgbClr val="9999FF"/>
              </a:gs>
              <a:gs pos="50000">
                <a:srgbClr val="474776"/>
              </a:gs>
              <a:gs pos="100000">
                <a:srgbClr val="9999FF"/>
              </a:gs>
            </a:gsLst>
            <a:lin ang="5400000" scaled="1"/>
          </a:gradFill>
          <a:ln w="9525" algn="ctr">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7321" name="Rectangle 57"/>
          <p:cNvSpPr>
            <a:spLocks noChangeArrowheads="1"/>
          </p:cNvSpPr>
          <p:nvPr/>
        </p:nvSpPr>
        <p:spPr bwMode="auto">
          <a:xfrm>
            <a:off x="8101013" y="981075"/>
            <a:ext cx="1042987" cy="5876925"/>
          </a:xfrm>
          <a:prstGeom prst="rect">
            <a:avLst/>
          </a:prstGeom>
          <a:gradFill rotWithShape="1">
            <a:gsLst>
              <a:gs pos="0">
                <a:schemeClr val="bg2">
                  <a:gamma/>
                  <a:shade val="46275"/>
                  <a:invGamma/>
                </a:schemeClr>
              </a:gs>
              <a:gs pos="100000">
                <a:schemeClr val="bg2"/>
              </a:gs>
            </a:gsLst>
            <a:lin ang="5400000" scaled="1"/>
          </a:gradFill>
          <a:ln w="9525" algn="ctr">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sp>
        <p:nvSpPr>
          <p:cNvPr id="5172" name="Rectangle 58"/>
          <p:cNvSpPr>
            <a:spLocks noChangeArrowheads="1"/>
          </p:cNvSpPr>
          <p:nvPr/>
        </p:nvSpPr>
        <p:spPr bwMode="auto">
          <a:xfrm>
            <a:off x="250825" y="2276475"/>
            <a:ext cx="7777163" cy="73025"/>
          </a:xfrm>
          <a:prstGeom prst="rect">
            <a:avLst/>
          </a:prstGeom>
          <a:solidFill>
            <a:srgbClr val="FF3300"/>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395536" y="260648"/>
            <a:ext cx="8208912"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Font typeface="Wingdings" pitchFamily="2" charset="2"/>
              <a:buNone/>
              <a:defRPr/>
            </a:pP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遗传算法的产生与发展</a:t>
            </a:r>
          </a:p>
        </p:txBody>
      </p:sp>
      <p:sp>
        <p:nvSpPr>
          <p:cNvPr id="13317" name="Text Box 2"/>
          <p:cNvSpPr txBox="1">
            <a:spLocks noChangeArrowheads="1"/>
          </p:cNvSpPr>
          <p:nvPr/>
        </p:nvSpPr>
        <p:spPr bwMode="auto">
          <a:xfrm>
            <a:off x="250825" y="1196975"/>
            <a:ext cx="8610600" cy="457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lnSpc>
                <a:spcPct val="120000"/>
              </a:lnSpc>
              <a:spcBef>
                <a:spcPct val="10000"/>
              </a:spcBef>
              <a:buClr>
                <a:schemeClr val="folHlink"/>
              </a:buClr>
              <a:buSzPct val="90000"/>
              <a:buFont typeface="Wingdings" pitchFamily="2" charset="2"/>
              <a:buChar char="w"/>
            </a:pPr>
            <a:r>
              <a:rPr lang="zh-CN" altLang="en-US" sz="2800" b="1" dirty="0">
                <a:ea typeface="黑体" pitchFamily="49" charset="-122"/>
              </a:rPr>
              <a:t>发展期</a:t>
            </a:r>
            <a:r>
              <a:rPr lang="en-US" altLang="zh-CN" sz="2800" dirty="0"/>
              <a:t>(90</a:t>
            </a:r>
            <a:r>
              <a:rPr lang="zh-CN" altLang="en-US" sz="2800" dirty="0"/>
              <a:t>年代以后</a:t>
            </a:r>
            <a:r>
              <a:rPr lang="en-US" altLang="zh-CN" sz="2800" dirty="0"/>
              <a:t>)</a:t>
            </a:r>
            <a:endParaRPr lang="zh-CN" altLang="en-US" sz="2800" b="1" dirty="0">
              <a:ea typeface="黑体" pitchFamily="49" charset="-122"/>
            </a:endParaRPr>
          </a:p>
          <a:p>
            <a:pPr algn="just" eaLnBrk="1" hangingPunct="1">
              <a:lnSpc>
                <a:spcPct val="120000"/>
              </a:lnSpc>
              <a:spcBef>
                <a:spcPct val="10000"/>
              </a:spcBef>
              <a:buClr>
                <a:srgbClr val="FF00FF"/>
              </a:buClr>
              <a:buSzPct val="50000"/>
              <a:buFont typeface="Wingdings" pitchFamily="2" charset="2"/>
              <a:buChar char="Ø"/>
            </a:pPr>
            <a:r>
              <a:rPr lang="en-US" altLang="zh-CN" sz="2600" b="1" dirty="0">
                <a:solidFill>
                  <a:schemeClr val="tx1"/>
                </a:solidFill>
                <a:latin typeface="Times New Roman" pitchFamily="18" charset="0"/>
                <a:ea typeface="楷体_GB2312" pitchFamily="1" charset="-122"/>
              </a:rPr>
              <a:t>1991</a:t>
            </a:r>
            <a:r>
              <a:rPr lang="zh-CN" altLang="en-US" sz="2600" b="1" dirty="0">
                <a:solidFill>
                  <a:schemeClr val="tx1"/>
                </a:solidFill>
                <a:latin typeface="Times New Roman" pitchFamily="18" charset="0"/>
                <a:ea typeface="楷体_GB2312" pitchFamily="1" charset="-122"/>
              </a:rPr>
              <a:t>年，</a:t>
            </a:r>
            <a:r>
              <a:rPr lang="en-US" altLang="zh-CN" sz="2600" b="1" dirty="0">
                <a:solidFill>
                  <a:schemeClr val="tx1"/>
                </a:solidFill>
                <a:latin typeface="Times New Roman" pitchFamily="18" charset="0"/>
                <a:ea typeface="楷体_GB2312" pitchFamily="1" charset="-122"/>
              </a:rPr>
              <a:t>L. Davis</a:t>
            </a:r>
            <a:r>
              <a:rPr lang="zh-CN" altLang="en-US" sz="2600" b="1" dirty="0">
                <a:solidFill>
                  <a:schemeClr val="tx1"/>
                </a:solidFill>
                <a:latin typeface="Times New Roman" pitchFamily="18" charset="0"/>
                <a:ea typeface="楷体_GB2312" pitchFamily="1" charset="-122"/>
              </a:rPr>
              <a:t>编辑出版了</a:t>
            </a:r>
            <a:r>
              <a:rPr lang="en-US" altLang="zh-CN" sz="2600" b="1" dirty="0">
                <a:solidFill>
                  <a:schemeClr val="tx1"/>
                </a:solidFill>
                <a:latin typeface="Times New Roman" pitchFamily="18" charset="0"/>
                <a:ea typeface="楷体_GB2312" pitchFamily="1" charset="-122"/>
              </a:rPr>
              <a:t>《</a:t>
            </a:r>
            <a:r>
              <a:rPr lang="zh-CN" altLang="en-US" sz="2600" b="1" dirty="0">
                <a:solidFill>
                  <a:schemeClr val="tx1"/>
                </a:solidFill>
                <a:latin typeface="Times New Roman" pitchFamily="18" charset="0"/>
                <a:ea typeface="楷体_GB2312" pitchFamily="1" charset="-122"/>
              </a:rPr>
              <a:t>遗传算法手册</a:t>
            </a:r>
            <a:r>
              <a:rPr lang="en-US" altLang="zh-CN" sz="2600" b="1" dirty="0">
                <a:solidFill>
                  <a:schemeClr val="tx1"/>
                </a:solidFill>
                <a:latin typeface="Times New Roman" pitchFamily="18" charset="0"/>
                <a:ea typeface="楷体_GB2312" pitchFamily="1" charset="-122"/>
              </a:rPr>
              <a:t>》</a:t>
            </a:r>
            <a:r>
              <a:rPr lang="zh-CN" altLang="en-US" sz="2600" b="1" dirty="0">
                <a:solidFill>
                  <a:schemeClr val="tx1"/>
                </a:solidFill>
                <a:latin typeface="Times New Roman" pitchFamily="18" charset="0"/>
                <a:ea typeface="楷体_GB2312" pitchFamily="1" charset="-122"/>
              </a:rPr>
              <a:t>，其中包括了遗传算法在工程技术和社会生活中大量的应用实例。</a:t>
            </a:r>
            <a:endParaRPr lang="en-US" altLang="zh-CN" sz="2600" b="1" dirty="0">
              <a:solidFill>
                <a:schemeClr val="tx1"/>
              </a:solidFill>
              <a:latin typeface="Times New Roman" pitchFamily="18" charset="0"/>
              <a:ea typeface="楷体_GB2312" pitchFamily="1" charset="-122"/>
            </a:endParaRPr>
          </a:p>
          <a:p>
            <a:pPr eaLnBrk="1" hangingPunct="1">
              <a:lnSpc>
                <a:spcPct val="120000"/>
              </a:lnSpc>
              <a:spcBef>
                <a:spcPct val="10000"/>
              </a:spcBef>
              <a:buClr>
                <a:srgbClr val="FF00FF"/>
              </a:buClr>
              <a:buSzPct val="50000"/>
              <a:buFont typeface="Wingdings" pitchFamily="2" charset="2"/>
              <a:buChar char="Ø"/>
            </a:pPr>
            <a:r>
              <a:rPr lang="en-US" altLang="zh-CN" sz="2600" b="1" dirty="0">
                <a:solidFill>
                  <a:schemeClr val="tx1"/>
                </a:solidFill>
                <a:latin typeface="Times New Roman" pitchFamily="18" charset="0"/>
                <a:ea typeface="楷体_GB2312" pitchFamily="1" charset="-122"/>
              </a:rPr>
              <a:t>1996</a:t>
            </a:r>
            <a:r>
              <a:rPr lang="zh-CN" altLang="en-US" sz="2600" b="1" dirty="0">
                <a:solidFill>
                  <a:schemeClr val="tx1"/>
                </a:solidFill>
                <a:latin typeface="Times New Roman" pitchFamily="18" charset="0"/>
                <a:ea typeface="楷体_GB2312" pitchFamily="1" charset="-122"/>
              </a:rPr>
              <a:t>年 </a:t>
            </a:r>
            <a:r>
              <a:rPr lang="en-US" altLang="zh-CN" sz="2600" b="1" dirty="0" err="1">
                <a:solidFill>
                  <a:schemeClr val="tx1"/>
                </a:solidFill>
                <a:latin typeface="Times New Roman" pitchFamily="18" charset="0"/>
                <a:ea typeface="楷体_GB2312" pitchFamily="1" charset="-122"/>
              </a:rPr>
              <a:t>Z.Michalewicz</a:t>
            </a:r>
            <a:r>
              <a:rPr lang="zh-CN" altLang="en-US" sz="2600" b="1" dirty="0">
                <a:solidFill>
                  <a:schemeClr val="tx1"/>
                </a:solidFill>
                <a:latin typeface="Times New Roman" pitchFamily="18" charset="0"/>
                <a:ea typeface="楷体_GB2312" pitchFamily="1" charset="-122"/>
              </a:rPr>
              <a:t>的专著</a:t>
            </a:r>
            <a:r>
              <a:rPr lang="en-US" altLang="zh-CN" sz="2600" b="1" dirty="0">
                <a:solidFill>
                  <a:schemeClr val="tx1"/>
                </a:solidFill>
                <a:latin typeface="Times New Roman" pitchFamily="18" charset="0"/>
                <a:ea typeface="楷体_GB2312" pitchFamily="1" charset="-122"/>
              </a:rPr>
              <a:t>《</a:t>
            </a:r>
            <a:r>
              <a:rPr lang="zh-CN" altLang="en-US" sz="2600" b="1" dirty="0">
                <a:solidFill>
                  <a:schemeClr val="tx1"/>
                </a:solidFill>
                <a:latin typeface="Times New Roman" pitchFamily="18" charset="0"/>
                <a:ea typeface="楷体_GB2312" pitchFamily="1" charset="-122"/>
              </a:rPr>
              <a:t>遗传算法 </a:t>
            </a:r>
            <a:r>
              <a:rPr lang="en-US" altLang="zh-CN" sz="2600" b="1" dirty="0">
                <a:solidFill>
                  <a:schemeClr val="tx1"/>
                </a:solidFill>
                <a:latin typeface="Times New Roman" pitchFamily="18" charset="0"/>
                <a:ea typeface="楷体_GB2312" pitchFamily="1" charset="-122"/>
              </a:rPr>
              <a:t>+ </a:t>
            </a:r>
            <a:r>
              <a:rPr lang="zh-CN" altLang="en-US" sz="2600" b="1" dirty="0">
                <a:solidFill>
                  <a:schemeClr val="tx1"/>
                </a:solidFill>
                <a:latin typeface="Times New Roman" pitchFamily="18" charset="0"/>
                <a:ea typeface="楷体_GB2312" pitchFamily="1" charset="-122"/>
              </a:rPr>
              <a:t>数据结构 </a:t>
            </a:r>
            <a:r>
              <a:rPr lang="en-US" altLang="zh-CN" sz="2600" b="1" dirty="0">
                <a:solidFill>
                  <a:schemeClr val="tx1"/>
                </a:solidFill>
                <a:latin typeface="Times New Roman" pitchFamily="18" charset="0"/>
                <a:ea typeface="楷体_GB2312" pitchFamily="1" charset="-122"/>
              </a:rPr>
              <a:t>= </a:t>
            </a:r>
            <a:r>
              <a:rPr lang="zh-CN" altLang="en-US" sz="2600" b="1" dirty="0">
                <a:solidFill>
                  <a:schemeClr val="tx1"/>
                </a:solidFill>
                <a:latin typeface="Times New Roman" pitchFamily="18" charset="0"/>
                <a:ea typeface="楷体_GB2312" pitchFamily="1" charset="-122"/>
              </a:rPr>
              <a:t>进化程序</a:t>
            </a:r>
            <a:r>
              <a:rPr lang="en-US" altLang="zh-CN" sz="2600" b="1" dirty="0">
                <a:solidFill>
                  <a:schemeClr val="tx1"/>
                </a:solidFill>
                <a:latin typeface="Times New Roman" pitchFamily="18" charset="0"/>
                <a:ea typeface="楷体_GB2312" pitchFamily="1" charset="-122"/>
              </a:rPr>
              <a:t>》</a:t>
            </a:r>
            <a:r>
              <a:rPr lang="zh-CN" altLang="en-US" sz="2600" b="1" dirty="0">
                <a:solidFill>
                  <a:schemeClr val="tx1"/>
                </a:solidFill>
                <a:latin typeface="Times New Roman" pitchFamily="18" charset="0"/>
                <a:ea typeface="楷体_GB2312" pitchFamily="1" charset="-122"/>
              </a:rPr>
              <a:t>深入讨论了遗传算法的各种专门问题。</a:t>
            </a:r>
            <a:endParaRPr lang="en-US" altLang="zh-CN" sz="2600" b="1" dirty="0">
              <a:solidFill>
                <a:schemeClr val="tx1"/>
              </a:solidFill>
              <a:latin typeface="Times New Roman" pitchFamily="18" charset="0"/>
              <a:ea typeface="楷体_GB2312" pitchFamily="1" charset="-122"/>
            </a:endParaRPr>
          </a:p>
          <a:p>
            <a:pPr eaLnBrk="1" hangingPunct="1">
              <a:lnSpc>
                <a:spcPct val="120000"/>
              </a:lnSpc>
              <a:spcBef>
                <a:spcPct val="10000"/>
              </a:spcBef>
              <a:buClr>
                <a:srgbClr val="FF00FF"/>
              </a:buClr>
              <a:buSzPct val="50000"/>
              <a:buFont typeface="Wingdings" pitchFamily="2" charset="2"/>
              <a:buChar char="Ø"/>
            </a:pPr>
            <a:r>
              <a:rPr lang="zh-CN" altLang="en-US" sz="2600" b="1" dirty="0">
                <a:solidFill>
                  <a:srgbClr val="0000F0"/>
                </a:solidFill>
                <a:latin typeface="Times New Roman" pitchFamily="18" charset="0"/>
                <a:ea typeface="楷体_GB2312" pitchFamily="1" charset="-122"/>
              </a:rPr>
              <a:t>我国开展遗传算法研究</a:t>
            </a:r>
            <a:r>
              <a:rPr lang="zh-CN" altLang="en-US" sz="2600" b="1" dirty="0">
                <a:solidFill>
                  <a:schemeClr val="tx1"/>
                </a:solidFill>
                <a:latin typeface="Times New Roman" pitchFamily="18" charset="0"/>
                <a:ea typeface="楷体_GB2312" pitchFamily="1" charset="-122"/>
              </a:rPr>
              <a:t>，主要</a:t>
            </a:r>
            <a:r>
              <a:rPr lang="zh-CN" altLang="en-US" sz="2600" b="1" dirty="0">
                <a:solidFill>
                  <a:srgbClr val="0000F0"/>
                </a:solidFill>
                <a:latin typeface="Times New Roman" pitchFamily="18" charset="0"/>
                <a:ea typeface="楷体_GB2312" pitchFamily="1" charset="-122"/>
              </a:rPr>
              <a:t>在</a:t>
            </a:r>
            <a:r>
              <a:rPr lang="en-US" altLang="zh-CN" sz="2600" b="1" dirty="0">
                <a:solidFill>
                  <a:srgbClr val="0000F0"/>
                </a:solidFill>
                <a:latin typeface="Times New Roman" pitchFamily="18" charset="0"/>
                <a:ea typeface="楷体_GB2312" pitchFamily="1" charset="-122"/>
              </a:rPr>
              <a:t>90</a:t>
            </a:r>
            <a:r>
              <a:rPr lang="zh-CN" altLang="en-US" sz="2600" b="1" dirty="0">
                <a:solidFill>
                  <a:srgbClr val="0000F0"/>
                </a:solidFill>
                <a:latin typeface="Times New Roman" pitchFamily="18" charset="0"/>
                <a:ea typeface="楷体_GB2312" pitchFamily="1" charset="-122"/>
              </a:rPr>
              <a:t>年代</a:t>
            </a:r>
            <a:r>
              <a:rPr lang="zh-CN" altLang="en-US" sz="2600" b="1" dirty="0">
                <a:solidFill>
                  <a:schemeClr val="tx1"/>
                </a:solidFill>
                <a:latin typeface="Times New Roman" pitchFamily="18" charset="0"/>
                <a:ea typeface="楷体_GB2312" pitchFamily="1" charset="-122"/>
              </a:rPr>
              <a:t>。目前，已成为继专家系统、人工神经网络之后有关人工智能方面的第三个热点课题。</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349821"/>
            <a:ext cx="8229600" cy="1350987"/>
          </a:xfrm>
          <a:solidFill>
            <a:srgbClr val="FFCCFF"/>
          </a:solidFill>
        </p:spPr>
        <p:txBody>
          <a:bodyPr/>
          <a:lstStyle/>
          <a:p>
            <a:pPr eaLnBrk="1" hangingPunct="1"/>
            <a:r>
              <a:rPr lang="zh-CN" altLang="en-US" b="1" dirty="0">
                <a:solidFill>
                  <a:srgbClr val="CC3B1E"/>
                </a:solidFill>
              </a:rPr>
              <a:t>浮点数编码优点：</a:t>
            </a:r>
            <a:r>
              <a:rPr lang="zh-CN" altLang="en-US" b="1" dirty="0"/>
              <a:t>适合高精度大范围变量的编码</a:t>
            </a:r>
          </a:p>
        </p:txBody>
      </p:sp>
      <p:sp>
        <p:nvSpPr>
          <p:cNvPr id="82947" name="Rectangle 3"/>
          <p:cNvSpPr>
            <a:spLocks noGrp="1" noChangeArrowheads="1"/>
          </p:cNvSpPr>
          <p:nvPr>
            <p:ph type="body" idx="1"/>
          </p:nvPr>
        </p:nvSpPr>
        <p:spPr>
          <a:xfrm>
            <a:off x="457200" y="1888232"/>
            <a:ext cx="8229600" cy="3845024"/>
          </a:xfrm>
        </p:spPr>
        <p:txBody>
          <a:bodyPr/>
          <a:lstStyle/>
          <a:p>
            <a:pPr eaLnBrk="1" hangingPunct="1"/>
            <a:r>
              <a:rPr lang="zh-CN" altLang="en-US" sz="3200" b="1" dirty="0"/>
              <a:t>（</a:t>
            </a:r>
            <a:r>
              <a:rPr lang="en-US" altLang="zh-CN" sz="3200" b="1" dirty="0"/>
              <a:t>4</a:t>
            </a:r>
            <a:r>
              <a:rPr lang="zh-CN" altLang="en-US" sz="3200" b="1" dirty="0"/>
              <a:t>）符号编码方法：</a:t>
            </a:r>
          </a:p>
          <a:p>
            <a:pPr marL="0" indent="0" eaLnBrk="1" hangingPunct="1">
              <a:buNone/>
            </a:pPr>
            <a:r>
              <a:rPr lang="zh-CN" altLang="en-US" sz="3200" b="1" dirty="0"/>
              <a:t>例如</a:t>
            </a:r>
            <a:r>
              <a:rPr lang="en-US" altLang="zh-CN" sz="3200" b="1" dirty="0"/>
              <a:t>{A,B,C,D,…}</a:t>
            </a:r>
          </a:p>
          <a:p>
            <a:pPr marL="0" indent="0" eaLnBrk="1" hangingPunct="1">
              <a:buNone/>
            </a:pPr>
            <a:r>
              <a:rPr lang="en-US" altLang="zh-CN" sz="3200" b="1" dirty="0"/>
              <a:t>{C1,C2,…,</a:t>
            </a:r>
            <a:r>
              <a:rPr lang="en-US" altLang="zh-CN" sz="3200" b="1" dirty="0" err="1"/>
              <a:t>Cn</a:t>
            </a:r>
            <a:r>
              <a:rPr lang="en-US" altLang="zh-CN" sz="3200" b="1" dirty="0"/>
              <a:t>}</a:t>
            </a:r>
          </a:p>
          <a:p>
            <a:pPr eaLnBrk="1" hangingPunct="1">
              <a:buFont typeface="Wingdings" pitchFamily="2" charset="2"/>
              <a:buNone/>
            </a:pPr>
            <a:r>
              <a:rPr lang="zh-CN" altLang="en-US" sz="3200" b="1" dirty="0"/>
              <a:t>多参数级联编码方法：</a:t>
            </a:r>
          </a:p>
          <a:p>
            <a:pPr eaLnBrk="1" hangingPunct="1">
              <a:buFont typeface="Wingdings" pitchFamily="2" charset="2"/>
              <a:buNone/>
            </a:pPr>
            <a:r>
              <a:rPr lang="en-US" altLang="zh-CN" sz="3200" b="1" dirty="0"/>
              <a:t>b11,b12,…,b1mb21b22,…b2m…bn1,bn2,…,</a:t>
            </a:r>
            <a:r>
              <a:rPr lang="en-US" altLang="zh-CN" sz="3200" b="1" dirty="0" err="1"/>
              <a:t>bnm</a:t>
            </a:r>
            <a:endParaRPr lang="en-US" altLang="zh-CN" sz="3200" b="1" dirty="0"/>
          </a:p>
        </p:txBody>
      </p:sp>
      <p:sp>
        <p:nvSpPr>
          <p:cNvPr id="82948" name="Line 6"/>
          <p:cNvSpPr>
            <a:spLocks noChangeShapeType="1"/>
          </p:cNvSpPr>
          <p:nvPr/>
        </p:nvSpPr>
        <p:spPr bwMode="auto">
          <a:xfrm>
            <a:off x="3563938" y="3789363"/>
            <a:ext cx="0" cy="935037"/>
          </a:xfrm>
          <a:prstGeom prst="line">
            <a:avLst/>
          </a:prstGeom>
          <a:noFill/>
          <a:ln w="28575">
            <a:solidFill>
              <a:srgbClr val="CC3B1E"/>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949" name="Line 8"/>
          <p:cNvSpPr>
            <a:spLocks noChangeShapeType="1"/>
          </p:cNvSpPr>
          <p:nvPr/>
        </p:nvSpPr>
        <p:spPr bwMode="auto">
          <a:xfrm>
            <a:off x="6300788" y="3716338"/>
            <a:ext cx="0" cy="935037"/>
          </a:xfrm>
          <a:prstGeom prst="line">
            <a:avLst/>
          </a:prstGeom>
          <a:noFill/>
          <a:ln w="28575">
            <a:solidFill>
              <a:srgbClr val="CC3B1E"/>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950" name="Line 10"/>
          <p:cNvSpPr>
            <a:spLocks noChangeShapeType="1"/>
          </p:cNvSpPr>
          <p:nvPr/>
        </p:nvSpPr>
        <p:spPr bwMode="auto">
          <a:xfrm>
            <a:off x="6732588" y="3716338"/>
            <a:ext cx="0" cy="935037"/>
          </a:xfrm>
          <a:prstGeom prst="line">
            <a:avLst/>
          </a:prstGeom>
          <a:noFill/>
          <a:ln w="28575">
            <a:solidFill>
              <a:srgbClr val="CC3B1E"/>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2683771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277813"/>
            <a:ext cx="8229600" cy="919162"/>
          </a:xfrm>
          <a:solidFill>
            <a:srgbClr val="EAEAEA"/>
          </a:solidFill>
        </p:spPr>
        <p:txBody>
          <a:bodyPr/>
          <a:lstStyle/>
          <a:p>
            <a:pPr eaLnBrk="1" hangingPunct="1"/>
            <a:r>
              <a:rPr lang="zh-CN" altLang="en-US" b="1"/>
              <a:t>编码实例：旅行售货商问题</a:t>
            </a:r>
          </a:p>
        </p:txBody>
      </p:sp>
      <p:sp>
        <p:nvSpPr>
          <p:cNvPr id="83971" name="Rectangle 3"/>
          <p:cNvSpPr>
            <a:spLocks noGrp="1" noChangeArrowheads="1"/>
          </p:cNvSpPr>
          <p:nvPr>
            <p:ph type="body" idx="1"/>
          </p:nvPr>
        </p:nvSpPr>
        <p:spPr>
          <a:xfrm>
            <a:off x="457200" y="1412875"/>
            <a:ext cx="8229600" cy="4718050"/>
          </a:xfrm>
        </p:spPr>
        <p:txBody>
          <a:bodyPr/>
          <a:lstStyle/>
          <a:p>
            <a:pPr eaLnBrk="1" hangingPunct="1">
              <a:buFont typeface="Wingdings" pitchFamily="2" charset="2"/>
              <a:buNone/>
            </a:pPr>
            <a:r>
              <a:rPr lang="zh-CN" altLang="en-US" b="1"/>
              <a:t>如果按照旅行顺序的城市编号编码，则旅行线路</a:t>
            </a:r>
          </a:p>
          <a:p>
            <a:pPr eaLnBrk="1" hangingPunct="1">
              <a:buFont typeface="Wingdings" pitchFamily="2" charset="2"/>
              <a:buNone/>
            </a:pPr>
            <a:r>
              <a:rPr lang="zh-CN" altLang="en-US" b="1"/>
              <a:t>（</a:t>
            </a:r>
            <a:r>
              <a:rPr lang="en-US" altLang="zh-CN" b="1"/>
              <a:t>1</a:t>
            </a:r>
            <a:r>
              <a:rPr lang="zh-CN" altLang="en-US" b="1"/>
              <a:t>）</a:t>
            </a:r>
            <a:r>
              <a:rPr lang="en-US" altLang="zh-CN" b="1"/>
              <a:t>1</a:t>
            </a:r>
            <a:r>
              <a:rPr lang="en-US" altLang="zh-CN" b="1">
                <a:cs typeface="Arial" pitchFamily="34" charset="0"/>
              </a:rPr>
              <a:t>→2→4→3→8→5→9→6→7</a:t>
            </a:r>
            <a:r>
              <a:rPr lang="zh-CN" altLang="en-US" b="1">
                <a:cs typeface="Arial" pitchFamily="34" charset="0"/>
              </a:rPr>
              <a:t>和</a:t>
            </a:r>
          </a:p>
          <a:p>
            <a:pPr eaLnBrk="1" hangingPunct="1">
              <a:buFont typeface="Wingdings" pitchFamily="2" charset="2"/>
              <a:buNone/>
            </a:pPr>
            <a:r>
              <a:rPr lang="zh-CN" altLang="en-US" b="1">
                <a:cs typeface="Arial" pitchFamily="34" charset="0"/>
              </a:rPr>
              <a:t>（</a:t>
            </a:r>
            <a:r>
              <a:rPr lang="en-US" altLang="zh-CN" b="1">
                <a:cs typeface="Arial" pitchFamily="34" charset="0"/>
              </a:rPr>
              <a:t>2</a:t>
            </a:r>
            <a:r>
              <a:rPr lang="zh-CN" altLang="en-US" b="1">
                <a:cs typeface="Arial" pitchFamily="34" charset="0"/>
              </a:rPr>
              <a:t>）</a:t>
            </a:r>
            <a:r>
              <a:rPr lang="en-US" altLang="zh-CN" b="1"/>
              <a:t>6</a:t>
            </a:r>
            <a:r>
              <a:rPr lang="en-US" altLang="zh-CN" b="1">
                <a:cs typeface="Arial" pitchFamily="34" charset="0"/>
              </a:rPr>
              <a:t>→8→1→7→5→3→2→9→4</a:t>
            </a:r>
          </a:p>
          <a:p>
            <a:pPr eaLnBrk="1" hangingPunct="1">
              <a:buFont typeface="Wingdings" pitchFamily="2" charset="2"/>
              <a:buNone/>
            </a:pPr>
            <a:r>
              <a:rPr lang="zh-CN" altLang="en-US" b="1">
                <a:cs typeface="Arial" pitchFamily="34" charset="0"/>
              </a:rPr>
              <a:t>的自然编码分别为</a:t>
            </a:r>
          </a:p>
          <a:p>
            <a:pPr eaLnBrk="1" hangingPunct="1">
              <a:buFont typeface="Wingdings" pitchFamily="2" charset="2"/>
              <a:buNone/>
            </a:pPr>
            <a:r>
              <a:rPr lang="zh-CN" altLang="en-US" b="1">
                <a:cs typeface="Arial" pitchFamily="34" charset="0"/>
              </a:rPr>
              <a:t>（</a:t>
            </a:r>
            <a:r>
              <a:rPr lang="en-US" altLang="zh-CN" b="1">
                <a:cs typeface="Arial" pitchFamily="34" charset="0"/>
              </a:rPr>
              <a:t>1</a:t>
            </a:r>
            <a:r>
              <a:rPr lang="zh-CN" altLang="en-US" b="1">
                <a:cs typeface="Arial" pitchFamily="34" charset="0"/>
              </a:rPr>
              <a:t>）</a:t>
            </a:r>
            <a:r>
              <a:rPr lang="en-US" altLang="zh-CN" b="1">
                <a:cs typeface="Arial" pitchFamily="34" charset="0"/>
              </a:rPr>
              <a:t>124385967</a:t>
            </a:r>
            <a:r>
              <a:rPr lang="zh-CN" altLang="en-US" b="1">
                <a:cs typeface="Arial" pitchFamily="34" charset="0"/>
              </a:rPr>
              <a:t>和</a:t>
            </a:r>
          </a:p>
          <a:p>
            <a:pPr eaLnBrk="1" hangingPunct="1">
              <a:buFont typeface="Wingdings" pitchFamily="2" charset="2"/>
              <a:buNone/>
            </a:pPr>
            <a:r>
              <a:rPr lang="zh-CN" altLang="en-US" b="1">
                <a:cs typeface="Arial" pitchFamily="34" charset="0"/>
              </a:rPr>
              <a:t>（</a:t>
            </a:r>
            <a:r>
              <a:rPr lang="en-US" altLang="zh-CN" b="1">
                <a:cs typeface="Arial" pitchFamily="34" charset="0"/>
              </a:rPr>
              <a:t>2</a:t>
            </a:r>
            <a:r>
              <a:rPr lang="zh-CN" altLang="en-US" b="1">
                <a:cs typeface="Arial" pitchFamily="34" charset="0"/>
              </a:rPr>
              <a:t>）</a:t>
            </a:r>
            <a:r>
              <a:rPr lang="en-US" altLang="zh-CN" b="1">
                <a:cs typeface="Arial" pitchFamily="34" charset="0"/>
              </a:rPr>
              <a:t>681753294</a:t>
            </a:r>
          </a:p>
          <a:p>
            <a:pPr eaLnBrk="1" hangingPunct="1">
              <a:buFont typeface="Wingdings" pitchFamily="2" charset="2"/>
              <a:buNone/>
            </a:pPr>
            <a:r>
              <a:rPr lang="en-US" altLang="zh-CN" b="1">
                <a:cs typeface="Arial" pitchFamily="34" charset="0"/>
              </a:rPr>
              <a:t>          </a:t>
            </a:r>
            <a:r>
              <a:rPr lang="zh-CN" altLang="en-US" b="1">
                <a:cs typeface="Arial" pitchFamily="34" charset="0"/>
              </a:rPr>
              <a:t>上述编码的优点是比较直观。如果对上述两个染色体执行单点交叉运算：</a:t>
            </a:r>
          </a:p>
        </p:txBody>
      </p:sp>
    </p:spTree>
    <p:extLst>
      <p:ext uri="{BB962C8B-B14F-4D97-AF65-F5344CB8AC3E}">
        <p14:creationId xmlns:p14="http://schemas.microsoft.com/office/powerpoint/2010/main" val="568159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277812"/>
            <a:ext cx="8002588" cy="1278979"/>
          </a:xfrm>
          <a:solidFill>
            <a:srgbClr val="FFCCFF"/>
          </a:solidFill>
        </p:spPr>
        <p:txBody>
          <a:bodyPr/>
          <a:lstStyle/>
          <a:p>
            <a:pPr eaLnBrk="1" hangingPunct="1"/>
            <a:r>
              <a:rPr lang="zh-CN" altLang="en-US" b="1" dirty="0">
                <a:solidFill>
                  <a:schemeClr val="tx1"/>
                </a:solidFill>
              </a:rPr>
              <a:t>随机选取</a:t>
            </a:r>
            <a:r>
              <a:rPr lang="en-US" altLang="zh-CN" b="1" dirty="0">
                <a:solidFill>
                  <a:schemeClr val="tx1"/>
                </a:solidFill>
              </a:rPr>
              <a:t>1-8</a:t>
            </a:r>
            <a:r>
              <a:rPr lang="zh-CN" altLang="en-US" b="1" dirty="0">
                <a:solidFill>
                  <a:schemeClr val="tx1"/>
                </a:solidFill>
              </a:rPr>
              <a:t>中的某个交叉点，比如为</a:t>
            </a:r>
            <a:r>
              <a:rPr lang="en-US" altLang="zh-CN" b="1" dirty="0">
                <a:solidFill>
                  <a:schemeClr val="tx1"/>
                </a:solidFill>
              </a:rPr>
              <a:t>3</a:t>
            </a:r>
          </a:p>
        </p:txBody>
      </p:sp>
      <p:sp>
        <p:nvSpPr>
          <p:cNvPr id="84995" name="Rectangle 3"/>
          <p:cNvSpPr>
            <a:spLocks noGrp="1" noChangeArrowheads="1"/>
          </p:cNvSpPr>
          <p:nvPr>
            <p:ph type="body" idx="1"/>
          </p:nvPr>
        </p:nvSpPr>
        <p:spPr>
          <a:xfrm>
            <a:off x="457200" y="1888232"/>
            <a:ext cx="8229600" cy="4133056"/>
          </a:xfrm>
        </p:spPr>
        <p:txBody>
          <a:bodyPr/>
          <a:lstStyle/>
          <a:p>
            <a:pPr eaLnBrk="1" hangingPunct="1">
              <a:lnSpc>
                <a:spcPct val="90000"/>
              </a:lnSpc>
              <a:buFont typeface="Wingdings" pitchFamily="2" charset="2"/>
              <a:buNone/>
            </a:pPr>
            <a:r>
              <a:rPr lang="zh-CN" altLang="en-US" b="1" dirty="0"/>
              <a:t>得到两个后代</a:t>
            </a:r>
          </a:p>
          <a:p>
            <a:pPr eaLnBrk="1" hangingPunct="1">
              <a:lnSpc>
                <a:spcPct val="90000"/>
              </a:lnSpc>
              <a:buFont typeface="Wingdings" pitchFamily="2" charset="2"/>
              <a:buNone/>
            </a:pPr>
            <a:r>
              <a:rPr lang="zh-CN" altLang="en-US" b="1" dirty="0">
                <a:cs typeface="Arial" pitchFamily="34" charset="0"/>
              </a:rPr>
              <a:t>（</a:t>
            </a:r>
            <a:r>
              <a:rPr lang="en-US" altLang="zh-CN" b="1" dirty="0">
                <a:cs typeface="Arial" pitchFamily="34" charset="0"/>
              </a:rPr>
              <a:t>1</a:t>
            </a:r>
            <a:r>
              <a:rPr lang="zh-CN" altLang="en-US" b="1" dirty="0">
                <a:cs typeface="Arial" pitchFamily="34" charset="0"/>
              </a:rPr>
              <a:t>）</a:t>
            </a:r>
            <a:r>
              <a:rPr lang="en-US" altLang="zh-CN" b="1" dirty="0">
                <a:cs typeface="Arial" pitchFamily="34" charset="0"/>
              </a:rPr>
              <a:t>124753294</a:t>
            </a:r>
            <a:r>
              <a:rPr lang="zh-CN" altLang="en-US" b="1" dirty="0">
                <a:cs typeface="Arial" pitchFamily="34" charset="0"/>
              </a:rPr>
              <a:t>和</a:t>
            </a:r>
          </a:p>
          <a:p>
            <a:pPr eaLnBrk="1" hangingPunct="1">
              <a:lnSpc>
                <a:spcPct val="90000"/>
              </a:lnSpc>
              <a:buFont typeface="Wingdings" pitchFamily="2" charset="2"/>
              <a:buNone/>
            </a:pPr>
            <a:r>
              <a:rPr lang="zh-CN" altLang="en-US" b="1" dirty="0">
                <a:cs typeface="Arial" pitchFamily="34" charset="0"/>
              </a:rPr>
              <a:t>（</a:t>
            </a:r>
            <a:r>
              <a:rPr lang="en-US" altLang="zh-CN" b="1" dirty="0">
                <a:cs typeface="Arial" pitchFamily="34" charset="0"/>
              </a:rPr>
              <a:t>2</a:t>
            </a:r>
            <a:r>
              <a:rPr lang="zh-CN" altLang="en-US" b="1" dirty="0">
                <a:cs typeface="Arial" pitchFamily="34" charset="0"/>
              </a:rPr>
              <a:t>）</a:t>
            </a:r>
            <a:r>
              <a:rPr lang="en-US" altLang="zh-CN" b="1" dirty="0">
                <a:cs typeface="Arial" pitchFamily="34" charset="0"/>
              </a:rPr>
              <a:t>681385967</a:t>
            </a:r>
          </a:p>
          <a:p>
            <a:pPr marL="0" indent="0" eaLnBrk="1" hangingPunct="1">
              <a:lnSpc>
                <a:spcPct val="90000"/>
              </a:lnSpc>
              <a:buFont typeface="Wingdings" pitchFamily="2" charset="2"/>
              <a:buNone/>
            </a:pPr>
            <a:r>
              <a:rPr lang="en-US" altLang="zh-CN" b="1" dirty="0">
                <a:cs typeface="Arial" pitchFamily="34" charset="0"/>
              </a:rPr>
              <a:t>       </a:t>
            </a:r>
            <a:r>
              <a:rPr lang="en-US" altLang="zh-CN" b="1" dirty="0" smtClean="0">
                <a:cs typeface="Arial" pitchFamily="34" charset="0"/>
              </a:rPr>
              <a:t> </a:t>
            </a:r>
            <a:r>
              <a:rPr lang="zh-CN" altLang="en-US" b="1" dirty="0" smtClean="0">
                <a:cs typeface="Arial" pitchFamily="34" charset="0"/>
              </a:rPr>
              <a:t>我们</a:t>
            </a:r>
            <a:r>
              <a:rPr lang="zh-CN" altLang="en-US" b="1" dirty="0">
                <a:cs typeface="Arial" pitchFamily="34" charset="0"/>
              </a:rPr>
              <a:t>发现第一个染色体中有两个</a:t>
            </a:r>
            <a:r>
              <a:rPr lang="en-US" altLang="zh-CN" b="1" dirty="0">
                <a:cs typeface="Arial" pitchFamily="34" charset="0"/>
              </a:rPr>
              <a:t>2</a:t>
            </a:r>
            <a:r>
              <a:rPr lang="zh-CN" altLang="en-US" b="1" dirty="0">
                <a:cs typeface="Arial" pitchFamily="34" charset="0"/>
              </a:rPr>
              <a:t>和两个</a:t>
            </a:r>
            <a:r>
              <a:rPr lang="en-US" altLang="zh-CN" b="1" dirty="0">
                <a:cs typeface="Arial" pitchFamily="34" charset="0"/>
              </a:rPr>
              <a:t>4</a:t>
            </a:r>
            <a:r>
              <a:rPr lang="zh-CN" altLang="en-US" b="1" dirty="0">
                <a:cs typeface="Arial" pitchFamily="34" charset="0"/>
              </a:rPr>
              <a:t>，是废染色体；第二个染色体中有两个</a:t>
            </a:r>
            <a:r>
              <a:rPr lang="en-US" altLang="zh-CN" b="1" dirty="0">
                <a:cs typeface="Arial" pitchFamily="34" charset="0"/>
              </a:rPr>
              <a:t>6</a:t>
            </a:r>
            <a:r>
              <a:rPr lang="zh-CN" altLang="en-US" b="1" dirty="0">
                <a:cs typeface="Arial" pitchFamily="34" charset="0"/>
              </a:rPr>
              <a:t>和两个</a:t>
            </a:r>
            <a:r>
              <a:rPr lang="en-US" altLang="zh-CN" b="1" dirty="0">
                <a:cs typeface="Arial" pitchFamily="34" charset="0"/>
              </a:rPr>
              <a:t>8</a:t>
            </a:r>
            <a:r>
              <a:rPr lang="zh-CN" altLang="en-US" b="1" dirty="0">
                <a:cs typeface="Arial" pitchFamily="34" charset="0"/>
              </a:rPr>
              <a:t>，也是废染色体。不难发现，在自然编码下单点或多点交叉后产生废染色体的概率很高，从而会使遗传算法无法进行。因此遗传算法中的编码技术和交叉算子的选择非常重要且具有很强的技术性。</a:t>
            </a:r>
          </a:p>
        </p:txBody>
      </p:sp>
    </p:spTree>
    <p:extLst>
      <p:ext uri="{BB962C8B-B14F-4D97-AF65-F5344CB8AC3E}">
        <p14:creationId xmlns:p14="http://schemas.microsoft.com/office/powerpoint/2010/main" val="2516266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solidFill>
            <a:srgbClr val="FFCCFF"/>
          </a:solidFill>
        </p:spPr>
        <p:txBody>
          <a:bodyPr/>
          <a:lstStyle/>
          <a:p>
            <a:pPr eaLnBrk="1" hangingPunct="1"/>
            <a:r>
              <a:rPr lang="en-US" altLang="zh-CN" sz="3800" b="1"/>
              <a:t>TSP</a:t>
            </a:r>
            <a:r>
              <a:rPr lang="zh-CN" altLang="en-US" sz="3800" b="1"/>
              <a:t>问题基于顺序表示的编码方法（</a:t>
            </a:r>
            <a:r>
              <a:rPr lang="en-US" altLang="zh-CN" sz="3800" b="1"/>
              <a:t>Grefenstette</a:t>
            </a:r>
            <a:r>
              <a:rPr lang="zh-CN" altLang="en-US" sz="3800" b="1"/>
              <a:t>，</a:t>
            </a:r>
            <a:r>
              <a:rPr lang="en-US" altLang="zh-CN" sz="3800" b="1"/>
              <a:t>1985</a:t>
            </a:r>
            <a:r>
              <a:rPr lang="zh-CN" altLang="en-US" sz="3800" b="1"/>
              <a:t>）</a:t>
            </a:r>
          </a:p>
        </p:txBody>
      </p:sp>
      <p:sp>
        <p:nvSpPr>
          <p:cNvPr id="86019" name="Rectangle 3"/>
          <p:cNvSpPr>
            <a:spLocks noGrp="1" noChangeArrowheads="1"/>
          </p:cNvSpPr>
          <p:nvPr>
            <p:ph type="body" idx="1"/>
          </p:nvPr>
        </p:nvSpPr>
        <p:spPr/>
        <p:txBody>
          <a:bodyPr/>
          <a:lstStyle/>
          <a:p>
            <a:pPr eaLnBrk="1" hangingPunct="1"/>
            <a:r>
              <a:rPr lang="zh-CN" altLang="en-US" sz="2600" b="1"/>
              <a:t>例 城市集</a:t>
            </a:r>
            <a:r>
              <a:rPr lang="en-US" altLang="zh-CN" sz="2600" b="1"/>
              <a:t>{1,2,3,4,5,6,7,8,9}</a:t>
            </a:r>
          </a:p>
          <a:p>
            <a:pPr eaLnBrk="1" hangingPunct="1"/>
            <a:r>
              <a:rPr lang="zh-CN" altLang="en-US" sz="2600" b="1"/>
              <a:t>旅行线路</a:t>
            </a:r>
            <a:r>
              <a:rPr lang="en-US" altLang="zh-CN" sz="2600" b="1"/>
              <a:t>1</a:t>
            </a:r>
            <a:r>
              <a:rPr lang="en-US" altLang="zh-CN" sz="2600" b="1">
                <a:cs typeface="Arial" pitchFamily="34" charset="0"/>
              </a:rPr>
              <a:t>→2→4→3→8→5→9→6→7</a:t>
            </a:r>
          </a:p>
          <a:p>
            <a:pPr eaLnBrk="1" hangingPunct="1"/>
            <a:r>
              <a:rPr lang="zh-CN" altLang="en-US" sz="2600" b="1">
                <a:cs typeface="Arial" pitchFamily="34" charset="0"/>
              </a:rPr>
              <a:t>编码为</a:t>
            </a:r>
            <a:r>
              <a:rPr lang="en-US" altLang="zh-CN" sz="2600" b="1">
                <a:cs typeface="Arial" pitchFamily="34" charset="0"/>
              </a:rPr>
              <a:t>112141311</a:t>
            </a:r>
          </a:p>
          <a:p>
            <a:pPr eaLnBrk="1" hangingPunct="1"/>
            <a:r>
              <a:rPr lang="zh-CN" altLang="en-US" sz="2600" b="1">
                <a:cs typeface="Arial" pitchFamily="34" charset="0"/>
              </a:rPr>
              <a:t>方法：考虑旅行线路中：第一站城市</a:t>
            </a:r>
            <a:r>
              <a:rPr lang="en-US" altLang="zh-CN" sz="2600" b="1">
                <a:solidFill>
                  <a:srgbClr val="FF3300"/>
                </a:solidFill>
                <a:cs typeface="Arial" pitchFamily="34" charset="0"/>
              </a:rPr>
              <a:t>1</a:t>
            </a:r>
            <a:r>
              <a:rPr lang="zh-CN" altLang="en-US" sz="2600" b="1">
                <a:cs typeface="Arial" pitchFamily="34" charset="0"/>
              </a:rPr>
              <a:t>位于城市集第</a:t>
            </a:r>
            <a:r>
              <a:rPr lang="en-US" altLang="zh-CN" sz="2600" b="1">
                <a:solidFill>
                  <a:srgbClr val="FF3300"/>
                </a:solidFill>
                <a:cs typeface="Arial" pitchFamily="34" charset="0"/>
              </a:rPr>
              <a:t>1</a:t>
            </a:r>
            <a:r>
              <a:rPr lang="zh-CN" altLang="en-US" sz="2600" b="1">
                <a:cs typeface="Arial" pitchFamily="34" charset="0"/>
              </a:rPr>
              <a:t>位，故第一个编码为</a:t>
            </a:r>
            <a:r>
              <a:rPr lang="en-US" altLang="zh-CN" sz="2600" b="1">
                <a:solidFill>
                  <a:srgbClr val="FF3300"/>
                </a:solidFill>
                <a:cs typeface="Arial" pitchFamily="34" charset="0"/>
              </a:rPr>
              <a:t>1</a:t>
            </a:r>
            <a:r>
              <a:rPr lang="zh-CN" altLang="en-US" sz="2600" b="1">
                <a:cs typeface="Arial" pitchFamily="34" charset="0"/>
              </a:rPr>
              <a:t>。旅行线路的第二站城市</a:t>
            </a:r>
            <a:r>
              <a:rPr lang="en-US" altLang="zh-CN" sz="2600" b="1">
                <a:cs typeface="Arial" pitchFamily="34" charset="0"/>
              </a:rPr>
              <a:t>2</a:t>
            </a:r>
            <a:r>
              <a:rPr lang="zh-CN" altLang="en-US" sz="2600" b="1">
                <a:cs typeface="Arial" pitchFamily="34" charset="0"/>
              </a:rPr>
              <a:t>位于剩余城市集合第</a:t>
            </a:r>
            <a:r>
              <a:rPr lang="en-US" altLang="zh-CN" sz="2600" b="1">
                <a:solidFill>
                  <a:srgbClr val="008000"/>
                </a:solidFill>
                <a:cs typeface="Arial" pitchFamily="34" charset="0"/>
              </a:rPr>
              <a:t>1</a:t>
            </a:r>
            <a:r>
              <a:rPr lang="zh-CN" altLang="en-US" sz="2600" b="1">
                <a:cs typeface="Arial" pitchFamily="34" charset="0"/>
              </a:rPr>
              <a:t>位，故第二个编码为</a:t>
            </a:r>
            <a:r>
              <a:rPr lang="en-US" altLang="zh-CN" sz="2600" b="1">
                <a:solidFill>
                  <a:srgbClr val="008000"/>
                </a:solidFill>
                <a:cs typeface="Arial" pitchFamily="34" charset="0"/>
              </a:rPr>
              <a:t>1</a:t>
            </a:r>
            <a:r>
              <a:rPr lang="zh-CN" altLang="en-US" sz="2600" b="1">
                <a:cs typeface="Arial" pitchFamily="34" charset="0"/>
              </a:rPr>
              <a:t>。旅行线路第三站城市</a:t>
            </a:r>
            <a:r>
              <a:rPr lang="en-US" altLang="zh-CN" sz="2600" b="1">
                <a:cs typeface="Arial" pitchFamily="34" charset="0"/>
              </a:rPr>
              <a:t>4</a:t>
            </a:r>
            <a:r>
              <a:rPr lang="zh-CN" altLang="en-US" sz="2600" b="1">
                <a:cs typeface="Arial" pitchFamily="34" charset="0"/>
              </a:rPr>
              <a:t>位于剩余城市集合的第</a:t>
            </a:r>
            <a:r>
              <a:rPr lang="en-US" altLang="zh-CN" sz="2600" b="1">
                <a:solidFill>
                  <a:srgbClr val="CC0066"/>
                </a:solidFill>
                <a:cs typeface="Arial" pitchFamily="34" charset="0"/>
              </a:rPr>
              <a:t>2</a:t>
            </a:r>
            <a:r>
              <a:rPr lang="zh-CN" altLang="en-US" sz="2600" b="1">
                <a:cs typeface="Arial" pitchFamily="34" charset="0"/>
              </a:rPr>
              <a:t>位，故第三个编码为</a:t>
            </a:r>
            <a:r>
              <a:rPr lang="en-US" altLang="zh-CN" sz="2600" b="1">
                <a:solidFill>
                  <a:srgbClr val="CC0066"/>
                </a:solidFill>
                <a:cs typeface="Arial" pitchFamily="34" charset="0"/>
              </a:rPr>
              <a:t>2</a:t>
            </a:r>
            <a:r>
              <a:rPr lang="zh-CN" altLang="en-US" sz="2600" b="1">
                <a:cs typeface="Arial" pitchFamily="34" charset="0"/>
              </a:rPr>
              <a:t>。旅行线路第四站位于剩余城市集合中的第</a:t>
            </a:r>
            <a:r>
              <a:rPr lang="en-US" altLang="zh-CN" sz="2600" b="1">
                <a:solidFill>
                  <a:srgbClr val="0000FF"/>
                </a:solidFill>
                <a:cs typeface="Arial" pitchFamily="34" charset="0"/>
              </a:rPr>
              <a:t>1</a:t>
            </a:r>
            <a:r>
              <a:rPr lang="zh-CN" altLang="en-US" sz="2600" b="1">
                <a:cs typeface="Arial" pitchFamily="34" charset="0"/>
              </a:rPr>
              <a:t>位，故第四个编码为</a:t>
            </a:r>
            <a:r>
              <a:rPr lang="en-US" altLang="zh-CN" sz="2600" b="1">
                <a:solidFill>
                  <a:srgbClr val="0000FF"/>
                </a:solidFill>
                <a:cs typeface="Arial" pitchFamily="34" charset="0"/>
              </a:rPr>
              <a:t>1</a:t>
            </a:r>
            <a:r>
              <a:rPr lang="zh-CN" altLang="en-US" sz="2600" b="1">
                <a:cs typeface="Arial" pitchFamily="34" charset="0"/>
              </a:rPr>
              <a:t>。旅行线路第五站位于剩余城市集合中的第</a:t>
            </a:r>
            <a:r>
              <a:rPr lang="en-US" altLang="zh-CN" sz="2600" b="1">
                <a:solidFill>
                  <a:srgbClr val="996600"/>
                </a:solidFill>
                <a:cs typeface="Arial" pitchFamily="34" charset="0"/>
              </a:rPr>
              <a:t>4</a:t>
            </a:r>
            <a:r>
              <a:rPr lang="zh-CN" altLang="en-US" sz="2600" b="1">
                <a:cs typeface="Arial" pitchFamily="34" charset="0"/>
              </a:rPr>
              <a:t>位，故第五个编码为</a:t>
            </a:r>
            <a:r>
              <a:rPr lang="en-US" altLang="zh-CN" sz="2600" b="1">
                <a:solidFill>
                  <a:srgbClr val="996600"/>
                </a:solidFill>
                <a:cs typeface="Arial" pitchFamily="34" charset="0"/>
              </a:rPr>
              <a:t>4</a:t>
            </a:r>
            <a:r>
              <a:rPr lang="zh-CN" altLang="en-US" sz="2600" b="1">
                <a:cs typeface="Arial" pitchFamily="34" charset="0"/>
              </a:rPr>
              <a:t>。等等。</a:t>
            </a:r>
          </a:p>
        </p:txBody>
      </p:sp>
    </p:spTree>
    <p:extLst>
      <p:ext uri="{BB962C8B-B14F-4D97-AF65-F5344CB8AC3E}">
        <p14:creationId xmlns:p14="http://schemas.microsoft.com/office/powerpoint/2010/main" val="3119060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solidFill>
            <a:srgbClr val="AFBF39">
              <a:alpha val="34117"/>
            </a:srgbClr>
          </a:solidFill>
        </p:spPr>
        <p:txBody>
          <a:bodyPr/>
          <a:lstStyle/>
          <a:p>
            <a:pPr eaLnBrk="1" hangingPunct="1"/>
            <a:r>
              <a:rPr lang="zh-CN" altLang="en-US" sz="3800" b="1"/>
              <a:t>又如染色体</a:t>
            </a:r>
            <a:r>
              <a:rPr lang="en-US" altLang="zh-CN" sz="3800" b="1"/>
              <a:t>515553321</a:t>
            </a:r>
            <a:r>
              <a:rPr lang="zh-CN" altLang="en-US" sz="3800" b="1"/>
              <a:t>代表旅行线路</a:t>
            </a:r>
            <a:r>
              <a:rPr lang="en-US" altLang="zh-CN" sz="3800" b="1"/>
              <a:t>5</a:t>
            </a:r>
            <a:r>
              <a:rPr lang="en-US" altLang="zh-CN" sz="3800" b="1">
                <a:cs typeface="Arial" pitchFamily="34" charset="0"/>
              </a:rPr>
              <a:t>→1→7→8→9→4→6→3→2</a:t>
            </a:r>
            <a:r>
              <a:rPr lang="zh-CN" altLang="en-US" sz="3800" b="1">
                <a:cs typeface="Arial" pitchFamily="34" charset="0"/>
              </a:rPr>
              <a:t>。</a:t>
            </a:r>
          </a:p>
        </p:txBody>
      </p:sp>
      <p:sp>
        <p:nvSpPr>
          <p:cNvPr id="87043" name="Rectangle 3"/>
          <p:cNvSpPr>
            <a:spLocks noGrp="1" noChangeArrowheads="1"/>
          </p:cNvSpPr>
          <p:nvPr>
            <p:ph type="body" idx="1"/>
          </p:nvPr>
        </p:nvSpPr>
        <p:spPr/>
        <p:txBody>
          <a:bodyPr/>
          <a:lstStyle/>
          <a:p>
            <a:pPr eaLnBrk="1" hangingPunct="1">
              <a:buFont typeface="Wingdings" pitchFamily="2" charset="2"/>
              <a:buNone/>
            </a:pPr>
            <a:r>
              <a:rPr lang="en-US" altLang="zh-CN" b="1"/>
              <a:t>    </a:t>
            </a:r>
            <a:r>
              <a:rPr lang="zh-CN" altLang="en-US" b="1"/>
              <a:t>对染色体</a:t>
            </a:r>
          </a:p>
          <a:p>
            <a:pPr eaLnBrk="1" hangingPunct="1">
              <a:buFont typeface="Wingdings" pitchFamily="2" charset="2"/>
              <a:buNone/>
            </a:pPr>
            <a:r>
              <a:rPr lang="zh-CN" altLang="en-US" b="1"/>
              <a:t>             </a:t>
            </a:r>
            <a:r>
              <a:rPr lang="en-US" altLang="zh-CN" b="1"/>
              <a:t>p1=112141311</a:t>
            </a:r>
          </a:p>
          <a:p>
            <a:pPr eaLnBrk="1" hangingPunct="1">
              <a:buFont typeface="Wingdings" pitchFamily="2" charset="2"/>
              <a:buNone/>
            </a:pPr>
            <a:r>
              <a:rPr lang="en-US" altLang="zh-CN" b="1"/>
              <a:t>             P2=515553321</a:t>
            </a:r>
          </a:p>
          <a:p>
            <a:pPr eaLnBrk="1" hangingPunct="1">
              <a:buFont typeface="Wingdings" pitchFamily="2" charset="2"/>
              <a:buNone/>
            </a:pPr>
            <a:r>
              <a:rPr lang="en-US" altLang="zh-CN" b="1"/>
              <a:t>          </a:t>
            </a:r>
            <a:r>
              <a:rPr lang="zh-CN" altLang="en-US" b="1"/>
              <a:t>在第</a:t>
            </a:r>
            <a:r>
              <a:rPr lang="en-US" altLang="zh-CN" b="1"/>
              <a:t>4</a:t>
            </a:r>
            <a:r>
              <a:rPr lang="zh-CN" altLang="en-US" b="1"/>
              <a:t>个基因位后进行交叉运算，得到两个新染色体</a:t>
            </a:r>
          </a:p>
          <a:p>
            <a:pPr eaLnBrk="1" hangingPunct="1">
              <a:buFont typeface="Wingdings" pitchFamily="2" charset="2"/>
              <a:buNone/>
            </a:pPr>
            <a:r>
              <a:rPr lang="zh-CN" altLang="en-US" b="1"/>
              <a:t>             </a:t>
            </a:r>
            <a:r>
              <a:rPr lang="en-US" altLang="zh-CN" b="1"/>
              <a:t>p1’=112153321</a:t>
            </a:r>
          </a:p>
          <a:p>
            <a:pPr eaLnBrk="1" hangingPunct="1">
              <a:buFont typeface="Wingdings" pitchFamily="2" charset="2"/>
              <a:buNone/>
            </a:pPr>
            <a:r>
              <a:rPr lang="en-US" altLang="zh-CN" b="1"/>
              <a:t>             p2’=515541311</a:t>
            </a:r>
          </a:p>
        </p:txBody>
      </p:sp>
      <p:sp>
        <p:nvSpPr>
          <p:cNvPr id="87044" name="Line 4"/>
          <p:cNvSpPr>
            <a:spLocks noChangeShapeType="1"/>
          </p:cNvSpPr>
          <p:nvPr/>
        </p:nvSpPr>
        <p:spPr bwMode="auto">
          <a:xfrm>
            <a:off x="3419475" y="1989138"/>
            <a:ext cx="0" cy="1439862"/>
          </a:xfrm>
          <a:prstGeom prst="line">
            <a:avLst/>
          </a:prstGeom>
          <a:noFill/>
          <a:ln w="28575">
            <a:solidFill>
              <a:srgbClr val="CC3B1E"/>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2775448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7813"/>
            <a:ext cx="8218488" cy="703262"/>
          </a:xfrm>
          <a:solidFill>
            <a:srgbClr val="99CC00">
              <a:alpha val="34117"/>
            </a:srgbClr>
          </a:solidFill>
        </p:spPr>
        <p:txBody>
          <a:bodyPr/>
          <a:lstStyle/>
          <a:p>
            <a:pPr eaLnBrk="1" hangingPunct="1"/>
            <a:r>
              <a:rPr lang="zh-CN" altLang="en-US" sz="3800" b="1"/>
              <a:t>两个新染色体代表的旅行路线分别为</a:t>
            </a:r>
          </a:p>
        </p:txBody>
      </p:sp>
      <p:sp>
        <p:nvSpPr>
          <p:cNvPr id="88067"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b="1"/>
              <a:t>   p1’=112153321   </a:t>
            </a:r>
            <a:r>
              <a:rPr lang="zh-CN" altLang="en-US" b="1"/>
              <a:t>代表旅行顺序</a:t>
            </a:r>
          </a:p>
          <a:p>
            <a:pPr eaLnBrk="1" hangingPunct="1">
              <a:lnSpc>
                <a:spcPct val="90000"/>
              </a:lnSpc>
              <a:buFont typeface="Wingdings" pitchFamily="2" charset="2"/>
              <a:buNone/>
            </a:pPr>
            <a:r>
              <a:rPr lang="zh-CN" altLang="en-US" b="1"/>
              <a:t>   </a:t>
            </a:r>
            <a:r>
              <a:rPr lang="en-US" altLang="zh-CN" b="1"/>
              <a:t>1</a:t>
            </a:r>
            <a:r>
              <a:rPr lang="en-US" altLang="zh-CN" b="1">
                <a:cs typeface="Arial" pitchFamily="34" charset="0"/>
              </a:rPr>
              <a:t>→2→4→3→9→7→8→6→5</a:t>
            </a:r>
            <a:endParaRPr lang="en-US" altLang="zh-CN" b="1"/>
          </a:p>
          <a:p>
            <a:pPr eaLnBrk="1" hangingPunct="1">
              <a:lnSpc>
                <a:spcPct val="90000"/>
              </a:lnSpc>
              <a:buFont typeface="Wingdings" pitchFamily="2" charset="2"/>
              <a:buNone/>
            </a:pPr>
            <a:r>
              <a:rPr lang="en-US" altLang="zh-CN" b="1"/>
              <a:t>   p2’=515541311   </a:t>
            </a:r>
            <a:r>
              <a:rPr lang="zh-CN" altLang="en-US" b="1"/>
              <a:t>代表旅行顺序</a:t>
            </a:r>
          </a:p>
          <a:p>
            <a:pPr eaLnBrk="1" hangingPunct="1">
              <a:lnSpc>
                <a:spcPct val="90000"/>
              </a:lnSpc>
              <a:buFont typeface="Wingdings" pitchFamily="2" charset="2"/>
              <a:buNone/>
            </a:pPr>
            <a:r>
              <a:rPr lang="zh-CN" altLang="en-US" b="1"/>
              <a:t>   </a:t>
            </a:r>
            <a:r>
              <a:rPr lang="en-US" altLang="zh-CN" b="1"/>
              <a:t>5</a:t>
            </a:r>
            <a:r>
              <a:rPr lang="en-US" altLang="zh-CN" b="1">
                <a:cs typeface="Arial" pitchFamily="34" charset="0"/>
              </a:rPr>
              <a:t>→1→7→8→6→2→9→3→4</a:t>
            </a:r>
            <a:r>
              <a:rPr lang="zh-CN" altLang="en-US" b="1">
                <a:cs typeface="Arial" pitchFamily="34" charset="0"/>
              </a:rPr>
              <a:t>。</a:t>
            </a:r>
          </a:p>
          <a:p>
            <a:pPr eaLnBrk="1" hangingPunct="1">
              <a:lnSpc>
                <a:spcPct val="90000"/>
              </a:lnSpc>
              <a:buFont typeface="Wingdings" pitchFamily="2" charset="2"/>
              <a:buNone/>
            </a:pPr>
            <a:r>
              <a:rPr lang="zh-CN" altLang="en-US" b="1">
                <a:cs typeface="Arial" pitchFamily="34" charset="0"/>
              </a:rPr>
              <a:t>           基于顺序的编码在单点或多点交叉中产生的染色体均为有效染色体，但变异操作不适合采用基因反转。注意到基于顺序的编码第一位不超过</a:t>
            </a:r>
            <a:r>
              <a:rPr lang="en-US" altLang="zh-CN" b="1">
                <a:cs typeface="Arial" pitchFamily="34" charset="0"/>
              </a:rPr>
              <a:t>9</a:t>
            </a:r>
            <a:r>
              <a:rPr lang="zh-CN" altLang="en-US" b="1">
                <a:cs typeface="Arial" pitchFamily="34" charset="0"/>
              </a:rPr>
              <a:t>（城市总数），第二位不超过</a:t>
            </a:r>
            <a:r>
              <a:rPr lang="en-US" altLang="zh-CN" b="1">
                <a:cs typeface="Arial" pitchFamily="34" charset="0"/>
              </a:rPr>
              <a:t>8,…,</a:t>
            </a:r>
            <a:r>
              <a:rPr lang="zh-CN" altLang="en-US" b="1">
                <a:cs typeface="Arial" pitchFamily="34" charset="0"/>
              </a:rPr>
              <a:t>倒数第二位不超过</a:t>
            </a:r>
            <a:r>
              <a:rPr lang="en-US" altLang="zh-CN" b="1">
                <a:cs typeface="Arial" pitchFamily="34" charset="0"/>
              </a:rPr>
              <a:t>2</a:t>
            </a:r>
            <a:r>
              <a:rPr lang="zh-CN" altLang="en-US" b="1">
                <a:cs typeface="Arial" pitchFamily="34" charset="0"/>
              </a:rPr>
              <a:t>，最后一位一定是</a:t>
            </a:r>
            <a:r>
              <a:rPr lang="en-US" altLang="zh-CN" b="1">
                <a:cs typeface="Arial" pitchFamily="34" charset="0"/>
              </a:rPr>
              <a:t>1</a:t>
            </a:r>
            <a:r>
              <a:rPr lang="zh-CN" altLang="en-US" b="1">
                <a:cs typeface="Arial" pitchFamily="34" charset="0"/>
              </a:rPr>
              <a:t>。</a:t>
            </a:r>
          </a:p>
          <a:p>
            <a:pPr eaLnBrk="1" hangingPunct="1">
              <a:lnSpc>
                <a:spcPct val="90000"/>
              </a:lnSpc>
              <a:buFont typeface="Wingdings" pitchFamily="2" charset="2"/>
              <a:buNone/>
            </a:pPr>
            <a:endParaRPr lang="zh-CN" altLang="en-US" b="1"/>
          </a:p>
          <a:p>
            <a:pPr eaLnBrk="1" hangingPunct="1">
              <a:lnSpc>
                <a:spcPct val="90000"/>
              </a:lnSpc>
            </a:pPr>
            <a:endParaRPr lang="en-US" altLang="zh-CN"/>
          </a:p>
        </p:txBody>
      </p:sp>
    </p:spTree>
    <p:extLst>
      <p:ext uri="{BB962C8B-B14F-4D97-AF65-F5344CB8AC3E}">
        <p14:creationId xmlns:p14="http://schemas.microsoft.com/office/powerpoint/2010/main" val="684566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solidFill>
            <a:srgbClr val="FFCC66">
              <a:alpha val="49019"/>
            </a:srgbClr>
          </a:solidFill>
        </p:spPr>
        <p:txBody>
          <a:bodyPr/>
          <a:lstStyle/>
          <a:p>
            <a:pPr eaLnBrk="1" hangingPunct="1"/>
            <a:r>
              <a:rPr lang="zh-CN" altLang="en-US" sz="4800">
                <a:solidFill>
                  <a:srgbClr val="CC0000"/>
                </a:solidFill>
                <a:ea typeface="方正舒体" pitchFamily="2" charset="-122"/>
              </a:rPr>
              <a:t>二、适应度函数</a:t>
            </a:r>
          </a:p>
        </p:txBody>
      </p:sp>
      <p:sp>
        <p:nvSpPr>
          <p:cNvPr id="89091" name="Rectangle 3"/>
          <p:cNvSpPr>
            <a:spLocks noGrp="1" noChangeArrowheads="1"/>
          </p:cNvSpPr>
          <p:nvPr>
            <p:ph type="body" sz="half" idx="1"/>
          </p:nvPr>
        </p:nvSpPr>
        <p:spPr>
          <a:xfrm>
            <a:off x="468313" y="1628775"/>
            <a:ext cx="8207375" cy="4530725"/>
          </a:xfrm>
        </p:spPr>
        <p:txBody>
          <a:bodyPr/>
          <a:lstStyle/>
          <a:p>
            <a:pPr eaLnBrk="1" hangingPunct="1"/>
            <a:r>
              <a:rPr lang="zh-CN" altLang="en-US" sz="2800" b="1"/>
              <a:t>设优化问题的目标形式为</a:t>
            </a:r>
            <a:r>
              <a:rPr lang="en-US" altLang="zh-CN" sz="2800" b="1"/>
              <a:t>maxf(x),</a:t>
            </a:r>
            <a:r>
              <a:rPr lang="zh-CN" altLang="en-US" sz="2800" b="1"/>
              <a:t>可取以下适应度函数</a:t>
            </a:r>
          </a:p>
          <a:p>
            <a:pPr eaLnBrk="1" hangingPunct="1"/>
            <a:endParaRPr lang="zh-CN" altLang="en-US" sz="2600"/>
          </a:p>
          <a:p>
            <a:pPr eaLnBrk="1" hangingPunct="1"/>
            <a:endParaRPr lang="zh-CN" altLang="en-US" sz="2600"/>
          </a:p>
          <a:p>
            <a:pPr eaLnBrk="1" hangingPunct="1"/>
            <a:endParaRPr lang="zh-CN" altLang="en-US" sz="2600"/>
          </a:p>
          <a:p>
            <a:pPr eaLnBrk="1" hangingPunct="1"/>
            <a:endParaRPr lang="zh-CN" altLang="en-US" sz="2600"/>
          </a:p>
          <a:p>
            <a:pPr eaLnBrk="1" hangingPunct="1"/>
            <a:r>
              <a:rPr lang="zh-CN" altLang="en-US" sz="2800" b="1">
                <a:solidFill>
                  <a:srgbClr val="000099"/>
                </a:solidFill>
              </a:rPr>
              <a:t>其中        是相对较小的数</a:t>
            </a:r>
          </a:p>
          <a:p>
            <a:pPr eaLnBrk="1" hangingPunct="1"/>
            <a:endParaRPr lang="en-US" altLang="zh-CN" sz="2800" b="1"/>
          </a:p>
        </p:txBody>
      </p:sp>
      <p:graphicFrame>
        <p:nvGraphicFramePr>
          <p:cNvPr id="89092" name="Object 4"/>
          <p:cNvGraphicFramePr>
            <a:graphicFrameLocks noGrp="1" noChangeAspect="1"/>
          </p:cNvGraphicFramePr>
          <p:nvPr>
            <p:ph sz="quarter" idx="2"/>
          </p:nvPr>
        </p:nvGraphicFramePr>
        <p:xfrm>
          <a:off x="900113" y="2708275"/>
          <a:ext cx="7200900" cy="1554163"/>
        </p:xfrm>
        <a:graphic>
          <a:graphicData uri="http://schemas.openxmlformats.org/presentationml/2006/ole">
            <mc:AlternateContent xmlns:mc="http://schemas.openxmlformats.org/markup-compatibility/2006">
              <mc:Choice xmlns:v="urn:schemas-microsoft-com:vml" Requires="v">
                <p:oleObj spid="_x0000_s238644" name="公式" r:id="rId4" imgW="2235200" imgH="482600" progId="Equation.3">
                  <p:embed/>
                </p:oleObj>
              </mc:Choice>
              <mc:Fallback>
                <p:oleObj name="公式" r:id="rId4" imgW="2235200" imgH="482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708275"/>
                        <a:ext cx="7200900" cy="155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3" name="Object 6"/>
          <p:cNvGraphicFramePr>
            <a:graphicFrameLocks noGrp="1" noChangeAspect="1"/>
          </p:cNvGraphicFramePr>
          <p:nvPr>
            <p:ph sz="quarter" idx="3"/>
          </p:nvPr>
        </p:nvGraphicFramePr>
        <p:xfrm>
          <a:off x="1547813" y="4437063"/>
          <a:ext cx="863600" cy="638175"/>
        </p:xfrm>
        <a:graphic>
          <a:graphicData uri="http://schemas.openxmlformats.org/presentationml/2006/ole">
            <mc:AlternateContent xmlns:mc="http://schemas.openxmlformats.org/markup-compatibility/2006">
              <mc:Choice xmlns:v="urn:schemas-microsoft-com:vml" Requires="v">
                <p:oleObj spid="_x0000_s238645" name="公式" r:id="rId6" imgW="291847" imgH="215713" progId="Equation.3">
                  <p:embed/>
                </p:oleObj>
              </mc:Choice>
              <mc:Fallback>
                <p:oleObj name="公式" r:id="rId6" imgW="291847" imgH="2157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4437063"/>
                        <a:ext cx="86360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81484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b="1"/>
              <a:t>如果目标形式为</a:t>
            </a:r>
            <a:r>
              <a:rPr lang="en-US" altLang="zh-CN" b="1"/>
              <a:t>minf(x)</a:t>
            </a:r>
            <a:r>
              <a:rPr lang="zh-CN" altLang="en-US" b="1"/>
              <a:t>，适应度函数可取为</a:t>
            </a:r>
          </a:p>
        </p:txBody>
      </p:sp>
      <p:graphicFrame>
        <p:nvGraphicFramePr>
          <p:cNvPr id="90115" name="Object 4"/>
          <p:cNvGraphicFramePr>
            <a:graphicFrameLocks noGrp="1" noChangeAspect="1"/>
          </p:cNvGraphicFramePr>
          <p:nvPr>
            <p:ph sz="half" idx="1"/>
          </p:nvPr>
        </p:nvGraphicFramePr>
        <p:xfrm>
          <a:off x="971550" y="1844675"/>
          <a:ext cx="5926138" cy="1398588"/>
        </p:xfrm>
        <a:graphic>
          <a:graphicData uri="http://schemas.openxmlformats.org/presentationml/2006/ole">
            <mc:AlternateContent xmlns:mc="http://schemas.openxmlformats.org/markup-compatibility/2006">
              <mc:Choice xmlns:v="urn:schemas-microsoft-com:vml" Requires="v">
                <p:oleObj spid="_x0000_s239668" name="公式" r:id="rId4" imgW="2044700" imgH="482600" progId="Equation.3">
                  <p:embed/>
                </p:oleObj>
              </mc:Choice>
              <mc:Fallback>
                <p:oleObj name="公式" r:id="rId4" imgW="2044700" imgH="482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844675"/>
                        <a:ext cx="5926138" cy="1398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6" name="Text Box 6"/>
          <p:cNvSpPr txBox="1">
            <a:spLocks noChangeArrowheads="1"/>
          </p:cNvSpPr>
          <p:nvPr/>
        </p:nvSpPr>
        <p:spPr bwMode="auto">
          <a:xfrm>
            <a:off x="555625" y="4283075"/>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spcBef>
                <a:spcPct val="50000"/>
              </a:spcBef>
            </a:pPr>
            <a:endParaRPr lang="zh-CN" altLang="zh-CN"/>
          </a:p>
        </p:txBody>
      </p:sp>
      <p:graphicFrame>
        <p:nvGraphicFramePr>
          <p:cNvPr id="90117" name="Object 7"/>
          <p:cNvGraphicFramePr>
            <a:graphicFrameLocks noGrp="1" noChangeAspect="1"/>
          </p:cNvGraphicFramePr>
          <p:nvPr>
            <p:ph sz="half" idx="2"/>
          </p:nvPr>
        </p:nvGraphicFramePr>
        <p:xfrm>
          <a:off x="1908175" y="3860800"/>
          <a:ext cx="1081088" cy="811213"/>
        </p:xfrm>
        <a:graphic>
          <a:graphicData uri="http://schemas.openxmlformats.org/presentationml/2006/ole">
            <mc:AlternateContent xmlns:mc="http://schemas.openxmlformats.org/markup-compatibility/2006">
              <mc:Choice xmlns:v="urn:schemas-microsoft-com:vml" Requires="v">
                <p:oleObj spid="_x0000_s239669" name="公式" r:id="rId6" imgW="304668" imgH="228501" progId="Equation.3">
                  <p:embed/>
                </p:oleObj>
              </mc:Choice>
              <mc:Fallback>
                <p:oleObj name="公式" r:id="rId6" imgW="304668"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3860800"/>
                        <a:ext cx="1081088"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8" name="Text Box 9"/>
          <p:cNvSpPr txBox="1">
            <a:spLocks noChangeArrowheads="1"/>
          </p:cNvSpPr>
          <p:nvPr/>
        </p:nvSpPr>
        <p:spPr bwMode="auto">
          <a:xfrm>
            <a:off x="755650" y="3860800"/>
            <a:ext cx="6146800" cy="762000"/>
          </a:xfrm>
          <a:prstGeom prst="rect">
            <a:avLst/>
          </a:prstGeom>
          <a:solidFill>
            <a:srgbClr val="FFFF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r>
              <a:rPr lang="zh-CN" altLang="en-US"/>
              <a:t>其中      是相对较大的数</a:t>
            </a:r>
          </a:p>
        </p:txBody>
      </p:sp>
    </p:spTree>
    <p:extLst>
      <p:ext uri="{BB962C8B-B14F-4D97-AF65-F5344CB8AC3E}">
        <p14:creationId xmlns:p14="http://schemas.microsoft.com/office/powerpoint/2010/main" val="738273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solidFill>
            <a:srgbClr val="99CC00">
              <a:alpha val="47058"/>
            </a:srgbClr>
          </a:solidFill>
        </p:spPr>
        <p:txBody>
          <a:bodyPr/>
          <a:lstStyle/>
          <a:p>
            <a:pPr eaLnBrk="1" hangingPunct="1"/>
            <a:r>
              <a:rPr lang="zh-CN" altLang="en-US" b="1">
                <a:solidFill>
                  <a:srgbClr val="990000"/>
                </a:solidFill>
                <a:ea typeface="方正舒体" pitchFamily="2" charset="-122"/>
              </a:rPr>
              <a:t>适应度尺度变换</a:t>
            </a:r>
          </a:p>
        </p:txBody>
      </p:sp>
      <p:sp>
        <p:nvSpPr>
          <p:cNvPr id="91139" name="Rectangle 3"/>
          <p:cNvSpPr>
            <a:spLocks noGrp="1" noChangeArrowheads="1"/>
          </p:cNvSpPr>
          <p:nvPr>
            <p:ph type="body" sz="half" idx="1"/>
          </p:nvPr>
        </p:nvSpPr>
        <p:spPr>
          <a:xfrm>
            <a:off x="457200" y="1600200"/>
            <a:ext cx="7643813" cy="4530725"/>
          </a:xfrm>
        </p:spPr>
        <p:txBody>
          <a:bodyPr/>
          <a:lstStyle/>
          <a:p>
            <a:pPr eaLnBrk="1" hangingPunct="1">
              <a:buFont typeface="Wingdings" pitchFamily="2" charset="2"/>
              <a:buNone/>
            </a:pPr>
            <a:r>
              <a:rPr lang="zh-CN" altLang="en-US" sz="3200"/>
              <a:t>（</a:t>
            </a:r>
            <a:r>
              <a:rPr lang="en-US" altLang="zh-CN" sz="3200"/>
              <a:t>1</a:t>
            </a:r>
            <a:r>
              <a:rPr lang="zh-CN" altLang="en-US" sz="3200"/>
              <a:t>） </a:t>
            </a:r>
            <a:r>
              <a:rPr lang="zh-CN" altLang="en-US" sz="3200" b="1"/>
              <a:t>线性尺度变换：</a:t>
            </a:r>
          </a:p>
          <a:p>
            <a:pPr eaLnBrk="1" hangingPunct="1">
              <a:buFont typeface="Wingdings" pitchFamily="2" charset="2"/>
              <a:buNone/>
            </a:pPr>
            <a:r>
              <a:rPr lang="zh-CN" altLang="en-US" sz="3200" b="1"/>
              <a:t>（</a:t>
            </a:r>
            <a:r>
              <a:rPr lang="en-US" altLang="zh-CN" sz="3200" b="1"/>
              <a:t>2</a:t>
            </a:r>
            <a:r>
              <a:rPr lang="zh-CN" altLang="en-US" sz="3200" b="1"/>
              <a:t>）乘幂尺度变换：</a:t>
            </a:r>
          </a:p>
          <a:p>
            <a:pPr eaLnBrk="1" hangingPunct="1">
              <a:buFont typeface="Wingdings" pitchFamily="2" charset="2"/>
              <a:buNone/>
            </a:pPr>
            <a:r>
              <a:rPr lang="zh-CN" altLang="en-US" sz="3200" b="1"/>
              <a:t>（</a:t>
            </a:r>
            <a:r>
              <a:rPr lang="en-US" altLang="zh-CN" sz="3200" b="1"/>
              <a:t>3</a:t>
            </a:r>
            <a:r>
              <a:rPr lang="zh-CN" altLang="en-US" sz="3200" b="1"/>
              <a:t>）指数尺度变换：</a:t>
            </a:r>
          </a:p>
        </p:txBody>
      </p:sp>
      <p:graphicFrame>
        <p:nvGraphicFramePr>
          <p:cNvPr id="91140" name="Object 4"/>
          <p:cNvGraphicFramePr>
            <a:graphicFrameLocks noGrp="1" noChangeAspect="1"/>
          </p:cNvGraphicFramePr>
          <p:nvPr>
            <p:ph sz="quarter" idx="2"/>
          </p:nvPr>
        </p:nvGraphicFramePr>
        <p:xfrm>
          <a:off x="4643438" y="2060575"/>
          <a:ext cx="1943100" cy="747713"/>
        </p:xfrm>
        <a:graphic>
          <a:graphicData uri="http://schemas.openxmlformats.org/presentationml/2006/ole">
            <mc:AlternateContent xmlns:mc="http://schemas.openxmlformats.org/markup-compatibility/2006">
              <mc:Choice xmlns:v="urn:schemas-microsoft-com:vml" Requires="v">
                <p:oleObj spid="_x0000_s240717" name="公式" r:id="rId4" imgW="495085" imgH="190417" progId="Equation.3">
                  <p:embed/>
                </p:oleObj>
              </mc:Choice>
              <mc:Fallback>
                <p:oleObj name="公式" r:id="rId4" imgW="495085" imgH="19041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2060575"/>
                        <a:ext cx="1943100"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1" name="Object 6"/>
          <p:cNvGraphicFramePr>
            <a:graphicFrameLocks noGrp="1" noChangeAspect="1"/>
          </p:cNvGraphicFramePr>
          <p:nvPr>
            <p:ph sz="quarter" idx="3"/>
          </p:nvPr>
        </p:nvGraphicFramePr>
        <p:xfrm>
          <a:off x="4643438" y="2708275"/>
          <a:ext cx="2263775" cy="804863"/>
        </p:xfrm>
        <a:graphic>
          <a:graphicData uri="http://schemas.openxmlformats.org/presentationml/2006/ole">
            <mc:AlternateContent xmlns:mc="http://schemas.openxmlformats.org/markup-compatibility/2006">
              <mc:Choice xmlns:v="urn:schemas-microsoft-com:vml" Requires="v">
                <p:oleObj spid="_x0000_s240718" name="公式" r:id="rId6" imgW="571252" imgH="203112" progId="Equation.3">
                  <p:embed/>
                </p:oleObj>
              </mc:Choice>
              <mc:Fallback>
                <p:oleObj name="公式" r:id="rId6" imgW="571252"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2708275"/>
                        <a:ext cx="2263775"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2" name="Object 8"/>
          <p:cNvGraphicFramePr>
            <a:graphicFrameLocks noChangeAspect="1"/>
          </p:cNvGraphicFramePr>
          <p:nvPr/>
        </p:nvGraphicFramePr>
        <p:xfrm>
          <a:off x="4716463" y="1557338"/>
          <a:ext cx="2736850" cy="673100"/>
        </p:xfrm>
        <a:graphic>
          <a:graphicData uri="http://schemas.openxmlformats.org/presentationml/2006/ole">
            <mc:AlternateContent xmlns:mc="http://schemas.openxmlformats.org/markup-compatibility/2006">
              <mc:Choice xmlns:v="urn:schemas-microsoft-com:vml" Requires="v">
                <p:oleObj spid="_x0000_s240719" name="公式" r:id="rId8" imgW="723272" imgH="177646" progId="Equation.3">
                  <p:embed/>
                </p:oleObj>
              </mc:Choice>
              <mc:Fallback>
                <p:oleObj name="公式" r:id="rId8" imgW="723272" imgH="1776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6463" y="1557338"/>
                        <a:ext cx="273685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72948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solidFill>
            <a:srgbClr val="006699"/>
          </a:solidFill>
        </p:spPr>
        <p:txBody>
          <a:bodyPr/>
          <a:lstStyle/>
          <a:p>
            <a:pPr eaLnBrk="1" hangingPunct="1"/>
            <a:r>
              <a:rPr lang="zh-CN" altLang="en-US" sz="4800">
                <a:solidFill>
                  <a:schemeClr val="bg1"/>
                </a:solidFill>
                <a:ea typeface="方正舒体" pitchFamily="2" charset="-122"/>
              </a:rPr>
              <a:t>三、选择算子</a:t>
            </a:r>
          </a:p>
        </p:txBody>
      </p:sp>
      <p:sp>
        <p:nvSpPr>
          <p:cNvPr id="92163" name="Rectangle 3"/>
          <p:cNvSpPr>
            <a:spLocks noGrp="1" noChangeArrowheads="1"/>
          </p:cNvSpPr>
          <p:nvPr>
            <p:ph type="body" sz="half" idx="1"/>
          </p:nvPr>
        </p:nvSpPr>
        <p:spPr>
          <a:xfrm>
            <a:off x="457200" y="1600200"/>
            <a:ext cx="8291513" cy="4530725"/>
          </a:xfrm>
        </p:spPr>
        <p:txBody>
          <a:bodyPr/>
          <a:lstStyle/>
          <a:p>
            <a:pPr eaLnBrk="1" hangingPunct="1">
              <a:buFont typeface="Wingdings" pitchFamily="2" charset="2"/>
              <a:buNone/>
            </a:pPr>
            <a:r>
              <a:rPr lang="zh-CN" altLang="en-US" sz="2600"/>
              <a:t>（</a:t>
            </a:r>
            <a:r>
              <a:rPr lang="en-US" altLang="zh-CN" sz="2600"/>
              <a:t>1</a:t>
            </a:r>
            <a:r>
              <a:rPr lang="zh-CN" altLang="en-US" sz="2600"/>
              <a:t>）</a:t>
            </a:r>
            <a:r>
              <a:rPr lang="zh-CN" altLang="en-US" sz="2600" b="1"/>
              <a:t>比例选择</a:t>
            </a:r>
          </a:p>
          <a:p>
            <a:pPr eaLnBrk="1" hangingPunct="1">
              <a:buFont typeface="Wingdings" pitchFamily="2" charset="2"/>
              <a:buNone/>
            </a:pPr>
            <a:endParaRPr lang="zh-CN" altLang="en-US" sz="2600" b="1"/>
          </a:p>
          <a:p>
            <a:pPr eaLnBrk="1" hangingPunct="1">
              <a:buFont typeface="Wingdings" pitchFamily="2" charset="2"/>
              <a:buNone/>
            </a:pPr>
            <a:endParaRPr lang="zh-CN" altLang="en-US" sz="2600" b="1"/>
          </a:p>
          <a:p>
            <a:pPr eaLnBrk="1" hangingPunct="1">
              <a:buFont typeface="Wingdings" pitchFamily="2" charset="2"/>
              <a:buNone/>
            </a:pPr>
            <a:endParaRPr lang="zh-CN" altLang="en-US" sz="2600" b="1"/>
          </a:p>
          <a:p>
            <a:pPr eaLnBrk="1" hangingPunct="1">
              <a:buFont typeface="Wingdings" pitchFamily="2" charset="2"/>
              <a:buNone/>
            </a:pPr>
            <a:endParaRPr lang="zh-CN" altLang="en-US" sz="2600" b="1"/>
          </a:p>
          <a:p>
            <a:pPr eaLnBrk="1" hangingPunct="1">
              <a:buFont typeface="Wingdings" pitchFamily="2" charset="2"/>
              <a:buNone/>
            </a:pPr>
            <a:endParaRPr lang="zh-CN" altLang="en-US" sz="2600" b="1"/>
          </a:p>
          <a:p>
            <a:pPr eaLnBrk="1" hangingPunct="1">
              <a:buFont typeface="Wingdings" pitchFamily="2" charset="2"/>
              <a:buNone/>
            </a:pPr>
            <a:r>
              <a:rPr lang="zh-CN" altLang="en-US" sz="2600" b="1"/>
              <a:t>         其中</a:t>
            </a:r>
            <a:r>
              <a:rPr lang="en-US" altLang="zh-CN" sz="2600"/>
              <a:t>M</a:t>
            </a:r>
            <a:r>
              <a:rPr lang="zh-CN" altLang="en-US" sz="2600" b="1"/>
              <a:t>为群体规模。</a:t>
            </a:r>
          </a:p>
          <a:p>
            <a:pPr eaLnBrk="1" hangingPunct="1">
              <a:buFont typeface="Wingdings" pitchFamily="2" charset="2"/>
              <a:buNone/>
            </a:pPr>
            <a:endParaRPr lang="zh-CN" altLang="en-US" sz="2600" b="1"/>
          </a:p>
          <a:p>
            <a:pPr eaLnBrk="1" hangingPunct="1">
              <a:buFont typeface="Wingdings" pitchFamily="2" charset="2"/>
              <a:buNone/>
            </a:pPr>
            <a:endParaRPr lang="zh-CN" altLang="en-US" sz="2600" b="1"/>
          </a:p>
          <a:p>
            <a:pPr eaLnBrk="1" hangingPunct="1">
              <a:buFont typeface="Wingdings" pitchFamily="2" charset="2"/>
              <a:buNone/>
            </a:pPr>
            <a:endParaRPr lang="zh-CN" altLang="en-US" sz="2600" b="1"/>
          </a:p>
          <a:p>
            <a:pPr eaLnBrk="1" hangingPunct="1">
              <a:buFont typeface="Wingdings" pitchFamily="2" charset="2"/>
              <a:buNone/>
            </a:pPr>
            <a:endParaRPr lang="zh-CN" altLang="en-US" sz="2600" b="1"/>
          </a:p>
          <a:p>
            <a:pPr eaLnBrk="1" hangingPunct="1">
              <a:buFont typeface="Wingdings" pitchFamily="2" charset="2"/>
              <a:buNone/>
            </a:pPr>
            <a:endParaRPr lang="en-US" altLang="zh-CN" sz="2600" b="1"/>
          </a:p>
        </p:txBody>
      </p:sp>
      <p:graphicFrame>
        <p:nvGraphicFramePr>
          <p:cNvPr id="92164" name="Object 4"/>
          <p:cNvGraphicFramePr>
            <a:graphicFrameLocks noGrp="1" noChangeAspect="1"/>
          </p:cNvGraphicFramePr>
          <p:nvPr>
            <p:ph sz="half" idx="2"/>
          </p:nvPr>
        </p:nvGraphicFramePr>
        <p:xfrm>
          <a:off x="2771775" y="2420938"/>
          <a:ext cx="3240088" cy="1509712"/>
        </p:xfrm>
        <a:graphic>
          <a:graphicData uri="http://schemas.openxmlformats.org/presentationml/2006/ole">
            <mc:AlternateContent xmlns:mc="http://schemas.openxmlformats.org/markup-compatibility/2006">
              <mc:Choice xmlns:v="urn:schemas-microsoft-com:vml" Requires="v">
                <p:oleObj spid="_x0000_s241691" name="公式" r:id="rId4" imgW="927100" imgH="431800" progId="Equation.3">
                  <p:embed/>
                </p:oleObj>
              </mc:Choice>
              <mc:Fallback>
                <p:oleObj name="公式" r:id="rId4" imgW="9271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420938"/>
                        <a:ext cx="3240088" cy="15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1945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Rot="1" noChangeArrowheads="1"/>
          </p:cNvSpPr>
          <p:nvPr/>
        </p:nvSpPr>
        <p:spPr bwMode="auto">
          <a:xfrm>
            <a:off x="409575" y="1268413"/>
            <a:ext cx="83820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nSpc>
                <a:spcPct val="120000"/>
              </a:lnSpc>
              <a:spcBef>
                <a:spcPct val="10000"/>
              </a:spcBef>
              <a:buClr>
                <a:schemeClr val="folHlink"/>
              </a:buClr>
              <a:buSzPct val="90000"/>
              <a:buFont typeface="Wingdings" pitchFamily="2" charset="2"/>
              <a:buChar char="w"/>
            </a:pPr>
            <a:r>
              <a:rPr lang="zh-CN" altLang="en-US" sz="2800" b="1" dirty="0">
                <a:ea typeface="黑体" pitchFamily="49" charset="-122"/>
              </a:rPr>
              <a:t>函数优化</a:t>
            </a:r>
          </a:p>
          <a:p>
            <a:pPr marL="444500" indent="-444500">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1" charset="-122"/>
              </a:rPr>
              <a:t>     </a:t>
            </a:r>
            <a:r>
              <a:rPr lang="zh-CN" altLang="en-US" sz="2800" b="1" dirty="0">
                <a:solidFill>
                  <a:schemeClr val="tx1"/>
                </a:solidFill>
                <a:latin typeface="Times New Roman" pitchFamily="18" charset="0"/>
                <a:ea typeface="楷体_GB2312" pitchFamily="1" charset="-122"/>
              </a:rPr>
              <a:t>是遗传算法的经典应用领域</a:t>
            </a:r>
            <a:r>
              <a:rPr lang="en-US" altLang="zh-CN" sz="2800" b="1" dirty="0">
                <a:solidFill>
                  <a:schemeClr val="tx1"/>
                </a:solidFill>
                <a:latin typeface="Times New Roman" pitchFamily="18" charset="0"/>
                <a:ea typeface="楷体_GB2312" pitchFamily="1" charset="-122"/>
              </a:rPr>
              <a:t>;</a:t>
            </a:r>
          </a:p>
          <a:p>
            <a:pPr marL="444500" indent="-444500">
              <a:lnSpc>
                <a:spcPct val="120000"/>
              </a:lnSpc>
              <a:spcBef>
                <a:spcPct val="10000"/>
              </a:spcBef>
              <a:buClr>
                <a:schemeClr val="folHlink"/>
              </a:buClr>
              <a:buSzPct val="90000"/>
              <a:buFont typeface="Wingdings" pitchFamily="2" charset="2"/>
              <a:buChar char="w"/>
            </a:pPr>
            <a:r>
              <a:rPr lang="zh-CN" altLang="en-US" sz="2800" b="1" dirty="0">
                <a:ea typeface="黑体" pitchFamily="49" charset="-122"/>
              </a:rPr>
              <a:t>组合优化</a:t>
            </a:r>
          </a:p>
          <a:p>
            <a:pPr marL="444500" indent="-444500">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1" charset="-122"/>
              </a:rPr>
              <a:t>     </a:t>
            </a:r>
            <a:r>
              <a:rPr lang="zh-CN" altLang="en-US" sz="2800" b="1" dirty="0">
                <a:solidFill>
                  <a:schemeClr val="tx1"/>
                </a:solidFill>
                <a:latin typeface="Times New Roman" pitchFamily="18" charset="0"/>
                <a:ea typeface="楷体_GB2312" pitchFamily="1" charset="-122"/>
              </a:rPr>
              <a:t>实践证明，</a:t>
            </a:r>
            <a:r>
              <a:rPr lang="zh-CN" altLang="en-US" sz="2800" b="1" dirty="0">
                <a:solidFill>
                  <a:srgbClr val="0000FF"/>
                </a:solidFill>
                <a:latin typeface="Times New Roman" pitchFamily="18" charset="0"/>
                <a:ea typeface="楷体_GB2312" pitchFamily="1" charset="-122"/>
              </a:rPr>
              <a:t>遗传算法对</a:t>
            </a:r>
            <a:r>
              <a:rPr lang="zh-CN" altLang="en-US" sz="2800" b="1" dirty="0">
                <a:solidFill>
                  <a:schemeClr val="tx1"/>
                </a:solidFill>
                <a:latin typeface="Times New Roman" pitchFamily="18" charset="0"/>
                <a:ea typeface="楷体_GB2312" pitchFamily="1" charset="-122"/>
              </a:rPr>
              <a:t>于组合优化中的</a:t>
            </a:r>
            <a:r>
              <a:rPr lang="en-US" altLang="zh-CN" sz="2800" b="1" dirty="0">
                <a:solidFill>
                  <a:srgbClr val="0000FF"/>
                </a:solidFill>
                <a:latin typeface="Times New Roman" pitchFamily="18" charset="0"/>
                <a:ea typeface="楷体_GB2312" pitchFamily="1" charset="-122"/>
              </a:rPr>
              <a:t>NP</a:t>
            </a:r>
            <a:r>
              <a:rPr lang="zh-CN" altLang="en-US" sz="2800" b="1" dirty="0">
                <a:solidFill>
                  <a:srgbClr val="0000FF"/>
                </a:solidFill>
                <a:latin typeface="Times New Roman" pitchFamily="18" charset="0"/>
                <a:ea typeface="楷体_GB2312" pitchFamily="1" charset="-122"/>
              </a:rPr>
              <a:t>完全问题非常有效</a:t>
            </a:r>
            <a:r>
              <a:rPr lang="en-US" altLang="zh-CN" sz="2800" b="1" dirty="0">
                <a:solidFill>
                  <a:schemeClr val="tx1"/>
                </a:solidFill>
                <a:latin typeface="Times New Roman" pitchFamily="18" charset="0"/>
                <a:ea typeface="楷体_GB2312" pitchFamily="1" charset="-122"/>
              </a:rPr>
              <a:t>;</a:t>
            </a:r>
          </a:p>
          <a:p>
            <a:pPr marL="444500" indent="-444500">
              <a:lnSpc>
                <a:spcPct val="120000"/>
              </a:lnSpc>
              <a:spcBef>
                <a:spcPct val="10000"/>
              </a:spcBef>
              <a:buClr>
                <a:schemeClr val="folHlink"/>
              </a:buClr>
              <a:buSzPct val="90000"/>
              <a:buFont typeface="Wingdings" pitchFamily="2" charset="2"/>
              <a:buChar char="w"/>
            </a:pPr>
            <a:r>
              <a:rPr lang="zh-CN" altLang="en-US" sz="2800" b="1" dirty="0">
                <a:ea typeface="黑体" pitchFamily="49" charset="-122"/>
              </a:rPr>
              <a:t>自动控制</a:t>
            </a:r>
          </a:p>
          <a:p>
            <a:pPr marL="444500" indent="-444500">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1" charset="-122"/>
              </a:rPr>
              <a:t>     </a:t>
            </a:r>
            <a:r>
              <a:rPr lang="zh-CN" altLang="en-US" sz="2800" b="1" dirty="0">
                <a:solidFill>
                  <a:schemeClr val="tx1"/>
                </a:solidFill>
                <a:latin typeface="Times New Roman" pitchFamily="18" charset="0"/>
                <a:ea typeface="楷体_GB2312" pitchFamily="1" charset="-122"/>
              </a:rPr>
              <a:t>如基于遗传算法的模糊控制器优化设计、基于遗传算法的参数辨识、利用遗传算法进行人工神经网络的结构优化设计和权值学习等</a:t>
            </a:r>
            <a:r>
              <a:rPr lang="en-US" altLang="zh-CN" sz="2800" b="1" dirty="0">
                <a:solidFill>
                  <a:schemeClr val="tx1"/>
                </a:solidFill>
                <a:latin typeface="Times New Roman" pitchFamily="18" charset="0"/>
                <a:ea typeface="楷体_GB2312" pitchFamily="1" charset="-122"/>
              </a:rPr>
              <a:t>;</a:t>
            </a:r>
          </a:p>
        </p:txBody>
      </p:sp>
      <p:sp>
        <p:nvSpPr>
          <p:cNvPr id="5" name="Rectangle 2"/>
          <p:cNvSpPr txBox="1">
            <a:spLocks noRot="1" noChangeArrowheads="1"/>
          </p:cNvSpPr>
          <p:nvPr/>
        </p:nvSpPr>
        <p:spPr>
          <a:xfrm>
            <a:off x="408788" y="260648"/>
            <a:ext cx="828092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Font typeface="Wingdings" pitchFamily="2" charset="2"/>
              <a:buNone/>
              <a:defRPr/>
            </a:pP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遗传算法的应用</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277813"/>
            <a:ext cx="5267325" cy="774700"/>
          </a:xfrm>
          <a:solidFill>
            <a:srgbClr val="008080">
              <a:alpha val="47058"/>
            </a:srgbClr>
          </a:solidFill>
        </p:spPr>
        <p:txBody>
          <a:bodyPr/>
          <a:lstStyle/>
          <a:p>
            <a:pPr eaLnBrk="1" hangingPunct="1"/>
            <a:r>
              <a:rPr lang="zh-CN" altLang="en-US" sz="4000" b="1">
                <a:solidFill>
                  <a:schemeClr val="tx1"/>
                </a:solidFill>
              </a:rPr>
              <a:t>（</a:t>
            </a:r>
            <a:r>
              <a:rPr lang="en-US" altLang="zh-CN" sz="4000" b="1">
                <a:solidFill>
                  <a:schemeClr val="tx1"/>
                </a:solidFill>
              </a:rPr>
              <a:t>2</a:t>
            </a:r>
            <a:r>
              <a:rPr lang="zh-CN" altLang="en-US" sz="4000" b="1">
                <a:solidFill>
                  <a:schemeClr val="tx1"/>
                </a:solidFill>
              </a:rPr>
              <a:t>） 最优保存策略</a:t>
            </a:r>
          </a:p>
        </p:txBody>
      </p:sp>
      <p:sp>
        <p:nvSpPr>
          <p:cNvPr id="93187" name="Rectangle 3"/>
          <p:cNvSpPr>
            <a:spLocks noGrp="1" noChangeArrowheads="1"/>
          </p:cNvSpPr>
          <p:nvPr>
            <p:ph type="body" idx="1"/>
          </p:nvPr>
        </p:nvSpPr>
        <p:spPr/>
        <p:txBody>
          <a:bodyPr/>
          <a:lstStyle/>
          <a:p>
            <a:pPr marL="571500" indent="-571500" eaLnBrk="1" hangingPunct="1">
              <a:buFont typeface="Wingdings" pitchFamily="2" charset="2"/>
              <a:buAutoNum type="alphaLcPeriod"/>
            </a:pPr>
            <a:r>
              <a:rPr lang="zh-CN" altLang="en-US" b="1"/>
              <a:t>找出当前群体中适应度最高的个体和适应度最低的个体。</a:t>
            </a:r>
          </a:p>
          <a:p>
            <a:pPr marL="571500" indent="-571500" eaLnBrk="1" hangingPunct="1">
              <a:buFont typeface="Wingdings" pitchFamily="2" charset="2"/>
              <a:buAutoNum type="alphaLcPeriod"/>
            </a:pPr>
            <a:r>
              <a:rPr lang="zh-CN" altLang="en-US" b="1"/>
              <a:t>若当前群体中最佳个体适应度比总的迄今为止的最好个体的适应度还高，则当前群体中的最佳个体作为新的迄今为止的最好个体加以保存。</a:t>
            </a:r>
          </a:p>
          <a:p>
            <a:pPr marL="571500" indent="-571500" eaLnBrk="1" hangingPunct="1">
              <a:buFont typeface="Wingdings" pitchFamily="2" charset="2"/>
              <a:buAutoNum type="alphaLcPeriod"/>
            </a:pPr>
            <a:r>
              <a:rPr lang="zh-CN" altLang="en-US" b="1"/>
              <a:t>用迄今为止的最好个体替换掉当前群体中的最差个体。</a:t>
            </a:r>
          </a:p>
          <a:p>
            <a:pPr marL="571500" indent="-571500" eaLnBrk="1" hangingPunct="1"/>
            <a:endParaRPr lang="en-US" altLang="zh-CN" b="1"/>
          </a:p>
        </p:txBody>
      </p:sp>
    </p:spTree>
    <p:extLst>
      <p:ext uri="{BB962C8B-B14F-4D97-AF65-F5344CB8AC3E}">
        <p14:creationId xmlns:p14="http://schemas.microsoft.com/office/powerpoint/2010/main" val="3850782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solidFill>
            <a:srgbClr val="008080">
              <a:alpha val="41176"/>
            </a:srgbClr>
          </a:solidFill>
        </p:spPr>
        <p:txBody>
          <a:bodyPr/>
          <a:lstStyle/>
          <a:p>
            <a:pPr eaLnBrk="1" hangingPunct="1"/>
            <a:r>
              <a:rPr lang="zh-CN" altLang="en-US" b="1">
                <a:solidFill>
                  <a:srgbClr val="CC3300"/>
                </a:solidFill>
              </a:rPr>
              <a:t>（</a:t>
            </a:r>
            <a:r>
              <a:rPr lang="en-US" altLang="zh-CN" b="1">
                <a:solidFill>
                  <a:srgbClr val="CC3300"/>
                </a:solidFill>
              </a:rPr>
              <a:t>3</a:t>
            </a:r>
            <a:r>
              <a:rPr lang="zh-CN" altLang="en-US" b="1">
                <a:solidFill>
                  <a:srgbClr val="CC3300"/>
                </a:solidFill>
              </a:rPr>
              <a:t>）确定式采样选择</a:t>
            </a:r>
          </a:p>
        </p:txBody>
      </p:sp>
      <p:sp>
        <p:nvSpPr>
          <p:cNvPr id="94211" name="Rectangle 3"/>
          <p:cNvSpPr>
            <a:spLocks noGrp="1" noChangeArrowheads="1"/>
          </p:cNvSpPr>
          <p:nvPr>
            <p:ph type="body" sz="half" idx="1"/>
          </p:nvPr>
        </p:nvSpPr>
        <p:spPr>
          <a:xfrm>
            <a:off x="457200" y="1600200"/>
            <a:ext cx="8218488" cy="4530725"/>
          </a:xfrm>
        </p:spPr>
        <p:txBody>
          <a:bodyPr/>
          <a:lstStyle/>
          <a:p>
            <a:pPr eaLnBrk="1" hangingPunct="1">
              <a:buFont typeface="Wingdings" pitchFamily="2" charset="2"/>
              <a:buNone/>
            </a:pPr>
            <a:r>
              <a:rPr lang="en-US" altLang="zh-CN" sz="3200" b="1"/>
              <a:t>a. </a:t>
            </a:r>
            <a:r>
              <a:rPr lang="zh-CN" altLang="en-US" sz="3200" b="1"/>
              <a:t>计算个体在下一代群体中的期望生存数目</a:t>
            </a:r>
          </a:p>
          <a:p>
            <a:pPr eaLnBrk="1" hangingPunct="1"/>
            <a:endParaRPr lang="zh-CN" altLang="en-US" sz="3200" b="1"/>
          </a:p>
          <a:p>
            <a:pPr eaLnBrk="1" hangingPunct="1">
              <a:buFont typeface="Wingdings" pitchFamily="2" charset="2"/>
              <a:buNone/>
            </a:pPr>
            <a:endParaRPr lang="zh-CN" altLang="en-US" sz="3200" b="1"/>
          </a:p>
          <a:p>
            <a:pPr eaLnBrk="1" hangingPunct="1">
              <a:buFont typeface="Wingdings" pitchFamily="2" charset="2"/>
              <a:buNone/>
            </a:pPr>
            <a:r>
              <a:rPr lang="en-US" altLang="zh-CN" sz="3200" b="1"/>
              <a:t>b. </a:t>
            </a:r>
            <a:r>
              <a:rPr lang="zh-CN" altLang="en-US" sz="3200" b="1"/>
              <a:t>用        确定各个对应个体在下一代群体中的生存数目。</a:t>
            </a:r>
          </a:p>
          <a:p>
            <a:pPr eaLnBrk="1" hangingPunct="1">
              <a:buFont typeface="Wingdings" pitchFamily="2" charset="2"/>
              <a:buNone/>
            </a:pPr>
            <a:r>
              <a:rPr lang="en-US" altLang="zh-CN" sz="3200" b="1"/>
              <a:t>c. </a:t>
            </a:r>
            <a:r>
              <a:rPr lang="zh-CN" altLang="en-US" sz="3200" b="1"/>
              <a:t>按照 </a:t>
            </a:r>
            <a:r>
              <a:rPr lang="en-US" altLang="zh-CN" sz="3200"/>
              <a:t>Ni</a:t>
            </a:r>
            <a:r>
              <a:rPr lang="en-US" altLang="zh-CN" sz="3200" b="1"/>
              <a:t> </a:t>
            </a:r>
            <a:r>
              <a:rPr lang="zh-CN" altLang="en-US" sz="3200" b="1"/>
              <a:t>的小数部分对个体进行降序排序，顺序取前                              个个体加入到下一代群体中。</a:t>
            </a:r>
          </a:p>
          <a:p>
            <a:pPr eaLnBrk="1" hangingPunct="1"/>
            <a:endParaRPr lang="en-US" altLang="zh-CN" sz="2600" b="1"/>
          </a:p>
        </p:txBody>
      </p:sp>
      <p:graphicFrame>
        <p:nvGraphicFramePr>
          <p:cNvPr id="94212" name="Object 4"/>
          <p:cNvGraphicFramePr>
            <a:graphicFrameLocks noGrp="1" noChangeAspect="1"/>
          </p:cNvGraphicFramePr>
          <p:nvPr>
            <p:ph sz="quarter" idx="2"/>
          </p:nvPr>
        </p:nvGraphicFramePr>
        <p:xfrm>
          <a:off x="1331913" y="2041525"/>
          <a:ext cx="3671887" cy="1387475"/>
        </p:xfrm>
        <a:graphic>
          <a:graphicData uri="http://schemas.openxmlformats.org/presentationml/2006/ole">
            <mc:AlternateContent xmlns:mc="http://schemas.openxmlformats.org/markup-compatibility/2006">
              <mc:Choice xmlns:v="urn:schemas-microsoft-com:vml" Requires="v">
                <p:oleObj spid="_x0000_s242765" name="公式" r:id="rId4" imgW="1143000" imgH="431800" progId="Equation.3">
                  <p:embed/>
                </p:oleObj>
              </mc:Choice>
              <mc:Fallback>
                <p:oleObj name="公式" r:id="rId4" imgW="11430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041525"/>
                        <a:ext cx="3671887" cy="138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3" name="Object 6"/>
          <p:cNvGraphicFramePr>
            <a:graphicFrameLocks noGrp="1" noChangeAspect="1"/>
          </p:cNvGraphicFramePr>
          <p:nvPr>
            <p:ph sz="quarter" idx="3"/>
          </p:nvPr>
        </p:nvGraphicFramePr>
        <p:xfrm>
          <a:off x="1403350" y="3284538"/>
          <a:ext cx="865188" cy="622300"/>
        </p:xfrm>
        <a:graphic>
          <a:graphicData uri="http://schemas.openxmlformats.org/presentationml/2006/ole">
            <mc:AlternateContent xmlns:mc="http://schemas.openxmlformats.org/markup-compatibility/2006">
              <mc:Choice xmlns:v="urn:schemas-microsoft-com:vml" Requires="v">
                <p:oleObj spid="_x0000_s242766" name="公式" r:id="rId6" imgW="317362" imgH="228501" progId="Equation.3">
                  <p:embed/>
                </p:oleObj>
              </mc:Choice>
              <mc:Fallback>
                <p:oleObj name="公式" r:id="rId6" imgW="317362"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3284538"/>
                        <a:ext cx="865188"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4" name="Object 8"/>
          <p:cNvGraphicFramePr>
            <a:graphicFrameLocks noChangeAspect="1"/>
          </p:cNvGraphicFramePr>
          <p:nvPr/>
        </p:nvGraphicFramePr>
        <p:xfrm>
          <a:off x="2843213" y="4868863"/>
          <a:ext cx="3168650" cy="950912"/>
        </p:xfrm>
        <a:graphic>
          <a:graphicData uri="http://schemas.openxmlformats.org/presentationml/2006/ole">
            <mc:AlternateContent xmlns:mc="http://schemas.openxmlformats.org/markup-compatibility/2006">
              <mc:Choice xmlns:v="urn:schemas-microsoft-com:vml" Requires="v">
                <p:oleObj spid="_x0000_s242767" name="公式" r:id="rId8" imgW="787400" imgH="431800" progId="Equation.3">
                  <p:embed/>
                </p:oleObj>
              </mc:Choice>
              <mc:Fallback>
                <p:oleObj name="公式" r:id="rId8" imgW="787400" imgH="431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213" y="4868863"/>
                        <a:ext cx="3168650" cy="95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54925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b="1">
                <a:solidFill>
                  <a:srgbClr val="CC3300"/>
                </a:solidFill>
              </a:rPr>
              <a:t>其它还有</a:t>
            </a:r>
          </a:p>
        </p:txBody>
      </p:sp>
      <p:sp>
        <p:nvSpPr>
          <p:cNvPr id="95235" name="Rectangle 3"/>
          <p:cNvSpPr>
            <a:spLocks noGrp="1" noChangeArrowheads="1"/>
          </p:cNvSpPr>
          <p:nvPr>
            <p:ph type="body" idx="1"/>
          </p:nvPr>
        </p:nvSpPr>
        <p:spPr/>
        <p:txBody>
          <a:bodyPr/>
          <a:lstStyle/>
          <a:p>
            <a:pPr eaLnBrk="1" hangingPunct="1">
              <a:buFont typeface="Wingdings" pitchFamily="2" charset="2"/>
              <a:buNone/>
            </a:pPr>
            <a:r>
              <a:rPr lang="zh-CN" altLang="en-US"/>
              <a:t>（</a:t>
            </a:r>
            <a:r>
              <a:rPr lang="en-US" altLang="zh-CN" b="1"/>
              <a:t>4</a:t>
            </a:r>
            <a:r>
              <a:rPr lang="zh-CN" altLang="en-US" b="1"/>
              <a:t>）无放回随机选择</a:t>
            </a:r>
          </a:p>
          <a:p>
            <a:pPr eaLnBrk="1" hangingPunct="1">
              <a:buFont typeface="Wingdings" pitchFamily="2" charset="2"/>
              <a:buNone/>
            </a:pPr>
            <a:r>
              <a:rPr lang="zh-CN" altLang="en-US" b="1"/>
              <a:t>（</a:t>
            </a:r>
            <a:r>
              <a:rPr lang="en-US" altLang="zh-CN" b="1"/>
              <a:t>5</a:t>
            </a:r>
            <a:r>
              <a:rPr lang="zh-CN" altLang="en-US" b="1"/>
              <a:t>）无放回余数随机选择</a:t>
            </a:r>
          </a:p>
          <a:p>
            <a:pPr eaLnBrk="1" hangingPunct="1">
              <a:buFont typeface="Wingdings" pitchFamily="2" charset="2"/>
              <a:buNone/>
            </a:pPr>
            <a:r>
              <a:rPr lang="zh-CN" altLang="en-US" b="1"/>
              <a:t>（</a:t>
            </a:r>
            <a:r>
              <a:rPr lang="en-US" altLang="zh-CN" b="1"/>
              <a:t>6</a:t>
            </a:r>
            <a:r>
              <a:rPr lang="zh-CN" altLang="en-US" b="1"/>
              <a:t>）排序选择</a:t>
            </a:r>
          </a:p>
          <a:p>
            <a:pPr eaLnBrk="1" hangingPunct="1">
              <a:buFont typeface="Wingdings" pitchFamily="2" charset="2"/>
              <a:buNone/>
            </a:pPr>
            <a:r>
              <a:rPr lang="zh-CN" altLang="en-US" b="1"/>
              <a:t>（</a:t>
            </a:r>
            <a:r>
              <a:rPr lang="en-US" altLang="zh-CN" b="1"/>
              <a:t>7</a:t>
            </a:r>
            <a:r>
              <a:rPr lang="zh-CN" altLang="en-US" b="1"/>
              <a:t>）随机联赛选择</a:t>
            </a:r>
          </a:p>
          <a:p>
            <a:pPr eaLnBrk="1" hangingPunct="1">
              <a:buFont typeface="Wingdings" pitchFamily="2" charset="2"/>
              <a:buNone/>
            </a:pPr>
            <a:r>
              <a:rPr lang="zh-CN" altLang="en-US" b="1"/>
              <a:t>等等。</a:t>
            </a:r>
          </a:p>
        </p:txBody>
      </p:sp>
    </p:spTree>
    <p:extLst>
      <p:ext uri="{BB962C8B-B14F-4D97-AF65-F5344CB8AC3E}">
        <p14:creationId xmlns:p14="http://schemas.microsoft.com/office/powerpoint/2010/main" val="1548257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277813"/>
            <a:ext cx="4259263" cy="1139825"/>
          </a:xfrm>
          <a:gradFill rotWithShape="1">
            <a:gsLst>
              <a:gs pos="0">
                <a:srgbClr val="336600"/>
              </a:gs>
              <a:gs pos="100000">
                <a:srgbClr val="182F00"/>
              </a:gs>
            </a:gsLst>
            <a:path path="rect">
              <a:fillToRect r="100000" b="100000"/>
            </a:path>
          </a:gradFill>
        </p:spPr>
        <p:txBody>
          <a:bodyPr/>
          <a:lstStyle/>
          <a:p>
            <a:pPr eaLnBrk="1" hangingPunct="1"/>
            <a:r>
              <a:rPr lang="zh-CN" altLang="en-US" sz="4800">
                <a:solidFill>
                  <a:schemeClr val="bg1"/>
                </a:solidFill>
                <a:ea typeface="方正舒体" pitchFamily="2" charset="-122"/>
              </a:rPr>
              <a:t>四、交叉算子</a:t>
            </a:r>
          </a:p>
        </p:txBody>
      </p:sp>
      <p:sp>
        <p:nvSpPr>
          <p:cNvPr id="96259" name="Rectangle 3"/>
          <p:cNvSpPr>
            <a:spLocks noGrp="1" noChangeArrowheads="1"/>
          </p:cNvSpPr>
          <p:nvPr>
            <p:ph type="body" idx="1"/>
          </p:nvPr>
        </p:nvSpPr>
        <p:spPr/>
        <p:txBody>
          <a:bodyPr/>
          <a:lstStyle/>
          <a:p>
            <a:pPr eaLnBrk="1" hangingPunct="1">
              <a:buFont typeface="Wingdings" pitchFamily="2" charset="2"/>
              <a:buNone/>
            </a:pPr>
            <a:r>
              <a:rPr lang="zh-CN" altLang="en-US" b="1"/>
              <a:t>（</a:t>
            </a:r>
            <a:r>
              <a:rPr lang="en-US" altLang="zh-CN" b="1"/>
              <a:t>1</a:t>
            </a:r>
            <a:r>
              <a:rPr lang="zh-CN" altLang="en-US" b="1"/>
              <a:t>）单点交叉</a:t>
            </a:r>
          </a:p>
          <a:p>
            <a:pPr eaLnBrk="1" hangingPunct="1">
              <a:buFont typeface="Wingdings" pitchFamily="2" charset="2"/>
              <a:buNone/>
            </a:pPr>
            <a:r>
              <a:rPr lang="zh-CN" altLang="en-US" b="1"/>
              <a:t>（</a:t>
            </a:r>
            <a:r>
              <a:rPr lang="en-US" altLang="zh-CN" b="1"/>
              <a:t>2</a:t>
            </a:r>
            <a:r>
              <a:rPr lang="zh-CN" altLang="en-US" b="1"/>
              <a:t>）双点交叉与多点交叉，如</a:t>
            </a:r>
          </a:p>
          <a:p>
            <a:pPr eaLnBrk="1" hangingPunct="1">
              <a:buFont typeface="Wingdings" pitchFamily="2" charset="2"/>
              <a:buNone/>
            </a:pPr>
            <a:r>
              <a:rPr lang="zh-CN" altLang="en-US" b="1"/>
              <a:t>  染色体</a:t>
            </a:r>
            <a:r>
              <a:rPr lang="en-US" altLang="zh-CN" b="1"/>
              <a:t>A</a:t>
            </a:r>
            <a:r>
              <a:rPr lang="zh-CN" altLang="en-US" b="1"/>
              <a:t>：  </a:t>
            </a:r>
            <a:r>
              <a:rPr lang="en-US" altLang="zh-CN" b="1"/>
              <a:t>xxxxxxxxxx</a:t>
            </a:r>
          </a:p>
          <a:p>
            <a:pPr eaLnBrk="1" hangingPunct="1">
              <a:buFont typeface="Wingdings" pitchFamily="2" charset="2"/>
              <a:buNone/>
            </a:pPr>
            <a:r>
              <a:rPr lang="en-US" altLang="zh-CN" b="1"/>
              <a:t>  </a:t>
            </a:r>
            <a:r>
              <a:rPr lang="zh-CN" altLang="en-US" b="1"/>
              <a:t>染色体</a:t>
            </a:r>
            <a:r>
              <a:rPr lang="en-US" altLang="zh-CN" b="1"/>
              <a:t>B</a:t>
            </a:r>
            <a:r>
              <a:rPr lang="zh-CN" altLang="en-US" b="1"/>
              <a:t>：  </a:t>
            </a:r>
            <a:r>
              <a:rPr lang="en-US" altLang="zh-CN" b="1"/>
              <a:t>yyyyyyyyyy</a:t>
            </a:r>
          </a:p>
          <a:p>
            <a:pPr eaLnBrk="1" hangingPunct="1">
              <a:buFont typeface="Wingdings" pitchFamily="2" charset="2"/>
              <a:buNone/>
            </a:pPr>
            <a:r>
              <a:rPr lang="zh-CN" altLang="en-US" b="1"/>
              <a:t>双点交叉后得到</a:t>
            </a:r>
          </a:p>
          <a:p>
            <a:pPr eaLnBrk="1" hangingPunct="1">
              <a:buFont typeface="Wingdings" pitchFamily="2" charset="2"/>
              <a:buNone/>
            </a:pPr>
            <a:r>
              <a:rPr lang="zh-CN" altLang="en-US" b="1"/>
              <a:t>            </a:t>
            </a:r>
            <a:r>
              <a:rPr lang="en-US" altLang="zh-CN" b="1"/>
              <a:t>A’</a:t>
            </a:r>
            <a:r>
              <a:rPr lang="zh-CN" altLang="en-US" b="1"/>
              <a:t>：  </a:t>
            </a:r>
            <a:r>
              <a:rPr lang="en-US" altLang="zh-CN" b="1"/>
              <a:t>xxyyyyyxxx</a:t>
            </a:r>
          </a:p>
          <a:p>
            <a:pPr eaLnBrk="1" hangingPunct="1">
              <a:buFont typeface="Wingdings" pitchFamily="2" charset="2"/>
              <a:buNone/>
            </a:pPr>
            <a:r>
              <a:rPr lang="en-US" altLang="zh-CN" b="1"/>
              <a:t>            B’</a:t>
            </a:r>
            <a:r>
              <a:rPr lang="zh-CN" altLang="en-US" b="1"/>
              <a:t>：  </a:t>
            </a:r>
            <a:r>
              <a:rPr lang="en-US" altLang="zh-CN" b="1"/>
              <a:t>yyxxxxxyyy</a:t>
            </a:r>
          </a:p>
          <a:p>
            <a:pPr eaLnBrk="1" hangingPunct="1">
              <a:buFont typeface="Wingdings" pitchFamily="2" charset="2"/>
              <a:buNone/>
            </a:pPr>
            <a:endParaRPr lang="en-US" altLang="zh-CN" b="1"/>
          </a:p>
        </p:txBody>
      </p:sp>
      <p:sp>
        <p:nvSpPr>
          <p:cNvPr id="96260" name="Line 4"/>
          <p:cNvSpPr>
            <a:spLocks noChangeShapeType="1"/>
          </p:cNvSpPr>
          <p:nvPr/>
        </p:nvSpPr>
        <p:spPr bwMode="auto">
          <a:xfrm>
            <a:off x="3203575" y="2636838"/>
            <a:ext cx="0" cy="1368425"/>
          </a:xfrm>
          <a:prstGeom prst="line">
            <a:avLst/>
          </a:prstGeom>
          <a:noFill/>
          <a:ln w="28575">
            <a:solidFill>
              <a:srgbClr val="CC3B1E"/>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6261" name="Line 5"/>
          <p:cNvSpPr>
            <a:spLocks noChangeShapeType="1"/>
          </p:cNvSpPr>
          <p:nvPr/>
        </p:nvSpPr>
        <p:spPr bwMode="auto">
          <a:xfrm>
            <a:off x="4211638" y="2636838"/>
            <a:ext cx="0" cy="1368425"/>
          </a:xfrm>
          <a:prstGeom prst="line">
            <a:avLst/>
          </a:prstGeom>
          <a:noFill/>
          <a:ln w="28575">
            <a:solidFill>
              <a:srgbClr val="CC3B1E"/>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2170671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277813"/>
            <a:ext cx="2674938" cy="847725"/>
          </a:xfrm>
          <a:solidFill>
            <a:srgbClr val="FF7C80">
              <a:alpha val="21176"/>
            </a:srgbClr>
          </a:solidFill>
        </p:spPr>
        <p:txBody>
          <a:bodyPr/>
          <a:lstStyle/>
          <a:p>
            <a:pPr eaLnBrk="1" hangingPunct="1"/>
            <a:r>
              <a:rPr lang="zh-CN" altLang="en-US" b="1">
                <a:solidFill>
                  <a:srgbClr val="CC3300"/>
                </a:solidFill>
              </a:rPr>
              <a:t>三点交叉</a:t>
            </a:r>
          </a:p>
        </p:txBody>
      </p:sp>
      <p:sp>
        <p:nvSpPr>
          <p:cNvPr id="97283" name="Rectangle 3"/>
          <p:cNvSpPr>
            <a:spLocks noGrp="1" noChangeArrowheads="1"/>
          </p:cNvSpPr>
          <p:nvPr>
            <p:ph type="body" idx="1"/>
          </p:nvPr>
        </p:nvSpPr>
        <p:spPr/>
        <p:txBody>
          <a:bodyPr/>
          <a:lstStyle/>
          <a:p>
            <a:pPr eaLnBrk="1" hangingPunct="1">
              <a:buFont typeface="Wingdings" pitchFamily="2" charset="2"/>
              <a:buNone/>
            </a:pPr>
            <a:r>
              <a:rPr lang="en-US" altLang="zh-CN"/>
              <a:t>    </a:t>
            </a:r>
            <a:r>
              <a:rPr lang="en-US" altLang="zh-CN" b="1"/>
              <a:t>A:   xxxxxxxxxx</a:t>
            </a:r>
          </a:p>
          <a:p>
            <a:pPr eaLnBrk="1" hangingPunct="1">
              <a:buFont typeface="Wingdings" pitchFamily="2" charset="2"/>
              <a:buNone/>
            </a:pPr>
            <a:r>
              <a:rPr lang="en-US" altLang="zh-CN" b="1"/>
              <a:t>    B:   yyyyyyyyyy</a:t>
            </a:r>
          </a:p>
          <a:p>
            <a:pPr eaLnBrk="1" hangingPunct="1">
              <a:buFont typeface="Wingdings" pitchFamily="2" charset="2"/>
              <a:buNone/>
            </a:pPr>
            <a:r>
              <a:rPr lang="en-US" altLang="zh-CN" b="1"/>
              <a:t> </a:t>
            </a:r>
            <a:r>
              <a:rPr lang="zh-CN" altLang="en-US" b="1"/>
              <a:t>三点交叉后</a:t>
            </a:r>
          </a:p>
          <a:p>
            <a:pPr eaLnBrk="1" hangingPunct="1">
              <a:buFont typeface="Wingdings" pitchFamily="2" charset="2"/>
              <a:buNone/>
            </a:pPr>
            <a:r>
              <a:rPr lang="zh-CN" altLang="en-US" b="1"/>
              <a:t>   </a:t>
            </a:r>
            <a:r>
              <a:rPr lang="en-US" altLang="zh-CN" b="1"/>
              <a:t>A’:  xxyyxxxyyy</a:t>
            </a:r>
          </a:p>
          <a:p>
            <a:pPr eaLnBrk="1" hangingPunct="1">
              <a:buFont typeface="Wingdings" pitchFamily="2" charset="2"/>
              <a:buNone/>
            </a:pPr>
            <a:r>
              <a:rPr lang="en-US" altLang="zh-CN" b="1"/>
              <a:t>   B’:  yyxxyyyxxx</a:t>
            </a:r>
          </a:p>
        </p:txBody>
      </p:sp>
      <p:sp>
        <p:nvSpPr>
          <p:cNvPr id="97284" name="Line 4"/>
          <p:cNvSpPr>
            <a:spLocks noChangeShapeType="1"/>
          </p:cNvSpPr>
          <p:nvPr/>
        </p:nvSpPr>
        <p:spPr bwMode="auto">
          <a:xfrm>
            <a:off x="1908175" y="1484313"/>
            <a:ext cx="0" cy="1439862"/>
          </a:xfrm>
          <a:prstGeom prst="line">
            <a:avLst/>
          </a:prstGeom>
          <a:noFill/>
          <a:ln w="28575">
            <a:solidFill>
              <a:srgbClr val="CC3B1E"/>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7285" name="Line 5"/>
          <p:cNvSpPr>
            <a:spLocks noChangeShapeType="1"/>
          </p:cNvSpPr>
          <p:nvPr/>
        </p:nvSpPr>
        <p:spPr bwMode="auto">
          <a:xfrm>
            <a:off x="2916238" y="1484313"/>
            <a:ext cx="0" cy="1439862"/>
          </a:xfrm>
          <a:prstGeom prst="line">
            <a:avLst/>
          </a:prstGeom>
          <a:noFill/>
          <a:ln w="28575">
            <a:solidFill>
              <a:srgbClr val="CC3B1E"/>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7286" name="Line 6"/>
          <p:cNvSpPr>
            <a:spLocks noChangeShapeType="1"/>
          </p:cNvSpPr>
          <p:nvPr/>
        </p:nvSpPr>
        <p:spPr bwMode="auto">
          <a:xfrm>
            <a:off x="2339975" y="1484313"/>
            <a:ext cx="0" cy="1439862"/>
          </a:xfrm>
          <a:prstGeom prst="line">
            <a:avLst/>
          </a:prstGeom>
          <a:noFill/>
          <a:ln w="28575">
            <a:solidFill>
              <a:srgbClr val="CC3B1E"/>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144889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77813"/>
            <a:ext cx="4402138" cy="703262"/>
          </a:xfrm>
          <a:solidFill>
            <a:srgbClr val="FFCCCC">
              <a:alpha val="41960"/>
            </a:srgbClr>
          </a:solidFill>
        </p:spPr>
        <p:txBody>
          <a:bodyPr/>
          <a:lstStyle/>
          <a:p>
            <a:pPr eaLnBrk="1" hangingPunct="1"/>
            <a:r>
              <a:rPr lang="zh-CN" altLang="en-US" sz="3800" b="1">
                <a:solidFill>
                  <a:srgbClr val="663300"/>
                </a:solidFill>
              </a:rPr>
              <a:t>（</a:t>
            </a:r>
            <a:r>
              <a:rPr lang="en-US" altLang="zh-CN" sz="3800" b="1">
                <a:solidFill>
                  <a:srgbClr val="663300"/>
                </a:solidFill>
              </a:rPr>
              <a:t>3</a:t>
            </a:r>
            <a:r>
              <a:rPr lang="zh-CN" altLang="en-US" sz="3800" b="1">
                <a:solidFill>
                  <a:srgbClr val="663300"/>
                </a:solidFill>
              </a:rPr>
              <a:t>）均匀交叉</a:t>
            </a:r>
          </a:p>
        </p:txBody>
      </p:sp>
      <p:sp>
        <p:nvSpPr>
          <p:cNvPr id="98307" name="Rectangle 3"/>
          <p:cNvSpPr>
            <a:spLocks noGrp="1" noChangeArrowheads="1"/>
          </p:cNvSpPr>
          <p:nvPr>
            <p:ph type="body" idx="1"/>
          </p:nvPr>
        </p:nvSpPr>
        <p:spPr>
          <a:xfrm>
            <a:off x="457200" y="1196975"/>
            <a:ext cx="8229600" cy="4933950"/>
          </a:xfrm>
          <a:solidFill>
            <a:srgbClr val="CCCCFF">
              <a:alpha val="27843"/>
            </a:srgbClr>
          </a:solidFill>
        </p:spPr>
        <p:txBody>
          <a:bodyPr/>
          <a:lstStyle/>
          <a:p>
            <a:pPr marL="571500" indent="-571500" eaLnBrk="1" hangingPunct="1">
              <a:buFont typeface="Wingdings" pitchFamily="2" charset="2"/>
              <a:buAutoNum type="alphaLcPeriod"/>
            </a:pPr>
            <a:r>
              <a:rPr lang="zh-CN" altLang="en-US" b="1"/>
              <a:t>随机产生一个与个体编码串长度相等的屏蔽字</a:t>
            </a:r>
            <a:r>
              <a:rPr lang="en-US" altLang="zh-CN" b="1"/>
              <a:t>W=w1w2…wp, </a:t>
            </a:r>
            <a:r>
              <a:rPr lang="zh-CN" altLang="en-US" b="1"/>
              <a:t>其中</a:t>
            </a:r>
            <a:r>
              <a:rPr lang="en-US" altLang="zh-CN" b="1"/>
              <a:t>p</a:t>
            </a:r>
            <a:r>
              <a:rPr lang="zh-CN" altLang="en-US" b="1"/>
              <a:t>为编码串长度。</a:t>
            </a:r>
          </a:p>
          <a:p>
            <a:pPr marL="571500" indent="-571500" eaLnBrk="1" hangingPunct="1">
              <a:buFont typeface="Wingdings" pitchFamily="2" charset="2"/>
              <a:buAutoNum type="alphaLcPeriod"/>
            </a:pPr>
            <a:r>
              <a:rPr lang="zh-CN" altLang="en-US" b="1"/>
              <a:t>由下述规则从</a:t>
            </a:r>
            <a:r>
              <a:rPr lang="en-US" altLang="zh-CN" b="1"/>
              <a:t>A</a:t>
            </a:r>
            <a:r>
              <a:rPr lang="zh-CN" altLang="en-US" b="1"/>
              <a:t>，</a:t>
            </a:r>
            <a:r>
              <a:rPr lang="en-US" altLang="zh-CN" b="1"/>
              <a:t>B</a:t>
            </a:r>
            <a:r>
              <a:rPr lang="zh-CN" altLang="en-US" b="1"/>
              <a:t>两个父代个体中产生出两个新的子代个体</a:t>
            </a:r>
            <a:r>
              <a:rPr lang="en-US" altLang="zh-CN" b="1"/>
              <a:t>A’</a:t>
            </a:r>
            <a:r>
              <a:rPr lang="zh-CN" altLang="en-US" b="1"/>
              <a:t>，</a:t>
            </a:r>
            <a:r>
              <a:rPr lang="en-US" altLang="zh-CN" b="1"/>
              <a:t>B’:</a:t>
            </a:r>
          </a:p>
          <a:p>
            <a:pPr marL="571500" indent="-571500" eaLnBrk="1" hangingPunct="1">
              <a:buFont typeface="Wingdings" pitchFamily="2" charset="2"/>
              <a:buNone/>
            </a:pPr>
            <a:r>
              <a:rPr lang="en-US" altLang="zh-CN" b="1"/>
              <a:t>      </a:t>
            </a:r>
            <a:r>
              <a:rPr lang="zh-CN" altLang="en-US" b="1"/>
              <a:t>若</a:t>
            </a:r>
            <a:r>
              <a:rPr lang="en-US" altLang="zh-CN" b="1"/>
              <a:t>wi=0</a:t>
            </a:r>
            <a:r>
              <a:rPr lang="zh-CN" altLang="en-US" b="1"/>
              <a:t>则</a:t>
            </a:r>
            <a:r>
              <a:rPr lang="en-US" altLang="zh-CN" b="1"/>
              <a:t>A’</a:t>
            </a:r>
            <a:r>
              <a:rPr lang="zh-CN" altLang="en-US" b="1"/>
              <a:t>在第</a:t>
            </a:r>
            <a:r>
              <a:rPr lang="en-US" altLang="zh-CN" b="1"/>
              <a:t>i</a:t>
            </a:r>
            <a:r>
              <a:rPr lang="zh-CN" altLang="en-US" b="1"/>
              <a:t>个基因座上的值继承</a:t>
            </a:r>
            <a:r>
              <a:rPr lang="en-US" altLang="zh-CN" b="1"/>
              <a:t>A</a:t>
            </a:r>
            <a:r>
              <a:rPr lang="zh-CN" altLang="en-US" b="1"/>
              <a:t>的对应基因值；</a:t>
            </a:r>
          </a:p>
          <a:p>
            <a:pPr marL="571500" indent="-571500" eaLnBrk="1" hangingPunct="1">
              <a:buFont typeface="Wingdings" pitchFamily="2" charset="2"/>
              <a:buNone/>
            </a:pPr>
            <a:r>
              <a:rPr lang="zh-CN" altLang="en-US" b="1"/>
              <a:t>      若</a:t>
            </a:r>
            <a:r>
              <a:rPr lang="en-US" altLang="zh-CN" b="1"/>
              <a:t>wi=1</a:t>
            </a:r>
            <a:r>
              <a:rPr lang="zh-CN" altLang="en-US" b="1"/>
              <a:t>则</a:t>
            </a:r>
            <a:r>
              <a:rPr lang="en-US" altLang="zh-CN" b="1"/>
              <a:t>A’</a:t>
            </a:r>
            <a:r>
              <a:rPr lang="zh-CN" altLang="en-US" b="1"/>
              <a:t>在第</a:t>
            </a:r>
            <a:r>
              <a:rPr lang="en-US" altLang="zh-CN" b="1"/>
              <a:t>i</a:t>
            </a:r>
            <a:r>
              <a:rPr lang="zh-CN" altLang="en-US" b="1"/>
              <a:t>个基因座上的值继承</a:t>
            </a:r>
            <a:r>
              <a:rPr lang="en-US" altLang="zh-CN" b="1"/>
              <a:t>B</a:t>
            </a:r>
            <a:r>
              <a:rPr lang="zh-CN" altLang="en-US" b="1"/>
              <a:t>的对应基因值。</a:t>
            </a:r>
          </a:p>
        </p:txBody>
      </p:sp>
    </p:spTree>
    <p:extLst>
      <p:ext uri="{BB962C8B-B14F-4D97-AF65-F5344CB8AC3E}">
        <p14:creationId xmlns:p14="http://schemas.microsoft.com/office/powerpoint/2010/main" val="109337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277813"/>
            <a:ext cx="1377950" cy="1139825"/>
          </a:xfrm>
          <a:solidFill>
            <a:srgbClr val="FFFFCC"/>
          </a:solidFill>
        </p:spPr>
        <p:txBody>
          <a:bodyPr/>
          <a:lstStyle/>
          <a:p>
            <a:pPr eaLnBrk="1" hangingPunct="1"/>
            <a:r>
              <a:rPr lang="zh-CN" altLang="en-US" b="1"/>
              <a:t>例如</a:t>
            </a:r>
          </a:p>
        </p:txBody>
      </p:sp>
      <p:sp>
        <p:nvSpPr>
          <p:cNvPr id="99331" name="Rectangle 3"/>
          <p:cNvSpPr>
            <a:spLocks noGrp="1" noChangeArrowheads="1"/>
          </p:cNvSpPr>
          <p:nvPr>
            <p:ph type="body" idx="1"/>
          </p:nvPr>
        </p:nvSpPr>
        <p:spPr/>
        <p:txBody>
          <a:bodyPr/>
          <a:lstStyle/>
          <a:p>
            <a:pPr eaLnBrk="1" hangingPunct="1">
              <a:buFont typeface="Wingdings" pitchFamily="2" charset="2"/>
              <a:buNone/>
            </a:pPr>
            <a:r>
              <a:rPr lang="en-US" altLang="zh-CN"/>
              <a:t>  </a:t>
            </a:r>
            <a:r>
              <a:rPr lang="en-US" altLang="zh-CN" b="1"/>
              <a:t>A</a:t>
            </a:r>
            <a:r>
              <a:rPr lang="zh-CN" altLang="en-US" b="1"/>
              <a:t>：</a:t>
            </a:r>
            <a:r>
              <a:rPr lang="en-US" altLang="zh-CN" b="1"/>
              <a:t>xxxxxxxxxx</a:t>
            </a:r>
          </a:p>
          <a:p>
            <a:pPr eaLnBrk="1" hangingPunct="1">
              <a:buFont typeface="Wingdings" pitchFamily="2" charset="2"/>
              <a:buNone/>
            </a:pPr>
            <a:r>
              <a:rPr lang="en-US" altLang="zh-CN" b="1"/>
              <a:t>  B</a:t>
            </a:r>
            <a:r>
              <a:rPr lang="zh-CN" altLang="en-US" b="1"/>
              <a:t>：</a:t>
            </a:r>
            <a:r>
              <a:rPr lang="en-US" altLang="zh-CN" b="1"/>
              <a:t>yyyyyyyyyy</a:t>
            </a:r>
          </a:p>
          <a:p>
            <a:pPr eaLnBrk="1" hangingPunct="1">
              <a:buFont typeface="Wingdings" pitchFamily="2" charset="2"/>
              <a:buNone/>
            </a:pPr>
            <a:r>
              <a:rPr lang="en-US" altLang="zh-CN" b="1"/>
              <a:t>   w=1101001101</a:t>
            </a:r>
          </a:p>
          <a:p>
            <a:pPr eaLnBrk="1" hangingPunct="1">
              <a:buFont typeface="Wingdings" pitchFamily="2" charset="2"/>
              <a:buNone/>
            </a:pPr>
            <a:r>
              <a:rPr lang="en-US" altLang="zh-CN" b="1"/>
              <a:t>  </a:t>
            </a:r>
            <a:r>
              <a:rPr lang="zh-CN" altLang="en-US" b="1"/>
              <a:t>交叉后：</a:t>
            </a:r>
          </a:p>
          <a:p>
            <a:pPr eaLnBrk="1" hangingPunct="1">
              <a:buFont typeface="Wingdings" pitchFamily="2" charset="2"/>
              <a:buNone/>
            </a:pPr>
            <a:r>
              <a:rPr lang="zh-CN" altLang="en-US" b="1"/>
              <a:t>   </a:t>
            </a:r>
            <a:r>
              <a:rPr lang="en-US" altLang="zh-CN" b="1"/>
              <a:t>A’:   yyxyxxyyxy</a:t>
            </a:r>
          </a:p>
          <a:p>
            <a:pPr eaLnBrk="1" hangingPunct="1">
              <a:buFont typeface="Wingdings" pitchFamily="2" charset="2"/>
              <a:buNone/>
            </a:pPr>
            <a:r>
              <a:rPr lang="en-US" altLang="zh-CN" b="1"/>
              <a:t>   B’:   xxyxyyxxyx</a:t>
            </a:r>
          </a:p>
        </p:txBody>
      </p:sp>
    </p:spTree>
    <p:extLst>
      <p:ext uri="{BB962C8B-B14F-4D97-AF65-F5344CB8AC3E}">
        <p14:creationId xmlns:p14="http://schemas.microsoft.com/office/powerpoint/2010/main" val="1253156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solidFill>
            <a:srgbClr val="00CC99">
              <a:alpha val="25098"/>
            </a:srgbClr>
          </a:solidFill>
        </p:spPr>
        <p:txBody>
          <a:bodyPr/>
          <a:lstStyle/>
          <a:p>
            <a:pPr eaLnBrk="1" hangingPunct="1"/>
            <a:r>
              <a:rPr lang="zh-CN" altLang="en-US" b="1">
                <a:solidFill>
                  <a:srgbClr val="663300"/>
                </a:solidFill>
              </a:rPr>
              <a:t>（</a:t>
            </a:r>
            <a:r>
              <a:rPr lang="en-US" altLang="zh-CN" b="1">
                <a:solidFill>
                  <a:srgbClr val="663300"/>
                </a:solidFill>
              </a:rPr>
              <a:t>4</a:t>
            </a:r>
            <a:r>
              <a:rPr lang="zh-CN" altLang="en-US" b="1">
                <a:solidFill>
                  <a:srgbClr val="663300"/>
                </a:solidFill>
              </a:rPr>
              <a:t>）算术交叉</a:t>
            </a:r>
          </a:p>
        </p:txBody>
      </p:sp>
      <p:graphicFrame>
        <p:nvGraphicFramePr>
          <p:cNvPr id="100355" name="Object 4"/>
          <p:cNvGraphicFramePr>
            <a:graphicFrameLocks noGrp="1" noChangeAspect="1"/>
          </p:cNvGraphicFramePr>
          <p:nvPr>
            <p:ph sz="half" idx="1"/>
          </p:nvPr>
        </p:nvGraphicFramePr>
        <p:xfrm>
          <a:off x="971550" y="1916113"/>
          <a:ext cx="5256213" cy="1939925"/>
        </p:xfrm>
        <a:graphic>
          <a:graphicData uri="http://schemas.openxmlformats.org/presentationml/2006/ole">
            <mc:AlternateContent xmlns:mc="http://schemas.openxmlformats.org/markup-compatibility/2006">
              <mc:Choice xmlns:v="urn:schemas-microsoft-com:vml" Requires="v">
                <p:oleObj spid="_x0000_s243764" name="公式" r:id="rId4" imgW="1307532" imgH="482391" progId="Equation.3">
                  <p:embed/>
                </p:oleObj>
              </mc:Choice>
              <mc:Fallback>
                <p:oleObj name="公式" r:id="rId4" imgW="1307532" imgH="4823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916113"/>
                        <a:ext cx="5256213" cy="193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6" name="Text Box 6"/>
          <p:cNvSpPr txBox="1">
            <a:spLocks noChangeArrowheads="1"/>
          </p:cNvSpPr>
          <p:nvPr/>
        </p:nvSpPr>
        <p:spPr bwMode="auto">
          <a:xfrm>
            <a:off x="395288" y="4005263"/>
            <a:ext cx="7918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r>
              <a:rPr lang="en-US" altLang="zh-CN" sz="2800" b="1">
                <a:solidFill>
                  <a:schemeClr val="tx1"/>
                </a:solidFill>
                <a:ea typeface="宋体" pitchFamily="2" charset="-122"/>
              </a:rPr>
              <a:t>      </a:t>
            </a:r>
            <a:r>
              <a:rPr lang="zh-CN" altLang="en-US" sz="2800" b="1">
                <a:solidFill>
                  <a:schemeClr val="tx1"/>
                </a:solidFill>
                <a:ea typeface="宋体" pitchFamily="2" charset="-122"/>
              </a:rPr>
              <a:t>可以是常数，也可以是一个由进化代数所决定</a:t>
            </a:r>
          </a:p>
          <a:p>
            <a:pPr eaLnBrk="1" hangingPunct="1"/>
            <a:r>
              <a:rPr lang="zh-CN" altLang="en-US" sz="2800" b="1">
                <a:solidFill>
                  <a:schemeClr val="tx1"/>
                </a:solidFill>
                <a:ea typeface="宋体" pitchFamily="2" charset="-122"/>
              </a:rPr>
              <a:t>的变量。</a:t>
            </a:r>
          </a:p>
        </p:txBody>
      </p:sp>
      <p:graphicFrame>
        <p:nvGraphicFramePr>
          <p:cNvPr id="100357" name="Object 7"/>
          <p:cNvGraphicFramePr>
            <a:graphicFrameLocks noGrp="1" noChangeAspect="1"/>
          </p:cNvGraphicFramePr>
          <p:nvPr>
            <p:ph sz="half" idx="2"/>
          </p:nvPr>
        </p:nvGraphicFramePr>
        <p:xfrm>
          <a:off x="468313" y="3946525"/>
          <a:ext cx="647700" cy="593725"/>
        </p:xfrm>
        <a:graphic>
          <a:graphicData uri="http://schemas.openxmlformats.org/presentationml/2006/ole">
            <mc:AlternateContent xmlns:mc="http://schemas.openxmlformats.org/markup-compatibility/2006">
              <mc:Choice xmlns:v="urn:schemas-microsoft-com:vml" Requires="v">
                <p:oleObj spid="_x0000_s243765" name="公式" r:id="rId6" imgW="152334" imgH="139639" progId="Equation.3">
                  <p:embed/>
                </p:oleObj>
              </mc:Choice>
              <mc:Fallback>
                <p:oleObj name="公式" r:id="rId6" imgW="152334" imgH="13963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3946525"/>
                        <a:ext cx="6477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3134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solidFill>
            <a:srgbClr val="EAEAEA"/>
          </a:solidFill>
        </p:spPr>
        <p:txBody>
          <a:bodyPr/>
          <a:lstStyle/>
          <a:p>
            <a:pPr eaLnBrk="1" hangingPunct="1"/>
            <a:r>
              <a:rPr lang="zh-CN" altLang="en-US" sz="4800">
                <a:solidFill>
                  <a:srgbClr val="336600"/>
                </a:solidFill>
                <a:ea typeface="方正舒体" pitchFamily="2" charset="-122"/>
              </a:rPr>
              <a:t>三、变异算子</a:t>
            </a:r>
          </a:p>
        </p:txBody>
      </p:sp>
      <p:sp>
        <p:nvSpPr>
          <p:cNvPr id="101379" name="Rectangle 3"/>
          <p:cNvSpPr>
            <a:spLocks noGrp="1" noChangeArrowheads="1"/>
          </p:cNvSpPr>
          <p:nvPr>
            <p:ph type="body" sz="half" idx="1"/>
          </p:nvPr>
        </p:nvSpPr>
        <p:spPr>
          <a:xfrm>
            <a:off x="457200" y="1600200"/>
            <a:ext cx="8218488" cy="4530725"/>
          </a:xfrm>
        </p:spPr>
        <p:txBody>
          <a:bodyPr/>
          <a:lstStyle/>
          <a:p>
            <a:pPr eaLnBrk="1" hangingPunct="1">
              <a:buFont typeface="Wingdings" pitchFamily="2" charset="2"/>
              <a:buNone/>
            </a:pPr>
            <a:r>
              <a:rPr lang="zh-CN" altLang="en-US" sz="2800" b="1"/>
              <a:t>（</a:t>
            </a:r>
            <a:r>
              <a:rPr lang="en-US" altLang="zh-CN" sz="2800" b="1"/>
              <a:t>1</a:t>
            </a:r>
            <a:r>
              <a:rPr lang="zh-CN" altLang="en-US" sz="2800" b="1"/>
              <a:t>）基本位变异：对个体编码串中以变异概率</a:t>
            </a:r>
          </a:p>
          <a:p>
            <a:pPr eaLnBrk="1" hangingPunct="1">
              <a:buFont typeface="Wingdings" pitchFamily="2" charset="2"/>
              <a:buNone/>
            </a:pPr>
            <a:r>
              <a:rPr lang="zh-CN" altLang="en-US" sz="2800" b="1"/>
              <a:t>           随机指定的某一位或某几位基因座上的基因值作变异运算。一般         较小。</a:t>
            </a:r>
          </a:p>
          <a:p>
            <a:pPr eaLnBrk="1" hangingPunct="1">
              <a:buFont typeface="Wingdings" pitchFamily="2" charset="2"/>
              <a:buNone/>
            </a:pPr>
            <a:r>
              <a:rPr lang="zh-CN" altLang="en-US" sz="2800" b="1"/>
              <a:t>（</a:t>
            </a:r>
            <a:r>
              <a:rPr lang="en-US" altLang="zh-CN" sz="2800" b="1"/>
              <a:t>2</a:t>
            </a:r>
            <a:r>
              <a:rPr lang="zh-CN" altLang="en-US" sz="2800" b="1"/>
              <a:t>）均匀变异</a:t>
            </a:r>
          </a:p>
          <a:p>
            <a:pPr eaLnBrk="1" hangingPunct="1">
              <a:buFont typeface="Wingdings" pitchFamily="2" charset="2"/>
              <a:buNone/>
            </a:pPr>
            <a:r>
              <a:rPr lang="zh-CN" altLang="en-US" sz="2800" b="1"/>
              <a:t>  </a:t>
            </a:r>
            <a:r>
              <a:rPr lang="en-US" altLang="zh-CN" sz="2800" b="1"/>
              <a:t>a. </a:t>
            </a:r>
            <a:r>
              <a:rPr lang="zh-CN" altLang="en-US" sz="2800" b="1"/>
              <a:t>依次指定个体编码串中的每个基因座为变异点；</a:t>
            </a:r>
          </a:p>
          <a:p>
            <a:pPr eaLnBrk="1" hangingPunct="1">
              <a:buFont typeface="Wingdings" pitchFamily="2" charset="2"/>
              <a:buNone/>
            </a:pPr>
            <a:r>
              <a:rPr lang="zh-CN" altLang="en-US" sz="2800" b="1"/>
              <a:t>  </a:t>
            </a:r>
            <a:r>
              <a:rPr lang="en-US" altLang="zh-CN" sz="2800" b="1"/>
              <a:t>b. </a:t>
            </a:r>
            <a:r>
              <a:rPr lang="zh-CN" altLang="en-US" sz="2800" b="1"/>
              <a:t>对每一个变异点以变异概率      从对应基因的取值范围内取一随机数来替代原有基因值。</a:t>
            </a:r>
          </a:p>
        </p:txBody>
      </p:sp>
      <p:graphicFrame>
        <p:nvGraphicFramePr>
          <p:cNvPr id="101380" name="Object 4"/>
          <p:cNvGraphicFramePr>
            <a:graphicFrameLocks noGrp="1" noChangeAspect="1"/>
          </p:cNvGraphicFramePr>
          <p:nvPr>
            <p:ph sz="quarter" idx="2"/>
          </p:nvPr>
        </p:nvGraphicFramePr>
        <p:xfrm>
          <a:off x="971550" y="1989138"/>
          <a:ext cx="569913" cy="603250"/>
        </p:xfrm>
        <a:graphic>
          <a:graphicData uri="http://schemas.openxmlformats.org/presentationml/2006/ole">
            <mc:AlternateContent xmlns:mc="http://schemas.openxmlformats.org/markup-compatibility/2006">
              <mc:Choice xmlns:v="urn:schemas-microsoft-com:vml" Requires="v">
                <p:oleObj spid="_x0000_s244813" name="公式" r:id="rId4" imgW="215806" imgH="228501" progId="Equation.3">
                  <p:embed/>
                </p:oleObj>
              </mc:Choice>
              <mc:Fallback>
                <p:oleObj name="公式" r:id="rId4" imgW="215806"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989138"/>
                        <a:ext cx="56991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1" name="Object 6"/>
          <p:cNvGraphicFramePr>
            <a:graphicFrameLocks noGrp="1" noChangeAspect="1"/>
          </p:cNvGraphicFramePr>
          <p:nvPr>
            <p:ph sz="quarter" idx="3"/>
          </p:nvPr>
        </p:nvGraphicFramePr>
        <p:xfrm>
          <a:off x="4211638" y="2420938"/>
          <a:ext cx="606425" cy="641350"/>
        </p:xfrm>
        <a:graphic>
          <a:graphicData uri="http://schemas.openxmlformats.org/presentationml/2006/ole">
            <mc:AlternateContent xmlns:mc="http://schemas.openxmlformats.org/markup-compatibility/2006">
              <mc:Choice xmlns:v="urn:schemas-microsoft-com:vml" Requires="v">
                <p:oleObj spid="_x0000_s244814" name="公式" r:id="rId6" imgW="215806" imgH="228501" progId="Equation.3">
                  <p:embed/>
                </p:oleObj>
              </mc:Choice>
              <mc:Fallback>
                <p:oleObj name="公式" r:id="rId6" imgW="215806"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638" y="2420938"/>
                        <a:ext cx="6064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2" name="Object 8"/>
          <p:cNvGraphicFramePr>
            <a:graphicFrameLocks noChangeAspect="1"/>
          </p:cNvGraphicFramePr>
          <p:nvPr/>
        </p:nvGraphicFramePr>
        <p:xfrm>
          <a:off x="5435600" y="4292600"/>
          <a:ext cx="592138" cy="774700"/>
        </p:xfrm>
        <a:graphic>
          <a:graphicData uri="http://schemas.openxmlformats.org/presentationml/2006/ole">
            <mc:AlternateContent xmlns:mc="http://schemas.openxmlformats.org/markup-compatibility/2006">
              <mc:Choice xmlns:v="urn:schemas-microsoft-com:vml" Requires="v">
                <p:oleObj spid="_x0000_s244815" name="公式" r:id="rId8" imgW="215806" imgH="228501" progId="Equation.3">
                  <p:embed/>
                </p:oleObj>
              </mc:Choice>
              <mc:Fallback>
                <p:oleObj name="公式" r:id="rId8" imgW="215806"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4292600"/>
                        <a:ext cx="592138"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5790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body" sz="half" idx="1"/>
          </p:nvPr>
        </p:nvSpPr>
        <p:spPr>
          <a:xfrm>
            <a:off x="755650" y="908050"/>
            <a:ext cx="7570788" cy="4530725"/>
          </a:xfrm>
        </p:spPr>
        <p:txBody>
          <a:bodyPr/>
          <a:lstStyle/>
          <a:p>
            <a:pPr eaLnBrk="1" hangingPunct="1">
              <a:buFont typeface="Wingdings" pitchFamily="2" charset="2"/>
              <a:buNone/>
            </a:pPr>
            <a:r>
              <a:rPr lang="zh-CN" altLang="en-US" sz="2600" b="1" dirty="0"/>
              <a:t>设</a:t>
            </a:r>
            <a:r>
              <a:rPr lang="en-US" altLang="zh-CN" sz="2600" b="1" dirty="0"/>
              <a:t>X=x1x2…</a:t>
            </a:r>
            <a:r>
              <a:rPr lang="en-US" altLang="zh-CN" sz="2600" b="1" dirty="0" err="1"/>
              <a:t>xk</a:t>
            </a:r>
            <a:r>
              <a:rPr lang="en-US" altLang="zh-CN" sz="2600" b="1" dirty="0"/>
              <a:t>…</a:t>
            </a:r>
            <a:r>
              <a:rPr lang="en-US" altLang="zh-CN" sz="2600" b="1" dirty="0" err="1"/>
              <a:t>xp</a:t>
            </a:r>
            <a:r>
              <a:rPr lang="zh-CN" altLang="en-US" sz="2600" b="1" dirty="0"/>
              <a:t>，如果</a:t>
            </a:r>
            <a:r>
              <a:rPr lang="en-US" altLang="zh-CN" sz="2600" b="1" dirty="0" err="1"/>
              <a:t>xk</a:t>
            </a:r>
            <a:r>
              <a:rPr lang="zh-CN" altLang="en-US" sz="2600" b="1" dirty="0"/>
              <a:t>是变异点，则新基因</a:t>
            </a:r>
          </a:p>
          <a:p>
            <a:pPr eaLnBrk="1" hangingPunct="1">
              <a:buFont typeface="Wingdings" pitchFamily="2" charset="2"/>
              <a:buNone/>
            </a:pPr>
            <a:endParaRPr lang="zh-CN" altLang="en-US" sz="2600" b="1" dirty="0"/>
          </a:p>
          <a:p>
            <a:pPr eaLnBrk="1" hangingPunct="1">
              <a:buFont typeface="Wingdings" pitchFamily="2" charset="2"/>
              <a:buNone/>
            </a:pPr>
            <a:endParaRPr lang="zh-CN" altLang="en-US" sz="2600" b="1" dirty="0"/>
          </a:p>
          <a:p>
            <a:pPr eaLnBrk="1" hangingPunct="1">
              <a:buFont typeface="Wingdings" pitchFamily="2" charset="2"/>
              <a:buNone/>
            </a:pPr>
            <a:r>
              <a:rPr lang="zh-CN" altLang="en-US" sz="2600" b="1" dirty="0"/>
              <a:t>其中</a:t>
            </a:r>
            <a:r>
              <a:rPr lang="en-US" altLang="zh-CN" sz="2600" b="1" dirty="0"/>
              <a:t>r</a:t>
            </a:r>
            <a:r>
              <a:rPr lang="zh-CN" altLang="en-US" sz="2600" b="1" dirty="0"/>
              <a:t>服从</a:t>
            </a:r>
            <a:r>
              <a:rPr lang="en-US" altLang="zh-CN" sz="2600" b="1" dirty="0"/>
              <a:t>【0</a:t>
            </a:r>
            <a:r>
              <a:rPr lang="zh-CN" altLang="en-US" sz="2600" b="1" dirty="0"/>
              <a:t>，</a:t>
            </a:r>
            <a:r>
              <a:rPr lang="en-US" altLang="zh-CN" sz="2600" b="1" dirty="0"/>
              <a:t>1】</a:t>
            </a:r>
            <a:r>
              <a:rPr lang="zh-CN" altLang="en-US" sz="2600" b="1" dirty="0"/>
              <a:t>上的均匀分布。</a:t>
            </a:r>
          </a:p>
          <a:p>
            <a:pPr eaLnBrk="1" hangingPunct="1">
              <a:buFont typeface="Wingdings" pitchFamily="2" charset="2"/>
              <a:buNone/>
            </a:pPr>
            <a:r>
              <a:rPr lang="zh-CN" altLang="en-US" sz="3600" dirty="0">
                <a:solidFill>
                  <a:srgbClr val="FF3300"/>
                </a:solidFill>
                <a:ea typeface="方正舒体" pitchFamily="2" charset="-122"/>
              </a:rPr>
              <a:t>其它变异方法还有：</a:t>
            </a:r>
          </a:p>
          <a:p>
            <a:pPr eaLnBrk="1" hangingPunct="1">
              <a:buFont typeface="Wingdings" pitchFamily="2" charset="2"/>
              <a:buNone/>
            </a:pPr>
            <a:r>
              <a:rPr lang="zh-CN" altLang="en-US" sz="2600" b="1" dirty="0"/>
              <a:t>（</a:t>
            </a:r>
            <a:r>
              <a:rPr lang="en-US" altLang="zh-CN" sz="2600" b="1" dirty="0"/>
              <a:t>3</a:t>
            </a:r>
            <a:r>
              <a:rPr lang="zh-CN" altLang="en-US" sz="2600" b="1" dirty="0"/>
              <a:t>）边界变异</a:t>
            </a:r>
          </a:p>
          <a:p>
            <a:pPr eaLnBrk="1" hangingPunct="1">
              <a:buFont typeface="Wingdings" pitchFamily="2" charset="2"/>
              <a:buNone/>
            </a:pPr>
            <a:r>
              <a:rPr lang="zh-CN" altLang="en-US" sz="2600" b="1" dirty="0"/>
              <a:t>（</a:t>
            </a:r>
            <a:r>
              <a:rPr lang="en-US" altLang="zh-CN" sz="2600" b="1" dirty="0"/>
              <a:t>4</a:t>
            </a:r>
            <a:r>
              <a:rPr lang="zh-CN" altLang="en-US" sz="2600" b="1" dirty="0"/>
              <a:t>）非均匀变异</a:t>
            </a:r>
          </a:p>
          <a:p>
            <a:pPr eaLnBrk="1" hangingPunct="1">
              <a:buFont typeface="Wingdings" pitchFamily="2" charset="2"/>
              <a:buNone/>
            </a:pPr>
            <a:r>
              <a:rPr lang="zh-CN" altLang="en-US" sz="2600" b="1" dirty="0"/>
              <a:t>（</a:t>
            </a:r>
            <a:r>
              <a:rPr lang="en-US" altLang="zh-CN" sz="2600" b="1" dirty="0"/>
              <a:t>5</a:t>
            </a:r>
            <a:r>
              <a:rPr lang="zh-CN" altLang="en-US" sz="2600" b="1" dirty="0"/>
              <a:t>）高斯变异</a:t>
            </a:r>
          </a:p>
          <a:p>
            <a:pPr eaLnBrk="1" hangingPunct="1"/>
            <a:endParaRPr lang="zh-CN" altLang="en-US" sz="2600" b="1" dirty="0"/>
          </a:p>
          <a:p>
            <a:pPr eaLnBrk="1" hangingPunct="1"/>
            <a:endParaRPr lang="zh-CN" altLang="en-US" sz="2600" b="1" dirty="0"/>
          </a:p>
          <a:p>
            <a:pPr eaLnBrk="1" hangingPunct="1"/>
            <a:endParaRPr lang="zh-CN" altLang="en-US" sz="2600" b="1" dirty="0"/>
          </a:p>
          <a:p>
            <a:pPr eaLnBrk="1" hangingPunct="1"/>
            <a:endParaRPr lang="en-US" altLang="zh-CN" sz="2600" b="1" dirty="0"/>
          </a:p>
        </p:txBody>
      </p:sp>
      <p:graphicFrame>
        <p:nvGraphicFramePr>
          <p:cNvPr id="102403" name="Object 5"/>
          <p:cNvGraphicFramePr>
            <a:graphicFrameLocks noGrp="1" noChangeAspect="1"/>
          </p:cNvGraphicFramePr>
          <p:nvPr>
            <p:ph sz="half" idx="2"/>
          </p:nvPr>
        </p:nvGraphicFramePr>
        <p:xfrm>
          <a:off x="1258888" y="1484313"/>
          <a:ext cx="5329237" cy="855662"/>
        </p:xfrm>
        <a:graphic>
          <a:graphicData uri="http://schemas.openxmlformats.org/presentationml/2006/ole">
            <mc:AlternateContent xmlns:mc="http://schemas.openxmlformats.org/markup-compatibility/2006">
              <mc:Choice xmlns:v="urn:schemas-microsoft-com:vml" Requires="v">
                <p:oleObj spid="_x0000_s245787" name="公式" r:id="rId4" imgW="1497950" imgH="241195" progId="Equation.3">
                  <p:embed/>
                </p:oleObj>
              </mc:Choice>
              <mc:Fallback>
                <p:oleObj name="公式" r:id="rId4" imgW="1497950"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484313"/>
                        <a:ext cx="5329237"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34901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a:xfrm>
            <a:off x="408788" y="260648"/>
            <a:ext cx="828092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Font typeface="Wingdings" pitchFamily="2" charset="2"/>
              <a:buNone/>
              <a:defRPr/>
            </a:pP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遗传算法的应用</a:t>
            </a:r>
          </a:p>
        </p:txBody>
      </p:sp>
      <p:sp>
        <p:nvSpPr>
          <p:cNvPr id="6" name="Rectangle 6"/>
          <p:cNvSpPr>
            <a:spLocks noRot="1" noChangeArrowheads="1"/>
          </p:cNvSpPr>
          <p:nvPr/>
        </p:nvSpPr>
        <p:spPr bwMode="auto">
          <a:xfrm>
            <a:off x="250825" y="1268413"/>
            <a:ext cx="84391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nSpc>
                <a:spcPct val="120000"/>
              </a:lnSpc>
              <a:spcBef>
                <a:spcPct val="10000"/>
              </a:spcBef>
              <a:buClr>
                <a:schemeClr val="folHlink"/>
              </a:buClr>
              <a:buSzPct val="90000"/>
              <a:buFont typeface="Wingdings" pitchFamily="2" charset="2"/>
              <a:buChar char="w"/>
              <a:defRPr/>
            </a:pPr>
            <a:r>
              <a:rPr lang="zh-CN" altLang="en-US" sz="2800" b="1" dirty="0">
                <a:ea typeface="黑体" pitchFamily="49" charset="-122"/>
              </a:rPr>
              <a:t>机器人智能控制</a:t>
            </a:r>
          </a:p>
          <a:p>
            <a:pPr marL="444500" indent="-444500">
              <a:lnSpc>
                <a:spcPct val="120000"/>
              </a:lnSpc>
              <a:spcBef>
                <a:spcPct val="10000"/>
              </a:spcBef>
              <a:buClr>
                <a:srgbClr val="FF00FF"/>
              </a:buClr>
              <a:buSzPct val="50000"/>
              <a:buFont typeface="Wingdings" pitchFamily="2" charset="2"/>
              <a:buNone/>
              <a:defRPr/>
            </a:pPr>
            <a:r>
              <a:rPr lang="zh-CN" altLang="en-US" sz="2800" b="1" dirty="0">
                <a:solidFill>
                  <a:schemeClr val="folHlink"/>
                </a:solidFill>
                <a:latin typeface="Times New Roman" pitchFamily="18" charset="0"/>
                <a:ea typeface="楷体_GB2312" pitchFamily="49" charset="-122"/>
              </a:rPr>
              <a:t>     </a:t>
            </a:r>
            <a:r>
              <a:rPr lang="zh-CN" altLang="en-US" sz="2800" b="1" dirty="0">
                <a:solidFill>
                  <a:schemeClr val="tx1"/>
                </a:solidFill>
                <a:latin typeface="Times New Roman" pitchFamily="18" charset="0"/>
                <a:ea typeface="楷体_GB2312" pitchFamily="49" charset="-122"/>
              </a:rPr>
              <a:t>遗传算法已经在移动机器人路径规划、关节机器人运动轨迹规划、机器人逆运动学求解、细胞机器人的结构优化和行动协调等</a:t>
            </a:r>
            <a:r>
              <a:rPr lang="en-US" altLang="zh-CN" sz="2800" b="1" dirty="0">
                <a:solidFill>
                  <a:schemeClr val="tx1"/>
                </a:solidFill>
                <a:latin typeface="Times New Roman" pitchFamily="18" charset="0"/>
                <a:ea typeface="楷体_GB2312" pitchFamily="49" charset="-122"/>
              </a:rPr>
              <a:t>;</a:t>
            </a:r>
          </a:p>
          <a:p>
            <a:pPr marL="444500" indent="-444500">
              <a:lnSpc>
                <a:spcPct val="120000"/>
              </a:lnSpc>
              <a:spcBef>
                <a:spcPct val="10000"/>
              </a:spcBef>
              <a:buClr>
                <a:schemeClr val="folHlink"/>
              </a:buClr>
              <a:buSzPct val="90000"/>
              <a:buFont typeface="Wingdings" pitchFamily="2" charset="2"/>
              <a:buChar char="w"/>
              <a:defRPr/>
            </a:pPr>
            <a:r>
              <a:rPr lang="zh-CN" altLang="en-US" sz="2800" b="1" dirty="0">
                <a:ea typeface="黑体" pitchFamily="49" charset="-122"/>
              </a:rPr>
              <a:t>组合图像处理和模式识别</a:t>
            </a:r>
          </a:p>
          <a:p>
            <a:pPr marL="444500" indent="-444500">
              <a:lnSpc>
                <a:spcPct val="120000"/>
              </a:lnSpc>
              <a:spcBef>
                <a:spcPct val="10000"/>
              </a:spcBef>
              <a:buClr>
                <a:srgbClr val="FF00FF"/>
              </a:buClr>
              <a:buSzPct val="50000"/>
              <a:buFont typeface="Wingdings" pitchFamily="2" charset="2"/>
              <a:buNone/>
              <a:defRPr/>
            </a:pPr>
            <a:r>
              <a:rPr lang="zh-CN" altLang="en-US" sz="2800" b="1" dirty="0">
                <a:solidFill>
                  <a:schemeClr val="folHlink"/>
                </a:solidFill>
                <a:latin typeface="Times New Roman" pitchFamily="18" charset="0"/>
                <a:ea typeface="楷体_GB2312" pitchFamily="49" charset="-122"/>
              </a:rPr>
              <a:t>     </a:t>
            </a:r>
            <a:r>
              <a:rPr lang="zh-CN" altLang="en-US" sz="2800" b="1" dirty="0">
                <a:solidFill>
                  <a:schemeClr val="tx1"/>
                </a:solidFill>
                <a:latin typeface="Times New Roman" pitchFamily="18" charset="0"/>
                <a:ea typeface="楷体_GB2312" pitchFamily="49" charset="-122"/>
              </a:rPr>
              <a:t>目前已在图像恢复、图像边缘持征提取、几何形状识别等方面得到了应用</a:t>
            </a:r>
            <a:r>
              <a:rPr lang="en-US" altLang="zh-CN" sz="2800" b="1" dirty="0">
                <a:solidFill>
                  <a:schemeClr val="tx1"/>
                </a:solidFill>
                <a:latin typeface="Times New Roman" pitchFamily="18" charset="0"/>
                <a:ea typeface="楷体_GB2312" pitchFamily="49" charset="-122"/>
              </a:rPr>
              <a:t>;</a:t>
            </a:r>
          </a:p>
          <a:p>
            <a:pPr marL="457200" indent="-457200">
              <a:lnSpc>
                <a:spcPct val="120000"/>
              </a:lnSpc>
              <a:spcBef>
                <a:spcPct val="10000"/>
              </a:spcBef>
              <a:buClr>
                <a:srgbClr val="FF00FF"/>
              </a:buClr>
              <a:buSzPct val="50000"/>
              <a:buFont typeface="Wingdings" pitchFamily="2" charset="2"/>
              <a:buChar char="u"/>
              <a:defRPr/>
            </a:pPr>
            <a:r>
              <a:rPr lang="en-US" altLang="zh-CN" sz="2800" b="1" dirty="0">
                <a:solidFill>
                  <a:schemeClr val="folHlink"/>
                </a:solidFill>
                <a:latin typeface="Times New Roman" pitchFamily="18" charset="0"/>
                <a:ea typeface="楷体_GB2312" pitchFamily="49" charset="-122"/>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23850" y="260350"/>
            <a:ext cx="8413750" cy="409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lnSpc>
                <a:spcPct val="130000"/>
              </a:lnSpc>
            </a:pPr>
            <a:r>
              <a:rPr lang="zh-CN" altLang="en-US" sz="3200" b="1">
                <a:solidFill>
                  <a:srgbClr val="0070C0"/>
                </a:solidFill>
                <a:ea typeface="黑体" pitchFamily="49" charset="-122"/>
              </a:rPr>
              <a:t>遗传算法的搜索机制</a:t>
            </a:r>
            <a:endParaRPr lang="en-US" altLang="zh-CN" sz="3200" b="1">
              <a:solidFill>
                <a:srgbClr val="0070C0"/>
              </a:solidFill>
              <a:ea typeface="黑体" pitchFamily="49" charset="-122"/>
            </a:endParaRPr>
          </a:p>
          <a:p>
            <a:pPr eaLnBrk="1" hangingPunct="1">
              <a:lnSpc>
                <a:spcPct val="130000"/>
              </a:lnSpc>
            </a:pPr>
            <a:r>
              <a:rPr lang="zh-CN" altLang="en-US" sz="2800" b="1">
                <a:solidFill>
                  <a:schemeClr val="tx1"/>
                </a:solidFill>
                <a:latin typeface="Times New Roman" pitchFamily="18" charset="0"/>
                <a:ea typeface="楷体_GB2312" pitchFamily="1" charset="-122"/>
              </a:rPr>
              <a:t>遗传算法模拟自然选择和自然遗传过程中发生的</a:t>
            </a:r>
            <a:r>
              <a:rPr lang="zh-CN" altLang="en-US" sz="2800" b="1">
                <a:solidFill>
                  <a:srgbClr val="0000FF"/>
                </a:solidFill>
                <a:latin typeface="Times New Roman" pitchFamily="18" charset="0"/>
                <a:ea typeface="楷体_GB2312" pitchFamily="1" charset="-122"/>
              </a:rPr>
              <a:t>繁殖</a:t>
            </a:r>
            <a:r>
              <a:rPr lang="zh-CN" altLang="en-US" sz="2800" b="1">
                <a:solidFill>
                  <a:schemeClr val="tx1"/>
                </a:solidFill>
                <a:latin typeface="Times New Roman" pitchFamily="18" charset="0"/>
                <a:ea typeface="楷体_GB2312" pitchFamily="1" charset="-122"/>
              </a:rPr>
              <a:t>、</a:t>
            </a:r>
            <a:r>
              <a:rPr lang="zh-CN" altLang="en-US" sz="2800" b="1">
                <a:solidFill>
                  <a:srgbClr val="0000FF"/>
                </a:solidFill>
                <a:latin typeface="Times New Roman" pitchFamily="18" charset="0"/>
                <a:ea typeface="楷体_GB2312" pitchFamily="1" charset="-122"/>
              </a:rPr>
              <a:t>交叉</a:t>
            </a:r>
            <a:r>
              <a:rPr lang="zh-CN" altLang="en-US" sz="2800" b="1">
                <a:solidFill>
                  <a:schemeClr val="tx1"/>
                </a:solidFill>
                <a:latin typeface="Times New Roman" pitchFamily="18" charset="0"/>
                <a:ea typeface="楷体_GB2312" pitchFamily="1" charset="-122"/>
              </a:rPr>
              <a:t>和</a:t>
            </a:r>
            <a:r>
              <a:rPr lang="zh-CN" altLang="en-US" sz="2800" b="1">
                <a:solidFill>
                  <a:srgbClr val="0000FF"/>
                </a:solidFill>
                <a:latin typeface="Times New Roman" pitchFamily="18" charset="0"/>
                <a:ea typeface="楷体_GB2312" pitchFamily="1" charset="-122"/>
              </a:rPr>
              <a:t>基因突变</a:t>
            </a:r>
            <a:r>
              <a:rPr lang="zh-CN" altLang="en-US" sz="2800" b="1">
                <a:solidFill>
                  <a:schemeClr val="tx1"/>
                </a:solidFill>
                <a:latin typeface="Times New Roman" pitchFamily="18" charset="0"/>
                <a:ea typeface="楷体_GB2312" pitchFamily="1" charset="-122"/>
              </a:rPr>
              <a:t>现象，在每次迭代中都保留一组候选解，并按某种指标从解群中选取较优的个体，利用遗传算子</a:t>
            </a:r>
            <a:r>
              <a:rPr lang="en-US" altLang="zh-CN" sz="2800" b="1">
                <a:solidFill>
                  <a:schemeClr val="tx1"/>
                </a:solidFill>
                <a:latin typeface="Times New Roman" pitchFamily="18" charset="0"/>
                <a:ea typeface="楷体_GB2312" pitchFamily="1" charset="-122"/>
              </a:rPr>
              <a:t>(</a:t>
            </a:r>
            <a:r>
              <a:rPr lang="zh-CN" altLang="en-US" sz="2800" b="1">
                <a:solidFill>
                  <a:srgbClr val="0000FF"/>
                </a:solidFill>
                <a:latin typeface="Times New Roman" pitchFamily="18" charset="0"/>
                <a:ea typeface="楷体_GB2312" pitchFamily="1" charset="-122"/>
              </a:rPr>
              <a:t>选择</a:t>
            </a:r>
            <a:r>
              <a:rPr lang="zh-CN" altLang="en-US" sz="2800" b="1">
                <a:solidFill>
                  <a:schemeClr val="tx1"/>
                </a:solidFill>
                <a:latin typeface="Times New Roman" pitchFamily="18" charset="0"/>
                <a:ea typeface="楷体_GB2312" pitchFamily="1" charset="-122"/>
              </a:rPr>
              <a:t>、</a:t>
            </a:r>
            <a:r>
              <a:rPr lang="zh-CN" altLang="en-US" sz="2800" b="1">
                <a:solidFill>
                  <a:srgbClr val="0000FF"/>
                </a:solidFill>
                <a:latin typeface="Times New Roman" pitchFamily="18" charset="0"/>
                <a:ea typeface="楷体_GB2312" pitchFamily="1" charset="-122"/>
              </a:rPr>
              <a:t>交叉</a:t>
            </a:r>
            <a:r>
              <a:rPr lang="zh-CN" altLang="en-US" sz="2800" b="1">
                <a:solidFill>
                  <a:schemeClr val="tx1"/>
                </a:solidFill>
                <a:latin typeface="Times New Roman" pitchFamily="18" charset="0"/>
                <a:ea typeface="楷体_GB2312" pitchFamily="1" charset="-122"/>
              </a:rPr>
              <a:t>和</a:t>
            </a:r>
            <a:r>
              <a:rPr lang="zh-CN" altLang="en-US" sz="2800" b="1">
                <a:solidFill>
                  <a:srgbClr val="C00000"/>
                </a:solidFill>
                <a:latin typeface="Times New Roman" pitchFamily="18" charset="0"/>
                <a:ea typeface="楷体_GB2312" pitchFamily="1" charset="-122"/>
              </a:rPr>
              <a:t>变异</a:t>
            </a:r>
            <a:r>
              <a:rPr lang="en-US" altLang="zh-CN" sz="2800" b="1">
                <a:solidFill>
                  <a:schemeClr val="tx1"/>
                </a:solidFill>
                <a:latin typeface="Times New Roman" pitchFamily="18" charset="0"/>
                <a:ea typeface="楷体_GB2312" pitchFamily="1" charset="-122"/>
              </a:rPr>
              <a:t>)</a:t>
            </a:r>
            <a:r>
              <a:rPr lang="zh-CN" altLang="en-US" sz="2800" b="1">
                <a:solidFill>
                  <a:schemeClr val="tx1"/>
                </a:solidFill>
                <a:latin typeface="Times New Roman" pitchFamily="18" charset="0"/>
                <a:ea typeface="楷体_GB2312" pitchFamily="1" charset="-122"/>
              </a:rPr>
              <a:t>对这些个体进行组合，产生新一代的候选解群，重复此过程，</a:t>
            </a:r>
            <a:r>
              <a:rPr lang="zh-CN" altLang="en-US" sz="2800" b="1">
                <a:solidFill>
                  <a:srgbClr val="C00000"/>
                </a:solidFill>
                <a:latin typeface="Times New Roman" pitchFamily="18" charset="0"/>
                <a:ea typeface="楷体_GB2312" pitchFamily="1" charset="-122"/>
              </a:rPr>
              <a:t>直到满足某种收敛指标为止</a:t>
            </a:r>
            <a:r>
              <a:rPr lang="zh-CN" altLang="en-US" sz="2800" b="1">
                <a:solidFill>
                  <a:schemeClr val="tx1"/>
                </a:solidFill>
                <a:latin typeface="Times New Roman" pitchFamily="18" charset="0"/>
                <a:ea typeface="楷体_GB2312" pitchFamily="1" charset="-122"/>
              </a:rPr>
              <a:t>。 </a:t>
            </a:r>
          </a:p>
        </p:txBody>
      </p:sp>
      <p:sp>
        <p:nvSpPr>
          <p:cNvPr id="5" name="Text Box 3"/>
          <p:cNvSpPr txBox="1">
            <a:spLocks noChangeArrowheads="1"/>
          </p:cNvSpPr>
          <p:nvPr/>
        </p:nvSpPr>
        <p:spPr bwMode="auto">
          <a:xfrm>
            <a:off x="395288" y="4411663"/>
            <a:ext cx="8280400" cy="1754187"/>
          </a:xfrm>
          <a:prstGeom prst="rect">
            <a:avLst/>
          </a:prstGeom>
          <a:solidFill>
            <a:schemeClr val="accent2">
              <a:lumMod val="20000"/>
              <a:lumOff val="80000"/>
            </a:schemeClr>
          </a:solidFill>
          <a:ln>
            <a:noFill/>
          </a:ln>
          <a:effectLst/>
        </p:spPr>
        <p:txBody>
          <a:bodyPr>
            <a:spAutoFit/>
          </a:bodyPr>
          <a:lstStyle/>
          <a:p>
            <a:pPr>
              <a:defRPr/>
            </a:pPr>
            <a:r>
              <a:rPr lang="zh-CN" altLang="en-US" sz="3600" b="1" dirty="0">
                <a:solidFill>
                  <a:schemeClr val="tx1"/>
                </a:solidFill>
                <a:latin typeface="华文中宋" pitchFamily="2" charset="-122"/>
                <a:ea typeface="华文中宋" pitchFamily="2" charset="-122"/>
              </a:rPr>
              <a:t>遗传算法是一种全局搜索优化算法，特点是仿生物进化过程，使遗传算子作用于群体</a:t>
            </a:r>
            <a:r>
              <a:rPr lang="en-US" altLang="zh-CN" sz="3600" b="1" dirty="0">
                <a:solidFill>
                  <a:schemeClr val="tx1"/>
                </a:solidFill>
                <a:latin typeface="华文中宋" pitchFamily="2" charset="-122"/>
                <a:ea typeface="华文中宋" pitchFamily="2" charset="-122"/>
              </a:rPr>
              <a:t>P(t)</a:t>
            </a:r>
            <a:r>
              <a:rPr lang="zh-CN" altLang="en-US" sz="3600" b="1" dirty="0">
                <a:solidFill>
                  <a:schemeClr val="tx1"/>
                </a:solidFill>
                <a:latin typeface="华文中宋" pitchFamily="2" charset="-122"/>
                <a:ea typeface="华文中宋" pitchFamily="2" charset="-122"/>
              </a:rPr>
              <a:t>，得到新群体</a:t>
            </a:r>
            <a:r>
              <a:rPr lang="en-US" altLang="zh-CN" sz="3600" b="1" dirty="0">
                <a:solidFill>
                  <a:schemeClr val="tx1"/>
                </a:solidFill>
                <a:latin typeface="华文中宋" pitchFamily="2" charset="-122"/>
                <a:ea typeface="华文中宋" pitchFamily="2" charset="-122"/>
              </a:rPr>
              <a:t>P(t+1)</a:t>
            </a:r>
            <a:r>
              <a:rPr lang="zh-CN" altLang="en-US" sz="3600" b="1" dirty="0">
                <a:solidFill>
                  <a:schemeClr val="tx1"/>
                </a:solidFill>
                <a:latin typeface="华文中宋" pitchFamily="2" charset="-122"/>
                <a:ea typeface="华文中宋"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68313" y="1123950"/>
            <a:ext cx="8064500" cy="4826000"/>
          </a:xfrm>
          <a:solidFill>
            <a:srgbClr val="FFFF00">
              <a:alpha val="36862"/>
            </a:srgbClr>
          </a:solidFill>
        </p:spPr>
        <p:txBody>
          <a:bodyPr/>
          <a:lstStyle/>
          <a:p>
            <a:pPr eaLnBrk="1" hangingPunct="1"/>
            <a:r>
              <a:rPr lang="en-US" altLang="zh-CN" sz="3200">
                <a:latin typeface="华文中宋" pitchFamily="2" charset="-122"/>
                <a:ea typeface="华文中宋" pitchFamily="2" charset="-122"/>
              </a:rPr>
              <a:t>1.</a:t>
            </a:r>
            <a:r>
              <a:rPr lang="zh-CN" altLang="en-US" sz="3200">
                <a:solidFill>
                  <a:srgbClr val="FF3300"/>
                </a:solidFill>
                <a:latin typeface="华文中宋" pitchFamily="2" charset="-122"/>
                <a:ea typeface="华文中宋" pitchFamily="2" charset="-122"/>
              </a:rPr>
              <a:t>选择</a:t>
            </a:r>
            <a:r>
              <a:rPr lang="zh-CN" altLang="en-US" sz="3200">
                <a:latin typeface="华文中宋" pitchFamily="2" charset="-122"/>
                <a:ea typeface="华文中宋" pitchFamily="2" charset="-122"/>
              </a:rPr>
              <a:t>（</a:t>
            </a:r>
            <a:r>
              <a:rPr lang="en-US" altLang="zh-CN" sz="3200">
                <a:latin typeface="华文中宋" pitchFamily="2" charset="-122"/>
                <a:ea typeface="华文中宋" pitchFamily="2" charset="-122"/>
              </a:rPr>
              <a:t>selection) </a:t>
            </a:r>
            <a:r>
              <a:rPr lang="zh-CN" altLang="en-US" sz="3200">
                <a:latin typeface="华文中宋" pitchFamily="2" charset="-122"/>
                <a:ea typeface="华文中宋" pitchFamily="2" charset="-122"/>
              </a:rPr>
              <a:t>根据个体适应度</a:t>
            </a:r>
            <a:r>
              <a:rPr lang="en-US" altLang="zh-CN" sz="3200">
                <a:latin typeface="华文中宋" pitchFamily="2" charset="-122"/>
                <a:ea typeface="华文中宋" pitchFamily="2" charset="-122"/>
              </a:rPr>
              <a:t>,</a:t>
            </a:r>
            <a:r>
              <a:rPr lang="zh-CN" altLang="en-US" sz="3200">
                <a:latin typeface="华文中宋" pitchFamily="2" charset="-122"/>
                <a:ea typeface="华文中宋" pitchFamily="2" charset="-122"/>
              </a:rPr>
              <a:t>按照一定规则从</a:t>
            </a:r>
            <a:r>
              <a:rPr lang="en-US" altLang="zh-CN" sz="3200">
                <a:latin typeface="华文中宋" pitchFamily="2" charset="-122"/>
                <a:ea typeface="华文中宋" pitchFamily="2" charset="-122"/>
              </a:rPr>
              <a:t>P(t)</a:t>
            </a:r>
            <a:r>
              <a:rPr lang="zh-CN" altLang="en-US" sz="3200">
                <a:latin typeface="华文中宋" pitchFamily="2" charset="-122"/>
                <a:ea typeface="华文中宋" pitchFamily="2" charset="-122"/>
              </a:rPr>
              <a:t>中选择出一些优良的个体遗传到下一代群体</a:t>
            </a:r>
            <a:r>
              <a:rPr lang="en-US" altLang="zh-CN" sz="3200">
                <a:latin typeface="华文中宋" pitchFamily="2" charset="-122"/>
                <a:ea typeface="华文中宋" pitchFamily="2" charset="-122"/>
              </a:rPr>
              <a:t>P(t+1)</a:t>
            </a:r>
            <a:r>
              <a:rPr lang="zh-CN" altLang="en-US" sz="3200">
                <a:latin typeface="华文中宋" pitchFamily="2" charset="-122"/>
                <a:ea typeface="华文中宋" pitchFamily="2" charset="-122"/>
              </a:rPr>
              <a:t>中。</a:t>
            </a:r>
          </a:p>
          <a:p>
            <a:pPr eaLnBrk="1" hangingPunct="1"/>
            <a:r>
              <a:rPr lang="en-US" altLang="zh-CN" sz="3200">
                <a:latin typeface="华文中宋" pitchFamily="2" charset="-122"/>
                <a:ea typeface="华文中宋" pitchFamily="2" charset="-122"/>
              </a:rPr>
              <a:t>2.</a:t>
            </a:r>
            <a:r>
              <a:rPr lang="zh-CN" altLang="en-US" sz="3200">
                <a:solidFill>
                  <a:srgbClr val="FF3300"/>
                </a:solidFill>
                <a:latin typeface="华文中宋" pitchFamily="2" charset="-122"/>
                <a:ea typeface="华文中宋" pitchFamily="2" charset="-122"/>
              </a:rPr>
              <a:t>交叉</a:t>
            </a:r>
            <a:r>
              <a:rPr lang="zh-CN" altLang="en-US" sz="3200">
                <a:latin typeface="华文中宋" pitchFamily="2" charset="-122"/>
                <a:ea typeface="华文中宋" pitchFamily="2" charset="-122"/>
              </a:rPr>
              <a:t>（</a:t>
            </a:r>
            <a:r>
              <a:rPr lang="en-US" altLang="zh-CN" sz="3200">
                <a:latin typeface="华文中宋" pitchFamily="2" charset="-122"/>
                <a:ea typeface="华文中宋" pitchFamily="2" charset="-122"/>
              </a:rPr>
              <a:t>crossover</a:t>
            </a:r>
            <a:r>
              <a:rPr lang="zh-CN" altLang="en-US" sz="3200">
                <a:latin typeface="华文中宋" pitchFamily="2" charset="-122"/>
                <a:ea typeface="华文中宋" pitchFamily="2" charset="-122"/>
              </a:rPr>
              <a:t>）将选择出来的个体随机搭配成对，对每一对个体，以某个交叉概率交换它们之间的部分染色体。</a:t>
            </a:r>
          </a:p>
          <a:p>
            <a:pPr eaLnBrk="1" hangingPunct="1"/>
            <a:r>
              <a:rPr lang="en-US" altLang="zh-CN" sz="3200">
                <a:latin typeface="华文中宋" pitchFamily="2" charset="-122"/>
                <a:ea typeface="华文中宋" pitchFamily="2" charset="-122"/>
              </a:rPr>
              <a:t>3.</a:t>
            </a:r>
            <a:r>
              <a:rPr lang="zh-CN" altLang="en-US" sz="3200">
                <a:solidFill>
                  <a:srgbClr val="FF3300"/>
                </a:solidFill>
                <a:latin typeface="华文中宋" pitchFamily="2" charset="-122"/>
                <a:ea typeface="华文中宋" pitchFamily="2" charset="-122"/>
              </a:rPr>
              <a:t>变异</a:t>
            </a:r>
            <a:r>
              <a:rPr lang="zh-CN" altLang="en-US" sz="3200">
                <a:latin typeface="华文中宋" pitchFamily="2" charset="-122"/>
                <a:ea typeface="华文中宋" pitchFamily="2" charset="-122"/>
              </a:rPr>
              <a:t>（</a:t>
            </a:r>
            <a:r>
              <a:rPr lang="en-US" altLang="zh-CN" sz="3200">
                <a:latin typeface="华文中宋" pitchFamily="2" charset="-122"/>
                <a:ea typeface="华文中宋" pitchFamily="2" charset="-122"/>
              </a:rPr>
              <a:t>mutation</a:t>
            </a:r>
            <a:r>
              <a:rPr lang="zh-CN" altLang="en-US" sz="3200">
                <a:latin typeface="华文中宋" pitchFamily="2" charset="-122"/>
                <a:ea typeface="华文中宋" pitchFamily="2" charset="-122"/>
              </a:rPr>
              <a:t>）对</a:t>
            </a:r>
            <a:r>
              <a:rPr lang="en-US" altLang="zh-CN" sz="3200">
                <a:latin typeface="华文中宋" pitchFamily="2" charset="-122"/>
                <a:ea typeface="华文中宋" pitchFamily="2" charset="-122"/>
              </a:rPr>
              <a:t>P(t)</a:t>
            </a:r>
            <a:r>
              <a:rPr lang="zh-CN" altLang="en-US" sz="3200">
                <a:latin typeface="华文中宋" pitchFamily="2" charset="-122"/>
                <a:ea typeface="华文中宋" pitchFamily="2" charset="-122"/>
              </a:rPr>
              <a:t>中每一个个体，以某一变异概率改变某一个或某一些基因座上的基因值为其它的等位基因。</a:t>
            </a:r>
          </a:p>
        </p:txBody>
      </p:sp>
      <p:sp>
        <p:nvSpPr>
          <p:cNvPr id="17411" name="矩形 1"/>
          <p:cNvSpPr>
            <a:spLocks noChangeArrowheads="1"/>
          </p:cNvSpPr>
          <p:nvPr/>
        </p:nvSpPr>
        <p:spPr bwMode="auto">
          <a:xfrm>
            <a:off x="395288" y="188913"/>
            <a:ext cx="79930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990000"/>
                </a:solidFill>
                <a:ea typeface="华文中宋" pitchFamily="2" charset="-122"/>
              </a:rPr>
              <a:t>遗传算子的基本运算有：</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5"/>
          <p:cNvGrpSpPr>
            <a:grpSpLocks/>
          </p:cNvGrpSpPr>
          <p:nvPr/>
        </p:nvGrpSpPr>
        <p:grpSpPr bwMode="auto">
          <a:xfrm>
            <a:off x="3462338" y="476250"/>
            <a:ext cx="3773487" cy="5421313"/>
            <a:chOff x="0" y="0"/>
            <a:chExt cx="2377" cy="3314"/>
          </a:xfrm>
        </p:grpSpPr>
        <p:sp>
          <p:nvSpPr>
            <p:cNvPr id="18436" name="Line 6"/>
            <p:cNvSpPr>
              <a:spLocks noChangeShapeType="1"/>
            </p:cNvSpPr>
            <p:nvPr/>
          </p:nvSpPr>
          <p:spPr bwMode="auto">
            <a:xfrm>
              <a:off x="1514" y="1105"/>
              <a:ext cx="221"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18437" name="Group 7"/>
            <p:cNvGrpSpPr>
              <a:grpSpLocks/>
            </p:cNvGrpSpPr>
            <p:nvPr/>
          </p:nvGrpSpPr>
          <p:grpSpPr bwMode="auto">
            <a:xfrm>
              <a:off x="0" y="0"/>
              <a:ext cx="1588" cy="3314"/>
              <a:chOff x="0" y="0"/>
              <a:chExt cx="2596" cy="5910"/>
            </a:xfrm>
          </p:grpSpPr>
          <p:sp>
            <p:nvSpPr>
              <p:cNvPr id="18441" name="Text Box 8"/>
              <p:cNvSpPr txBox="1">
                <a:spLocks noChangeArrowheads="1"/>
              </p:cNvSpPr>
              <p:nvPr/>
            </p:nvSpPr>
            <p:spPr bwMode="auto">
              <a:xfrm>
                <a:off x="240" y="0"/>
                <a:ext cx="2340" cy="468"/>
              </a:xfrm>
              <a:prstGeom prst="rect">
                <a:avLst/>
              </a:prstGeom>
              <a:solidFill>
                <a:srgbClr val="FFFFFF"/>
              </a:solidFill>
              <a:ln w="28575">
                <a:solidFill>
                  <a:srgbClr val="000000"/>
                </a:solidFill>
                <a:miter lim="800000"/>
                <a:headEnd/>
                <a:tailEnd/>
              </a:ln>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algn="ctr" eaLnBrk="1" hangingPunct="1"/>
                <a:r>
                  <a:rPr lang="zh-CN" altLang="en-US" sz="2000" b="1">
                    <a:solidFill>
                      <a:srgbClr val="0033CC"/>
                    </a:solidFill>
                    <a:latin typeface="华文楷体" pitchFamily="2" charset="-122"/>
                    <a:ea typeface="华文楷体" pitchFamily="2" charset="-122"/>
                  </a:rPr>
                  <a:t>生成初始种群</a:t>
                </a:r>
              </a:p>
            </p:txBody>
          </p:sp>
          <p:sp>
            <p:nvSpPr>
              <p:cNvPr id="18442" name="Text Box 9"/>
              <p:cNvSpPr txBox="1">
                <a:spLocks noChangeArrowheads="1"/>
              </p:cNvSpPr>
              <p:nvPr/>
            </p:nvSpPr>
            <p:spPr bwMode="auto">
              <a:xfrm>
                <a:off x="225" y="795"/>
                <a:ext cx="2355" cy="468"/>
              </a:xfrm>
              <a:prstGeom prst="rect">
                <a:avLst/>
              </a:prstGeom>
              <a:solidFill>
                <a:srgbClr val="FFFFFF"/>
              </a:solidFill>
              <a:ln w="28575">
                <a:solidFill>
                  <a:srgbClr val="000000"/>
                </a:solidFill>
                <a:miter lim="800000"/>
                <a:headEnd/>
                <a:tailEnd/>
              </a:ln>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algn="ctr" eaLnBrk="1" hangingPunct="1"/>
                <a:r>
                  <a:rPr lang="zh-CN" altLang="en-US" sz="2000" b="1">
                    <a:solidFill>
                      <a:srgbClr val="0033CC"/>
                    </a:solidFill>
                    <a:latin typeface="华文楷体" pitchFamily="2" charset="-122"/>
                    <a:ea typeface="华文楷体" pitchFamily="2" charset="-122"/>
                  </a:rPr>
                  <a:t>计算适应度</a:t>
                </a:r>
              </a:p>
            </p:txBody>
          </p:sp>
          <p:sp>
            <p:nvSpPr>
              <p:cNvPr id="18443" name="Text Box 10"/>
              <p:cNvSpPr txBox="1">
                <a:spLocks noChangeArrowheads="1"/>
              </p:cNvSpPr>
              <p:nvPr/>
            </p:nvSpPr>
            <p:spPr bwMode="auto">
              <a:xfrm>
                <a:off x="271" y="2670"/>
                <a:ext cx="2325" cy="468"/>
              </a:xfrm>
              <a:prstGeom prst="rect">
                <a:avLst/>
              </a:prstGeom>
              <a:solidFill>
                <a:srgbClr val="FFFFFF"/>
              </a:solidFill>
              <a:ln w="28575">
                <a:solidFill>
                  <a:srgbClr val="000000"/>
                </a:solidFill>
                <a:miter lim="800000"/>
                <a:headEnd/>
                <a:tailEnd/>
              </a:ln>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algn="ctr" eaLnBrk="1" hangingPunct="1"/>
                <a:r>
                  <a:rPr lang="zh-CN" altLang="en-US" sz="2000" b="1">
                    <a:solidFill>
                      <a:srgbClr val="0033CC"/>
                    </a:solidFill>
                    <a:latin typeface="华文楷体" pitchFamily="2" charset="-122"/>
                    <a:ea typeface="华文楷体" pitchFamily="2" charset="-122"/>
                  </a:rPr>
                  <a:t>选择运算</a:t>
                </a:r>
              </a:p>
            </p:txBody>
          </p:sp>
          <p:sp>
            <p:nvSpPr>
              <p:cNvPr id="18444" name="Text Box 11"/>
              <p:cNvSpPr txBox="1">
                <a:spLocks noChangeArrowheads="1"/>
              </p:cNvSpPr>
              <p:nvPr/>
            </p:nvSpPr>
            <p:spPr bwMode="auto">
              <a:xfrm>
                <a:off x="255" y="3495"/>
                <a:ext cx="2325" cy="468"/>
              </a:xfrm>
              <a:prstGeom prst="rect">
                <a:avLst/>
              </a:prstGeom>
              <a:solidFill>
                <a:srgbClr val="FFFFFF"/>
              </a:solidFill>
              <a:ln w="28575">
                <a:solidFill>
                  <a:srgbClr val="000000"/>
                </a:solidFill>
                <a:miter lim="800000"/>
                <a:headEnd/>
                <a:tailEnd/>
              </a:ln>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algn="ctr" eaLnBrk="1" hangingPunct="1"/>
                <a:r>
                  <a:rPr lang="zh-CN" altLang="en-US" sz="2000" b="1">
                    <a:solidFill>
                      <a:srgbClr val="0033CC"/>
                    </a:solidFill>
                    <a:latin typeface="华文楷体" pitchFamily="2" charset="-122"/>
                    <a:ea typeface="华文楷体" pitchFamily="2" charset="-122"/>
                  </a:rPr>
                  <a:t>交叉运算</a:t>
                </a:r>
              </a:p>
            </p:txBody>
          </p:sp>
          <p:sp>
            <p:nvSpPr>
              <p:cNvPr id="18445" name="Text Box 12"/>
              <p:cNvSpPr txBox="1">
                <a:spLocks noChangeArrowheads="1"/>
              </p:cNvSpPr>
              <p:nvPr/>
            </p:nvSpPr>
            <p:spPr bwMode="auto">
              <a:xfrm>
                <a:off x="240" y="4302"/>
                <a:ext cx="2310" cy="468"/>
              </a:xfrm>
              <a:prstGeom prst="rect">
                <a:avLst/>
              </a:prstGeom>
              <a:solidFill>
                <a:srgbClr val="FFFFFF"/>
              </a:solidFill>
              <a:ln w="28575">
                <a:solidFill>
                  <a:srgbClr val="000000"/>
                </a:solidFill>
                <a:miter lim="800000"/>
                <a:headEnd/>
                <a:tailEnd/>
              </a:ln>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algn="ctr" eaLnBrk="1" hangingPunct="1"/>
                <a:r>
                  <a:rPr lang="zh-CN" altLang="en-US" sz="2000" b="1">
                    <a:solidFill>
                      <a:srgbClr val="0033CC"/>
                    </a:solidFill>
                    <a:latin typeface="华文楷体" pitchFamily="2" charset="-122"/>
                    <a:ea typeface="华文楷体" pitchFamily="2" charset="-122"/>
                  </a:rPr>
                  <a:t>变异运算</a:t>
                </a:r>
              </a:p>
            </p:txBody>
          </p:sp>
          <p:sp>
            <p:nvSpPr>
              <p:cNvPr id="18446" name="Text Box 13"/>
              <p:cNvSpPr txBox="1">
                <a:spLocks noChangeArrowheads="1"/>
              </p:cNvSpPr>
              <p:nvPr/>
            </p:nvSpPr>
            <p:spPr bwMode="auto">
              <a:xfrm>
                <a:off x="225" y="5109"/>
                <a:ext cx="2340" cy="468"/>
              </a:xfrm>
              <a:prstGeom prst="rect">
                <a:avLst/>
              </a:prstGeom>
              <a:solidFill>
                <a:srgbClr val="FFFFFF"/>
              </a:solidFill>
              <a:ln w="28575">
                <a:solidFill>
                  <a:srgbClr val="000000"/>
                </a:solidFill>
                <a:miter lim="800000"/>
                <a:headEnd/>
                <a:tailEnd/>
              </a:ln>
            </p:spPr>
            <p:txBody>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algn="ctr" eaLnBrk="1" hangingPunct="1"/>
                <a:r>
                  <a:rPr lang="zh-CN" altLang="en-US" sz="2000" b="1">
                    <a:solidFill>
                      <a:srgbClr val="0033CC"/>
                    </a:solidFill>
                    <a:latin typeface="华文楷体" pitchFamily="2" charset="-122"/>
                    <a:ea typeface="华文楷体" pitchFamily="2" charset="-122"/>
                  </a:rPr>
                  <a:t>生成新一代种群</a:t>
                </a:r>
              </a:p>
            </p:txBody>
          </p:sp>
          <p:grpSp>
            <p:nvGrpSpPr>
              <p:cNvPr id="18447" name="Group 14"/>
              <p:cNvGrpSpPr>
                <a:grpSpLocks/>
              </p:cNvGrpSpPr>
              <p:nvPr/>
            </p:nvGrpSpPr>
            <p:grpSpPr bwMode="auto">
              <a:xfrm>
                <a:off x="315" y="1572"/>
                <a:ext cx="2160" cy="780"/>
                <a:chOff x="0" y="0"/>
                <a:chExt cx="2160" cy="780"/>
              </a:xfrm>
            </p:grpSpPr>
            <p:sp>
              <p:nvSpPr>
                <p:cNvPr id="18459" name="AutoShape 15"/>
                <p:cNvSpPr>
                  <a:spLocks noChangeArrowheads="1"/>
                </p:cNvSpPr>
                <p:nvPr/>
              </p:nvSpPr>
              <p:spPr bwMode="auto">
                <a:xfrm>
                  <a:off x="0" y="0"/>
                  <a:ext cx="2160" cy="780"/>
                </a:xfrm>
                <a:prstGeom prst="flowChartDecision">
                  <a:avLst/>
                </a:prstGeom>
                <a:solidFill>
                  <a:srgbClr val="FFFFFF"/>
                </a:solidFill>
                <a:ln w="28575">
                  <a:solidFill>
                    <a:srgbClr val="000000"/>
                  </a:solidFill>
                  <a:miter lim="800000"/>
                  <a:headEnd/>
                  <a:tailEnd/>
                </a:ln>
              </p:spPr>
              <p:txBody>
                <a:bodyPr/>
                <a:lstStyle/>
                <a:p>
                  <a:endParaRPr lang="zh-CN" altLang="en-US" b="1">
                    <a:solidFill>
                      <a:srgbClr val="0033CC"/>
                    </a:solidFill>
                    <a:latin typeface="华文楷体" pitchFamily="2" charset="-122"/>
                    <a:ea typeface="华文楷体" pitchFamily="2" charset="-122"/>
                  </a:endParaRPr>
                </a:p>
              </p:txBody>
            </p:sp>
            <p:sp>
              <p:nvSpPr>
                <p:cNvPr id="18460" name="Text Box 16"/>
                <p:cNvSpPr txBox="1">
                  <a:spLocks noChangeArrowheads="1"/>
                </p:cNvSpPr>
                <p:nvPr/>
              </p:nvSpPr>
              <p:spPr bwMode="auto">
                <a:xfrm>
                  <a:off x="615" y="225"/>
                  <a:ext cx="1080" cy="312"/>
                </a:xfrm>
                <a:prstGeom prst="rect">
                  <a:avLst/>
                </a:prstGeom>
                <a:solidFill>
                  <a:srgbClr val="FFFFFF"/>
                </a:solidFill>
                <a:ln w="9525">
                  <a:solidFill>
                    <a:srgbClr val="FFFFFF"/>
                  </a:solidFill>
                  <a:miter lim="800000"/>
                  <a:headEnd/>
                  <a:tailEnd/>
                </a:ln>
              </p:spPr>
              <p:txBody>
                <a:bodyPr lIns="0" tIns="0" rIns="0" bIns="0"/>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algn="just" eaLnBrk="1" hangingPunct="1"/>
                  <a:r>
                    <a:rPr lang="zh-CN" altLang="en-US" sz="2000" b="1">
                      <a:solidFill>
                        <a:srgbClr val="0033CC"/>
                      </a:solidFill>
                      <a:latin typeface="华文楷体" pitchFamily="2" charset="-122"/>
                      <a:ea typeface="华文楷体" pitchFamily="2" charset="-122"/>
                    </a:rPr>
                    <a:t>终止 </a:t>
                  </a:r>
                  <a:r>
                    <a:rPr lang="zh-CN" altLang="zh-CN" sz="2000" b="1">
                      <a:solidFill>
                        <a:srgbClr val="0033CC"/>
                      </a:solidFill>
                      <a:latin typeface="华文楷体" pitchFamily="2" charset="-122"/>
                      <a:ea typeface="华文楷体" pitchFamily="2" charset="-122"/>
                    </a:rPr>
                    <a:t>?</a:t>
                  </a:r>
                </a:p>
              </p:txBody>
            </p:sp>
          </p:grpSp>
          <p:sp>
            <p:nvSpPr>
              <p:cNvPr id="18448" name="Line 17"/>
              <p:cNvSpPr>
                <a:spLocks noChangeShapeType="1"/>
              </p:cNvSpPr>
              <p:nvPr/>
            </p:nvSpPr>
            <p:spPr bwMode="auto">
              <a:xfrm>
                <a:off x="1365" y="495"/>
                <a:ext cx="0" cy="309"/>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449" name="Line 18"/>
              <p:cNvSpPr>
                <a:spLocks noChangeShapeType="1"/>
              </p:cNvSpPr>
              <p:nvPr/>
            </p:nvSpPr>
            <p:spPr bwMode="auto">
              <a:xfrm>
                <a:off x="1365" y="1296"/>
                <a:ext cx="0" cy="312"/>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450" name="Line 19"/>
              <p:cNvSpPr>
                <a:spLocks noChangeShapeType="1"/>
              </p:cNvSpPr>
              <p:nvPr/>
            </p:nvSpPr>
            <p:spPr bwMode="auto">
              <a:xfrm>
                <a:off x="1380" y="2370"/>
                <a:ext cx="0" cy="312"/>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451" name="Line 20"/>
              <p:cNvSpPr>
                <a:spLocks noChangeShapeType="1"/>
              </p:cNvSpPr>
              <p:nvPr/>
            </p:nvSpPr>
            <p:spPr bwMode="auto">
              <a:xfrm>
                <a:off x="1395" y="3180"/>
                <a:ext cx="0" cy="312"/>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452" name="Line 21"/>
              <p:cNvSpPr>
                <a:spLocks noChangeShapeType="1"/>
              </p:cNvSpPr>
              <p:nvPr/>
            </p:nvSpPr>
            <p:spPr bwMode="auto">
              <a:xfrm>
                <a:off x="1410" y="3990"/>
                <a:ext cx="0" cy="312"/>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453" name="Line 22"/>
              <p:cNvSpPr>
                <a:spLocks noChangeShapeType="1"/>
              </p:cNvSpPr>
              <p:nvPr/>
            </p:nvSpPr>
            <p:spPr bwMode="auto">
              <a:xfrm>
                <a:off x="1410" y="4800"/>
                <a:ext cx="0" cy="312"/>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18454" name="Group 23"/>
              <p:cNvGrpSpPr>
                <a:grpSpLocks/>
              </p:cNvGrpSpPr>
              <p:nvPr/>
            </p:nvGrpSpPr>
            <p:grpSpPr bwMode="auto">
              <a:xfrm>
                <a:off x="0" y="645"/>
                <a:ext cx="1395" cy="5265"/>
                <a:chOff x="0" y="0"/>
                <a:chExt cx="1395" cy="5265"/>
              </a:xfrm>
            </p:grpSpPr>
            <p:sp>
              <p:nvSpPr>
                <p:cNvPr id="18455" name="Line 24"/>
                <p:cNvSpPr>
                  <a:spLocks noChangeShapeType="1"/>
                </p:cNvSpPr>
                <p:nvPr/>
              </p:nvSpPr>
              <p:spPr bwMode="auto">
                <a:xfrm>
                  <a:off x="1395" y="4953"/>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Line 25"/>
                <p:cNvSpPr>
                  <a:spLocks noChangeShapeType="1"/>
                </p:cNvSpPr>
                <p:nvPr/>
              </p:nvSpPr>
              <p:spPr bwMode="auto">
                <a:xfrm flipH="1">
                  <a:off x="0" y="5250"/>
                  <a:ext cx="13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Line 26"/>
                <p:cNvSpPr>
                  <a:spLocks noChangeShapeType="1"/>
                </p:cNvSpPr>
                <p:nvPr/>
              </p:nvSpPr>
              <p:spPr bwMode="auto">
                <a:xfrm flipV="1">
                  <a:off x="18" y="0"/>
                  <a:ext cx="0" cy="52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Line 27"/>
                <p:cNvSpPr>
                  <a:spLocks noChangeShapeType="1"/>
                </p:cNvSpPr>
                <p:nvPr/>
              </p:nvSpPr>
              <p:spPr bwMode="auto">
                <a:xfrm>
                  <a:off x="39" y="15"/>
                  <a:ext cx="1260"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8438" name="Group 28"/>
            <p:cNvGrpSpPr>
              <a:grpSpLocks/>
            </p:cNvGrpSpPr>
            <p:nvPr/>
          </p:nvGrpSpPr>
          <p:grpSpPr bwMode="auto">
            <a:xfrm>
              <a:off x="1753" y="979"/>
              <a:ext cx="624" cy="219"/>
              <a:chOff x="0" y="0"/>
              <a:chExt cx="1020" cy="390"/>
            </a:xfrm>
          </p:grpSpPr>
          <p:sp>
            <p:nvSpPr>
              <p:cNvPr id="18439" name="AutoShape 29"/>
              <p:cNvSpPr>
                <a:spLocks noChangeArrowheads="1"/>
              </p:cNvSpPr>
              <p:nvPr/>
            </p:nvSpPr>
            <p:spPr bwMode="auto">
              <a:xfrm>
                <a:off x="0" y="0"/>
                <a:ext cx="1020" cy="390"/>
              </a:xfrm>
              <a:prstGeom prst="flowChartTerminator">
                <a:avLst/>
              </a:prstGeom>
              <a:solidFill>
                <a:srgbClr val="FFFFFF"/>
              </a:solidFill>
              <a:ln w="28575">
                <a:solidFill>
                  <a:srgbClr val="000000"/>
                </a:solidFill>
                <a:miter lim="800000"/>
                <a:headEnd/>
                <a:tailEnd/>
              </a:ln>
            </p:spPr>
            <p:txBody>
              <a:bodyPr/>
              <a:lstStyle/>
              <a:p>
                <a:endParaRPr lang="zh-CN" altLang="en-US" b="1">
                  <a:solidFill>
                    <a:srgbClr val="0033CC"/>
                  </a:solidFill>
                  <a:latin typeface="华文楷体" pitchFamily="2" charset="-122"/>
                  <a:ea typeface="华文楷体" pitchFamily="2" charset="-122"/>
                </a:endParaRPr>
              </a:p>
            </p:txBody>
          </p:sp>
          <p:sp>
            <p:nvSpPr>
              <p:cNvPr id="18440" name="Text Box 30"/>
              <p:cNvSpPr txBox="1">
                <a:spLocks noChangeArrowheads="1"/>
              </p:cNvSpPr>
              <p:nvPr/>
            </p:nvSpPr>
            <p:spPr bwMode="auto">
              <a:xfrm>
                <a:off x="255" y="48"/>
                <a:ext cx="540" cy="312"/>
              </a:xfrm>
              <a:prstGeom prst="rect">
                <a:avLst/>
              </a:prstGeom>
              <a:solidFill>
                <a:srgbClr val="FFFFFF"/>
              </a:solidFill>
              <a:ln w="9525">
                <a:solidFill>
                  <a:srgbClr val="FFFFFF"/>
                </a:solidFill>
                <a:miter lim="800000"/>
                <a:headEnd/>
                <a:tailEnd/>
              </a:ln>
            </p:spPr>
            <p:txBody>
              <a:bodyPr lIns="0" tIns="0" rIns="0" bIns="0"/>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algn="ctr" eaLnBrk="1" hangingPunct="1"/>
                <a:r>
                  <a:rPr lang="zh-CN" altLang="en-US" sz="2000" b="1">
                    <a:solidFill>
                      <a:srgbClr val="0033CC"/>
                    </a:solidFill>
                    <a:latin typeface="华文楷体" pitchFamily="2" charset="-122"/>
                    <a:ea typeface="华文楷体" pitchFamily="2" charset="-122"/>
                  </a:rPr>
                  <a:t>结束</a:t>
                </a:r>
              </a:p>
              <a:p>
                <a:pPr eaLnBrk="1" hangingPunct="1"/>
                <a:endParaRPr lang="zh-CN" altLang="zh-CN" sz="2000" b="1">
                  <a:solidFill>
                    <a:srgbClr val="0033CC"/>
                  </a:solidFill>
                  <a:latin typeface="华文楷体" pitchFamily="2" charset="-122"/>
                  <a:ea typeface="华文楷体" pitchFamily="2" charset="-122"/>
                </a:endParaRPr>
              </a:p>
            </p:txBody>
          </p:sp>
        </p:grpSp>
      </p:grpSp>
      <p:sp>
        <p:nvSpPr>
          <p:cNvPr id="5" name="TextBox 4"/>
          <p:cNvSpPr txBox="1"/>
          <p:nvPr/>
        </p:nvSpPr>
        <p:spPr>
          <a:xfrm>
            <a:off x="1331913" y="1268413"/>
            <a:ext cx="862012" cy="4187825"/>
          </a:xfrm>
          <a:prstGeom prst="rect">
            <a:avLst/>
          </a:prstGeom>
        </p:spPr>
        <p:style>
          <a:lnRef idx="1">
            <a:schemeClr val="accent5"/>
          </a:lnRef>
          <a:fillRef idx="2">
            <a:schemeClr val="accent5"/>
          </a:fillRef>
          <a:effectRef idx="1">
            <a:schemeClr val="accent5"/>
          </a:effectRef>
          <a:fontRef idx="minor">
            <a:schemeClr val="dk1"/>
          </a:fontRef>
        </p:style>
        <p:txBody>
          <a:bodyPr vert="eaVert" wrap="none">
            <a:spAutoFit/>
          </a:bodyPr>
          <a:lstStyle/>
          <a:p>
            <a:pPr>
              <a:defRPr/>
            </a:pPr>
            <a:r>
              <a:rPr lang="zh-CN" altLang="en-US" dirty="0">
                <a:latin typeface="华文新魏" pitchFamily="2" charset="-122"/>
                <a:ea typeface="华文新魏" pitchFamily="2" charset="-122"/>
              </a:rPr>
              <a:t>遗传算法流程图</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68313" y="981075"/>
            <a:ext cx="7921625"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defRPr/>
            </a:pPr>
            <a:r>
              <a:rPr lang="zh-CN" altLang="zh-CN" sz="2800" b="1" dirty="0">
                <a:solidFill>
                  <a:srgbClr val="0033CC"/>
                </a:solidFill>
                <a:latin typeface="楷体_GB2312" pitchFamily="49" charset="-122"/>
                <a:ea typeface="楷体_GB2312" pitchFamily="49" charset="-122"/>
              </a:rPr>
              <a:t>1.</a:t>
            </a:r>
            <a:r>
              <a:rPr lang="zh-CN" altLang="en-US" sz="2800" b="1" dirty="0">
                <a:ea typeface="黑体" pitchFamily="49" charset="-122"/>
              </a:rPr>
              <a:t>编码和解码</a:t>
            </a:r>
            <a:endParaRPr lang="en-US" altLang="zh-CN" sz="2800" b="1" dirty="0">
              <a:solidFill>
                <a:srgbClr val="0033CC"/>
              </a:solidFill>
              <a:latin typeface="Times New Roman" pitchFamily="18" charset="0"/>
            </a:endParaRPr>
          </a:p>
          <a:p>
            <a:pPr marL="457200" indent="-457200">
              <a:lnSpc>
                <a:spcPct val="120000"/>
              </a:lnSpc>
              <a:buFont typeface="Wingdings" pitchFamily="2" charset="2"/>
              <a:buChar char="Ø"/>
              <a:defRPr/>
            </a:pPr>
            <a:r>
              <a:rPr lang="zh-CN" altLang="zh-CN" sz="2800" b="1" dirty="0">
                <a:solidFill>
                  <a:schemeClr val="tx1"/>
                </a:solidFill>
                <a:latin typeface="Times New Roman" pitchFamily="18" charset="0"/>
                <a:ea typeface="楷体_GB2312" pitchFamily="49" charset="-122"/>
              </a:rPr>
              <a:t>要使用遗传算法，就必须把优化问题的解的参数形式</a:t>
            </a:r>
            <a:r>
              <a:rPr lang="zh-CN" altLang="zh-CN" sz="2800" b="1" dirty="0">
                <a:solidFill>
                  <a:srgbClr val="0000FF"/>
                </a:solidFill>
                <a:latin typeface="Times New Roman" pitchFamily="18" charset="0"/>
                <a:ea typeface="楷体_GB2312" pitchFamily="49" charset="-122"/>
              </a:rPr>
              <a:t>转换成基因码串</a:t>
            </a:r>
            <a:r>
              <a:rPr lang="zh-CN" altLang="zh-CN" sz="2800" b="1" dirty="0">
                <a:solidFill>
                  <a:schemeClr val="tx1"/>
                </a:solidFill>
                <a:latin typeface="Times New Roman" pitchFamily="18" charset="0"/>
                <a:ea typeface="楷体_GB2312" pitchFamily="49" charset="-122"/>
              </a:rPr>
              <a:t>的表示形式，这一转换操作就叫做</a:t>
            </a:r>
            <a:r>
              <a:rPr lang="zh-CN" altLang="zh-CN" sz="2800" b="1" dirty="0">
                <a:solidFill>
                  <a:srgbClr val="0000FF"/>
                </a:solidFill>
                <a:latin typeface="Times New Roman" pitchFamily="18" charset="0"/>
                <a:ea typeface="楷体_GB2312" pitchFamily="49" charset="-122"/>
              </a:rPr>
              <a:t>编码</a:t>
            </a:r>
            <a:r>
              <a:rPr lang="zh-CN" altLang="en-US" sz="2800" b="1" dirty="0">
                <a:solidFill>
                  <a:srgbClr val="0000FF"/>
                </a:solidFill>
                <a:latin typeface="Times New Roman" pitchFamily="18" charset="0"/>
                <a:ea typeface="楷体_GB2312" pitchFamily="49" charset="-122"/>
              </a:rPr>
              <a:t>（</a:t>
            </a:r>
            <a:r>
              <a:rPr lang="en-US" altLang="zh-CN" sz="2800" b="1" dirty="0">
                <a:solidFill>
                  <a:srgbClr val="0000FF"/>
                </a:solidFill>
                <a:latin typeface="Times New Roman" pitchFamily="18" charset="0"/>
                <a:ea typeface="楷体_GB2312" pitchFamily="49" charset="-122"/>
              </a:rPr>
              <a:t>encoding</a:t>
            </a:r>
            <a:r>
              <a:rPr lang="zh-CN" altLang="en-US" sz="2800" b="1" dirty="0">
                <a:solidFill>
                  <a:srgbClr val="0000FF"/>
                </a:solidFill>
                <a:latin typeface="Times New Roman" pitchFamily="18" charset="0"/>
                <a:ea typeface="楷体_GB2312" pitchFamily="49" charset="-122"/>
              </a:rPr>
              <a:t>）</a:t>
            </a:r>
            <a:r>
              <a:rPr lang="zh-CN" altLang="zh-CN" sz="2800" b="1" dirty="0">
                <a:solidFill>
                  <a:schemeClr val="tx1"/>
                </a:solidFill>
                <a:latin typeface="Times New Roman" pitchFamily="18" charset="0"/>
                <a:ea typeface="楷体_GB2312" pitchFamily="49" charset="-122"/>
              </a:rPr>
              <a:t>。</a:t>
            </a:r>
            <a:endParaRPr lang="en-US" altLang="zh-CN" sz="2800" b="1" dirty="0">
              <a:solidFill>
                <a:schemeClr val="tx1"/>
              </a:solidFill>
              <a:latin typeface="Times New Roman" pitchFamily="18" charset="0"/>
              <a:ea typeface="楷体_GB2312" pitchFamily="49" charset="-122"/>
            </a:endParaRPr>
          </a:p>
          <a:p>
            <a:pPr marL="457200" indent="-457200">
              <a:lnSpc>
                <a:spcPct val="120000"/>
              </a:lnSpc>
              <a:buFont typeface="Wingdings" pitchFamily="2" charset="2"/>
              <a:buChar char="Ø"/>
              <a:defRPr/>
            </a:pPr>
            <a:r>
              <a:rPr lang="zh-CN" altLang="en-US" sz="2800" b="1" dirty="0">
                <a:solidFill>
                  <a:srgbClr val="0000FF"/>
                </a:solidFill>
                <a:latin typeface="Times New Roman" pitchFamily="18" charset="0"/>
                <a:ea typeface="楷体_GB2312" pitchFamily="49" charset="-122"/>
              </a:rPr>
              <a:t>解码</a:t>
            </a:r>
            <a:r>
              <a:rPr lang="en-US" altLang="zh-CN" sz="2800" b="1" dirty="0">
                <a:solidFill>
                  <a:srgbClr val="0000FF"/>
                </a:solidFill>
                <a:latin typeface="Times New Roman" pitchFamily="18" charset="0"/>
                <a:ea typeface="楷体_GB2312" pitchFamily="49" charset="-122"/>
              </a:rPr>
              <a:t>(decoding) </a:t>
            </a:r>
            <a:r>
              <a:rPr lang="zh-CN" altLang="en-US" sz="2800" b="1" dirty="0">
                <a:solidFill>
                  <a:schemeClr val="tx1"/>
                </a:solidFill>
                <a:latin typeface="Times New Roman" pitchFamily="18" charset="0"/>
                <a:ea typeface="楷体_GB2312" pitchFamily="49" charset="-122"/>
              </a:rPr>
              <a:t>是编码的逆过程，就是把</a:t>
            </a:r>
            <a:r>
              <a:rPr lang="zh-CN" altLang="zh-CN" sz="2800" b="1" dirty="0">
                <a:solidFill>
                  <a:schemeClr val="tx1"/>
                </a:solidFill>
                <a:latin typeface="Times New Roman" pitchFamily="18" charset="0"/>
                <a:ea typeface="楷体_GB2312" pitchFamily="49" charset="-122"/>
              </a:rPr>
              <a:t>基因码串</a:t>
            </a:r>
            <a:r>
              <a:rPr lang="zh-CN" altLang="en-US" sz="2800" b="1" dirty="0">
                <a:solidFill>
                  <a:schemeClr val="tx1"/>
                </a:solidFill>
                <a:latin typeface="Times New Roman" pitchFamily="18" charset="0"/>
                <a:ea typeface="楷体_GB2312" pitchFamily="49" charset="-122"/>
              </a:rPr>
              <a:t>转化为问题解。</a:t>
            </a:r>
            <a:endParaRPr lang="en-US" altLang="zh-CN" sz="2800" b="1" dirty="0">
              <a:solidFill>
                <a:schemeClr val="tx1"/>
              </a:solidFill>
              <a:latin typeface="Times New Roman" pitchFamily="18" charset="0"/>
              <a:ea typeface="楷体_GB2312" pitchFamily="49" charset="-122"/>
            </a:endParaRPr>
          </a:p>
          <a:p>
            <a:pPr marL="457200" indent="-457200">
              <a:lnSpc>
                <a:spcPct val="120000"/>
              </a:lnSpc>
              <a:buFont typeface="Wingdings" pitchFamily="2" charset="2"/>
              <a:buChar char="Ø"/>
              <a:defRPr/>
            </a:pPr>
            <a:r>
              <a:rPr lang="zh-CN" altLang="zh-CN" sz="2800" b="1" dirty="0">
                <a:solidFill>
                  <a:schemeClr val="tx1"/>
                </a:solidFill>
                <a:latin typeface="Times New Roman" pitchFamily="18" charset="0"/>
                <a:ea typeface="楷体_GB2312" pitchFamily="49" charset="-122"/>
              </a:rPr>
              <a:t>一般来说，由于遗传算法计算过程的鲁棒性，它对编码的要求并不苛刻，但编码的策略对于遗传算子，尤其是对交叉和变异算子的功能和设计有很大的影响，设计时应斟酌确定</a:t>
            </a:r>
            <a:r>
              <a:rPr lang="zh-CN" altLang="en-US" sz="2800" b="1" dirty="0">
                <a:solidFill>
                  <a:schemeClr val="tx1"/>
                </a:solidFill>
                <a:latin typeface="Times New Roman" pitchFamily="18" charset="0"/>
                <a:ea typeface="楷体_GB2312" pitchFamily="49" charset="-122"/>
              </a:rPr>
              <a:t>。</a:t>
            </a:r>
          </a:p>
        </p:txBody>
      </p:sp>
      <p:sp>
        <p:nvSpPr>
          <p:cNvPr id="19459" name="矩形 4"/>
          <p:cNvSpPr>
            <a:spLocks noChangeArrowheads="1"/>
          </p:cNvSpPr>
          <p:nvPr/>
        </p:nvSpPr>
        <p:spPr bwMode="auto">
          <a:xfrm>
            <a:off x="395288" y="188913"/>
            <a:ext cx="79930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990000"/>
                </a:solidFill>
                <a:ea typeface="华文中宋" pitchFamily="2" charset="-122"/>
              </a:rPr>
              <a:t>遗传算法构成要素</a:t>
            </a:r>
          </a:p>
        </p:txBody>
      </p:sp>
      <p:sp>
        <p:nvSpPr>
          <p:cNvPr id="3" name="标注: 线形 2">
            <a:extLst>
              <a:ext uri="{FF2B5EF4-FFF2-40B4-BE49-F238E27FC236}">
                <a16:creationId xmlns="" xmlns:a16="http://schemas.microsoft.com/office/drawing/2014/main" id="{4375310F-F6B8-4CE1-B27D-D0175D8F447F}"/>
              </a:ext>
            </a:extLst>
          </p:cNvPr>
          <p:cNvSpPr/>
          <p:nvPr/>
        </p:nvSpPr>
        <p:spPr bwMode="auto">
          <a:xfrm>
            <a:off x="5220072" y="836712"/>
            <a:ext cx="3240360" cy="461665"/>
          </a:xfrm>
          <a:prstGeom prst="borderCallout1">
            <a:avLst>
              <a:gd name="adj1" fmla="val 52682"/>
              <a:gd name="adj2" fmla="val -737"/>
              <a:gd name="adj3" fmla="val 409892"/>
              <a:gd name="adj4" fmla="val -51619"/>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r>
              <a:rPr lang="zh-CN" altLang="en-US" sz="2400" dirty="0">
                <a:latin typeface="华文琥珀" pitchFamily="2" charset="-122"/>
                <a:ea typeface="华文琥珀" pitchFamily="2" charset="-122"/>
              </a:rPr>
              <a:t>二进制、十进制、符号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4"/>
          <p:cNvSpPr>
            <a:spLocks noChangeArrowheads="1"/>
          </p:cNvSpPr>
          <p:nvPr/>
        </p:nvSpPr>
        <p:spPr bwMode="auto">
          <a:xfrm>
            <a:off x="395288" y="188913"/>
            <a:ext cx="79930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990000"/>
                </a:solidFill>
                <a:ea typeface="华文中宋" pitchFamily="2" charset="-122"/>
              </a:rPr>
              <a:t>遗传算法构成要素</a:t>
            </a:r>
          </a:p>
        </p:txBody>
      </p:sp>
      <p:sp>
        <p:nvSpPr>
          <p:cNvPr id="6" name="Text Box 2"/>
          <p:cNvSpPr txBox="1">
            <a:spLocks noChangeArrowheads="1"/>
          </p:cNvSpPr>
          <p:nvPr/>
        </p:nvSpPr>
        <p:spPr bwMode="auto">
          <a:xfrm>
            <a:off x="468313" y="1176338"/>
            <a:ext cx="8207375" cy="448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algn="just" eaLnBrk="1" hangingPunct="1">
              <a:lnSpc>
                <a:spcPct val="130000"/>
              </a:lnSpc>
              <a:spcBef>
                <a:spcPct val="50000"/>
              </a:spcBef>
            </a:pPr>
            <a:r>
              <a:rPr lang="en-US" altLang="zh-CN" sz="2800" b="1" dirty="0">
                <a:ea typeface="黑体" pitchFamily="49" charset="-122"/>
              </a:rPr>
              <a:t>2</a:t>
            </a:r>
            <a:r>
              <a:rPr lang="zh-CN" altLang="zh-CN" sz="2800" b="1" dirty="0">
                <a:ea typeface="黑体" pitchFamily="49" charset="-122"/>
              </a:rPr>
              <a:t>. </a:t>
            </a:r>
            <a:r>
              <a:rPr lang="zh-CN" altLang="en-US" sz="2800" b="1" dirty="0">
                <a:ea typeface="黑体" pitchFamily="49" charset="-122"/>
              </a:rPr>
              <a:t>染色体与基因</a:t>
            </a:r>
            <a:endParaRPr lang="zh-CN" altLang="en-US" sz="2800" dirty="0">
              <a:solidFill>
                <a:srgbClr val="0033CC"/>
              </a:solidFill>
              <a:latin typeface="宋体" pitchFamily="2" charset="-122"/>
            </a:endParaRPr>
          </a:p>
          <a:p>
            <a:pPr algn="just" eaLnBrk="1" hangingPunct="1">
              <a:lnSpc>
                <a:spcPct val="120000"/>
              </a:lnSpc>
              <a:spcBef>
                <a:spcPct val="50000"/>
              </a:spcBef>
            </a:pPr>
            <a:r>
              <a:rPr lang="zh-CN" altLang="en-US" sz="2800" b="1" dirty="0">
                <a:solidFill>
                  <a:srgbClr val="0000F0"/>
                </a:solidFill>
                <a:latin typeface="Times New Roman" pitchFamily="18" charset="0"/>
                <a:ea typeface="楷体_GB2312" pitchFamily="1" charset="-122"/>
              </a:rPr>
              <a:t>染色体</a:t>
            </a:r>
            <a:r>
              <a:rPr lang="zh-CN" altLang="en-US" sz="2800" b="1" dirty="0">
                <a:solidFill>
                  <a:schemeClr val="tx1"/>
                </a:solidFill>
                <a:latin typeface="Times New Roman" pitchFamily="18" charset="0"/>
                <a:ea typeface="楷体_GB2312" pitchFamily="1" charset="-122"/>
              </a:rPr>
              <a:t>（</a:t>
            </a:r>
            <a:r>
              <a:rPr lang="zh-CN" altLang="zh-CN" sz="2800" b="1" dirty="0">
                <a:solidFill>
                  <a:schemeClr val="tx1"/>
                </a:solidFill>
                <a:latin typeface="Times New Roman" pitchFamily="18" charset="0"/>
                <a:ea typeface="楷体_GB2312" pitchFamily="1" charset="-122"/>
              </a:rPr>
              <a:t>chromosome</a:t>
            </a:r>
            <a:r>
              <a:rPr lang="zh-CN" altLang="en-US" sz="2800" b="1" dirty="0">
                <a:solidFill>
                  <a:schemeClr val="tx1"/>
                </a:solidFill>
                <a:latin typeface="Times New Roman" pitchFamily="18" charset="0"/>
                <a:ea typeface="楷体_GB2312" pitchFamily="1" charset="-122"/>
              </a:rPr>
              <a:t>）就是问题解的某种字符串形式的编码表示。字符串中的字符也就称为基因（</a:t>
            </a:r>
            <a:r>
              <a:rPr lang="zh-CN" altLang="zh-CN" sz="2800" b="1" dirty="0">
                <a:solidFill>
                  <a:schemeClr val="tx1"/>
                </a:solidFill>
                <a:latin typeface="Times New Roman" pitchFamily="18" charset="0"/>
                <a:ea typeface="楷体_GB2312" pitchFamily="1" charset="-122"/>
              </a:rPr>
              <a:t>gene</a:t>
            </a:r>
            <a:r>
              <a:rPr lang="zh-CN" altLang="en-US" sz="2800" b="1" dirty="0">
                <a:solidFill>
                  <a:schemeClr val="tx1"/>
                </a:solidFill>
                <a:latin typeface="Times New Roman" pitchFamily="18" charset="0"/>
                <a:ea typeface="楷体_GB2312" pitchFamily="1" charset="-122"/>
              </a:rPr>
              <a:t>）。</a:t>
            </a:r>
          </a:p>
          <a:p>
            <a:pPr algn="just" eaLnBrk="1" hangingPunct="1">
              <a:lnSpc>
                <a:spcPct val="130000"/>
              </a:lnSpc>
              <a:spcBef>
                <a:spcPct val="50000"/>
              </a:spcBef>
            </a:pPr>
            <a:r>
              <a:rPr lang="zh-CN" altLang="en-US" sz="2800" b="1" dirty="0">
                <a:solidFill>
                  <a:schemeClr val="tx1"/>
                </a:solidFill>
                <a:latin typeface="Times New Roman" pitchFamily="18" charset="0"/>
                <a:ea typeface="楷体_GB2312" pitchFamily="1" charset="-122"/>
              </a:rPr>
              <a:t>    例如：问题解       染色体</a:t>
            </a:r>
          </a:p>
          <a:p>
            <a:pPr algn="just" eaLnBrk="1" hangingPunct="1">
              <a:lnSpc>
                <a:spcPct val="130000"/>
              </a:lnSpc>
              <a:spcBef>
                <a:spcPct val="20000"/>
              </a:spcBef>
            </a:pPr>
            <a:r>
              <a:rPr lang="zh-CN" altLang="en-US" sz="2800" b="1" dirty="0">
                <a:solidFill>
                  <a:schemeClr val="tx1"/>
                </a:solidFill>
                <a:latin typeface="Times New Roman" pitchFamily="18" charset="0"/>
                <a:ea typeface="楷体_GB2312" pitchFamily="1" charset="-122"/>
              </a:rPr>
              <a:t>                 </a:t>
            </a:r>
            <a:r>
              <a:rPr lang="en-US" altLang="zh-CN" sz="2800" b="1" dirty="0">
                <a:solidFill>
                  <a:schemeClr val="tx1"/>
                </a:solidFill>
                <a:latin typeface="Times New Roman" pitchFamily="18" charset="0"/>
                <a:ea typeface="楷体_GB2312" pitchFamily="1" charset="-122"/>
              </a:rPr>
              <a:t>		</a:t>
            </a:r>
            <a:r>
              <a:rPr lang="zh-CN" altLang="zh-CN" sz="2800" b="1" dirty="0">
                <a:solidFill>
                  <a:schemeClr val="tx1"/>
                </a:solidFill>
                <a:latin typeface="Times New Roman" pitchFamily="18" charset="0"/>
                <a:ea typeface="楷体_GB2312" pitchFamily="1" charset="-122"/>
              </a:rPr>
              <a:t>9    ----   1001</a:t>
            </a:r>
          </a:p>
          <a:p>
            <a:pPr algn="just" eaLnBrk="1" hangingPunct="1">
              <a:lnSpc>
                <a:spcPct val="130000"/>
              </a:lnSpc>
              <a:spcBef>
                <a:spcPct val="20000"/>
              </a:spcBef>
            </a:pPr>
            <a:r>
              <a:rPr lang="zh-CN" altLang="zh-CN" sz="2800" b="1" dirty="0">
                <a:solidFill>
                  <a:schemeClr val="tx1"/>
                </a:solidFill>
                <a:latin typeface="Times New Roman" pitchFamily="18" charset="0"/>
                <a:ea typeface="楷体_GB2312" pitchFamily="1" charset="-122"/>
              </a:rPr>
              <a:t>              </a:t>
            </a:r>
            <a:r>
              <a:rPr lang="zh-CN" altLang="en-US" sz="2800" b="1" dirty="0">
                <a:solidFill>
                  <a:schemeClr val="tx1"/>
                </a:solidFill>
                <a:latin typeface="Times New Roman" pitchFamily="18" charset="0"/>
                <a:ea typeface="楷体_GB2312" pitchFamily="1" charset="-122"/>
              </a:rPr>
              <a:t>（</a:t>
            </a:r>
            <a:r>
              <a:rPr lang="zh-CN" altLang="zh-CN" sz="2800" b="1" dirty="0">
                <a:solidFill>
                  <a:schemeClr val="tx1"/>
                </a:solidFill>
                <a:latin typeface="Times New Roman" pitchFamily="18" charset="0"/>
                <a:ea typeface="楷体_GB2312" pitchFamily="1" charset="-122"/>
              </a:rPr>
              <a:t>2</a:t>
            </a:r>
            <a:r>
              <a:rPr lang="zh-CN" altLang="en-US" sz="2800" b="1" dirty="0">
                <a:solidFill>
                  <a:schemeClr val="tx1"/>
                </a:solidFill>
                <a:latin typeface="Times New Roman" pitchFamily="18" charset="0"/>
                <a:ea typeface="楷体_GB2312" pitchFamily="1" charset="-122"/>
              </a:rPr>
              <a:t>，</a:t>
            </a:r>
            <a:r>
              <a:rPr lang="zh-CN" altLang="zh-CN" sz="2800" b="1" dirty="0">
                <a:solidFill>
                  <a:schemeClr val="tx1"/>
                </a:solidFill>
                <a:latin typeface="Times New Roman" pitchFamily="18" charset="0"/>
                <a:ea typeface="楷体_GB2312" pitchFamily="1" charset="-122"/>
              </a:rPr>
              <a:t>5</a:t>
            </a:r>
            <a:r>
              <a:rPr lang="zh-CN" altLang="en-US" sz="2800" b="1" dirty="0">
                <a:solidFill>
                  <a:schemeClr val="tx1"/>
                </a:solidFill>
                <a:latin typeface="Times New Roman" pitchFamily="18" charset="0"/>
                <a:ea typeface="楷体_GB2312" pitchFamily="1" charset="-122"/>
              </a:rPr>
              <a:t>，</a:t>
            </a:r>
            <a:r>
              <a:rPr lang="zh-CN" altLang="zh-CN" sz="2800" b="1" dirty="0">
                <a:solidFill>
                  <a:schemeClr val="tx1"/>
                </a:solidFill>
                <a:latin typeface="Times New Roman" pitchFamily="18" charset="0"/>
                <a:ea typeface="楷体_GB2312" pitchFamily="1" charset="-122"/>
              </a:rPr>
              <a:t>6</a:t>
            </a:r>
            <a:r>
              <a:rPr lang="zh-CN" altLang="en-US" sz="2800" b="1" dirty="0">
                <a:solidFill>
                  <a:schemeClr val="tx1"/>
                </a:solidFill>
                <a:latin typeface="Times New Roman" pitchFamily="18" charset="0"/>
                <a:ea typeface="楷体_GB2312" pitchFamily="1" charset="-122"/>
              </a:rPr>
              <a:t>）</a:t>
            </a:r>
            <a:r>
              <a:rPr lang="zh-CN" altLang="zh-CN" sz="2800" b="1" dirty="0">
                <a:solidFill>
                  <a:schemeClr val="tx1"/>
                </a:solidFill>
                <a:latin typeface="Times New Roman" pitchFamily="18" charset="0"/>
                <a:ea typeface="楷体_GB2312" pitchFamily="1" charset="-122"/>
              </a:rPr>
              <a:t>---- 010 101 110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4"/>
          <p:cNvSpPr>
            <a:spLocks noChangeArrowheads="1"/>
          </p:cNvSpPr>
          <p:nvPr/>
        </p:nvSpPr>
        <p:spPr bwMode="auto">
          <a:xfrm>
            <a:off x="395288" y="188913"/>
            <a:ext cx="79930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990000"/>
                </a:solidFill>
                <a:ea typeface="华文中宋" pitchFamily="2" charset="-122"/>
              </a:rPr>
              <a:t>遗传算法构成要素</a:t>
            </a:r>
          </a:p>
        </p:txBody>
      </p:sp>
      <p:sp>
        <p:nvSpPr>
          <p:cNvPr id="6" name="Text Box 2"/>
          <p:cNvSpPr txBox="1">
            <a:spLocks noChangeArrowheads="1"/>
          </p:cNvSpPr>
          <p:nvPr/>
        </p:nvSpPr>
        <p:spPr bwMode="auto">
          <a:xfrm>
            <a:off x="468313" y="1196975"/>
            <a:ext cx="8207375" cy="444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algn="just" eaLnBrk="1" hangingPunct="1">
              <a:lnSpc>
                <a:spcPct val="130000"/>
              </a:lnSpc>
              <a:spcBef>
                <a:spcPct val="50000"/>
              </a:spcBef>
            </a:pPr>
            <a:r>
              <a:rPr lang="en-US" altLang="zh-CN" sz="2800" b="1" dirty="0">
                <a:ea typeface="黑体" pitchFamily="49" charset="-122"/>
              </a:rPr>
              <a:t>3</a:t>
            </a:r>
            <a:r>
              <a:rPr lang="zh-CN" altLang="zh-CN" sz="2800" b="1" dirty="0">
                <a:ea typeface="黑体" pitchFamily="49" charset="-122"/>
              </a:rPr>
              <a:t>. </a:t>
            </a:r>
            <a:r>
              <a:rPr lang="zh-CN" altLang="en-US" sz="2800" b="1" dirty="0">
                <a:ea typeface="黑体" pitchFamily="49" charset="-122"/>
              </a:rPr>
              <a:t>个体与种群</a:t>
            </a:r>
            <a:endParaRPr lang="en-US" altLang="zh-CN" sz="2800" b="1" dirty="0">
              <a:solidFill>
                <a:srgbClr val="0033CC"/>
              </a:solidFill>
              <a:latin typeface="Times New Roman" pitchFamily="18" charset="0"/>
            </a:endParaRPr>
          </a:p>
          <a:p>
            <a:pPr lvl="1" algn="just" eaLnBrk="1" hangingPunct="1">
              <a:lnSpc>
                <a:spcPct val="130000"/>
              </a:lnSpc>
              <a:spcBef>
                <a:spcPct val="50000"/>
              </a:spcBef>
            </a:pPr>
            <a:r>
              <a:rPr lang="zh-CN" altLang="en-US" sz="2800" b="1" dirty="0">
                <a:solidFill>
                  <a:srgbClr val="0000FF"/>
                </a:solidFill>
                <a:latin typeface="Times New Roman" pitchFamily="18" charset="0"/>
                <a:ea typeface="楷体_GB2312" pitchFamily="1" charset="-122"/>
              </a:rPr>
              <a:t>个体</a:t>
            </a:r>
            <a:r>
              <a:rPr lang="en-US" altLang="zh-CN" sz="2800" b="1" dirty="0">
                <a:solidFill>
                  <a:schemeClr val="tx1"/>
                </a:solidFill>
                <a:latin typeface="Times New Roman" pitchFamily="18" charset="0"/>
                <a:ea typeface="楷体_GB2312" pitchFamily="1" charset="-122"/>
              </a:rPr>
              <a:t>(individual)</a:t>
            </a:r>
            <a:r>
              <a:rPr lang="zh-CN" altLang="en-US" sz="2800" b="1" dirty="0">
                <a:solidFill>
                  <a:schemeClr val="tx1"/>
                </a:solidFill>
                <a:latin typeface="Times New Roman" pitchFamily="18" charset="0"/>
                <a:ea typeface="楷体_GB2312" pitchFamily="1" charset="-122"/>
              </a:rPr>
              <a:t>就是模拟生物个体而对问题中的对象</a:t>
            </a:r>
            <a:r>
              <a:rPr lang="en-US" altLang="zh-CN" sz="2800" b="1" dirty="0">
                <a:solidFill>
                  <a:schemeClr val="tx1"/>
                </a:solidFill>
                <a:latin typeface="Times New Roman" pitchFamily="18" charset="0"/>
                <a:ea typeface="楷体_GB2312" pitchFamily="1" charset="-122"/>
              </a:rPr>
              <a:t>(</a:t>
            </a:r>
            <a:r>
              <a:rPr lang="zh-CN" altLang="en-US" sz="2800" b="1" dirty="0">
                <a:solidFill>
                  <a:schemeClr val="tx1"/>
                </a:solidFill>
                <a:latin typeface="Times New Roman" pitchFamily="18" charset="0"/>
                <a:ea typeface="楷体_GB2312" pitchFamily="1" charset="-122"/>
              </a:rPr>
              <a:t>一般就是问题的解</a:t>
            </a:r>
            <a:r>
              <a:rPr lang="en-US" altLang="zh-CN" sz="2800" b="1" dirty="0">
                <a:solidFill>
                  <a:schemeClr val="tx1"/>
                </a:solidFill>
                <a:latin typeface="Times New Roman" pitchFamily="18" charset="0"/>
                <a:ea typeface="楷体_GB2312" pitchFamily="1" charset="-122"/>
              </a:rPr>
              <a:t>)</a:t>
            </a:r>
            <a:r>
              <a:rPr lang="zh-CN" altLang="en-US" sz="2800" b="1" dirty="0">
                <a:solidFill>
                  <a:schemeClr val="tx1"/>
                </a:solidFill>
                <a:latin typeface="Times New Roman" pitchFamily="18" charset="0"/>
                <a:ea typeface="楷体_GB2312" pitchFamily="1" charset="-122"/>
              </a:rPr>
              <a:t>的一种称呼，一个个体也就是搜索空间中的一个点。</a:t>
            </a:r>
            <a:endParaRPr lang="en-US" altLang="zh-CN" sz="2800" b="1" dirty="0">
              <a:solidFill>
                <a:schemeClr val="tx1"/>
              </a:solidFill>
              <a:latin typeface="Times New Roman" pitchFamily="18" charset="0"/>
              <a:ea typeface="楷体_GB2312" pitchFamily="1" charset="-122"/>
            </a:endParaRPr>
          </a:p>
          <a:p>
            <a:pPr lvl="1" algn="just" eaLnBrk="1" hangingPunct="1">
              <a:lnSpc>
                <a:spcPct val="130000"/>
              </a:lnSpc>
              <a:spcBef>
                <a:spcPct val="50000"/>
              </a:spcBef>
            </a:pPr>
            <a:r>
              <a:rPr lang="zh-CN" altLang="en-US" sz="2800" b="1" dirty="0">
                <a:solidFill>
                  <a:srgbClr val="0000F0"/>
                </a:solidFill>
                <a:latin typeface="Times New Roman" pitchFamily="18" charset="0"/>
                <a:ea typeface="楷体_GB2312" pitchFamily="1" charset="-122"/>
              </a:rPr>
              <a:t>种群</a:t>
            </a:r>
            <a:r>
              <a:rPr lang="zh-CN" altLang="zh-CN" sz="2800" b="1" dirty="0">
                <a:solidFill>
                  <a:schemeClr val="tx1"/>
                </a:solidFill>
                <a:latin typeface="Times New Roman" pitchFamily="18" charset="0"/>
                <a:ea typeface="楷体_GB2312" pitchFamily="1" charset="-122"/>
              </a:rPr>
              <a:t>(population)</a:t>
            </a:r>
            <a:r>
              <a:rPr lang="zh-CN" altLang="en-US" sz="2800" b="1" dirty="0">
                <a:solidFill>
                  <a:schemeClr val="tx1"/>
                </a:solidFill>
                <a:latin typeface="Times New Roman" pitchFamily="18" charset="0"/>
                <a:ea typeface="楷体_GB2312" pitchFamily="1" charset="-122"/>
              </a:rPr>
              <a:t>就是模拟生物种群而由若干个体组成的群体</a:t>
            </a:r>
            <a:r>
              <a:rPr lang="zh-CN" altLang="zh-CN" sz="2800" b="1" dirty="0">
                <a:solidFill>
                  <a:schemeClr val="tx1"/>
                </a:solidFill>
                <a:latin typeface="Times New Roman" pitchFamily="18" charset="0"/>
                <a:ea typeface="楷体_GB2312" pitchFamily="1" charset="-122"/>
              </a:rPr>
              <a:t>, </a:t>
            </a:r>
            <a:r>
              <a:rPr lang="zh-CN" altLang="en-US" sz="2800" b="1" dirty="0">
                <a:solidFill>
                  <a:schemeClr val="tx1"/>
                </a:solidFill>
                <a:latin typeface="Times New Roman" pitchFamily="18" charset="0"/>
                <a:ea typeface="楷体_GB2312" pitchFamily="1" charset="-122"/>
              </a:rPr>
              <a:t>它一般是整个搜索空间的一个很小的子集。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4"/>
          <p:cNvSpPr>
            <a:spLocks noChangeArrowheads="1"/>
          </p:cNvSpPr>
          <p:nvPr/>
        </p:nvSpPr>
        <p:spPr bwMode="auto">
          <a:xfrm>
            <a:off x="395288" y="188913"/>
            <a:ext cx="79930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990000"/>
                </a:solidFill>
                <a:ea typeface="华文中宋" pitchFamily="2" charset="-122"/>
              </a:rPr>
              <a:t>遗传算法构成要素</a:t>
            </a:r>
          </a:p>
        </p:txBody>
      </p:sp>
      <p:sp>
        <p:nvSpPr>
          <p:cNvPr id="6" name="Text Box 2"/>
          <p:cNvSpPr txBox="1">
            <a:spLocks noChangeArrowheads="1"/>
          </p:cNvSpPr>
          <p:nvPr/>
        </p:nvSpPr>
        <p:spPr bwMode="auto">
          <a:xfrm>
            <a:off x="395288" y="1160463"/>
            <a:ext cx="8280400"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algn="just" eaLnBrk="1" hangingPunct="1">
              <a:lnSpc>
                <a:spcPct val="130000"/>
              </a:lnSpc>
              <a:spcBef>
                <a:spcPct val="50000"/>
              </a:spcBef>
            </a:pPr>
            <a:r>
              <a:rPr lang="en-US" altLang="zh-CN" sz="2800" b="1" dirty="0">
                <a:ea typeface="黑体" pitchFamily="49" charset="-122"/>
              </a:rPr>
              <a:t>4</a:t>
            </a:r>
            <a:r>
              <a:rPr lang="zh-CN" altLang="zh-CN" sz="2800" b="1" dirty="0">
                <a:ea typeface="黑体" pitchFamily="49" charset="-122"/>
              </a:rPr>
              <a:t>. </a:t>
            </a:r>
            <a:r>
              <a:rPr lang="zh-CN" altLang="en-US" sz="2800" b="1" dirty="0">
                <a:ea typeface="黑体" pitchFamily="49" charset="-122"/>
              </a:rPr>
              <a:t>适应度与适应度函数</a:t>
            </a:r>
            <a:endParaRPr lang="zh-CN" altLang="en-US" sz="2800" b="1" dirty="0">
              <a:solidFill>
                <a:srgbClr val="0033CC"/>
              </a:solidFill>
              <a:latin typeface="楷体_GB2312" pitchFamily="1" charset="-122"/>
              <a:ea typeface="楷体_GB2312" pitchFamily="1" charset="-122"/>
            </a:endParaRPr>
          </a:p>
          <a:p>
            <a:pPr algn="just" eaLnBrk="1" hangingPunct="1">
              <a:lnSpc>
                <a:spcPct val="130000"/>
              </a:lnSpc>
              <a:spcBef>
                <a:spcPct val="50000"/>
              </a:spcBef>
            </a:pPr>
            <a:r>
              <a:rPr lang="zh-CN" altLang="en-US" sz="2800" b="1" dirty="0">
                <a:solidFill>
                  <a:srgbClr val="0000F0"/>
                </a:solidFill>
                <a:latin typeface="Times New Roman" pitchFamily="18" charset="0"/>
                <a:ea typeface="楷体_GB2312" pitchFamily="1" charset="-122"/>
              </a:rPr>
              <a:t>适应度</a:t>
            </a:r>
            <a:r>
              <a:rPr lang="zh-CN" altLang="zh-CN" sz="2800" dirty="0">
                <a:solidFill>
                  <a:schemeClr val="tx1"/>
                </a:solidFill>
              </a:rPr>
              <a:t>(fitness)</a:t>
            </a:r>
            <a:r>
              <a:rPr lang="zh-CN" altLang="en-US" sz="2800" b="1" dirty="0">
                <a:solidFill>
                  <a:schemeClr val="tx1"/>
                </a:solidFill>
                <a:latin typeface="Times New Roman" pitchFamily="18" charset="0"/>
                <a:ea typeface="楷体_GB2312" pitchFamily="1" charset="-122"/>
              </a:rPr>
              <a:t>就是借鉴生物个体对环境的适应程度</a:t>
            </a:r>
            <a:r>
              <a:rPr lang="zh-CN" altLang="zh-CN" sz="2800" b="1" dirty="0">
                <a:solidFill>
                  <a:schemeClr val="tx1"/>
                </a:solidFill>
                <a:latin typeface="Times New Roman" pitchFamily="18" charset="0"/>
                <a:ea typeface="楷体_GB2312" pitchFamily="1" charset="-122"/>
              </a:rPr>
              <a:t>,</a:t>
            </a:r>
            <a:r>
              <a:rPr lang="zh-CN" altLang="en-US" sz="2800" b="1" dirty="0">
                <a:solidFill>
                  <a:schemeClr val="tx1"/>
                </a:solidFill>
                <a:latin typeface="Times New Roman" pitchFamily="18" charset="0"/>
                <a:ea typeface="楷体_GB2312" pitchFamily="1" charset="-122"/>
              </a:rPr>
              <a:t>而对问题中的个体对象所设计的表征其优劣的一种测度。</a:t>
            </a:r>
          </a:p>
          <a:p>
            <a:pPr algn="just" eaLnBrk="1" hangingPunct="1">
              <a:lnSpc>
                <a:spcPct val="130000"/>
              </a:lnSpc>
              <a:spcBef>
                <a:spcPct val="50000"/>
              </a:spcBef>
            </a:pPr>
            <a:r>
              <a:rPr lang="zh-CN" altLang="en-US" sz="2800" dirty="0">
                <a:solidFill>
                  <a:srgbClr val="0000F0"/>
                </a:solidFill>
                <a:latin typeface="Times New Roman" pitchFamily="18" charset="0"/>
              </a:rPr>
              <a:t> </a:t>
            </a:r>
            <a:r>
              <a:rPr lang="zh-CN" altLang="en-US" sz="2800" b="1" dirty="0">
                <a:solidFill>
                  <a:srgbClr val="0000F0"/>
                </a:solidFill>
                <a:latin typeface="Times New Roman" pitchFamily="18" charset="0"/>
                <a:ea typeface="楷体_GB2312" pitchFamily="1" charset="-122"/>
              </a:rPr>
              <a:t>适应度函数</a:t>
            </a:r>
            <a:r>
              <a:rPr lang="zh-CN" altLang="zh-CN" sz="2800" b="1" dirty="0">
                <a:solidFill>
                  <a:schemeClr val="tx1"/>
                </a:solidFill>
                <a:latin typeface="Times New Roman" pitchFamily="18" charset="0"/>
                <a:ea typeface="楷体_GB2312" pitchFamily="1" charset="-122"/>
              </a:rPr>
              <a:t>(fitness function)</a:t>
            </a:r>
            <a:r>
              <a:rPr lang="zh-CN" altLang="en-US" sz="2800" b="1" dirty="0">
                <a:solidFill>
                  <a:schemeClr val="tx1"/>
                </a:solidFill>
                <a:latin typeface="Times New Roman" pitchFamily="18" charset="0"/>
                <a:ea typeface="楷体_GB2312" pitchFamily="1" charset="-122"/>
              </a:rPr>
              <a:t>就是问题中的全体个体与其适应度之间的一个对应关系。它一般是一个实值函数。该函数就是遗传算法中指导搜索的评价函数。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04813"/>
            <a:ext cx="2890838" cy="1012825"/>
          </a:xfrm>
        </p:spPr>
        <p:txBody>
          <a:bodyPr/>
          <a:lstStyle/>
          <a:p>
            <a:pPr eaLnBrk="1" hangingPunct="1"/>
            <a:r>
              <a:rPr lang="zh-CN" altLang="en-US" b="1">
                <a:ea typeface="方正舒体" pitchFamily="2" charset="-122"/>
              </a:rPr>
              <a:t>算法分类</a:t>
            </a:r>
          </a:p>
        </p:txBody>
      </p:sp>
      <p:sp>
        <p:nvSpPr>
          <p:cNvPr id="672771" name="Rectangle 3"/>
          <p:cNvSpPr>
            <a:spLocks noGrp="1" noChangeArrowheads="1"/>
          </p:cNvSpPr>
          <p:nvPr>
            <p:ph type="body" idx="1"/>
          </p:nvPr>
        </p:nvSpPr>
        <p:spPr>
          <a:xfrm>
            <a:off x="467544" y="1412776"/>
            <a:ext cx="8229600" cy="4530725"/>
          </a:xfrm>
          <a:solidFill>
            <a:srgbClr val="FFFFCC"/>
          </a:solidFill>
        </p:spPr>
        <p:txBody>
          <a:bodyPr/>
          <a:lstStyle/>
          <a:p>
            <a:pPr eaLnBrk="1" hangingPunct="1">
              <a:defRPr/>
            </a:pPr>
            <a:r>
              <a:rPr lang="en-US" altLang="zh-CN" b="1" dirty="0"/>
              <a:t>1. </a:t>
            </a:r>
            <a:r>
              <a:rPr lang="zh-CN" altLang="en-US" b="1" dirty="0"/>
              <a:t>关于精确度分类：</a:t>
            </a:r>
            <a:endParaRPr lang="en-US" altLang="zh-CN" b="1" dirty="0"/>
          </a:p>
          <a:p>
            <a:pPr marL="0" indent="0" eaLnBrk="1" hangingPunct="1">
              <a:buFont typeface="Wingdings" pitchFamily="2" charset="2"/>
              <a:buNone/>
              <a:defRPr/>
            </a:pPr>
            <a:r>
              <a:rPr lang="en-US" altLang="zh-CN" b="1" dirty="0"/>
              <a:t>       </a:t>
            </a:r>
            <a:r>
              <a:rPr lang="zh-CN" altLang="en-US" b="1" dirty="0"/>
              <a:t>精确算法、近似算法</a:t>
            </a:r>
            <a:endParaRPr lang="en-US" altLang="zh-CN" b="1" dirty="0"/>
          </a:p>
          <a:p>
            <a:pPr marL="0" indent="0" eaLnBrk="1" hangingPunct="1">
              <a:buFont typeface="Wingdings" pitchFamily="2" charset="2"/>
              <a:buNone/>
              <a:defRPr/>
            </a:pPr>
            <a:r>
              <a:rPr lang="en-US" altLang="zh-CN" b="1" dirty="0"/>
              <a:t>       </a:t>
            </a:r>
            <a:r>
              <a:rPr lang="zh-CN" altLang="en-US" b="1" dirty="0">
                <a:solidFill>
                  <a:srgbClr val="FF0000"/>
                </a:solidFill>
              </a:rPr>
              <a:t>近似算法：贪心算法、计算机随机搜索算     法等等。</a:t>
            </a:r>
            <a:endParaRPr lang="en-US" altLang="zh-CN" b="1" dirty="0">
              <a:solidFill>
                <a:srgbClr val="FF0000"/>
              </a:solidFill>
            </a:endParaRPr>
          </a:p>
          <a:p>
            <a:pPr marL="0" indent="0" eaLnBrk="1" hangingPunct="1">
              <a:buFont typeface="Wingdings" pitchFamily="2" charset="2"/>
              <a:buNone/>
              <a:defRPr/>
            </a:pPr>
            <a:endParaRPr lang="en-US" altLang="zh-CN" b="1" dirty="0"/>
          </a:p>
          <a:p>
            <a:pPr eaLnBrk="1" hangingPunct="1">
              <a:defRPr/>
            </a:pPr>
            <a:r>
              <a:rPr lang="en-US" altLang="zh-CN" b="1" dirty="0"/>
              <a:t>2. </a:t>
            </a:r>
            <a:r>
              <a:rPr lang="zh-CN" altLang="en-US" b="1" dirty="0"/>
              <a:t>关于计算时间复杂性分类：</a:t>
            </a:r>
          </a:p>
          <a:p>
            <a:pPr eaLnBrk="1" hangingPunct="1">
              <a:buFont typeface="Wingdings" pitchFamily="2" charset="2"/>
              <a:buNone/>
              <a:defRPr/>
            </a:pPr>
            <a:r>
              <a:rPr lang="zh-CN" altLang="en-US" b="1" dirty="0"/>
              <a:t>     多项式时间算法、指数时间算法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4"/>
          <p:cNvSpPr>
            <a:spLocks noChangeArrowheads="1"/>
          </p:cNvSpPr>
          <p:nvPr/>
        </p:nvSpPr>
        <p:spPr bwMode="auto">
          <a:xfrm>
            <a:off x="395288" y="188913"/>
            <a:ext cx="79930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990000"/>
                </a:solidFill>
                <a:ea typeface="华文中宋" pitchFamily="2" charset="-122"/>
              </a:rPr>
              <a:t>遗传算法构成要素</a:t>
            </a:r>
          </a:p>
        </p:txBody>
      </p:sp>
      <p:sp>
        <p:nvSpPr>
          <p:cNvPr id="23555" name="Text Box 2"/>
          <p:cNvSpPr txBox="1">
            <a:spLocks noChangeArrowheads="1"/>
          </p:cNvSpPr>
          <p:nvPr/>
        </p:nvSpPr>
        <p:spPr bwMode="auto">
          <a:xfrm>
            <a:off x="538163" y="1196975"/>
            <a:ext cx="7921625"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algn="just" eaLnBrk="1" hangingPunct="1">
              <a:lnSpc>
                <a:spcPct val="140000"/>
              </a:lnSpc>
              <a:spcBef>
                <a:spcPct val="50000"/>
              </a:spcBef>
            </a:pPr>
            <a:r>
              <a:rPr lang="en-US" altLang="zh-CN" sz="2800" b="1" dirty="0">
                <a:ea typeface="黑体" pitchFamily="49" charset="-122"/>
              </a:rPr>
              <a:t>5</a:t>
            </a:r>
            <a:r>
              <a:rPr lang="zh-CN" altLang="zh-CN" sz="2800" b="1" dirty="0">
                <a:ea typeface="黑体" pitchFamily="49" charset="-122"/>
              </a:rPr>
              <a:t>. </a:t>
            </a:r>
            <a:r>
              <a:rPr lang="zh-CN" altLang="en-US" sz="2800" b="1" dirty="0">
                <a:ea typeface="黑体" pitchFamily="49" charset="-122"/>
              </a:rPr>
              <a:t>遗传操作</a:t>
            </a:r>
            <a:endParaRPr lang="zh-CN" altLang="en-US" sz="2800" dirty="0">
              <a:solidFill>
                <a:srgbClr val="0033CC"/>
              </a:solidFill>
              <a:latin typeface="宋体" pitchFamily="2" charset="-122"/>
            </a:endParaRPr>
          </a:p>
          <a:p>
            <a:pPr algn="just" eaLnBrk="1" hangingPunct="1">
              <a:lnSpc>
                <a:spcPct val="120000"/>
              </a:lnSpc>
              <a:spcBef>
                <a:spcPct val="40000"/>
              </a:spcBef>
            </a:pPr>
            <a:r>
              <a:rPr lang="zh-CN" altLang="en-US" sz="2800" dirty="0">
                <a:solidFill>
                  <a:srgbClr val="0033CC"/>
                </a:solidFill>
                <a:latin typeface="宋体" pitchFamily="2" charset="-122"/>
              </a:rPr>
              <a:t>　</a:t>
            </a:r>
            <a:r>
              <a:rPr lang="zh-CN" altLang="en-US" sz="2800" b="1" dirty="0">
                <a:solidFill>
                  <a:schemeClr val="tx1"/>
                </a:solidFill>
                <a:latin typeface="Times New Roman" pitchFamily="18" charset="0"/>
                <a:ea typeface="楷体_GB2312" pitchFamily="1" charset="-122"/>
              </a:rPr>
              <a:t>亦称</a:t>
            </a:r>
            <a:r>
              <a:rPr lang="zh-CN" altLang="en-US" sz="2800" b="1" dirty="0">
                <a:solidFill>
                  <a:srgbClr val="0000FF"/>
                </a:solidFill>
                <a:latin typeface="Times New Roman" pitchFamily="18" charset="0"/>
                <a:ea typeface="楷体_GB2312" pitchFamily="1" charset="-122"/>
              </a:rPr>
              <a:t>遗传算子</a:t>
            </a:r>
            <a:r>
              <a:rPr lang="zh-CN" altLang="zh-CN" sz="2800" b="1" dirty="0">
                <a:solidFill>
                  <a:schemeClr val="tx1"/>
                </a:solidFill>
                <a:latin typeface="Times New Roman" pitchFamily="18" charset="0"/>
                <a:ea typeface="楷体_GB2312" pitchFamily="1" charset="-122"/>
              </a:rPr>
              <a:t>(genetic operator)</a:t>
            </a:r>
            <a:r>
              <a:rPr lang="zh-CN" altLang="en-US" sz="2800" b="1" dirty="0">
                <a:solidFill>
                  <a:schemeClr val="tx1"/>
                </a:solidFill>
                <a:latin typeface="Times New Roman" pitchFamily="18" charset="0"/>
                <a:ea typeface="楷体_GB2312" pitchFamily="1" charset="-122"/>
              </a:rPr>
              <a:t>，就是关于染色体的运算。遗传算法中有三种遗传操作</a:t>
            </a:r>
            <a:r>
              <a:rPr lang="zh-CN" altLang="zh-CN" sz="2800" b="1" dirty="0">
                <a:solidFill>
                  <a:schemeClr val="tx1"/>
                </a:solidFill>
                <a:latin typeface="Times New Roman" pitchFamily="18" charset="0"/>
                <a:ea typeface="楷体_GB2312" pitchFamily="1" charset="-122"/>
              </a:rPr>
              <a:t>: </a:t>
            </a:r>
          </a:p>
          <a:p>
            <a:pPr algn="just" eaLnBrk="1" hangingPunct="1">
              <a:lnSpc>
                <a:spcPct val="120000"/>
              </a:lnSpc>
              <a:spcBef>
                <a:spcPct val="50000"/>
              </a:spcBef>
            </a:pPr>
            <a:r>
              <a:rPr lang="zh-CN" altLang="zh-CN" sz="2800" b="1" dirty="0">
                <a:solidFill>
                  <a:schemeClr val="tx1"/>
                </a:solidFill>
                <a:latin typeface="Times New Roman" pitchFamily="18" charset="0"/>
                <a:ea typeface="楷体_GB2312" pitchFamily="1" charset="-122"/>
              </a:rPr>
              <a:t>   ● </a:t>
            </a:r>
            <a:r>
              <a:rPr lang="zh-CN" altLang="en-US" sz="2800" b="1" dirty="0">
                <a:solidFill>
                  <a:srgbClr val="0000FF"/>
                </a:solidFill>
                <a:latin typeface="Times New Roman" pitchFamily="18" charset="0"/>
                <a:ea typeface="楷体_GB2312" pitchFamily="1" charset="-122"/>
              </a:rPr>
              <a:t>选择</a:t>
            </a:r>
            <a:r>
              <a:rPr lang="zh-CN" altLang="zh-CN" sz="2800" b="1" dirty="0">
                <a:solidFill>
                  <a:srgbClr val="0000FF"/>
                </a:solidFill>
                <a:latin typeface="Times New Roman" pitchFamily="18" charset="0"/>
                <a:ea typeface="楷体_GB2312" pitchFamily="1" charset="-122"/>
              </a:rPr>
              <a:t>-</a:t>
            </a:r>
            <a:r>
              <a:rPr lang="zh-CN" altLang="en-US" sz="2800" b="1" dirty="0">
                <a:solidFill>
                  <a:srgbClr val="0000FF"/>
                </a:solidFill>
                <a:latin typeface="Times New Roman" pitchFamily="18" charset="0"/>
                <a:ea typeface="楷体_GB2312" pitchFamily="1" charset="-122"/>
              </a:rPr>
              <a:t>复制</a:t>
            </a:r>
            <a:r>
              <a:rPr lang="zh-CN" altLang="zh-CN" sz="2800" b="1" dirty="0">
                <a:solidFill>
                  <a:schemeClr val="tx1"/>
                </a:solidFill>
                <a:latin typeface="Times New Roman" pitchFamily="18" charset="0"/>
                <a:ea typeface="楷体_GB2312" pitchFamily="1" charset="-122"/>
              </a:rPr>
              <a:t>(selection-reproduction)</a:t>
            </a:r>
          </a:p>
          <a:p>
            <a:pPr algn="just" eaLnBrk="1" hangingPunct="1">
              <a:lnSpc>
                <a:spcPct val="120000"/>
              </a:lnSpc>
              <a:spcBef>
                <a:spcPct val="20000"/>
              </a:spcBef>
            </a:pPr>
            <a:r>
              <a:rPr lang="zh-CN" altLang="zh-CN" sz="2800" b="1" dirty="0">
                <a:solidFill>
                  <a:schemeClr val="tx1"/>
                </a:solidFill>
                <a:latin typeface="Times New Roman" pitchFamily="18" charset="0"/>
                <a:ea typeface="楷体_GB2312" pitchFamily="1" charset="-122"/>
              </a:rPr>
              <a:t>   ● </a:t>
            </a:r>
            <a:r>
              <a:rPr lang="zh-CN" altLang="en-US" sz="2800" b="1" dirty="0">
                <a:solidFill>
                  <a:srgbClr val="0000FF"/>
                </a:solidFill>
                <a:latin typeface="Times New Roman" pitchFamily="18" charset="0"/>
                <a:ea typeface="楷体_GB2312" pitchFamily="1" charset="-122"/>
              </a:rPr>
              <a:t>交叉</a:t>
            </a:r>
            <a:r>
              <a:rPr lang="zh-CN" altLang="zh-CN" sz="2800" b="1" dirty="0">
                <a:solidFill>
                  <a:schemeClr val="tx1"/>
                </a:solidFill>
                <a:latin typeface="Times New Roman" pitchFamily="18" charset="0"/>
                <a:ea typeface="楷体_GB2312" pitchFamily="1" charset="-122"/>
              </a:rPr>
              <a:t>(crossover</a:t>
            </a:r>
            <a:r>
              <a:rPr lang="zh-CN" altLang="en-US" sz="2800" b="1" dirty="0">
                <a:solidFill>
                  <a:schemeClr val="tx1"/>
                </a:solidFill>
                <a:latin typeface="Times New Roman" pitchFamily="18" charset="0"/>
                <a:ea typeface="楷体_GB2312" pitchFamily="1" charset="-122"/>
              </a:rPr>
              <a:t>，亦称交换、交配或杂交</a:t>
            </a:r>
            <a:r>
              <a:rPr lang="zh-CN" altLang="zh-CN" sz="2800" b="1" dirty="0">
                <a:solidFill>
                  <a:schemeClr val="tx1"/>
                </a:solidFill>
                <a:latin typeface="Times New Roman" pitchFamily="18" charset="0"/>
                <a:ea typeface="楷体_GB2312" pitchFamily="1" charset="-122"/>
              </a:rPr>
              <a:t>)</a:t>
            </a:r>
          </a:p>
          <a:p>
            <a:pPr algn="just" eaLnBrk="1" hangingPunct="1">
              <a:lnSpc>
                <a:spcPct val="120000"/>
              </a:lnSpc>
              <a:spcBef>
                <a:spcPct val="20000"/>
              </a:spcBef>
            </a:pPr>
            <a:r>
              <a:rPr lang="zh-CN" altLang="zh-CN" sz="2800" b="1" dirty="0">
                <a:solidFill>
                  <a:schemeClr val="tx1"/>
                </a:solidFill>
                <a:latin typeface="Times New Roman" pitchFamily="18" charset="0"/>
                <a:ea typeface="楷体_GB2312" pitchFamily="1" charset="-122"/>
              </a:rPr>
              <a:t>   ● </a:t>
            </a:r>
            <a:r>
              <a:rPr lang="zh-CN" altLang="en-US" sz="2800" b="1" dirty="0">
                <a:solidFill>
                  <a:srgbClr val="0000FF"/>
                </a:solidFill>
                <a:latin typeface="Times New Roman" pitchFamily="18" charset="0"/>
                <a:ea typeface="楷体_GB2312" pitchFamily="1" charset="-122"/>
              </a:rPr>
              <a:t>变异</a:t>
            </a:r>
            <a:r>
              <a:rPr lang="zh-CN" altLang="zh-CN" sz="2800" b="1" dirty="0">
                <a:solidFill>
                  <a:schemeClr val="tx1"/>
                </a:solidFill>
                <a:latin typeface="Times New Roman" pitchFamily="18" charset="0"/>
                <a:ea typeface="楷体_GB2312" pitchFamily="1" charset="-122"/>
              </a:rPr>
              <a:t>(mutation</a:t>
            </a:r>
            <a:r>
              <a:rPr lang="zh-CN" altLang="en-US" sz="2800" b="1" dirty="0">
                <a:solidFill>
                  <a:schemeClr val="tx1"/>
                </a:solidFill>
                <a:latin typeface="Times New Roman" pitchFamily="18" charset="0"/>
                <a:ea typeface="楷体_GB2312" pitchFamily="1" charset="-122"/>
              </a:rPr>
              <a:t>，亦称突变</a:t>
            </a:r>
            <a:r>
              <a:rPr lang="zh-CN" altLang="zh-CN" sz="2800" b="1" dirty="0">
                <a:solidFill>
                  <a:schemeClr val="tx1"/>
                </a:solidFill>
                <a:latin typeface="Times New Roman" pitchFamily="18" charset="0"/>
                <a:ea typeface="楷体_GB2312" pitchFamily="1" charset="-122"/>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4"/>
          <p:cNvSpPr>
            <a:spLocks noChangeArrowheads="1"/>
          </p:cNvSpPr>
          <p:nvPr/>
        </p:nvSpPr>
        <p:spPr bwMode="auto">
          <a:xfrm>
            <a:off x="395288" y="188913"/>
            <a:ext cx="79930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990000"/>
                </a:solidFill>
                <a:ea typeface="华文中宋" pitchFamily="2" charset="-122"/>
              </a:rPr>
              <a:t>遗传算法构成要素</a:t>
            </a:r>
          </a:p>
        </p:txBody>
      </p:sp>
      <p:sp>
        <p:nvSpPr>
          <p:cNvPr id="4" name="Text Box 2"/>
          <p:cNvSpPr txBox="1">
            <a:spLocks noChangeArrowheads="1"/>
          </p:cNvSpPr>
          <p:nvPr/>
        </p:nvSpPr>
        <p:spPr bwMode="auto">
          <a:xfrm>
            <a:off x="539750" y="1268413"/>
            <a:ext cx="78486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algn="just" eaLnBrk="1" hangingPunct="1">
              <a:lnSpc>
                <a:spcPct val="130000"/>
              </a:lnSpc>
              <a:spcBef>
                <a:spcPct val="50000"/>
              </a:spcBef>
            </a:pPr>
            <a:r>
              <a:rPr lang="zh-CN" altLang="en-US" sz="2400" b="1" dirty="0">
                <a:solidFill>
                  <a:srgbClr val="0033CC"/>
                </a:solidFill>
                <a:latin typeface="Times New Roman" pitchFamily="18" charset="0"/>
              </a:rPr>
              <a:t>　　</a:t>
            </a:r>
            <a:r>
              <a:rPr lang="zh-CN" altLang="en-US" sz="2800" b="1" dirty="0">
                <a:solidFill>
                  <a:srgbClr val="0000FF"/>
                </a:solidFill>
                <a:latin typeface="Times New Roman" pitchFamily="18" charset="0"/>
                <a:ea typeface="楷体_GB2312" pitchFamily="1" charset="-122"/>
              </a:rPr>
              <a:t>选择</a:t>
            </a:r>
            <a:r>
              <a:rPr lang="zh-CN" altLang="zh-CN" sz="2800" b="1" dirty="0">
                <a:solidFill>
                  <a:srgbClr val="0000FF"/>
                </a:solidFill>
                <a:latin typeface="Times New Roman" pitchFamily="18" charset="0"/>
                <a:ea typeface="楷体_GB2312" pitchFamily="1" charset="-122"/>
              </a:rPr>
              <a:t>-</a:t>
            </a:r>
            <a:r>
              <a:rPr lang="zh-CN" altLang="en-US" sz="2800" b="1" dirty="0">
                <a:solidFill>
                  <a:srgbClr val="0000FF"/>
                </a:solidFill>
                <a:latin typeface="Times New Roman" pitchFamily="18" charset="0"/>
                <a:ea typeface="楷体_GB2312" pitchFamily="1" charset="-122"/>
              </a:rPr>
              <a:t>复制</a:t>
            </a:r>
            <a:r>
              <a:rPr lang="zh-CN" altLang="en-US" sz="2800" b="1" dirty="0">
                <a:solidFill>
                  <a:schemeClr val="tx1"/>
                </a:solidFill>
                <a:latin typeface="Times New Roman" pitchFamily="18" charset="0"/>
                <a:ea typeface="楷体_GB2312" pitchFamily="1" charset="-122"/>
              </a:rPr>
              <a:t>　通常做法是：对于一个规模为</a:t>
            </a:r>
            <a:r>
              <a:rPr lang="zh-CN" altLang="zh-CN" sz="2800" b="1" dirty="0">
                <a:solidFill>
                  <a:schemeClr val="tx1"/>
                </a:solidFill>
                <a:latin typeface="Times New Roman" pitchFamily="18" charset="0"/>
                <a:ea typeface="楷体_GB2312" pitchFamily="1" charset="-122"/>
              </a:rPr>
              <a:t>N</a:t>
            </a:r>
            <a:r>
              <a:rPr lang="zh-CN" altLang="en-US" sz="2800" b="1" dirty="0">
                <a:solidFill>
                  <a:schemeClr val="tx1"/>
                </a:solidFill>
                <a:latin typeface="Times New Roman" pitchFamily="18" charset="0"/>
                <a:ea typeface="楷体_GB2312" pitchFamily="1" charset="-122"/>
              </a:rPr>
              <a:t>的种群</a:t>
            </a:r>
            <a:r>
              <a:rPr lang="zh-CN" altLang="zh-CN" sz="2800" b="1" dirty="0">
                <a:solidFill>
                  <a:schemeClr val="tx1"/>
                </a:solidFill>
                <a:latin typeface="Times New Roman" pitchFamily="18" charset="0"/>
                <a:ea typeface="楷体_GB2312" pitchFamily="1" charset="-122"/>
              </a:rPr>
              <a:t>S,</a:t>
            </a:r>
            <a:r>
              <a:rPr lang="zh-CN" altLang="en-US" sz="2800" b="1" dirty="0">
                <a:solidFill>
                  <a:schemeClr val="tx1"/>
                </a:solidFill>
                <a:latin typeface="Times New Roman" pitchFamily="18" charset="0"/>
                <a:ea typeface="楷体_GB2312" pitchFamily="1" charset="-122"/>
              </a:rPr>
              <a:t>按每个染色体</a:t>
            </a:r>
            <a:r>
              <a:rPr lang="zh-CN" altLang="zh-CN" sz="2800" b="1" i="1" dirty="0">
                <a:solidFill>
                  <a:schemeClr val="tx1"/>
                </a:solidFill>
                <a:latin typeface="Times New Roman" pitchFamily="18" charset="0"/>
                <a:ea typeface="楷体_GB2312" pitchFamily="1" charset="-122"/>
              </a:rPr>
              <a:t>x</a:t>
            </a:r>
            <a:r>
              <a:rPr lang="zh-CN" altLang="zh-CN" sz="2800" b="1" i="1" baseline="-25000" dirty="0">
                <a:solidFill>
                  <a:schemeClr val="tx1"/>
                </a:solidFill>
                <a:latin typeface="Times New Roman" pitchFamily="18" charset="0"/>
                <a:ea typeface="楷体_GB2312" pitchFamily="1" charset="-122"/>
              </a:rPr>
              <a:t>i</a:t>
            </a:r>
            <a:r>
              <a:rPr lang="zh-CN" altLang="zh-CN" sz="2800" b="1" dirty="0">
                <a:solidFill>
                  <a:schemeClr val="tx1"/>
                </a:solidFill>
                <a:latin typeface="Times New Roman" pitchFamily="18" charset="0"/>
                <a:ea typeface="楷体_GB2312" pitchFamily="1" charset="-122"/>
              </a:rPr>
              <a:t>∈S</a:t>
            </a:r>
            <a:r>
              <a:rPr lang="zh-CN" altLang="en-US" sz="2800" b="1" dirty="0">
                <a:solidFill>
                  <a:schemeClr val="tx1"/>
                </a:solidFill>
                <a:latin typeface="Times New Roman" pitchFamily="18" charset="0"/>
                <a:ea typeface="楷体_GB2312" pitchFamily="1" charset="-122"/>
              </a:rPr>
              <a:t>的选择概率</a:t>
            </a:r>
            <a:r>
              <a:rPr lang="zh-CN" altLang="zh-CN" sz="2800" b="1" dirty="0">
                <a:solidFill>
                  <a:schemeClr val="tx1"/>
                </a:solidFill>
                <a:latin typeface="Times New Roman" pitchFamily="18" charset="0"/>
                <a:ea typeface="楷体_GB2312" pitchFamily="1" charset="-122"/>
              </a:rPr>
              <a:t>P(</a:t>
            </a:r>
            <a:r>
              <a:rPr lang="zh-CN" altLang="zh-CN" sz="2800" b="1" i="1" dirty="0">
                <a:solidFill>
                  <a:schemeClr val="tx1"/>
                </a:solidFill>
                <a:latin typeface="Times New Roman" pitchFamily="18" charset="0"/>
                <a:ea typeface="楷体_GB2312" pitchFamily="1" charset="-122"/>
              </a:rPr>
              <a:t>x</a:t>
            </a:r>
            <a:r>
              <a:rPr lang="zh-CN" altLang="zh-CN" sz="2800" b="1" i="1" baseline="-25000" dirty="0">
                <a:solidFill>
                  <a:schemeClr val="tx1"/>
                </a:solidFill>
                <a:latin typeface="Times New Roman" pitchFamily="18" charset="0"/>
                <a:ea typeface="楷体_GB2312" pitchFamily="1" charset="-122"/>
              </a:rPr>
              <a:t>i</a:t>
            </a:r>
            <a:r>
              <a:rPr lang="zh-CN" altLang="zh-CN" sz="2800" b="1" dirty="0">
                <a:solidFill>
                  <a:schemeClr val="tx1"/>
                </a:solidFill>
                <a:latin typeface="Times New Roman" pitchFamily="18" charset="0"/>
                <a:ea typeface="楷体_GB2312" pitchFamily="1" charset="-122"/>
              </a:rPr>
              <a:t>)</a:t>
            </a:r>
            <a:r>
              <a:rPr lang="zh-CN" altLang="en-US" sz="2800" b="1" dirty="0">
                <a:solidFill>
                  <a:schemeClr val="tx1"/>
                </a:solidFill>
                <a:latin typeface="Times New Roman" pitchFamily="18" charset="0"/>
                <a:ea typeface="楷体_GB2312" pitchFamily="1" charset="-122"/>
              </a:rPr>
              <a:t>所决定的选中机会</a:t>
            </a:r>
            <a:r>
              <a:rPr lang="zh-CN" altLang="zh-CN" sz="2800" b="1" dirty="0">
                <a:solidFill>
                  <a:schemeClr val="tx1"/>
                </a:solidFill>
                <a:latin typeface="Times New Roman" pitchFamily="18" charset="0"/>
                <a:ea typeface="楷体_GB2312" pitchFamily="1" charset="-122"/>
              </a:rPr>
              <a:t>, </a:t>
            </a:r>
            <a:r>
              <a:rPr lang="zh-CN" altLang="en-US" sz="2800" b="1" dirty="0">
                <a:solidFill>
                  <a:schemeClr val="tx1"/>
                </a:solidFill>
                <a:latin typeface="Times New Roman" pitchFamily="18" charset="0"/>
                <a:ea typeface="楷体_GB2312" pitchFamily="1" charset="-122"/>
              </a:rPr>
              <a:t>分</a:t>
            </a:r>
            <a:r>
              <a:rPr lang="zh-CN" altLang="zh-CN" sz="2800" b="1" dirty="0">
                <a:solidFill>
                  <a:schemeClr val="tx1"/>
                </a:solidFill>
                <a:latin typeface="Times New Roman" pitchFamily="18" charset="0"/>
                <a:ea typeface="楷体_GB2312" pitchFamily="1" charset="-122"/>
              </a:rPr>
              <a:t>N</a:t>
            </a:r>
            <a:r>
              <a:rPr lang="zh-CN" altLang="en-US" sz="2800" b="1" dirty="0">
                <a:solidFill>
                  <a:schemeClr val="tx1"/>
                </a:solidFill>
                <a:latin typeface="Times New Roman" pitchFamily="18" charset="0"/>
                <a:ea typeface="楷体_GB2312" pitchFamily="1" charset="-122"/>
              </a:rPr>
              <a:t>次从</a:t>
            </a:r>
            <a:r>
              <a:rPr lang="zh-CN" altLang="zh-CN" sz="2800" b="1" dirty="0">
                <a:solidFill>
                  <a:schemeClr val="tx1"/>
                </a:solidFill>
                <a:latin typeface="Times New Roman" pitchFamily="18" charset="0"/>
                <a:ea typeface="楷体_GB2312" pitchFamily="1" charset="-122"/>
              </a:rPr>
              <a:t>S</a:t>
            </a:r>
            <a:r>
              <a:rPr lang="zh-CN" altLang="en-US" sz="2800" b="1" dirty="0">
                <a:solidFill>
                  <a:schemeClr val="tx1"/>
                </a:solidFill>
                <a:latin typeface="Times New Roman" pitchFamily="18" charset="0"/>
                <a:ea typeface="楷体_GB2312" pitchFamily="1" charset="-122"/>
              </a:rPr>
              <a:t>中随机选定</a:t>
            </a:r>
            <a:r>
              <a:rPr lang="zh-CN" altLang="zh-CN" sz="2800" b="1" dirty="0">
                <a:solidFill>
                  <a:schemeClr val="tx1"/>
                </a:solidFill>
                <a:latin typeface="Times New Roman" pitchFamily="18" charset="0"/>
                <a:ea typeface="楷体_GB2312" pitchFamily="1" charset="-122"/>
              </a:rPr>
              <a:t>N</a:t>
            </a:r>
            <a:r>
              <a:rPr lang="zh-CN" altLang="en-US" sz="2800" b="1" dirty="0">
                <a:solidFill>
                  <a:schemeClr val="tx1"/>
                </a:solidFill>
                <a:latin typeface="Times New Roman" pitchFamily="18" charset="0"/>
                <a:ea typeface="楷体_GB2312" pitchFamily="1" charset="-122"/>
              </a:rPr>
              <a:t>个染色体</a:t>
            </a:r>
            <a:r>
              <a:rPr lang="zh-CN" altLang="zh-CN" sz="2800" b="1" dirty="0">
                <a:solidFill>
                  <a:schemeClr val="tx1"/>
                </a:solidFill>
                <a:latin typeface="Times New Roman" pitchFamily="18" charset="0"/>
                <a:ea typeface="楷体_GB2312" pitchFamily="1" charset="-122"/>
              </a:rPr>
              <a:t>, </a:t>
            </a:r>
            <a:r>
              <a:rPr lang="zh-CN" altLang="en-US" sz="2800" b="1" dirty="0">
                <a:solidFill>
                  <a:schemeClr val="tx1"/>
                </a:solidFill>
                <a:latin typeface="Times New Roman" pitchFamily="18" charset="0"/>
                <a:ea typeface="楷体_GB2312" pitchFamily="1" charset="-122"/>
              </a:rPr>
              <a:t>并进行复制。</a:t>
            </a:r>
            <a:endParaRPr lang="zh-CN" altLang="en-US" sz="2800" dirty="0">
              <a:solidFill>
                <a:schemeClr val="tx1"/>
              </a:solidFill>
              <a:latin typeface="Times New Roman" pitchFamily="18" charset="0"/>
            </a:endParaRPr>
          </a:p>
        </p:txBody>
      </p:sp>
      <p:grpSp>
        <p:nvGrpSpPr>
          <p:cNvPr id="7" name="Group 4"/>
          <p:cNvGrpSpPr>
            <a:grpSpLocks/>
          </p:cNvGrpSpPr>
          <p:nvPr/>
        </p:nvGrpSpPr>
        <p:grpSpPr bwMode="auto">
          <a:xfrm>
            <a:off x="1475656" y="3861048"/>
            <a:ext cx="5616575" cy="1963738"/>
            <a:chOff x="4" y="535"/>
            <a:chExt cx="3538" cy="1237"/>
          </a:xfrm>
        </p:grpSpPr>
        <p:graphicFrame>
          <p:nvGraphicFramePr>
            <p:cNvPr id="24581" name="Object 5"/>
            <p:cNvGraphicFramePr>
              <a:graphicFrameLocks noChangeAspect="1"/>
            </p:cNvGraphicFramePr>
            <p:nvPr/>
          </p:nvGraphicFramePr>
          <p:xfrm>
            <a:off x="1205" y="862"/>
            <a:ext cx="1536" cy="910"/>
          </p:xfrm>
          <a:graphic>
            <a:graphicData uri="http://schemas.openxmlformats.org/presentationml/2006/ole">
              <mc:AlternateContent xmlns:mc="http://schemas.openxmlformats.org/markup-compatibility/2006">
                <mc:Choice xmlns:v="urn:schemas-microsoft-com:vml" Requires="v">
                  <p:oleObj spid="_x0000_s24627" r:id="rId3" imgW="1096006" imgH="649957" progId="Equation.3">
                    <p:embed/>
                  </p:oleObj>
                </mc:Choice>
                <mc:Fallback>
                  <p:oleObj r:id="rId3" imgW="1096006" imgH="64995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5" y="862"/>
                          <a:ext cx="1536" cy="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Text Box 6"/>
            <p:cNvSpPr txBox="1">
              <a:spLocks noChangeArrowheads="1"/>
            </p:cNvSpPr>
            <p:nvPr/>
          </p:nvSpPr>
          <p:spPr bwMode="auto">
            <a:xfrm>
              <a:off x="3266" y="862"/>
              <a:ext cx="1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r>
                <a:rPr lang="zh-CN" altLang="zh-CN" sz="2400">
                  <a:solidFill>
                    <a:srgbClr val="0033CC"/>
                  </a:solidFill>
                  <a:latin typeface="Times New Roman" pitchFamily="18" charset="0"/>
                </a:rPr>
                <a:t> </a:t>
              </a:r>
            </a:p>
          </p:txBody>
        </p:sp>
        <p:sp>
          <p:nvSpPr>
            <p:cNvPr id="24583" name="Text Box 7"/>
            <p:cNvSpPr txBox="1">
              <a:spLocks noChangeArrowheads="1"/>
            </p:cNvSpPr>
            <p:nvPr/>
          </p:nvSpPr>
          <p:spPr bwMode="auto">
            <a:xfrm>
              <a:off x="4" y="535"/>
              <a:ext cx="353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spcBef>
                  <a:spcPct val="50000"/>
                </a:spcBef>
              </a:pPr>
              <a:r>
                <a:rPr lang="zh-CN" altLang="en-US" sz="2800" b="1" dirty="0">
                  <a:solidFill>
                    <a:schemeClr val="tx1"/>
                  </a:solidFill>
                  <a:latin typeface="Times New Roman" pitchFamily="18" charset="0"/>
                  <a:ea typeface="楷体_GB2312" pitchFamily="1" charset="-122"/>
                </a:rPr>
                <a:t>这里的选择概率</a:t>
              </a:r>
              <a:r>
                <a:rPr lang="zh-CN" altLang="zh-CN" sz="2800" b="1" i="1" dirty="0">
                  <a:solidFill>
                    <a:srgbClr val="0000FF"/>
                  </a:solidFill>
                  <a:latin typeface="Times New Roman" pitchFamily="18" charset="0"/>
                </a:rPr>
                <a:t>P</a:t>
              </a:r>
              <a:r>
                <a:rPr lang="zh-CN" altLang="zh-CN" sz="2800" b="1" dirty="0">
                  <a:solidFill>
                    <a:srgbClr val="0000FF"/>
                  </a:solidFill>
                  <a:latin typeface="Times New Roman" pitchFamily="18" charset="0"/>
                </a:rPr>
                <a:t>(</a:t>
              </a:r>
              <a:r>
                <a:rPr lang="zh-CN" altLang="zh-CN" sz="2800" b="1" i="1" dirty="0">
                  <a:solidFill>
                    <a:srgbClr val="0000FF"/>
                  </a:solidFill>
                  <a:latin typeface="Times New Roman" pitchFamily="18" charset="0"/>
                </a:rPr>
                <a:t>x</a:t>
              </a:r>
              <a:r>
                <a:rPr lang="zh-CN" altLang="zh-CN" sz="2800" b="1" i="1" baseline="-25000" dirty="0">
                  <a:solidFill>
                    <a:srgbClr val="0000FF"/>
                  </a:solidFill>
                  <a:latin typeface="Times New Roman" pitchFamily="18" charset="0"/>
                </a:rPr>
                <a:t>i</a:t>
              </a:r>
              <a:r>
                <a:rPr lang="zh-CN" altLang="zh-CN" sz="2800" b="1" dirty="0">
                  <a:solidFill>
                    <a:srgbClr val="0000FF"/>
                  </a:solidFill>
                  <a:latin typeface="Times New Roman" pitchFamily="18" charset="0"/>
                </a:rPr>
                <a:t>)</a:t>
              </a:r>
              <a:r>
                <a:rPr lang="zh-CN" altLang="en-US" sz="2800" b="1" dirty="0">
                  <a:solidFill>
                    <a:schemeClr val="tx1"/>
                  </a:solidFill>
                  <a:latin typeface="Times New Roman" pitchFamily="18" charset="0"/>
                  <a:ea typeface="楷体_GB2312" pitchFamily="1" charset="-122"/>
                </a:rPr>
                <a:t>的计算公式为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4"/>
          <p:cNvSpPr>
            <a:spLocks noChangeArrowheads="1"/>
          </p:cNvSpPr>
          <p:nvPr/>
        </p:nvSpPr>
        <p:spPr bwMode="auto">
          <a:xfrm>
            <a:off x="395288" y="188913"/>
            <a:ext cx="79930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990000"/>
                </a:solidFill>
                <a:ea typeface="华文中宋" pitchFamily="2" charset="-122"/>
              </a:rPr>
              <a:t>遗传算法构成要素</a:t>
            </a:r>
          </a:p>
        </p:txBody>
      </p:sp>
      <p:sp>
        <p:nvSpPr>
          <p:cNvPr id="4" name="Text Box 5"/>
          <p:cNvSpPr txBox="1">
            <a:spLocks noChangeArrowheads="1"/>
          </p:cNvSpPr>
          <p:nvPr/>
        </p:nvSpPr>
        <p:spPr bwMode="auto">
          <a:xfrm>
            <a:off x="539750" y="1844675"/>
            <a:ext cx="8135938"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lnSpc>
                <a:spcPct val="130000"/>
              </a:lnSpc>
              <a:spcBef>
                <a:spcPct val="50000"/>
              </a:spcBef>
              <a:buFont typeface="Wingdings" pitchFamily="2" charset="2"/>
              <a:buChar char="Ø"/>
            </a:pPr>
            <a:r>
              <a:rPr lang="zh-CN" altLang="en-US" sz="2800" b="1" dirty="0">
                <a:solidFill>
                  <a:srgbClr val="0000FF"/>
                </a:solidFill>
                <a:latin typeface="Times New Roman" pitchFamily="18" charset="0"/>
                <a:ea typeface="楷体_GB2312" pitchFamily="1" charset="-122"/>
              </a:rPr>
              <a:t>交叉</a:t>
            </a:r>
            <a:r>
              <a:rPr lang="zh-CN" altLang="en-US" sz="2800" b="1" dirty="0">
                <a:solidFill>
                  <a:schemeClr val="folHlink"/>
                </a:solidFill>
                <a:latin typeface="Times New Roman" pitchFamily="18" charset="0"/>
                <a:ea typeface="楷体_GB2312" pitchFamily="1" charset="-122"/>
              </a:rPr>
              <a:t> </a:t>
            </a:r>
            <a:r>
              <a:rPr lang="zh-CN" altLang="en-US" sz="2800" b="1" dirty="0">
                <a:solidFill>
                  <a:schemeClr val="tx1"/>
                </a:solidFill>
                <a:latin typeface="Times New Roman" pitchFamily="18" charset="0"/>
                <a:ea typeface="楷体_GB2312" pitchFamily="1" charset="-122"/>
              </a:rPr>
              <a:t>指对两个相互配对的染色体按某种方式</a:t>
            </a:r>
            <a:r>
              <a:rPr lang="zh-CN" altLang="en-US" sz="2800" b="1" dirty="0">
                <a:solidFill>
                  <a:srgbClr val="0000FF"/>
                </a:solidFill>
                <a:latin typeface="Times New Roman" pitchFamily="18" charset="0"/>
                <a:ea typeface="楷体_GB2312" pitchFamily="1" charset="-122"/>
              </a:rPr>
              <a:t>相互交换其部分基因</a:t>
            </a:r>
            <a:r>
              <a:rPr lang="zh-CN" altLang="en-US" sz="2800" dirty="0">
                <a:solidFill>
                  <a:schemeClr val="tx1"/>
                </a:solidFill>
                <a:latin typeface="Times New Roman" pitchFamily="18" charset="0"/>
                <a:ea typeface="楷体_GB2312" pitchFamily="1" charset="-122"/>
              </a:rPr>
              <a:t>，从而形成两个新的个体。</a:t>
            </a:r>
            <a:endParaRPr lang="en-US" altLang="zh-CN" sz="2800" dirty="0">
              <a:solidFill>
                <a:schemeClr val="tx1"/>
              </a:solidFill>
              <a:latin typeface="Times New Roman" pitchFamily="18" charset="0"/>
              <a:ea typeface="楷体_GB2312" pitchFamily="1" charset="-122"/>
            </a:endParaRPr>
          </a:p>
          <a:p>
            <a:pPr eaLnBrk="1" hangingPunct="1">
              <a:lnSpc>
                <a:spcPct val="130000"/>
              </a:lnSpc>
              <a:spcBef>
                <a:spcPct val="50000"/>
              </a:spcBef>
              <a:buFont typeface="Wingdings" pitchFamily="2" charset="2"/>
              <a:buChar char="Ø"/>
            </a:pPr>
            <a:r>
              <a:rPr lang="zh-CN" altLang="en-US" sz="2800" b="1" dirty="0">
                <a:solidFill>
                  <a:schemeClr val="tx1"/>
                </a:solidFill>
                <a:latin typeface="Times New Roman" pitchFamily="18" charset="0"/>
                <a:ea typeface="楷体_GB2312" pitchFamily="1" charset="-122"/>
              </a:rPr>
              <a:t>交叉运算是遗传算法</a:t>
            </a:r>
            <a:r>
              <a:rPr lang="zh-CN" altLang="en-US" sz="2800" b="1" dirty="0">
                <a:solidFill>
                  <a:srgbClr val="C00000"/>
                </a:solidFill>
                <a:latin typeface="Times New Roman" pitchFamily="18" charset="0"/>
                <a:ea typeface="楷体_GB2312" pitchFamily="1" charset="-122"/>
              </a:rPr>
              <a:t>区别</a:t>
            </a:r>
            <a:r>
              <a:rPr lang="zh-CN" altLang="en-US" sz="2800" b="1" dirty="0">
                <a:solidFill>
                  <a:schemeClr val="tx1"/>
                </a:solidFill>
                <a:latin typeface="Times New Roman" pitchFamily="18" charset="0"/>
                <a:ea typeface="楷体_GB2312" pitchFamily="1" charset="-122"/>
              </a:rPr>
              <a:t>于其他进化算法的重要特征，它在遗传算法中起关键作用，是产生新个体的主要方法。</a:t>
            </a:r>
            <a:endParaRPr lang="zh-CN" altLang="en-US" sz="2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4"/>
          <p:cNvSpPr>
            <a:spLocks noChangeArrowheads="1"/>
          </p:cNvSpPr>
          <p:nvPr/>
        </p:nvSpPr>
        <p:spPr bwMode="auto">
          <a:xfrm>
            <a:off x="395288" y="188913"/>
            <a:ext cx="79930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990000"/>
                </a:solidFill>
                <a:ea typeface="华文中宋" pitchFamily="2" charset="-122"/>
              </a:rPr>
              <a:t>遗传算法构成要素</a:t>
            </a:r>
          </a:p>
        </p:txBody>
      </p:sp>
      <p:sp>
        <p:nvSpPr>
          <p:cNvPr id="26627" name="Rectangle 2"/>
          <p:cNvSpPr>
            <a:spLocks noGrp="1" noChangeArrowheads="1"/>
          </p:cNvSpPr>
          <p:nvPr>
            <p:ph type="title"/>
          </p:nvPr>
        </p:nvSpPr>
        <p:spPr>
          <a:xfrm>
            <a:off x="395288" y="1341438"/>
            <a:ext cx="8447087" cy="792162"/>
          </a:xfrm>
        </p:spPr>
        <p:txBody>
          <a:bodyPr/>
          <a:lstStyle/>
          <a:p>
            <a:pPr algn="ctr" eaLnBrk="1" hangingPunct="1"/>
            <a:r>
              <a:rPr lang="zh-CN" altLang="en-US" b="1" dirty="0">
                <a:ea typeface="黑体" pitchFamily="49" charset="-122"/>
              </a:rPr>
              <a:t>单点交叉运算</a:t>
            </a:r>
            <a:endParaRPr lang="zh-CN" altLang="en-US" dirty="0"/>
          </a:p>
        </p:txBody>
      </p:sp>
      <p:sp>
        <p:nvSpPr>
          <p:cNvPr id="7" name="Rectangle 3"/>
          <p:cNvSpPr txBox="1">
            <a:spLocks noChangeArrowheads="1"/>
          </p:cNvSpPr>
          <p:nvPr/>
        </p:nvSpPr>
        <p:spPr bwMode="auto">
          <a:xfrm>
            <a:off x="539750" y="2636838"/>
            <a:ext cx="8235950" cy="353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defRPr/>
            </a:pPr>
            <a:r>
              <a:rPr lang="zh-CN" altLang="en-US" b="1" dirty="0">
                <a:latin typeface="Times New Roman" pitchFamily="18" charset="0"/>
                <a:ea typeface="楷体_GB2312" pitchFamily="49" charset="-122"/>
                <a:cs typeface="+mj-cs"/>
              </a:rPr>
              <a:t>交叉前：</a:t>
            </a:r>
          </a:p>
          <a:p>
            <a:pPr marL="0" indent="0">
              <a:buNone/>
              <a:defRPr/>
            </a:pPr>
            <a:r>
              <a:rPr lang="en-US" altLang="zh-CN" b="1" dirty="0">
                <a:latin typeface="Times New Roman" pitchFamily="18" charset="0"/>
                <a:ea typeface="楷体_GB2312" pitchFamily="49" charset="-122"/>
                <a:cs typeface="+mj-cs"/>
              </a:rPr>
              <a:t>	00000</a:t>
            </a:r>
            <a:r>
              <a:rPr lang="en-US" altLang="zh-CN" b="1" dirty="0">
                <a:solidFill>
                  <a:srgbClr val="0000FF"/>
                </a:solidFill>
                <a:latin typeface="Times New Roman" pitchFamily="18" charset="0"/>
                <a:ea typeface="楷体_GB2312" pitchFamily="49" charset="-122"/>
                <a:cs typeface="+mj-cs"/>
              </a:rPr>
              <a:t>|</a:t>
            </a:r>
            <a:r>
              <a:rPr lang="en-US" altLang="zh-CN" b="1" dirty="0">
                <a:latin typeface="Times New Roman" pitchFamily="18" charset="0"/>
                <a:ea typeface="楷体_GB2312" pitchFamily="49" charset="-122"/>
                <a:cs typeface="+mj-cs"/>
              </a:rPr>
              <a:t>01110000000010000</a:t>
            </a:r>
          </a:p>
          <a:p>
            <a:pPr marL="0" indent="0">
              <a:buNone/>
              <a:defRPr/>
            </a:pPr>
            <a:r>
              <a:rPr lang="en-US" altLang="zh-CN" b="1" dirty="0">
                <a:latin typeface="Times New Roman" pitchFamily="18" charset="0"/>
                <a:ea typeface="楷体_GB2312" pitchFamily="49" charset="-122"/>
                <a:cs typeface="+mj-cs"/>
              </a:rPr>
              <a:t>	11100</a:t>
            </a:r>
            <a:r>
              <a:rPr lang="en-US" altLang="zh-CN" b="1" dirty="0">
                <a:solidFill>
                  <a:srgbClr val="0000FF"/>
                </a:solidFill>
                <a:latin typeface="Times New Roman" pitchFamily="18" charset="0"/>
                <a:ea typeface="楷体_GB2312" pitchFamily="49" charset="-122"/>
                <a:cs typeface="+mj-cs"/>
              </a:rPr>
              <a:t>|</a:t>
            </a:r>
            <a:r>
              <a:rPr lang="en-US" altLang="zh-CN" b="1" dirty="0">
                <a:latin typeface="Times New Roman" pitchFamily="18" charset="0"/>
                <a:ea typeface="楷体_GB2312" pitchFamily="49" charset="-122"/>
                <a:cs typeface="+mj-cs"/>
              </a:rPr>
              <a:t>00000111111000101</a:t>
            </a:r>
          </a:p>
          <a:p>
            <a:pPr>
              <a:defRPr/>
            </a:pPr>
            <a:r>
              <a:rPr lang="zh-CN" altLang="en-US" b="1" dirty="0">
                <a:latin typeface="Times New Roman" pitchFamily="18" charset="0"/>
                <a:ea typeface="楷体_GB2312" pitchFamily="49" charset="-122"/>
                <a:cs typeface="+mj-cs"/>
              </a:rPr>
              <a:t>交叉后：</a:t>
            </a:r>
          </a:p>
          <a:p>
            <a:pPr marL="0" indent="0">
              <a:buNone/>
              <a:defRPr/>
            </a:pPr>
            <a:r>
              <a:rPr lang="en-US" altLang="zh-CN" b="1" dirty="0">
                <a:latin typeface="Times New Roman" pitchFamily="18" charset="0"/>
                <a:ea typeface="楷体_GB2312" pitchFamily="49" charset="-122"/>
                <a:cs typeface="+mj-cs"/>
              </a:rPr>
              <a:t>	00000</a:t>
            </a:r>
            <a:r>
              <a:rPr lang="en-US" altLang="zh-CN" b="1" dirty="0">
                <a:solidFill>
                  <a:srgbClr val="0000FF"/>
                </a:solidFill>
                <a:latin typeface="Times New Roman" pitchFamily="18" charset="0"/>
                <a:ea typeface="楷体_GB2312" pitchFamily="49" charset="-122"/>
                <a:cs typeface="+mj-cs"/>
              </a:rPr>
              <a:t>|</a:t>
            </a:r>
            <a:r>
              <a:rPr lang="en-US" altLang="zh-CN" b="1" dirty="0">
                <a:latin typeface="Times New Roman" pitchFamily="18" charset="0"/>
                <a:ea typeface="楷体_GB2312" pitchFamily="49" charset="-122"/>
                <a:cs typeface="+mj-cs"/>
              </a:rPr>
              <a:t>00000111111000101</a:t>
            </a:r>
          </a:p>
          <a:p>
            <a:pPr marL="0" indent="0">
              <a:buNone/>
              <a:defRPr/>
            </a:pPr>
            <a:r>
              <a:rPr lang="en-US" altLang="zh-CN" b="1" dirty="0">
                <a:latin typeface="Times New Roman" pitchFamily="18" charset="0"/>
                <a:ea typeface="楷体_GB2312" pitchFamily="49" charset="-122"/>
                <a:cs typeface="+mj-cs"/>
              </a:rPr>
              <a:t>	11100</a:t>
            </a:r>
            <a:r>
              <a:rPr lang="en-US" altLang="zh-CN" b="1" dirty="0">
                <a:solidFill>
                  <a:srgbClr val="0000FF"/>
                </a:solidFill>
                <a:latin typeface="Times New Roman" pitchFamily="18" charset="0"/>
                <a:ea typeface="楷体_GB2312" pitchFamily="49" charset="-122"/>
                <a:cs typeface="+mj-cs"/>
              </a:rPr>
              <a:t>|</a:t>
            </a:r>
            <a:r>
              <a:rPr lang="en-US" altLang="zh-CN" b="1" dirty="0">
                <a:latin typeface="Times New Roman" pitchFamily="18" charset="0"/>
                <a:ea typeface="楷体_GB2312" pitchFamily="49" charset="-122"/>
                <a:cs typeface="+mj-cs"/>
              </a:rPr>
              <a:t>01110000000010000</a:t>
            </a:r>
          </a:p>
        </p:txBody>
      </p:sp>
      <p:sp>
        <p:nvSpPr>
          <p:cNvPr id="8" name="AutoShape 5"/>
          <p:cNvSpPr>
            <a:spLocks noChangeArrowheads="1"/>
          </p:cNvSpPr>
          <p:nvPr/>
        </p:nvSpPr>
        <p:spPr bwMode="auto">
          <a:xfrm>
            <a:off x="6058191" y="2120900"/>
            <a:ext cx="2352675" cy="790575"/>
          </a:xfrm>
          <a:prstGeom prst="wedgeRoundRectCallout">
            <a:avLst>
              <a:gd name="adj1" fmla="val -199179"/>
              <a:gd name="adj2" fmla="val 103102"/>
              <a:gd name="adj3" fmla="val 16667"/>
            </a:avLst>
          </a:prstGeom>
          <a:ln>
            <a:headEnd type="none" w="sm" len="sm"/>
            <a:tailEnd type="none" w="sm" len="sm"/>
          </a:ln>
          <a:extLst/>
        </p:spPr>
        <p:style>
          <a:lnRef idx="1">
            <a:schemeClr val="accent5"/>
          </a:lnRef>
          <a:fillRef idx="2">
            <a:schemeClr val="accent5"/>
          </a:fillRef>
          <a:effectRef idx="1">
            <a:schemeClr val="accent5"/>
          </a:effectRef>
          <a:fontRef idx="minor">
            <a:schemeClr val="dk1"/>
          </a:fontRef>
        </p:style>
        <p:txBody>
          <a:bodyPr/>
          <a:lstStyle/>
          <a:p>
            <a:pPr algn="ctr">
              <a:defRPr/>
            </a:pPr>
            <a:r>
              <a:rPr lang="zh-CN" altLang="en-US" dirty="0">
                <a:latin typeface="Times New Roman" pitchFamily="18" charset="0"/>
              </a:rPr>
              <a:t>交叉点</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4"/>
          <p:cNvSpPr>
            <a:spLocks noChangeArrowheads="1"/>
          </p:cNvSpPr>
          <p:nvPr/>
        </p:nvSpPr>
        <p:spPr bwMode="auto">
          <a:xfrm>
            <a:off x="395288" y="188913"/>
            <a:ext cx="79930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990000"/>
                </a:solidFill>
                <a:ea typeface="华文中宋" pitchFamily="2" charset="-122"/>
              </a:rPr>
              <a:t>遗传算法构成要素</a:t>
            </a:r>
          </a:p>
        </p:txBody>
      </p:sp>
      <p:sp>
        <p:nvSpPr>
          <p:cNvPr id="6" name="Rectangle 2"/>
          <p:cNvSpPr txBox="1">
            <a:spLocks noRot="1" noChangeArrowheads="1"/>
          </p:cNvSpPr>
          <p:nvPr/>
        </p:nvSpPr>
        <p:spPr bwMode="auto">
          <a:xfrm>
            <a:off x="468313" y="1268413"/>
            <a:ext cx="820737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14300" indent="-457200"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lnSpc>
                <a:spcPct val="130000"/>
              </a:lnSpc>
              <a:spcBef>
                <a:spcPct val="20000"/>
              </a:spcBef>
              <a:buClr>
                <a:schemeClr val="accent1"/>
              </a:buClr>
              <a:buSzPct val="65000"/>
              <a:buFont typeface="Wingdings" pitchFamily="2" charset="2"/>
              <a:buChar char="Ø"/>
            </a:pPr>
            <a:r>
              <a:rPr lang="zh-CN" altLang="en-US" sz="2800" b="1" dirty="0">
                <a:solidFill>
                  <a:srgbClr val="0000C8"/>
                </a:solidFill>
                <a:latin typeface="Times New Roman" pitchFamily="18" charset="0"/>
                <a:ea typeface="楷体_GB2312" pitchFamily="1" charset="-122"/>
              </a:rPr>
              <a:t>变异运算</a:t>
            </a:r>
            <a:r>
              <a:rPr lang="zh-CN" altLang="en-US" sz="2800" dirty="0">
                <a:solidFill>
                  <a:schemeClr val="tx1"/>
                </a:solidFill>
                <a:ea typeface="宋体" pitchFamily="2" charset="-122"/>
              </a:rPr>
              <a:t>，</a:t>
            </a:r>
            <a:r>
              <a:rPr lang="zh-CN" altLang="en-US" sz="2800" b="1" dirty="0">
                <a:solidFill>
                  <a:schemeClr val="tx1"/>
                </a:solidFill>
                <a:latin typeface="Times New Roman" pitchFamily="18" charset="0"/>
                <a:ea typeface="楷体_GB2312" pitchFamily="1" charset="-122"/>
              </a:rPr>
              <a:t>是指将个体编码串中的某些基因值用其它基因值来替换，从而形成一个新的个体。</a:t>
            </a:r>
            <a:endParaRPr lang="en-US" altLang="zh-CN" sz="2800" b="1" dirty="0">
              <a:solidFill>
                <a:schemeClr val="tx1"/>
              </a:solidFill>
              <a:latin typeface="Times New Roman" pitchFamily="18" charset="0"/>
              <a:ea typeface="楷体_GB2312" pitchFamily="1" charset="-122"/>
            </a:endParaRPr>
          </a:p>
          <a:p>
            <a:pPr eaLnBrk="1" hangingPunct="1">
              <a:lnSpc>
                <a:spcPct val="130000"/>
              </a:lnSpc>
              <a:spcBef>
                <a:spcPct val="20000"/>
              </a:spcBef>
              <a:buClr>
                <a:schemeClr val="accent1"/>
              </a:buClr>
              <a:buSzPct val="65000"/>
              <a:buFont typeface="Wingdings" pitchFamily="2" charset="2"/>
              <a:buChar char="Ø"/>
            </a:pPr>
            <a:r>
              <a:rPr lang="zh-CN" altLang="en-US" sz="2800" b="1" dirty="0">
                <a:solidFill>
                  <a:schemeClr val="tx1"/>
                </a:solidFill>
                <a:ea typeface="宋体" pitchFamily="2" charset="-122"/>
              </a:rPr>
              <a:t>遗传算法中的变异运算是产生新个体的</a:t>
            </a:r>
            <a:r>
              <a:rPr lang="zh-CN" altLang="en-US" sz="2800" b="1" dirty="0">
                <a:solidFill>
                  <a:srgbClr val="0000C8"/>
                </a:solidFill>
                <a:latin typeface="Times New Roman" pitchFamily="18" charset="0"/>
                <a:ea typeface="楷体_GB2312" pitchFamily="1" charset="-122"/>
              </a:rPr>
              <a:t>辅助方法</a:t>
            </a:r>
            <a:r>
              <a:rPr lang="zh-CN" altLang="en-US" sz="2800" b="1" dirty="0">
                <a:solidFill>
                  <a:schemeClr val="folHlink"/>
                </a:solidFill>
                <a:latin typeface="Times New Roman" pitchFamily="18" charset="0"/>
                <a:ea typeface="楷体_GB2312" pitchFamily="1" charset="-122"/>
              </a:rPr>
              <a:t>，</a:t>
            </a:r>
            <a:r>
              <a:rPr lang="zh-CN" altLang="en-US" sz="2800" b="1" dirty="0">
                <a:solidFill>
                  <a:schemeClr val="tx1"/>
                </a:solidFill>
                <a:ea typeface="宋体" pitchFamily="2" charset="-122"/>
              </a:rPr>
              <a:t>它决定了遗传算法的</a:t>
            </a:r>
            <a:r>
              <a:rPr lang="zh-CN" altLang="en-US" sz="2800" b="1" dirty="0">
                <a:solidFill>
                  <a:srgbClr val="0000C8"/>
                </a:solidFill>
                <a:latin typeface="Times New Roman" pitchFamily="18" charset="0"/>
                <a:ea typeface="楷体_GB2312" pitchFamily="1" charset="-122"/>
              </a:rPr>
              <a:t>局部搜索</a:t>
            </a:r>
            <a:r>
              <a:rPr lang="zh-CN" altLang="en-US" sz="2800" b="1" dirty="0">
                <a:solidFill>
                  <a:schemeClr val="tx1"/>
                </a:solidFill>
                <a:ea typeface="宋体" pitchFamily="2" charset="-122"/>
              </a:rPr>
              <a:t>能力，同时保持种群的</a:t>
            </a:r>
            <a:r>
              <a:rPr lang="zh-CN" altLang="en-US" sz="2800" b="1" dirty="0">
                <a:solidFill>
                  <a:srgbClr val="0000C8"/>
                </a:solidFill>
                <a:latin typeface="Times New Roman" pitchFamily="18" charset="0"/>
                <a:ea typeface="楷体_GB2312" pitchFamily="1" charset="-122"/>
              </a:rPr>
              <a:t>多样性</a:t>
            </a:r>
            <a:r>
              <a:rPr lang="zh-CN" altLang="en-US" sz="2800" b="1" dirty="0">
                <a:solidFill>
                  <a:schemeClr val="tx1"/>
                </a:solidFill>
                <a:ea typeface="宋体" pitchFamily="2" charset="-122"/>
              </a:rPr>
              <a:t>。</a:t>
            </a:r>
            <a:endParaRPr lang="en-US" altLang="zh-CN" sz="2800" b="1" dirty="0">
              <a:solidFill>
                <a:schemeClr val="tx1"/>
              </a:solidFill>
              <a:ea typeface="宋体" pitchFamily="2" charset="-122"/>
            </a:endParaRPr>
          </a:p>
          <a:p>
            <a:pPr eaLnBrk="1" hangingPunct="1">
              <a:lnSpc>
                <a:spcPct val="130000"/>
              </a:lnSpc>
              <a:spcBef>
                <a:spcPct val="20000"/>
              </a:spcBef>
              <a:buClr>
                <a:schemeClr val="accent1"/>
              </a:buClr>
              <a:buSzPct val="65000"/>
              <a:buFont typeface="Wingdings" pitchFamily="2" charset="2"/>
              <a:buChar char="Ø"/>
            </a:pPr>
            <a:r>
              <a:rPr lang="zh-CN" altLang="en-US" sz="2800" b="1" dirty="0">
                <a:solidFill>
                  <a:schemeClr val="tx1"/>
                </a:solidFill>
                <a:ea typeface="宋体" pitchFamily="2" charset="-122"/>
              </a:rPr>
              <a:t>交叉运算和变异运算的相互配合，共同完成对搜索空间的全局搜索和局部搜索。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4"/>
          <p:cNvSpPr>
            <a:spLocks noChangeArrowheads="1"/>
          </p:cNvSpPr>
          <p:nvPr/>
        </p:nvSpPr>
        <p:spPr bwMode="auto">
          <a:xfrm>
            <a:off x="395288" y="188913"/>
            <a:ext cx="79930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990000"/>
                </a:solidFill>
                <a:ea typeface="华文中宋" pitchFamily="2" charset="-122"/>
              </a:rPr>
              <a:t>遗传算法构成要素</a:t>
            </a:r>
          </a:p>
        </p:txBody>
      </p:sp>
      <p:sp>
        <p:nvSpPr>
          <p:cNvPr id="4" name="Rectangle 2"/>
          <p:cNvSpPr txBox="1">
            <a:spLocks noRot="1" noChangeArrowheads="1"/>
          </p:cNvSpPr>
          <p:nvPr/>
        </p:nvSpPr>
        <p:spPr bwMode="auto">
          <a:xfrm>
            <a:off x="827088" y="1628775"/>
            <a:ext cx="770572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lnSpc>
                <a:spcPct val="130000"/>
              </a:lnSpc>
              <a:buFont typeface="Wingdings" pitchFamily="2" charset="2"/>
              <a:buNone/>
              <a:defRPr/>
            </a:pPr>
            <a:r>
              <a:rPr lang="en-US" altLang="zh-CN" b="1" dirty="0">
                <a:solidFill>
                  <a:schemeClr val="folHlink"/>
                </a:solidFill>
                <a:latin typeface="Times New Roman" pitchFamily="18" charset="0"/>
                <a:ea typeface="楷体_GB2312" pitchFamily="49" charset="-122"/>
              </a:rPr>
              <a:t>	</a:t>
            </a:r>
            <a:r>
              <a:rPr lang="zh-CN" altLang="en-US" sz="2800" b="1" dirty="0">
                <a:latin typeface="Arial" pitchFamily="34" charset="0"/>
                <a:ea typeface="宋体" pitchFamily="2" charset="-122"/>
              </a:rPr>
              <a:t>基本位变异算子的执行过程</a:t>
            </a:r>
          </a:p>
          <a:p>
            <a:pPr marL="0" indent="0">
              <a:buFont typeface="Wingdings" pitchFamily="2" charset="2"/>
              <a:buNone/>
              <a:defRPr/>
            </a:pPr>
            <a:r>
              <a:rPr lang="en-US" altLang="zh-CN" b="1" dirty="0">
                <a:solidFill>
                  <a:srgbClr val="FF00FF"/>
                </a:solidFill>
                <a:latin typeface="Times New Roman" pitchFamily="18" charset="0"/>
                <a:ea typeface="楷体_GB2312" pitchFamily="49" charset="-122"/>
              </a:rPr>
              <a:t>	</a:t>
            </a:r>
            <a:r>
              <a:rPr lang="zh-CN" altLang="en-US" sz="2800" b="1" dirty="0">
                <a:solidFill>
                  <a:srgbClr val="0000C8"/>
                </a:solidFill>
                <a:latin typeface="Times New Roman" pitchFamily="18" charset="0"/>
                <a:ea typeface="楷体_GB2312" pitchFamily="1" charset="-122"/>
              </a:rPr>
              <a:t>变异前</a:t>
            </a:r>
          </a:p>
          <a:p>
            <a:pPr marL="0" indent="0">
              <a:buFont typeface="Wingdings" pitchFamily="2" charset="2"/>
              <a:buNone/>
              <a:defRPr/>
            </a:pPr>
            <a:r>
              <a:rPr lang="en-US" altLang="zh-CN" b="1" dirty="0">
                <a:solidFill>
                  <a:schemeClr val="folHlink"/>
                </a:solidFill>
                <a:latin typeface="Times New Roman" pitchFamily="18" charset="0"/>
                <a:ea typeface="楷体_GB2312" pitchFamily="49" charset="-122"/>
              </a:rPr>
              <a:t>	00000111000</a:t>
            </a:r>
            <a:r>
              <a:rPr lang="en-US" altLang="zh-CN" sz="4800" b="1" dirty="0">
                <a:solidFill>
                  <a:srgbClr val="0000C8"/>
                </a:solidFill>
                <a:latin typeface="Times New Roman" pitchFamily="18" charset="0"/>
                <a:ea typeface="楷体_GB2312" pitchFamily="1" charset="-122"/>
              </a:rPr>
              <a:t>0</a:t>
            </a:r>
            <a:r>
              <a:rPr lang="en-US" altLang="zh-CN" b="1" dirty="0">
                <a:solidFill>
                  <a:schemeClr val="folHlink"/>
                </a:solidFill>
                <a:latin typeface="Times New Roman" pitchFamily="18" charset="0"/>
                <a:ea typeface="楷体_GB2312" pitchFamily="49" charset="-122"/>
              </a:rPr>
              <a:t>000010000</a:t>
            </a:r>
          </a:p>
          <a:p>
            <a:pPr marL="0" indent="0">
              <a:buFont typeface="Wingdings" pitchFamily="2" charset="2"/>
              <a:buNone/>
              <a:defRPr/>
            </a:pPr>
            <a:r>
              <a:rPr lang="en-US" altLang="zh-CN" b="1" dirty="0">
                <a:solidFill>
                  <a:srgbClr val="FF00FF"/>
                </a:solidFill>
                <a:latin typeface="Times New Roman" pitchFamily="18" charset="0"/>
                <a:ea typeface="楷体_GB2312" pitchFamily="49" charset="-122"/>
              </a:rPr>
              <a:t>	</a:t>
            </a:r>
            <a:r>
              <a:rPr lang="zh-CN" altLang="en-US" sz="2800" b="1" dirty="0">
                <a:solidFill>
                  <a:srgbClr val="0000C8"/>
                </a:solidFill>
                <a:latin typeface="Times New Roman" pitchFamily="18" charset="0"/>
                <a:ea typeface="楷体_GB2312" pitchFamily="1" charset="-122"/>
              </a:rPr>
              <a:t>变异后</a:t>
            </a:r>
          </a:p>
          <a:p>
            <a:pPr marL="0" indent="0">
              <a:buFont typeface="Wingdings" pitchFamily="2" charset="2"/>
              <a:buNone/>
              <a:defRPr/>
            </a:pPr>
            <a:r>
              <a:rPr lang="en-US" altLang="zh-CN" b="1" dirty="0">
                <a:solidFill>
                  <a:schemeClr val="folHlink"/>
                </a:solidFill>
                <a:latin typeface="Times New Roman" pitchFamily="18" charset="0"/>
                <a:ea typeface="楷体_GB2312" pitchFamily="49" charset="-122"/>
              </a:rPr>
              <a:t>	00000111000</a:t>
            </a:r>
            <a:r>
              <a:rPr lang="en-US" altLang="zh-CN" sz="4800" b="1" dirty="0">
                <a:solidFill>
                  <a:srgbClr val="0000C8"/>
                </a:solidFill>
                <a:latin typeface="Times New Roman" pitchFamily="18" charset="0"/>
                <a:ea typeface="楷体_GB2312" pitchFamily="1" charset="-122"/>
              </a:rPr>
              <a:t>1</a:t>
            </a:r>
            <a:r>
              <a:rPr lang="en-US" altLang="zh-CN" b="1" dirty="0">
                <a:solidFill>
                  <a:schemeClr val="folHlink"/>
                </a:solidFill>
                <a:latin typeface="Times New Roman" pitchFamily="18" charset="0"/>
                <a:ea typeface="楷体_GB2312" pitchFamily="49" charset="-122"/>
              </a:rPr>
              <a:t>000010000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4"/>
          <p:cNvSpPr>
            <a:spLocks noChangeArrowheads="1"/>
          </p:cNvSpPr>
          <p:nvPr/>
        </p:nvSpPr>
        <p:spPr bwMode="auto">
          <a:xfrm>
            <a:off x="395288" y="188913"/>
            <a:ext cx="79930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990000"/>
                </a:solidFill>
                <a:ea typeface="华文中宋" pitchFamily="2" charset="-122"/>
              </a:rPr>
              <a:t>遗传算法构成要素</a:t>
            </a:r>
          </a:p>
        </p:txBody>
      </p:sp>
      <mc:AlternateContent xmlns:mc="http://schemas.openxmlformats.org/markup-compatibility/2006" xmlns:a14="http://schemas.microsoft.com/office/drawing/2010/main">
        <mc:Choice Requires="a14">
          <p:sp>
            <p:nvSpPr>
              <p:cNvPr id="6" name="Text Box 2"/>
              <p:cNvSpPr txBox="1">
                <a:spLocks noChangeArrowheads="1"/>
              </p:cNvSpPr>
              <p:nvPr/>
            </p:nvSpPr>
            <p:spPr bwMode="auto">
              <a:xfrm>
                <a:off x="539750" y="1052513"/>
                <a:ext cx="7632700" cy="51339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just">
                  <a:lnSpc>
                    <a:spcPct val="130000"/>
                  </a:lnSpc>
                  <a:spcBef>
                    <a:spcPct val="50000"/>
                  </a:spcBef>
                  <a:defRPr/>
                </a:pPr>
                <a:r>
                  <a:rPr lang="en-US" altLang="zh-CN" sz="2800" b="1" dirty="0" smtClean="0">
                    <a:ea typeface="黑体" pitchFamily="49" charset="-122"/>
                  </a:rPr>
                  <a:t>6.</a:t>
                </a:r>
                <a:r>
                  <a:rPr lang="zh-CN" altLang="en-US" sz="2800" b="1" dirty="0">
                    <a:ea typeface="黑体" pitchFamily="49" charset="-122"/>
                  </a:rPr>
                  <a:t>控制参数</a:t>
                </a:r>
                <a:endParaRPr lang="zh-CN" altLang="en-US" dirty="0">
                  <a:solidFill>
                    <a:srgbClr val="0033CC"/>
                  </a:solidFill>
                  <a:latin typeface="Times New Roman" pitchFamily="18" charset="0"/>
                  <a:ea typeface="黑体" pitchFamily="49" charset="-122"/>
                </a:endParaRPr>
              </a:p>
              <a:p>
                <a:pPr marL="285750" indent="-285750" algn="just">
                  <a:lnSpc>
                    <a:spcPct val="120000"/>
                  </a:lnSpc>
                  <a:spcBef>
                    <a:spcPct val="20000"/>
                  </a:spcBef>
                  <a:buFont typeface="Wingdings" pitchFamily="2" charset="2"/>
                  <a:buChar char="Ø"/>
                  <a:defRPr/>
                </a:pPr>
                <a:r>
                  <a:rPr lang="zh-CN" altLang="en-US" sz="2800" b="1" dirty="0">
                    <a:solidFill>
                      <a:srgbClr val="0000C8"/>
                    </a:solidFill>
                    <a:latin typeface="Times New Roman" pitchFamily="18" charset="0"/>
                    <a:ea typeface="楷体_GB2312" pitchFamily="1" charset="-122"/>
                  </a:rPr>
                  <a:t>  种群规模 </a:t>
                </a:r>
                <a:r>
                  <a:rPr lang="zh-CN" altLang="en-US" sz="2800" b="1" dirty="0">
                    <a:solidFill>
                      <a:srgbClr val="FF00FF"/>
                    </a:solidFill>
                    <a:latin typeface="Times New Roman" pitchFamily="18" charset="0"/>
                    <a:ea typeface="楷体_GB2312" pitchFamily="49" charset="-122"/>
                  </a:rPr>
                  <a:t>（可行解的个数）</a:t>
                </a:r>
              </a:p>
              <a:p>
                <a:pPr marL="457200" indent="-457200" algn="just">
                  <a:lnSpc>
                    <a:spcPct val="120000"/>
                  </a:lnSpc>
                  <a:spcBef>
                    <a:spcPct val="20000"/>
                  </a:spcBef>
                  <a:buFont typeface="Wingdings" pitchFamily="2" charset="2"/>
                  <a:buChar char="Ø"/>
                  <a:defRPr/>
                </a:pPr>
                <a:r>
                  <a:rPr lang="zh-CN" altLang="en-US" sz="2800" b="1" dirty="0">
                    <a:solidFill>
                      <a:srgbClr val="0000C8"/>
                    </a:solidFill>
                    <a:latin typeface="Times New Roman" pitchFamily="18" charset="0"/>
                    <a:ea typeface="楷体_GB2312" pitchFamily="1" charset="-122"/>
                  </a:rPr>
                  <a:t>最大迭代次数 </a:t>
                </a:r>
                <a:r>
                  <a:rPr lang="zh-CN" altLang="en-US" sz="2800" b="1" dirty="0">
                    <a:solidFill>
                      <a:srgbClr val="FF00FF"/>
                    </a:solidFill>
                    <a:latin typeface="Times New Roman" pitchFamily="18" charset="0"/>
                    <a:ea typeface="楷体_GB2312" pitchFamily="49" charset="-122"/>
                  </a:rPr>
                  <a:t>（种群代数）</a:t>
                </a:r>
              </a:p>
              <a:p>
                <a:pPr marL="457200" indent="-457200" algn="just">
                  <a:lnSpc>
                    <a:spcPct val="120000"/>
                  </a:lnSpc>
                  <a:spcBef>
                    <a:spcPct val="20000"/>
                  </a:spcBef>
                  <a:buFont typeface="Wingdings" pitchFamily="2" charset="2"/>
                  <a:buChar char="Ø"/>
                  <a:defRPr/>
                </a:pPr>
                <a:r>
                  <a:rPr lang="zh-CN" altLang="en-US" sz="2800" b="1" dirty="0">
                    <a:solidFill>
                      <a:srgbClr val="0000C8"/>
                    </a:solidFill>
                    <a:latin typeface="Times New Roman" pitchFamily="18" charset="0"/>
                    <a:ea typeface="楷体_GB2312" pitchFamily="1" charset="-122"/>
                  </a:rPr>
                  <a:t>交叉率</a:t>
                </a:r>
                <a:r>
                  <a:rPr lang="zh-CN" altLang="zh-CN" sz="2800" b="1" dirty="0">
                    <a:solidFill>
                      <a:schemeClr val="tx1"/>
                    </a:solidFill>
                    <a:ea typeface="宋体" pitchFamily="2" charset="-122"/>
                  </a:rPr>
                  <a:t>(crossover rate)</a:t>
                </a:r>
                <a:r>
                  <a:rPr lang="zh-CN" altLang="en-US" sz="2800" b="1" dirty="0">
                    <a:solidFill>
                      <a:schemeClr val="tx1"/>
                    </a:solidFill>
                    <a:ea typeface="宋体" pitchFamily="2" charset="-122"/>
                  </a:rPr>
                  <a:t>就是参加交叉运算的染色体个数占全体染色体总数的比例，记为</a:t>
                </a:r>
                <a14:m>
                  <m:oMath xmlns:m="http://schemas.openxmlformats.org/officeDocument/2006/math">
                    <m:sSub>
                      <m:sSubPr>
                        <m:ctrlPr>
                          <a:rPr lang="en-US" altLang="zh-CN" sz="2800" b="1" i="1" dirty="0" smtClean="0">
                            <a:solidFill>
                              <a:schemeClr val="tx1"/>
                            </a:solidFill>
                            <a:latin typeface="Cambria Math"/>
                            <a:ea typeface="宋体" pitchFamily="2" charset="-122"/>
                          </a:rPr>
                        </m:ctrlPr>
                      </m:sSubPr>
                      <m:e>
                        <m:r>
                          <a:rPr lang="zh-CN" altLang="zh-CN" sz="2800" b="1" i="1" dirty="0" smtClean="0">
                            <a:solidFill>
                              <a:schemeClr val="tx1"/>
                            </a:solidFill>
                            <a:latin typeface="Cambria Math"/>
                            <a:ea typeface="宋体" pitchFamily="2" charset="-122"/>
                          </a:rPr>
                          <m:t>𝑷</m:t>
                        </m:r>
                      </m:e>
                      <m:sub>
                        <m:r>
                          <a:rPr lang="zh-CN" altLang="zh-CN" sz="2800" b="1" i="1" dirty="0" smtClean="0">
                            <a:solidFill>
                              <a:schemeClr val="tx1"/>
                            </a:solidFill>
                            <a:latin typeface="Cambria Math"/>
                            <a:ea typeface="宋体" pitchFamily="2" charset="-122"/>
                          </a:rPr>
                          <m:t>𝒄</m:t>
                        </m:r>
                      </m:sub>
                    </m:sSub>
                  </m:oMath>
                </a14:m>
                <a:r>
                  <a:rPr lang="zh-CN" altLang="zh-CN" sz="2800" b="1" dirty="0">
                    <a:solidFill>
                      <a:schemeClr val="tx1"/>
                    </a:solidFill>
                    <a:ea typeface="宋体" pitchFamily="2" charset="-122"/>
                  </a:rPr>
                  <a:t>,</a:t>
                </a:r>
                <a:r>
                  <a:rPr lang="zh-CN" altLang="en-US" sz="2800" b="1" dirty="0">
                    <a:solidFill>
                      <a:schemeClr val="tx1"/>
                    </a:solidFill>
                    <a:ea typeface="宋体" pitchFamily="2" charset="-122"/>
                  </a:rPr>
                  <a:t>取值范围一般为</a:t>
                </a:r>
                <a:r>
                  <a:rPr lang="zh-CN" altLang="zh-CN" sz="2800" b="1" dirty="0">
                    <a:solidFill>
                      <a:schemeClr val="tx1"/>
                    </a:solidFill>
                    <a:ea typeface="宋体" pitchFamily="2" charset="-122"/>
                  </a:rPr>
                  <a:t>0.4</a:t>
                </a:r>
                <a:r>
                  <a:rPr lang="zh-CN" altLang="en-US" sz="2800" b="1" dirty="0">
                    <a:solidFill>
                      <a:schemeClr val="tx1"/>
                    </a:solidFill>
                    <a:ea typeface="宋体" pitchFamily="2" charset="-122"/>
                  </a:rPr>
                  <a:t>～</a:t>
                </a:r>
                <a:r>
                  <a:rPr lang="zh-CN" altLang="zh-CN" sz="2800" b="1" dirty="0">
                    <a:solidFill>
                      <a:schemeClr val="tx1"/>
                    </a:solidFill>
                    <a:ea typeface="宋体" pitchFamily="2" charset="-122"/>
                  </a:rPr>
                  <a:t>0.99</a:t>
                </a:r>
                <a:r>
                  <a:rPr lang="zh-CN" altLang="en-US" sz="2800" b="1" dirty="0">
                    <a:solidFill>
                      <a:schemeClr val="tx1"/>
                    </a:solidFill>
                    <a:ea typeface="宋体" pitchFamily="2" charset="-122"/>
                  </a:rPr>
                  <a:t>。</a:t>
                </a:r>
                <a:r>
                  <a:rPr lang="zh-CN" altLang="en-US" sz="2800" b="1" dirty="0">
                    <a:solidFill>
                      <a:schemeClr val="folHlink"/>
                    </a:solidFill>
                    <a:latin typeface="Times New Roman" pitchFamily="18" charset="0"/>
                    <a:ea typeface="楷体_GB2312" pitchFamily="49" charset="-122"/>
                  </a:rPr>
                  <a:t></a:t>
                </a:r>
              </a:p>
              <a:p>
                <a:pPr marL="457200" indent="-457200" algn="just">
                  <a:lnSpc>
                    <a:spcPct val="120000"/>
                  </a:lnSpc>
                  <a:spcBef>
                    <a:spcPct val="20000"/>
                  </a:spcBef>
                  <a:buFont typeface="Wingdings" pitchFamily="2" charset="2"/>
                  <a:buChar char="Ø"/>
                  <a:defRPr/>
                </a:pPr>
                <a:r>
                  <a:rPr lang="zh-CN" altLang="en-US" sz="2800" b="1" dirty="0">
                    <a:solidFill>
                      <a:srgbClr val="0000C8"/>
                    </a:solidFill>
                    <a:latin typeface="Times New Roman" pitchFamily="18" charset="0"/>
                    <a:ea typeface="楷体_GB2312" pitchFamily="1" charset="-122"/>
                  </a:rPr>
                  <a:t>变异率</a:t>
                </a:r>
                <a:r>
                  <a:rPr lang="zh-CN" altLang="zh-CN" sz="2800" b="1" dirty="0">
                    <a:solidFill>
                      <a:schemeClr val="tx1"/>
                    </a:solidFill>
                    <a:ea typeface="宋体" pitchFamily="2" charset="-122"/>
                  </a:rPr>
                  <a:t>(mutation rate)</a:t>
                </a:r>
                <a:r>
                  <a:rPr lang="zh-CN" altLang="en-US" sz="2800" b="1" dirty="0">
                    <a:solidFill>
                      <a:schemeClr val="tx1"/>
                    </a:solidFill>
                    <a:ea typeface="宋体" pitchFamily="2" charset="-122"/>
                  </a:rPr>
                  <a:t>是指发生变异的基因位数所占全体染色体的基因总位数的比例，记为</a:t>
                </a:r>
                <a14:m>
                  <m:oMath xmlns:m="http://schemas.openxmlformats.org/officeDocument/2006/math">
                    <m:sSub>
                      <m:sSubPr>
                        <m:ctrlPr>
                          <a:rPr lang="en-US" altLang="zh-CN" sz="2800" b="1" i="1" dirty="0" smtClean="0">
                            <a:solidFill>
                              <a:schemeClr val="tx1"/>
                            </a:solidFill>
                            <a:latin typeface="Cambria Math"/>
                            <a:ea typeface="宋体" pitchFamily="2" charset="-122"/>
                          </a:rPr>
                        </m:ctrlPr>
                      </m:sSubPr>
                      <m:e>
                        <m:r>
                          <a:rPr lang="zh-CN" altLang="zh-CN" sz="2800" b="1" i="1" dirty="0" smtClean="0">
                            <a:solidFill>
                              <a:schemeClr val="tx1"/>
                            </a:solidFill>
                            <a:latin typeface="Cambria Math"/>
                            <a:ea typeface="宋体" pitchFamily="2" charset="-122"/>
                          </a:rPr>
                          <m:t>𝑷</m:t>
                        </m:r>
                      </m:e>
                      <m:sub>
                        <m:r>
                          <a:rPr lang="zh-CN" altLang="zh-CN" sz="2800" b="1" i="1" dirty="0" smtClean="0">
                            <a:solidFill>
                              <a:schemeClr val="tx1"/>
                            </a:solidFill>
                            <a:latin typeface="Cambria Math"/>
                            <a:ea typeface="宋体" pitchFamily="2" charset="-122"/>
                          </a:rPr>
                          <m:t>𝒎</m:t>
                        </m:r>
                      </m:sub>
                    </m:sSub>
                  </m:oMath>
                </a14:m>
                <a:r>
                  <a:rPr lang="zh-CN" altLang="en-US" sz="2800" b="1" dirty="0">
                    <a:solidFill>
                      <a:schemeClr val="tx1"/>
                    </a:solidFill>
                    <a:ea typeface="宋体" pitchFamily="2" charset="-122"/>
                  </a:rPr>
                  <a:t>，取值范围一般为</a:t>
                </a:r>
                <a:r>
                  <a:rPr lang="zh-CN" altLang="zh-CN" sz="2800" b="1" dirty="0">
                    <a:solidFill>
                      <a:schemeClr val="tx1"/>
                    </a:solidFill>
                    <a:ea typeface="宋体" pitchFamily="2" charset="-122"/>
                  </a:rPr>
                  <a:t>0.0001</a:t>
                </a:r>
                <a:r>
                  <a:rPr lang="zh-CN" altLang="en-US" sz="2800" b="1" dirty="0">
                    <a:solidFill>
                      <a:schemeClr val="tx1"/>
                    </a:solidFill>
                    <a:ea typeface="宋体" pitchFamily="2" charset="-122"/>
                  </a:rPr>
                  <a:t>～</a:t>
                </a:r>
                <a:r>
                  <a:rPr lang="zh-CN" altLang="zh-CN" sz="2800" b="1" dirty="0">
                    <a:solidFill>
                      <a:schemeClr val="tx1"/>
                    </a:solidFill>
                    <a:ea typeface="宋体" pitchFamily="2" charset="-122"/>
                  </a:rPr>
                  <a:t>0.1</a:t>
                </a:r>
                <a:r>
                  <a:rPr lang="zh-CN" altLang="en-US" sz="2800" b="1" dirty="0">
                    <a:solidFill>
                      <a:schemeClr val="tx1"/>
                    </a:solidFill>
                    <a:ea typeface="宋体" pitchFamily="2" charset="-122"/>
                  </a:rPr>
                  <a:t>。</a:t>
                </a:r>
              </a:p>
            </p:txBody>
          </p:sp>
        </mc:Choice>
        <mc:Fallback xmlns="">
          <p:sp>
            <p:nvSpPr>
              <p:cNvPr id="6" name="Text Box 2"/>
              <p:cNvSpPr txBox="1">
                <a:spLocks noRot="1" noChangeAspect="1" noMove="1" noResize="1" noEditPoints="1" noAdjustHandles="1" noChangeArrowheads="1" noChangeShapeType="1" noTextEdit="1"/>
              </p:cNvSpPr>
              <p:nvPr/>
            </p:nvSpPr>
            <p:spPr bwMode="auto">
              <a:xfrm>
                <a:off x="539750" y="1052513"/>
                <a:ext cx="7632700" cy="5133975"/>
              </a:xfrm>
              <a:prstGeom prst="rect">
                <a:avLst/>
              </a:prstGeom>
              <a:blipFill rotWithShape="1">
                <a:blip r:embed="rId2"/>
                <a:stretch>
                  <a:fillRect l="-1677" t="-238" r="-1597" b="-142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288" y="260350"/>
            <a:ext cx="1944687" cy="504825"/>
          </a:xfrm>
          <a:solidFill>
            <a:srgbClr val="FF99CC"/>
          </a:solidFill>
        </p:spPr>
        <p:txBody>
          <a:bodyPr/>
          <a:lstStyle/>
          <a:p>
            <a:pPr eaLnBrk="1" hangingPunct="1"/>
            <a:r>
              <a:rPr lang="zh-CN" altLang="en-US" sz="3200" b="1">
                <a:ea typeface="华文中宋" pitchFamily="2" charset="-122"/>
              </a:rPr>
              <a:t>算法步骤</a:t>
            </a:r>
          </a:p>
        </p:txBody>
      </p:sp>
      <p:sp>
        <p:nvSpPr>
          <p:cNvPr id="9" name="Text Box 2"/>
          <p:cNvSpPr txBox="1">
            <a:spLocks noChangeArrowheads="1"/>
          </p:cNvSpPr>
          <p:nvPr/>
        </p:nvSpPr>
        <p:spPr bwMode="auto">
          <a:xfrm>
            <a:off x="468313" y="1052513"/>
            <a:ext cx="8207375"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lnSpc>
                <a:spcPct val="150000"/>
              </a:lnSpc>
              <a:spcBef>
                <a:spcPct val="20000"/>
              </a:spcBef>
              <a:buFont typeface="Wingdings" pitchFamily="2" charset="2"/>
              <a:buChar char="Ø"/>
              <a:defRPr/>
            </a:pPr>
            <a:r>
              <a:rPr lang="zh-CN" altLang="en-US" sz="2800" b="1" dirty="0">
                <a:solidFill>
                  <a:schemeClr val="bg2">
                    <a:lumMod val="50000"/>
                  </a:schemeClr>
                </a:solidFill>
                <a:latin typeface="黑体" pitchFamily="49" charset="-122"/>
                <a:ea typeface="楷体_GB2312"/>
              </a:rPr>
              <a:t>步</a:t>
            </a:r>
            <a:r>
              <a:rPr lang="zh-CN" altLang="zh-CN" sz="2800" b="1" dirty="0">
                <a:solidFill>
                  <a:schemeClr val="bg2">
                    <a:lumMod val="50000"/>
                  </a:schemeClr>
                </a:solidFill>
                <a:latin typeface="黑体" pitchFamily="49" charset="-122"/>
                <a:ea typeface="楷体_GB2312"/>
              </a:rPr>
              <a:t>1</a:t>
            </a:r>
            <a:r>
              <a:rPr lang="zh-CN" altLang="zh-CN" sz="2800" b="1" dirty="0">
                <a:solidFill>
                  <a:schemeClr val="bg2">
                    <a:lumMod val="50000"/>
                  </a:schemeClr>
                </a:solidFill>
                <a:latin typeface="Times New Roman" pitchFamily="18" charset="0"/>
                <a:ea typeface="楷体_GB2312"/>
                <a:cs typeface="Times New Roman" pitchFamily="18" charset="0"/>
              </a:rPr>
              <a:t> </a:t>
            </a:r>
            <a:r>
              <a:rPr lang="zh-CN" altLang="en-US" sz="2800" b="1" dirty="0">
                <a:solidFill>
                  <a:schemeClr val="bg2">
                    <a:lumMod val="50000"/>
                  </a:schemeClr>
                </a:solidFill>
                <a:latin typeface="Times New Roman" pitchFamily="18" charset="0"/>
                <a:ea typeface="楷体_GB2312"/>
                <a:cs typeface="Times New Roman" pitchFamily="18" charset="0"/>
              </a:rPr>
              <a:t>在搜索空间</a:t>
            </a:r>
            <a:r>
              <a:rPr lang="zh-CN" altLang="zh-CN" sz="2800" b="1" i="1" dirty="0">
                <a:solidFill>
                  <a:schemeClr val="bg2">
                    <a:lumMod val="50000"/>
                  </a:schemeClr>
                </a:solidFill>
                <a:latin typeface="Times New Roman" pitchFamily="18" charset="0"/>
                <a:ea typeface="楷体_GB2312"/>
                <a:cs typeface="Times New Roman" pitchFamily="18" charset="0"/>
              </a:rPr>
              <a:t>U</a:t>
            </a:r>
            <a:r>
              <a:rPr lang="zh-CN" altLang="en-US" sz="2800" b="1" dirty="0">
                <a:solidFill>
                  <a:schemeClr val="bg2">
                    <a:lumMod val="50000"/>
                  </a:schemeClr>
                </a:solidFill>
                <a:latin typeface="Times New Roman" pitchFamily="18" charset="0"/>
                <a:ea typeface="楷体_GB2312"/>
                <a:cs typeface="Times New Roman" pitchFamily="18" charset="0"/>
              </a:rPr>
              <a:t>上定义一个适应度函数</a:t>
            </a:r>
            <a:r>
              <a:rPr lang="zh-CN" altLang="zh-CN" sz="2800" b="1" i="1" dirty="0">
                <a:solidFill>
                  <a:schemeClr val="bg2">
                    <a:lumMod val="50000"/>
                  </a:schemeClr>
                </a:solidFill>
                <a:latin typeface="Times New Roman" pitchFamily="18" charset="0"/>
                <a:ea typeface="楷体_GB2312"/>
                <a:cs typeface="Times New Roman" pitchFamily="18" charset="0"/>
              </a:rPr>
              <a:t>f</a:t>
            </a:r>
            <a:r>
              <a:rPr lang="zh-CN" altLang="zh-CN" sz="2800" b="1" dirty="0">
                <a:solidFill>
                  <a:schemeClr val="bg2">
                    <a:lumMod val="50000"/>
                  </a:schemeClr>
                </a:solidFill>
                <a:latin typeface="Times New Roman" pitchFamily="18" charset="0"/>
                <a:ea typeface="楷体_GB2312"/>
                <a:cs typeface="Times New Roman" pitchFamily="18" charset="0"/>
              </a:rPr>
              <a:t>(</a:t>
            </a:r>
            <a:r>
              <a:rPr lang="zh-CN" altLang="zh-CN" sz="2800" b="1" i="1" dirty="0">
                <a:solidFill>
                  <a:schemeClr val="bg2">
                    <a:lumMod val="50000"/>
                  </a:schemeClr>
                </a:solidFill>
                <a:latin typeface="Times New Roman" pitchFamily="18" charset="0"/>
                <a:ea typeface="楷体_GB2312"/>
                <a:cs typeface="Times New Roman" pitchFamily="18" charset="0"/>
              </a:rPr>
              <a:t>x</a:t>
            </a:r>
            <a:r>
              <a:rPr lang="zh-CN" altLang="zh-CN" sz="2800" b="1" dirty="0">
                <a:solidFill>
                  <a:schemeClr val="bg2">
                    <a:lumMod val="50000"/>
                  </a:schemeClr>
                </a:solidFill>
                <a:latin typeface="Times New Roman" pitchFamily="18" charset="0"/>
                <a:ea typeface="楷体_GB2312"/>
                <a:cs typeface="Times New Roman" pitchFamily="18" charset="0"/>
              </a:rPr>
              <a:t>)</a:t>
            </a:r>
            <a:r>
              <a:rPr lang="zh-CN" altLang="en-US" sz="2800" b="1" dirty="0">
                <a:solidFill>
                  <a:schemeClr val="bg2">
                    <a:lumMod val="50000"/>
                  </a:schemeClr>
                </a:solidFill>
                <a:latin typeface="Times New Roman" pitchFamily="18" charset="0"/>
                <a:ea typeface="楷体_GB2312"/>
                <a:cs typeface="Times New Roman" pitchFamily="18" charset="0"/>
              </a:rPr>
              <a:t>，给定种群规模</a:t>
            </a:r>
            <a:r>
              <a:rPr lang="zh-CN" altLang="zh-CN" sz="2800" b="1" i="1" dirty="0">
                <a:solidFill>
                  <a:schemeClr val="bg2">
                    <a:lumMod val="50000"/>
                  </a:schemeClr>
                </a:solidFill>
                <a:latin typeface="Times New Roman" pitchFamily="18" charset="0"/>
                <a:ea typeface="楷体_GB2312"/>
                <a:cs typeface="Times New Roman" pitchFamily="18" charset="0"/>
              </a:rPr>
              <a:t>N</a:t>
            </a:r>
            <a:r>
              <a:rPr lang="zh-CN" altLang="en-US" sz="2800" b="1" dirty="0">
                <a:solidFill>
                  <a:schemeClr val="bg2">
                    <a:lumMod val="50000"/>
                  </a:schemeClr>
                </a:solidFill>
                <a:latin typeface="Times New Roman" pitchFamily="18" charset="0"/>
                <a:ea typeface="楷体_GB2312"/>
                <a:cs typeface="Times New Roman" pitchFamily="18" charset="0"/>
              </a:rPr>
              <a:t>，交叉率</a:t>
            </a:r>
            <a:r>
              <a:rPr lang="zh-CN" altLang="zh-CN" sz="2800" b="1" i="1" dirty="0">
                <a:solidFill>
                  <a:schemeClr val="bg2">
                    <a:lumMod val="50000"/>
                  </a:schemeClr>
                </a:solidFill>
                <a:latin typeface="Times New Roman" pitchFamily="18" charset="0"/>
                <a:ea typeface="楷体_GB2312"/>
                <a:cs typeface="Times New Roman" pitchFamily="18" charset="0"/>
              </a:rPr>
              <a:t>P</a:t>
            </a:r>
            <a:r>
              <a:rPr lang="zh-CN" altLang="zh-CN" sz="2800" b="1" baseline="-30000" dirty="0">
                <a:solidFill>
                  <a:schemeClr val="bg2">
                    <a:lumMod val="50000"/>
                  </a:schemeClr>
                </a:solidFill>
                <a:latin typeface="Times New Roman" pitchFamily="18" charset="0"/>
                <a:ea typeface="楷体_GB2312"/>
                <a:cs typeface="Times New Roman" pitchFamily="18" charset="0"/>
              </a:rPr>
              <a:t>c</a:t>
            </a:r>
            <a:r>
              <a:rPr lang="zh-CN" altLang="en-US" sz="2800" b="1" dirty="0">
                <a:solidFill>
                  <a:schemeClr val="bg2">
                    <a:lumMod val="50000"/>
                  </a:schemeClr>
                </a:solidFill>
                <a:latin typeface="Times New Roman" pitchFamily="18" charset="0"/>
                <a:ea typeface="楷体_GB2312"/>
                <a:cs typeface="Times New Roman" pitchFamily="18" charset="0"/>
              </a:rPr>
              <a:t>和变异率</a:t>
            </a:r>
            <a:r>
              <a:rPr lang="zh-CN" altLang="zh-CN" sz="2800" b="1" i="1" dirty="0">
                <a:solidFill>
                  <a:schemeClr val="bg2">
                    <a:lumMod val="50000"/>
                  </a:schemeClr>
                </a:solidFill>
                <a:latin typeface="Times New Roman" pitchFamily="18" charset="0"/>
                <a:ea typeface="楷体_GB2312"/>
                <a:cs typeface="Times New Roman" pitchFamily="18" charset="0"/>
              </a:rPr>
              <a:t>P</a:t>
            </a:r>
            <a:r>
              <a:rPr lang="zh-CN" altLang="zh-CN" sz="2800" b="1" baseline="-30000" dirty="0">
                <a:solidFill>
                  <a:schemeClr val="bg2">
                    <a:lumMod val="50000"/>
                  </a:schemeClr>
                </a:solidFill>
                <a:latin typeface="Times New Roman" pitchFamily="18" charset="0"/>
                <a:ea typeface="楷体_GB2312"/>
                <a:cs typeface="Times New Roman" pitchFamily="18" charset="0"/>
              </a:rPr>
              <a:t>m</a:t>
            </a:r>
            <a:r>
              <a:rPr lang="zh-CN" altLang="en-US" sz="2800" b="1" dirty="0">
                <a:solidFill>
                  <a:schemeClr val="bg2">
                    <a:lumMod val="50000"/>
                  </a:schemeClr>
                </a:solidFill>
                <a:latin typeface="Times New Roman" pitchFamily="18" charset="0"/>
                <a:ea typeface="楷体_GB2312"/>
                <a:cs typeface="Times New Roman" pitchFamily="18" charset="0"/>
              </a:rPr>
              <a:t>，代数</a:t>
            </a:r>
            <a:r>
              <a:rPr lang="zh-CN" altLang="zh-CN" sz="2800" b="1" i="1" dirty="0">
                <a:solidFill>
                  <a:schemeClr val="bg2">
                    <a:lumMod val="50000"/>
                  </a:schemeClr>
                </a:solidFill>
                <a:latin typeface="Times New Roman" pitchFamily="18" charset="0"/>
                <a:ea typeface="楷体_GB2312"/>
                <a:cs typeface="Times New Roman" pitchFamily="18" charset="0"/>
              </a:rPr>
              <a:t>T</a:t>
            </a:r>
            <a:r>
              <a:rPr lang="zh-CN" altLang="en-US" sz="2800" b="1" dirty="0">
                <a:solidFill>
                  <a:schemeClr val="bg2">
                    <a:lumMod val="50000"/>
                  </a:schemeClr>
                </a:solidFill>
                <a:latin typeface="Times New Roman" pitchFamily="18" charset="0"/>
                <a:ea typeface="楷体_GB2312"/>
                <a:cs typeface="Times New Roman" pitchFamily="18" charset="0"/>
              </a:rPr>
              <a:t>；</a:t>
            </a:r>
            <a:endParaRPr lang="en-US" altLang="zh-CN" sz="2800" b="1" dirty="0">
              <a:solidFill>
                <a:schemeClr val="bg2">
                  <a:lumMod val="50000"/>
                </a:schemeClr>
              </a:solidFill>
              <a:latin typeface="宋体" pitchFamily="2" charset="-122"/>
              <a:ea typeface="楷体_GB2312"/>
            </a:endParaRPr>
          </a:p>
          <a:p>
            <a:pPr marL="457200" indent="-457200" algn="just">
              <a:lnSpc>
                <a:spcPct val="150000"/>
              </a:lnSpc>
              <a:spcBef>
                <a:spcPct val="20000"/>
              </a:spcBef>
              <a:buFont typeface="Wingdings" pitchFamily="2" charset="2"/>
              <a:buChar char="Ø"/>
              <a:defRPr/>
            </a:pPr>
            <a:r>
              <a:rPr lang="zh-CN" altLang="en-US" sz="2800" b="1" dirty="0">
                <a:solidFill>
                  <a:schemeClr val="bg2">
                    <a:lumMod val="50000"/>
                  </a:schemeClr>
                </a:solidFill>
                <a:latin typeface="黑体" pitchFamily="49" charset="-122"/>
                <a:ea typeface="楷体_GB2312"/>
              </a:rPr>
              <a:t>步</a:t>
            </a:r>
            <a:r>
              <a:rPr lang="zh-CN" altLang="zh-CN" sz="2800" b="1" dirty="0">
                <a:solidFill>
                  <a:schemeClr val="bg2">
                    <a:lumMod val="50000"/>
                  </a:schemeClr>
                </a:solidFill>
                <a:latin typeface="黑体" pitchFamily="49" charset="-122"/>
                <a:ea typeface="楷体_GB2312"/>
              </a:rPr>
              <a:t>2</a:t>
            </a:r>
            <a:r>
              <a:rPr lang="zh-CN" altLang="zh-CN" sz="2800" b="1" dirty="0">
                <a:solidFill>
                  <a:schemeClr val="bg2">
                    <a:lumMod val="50000"/>
                  </a:schemeClr>
                </a:solidFill>
                <a:latin typeface="Times New Roman" pitchFamily="18" charset="0"/>
                <a:ea typeface="楷体_GB2312"/>
              </a:rPr>
              <a:t> </a:t>
            </a:r>
            <a:r>
              <a:rPr lang="zh-CN" altLang="en-US" sz="2800" b="1" dirty="0">
                <a:solidFill>
                  <a:schemeClr val="bg2">
                    <a:lumMod val="50000"/>
                  </a:schemeClr>
                </a:solidFill>
                <a:latin typeface="Times New Roman" pitchFamily="18" charset="0"/>
                <a:ea typeface="楷体_GB2312"/>
              </a:rPr>
              <a:t>随机产生</a:t>
            </a:r>
            <a:r>
              <a:rPr lang="zh-CN" altLang="zh-CN" sz="2800" b="1" i="1" dirty="0">
                <a:solidFill>
                  <a:schemeClr val="bg2">
                    <a:lumMod val="50000"/>
                  </a:schemeClr>
                </a:solidFill>
                <a:latin typeface="Times New Roman" pitchFamily="18" charset="0"/>
                <a:ea typeface="楷体_GB2312"/>
              </a:rPr>
              <a:t>U</a:t>
            </a:r>
            <a:r>
              <a:rPr lang="zh-CN" altLang="en-US" sz="2800" b="1" dirty="0">
                <a:solidFill>
                  <a:schemeClr val="bg2">
                    <a:lumMod val="50000"/>
                  </a:schemeClr>
                </a:solidFill>
                <a:latin typeface="Times New Roman" pitchFamily="18" charset="0"/>
                <a:ea typeface="楷体_GB2312"/>
              </a:rPr>
              <a:t>中的</a:t>
            </a:r>
            <a:r>
              <a:rPr lang="zh-CN" altLang="zh-CN" sz="2800" b="1" i="1" dirty="0">
                <a:solidFill>
                  <a:schemeClr val="bg2">
                    <a:lumMod val="50000"/>
                  </a:schemeClr>
                </a:solidFill>
                <a:latin typeface="Times New Roman" pitchFamily="18" charset="0"/>
                <a:ea typeface="楷体_GB2312"/>
              </a:rPr>
              <a:t>N</a:t>
            </a:r>
            <a:r>
              <a:rPr lang="zh-CN" altLang="en-US" sz="2800" b="1" dirty="0">
                <a:solidFill>
                  <a:schemeClr val="bg2">
                    <a:lumMod val="50000"/>
                  </a:schemeClr>
                </a:solidFill>
                <a:latin typeface="Times New Roman" pitchFamily="18" charset="0"/>
                <a:ea typeface="楷体_GB2312"/>
              </a:rPr>
              <a:t>个个体</a:t>
            </a:r>
            <a:r>
              <a:rPr lang="zh-CN" altLang="zh-CN" sz="2800" b="1" i="1" dirty="0">
                <a:solidFill>
                  <a:schemeClr val="bg2">
                    <a:lumMod val="50000"/>
                  </a:schemeClr>
                </a:solidFill>
                <a:latin typeface="Times New Roman" pitchFamily="18" charset="0"/>
                <a:ea typeface="楷体_GB2312"/>
              </a:rPr>
              <a:t>s</a:t>
            </a:r>
            <a:r>
              <a:rPr lang="zh-CN" altLang="zh-CN" sz="2800" b="1" baseline="-30000" dirty="0">
                <a:solidFill>
                  <a:schemeClr val="bg2">
                    <a:lumMod val="50000"/>
                  </a:schemeClr>
                </a:solidFill>
                <a:latin typeface="Times New Roman" pitchFamily="18" charset="0"/>
                <a:ea typeface="楷体_GB2312"/>
              </a:rPr>
              <a:t>1</a:t>
            </a:r>
            <a:r>
              <a:rPr lang="zh-CN" altLang="zh-CN" sz="2800" b="1" dirty="0">
                <a:solidFill>
                  <a:schemeClr val="bg2">
                    <a:lumMod val="50000"/>
                  </a:schemeClr>
                </a:solidFill>
                <a:latin typeface="Times New Roman" pitchFamily="18" charset="0"/>
                <a:ea typeface="楷体_GB2312"/>
              </a:rPr>
              <a:t>, </a:t>
            </a:r>
            <a:r>
              <a:rPr lang="zh-CN" altLang="zh-CN" sz="2800" b="1" i="1" dirty="0">
                <a:solidFill>
                  <a:schemeClr val="bg2">
                    <a:lumMod val="50000"/>
                  </a:schemeClr>
                </a:solidFill>
                <a:latin typeface="Times New Roman" pitchFamily="18" charset="0"/>
                <a:ea typeface="楷体_GB2312"/>
              </a:rPr>
              <a:t>s</a:t>
            </a:r>
            <a:r>
              <a:rPr lang="zh-CN" altLang="zh-CN" sz="2800" b="1" baseline="-30000" dirty="0">
                <a:solidFill>
                  <a:schemeClr val="bg2">
                    <a:lumMod val="50000"/>
                  </a:schemeClr>
                </a:solidFill>
                <a:latin typeface="Times New Roman" pitchFamily="18" charset="0"/>
                <a:ea typeface="楷体_GB2312"/>
              </a:rPr>
              <a:t>2</a:t>
            </a:r>
            <a:r>
              <a:rPr lang="zh-CN" altLang="zh-CN" sz="2800" b="1" dirty="0">
                <a:solidFill>
                  <a:schemeClr val="bg2">
                    <a:lumMod val="50000"/>
                  </a:schemeClr>
                </a:solidFill>
                <a:latin typeface="Times New Roman" pitchFamily="18" charset="0"/>
                <a:ea typeface="楷体_GB2312"/>
              </a:rPr>
              <a:t>, …, </a:t>
            </a:r>
            <a:r>
              <a:rPr lang="zh-CN" altLang="zh-CN" sz="2800" b="1" i="1" dirty="0">
                <a:solidFill>
                  <a:schemeClr val="bg2">
                    <a:lumMod val="50000"/>
                  </a:schemeClr>
                </a:solidFill>
                <a:latin typeface="Times New Roman" pitchFamily="18" charset="0"/>
                <a:ea typeface="楷体_GB2312"/>
              </a:rPr>
              <a:t>s</a:t>
            </a:r>
            <a:r>
              <a:rPr lang="zh-CN" altLang="zh-CN" sz="2800" b="1" baseline="-30000" dirty="0">
                <a:solidFill>
                  <a:schemeClr val="bg2">
                    <a:lumMod val="50000"/>
                  </a:schemeClr>
                </a:solidFill>
                <a:latin typeface="Times New Roman" pitchFamily="18" charset="0"/>
                <a:ea typeface="楷体_GB2312"/>
              </a:rPr>
              <a:t>N</a:t>
            </a:r>
            <a:r>
              <a:rPr lang="zh-CN" altLang="en-US" sz="2800" b="1" dirty="0">
                <a:solidFill>
                  <a:schemeClr val="bg2">
                    <a:lumMod val="50000"/>
                  </a:schemeClr>
                </a:solidFill>
                <a:latin typeface="Times New Roman" pitchFamily="18" charset="0"/>
                <a:ea typeface="楷体_GB2312"/>
              </a:rPr>
              <a:t>，组成初始种群</a:t>
            </a:r>
            <a:r>
              <a:rPr lang="zh-CN" altLang="zh-CN" sz="2800" b="1" i="1" dirty="0">
                <a:solidFill>
                  <a:schemeClr val="bg2">
                    <a:lumMod val="50000"/>
                  </a:schemeClr>
                </a:solidFill>
                <a:latin typeface="Times New Roman" pitchFamily="18" charset="0"/>
                <a:ea typeface="楷体_GB2312"/>
              </a:rPr>
              <a:t>S</a:t>
            </a:r>
            <a:r>
              <a:rPr lang="zh-CN" altLang="zh-CN" sz="2800" b="1" dirty="0">
                <a:solidFill>
                  <a:schemeClr val="bg2">
                    <a:lumMod val="50000"/>
                  </a:schemeClr>
                </a:solidFill>
                <a:latin typeface="Times New Roman" pitchFamily="18" charset="0"/>
                <a:ea typeface="楷体_GB2312"/>
              </a:rPr>
              <a:t>={</a:t>
            </a:r>
            <a:r>
              <a:rPr lang="zh-CN" altLang="zh-CN" sz="2800" b="1" i="1" dirty="0">
                <a:solidFill>
                  <a:schemeClr val="bg2">
                    <a:lumMod val="50000"/>
                  </a:schemeClr>
                </a:solidFill>
                <a:latin typeface="Times New Roman" pitchFamily="18" charset="0"/>
                <a:ea typeface="楷体_GB2312"/>
              </a:rPr>
              <a:t>s</a:t>
            </a:r>
            <a:r>
              <a:rPr lang="zh-CN" altLang="zh-CN" sz="2800" b="1" baseline="-30000" dirty="0">
                <a:solidFill>
                  <a:schemeClr val="bg2">
                    <a:lumMod val="50000"/>
                  </a:schemeClr>
                </a:solidFill>
                <a:latin typeface="Times New Roman" pitchFamily="18" charset="0"/>
                <a:ea typeface="楷体_GB2312"/>
              </a:rPr>
              <a:t>1</a:t>
            </a:r>
            <a:r>
              <a:rPr lang="zh-CN" altLang="zh-CN" sz="2800" b="1" dirty="0">
                <a:solidFill>
                  <a:schemeClr val="bg2">
                    <a:lumMod val="50000"/>
                  </a:schemeClr>
                </a:solidFill>
                <a:latin typeface="Times New Roman" pitchFamily="18" charset="0"/>
                <a:ea typeface="楷体_GB2312"/>
              </a:rPr>
              <a:t>, </a:t>
            </a:r>
            <a:r>
              <a:rPr lang="zh-CN" altLang="zh-CN" sz="2800" b="1" i="1" dirty="0">
                <a:solidFill>
                  <a:schemeClr val="bg2">
                    <a:lumMod val="50000"/>
                  </a:schemeClr>
                </a:solidFill>
                <a:latin typeface="Times New Roman" pitchFamily="18" charset="0"/>
                <a:ea typeface="楷体_GB2312"/>
              </a:rPr>
              <a:t>s</a:t>
            </a:r>
            <a:r>
              <a:rPr lang="zh-CN" altLang="zh-CN" sz="2800" b="1" baseline="-30000" dirty="0">
                <a:solidFill>
                  <a:schemeClr val="bg2">
                    <a:lumMod val="50000"/>
                  </a:schemeClr>
                </a:solidFill>
                <a:latin typeface="Times New Roman" pitchFamily="18" charset="0"/>
                <a:ea typeface="楷体_GB2312"/>
              </a:rPr>
              <a:t>2</a:t>
            </a:r>
            <a:r>
              <a:rPr lang="zh-CN" altLang="zh-CN" sz="2800" b="1" dirty="0">
                <a:solidFill>
                  <a:schemeClr val="bg2">
                    <a:lumMod val="50000"/>
                  </a:schemeClr>
                </a:solidFill>
                <a:latin typeface="Times New Roman" pitchFamily="18" charset="0"/>
                <a:ea typeface="楷体_GB2312"/>
              </a:rPr>
              <a:t>, …, </a:t>
            </a:r>
            <a:r>
              <a:rPr lang="zh-CN" altLang="zh-CN" sz="2800" b="1" i="1" dirty="0">
                <a:solidFill>
                  <a:schemeClr val="bg2">
                    <a:lumMod val="50000"/>
                  </a:schemeClr>
                </a:solidFill>
                <a:latin typeface="Times New Roman" pitchFamily="18" charset="0"/>
                <a:ea typeface="楷体_GB2312"/>
              </a:rPr>
              <a:t>s</a:t>
            </a:r>
            <a:r>
              <a:rPr lang="zh-CN" altLang="zh-CN" sz="2800" b="1" baseline="-30000" dirty="0">
                <a:solidFill>
                  <a:schemeClr val="bg2">
                    <a:lumMod val="50000"/>
                  </a:schemeClr>
                </a:solidFill>
                <a:latin typeface="Times New Roman" pitchFamily="18" charset="0"/>
                <a:ea typeface="楷体_GB2312"/>
              </a:rPr>
              <a:t>N</a:t>
            </a:r>
            <a:r>
              <a:rPr lang="zh-CN" altLang="zh-CN" sz="2800" b="1" dirty="0">
                <a:solidFill>
                  <a:schemeClr val="bg2">
                    <a:lumMod val="50000"/>
                  </a:schemeClr>
                </a:solidFill>
                <a:latin typeface="Times New Roman" pitchFamily="18" charset="0"/>
                <a:ea typeface="楷体_GB2312"/>
              </a:rPr>
              <a:t>}</a:t>
            </a:r>
            <a:r>
              <a:rPr lang="zh-CN" altLang="en-US" sz="2800" b="1" dirty="0">
                <a:solidFill>
                  <a:schemeClr val="bg2">
                    <a:lumMod val="50000"/>
                  </a:schemeClr>
                </a:solidFill>
                <a:latin typeface="Times New Roman" pitchFamily="18" charset="0"/>
                <a:ea typeface="楷体_GB2312"/>
              </a:rPr>
              <a:t>，置代数计数器</a:t>
            </a:r>
            <a:r>
              <a:rPr lang="zh-CN" altLang="zh-CN" sz="2800" b="1" i="1" dirty="0">
                <a:solidFill>
                  <a:schemeClr val="bg2">
                    <a:lumMod val="50000"/>
                  </a:schemeClr>
                </a:solidFill>
                <a:latin typeface="Times New Roman" pitchFamily="18" charset="0"/>
                <a:ea typeface="楷体_GB2312"/>
              </a:rPr>
              <a:t>t</a:t>
            </a:r>
            <a:r>
              <a:rPr lang="zh-CN" altLang="zh-CN" sz="2800" b="1" dirty="0">
                <a:solidFill>
                  <a:schemeClr val="bg2">
                    <a:lumMod val="50000"/>
                  </a:schemeClr>
                </a:solidFill>
                <a:latin typeface="Times New Roman" pitchFamily="18" charset="0"/>
                <a:ea typeface="楷体_GB2312"/>
              </a:rPr>
              <a:t>=1</a:t>
            </a:r>
            <a:r>
              <a:rPr lang="zh-CN" altLang="en-US" sz="2800" b="1" dirty="0">
                <a:solidFill>
                  <a:schemeClr val="bg2">
                    <a:lumMod val="50000"/>
                  </a:schemeClr>
                </a:solidFill>
                <a:latin typeface="Times New Roman" pitchFamily="18" charset="0"/>
                <a:ea typeface="楷体_GB2312"/>
              </a:rPr>
              <a:t>；</a:t>
            </a:r>
          </a:p>
          <a:p>
            <a:pPr marL="457200" indent="-457200" algn="just">
              <a:lnSpc>
                <a:spcPct val="150000"/>
              </a:lnSpc>
              <a:spcBef>
                <a:spcPct val="10000"/>
              </a:spcBef>
              <a:buFont typeface="Wingdings" pitchFamily="2" charset="2"/>
              <a:buChar char="Ø"/>
              <a:defRPr/>
            </a:pPr>
            <a:r>
              <a:rPr lang="zh-CN" altLang="en-US" sz="2800" b="1" dirty="0">
                <a:solidFill>
                  <a:schemeClr val="bg2">
                    <a:lumMod val="50000"/>
                  </a:schemeClr>
                </a:solidFill>
                <a:latin typeface="黑体" pitchFamily="49" charset="-122"/>
                <a:ea typeface="楷体_GB2312"/>
              </a:rPr>
              <a:t>步</a:t>
            </a:r>
            <a:r>
              <a:rPr lang="zh-CN" altLang="zh-CN" sz="2800" b="1" dirty="0">
                <a:solidFill>
                  <a:schemeClr val="bg2">
                    <a:lumMod val="50000"/>
                  </a:schemeClr>
                </a:solidFill>
                <a:latin typeface="黑体" pitchFamily="49" charset="-122"/>
                <a:ea typeface="楷体_GB2312"/>
              </a:rPr>
              <a:t>3</a:t>
            </a:r>
            <a:r>
              <a:rPr lang="zh-CN" altLang="zh-CN" sz="2800" b="1" dirty="0">
                <a:solidFill>
                  <a:schemeClr val="bg2">
                    <a:lumMod val="50000"/>
                  </a:schemeClr>
                </a:solidFill>
                <a:latin typeface="Times New Roman" pitchFamily="18" charset="0"/>
                <a:ea typeface="楷体_GB2312"/>
              </a:rPr>
              <a:t>  </a:t>
            </a:r>
            <a:r>
              <a:rPr lang="zh-CN" altLang="en-US" sz="2800" b="1" dirty="0">
                <a:solidFill>
                  <a:schemeClr val="bg2">
                    <a:lumMod val="50000"/>
                  </a:schemeClr>
                </a:solidFill>
                <a:latin typeface="Times New Roman" pitchFamily="18" charset="0"/>
                <a:ea typeface="楷体_GB2312"/>
              </a:rPr>
              <a:t>计算</a:t>
            </a:r>
            <a:r>
              <a:rPr lang="zh-CN" altLang="zh-CN" sz="2800" b="1" i="1" dirty="0">
                <a:solidFill>
                  <a:schemeClr val="bg2">
                    <a:lumMod val="50000"/>
                  </a:schemeClr>
                </a:solidFill>
                <a:latin typeface="Times New Roman" pitchFamily="18" charset="0"/>
                <a:ea typeface="楷体_GB2312"/>
              </a:rPr>
              <a:t>S</a:t>
            </a:r>
            <a:r>
              <a:rPr lang="zh-CN" altLang="en-US" sz="2800" b="1" dirty="0">
                <a:solidFill>
                  <a:schemeClr val="bg2">
                    <a:lumMod val="50000"/>
                  </a:schemeClr>
                </a:solidFill>
                <a:latin typeface="Times New Roman" pitchFamily="18" charset="0"/>
                <a:ea typeface="楷体_GB2312"/>
              </a:rPr>
              <a:t>中每个个体的适应度</a:t>
            </a:r>
            <a:r>
              <a:rPr lang="zh-CN" altLang="zh-CN" sz="2800" b="1" i="1" dirty="0">
                <a:solidFill>
                  <a:schemeClr val="bg2">
                    <a:lumMod val="50000"/>
                  </a:schemeClr>
                </a:solidFill>
                <a:latin typeface="Times New Roman" pitchFamily="18" charset="0"/>
                <a:ea typeface="楷体_GB2312"/>
              </a:rPr>
              <a:t>f</a:t>
            </a:r>
            <a:r>
              <a:rPr lang="zh-CN" altLang="zh-CN" sz="2800" b="1" dirty="0">
                <a:solidFill>
                  <a:schemeClr val="bg2">
                    <a:lumMod val="50000"/>
                  </a:schemeClr>
                </a:solidFill>
                <a:latin typeface="Times New Roman" pitchFamily="18" charset="0"/>
                <a:ea typeface="楷体_GB2312"/>
              </a:rPr>
              <a:t>(</a:t>
            </a:r>
            <a:r>
              <a:rPr lang="en-US" altLang="zh-CN" sz="2800" b="1" i="1" dirty="0" err="1">
                <a:solidFill>
                  <a:schemeClr val="bg2">
                    <a:lumMod val="50000"/>
                  </a:schemeClr>
                </a:solidFill>
                <a:latin typeface="Times New Roman" pitchFamily="18" charset="0"/>
                <a:ea typeface="楷体_GB2312"/>
              </a:rPr>
              <a:t>s</a:t>
            </a:r>
            <a:r>
              <a:rPr lang="en-US" altLang="zh-CN" sz="2800" b="1" i="1" baseline="-25000" dirty="0" err="1">
                <a:solidFill>
                  <a:schemeClr val="bg2">
                    <a:lumMod val="50000"/>
                  </a:schemeClr>
                </a:solidFill>
                <a:latin typeface="Times New Roman" pitchFamily="18" charset="0"/>
                <a:ea typeface="楷体_GB2312"/>
              </a:rPr>
              <a:t>i</a:t>
            </a:r>
            <a:r>
              <a:rPr lang="zh-CN" altLang="zh-CN" sz="2800" b="1" dirty="0">
                <a:solidFill>
                  <a:schemeClr val="bg2">
                    <a:lumMod val="50000"/>
                  </a:schemeClr>
                </a:solidFill>
                <a:latin typeface="Times New Roman" pitchFamily="18" charset="0"/>
                <a:ea typeface="楷体_GB2312"/>
              </a:rPr>
              <a:t>) </a:t>
            </a:r>
            <a:r>
              <a:rPr lang="zh-CN" altLang="en-US" sz="2800" b="1" dirty="0">
                <a:solidFill>
                  <a:schemeClr val="bg2">
                    <a:lumMod val="50000"/>
                  </a:schemeClr>
                </a:solidFill>
                <a:latin typeface="Times New Roman" pitchFamily="18" charset="0"/>
                <a:ea typeface="楷体_GB2312"/>
              </a:rPr>
              <a:t>；</a:t>
            </a:r>
          </a:p>
          <a:p>
            <a:pPr marL="457200" indent="-457200" algn="just">
              <a:lnSpc>
                <a:spcPct val="150000"/>
              </a:lnSpc>
              <a:spcBef>
                <a:spcPct val="10000"/>
              </a:spcBef>
              <a:buFont typeface="Wingdings" pitchFamily="2" charset="2"/>
              <a:buChar char="Ø"/>
              <a:defRPr/>
            </a:pPr>
            <a:r>
              <a:rPr lang="zh-CN" altLang="en-US" sz="2800" b="1" dirty="0">
                <a:solidFill>
                  <a:schemeClr val="bg2">
                    <a:lumMod val="50000"/>
                  </a:schemeClr>
                </a:solidFill>
                <a:latin typeface="黑体" pitchFamily="49" charset="-122"/>
                <a:ea typeface="楷体_GB2312"/>
              </a:rPr>
              <a:t>步</a:t>
            </a:r>
            <a:r>
              <a:rPr lang="zh-CN" altLang="zh-CN" sz="2800" b="1" dirty="0">
                <a:solidFill>
                  <a:schemeClr val="bg2">
                    <a:lumMod val="50000"/>
                  </a:schemeClr>
                </a:solidFill>
                <a:latin typeface="黑体" pitchFamily="49" charset="-122"/>
                <a:ea typeface="楷体_GB2312"/>
              </a:rPr>
              <a:t>4</a:t>
            </a:r>
            <a:r>
              <a:rPr lang="zh-CN" altLang="zh-CN" sz="2800" b="1" dirty="0">
                <a:solidFill>
                  <a:schemeClr val="bg2">
                    <a:lumMod val="50000"/>
                  </a:schemeClr>
                </a:solidFill>
                <a:latin typeface="Times New Roman" pitchFamily="18" charset="0"/>
                <a:ea typeface="楷体_GB2312"/>
              </a:rPr>
              <a:t> </a:t>
            </a:r>
            <a:r>
              <a:rPr lang="zh-CN" altLang="en-US" sz="2800" b="1" dirty="0">
                <a:solidFill>
                  <a:schemeClr val="bg2">
                    <a:lumMod val="50000"/>
                  </a:schemeClr>
                </a:solidFill>
                <a:latin typeface="Times New Roman" pitchFamily="18" charset="0"/>
                <a:ea typeface="楷体_GB2312"/>
              </a:rPr>
              <a:t>若终止条件满足，则取</a:t>
            </a:r>
            <a:r>
              <a:rPr lang="zh-CN" altLang="zh-CN" sz="2800" b="1" i="1" dirty="0">
                <a:solidFill>
                  <a:schemeClr val="bg2">
                    <a:lumMod val="50000"/>
                  </a:schemeClr>
                </a:solidFill>
                <a:latin typeface="Times New Roman" pitchFamily="18" charset="0"/>
                <a:ea typeface="楷体_GB2312"/>
              </a:rPr>
              <a:t>S</a:t>
            </a:r>
            <a:r>
              <a:rPr lang="zh-CN" altLang="en-US" sz="2800" b="1" dirty="0">
                <a:solidFill>
                  <a:schemeClr val="bg2">
                    <a:lumMod val="50000"/>
                  </a:schemeClr>
                </a:solidFill>
                <a:latin typeface="Times New Roman" pitchFamily="18" charset="0"/>
                <a:ea typeface="楷体_GB2312"/>
              </a:rPr>
              <a:t>中适应度最大的个体作为所求结果，算法结束。</a:t>
            </a:r>
            <a:endParaRPr lang="zh-CN" altLang="en-US" sz="2400" b="1" dirty="0">
              <a:solidFill>
                <a:schemeClr val="bg2">
                  <a:lumMod val="50000"/>
                </a:schemeClr>
              </a:solidFill>
              <a:latin typeface="Times New Roman" pitchFamily="18" charset="0"/>
              <a:ea typeface="楷体_GB231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288" y="260350"/>
            <a:ext cx="1944687" cy="504825"/>
          </a:xfrm>
          <a:solidFill>
            <a:srgbClr val="FF99CC"/>
          </a:solidFill>
        </p:spPr>
        <p:txBody>
          <a:bodyPr/>
          <a:lstStyle/>
          <a:p>
            <a:pPr eaLnBrk="1" hangingPunct="1"/>
            <a:r>
              <a:rPr lang="zh-CN" altLang="en-US" sz="3200" b="1">
                <a:ea typeface="华文中宋" pitchFamily="2" charset="-122"/>
              </a:rPr>
              <a:t>算法步骤</a:t>
            </a:r>
          </a:p>
        </p:txBody>
      </p:sp>
      <p:sp>
        <p:nvSpPr>
          <p:cNvPr id="32771" name="Rectangle 2"/>
          <p:cNvSpPr txBox="1">
            <a:spLocks noRot="1" noChangeArrowheads="1"/>
          </p:cNvSpPr>
          <p:nvPr/>
        </p:nvSpPr>
        <p:spPr bwMode="auto">
          <a:xfrm>
            <a:off x="611188" y="1125538"/>
            <a:ext cx="7921625"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lnSpc>
                <a:spcPct val="150000"/>
              </a:lnSpc>
              <a:spcBef>
                <a:spcPct val="20000"/>
              </a:spcBef>
              <a:buClr>
                <a:schemeClr val="accent1"/>
              </a:buClr>
              <a:buSzPct val="65000"/>
              <a:buFont typeface="Wingdings" pitchFamily="2" charset="2"/>
              <a:buChar char="Ø"/>
            </a:pPr>
            <a:r>
              <a:rPr lang="zh-CN" sz="2800" b="1">
                <a:solidFill>
                  <a:schemeClr val="tx1"/>
                </a:solidFill>
                <a:latin typeface="黑体" pitchFamily="49" charset="-122"/>
                <a:ea typeface="黑体" pitchFamily="49" charset="-122"/>
              </a:rPr>
              <a:t>步</a:t>
            </a:r>
            <a:r>
              <a:rPr lang="zh-CN" altLang="zh-CN" sz="2800" b="1">
                <a:solidFill>
                  <a:schemeClr val="tx1"/>
                </a:solidFill>
                <a:latin typeface="黑体" pitchFamily="49" charset="-122"/>
                <a:ea typeface="黑体" pitchFamily="49" charset="-122"/>
              </a:rPr>
              <a:t>5</a:t>
            </a:r>
            <a:r>
              <a:rPr lang="zh-CN" altLang="zh-CN" sz="2800" b="1">
                <a:solidFill>
                  <a:schemeClr val="tx1"/>
                </a:solidFill>
                <a:latin typeface="Times New Roman" pitchFamily="18" charset="0"/>
                <a:ea typeface="宋体" pitchFamily="2" charset="-122"/>
              </a:rPr>
              <a:t>  </a:t>
            </a:r>
            <a:r>
              <a:rPr lang="zh-CN" sz="2800" b="1">
                <a:solidFill>
                  <a:schemeClr val="tx1"/>
                </a:solidFill>
                <a:latin typeface="Times New Roman" pitchFamily="18" charset="0"/>
                <a:ea typeface="宋体" pitchFamily="2" charset="-122"/>
              </a:rPr>
              <a:t>按选择概率</a:t>
            </a:r>
            <a:r>
              <a:rPr lang="zh-CN" altLang="zh-CN" sz="2800" b="1" i="1">
                <a:solidFill>
                  <a:schemeClr val="tx1"/>
                </a:solidFill>
                <a:latin typeface="Times New Roman" pitchFamily="18" charset="0"/>
                <a:ea typeface="宋体" pitchFamily="2" charset="-122"/>
              </a:rPr>
              <a:t>P</a:t>
            </a:r>
            <a:r>
              <a:rPr lang="zh-CN" altLang="zh-CN" sz="2800" b="1">
                <a:solidFill>
                  <a:schemeClr val="tx1"/>
                </a:solidFill>
                <a:latin typeface="Times New Roman" pitchFamily="18" charset="0"/>
                <a:ea typeface="宋体" pitchFamily="2" charset="-122"/>
              </a:rPr>
              <a:t>(</a:t>
            </a:r>
            <a:r>
              <a:rPr lang="zh-CN" altLang="zh-CN" sz="2800" b="1" i="1">
                <a:solidFill>
                  <a:schemeClr val="tx1"/>
                </a:solidFill>
                <a:latin typeface="Times New Roman" pitchFamily="18" charset="0"/>
                <a:ea typeface="宋体" pitchFamily="2" charset="-122"/>
              </a:rPr>
              <a:t>x</a:t>
            </a:r>
            <a:r>
              <a:rPr lang="zh-CN" altLang="zh-CN" sz="2800" b="1" i="1" baseline="-25000">
                <a:solidFill>
                  <a:schemeClr val="tx1"/>
                </a:solidFill>
                <a:latin typeface="Times New Roman" pitchFamily="18" charset="0"/>
                <a:ea typeface="宋体" pitchFamily="2" charset="-122"/>
              </a:rPr>
              <a:t>i</a:t>
            </a:r>
            <a:r>
              <a:rPr lang="zh-CN" altLang="zh-CN" sz="2800" b="1">
                <a:solidFill>
                  <a:schemeClr val="tx1"/>
                </a:solidFill>
                <a:latin typeface="Times New Roman" pitchFamily="18" charset="0"/>
                <a:ea typeface="宋体" pitchFamily="2" charset="-122"/>
              </a:rPr>
              <a:t>)</a:t>
            </a:r>
            <a:r>
              <a:rPr lang="zh-CN" sz="2800" b="1">
                <a:solidFill>
                  <a:schemeClr val="tx1"/>
                </a:solidFill>
                <a:latin typeface="Times New Roman" pitchFamily="18" charset="0"/>
                <a:ea typeface="宋体" pitchFamily="2" charset="-122"/>
              </a:rPr>
              <a:t>所决定的选中机会，每次从</a:t>
            </a:r>
            <a:r>
              <a:rPr lang="zh-CN" altLang="zh-CN" sz="2800" b="1" i="1">
                <a:solidFill>
                  <a:schemeClr val="tx1"/>
                </a:solidFill>
                <a:latin typeface="Times New Roman" pitchFamily="18" charset="0"/>
                <a:ea typeface="宋体" pitchFamily="2" charset="-122"/>
              </a:rPr>
              <a:t>S</a:t>
            </a:r>
            <a:r>
              <a:rPr lang="zh-CN" sz="2800" b="1">
                <a:solidFill>
                  <a:schemeClr val="tx1"/>
                </a:solidFill>
                <a:latin typeface="Times New Roman" pitchFamily="18" charset="0"/>
                <a:ea typeface="宋体" pitchFamily="2" charset="-122"/>
              </a:rPr>
              <a:t>中随机选定</a:t>
            </a:r>
            <a:r>
              <a:rPr lang="zh-CN" altLang="zh-CN" sz="2800" b="1">
                <a:solidFill>
                  <a:schemeClr val="tx1"/>
                </a:solidFill>
                <a:latin typeface="Times New Roman" pitchFamily="18" charset="0"/>
                <a:ea typeface="宋体" pitchFamily="2" charset="-122"/>
              </a:rPr>
              <a:t>1</a:t>
            </a:r>
            <a:r>
              <a:rPr lang="zh-CN" sz="2800" b="1">
                <a:solidFill>
                  <a:schemeClr val="tx1"/>
                </a:solidFill>
                <a:latin typeface="Times New Roman" pitchFamily="18" charset="0"/>
                <a:ea typeface="宋体" pitchFamily="2" charset="-122"/>
              </a:rPr>
              <a:t>个个体并将其染色体复制，共做</a:t>
            </a:r>
            <a:r>
              <a:rPr lang="zh-CN" altLang="zh-CN" sz="2800" b="1" i="1">
                <a:solidFill>
                  <a:schemeClr val="tx1"/>
                </a:solidFill>
                <a:latin typeface="Times New Roman" pitchFamily="18" charset="0"/>
                <a:ea typeface="宋体" pitchFamily="2" charset="-122"/>
              </a:rPr>
              <a:t>N</a:t>
            </a:r>
            <a:r>
              <a:rPr lang="zh-CN" sz="2800" b="1">
                <a:solidFill>
                  <a:schemeClr val="tx1"/>
                </a:solidFill>
                <a:latin typeface="Times New Roman" pitchFamily="18" charset="0"/>
                <a:ea typeface="宋体" pitchFamily="2" charset="-122"/>
              </a:rPr>
              <a:t>次，然后将复制所得的</a:t>
            </a:r>
            <a:r>
              <a:rPr lang="zh-CN" altLang="zh-CN" sz="2800" b="1" i="1">
                <a:solidFill>
                  <a:schemeClr val="tx1"/>
                </a:solidFill>
                <a:latin typeface="Times New Roman" pitchFamily="18" charset="0"/>
                <a:ea typeface="宋体" pitchFamily="2" charset="-122"/>
              </a:rPr>
              <a:t>N</a:t>
            </a:r>
            <a:r>
              <a:rPr lang="zh-CN" sz="2800" b="1">
                <a:solidFill>
                  <a:schemeClr val="tx1"/>
                </a:solidFill>
                <a:latin typeface="Times New Roman" pitchFamily="18" charset="0"/>
                <a:ea typeface="宋体" pitchFamily="2" charset="-122"/>
              </a:rPr>
              <a:t>个染色体组成群体</a:t>
            </a:r>
            <a:r>
              <a:rPr lang="zh-CN" altLang="zh-CN" sz="2800" b="1" i="1">
                <a:solidFill>
                  <a:schemeClr val="tx1"/>
                </a:solidFill>
                <a:latin typeface="Times New Roman" pitchFamily="18" charset="0"/>
                <a:ea typeface="宋体" pitchFamily="2" charset="-122"/>
              </a:rPr>
              <a:t>S</a:t>
            </a:r>
            <a:r>
              <a:rPr lang="zh-CN" altLang="zh-CN" sz="2800" b="1" baseline="-25000">
                <a:solidFill>
                  <a:schemeClr val="tx1"/>
                </a:solidFill>
                <a:latin typeface="Times New Roman" pitchFamily="18" charset="0"/>
                <a:ea typeface="宋体" pitchFamily="2" charset="-122"/>
              </a:rPr>
              <a:t>1</a:t>
            </a:r>
            <a:r>
              <a:rPr lang="zh-CN" sz="2800" b="1">
                <a:solidFill>
                  <a:schemeClr val="tx1"/>
                </a:solidFill>
                <a:latin typeface="Times New Roman" pitchFamily="18" charset="0"/>
                <a:ea typeface="宋体" pitchFamily="2" charset="-122"/>
              </a:rPr>
              <a:t>；</a:t>
            </a:r>
            <a:endParaRPr lang="en-US" altLang="zh-CN" sz="2800" b="1">
              <a:solidFill>
                <a:schemeClr val="tx1"/>
              </a:solidFill>
              <a:latin typeface="Times New Roman" pitchFamily="18" charset="0"/>
              <a:ea typeface="宋体" pitchFamily="2" charset="-122"/>
            </a:endParaRPr>
          </a:p>
          <a:p>
            <a:pPr eaLnBrk="1" hangingPunct="1">
              <a:lnSpc>
                <a:spcPct val="150000"/>
              </a:lnSpc>
              <a:spcBef>
                <a:spcPct val="20000"/>
              </a:spcBef>
              <a:buClr>
                <a:schemeClr val="accent1"/>
              </a:buClr>
              <a:buSzPct val="65000"/>
              <a:buFont typeface="Wingdings" pitchFamily="2" charset="2"/>
              <a:buChar char="Ø"/>
            </a:pPr>
            <a:r>
              <a:rPr lang="zh-CN" sz="2800" b="1">
                <a:solidFill>
                  <a:schemeClr val="tx1"/>
                </a:solidFill>
                <a:latin typeface="黑体" pitchFamily="49" charset="-122"/>
                <a:ea typeface="黑体" pitchFamily="49" charset="-122"/>
              </a:rPr>
              <a:t>步</a:t>
            </a:r>
            <a:r>
              <a:rPr lang="zh-CN" altLang="zh-CN" sz="2800" b="1">
                <a:solidFill>
                  <a:schemeClr val="tx1"/>
                </a:solidFill>
                <a:latin typeface="黑体" pitchFamily="49" charset="-122"/>
                <a:ea typeface="黑体" pitchFamily="49" charset="-122"/>
              </a:rPr>
              <a:t>6</a:t>
            </a:r>
            <a:r>
              <a:rPr lang="zh-CN" altLang="zh-CN" sz="2800" b="1">
                <a:solidFill>
                  <a:schemeClr val="tx1"/>
                </a:solidFill>
                <a:latin typeface="Times New Roman" pitchFamily="18" charset="0"/>
                <a:ea typeface="宋体" pitchFamily="2" charset="-122"/>
              </a:rPr>
              <a:t>  </a:t>
            </a:r>
            <a:r>
              <a:rPr lang="zh-CN" sz="2800" b="1">
                <a:solidFill>
                  <a:schemeClr val="tx1"/>
                </a:solidFill>
                <a:latin typeface="Times New Roman" pitchFamily="18" charset="0"/>
                <a:ea typeface="宋体" pitchFamily="2" charset="-122"/>
              </a:rPr>
              <a:t>按交叉率</a:t>
            </a:r>
            <a:r>
              <a:rPr lang="zh-CN" altLang="zh-CN" sz="2800" b="1" i="1">
                <a:solidFill>
                  <a:schemeClr val="tx1"/>
                </a:solidFill>
                <a:latin typeface="Times New Roman" pitchFamily="18" charset="0"/>
                <a:ea typeface="宋体" pitchFamily="2" charset="-122"/>
              </a:rPr>
              <a:t>P</a:t>
            </a:r>
            <a:r>
              <a:rPr lang="zh-CN" altLang="zh-CN" sz="2800" b="1" baseline="-25000">
                <a:solidFill>
                  <a:schemeClr val="tx1"/>
                </a:solidFill>
                <a:latin typeface="Times New Roman" pitchFamily="18" charset="0"/>
                <a:ea typeface="宋体" pitchFamily="2" charset="-122"/>
              </a:rPr>
              <a:t>c</a:t>
            </a:r>
            <a:r>
              <a:rPr lang="zh-CN" sz="2800" b="1">
                <a:solidFill>
                  <a:schemeClr val="tx1"/>
                </a:solidFill>
                <a:latin typeface="Times New Roman" pitchFamily="18" charset="0"/>
                <a:ea typeface="宋体" pitchFamily="2" charset="-122"/>
              </a:rPr>
              <a:t>所决定的参加交叉的染色体数</a:t>
            </a:r>
            <a:r>
              <a:rPr lang="zh-CN" altLang="zh-CN" sz="2800" b="1" i="1">
                <a:solidFill>
                  <a:schemeClr val="tx1"/>
                </a:solidFill>
                <a:latin typeface="Times New Roman" pitchFamily="18" charset="0"/>
                <a:ea typeface="宋体" pitchFamily="2" charset="-122"/>
              </a:rPr>
              <a:t>c</a:t>
            </a:r>
            <a:r>
              <a:rPr lang="zh-CN" sz="2800" b="1">
                <a:solidFill>
                  <a:schemeClr val="tx1"/>
                </a:solidFill>
                <a:latin typeface="Times New Roman" pitchFamily="18" charset="0"/>
                <a:ea typeface="宋体" pitchFamily="2" charset="-122"/>
              </a:rPr>
              <a:t>，从</a:t>
            </a:r>
            <a:r>
              <a:rPr lang="zh-CN" altLang="zh-CN" sz="2800" b="1" i="1">
                <a:solidFill>
                  <a:schemeClr val="tx1"/>
                </a:solidFill>
                <a:latin typeface="Times New Roman" pitchFamily="18" charset="0"/>
                <a:ea typeface="宋体" pitchFamily="2" charset="-122"/>
              </a:rPr>
              <a:t>S</a:t>
            </a:r>
            <a:r>
              <a:rPr lang="zh-CN" altLang="zh-CN" sz="2800" b="1" baseline="-25000">
                <a:solidFill>
                  <a:schemeClr val="tx1"/>
                </a:solidFill>
                <a:latin typeface="Times New Roman" pitchFamily="18" charset="0"/>
                <a:ea typeface="宋体" pitchFamily="2" charset="-122"/>
              </a:rPr>
              <a:t>1</a:t>
            </a:r>
            <a:r>
              <a:rPr lang="zh-CN" sz="2800" b="1">
                <a:solidFill>
                  <a:schemeClr val="tx1"/>
                </a:solidFill>
                <a:latin typeface="Times New Roman" pitchFamily="18" charset="0"/>
                <a:ea typeface="宋体" pitchFamily="2" charset="-122"/>
              </a:rPr>
              <a:t>中随机确定</a:t>
            </a:r>
            <a:r>
              <a:rPr lang="zh-CN" altLang="zh-CN" sz="2800" b="1" i="1">
                <a:solidFill>
                  <a:schemeClr val="tx1"/>
                </a:solidFill>
                <a:latin typeface="Times New Roman" pitchFamily="18" charset="0"/>
                <a:ea typeface="宋体" pitchFamily="2" charset="-122"/>
              </a:rPr>
              <a:t>c</a:t>
            </a:r>
            <a:r>
              <a:rPr lang="zh-CN" sz="2800" b="1">
                <a:solidFill>
                  <a:schemeClr val="tx1"/>
                </a:solidFill>
                <a:latin typeface="Times New Roman" pitchFamily="18" charset="0"/>
                <a:ea typeface="宋体" pitchFamily="2" charset="-122"/>
              </a:rPr>
              <a:t>个染色体，配对进行交叉操作，并用产生的新染色体代替原染色体，得群体</a:t>
            </a:r>
            <a:r>
              <a:rPr lang="zh-CN" altLang="zh-CN" sz="2800" b="1" i="1">
                <a:solidFill>
                  <a:schemeClr val="tx1"/>
                </a:solidFill>
                <a:latin typeface="Times New Roman" pitchFamily="18" charset="0"/>
                <a:ea typeface="宋体" pitchFamily="2" charset="-122"/>
              </a:rPr>
              <a:t>S</a:t>
            </a:r>
            <a:r>
              <a:rPr lang="zh-CN" altLang="zh-CN" sz="2800" b="1" baseline="-25000">
                <a:solidFill>
                  <a:schemeClr val="tx1"/>
                </a:solidFill>
                <a:latin typeface="Times New Roman" pitchFamily="18" charset="0"/>
                <a:ea typeface="宋体" pitchFamily="2" charset="-122"/>
              </a:rPr>
              <a:t>2</a:t>
            </a:r>
            <a:r>
              <a:rPr lang="zh-CN" sz="2800" b="1">
                <a:solidFill>
                  <a:schemeClr val="tx1"/>
                </a:solidFill>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5288" y="260350"/>
            <a:ext cx="1944687" cy="504825"/>
          </a:xfrm>
          <a:solidFill>
            <a:srgbClr val="FF99CC"/>
          </a:solidFill>
        </p:spPr>
        <p:txBody>
          <a:bodyPr/>
          <a:lstStyle/>
          <a:p>
            <a:pPr eaLnBrk="1" hangingPunct="1"/>
            <a:r>
              <a:rPr lang="zh-CN" altLang="en-US" sz="3200" b="1">
                <a:ea typeface="华文中宋" pitchFamily="2" charset="-122"/>
              </a:rPr>
              <a:t>算法步骤</a:t>
            </a:r>
          </a:p>
        </p:txBody>
      </p:sp>
      <mc:AlternateContent xmlns:mc="http://schemas.openxmlformats.org/markup-compatibility/2006" xmlns:a14="http://schemas.microsoft.com/office/drawing/2010/main">
        <mc:Choice Requires="a14">
          <p:sp>
            <p:nvSpPr>
              <p:cNvPr id="5" name="Text Box 2"/>
              <p:cNvSpPr txBox="1">
                <a:spLocks noChangeArrowheads="1"/>
              </p:cNvSpPr>
              <p:nvPr/>
            </p:nvSpPr>
            <p:spPr bwMode="auto">
              <a:xfrm>
                <a:off x="468313" y="1268413"/>
                <a:ext cx="8135937" cy="3754437"/>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marL="457200" indent="-457200" algn="just">
                  <a:lnSpc>
                    <a:spcPct val="150000"/>
                  </a:lnSpc>
                  <a:spcBef>
                    <a:spcPct val="50000"/>
                  </a:spcBef>
                  <a:buFont typeface="Wingdings" pitchFamily="2" charset="2"/>
                  <a:buChar char="Ø"/>
                  <a:defRPr/>
                </a:pPr>
                <a:r>
                  <a:rPr lang="zh-CN" altLang="en-US" sz="2800" b="1" dirty="0">
                    <a:solidFill>
                      <a:schemeClr val="tx1"/>
                    </a:solidFill>
                    <a:latin typeface="+mn-ea"/>
                    <a:ea typeface="+mn-ea"/>
                  </a:rPr>
                  <a:t>步</a:t>
                </a:r>
                <a:r>
                  <a:rPr lang="zh-CN" altLang="zh-CN" sz="2800" b="1" dirty="0">
                    <a:solidFill>
                      <a:schemeClr val="tx1"/>
                    </a:solidFill>
                    <a:latin typeface="+mn-ea"/>
                    <a:ea typeface="+mn-ea"/>
                  </a:rPr>
                  <a:t>7</a:t>
                </a:r>
                <a:r>
                  <a:rPr lang="en-US" altLang="zh-CN" sz="2800" b="1" dirty="0">
                    <a:solidFill>
                      <a:schemeClr val="tx1"/>
                    </a:solidFill>
                    <a:latin typeface="+mn-ea"/>
                    <a:ea typeface="+mn-ea"/>
                  </a:rPr>
                  <a:t> </a:t>
                </a:r>
                <a:r>
                  <a:rPr lang="zh-CN" altLang="en-US" sz="2800" b="1" dirty="0">
                    <a:solidFill>
                      <a:schemeClr val="tx1"/>
                    </a:solidFill>
                    <a:latin typeface="+mn-ea"/>
                    <a:ea typeface="+mn-ea"/>
                  </a:rPr>
                  <a:t>按变异率</a:t>
                </a:r>
                <a14:m>
                  <m:oMath xmlns:m="http://schemas.openxmlformats.org/officeDocument/2006/math">
                    <m:r>
                      <a:rPr lang="zh-CN" altLang="zh-CN" sz="2800" b="1" i="1" dirty="0" smtClean="0">
                        <a:solidFill>
                          <a:schemeClr val="tx1"/>
                        </a:solidFill>
                        <a:latin typeface="Cambria Math"/>
                        <a:ea typeface="+mn-ea"/>
                      </a:rPr>
                      <m:t>𝑷</m:t>
                    </m:r>
                    <m:r>
                      <a:rPr lang="zh-CN" altLang="zh-CN" sz="2800" b="1" i="1" baseline="-30000" dirty="0">
                        <a:solidFill>
                          <a:schemeClr val="tx1"/>
                        </a:solidFill>
                        <a:latin typeface="Cambria Math"/>
                        <a:ea typeface="+mn-ea"/>
                      </a:rPr>
                      <m:t>𝒎</m:t>
                    </m:r>
                  </m:oMath>
                </a14:m>
                <a:r>
                  <a:rPr lang="zh-CN" altLang="en-US" sz="2800" b="1" dirty="0">
                    <a:solidFill>
                      <a:schemeClr val="tx1"/>
                    </a:solidFill>
                    <a:latin typeface="+mn-ea"/>
                    <a:ea typeface="+mn-ea"/>
                  </a:rPr>
                  <a:t>所决定的变异次数</a:t>
                </a:r>
                <a14:m>
                  <m:oMath xmlns:m="http://schemas.openxmlformats.org/officeDocument/2006/math">
                    <m:r>
                      <a:rPr lang="zh-CN" altLang="zh-CN" sz="2800" b="1" i="1" dirty="0" smtClean="0">
                        <a:solidFill>
                          <a:schemeClr val="tx1"/>
                        </a:solidFill>
                        <a:latin typeface="Cambria Math"/>
                        <a:ea typeface="+mn-ea"/>
                      </a:rPr>
                      <m:t>𝒎</m:t>
                    </m:r>
                  </m:oMath>
                </a14:m>
                <a:r>
                  <a:rPr lang="zh-CN" altLang="en-US" sz="2800" b="1" dirty="0">
                    <a:solidFill>
                      <a:schemeClr val="tx1"/>
                    </a:solidFill>
                    <a:latin typeface="+mn-ea"/>
                    <a:ea typeface="+mn-ea"/>
                  </a:rPr>
                  <a:t>，从</a:t>
                </a:r>
                <a:r>
                  <a:rPr lang="zh-CN" altLang="zh-CN" sz="2800" b="1" i="1" dirty="0">
                    <a:solidFill>
                      <a:schemeClr val="tx1"/>
                    </a:solidFill>
                    <a:latin typeface="+mn-ea"/>
                    <a:ea typeface="+mn-ea"/>
                  </a:rPr>
                  <a:t>S</a:t>
                </a:r>
                <a:r>
                  <a:rPr lang="zh-CN" altLang="zh-CN" sz="2800" b="1" baseline="-30000" dirty="0">
                    <a:solidFill>
                      <a:schemeClr val="tx1"/>
                    </a:solidFill>
                    <a:latin typeface="+mn-ea"/>
                    <a:ea typeface="+mn-ea"/>
                  </a:rPr>
                  <a:t>2</a:t>
                </a:r>
                <a:r>
                  <a:rPr lang="zh-CN" altLang="en-US" sz="2800" b="1" dirty="0">
                    <a:solidFill>
                      <a:schemeClr val="tx1"/>
                    </a:solidFill>
                    <a:latin typeface="+mn-ea"/>
                    <a:ea typeface="+mn-ea"/>
                  </a:rPr>
                  <a:t>中随机确定</a:t>
                </a:r>
                <a14:m>
                  <m:oMath xmlns:m="http://schemas.openxmlformats.org/officeDocument/2006/math">
                    <m:r>
                      <a:rPr lang="zh-CN" altLang="zh-CN" sz="2800" b="1" i="1" dirty="0" smtClean="0">
                        <a:solidFill>
                          <a:schemeClr val="tx1"/>
                        </a:solidFill>
                        <a:latin typeface="Cambria Math"/>
                        <a:ea typeface="+mn-ea"/>
                      </a:rPr>
                      <m:t>𝒎</m:t>
                    </m:r>
                  </m:oMath>
                </a14:m>
                <a:r>
                  <a:rPr lang="zh-CN" altLang="en-US" sz="2800" b="1" dirty="0">
                    <a:solidFill>
                      <a:schemeClr val="tx1"/>
                    </a:solidFill>
                    <a:latin typeface="+mn-ea"/>
                    <a:ea typeface="+mn-ea"/>
                  </a:rPr>
                  <a:t>个染色体，分别进行变异操作，并用产生的新染色体代替原染色体，得群体</a:t>
                </a:r>
                <a:r>
                  <a:rPr lang="zh-CN" altLang="zh-CN" sz="2800" b="1" i="1" dirty="0">
                    <a:solidFill>
                      <a:schemeClr val="tx1"/>
                    </a:solidFill>
                    <a:latin typeface="+mn-ea"/>
                    <a:ea typeface="+mn-ea"/>
                  </a:rPr>
                  <a:t>S</a:t>
                </a:r>
                <a:r>
                  <a:rPr lang="zh-CN" altLang="zh-CN" sz="2800" b="1" baseline="-30000" dirty="0">
                    <a:solidFill>
                      <a:schemeClr val="tx1"/>
                    </a:solidFill>
                    <a:latin typeface="+mn-ea"/>
                    <a:ea typeface="+mn-ea"/>
                  </a:rPr>
                  <a:t>3</a:t>
                </a:r>
                <a:r>
                  <a:rPr lang="zh-CN" altLang="en-US" sz="2800" b="1" dirty="0">
                    <a:solidFill>
                      <a:schemeClr val="tx1"/>
                    </a:solidFill>
                    <a:latin typeface="+mn-ea"/>
                    <a:ea typeface="+mn-ea"/>
                  </a:rPr>
                  <a:t>；</a:t>
                </a:r>
              </a:p>
              <a:p>
                <a:pPr marL="457200" indent="-457200">
                  <a:lnSpc>
                    <a:spcPct val="150000"/>
                  </a:lnSpc>
                  <a:spcBef>
                    <a:spcPct val="50000"/>
                  </a:spcBef>
                  <a:buFont typeface="Wingdings" pitchFamily="2" charset="2"/>
                  <a:buChar char="Ø"/>
                  <a:defRPr/>
                </a:pPr>
                <a:r>
                  <a:rPr lang="zh-CN" altLang="en-US" sz="2800" b="1" dirty="0">
                    <a:solidFill>
                      <a:schemeClr val="tx1"/>
                    </a:solidFill>
                    <a:latin typeface="+mn-ea"/>
                    <a:ea typeface="+mn-ea"/>
                  </a:rPr>
                  <a:t>步</a:t>
                </a:r>
                <a:r>
                  <a:rPr lang="zh-CN" altLang="zh-CN" sz="2800" b="1" dirty="0">
                    <a:solidFill>
                      <a:schemeClr val="tx1"/>
                    </a:solidFill>
                    <a:latin typeface="+mn-ea"/>
                    <a:ea typeface="+mn-ea"/>
                  </a:rPr>
                  <a:t>8 </a:t>
                </a:r>
                <a:r>
                  <a:rPr lang="zh-CN" altLang="en-US" sz="2800" b="1" dirty="0">
                    <a:solidFill>
                      <a:schemeClr val="tx1"/>
                    </a:solidFill>
                    <a:latin typeface="+mn-ea"/>
                    <a:ea typeface="+mn-ea"/>
                  </a:rPr>
                  <a:t>将群体</a:t>
                </a:r>
                <a:r>
                  <a:rPr lang="zh-CN" altLang="zh-CN" sz="2800" b="1" i="1" dirty="0">
                    <a:solidFill>
                      <a:schemeClr val="tx1"/>
                    </a:solidFill>
                    <a:latin typeface="+mn-ea"/>
                    <a:ea typeface="+mn-ea"/>
                  </a:rPr>
                  <a:t>S</a:t>
                </a:r>
                <a:r>
                  <a:rPr lang="zh-CN" altLang="zh-CN" sz="2800" b="1" baseline="-30000" dirty="0">
                    <a:solidFill>
                      <a:schemeClr val="tx1"/>
                    </a:solidFill>
                    <a:latin typeface="+mn-ea"/>
                    <a:ea typeface="+mn-ea"/>
                  </a:rPr>
                  <a:t>3</a:t>
                </a:r>
                <a:r>
                  <a:rPr lang="zh-CN" altLang="en-US" sz="2800" b="1" dirty="0">
                    <a:solidFill>
                      <a:schemeClr val="tx1"/>
                    </a:solidFill>
                    <a:latin typeface="+mn-ea"/>
                    <a:ea typeface="+mn-ea"/>
                  </a:rPr>
                  <a:t>作为新一代种群，即用</a:t>
                </a:r>
                <a:r>
                  <a:rPr lang="zh-CN" altLang="zh-CN" sz="2800" b="1" i="1" dirty="0">
                    <a:solidFill>
                      <a:schemeClr val="tx1"/>
                    </a:solidFill>
                    <a:latin typeface="+mn-ea"/>
                    <a:ea typeface="+mn-ea"/>
                  </a:rPr>
                  <a:t>S</a:t>
                </a:r>
                <a:r>
                  <a:rPr lang="zh-CN" altLang="zh-CN" sz="2800" b="1" baseline="-30000" dirty="0">
                    <a:solidFill>
                      <a:schemeClr val="tx1"/>
                    </a:solidFill>
                    <a:latin typeface="+mn-ea"/>
                    <a:ea typeface="+mn-ea"/>
                  </a:rPr>
                  <a:t>3</a:t>
                </a:r>
                <a:r>
                  <a:rPr lang="zh-CN" altLang="en-US" sz="2800" b="1" dirty="0">
                    <a:solidFill>
                      <a:schemeClr val="tx1"/>
                    </a:solidFill>
                    <a:latin typeface="+mn-ea"/>
                    <a:ea typeface="+mn-ea"/>
                  </a:rPr>
                  <a:t>代替</a:t>
                </a:r>
                <a:r>
                  <a:rPr lang="zh-CN" altLang="zh-CN" sz="2800" b="1" i="1" dirty="0">
                    <a:solidFill>
                      <a:schemeClr val="tx1"/>
                    </a:solidFill>
                    <a:latin typeface="+mn-ea"/>
                    <a:ea typeface="+mn-ea"/>
                  </a:rPr>
                  <a:t>S</a:t>
                </a:r>
                <a:r>
                  <a:rPr lang="zh-CN" altLang="en-US" sz="2800" b="1" dirty="0">
                    <a:solidFill>
                      <a:schemeClr val="tx1"/>
                    </a:solidFill>
                    <a:latin typeface="+mn-ea"/>
                    <a:ea typeface="+mn-ea"/>
                  </a:rPr>
                  <a:t>，</a:t>
                </a:r>
                <a:endParaRPr lang="en-US" altLang="zh-CN" sz="2800" b="1" dirty="0">
                  <a:solidFill>
                    <a:schemeClr val="tx1"/>
                  </a:solidFill>
                  <a:latin typeface="+mn-ea"/>
                  <a:ea typeface="+mn-ea"/>
                </a:endParaRPr>
              </a:p>
              <a:p>
                <a:pPr>
                  <a:lnSpc>
                    <a:spcPct val="150000"/>
                  </a:lnSpc>
                  <a:spcBef>
                    <a:spcPct val="50000"/>
                  </a:spcBef>
                  <a:defRPr/>
                </a:pPr>
                <a:r>
                  <a:rPr lang="en-US" altLang="zh-CN" sz="2800" b="1" i="1" dirty="0">
                    <a:solidFill>
                      <a:schemeClr val="tx1"/>
                    </a:solidFill>
                    <a:latin typeface="+mn-ea"/>
                    <a:ea typeface="+mn-ea"/>
                  </a:rPr>
                  <a:t>	</a:t>
                </a:r>
                <a:r>
                  <a:rPr lang="zh-CN" altLang="zh-CN" sz="2800" b="1" i="1" dirty="0">
                    <a:solidFill>
                      <a:schemeClr val="tx1"/>
                    </a:solidFill>
                    <a:latin typeface="+mn-ea"/>
                    <a:ea typeface="+mn-ea"/>
                  </a:rPr>
                  <a:t>t </a:t>
                </a:r>
                <a:r>
                  <a:rPr lang="zh-CN" altLang="zh-CN" sz="2800" b="1" dirty="0">
                    <a:solidFill>
                      <a:schemeClr val="tx1"/>
                    </a:solidFill>
                    <a:latin typeface="+mn-ea"/>
                    <a:ea typeface="+mn-ea"/>
                  </a:rPr>
                  <a:t>= </a:t>
                </a:r>
                <a:r>
                  <a:rPr lang="zh-CN" altLang="zh-CN" sz="2800" b="1" i="1" dirty="0">
                    <a:solidFill>
                      <a:schemeClr val="tx1"/>
                    </a:solidFill>
                    <a:latin typeface="+mn-ea"/>
                    <a:ea typeface="+mn-ea"/>
                  </a:rPr>
                  <a:t>t</a:t>
                </a:r>
                <a:r>
                  <a:rPr lang="zh-CN" altLang="zh-CN" sz="2800" b="1" dirty="0">
                    <a:solidFill>
                      <a:schemeClr val="tx1"/>
                    </a:solidFill>
                    <a:latin typeface="+mn-ea"/>
                    <a:ea typeface="+mn-ea"/>
                  </a:rPr>
                  <a:t>+1</a:t>
                </a:r>
                <a:r>
                  <a:rPr lang="zh-CN" altLang="en-US" sz="2800" b="1" dirty="0">
                    <a:solidFill>
                      <a:schemeClr val="tx1"/>
                    </a:solidFill>
                    <a:latin typeface="+mn-ea"/>
                    <a:ea typeface="+mn-ea"/>
                  </a:rPr>
                  <a:t>，转步</a:t>
                </a:r>
                <a:r>
                  <a:rPr lang="zh-CN" altLang="zh-CN" sz="2800" b="1" dirty="0">
                    <a:solidFill>
                      <a:schemeClr val="tx1"/>
                    </a:solidFill>
                    <a:latin typeface="+mn-ea"/>
                    <a:ea typeface="+mn-ea"/>
                  </a:rPr>
                  <a:t>3</a:t>
                </a:r>
                <a:r>
                  <a:rPr lang="zh-CN" altLang="en-US" sz="2800" b="1" dirty="0">
                    <a:solidFill>
                      <a:schemeClr val="tx1"/>
                    </a:solidFill>
                    <a:latin typeface="+mn-ea"/>
                    <a:ea typeface="+mn-ea"/>
                  </a:rPr>
                  <a:t>； </a:t>
                </a:r>
              </a:p>
            </p:txBody>
          </p:sp>
        </mc:Choice>
        <mc:Fallback xmlns="">
          <p:sp>
            <p:nvSpPr>
              <p:cNvPr id="5" name="Text Box 2"/>
              <p:cNvSpPr txBox="1">
                <a:spLocks noRot="1" noChangeAspect="1" noMove="1" noResize="1" noEditPoints="1" noAdjustHandles="1" noChangeArrowheads="1" noChangeShapeType="1" noTextEdit="1"/>
              </p:cNvSpPr>
              <p:nvPr/>
            </p:nvSpPr>
            <p:spPr bwMode="auto">
              <a:xfrm>
                <a:off x="468313" y="1268413"/>
                <a:ext cx="8135937" cy="3754437"/>
              </a:xfrm>
              <a:prstGeom prst="rect">
                <a:avLst/>
              </a:prstGeom>
              <a:blipFill rotWithShape="1">
                <a:blip r:embed="rId3"/>
                <a:stretch>
                  <a:fillRect l="-1349" r="-1499" b="-97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z="3200" b="1"/>
              <a:t>1. </a:t>
            </a:r>
            <a:r>
              <a:rPr lang="zh-CN" altLang="en-US" sz="3200" b="1"/>
              <a:t>多项式时间可解问题（</a:t>
            </a:r>
            <a:r>
              <a:rPr lang="en-US" altLang="zh-CN" sz="3200" b="1"/>
              <a:t>P</a:t>
            </a:r>
            <a:r>
              <a:rPr lang="zh-CN" altLang="en-US" sz="3200" b="1"/>
              <a:t>问题）应该选择用多项式时间精确算法求解。</a:t>
            </a:r>
          </a:p>
        </p:txBody>
      </p:sp>
      <p:sp>
        <p:nvSpPr>
          <p:cNvPr id="7171" name="Rectangle 3"/>
          <p:cNvSpPr>
            <a:spLocks noGrp="1" noChangeArrowheads="1"/>
          </p:cNvSpPr>
          <p:nvPr>
            <p:ph type="body" idx="1"/>
          </p:nvPr>
        </p:nvSpPr>
        <p:spPr>
          <a:solidFill>
            <a:srgbClr val="FFFFCC"/>
          </a:solidFill>
        </p:spPr>
        <p:txBody>
          <a:bodyPr/>
          <a:lstStyle/>
          <a:p>
            <a:pPr eaLnBrk="1" hangingPunct="1">
              <a:buFont typeface="Wingdings" pitchFamily="2" charset="2"/>
              <a:buNone/>
            </a:pPr>
            <a:r>
              <a:rPr lang="en-US" altLang="zh-CN" b="1" dirty="0"/>
              <a:t>2. NP-Hard </a:t>
            </a:r>
            <a:r>
              <a:rPr lang="zh-CN" altLang="en-US" b="1" dirty="0"/>
              <a:t>问题可以选择用近似算法或启发式算法（</a:t>
            </a:r>
            <a:r>
              <a:rPr lang="en-US" altLang="zh-CN" b="1" dirty="0"/>
              <a:t>Heuristic</a:t>
            </a:r>
            <a:r>
              <a:rPr lang="zh-CN" altLang="en-US" b="1" dirty="0"/>
              <a:t>）求解。</a:t>
            </a:r>
          </a:p>
          <a:p>
            <a:pPr eaLnBrk="1" hangingPunct="1"/>
            <a:r>
              <a:rPr lang="zh-CN" altLang="en-US" sz="2400" b="1" dirty="0">
                <a:solidFill>
                  <a:srgbClr val="0000C8"/>
                </a:solidFill>
              </a:rPr>
              <a:t>启发式算法是一种基于直观或经验构造的算法。在可以接受的花费（指计算时间、占用空间等）下给出待解决组合优化问题每一个实例的一个可行解，该可行解与最优解的偏离程度不一定实现可以估计。   </a:t>
            </a:r>
            <a:endParaRPr lang="en-US" altLang="zh-CN" sz="2400" b="1" dirty="0">
              <a:solidFill>
                <a:srgbClr val="0000C8"/>
              </a:solidFill>
            </a:endParaRPr>
          </a:p>
          <a:p>
            <a:pPr eaLnBrk="1" hangingPunct="1">
              <a:buFont typeface="Wingdings" pitchFamily="2" charset="2"/>
              <a:buChar char="Ø"/>
            </a:pPr>
            <a:r>
              <a:rPr lang="zh-CN" altLang="en-US" b="1" dirty="0">
                <a:solidFill>
                  <a:srgbClr val="0000FF"/>
                </a:solidFill>
              </a:rPr>
              <a:t>遗传算法</a:t>
            </a:r>
            <a:r>
              <a:rPr lang="zh-CN" altLang="en-US" b="1" dirty="0"/>
              <a:t>、</a:t>
            </a:r>
            <a:r>
              <a:rPr lang="zh-CN" altLang="en-US" b="1" dirty="0">
                <a:solidFill>
                  <a:srgbClr val="0000FF"/>
                </a:solidFill>
              </a:rPr>
              <a:t>模拟退火算法</a:t>
            </a:r>
            <a:r>
              <a:rPr lang="zh-CN" altLang="en-US" b="1" dirty="0"/>
              <a:t>是一种计算机随机搜索算法，</a:t>
            </a:r>
            <a:r>
              <a:rPr lang="zh-CN" altLang="en-US" b="1" dirty="0">
                <a:solidFill>
                  <a:srgbClr val="FF0000"/>
                </a:solidFill>
              </a:rPr>
              <a:t>计算结果不保证精确性</a:t>
            </a:r>
            <a:r>
              <a:rPr lang="zh-CN" altLang="en-US" b="1" dirty="0"/>
              <a:t>，也不给出近似程度保证，是一种启发式算法，也被称为现代（智能）优化算法。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9552" y="422052"/>
            <a:ext cx="4248150" cy="774700"/>
          </a:xfrm>
          <a:solidFill>
            <a:srgbClr val="FCFAD0"/>
          </a:solidFill>
        </p:spPr>
        <p:txBody>
          <a:bodyPr/>
          <a:lstStyle/>
          <a:p>
            <a:pPr eaLnBrk="1" hangingPunct="1"/>
            <a:r>
              <a:rPr lang="zh-CN" altLang="en-US" sz="4800" b="1" dirty="0">
                <a:ea typeface="方正舒体" pitchFamily="2" charset="-122"/>
              </a:rPr>
              <a:t>手工模拟示例</a:t>
            </a:r>
            <a:endParaRPr lang="en-US" altLang="zh-CN" sz="4800" b="1" dirty="0">
              <a:ea typeface="方正舒体" pitchFamily="2" charset="-122"/>
            </a:endParaRPr>
          </a:p>
        </p:txBody>
      </p:sp>
      <p:sp>
        <p:nvSpPr>
          <p:cNvPr id="34820" name="Rectangle 4"/>
          <p:cNvSpPr>
            <a:spLocks noChangeArrowheads="1"/>
          </p:cNvSpPr>
          <p:nvPr/>
        </p:nvSpPr>
        <p:spPr bwMode="auto">
          <a:xfrm>
            <a:off x="468313" y="260648"/>
            <a:ext cx="4391025" cy="1150938"/>
          </a:xfrm>
          <a:prstGeom prst="rect">
            <a:avLst/>
          </a:prstGeom>
          <a:noFill/>
          <a:ln w="57150" cmpd="thinThick"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altLang="zh-CN" sz="4800" i="1" smtClean="0">
                              <a:latin typeface="Cambria Math"/>
                            </a:rPr>
                          </m:ctrlPr>
                        </m:mPr>
                        <m:mr>
                          <m:e>
                            <m:r>
                              <m:rPr>
                                <m:sty m:val="p"/>
                                <m:brk m:alnAt="7"/>
                              </m:rPr>
                              <a:rPr lang="en-US" altLang="zh-CN" sz="4800" i="1">
                                <a:latin typeface="Cambria Math"/>
                              </a:rPr>
                              <m:t>m</m:t>
                            </m:r>
                            <m:r>
                              <m:rPr>
                                <m:sty m:val="p"/>
                              </m:rPr>
                              <a:rPr lang="en-US" altLang="zh-CN" sz="4800" i="1">
                                <a:latin typeface="Cambria Math"/>
                              </a:rPr>
                              <m:t>ax</m:t>
                            </m:r>
                          </m:e>
                          <m:e>
                            <m:r>
                              <a:rPr lang="en-US" altLang="zh-CN" sz="4800" b="0" i="1" smtClean="0">
                                <a:latin typeface="Cambria Math"/>
                              </a:rPr>
                              <m:t>𝑓</m:t>
                            </m:r>
                            <m:r>
                              <a:rPr lang="en-US" altLang="zh-CN" sz="4800" b="0" i="1" smtClean="0">
                                <a:latin typeface="Cambria Math"/>
                              </a:rPr>
                              <m:t>(</m:t>
                            </m:r>
                            <m:r>
                              <a:rPr lang="en-US" altLang="zh-CN" sz="4800" b="0" i="1" smtClean="0">
                                <a:latin typeface="Cambria Math"/>
                              </a:rPr>
                              <m:t>𝑥</m:t>
                            </m:r>
                            <m:r>
                              <a:rPr lang="en-US" altLang="zh-CN" sz="4800" b="0" i="1" smtClean="0">
                                <a:latin typeface="Cambria Math"/>
                              </a:rPr>
                              <m:t>)=</m:t>
                            </m:r>
                            <m:sSubSup>
                              <m:sSubSupPr>
                                <m:ctrlPr>
                                  <a:rPr lang="en-US" altLang="zh-CN" sz="4800" b="0" i="1" smtClean="0">
                                    <a:latin typeface="Cambria Math"/>
                                  </a:rPr>
                                </m:ctrlPr>
                              </m:sSubSupPr>
                              <m:e>
                                <m:r>
                                  <a:rPr lang="en-US" altLang="zh-CN" sz="4800" b="0" i="1" smtClean="0">
                                    <a:latin typeface="Cambria Math"/>
                                  </a:rPr>
                                  <m:t>𝑥</m:t>
                                </m:r>
                              </m:e>
                              <m:sub>
                                <m:r>
                                  <a:rPr lang="en-US" altLang="zh-CN" sz="4800" b="0" i="1" smtClean="0">
                                    <a:latin typeface="Cambria Math"/>
                                  </a:rPr>
                                  <m:t>1</m:t>
                                </m:r>
                              </m:sub>
                              <m:sup>
                                <m:r>
                                  <a:rPr lang="en-US" altLang="zh-CN" sz="4800" b="0" i="1" smtClean="0">
                                    <a:latin typeface="Cambria Math"/>
                                  </a:rPr>
                                  <m:t>2</m:t>
                                </m:r>
                              </m:sup>
                            </m:sSubSup>
                            <m:r>
                              <a:rPr lang="en-US" altLang="zh-CN" sz="4800" b="0" i="1" smtClean="0">
                                <a:latin typeface="Cambria Math"/>
                              </a:rPr>
                              <m:t>+</m:t>
                            </m:r>
                            <m:f>
                              <m:fPr>
                                <m:ctrlPr>
                                  <a:rPr lang="en-US" altLang="zh-CN" sz="4800" b="0" i="1" smtClean="0">
                                    <a:latin typeface="Cambria Math"/>
                                  </a:rPr>
                                </m:ctrlPr>
                              </m:fPr>
                              <m:num>
                                <m:r>
                                  <a:rPr lang="en-US" altLang="zh-CN" sz="4800" b="0" i="1" smtClean="0">
                                    <a:latin typeface="Cambria Math"/>
                                  </a:rPr>
                                  <m:t>1</m:t>
                                </m:r>
                              </m:num>
                              <m:den>
                                <m:r>
                                  <a:rPr lang="en-US" altLang="zh-CN" sz="4800" b="0" i="1" smtClean="0">
                                    <a:latin typeface="Cambria Math"/>
                                  </a:rPr>
                                  <m:t>2</m:t>
                                </m:r>
                              </m:den>
                            </m:f>
                            <m:sSup>
                              <m:sSupPr>
                                <m:ctrlPr>
                                  <a:rPr lang="en-US" altLang="zh-CN" sz="4800" b="0" i="1" smtClean="0">
                                    <a:latin typeface="Cambria Math"/>
                                  </a:rPr>
                                </m:ctrlPr>
                              </m:sSupPr>
                              <m:e>
                                <m:d>
                                  <m:dPr>
                                    <m:ctrlPr>
                                      <a:rPr lang="en-US" altLang="zh-CN" sz="4800" b="0" i="1" smtClean="0">
                                        <a:latin typeface="Cambria Math"/>
                                      </a:rPr>
                                    </m:ctrlPr>
                                  </m:dPr>
                                  <m:e>
                                    <m:r>
                                      <a:rPr lang="en-US" altLang="zh-CN" sz="4800" b="0" i="1" smtClean="0">
                                        <a:latin typeface="Cambria Math"/>
                                      </a:rPr>
                                      <m:t>7−</m:t>
                                    </m:r>
                                    <m:sSub>
                                      <m:sSubPr>
                                        <m:ctrlPr>
                                          <a:rPr lang="en-US" altLang="zh-CN" sz="4800" b="0" i="1" smtClean="0">
                                            <a:latin typeface="Cambria Math"/>
                                          </a:rPr>
                                        </m:ctrlPr>
                                      </m:sSubPr>
                                      <m:e>
                                        <m:r>
                                          <a:rPr lang="en-US" altLang="zh-CN" sz="4800" b="0" i="1" smtClean="0">
                                            <a:latin typeface="Cambria Math"/>
                                          </a:rPr>
                                          <m:t>𝑥</m:t>
                                        </m:r>
                                      </m:e>
                                      <m:sub>
                                        <m:r>
                                          <a:rPr lang="en-US" altLang="zh-CN" sz="4800" b="0" i="1" smtClean="0">
                                            <a:latin typeface="Cambria Math"/>
                                          </a:rPr>
                                          <m:t>2</m:t>
                                        </m:r>
                                      </m:sub>
                                    </m:sSub>
                                  </m:e>
                                </m:d>
                              </m:e>
                              <m:sup>
                                <m:r>
                                  <a:rPr lang="en-US" altLang="zh-CN" sz="4800" b="0" i="1" smtClean="0">
                                    <a:latin typeface="Cambria Math"/>
                                  </a:rPr>
                                  <m:t>2</m:t>
                                </m:r>
                              </m:sup>
                            </m:sSup>
                          </m:e>
                        </m:mr>
                        <m:mr>
                          <m:e>
                            <m:r>
                              <a:rPr lang="en-US" altLang="zh-CN" sz="4800" b="0" i="1" smtClean="0">
                                <a:latin typeface="Cambria Math"/>
                              </a:rPr>
                              <m:t>𝑠</m:t>
                            </m:r>
                            <m:r>
                              <a:rPr lang="en-US" altLang="zh-CN" sz="4800" b="0" i="1" smtClean="0">
                                <a:latin typeface="Cambria Math"/>
                              </a:rPr>
                              <m:t>.</m:t>
                            </m:r>
                            <m:r>
                              <a:rPr lang="en-US" altLang="zh-CN" sz="4800" b="0" i="1" smtClean="0">
                                <a:latin typeface="Cambria Math"/>
                              </a:rPr>
                              <m:t>𝑡</m:t>
                            </m:r>
                            <m:r>
                              <a:rPr lang="en-US" altLang="zh-CN" sz="4800" b="0" i="1" smtClean="0">
                                <a:latin typeface="Cambria Math"/>
                              </a:rPr>
                              <m:t>.</m:t>
                            </m:r>
                          </m:e>
                          <m:e>
                            <m:sSub>
                              <m:sSubPr>
                                <m:ctrlPr>
                                  <a:rPr lang="en-US" altLang="zh-CN" sz="4800" b="0" i="1" smtClean="0">
                                    <a:latin typeface="Cambria Math"/>
                                  </a:rPr>
                                </m:ctrlPr>
                              </m:sSubPr>
                              <m:e>
                                <m:r>
                                  <a:rPr lang="en-US" altLang="zh-CN" sz="4800" b="0" i="1" smtClean="0">
                                    <a:latin typeface="Cambria Math"/>
                                  </a:rPr>
                                  <m:t>𝑥</m:t>
                                </m:r>
                              </m:e>
                              <m:sub>
                                <m:r>
                                  <a:rPr lang="en-US" altLang="zh-CN" sz="4800" b="0" i="1" smtClean="0">
                                    <a:latin typeface="Cambria Math"/>
                                  </a:rPr>
                                  <m:t>1</m:t>
                                </m:r>
                              </m:sub>
                            </m:sSub>
                            <m:r>
                              <a:rPr lang="en-US" altLang="zh-CN" sz="4800" b="0" i="1" smtClean="0">
                                <a:latin typeface="Cambria Math"/>
                              </a:rPr>
                              <m:t>∈</m:t>
                            </m:r>
                            <m:d>
                              <m:dPr>
                                <m:begChr m:val="{"/>
                                <m:endChr m:val="}"/>
                                <m:ctrlPr>
                                  <a:rPr lang="en-US" altLang="zh-CN" sz="4800" b="0" i="1" smtClean="0">
                                    <a:latin typeface="Cambria Math"/>
                                  </a:rPr>
                                </m:ctrlPr>
                              </m:dPr>
                              <m:e>
                                <m:r>
                                  <a:rPr lang="en-US" altLang="zh-CN" sz="4800" b="0" i="1" smtClean="0">
                                    <a:latin typeface="Cambria Math"/>
                                  </a:rPr>
                                  <m:t>0,1,2,⋯,7</m:t>
                                </m:r>
                              </m:e>
                            </m:d>
                            <m:r>
                              <a:rPr lang="en-US" altLang="zh-CN" sz="4800" b="0" i="1" smtClean="0">
                                <a:latin typeface="Cambria Math"/>
                              </a:rPr>
                              <m:t>,</m:t>
                            </m:r>
                          </m:e>
                        </m:mr>
                        <m:mr>
                          <m:e/>
                          <m:e>
                            <m:sSub>
                              <m:sSubPr>
                                <m:ctrlPr>
                                  <a:rPr lang="en-US" altLang="zh-CN" sz="4800" b="0" i="1" smtClean="0">
                                    <a:latin typeface="Cambria Math"/>
                                  </a:rPr>
                                </m:ctrlPr>
                              </m:sSubPr>
                              <m:e>
                                <m:r>
                                  <a:rPr lang="en-US" altLang="zh-CN" sz="4800" b="0" i="1" smtClean="0">
                                    <a:latin typeface="Cambria Math"/>
                                  </a:rPr>
                                  <m:t>𝑥</m:t>
                                </m:r>
                              </m:e>
                              <m:sub>
                                <m:r>
                                  <a:rPr lang="en-US" altLang="zh-CN" sz="4800" b="0" i="1" smtClean="0">
                                    <a:latin typeface="Cambria Math"/>
                                  </a:rPr>
                                  <m:t>2</m:t>
                                </m:r>
                              </m:sub>
                            </m:sSub>
                            <m:r>
                              <a:rPr lang="en-US" altLang="zh-CN" sz="4800" b="0" i="1" smtClean="0">
                                <a:latin typeface="Cambria Math"/>
                              </a:rPr>
                              <m:t>∈</m:t>
                            </m:r>
                            <m:d>
                              <m:dPr>
                                <m:begChr m:val="{"/>
                                <m:endChr m:val="}"/>
                                <m:ctrlPr>
                                  <a:rPr lang="en-US" altLang="zh-CN" sz="4800" b="0" i="1" smtClean="0">
                                    <a:latin typeface="Cambria Math"/>
                                  </a:rPr>
                                </m:ctrlPr>
                              </m:dPr>
                              <m:e>
                                <m:r>
                                  <a:rPr lang="en-US" altLang="zh-CN" sz="4800" b="0" i="1" smtClean="0">
                                    <a:latin typeface="Cambria Math"/>
                                  </a:rPr>
                                  <m:t>0,1,2,⋯,7</m:t>
                                </m:r>
                              </m:e>
                            </m:d>
                            <m:r>
                              <a:rPr lang="en-US" altLang="zh-CN" sz="4800" b="0" i="1" smtClean="0">
                                <a:latin typeface="Cambria Math"/>
                              </a:rPr>
                              <m:t>.</m:t>
                            </m:r>
                          </m:e>
                        </m:mr>
                      </m:m>
                    </m:oMath>
                  </m:oMathPara>
                </a14:m>
                <a:endParaRPr lang="en-US" altLang="zh-CN" sz="2800" dirty="0"/>
              </a:p>
              <a:p>
                <a:pPr marL="0" indent="0">
                  <a:buNone/>
                </a:pPr>
                <a:endParaRPr lang="zh-CN" altLang="en-US" sz="28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7813"/>
            <a:ext cx="3251200" cy="918939"/>
          </a:xfrm>
          <a:solidFill>
            <a:srgbClr val="CC9900">
              <a:alpha val="39999"/>
            </a:srgbClr>
          </a:solidFill>
        </p:spPr>
        <p:txBody>
          <a:bodyPr/>
          <a:lstStyle/>
          <a:p>
            <a:pPr eaLnBrk="1" hangingPunct="1"/>
            <a:r>
              <a:rPr lang="zh-CN" altLang="en-US" sz="6000" dirty="0">
                <a:ea typeface="方正舒体" pitchFamily="2" charset="-122"/>
              </a:rPr>
              <a:t>运算过程</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a:xfrm>
                <a:off x="395536" y="1672208"/>
                <a:ext cx="8229600" cy="1252736"/>
              </a:xfrm>
              <a:solidFill>
                <a:srgbClr val="006699">
                  <a:alpha val="32156"/>
                </a:srgbClr>
              </a:solidFill>
            </p:spPr>
            <p:txBody>
              <a:bodyPr/>
              <a:lstStyle/>
              <a:p>
                <a:pPr eaLnBrk="1" hangingPunct="1"/>
                <a:r>
                  <a:rPr lang="en-US" altLang="zh-CN" sz="3600" dirty="0">
                    <a:latin typeface="华文中宋" pitchFamily="2" charset="-122"/>
                    <a:ea typeface="华文中宋" pitchFamily="2" charset="-122"/>
                  </a:rPr>
                  <a:t>1. </a:t>
                </a:r>
                <a:r>
                  <a:rPr lang="zh-CN" altLang="en-US" sz="3600" dirty="0">
                    <a:latin typeface="华文中宋" pitchFamily="2" charset="-122"/>
                    <a:ea typeface="华文中宋" pitchFamily="2" charset="-122"/>
                  </a:rPr>
                  <a:t>个体编码：采用</a:t>
                </a:r>
                <a:r>
                  <a:rPr lang="en-US" altLang="zh-CN" sz="3600" dirty="0">
                    <a:latin typeface="华文中宋" pitchFamily="2" charset="-122"/>
                    <a:ea typeface="华文中宋" pitchFamily="2" charset="-122"/>
                  </a:rPr>
                  <a:t>6</a:t>
                </a:r>
                <a:r>
                  <a:rPr lang="zh-CN" altLang="en-US" sz="3600" dirty="0">
                    <a:latin typeface="华文中宋" pitchFamily="2" charset="-122"/>
                    <a:ea typeface="华文中宋" pitchFamily="2" charset="-122"/>
                  </a:rPr>
                  <a:t>位无符号二进制整数，如</a:t>
                </a:r>
                <a14:m>
                  <m:oMath xmlns:m="http://schemas.openxmlformats.org/officeDocument/2006/math">
                    <m:r>
                      <a:rPr lang="en-US" altLang="zh-CN" sz="3600" i="1" dirty="0" smtClean="0">
                        <a:latin typeface="Cambria Math"/>
                        <a:ea typeface="华文中宋" pitchFamily="2" charset="-122"/>
                      </a:rPr>
                      <m:t>𝑋</m:t>
                    </m:r>
                    <m:r>
                      <a:rPr lang="en-US" altLang="zh-CN" sz="3600" i="1" dirty="0" smtClean="0">
                        <a:latin typeface="Cambria Math"/>
                        <a:ea typeface="华文中宋" pitchFamily="2" charset="-122"/>
                      </a:rPr>
                      <m:t>=101110</m:t>
                    </m:r>
                  </m:oMath>
                </a14:m>
                <a:r>
                  <a:rPr lang="zh-CN" altLang="en-US" sz="3600" dirty="0">
                    <a:latin typeface="华文中宋" pitchFamily="2" charset="-122"/>
                    <a:ea typeface="华文中宋" pitchFamily="2" charset="-122"/>
                  </a:rPr>
                  <a:t>表示</a:t>
                </a:r>
                <a14:m>
                  <m:oMath xmlns:m="http://schemas.openxmlformats.org/officeDocument/2006/math">
                    <m:r>
                      <a:rPr lang="en-US" altLang="zh-CN" sz="3600" i="1" dirty="0" smtClean="0">
                        <a:latin typeface="Cambria Math"/>
                        <a:ea typeface="华文中宋" pitchFamily="2" charset="-122"/>
                      </a:rPr>
                      <m:t>𝑥</m:t>
                    </m:r>
                    <m:r>
                      <a:rPr lang="en-US" altLang="zh-CN" sz="3600" i="1" dirty="0" smtClean="0">
                        <a:latin typeface="Cambria Math"/>
                        <a:ea typeface="华文中宋" pitchFamily="2" charset="-122"/>
                      </a:rPr>
                      <m:t>=(5,6)</m:t>
                    </m:r>
                  </m:oMath>
                </a14:m>
                <a:r>
                  <a:rPr lang="zh-CN" altLang="en-US" sz="3600" dirty="0">
                    <a:latin typeface="华文中宋" pitchFamily="2" charset="-122"/>
                    <a:ea typeface="华文中宋" pitchFamily="2" charset="-122"/>
                  </a:rPr>
                  <a:t>。</a:t>
                </a:r>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xfrm>
                <a:off x="395536" y="1672208"/>
                <a:ext cx="8229600" cy="1252736"/>
              </a:xfrm>
              <a:blipFill rotWithShape="1">
                <a:blip r:embed="rId3"/>
                <a:stretch>
                  <a:fillRect l="-963" t="-7282" b="-13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1055090590"/>
                  </p:ext>
                </p:extLst>
              </p:nvPr>
            </p:nvGraphicFramePr>
            <p:xfrm>
              <a:off x="405880" y="3190736"/>
              <a:ext cx="8208910" cy="1432560"/>
            </p:xfrm>
            <a:graphic>
              <a:graphicData uri="http://schemas.openxmlformats.org/drawingml/2006/table">
                <a:tbl>
                  <a:tblPr firstRow="1" bandRow="1">
                    <a:tableStyleId>{5C22544A-7EE6-4342-B048-85BDC9FD1C3A}</a:tableStyleId>
                  </a:tblPr>
                  <a:tblGrid>
                    <a:gridCol w="1099407">
                      <a:extLst>
                        <a:ext uri="{9D8B030D-6E8A-4147-A177-3AD203B41FA5}">
                          <a16:colId xmlns="" xmlns:a16="http://schemas.microsoft.com/office/drawing/2014/main" val="20000"/>
                        </a:ext>
                      </a:extLst>
                    </a:gridCol>
                    <a:gridCol w="806232">
                      <a:extLst>
                        <a:ext uri="{9D8B030D-6E8A-4147-A177-3AD203B41FA5}">
                          <a16:colId xmlns="" xmlns:a16="http://schemas.microsoft.com/office/drawing/2014/main" val="20001"/>
                        </a:ext>
                      </a:extLst>
                    </a:gridCol>
                    <a:gridCol w="830665">
                      <a:extLst>
                        <a:ext uri="{9D8B030D-6E8A-4147-A177-3AD203B41FA5}">
                          <a16:colId xmlns="" xmlns:a16="http://schemas.microsoft.com/office/drawing/2014/main" val="20002"/>
                        </a:ext>
                      </a:extLst>
                    </a:gridCol>
                    <a:gridCol w="912101">
                      <a:extLst>
                        <a:ext uri="{9D8B030D-6E8A-4147-A177-3AD203B41FA5}">
                          <a16:colId xmlns="" xmlns:a16="http://schemas.microsoft.com/office/drawing/2014/main" val="20003"/>
                        </a:ext>
                      </a:extLst>
                    </a:gridCol>
                    <a:gridCol w="912101">
                      <a:extLst>
                        <a:ext uri="{9D8B030D-6E8A-4147-A177-3AD203B41FA5}">
                          <a16:colId xmlns="" xmlns:a16="http://schemas.microsoft.com/office/drawing/2014/main" val="20004"/>
                        </a:ext>
                      </a:extLst>
                    </a:gridCol>
                    <a:gridCol w="912101">
                      <a:extLst>
                        <a:ext uri="{9D8B030D-6E8A-4147-A177-3AD203B41FA5}">
                          <a16:colId xmlns="" xmlns:a16="http://schemas.microsoft.com/office/drawing/2014/main" val="20005"/>
                        </a:ext>
                      </a:extLst>
                    </a:gridCol>
                    <a:gridCol w="912101">
                      <a:extLst>
                        <a:ext uri="{9D8B030D-6E8A-4147-A177-3AD203B41FA5}">
                          <a16:colId xmlns="" xmlns:a16="http://schemas.microsoft.com/office/drawing/2014/main" val="20006"/>
                        </a:ext>
                      </a:extLst>
                    </a:gridCol>
                    <a:gridCol w="912101">
                      <a:extLst>
                        <a:ext uri="{9D8B030D-6E8A-4147-A177-3AD203B41FA5}">
                          <a16:colId xmlns="" xmlns:a16="http://schemas.microsoft.com/office/drawing/2014/main" val="20007"/>
                        </a:ext>
                      </a:extLst>
                    </a:gridCol>
                    <a:gridCol w="912101">
                      <a:extLst>
                        <a:ext uri="{9D8B030D-6E8A-4147-A177-3AD203B41FA5}">
                          <a16:colId xmlns="" xmlns:a16="http://schemas.microsoft.com/office/drawing/2014/main" val="20008"/>
                        </a:ext>
                      </a:extLst>
                    </a:gridCol>
                  </a:tblGrid>
                  <a:tr h="139040">
                    <a:tc gridSpan="9">
                      <a:txBody>
                        <a:bodyPr/>
                        <a:lstStyle/>
                        <a:p>
                          <a:pPr algn="ctr"/>
                          <a14:m>
                            <m:oMath xmlns:m="http://schemas.openxmlformats.org/officeDocument/2006/math">
                              <m:sSub>
                                <m:sSubPr>
                                  <m:ctrlPr>
                                    <a:rPr lang="en-US" altLang="zh-CN" sz="2800" b="1" i="1" smtClean="0">
                                      <a:solidFill>
                                        <a:srgbClr val="0000FF"/>
                                      </a:solidFill>
                                      <a:latin typeface="Cambria Math"/>
                                    </a:rPr>
                                  </m:ctrlPr>
                                </m:sSubPr>
                                <m:e>
                                  <m:r>
                                    <a:rPr lang="en-US" altLang="zh-CN" sz="2800" b="1" i="1" smtClean="0">
                                      <a:solidFill>
                                        <a:srgbClr val="0000FF"/>
                                      </a:solidFill>
                                      <a:latin typeface="Cambria Math"/>
                                    </a:rPr>
                                    <m:t>𝒙</m:t>
                                  </m:r>
                                </m:e>
                                <m:sub>
                                  <m:r>
                                    <a:rPr lang="en-US" altLang="zh-CN" sz="2800" b="1" i="1" smtClean="0">
                                      <a:solidFill>
                                        <a:srgbClr val="0000FF"/>
                                      </a:solidFill>
                                      <a:latin typeface="Cambria Math"/>
                                    </a:rPr>
                                    <m:t>𝒊</m:t>
                                  </m:r>
                                </m:sub>
                              </m:sSub>
                            </m:oMath>
                          </a14:m>
                          <a:r>
                            <a:rPr lang="zh-CN" altLang="en-US" sz="2800" b="1" dirty="0">
                              <a:solidFill>
                                <a:srgbClr val="0000FF"/>
                              </a:solidFill>
                            </a:rPr>
                            <a:t>的取值与二进制码对应表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extLst>
                      <a:ext uri="{0D108BD9-81ED-4DB2-BD59-A6C34878D82A}">
                        <a16:rowId xmlns="" xmlns:a16="http://schemas.microsoft.com/office/drawing/2014/main" val="10000"/>
                      </a:ext>
                    </a:extLst>
                  </a:tr>
                  <a:tr h="139040">
                    <a:tc>
                      <a:txBody>
                        <a:bodyPr/>
                        <a:lstStyle/>
                        <a:p>
                          <a:pPr algn="ctr"/>
                          <a14:m>
                            <m:oMath xmlns:m="http://schemas.openxmlformats.org/officeDocument/2006/math">
                              <m:sSub>
                                <m:sSubPr>
                                  <m:ctrlPr>
                                    <a:rPr lang="en-US" altLang="zh-CN" b="1" i="1" smtClean="0">
                                      <a:solidFill>
                                        <a:srgbClr val="0000FF"/>
                                      </a:solidFill>
                                      <a:latin typeface="Cambria Math"/>
                                    </a:rPr>
                                  </m:ctrlPr>
                                </m:sSubPr>
                                <m:e>
                                  <m:r>
                                    <a:rPr lang="en-US" altLang="zh-CN" b="1" i="1" smtClean="0">
                                      <a:solidFill>
                                        <a:srgbClr val="0000FF"/>
                                      </a:solidFill>
                                      <a:latin typeface="Cambria Math"/>
                                    </a:rPr>
                                    <m:t>𝒙</m:t>
                                  </m:r>
                                </m:e>
                                <m:sub>
                                  <m:r>
                                    <a:rPr lang="en-US" altLang="zh-CN" b="1" i="1" smtClean="0">
                                      <a:solidFill>
                                        <a:srgbClr val="0000FF"/>
                                      </a:solidFill>
                                      <a:latin typeface="Cambria Math"/>
                                    </a:rPr>
                                    <m:t>𝒊</m:t>
                                  </m:r>
                                </m:sub>
                              </m:sSub>
                            </m:oMath>
                          </a14:m>
                          <a:r>
                            <a:rPr lang="en-US" altLang="zh-CN" b="1" dirty="0">
                              <a:solidFill>
                                <a:srgbClr val="0000FF"/>
                              </a:solidFill>
                            </a:rPr>
                            <a:t> </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0</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1</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2</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3</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4</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5</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6</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7</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70840">
                    <a:tc>
                      <a:txBody>
                        <a:bodyPr/>
                        <a:lstStyle/>
                        <a:p>
                          <a:pPr algn="ctr"/>
                          <a:r>
                            <a:rPr lang="zh-CN" altLang="en-US" sz="1600" b="1" dirty="0"/>
                            <a:t>二进制码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000</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001</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010</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011</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100</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101</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110</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111</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1055090590"/>
                  </p:ext>
                </p:extLst>
              </p:nvPr>
            </p:nvGraphicFramePr>
            <p:xfrm>
              <a:off x="405880" y="3190736"/>
              <a:ext cx="8208910" cy="1432560"/>
            </p:xfrm>
            <a:graphic>
              <a:graphicData uri="http://schemas.openxmlformats.org/drawingml/2006/table">
                <a:tbl>
                  <a:tblPr firstRow="1" bandRow="1">
                    <a:tableStyleId>{5C22544A-7EE6-4342-B048-85BDC9FD1C3A}</a:tableStyleId>
                  </a:tblPr>
                  <a:tblGrid>
                    <a:gridCol w="1099407">
                      <a:extLst>
                        <a:ext uri="{9D8B030D-6E8A-4147-A177-3AD203B41FA5}">
                          <a16:colId xmlns="" xmlns:a16="http://schemas.microsoft.com/office/drawing/2014/main" xmlns:a14="http://schemas.microsoft.com/office/drawing/2010/main" val="20000"/>
                        </a:ext>
                      </a:extLst>
                    </a:gridCol>
                    <a:gridCol w="806232">
                      <a:extLst>
                        <a:ext uri="{9D8B030D-6E8A-4147-A177-3AD203B41FA5}">
                          <a16:colId xmlns="" xmlns:a16="http://schemas.microsoft.com/office/drawing/2014/main" xmlns:a14="http://schemas.microsoft.com/office/drawing/2010/main" val="20001"/>
                        </a:ext>
                      </a:extLst>
                    </a:gridCol>
                    <a:gridCol w="830665">
                      <a:extLst>
                        <a:ext uri="{9D8B030D-6E8A-4147-A177-3AD203B41FA5}">
                          <a16:colId xmlns="" xmlns:a16="http://schemas.microsoft.com/office/drawing/2014/main" xmlns:a14="http://schemas.microsoft.com/office/drawing/2010/main" val="20002"/>
                        </a:ext>
                      </a:extLst>
                    </a:gridCol>
                    <a:gridCol w="912101">
                      <a:extLst>
                        <a:ext uri="{9D8B030D-6E8A-4147-A177-3AD203B41FA5}">
                          <a16:colId xmlns="" xmlns:a16="http://schemas.microsoft.com/office/drawing/2014/main" xmlns:a14="http://schemas.microsoft.com/office/drawing/2010/main" val="20003"/>
                        </a:ext>
                      </a:extLst>
                    </a:gridCol>
                    <a:gridCol w="912101">
                      <a:extLst>
                        <a:ext uri="{9D8B030D-6E8A-4147-A177-3AD203B41FA5}">
                          <a16:colId xmlns="" xmlns:a16="http://schemas.microsoft.com/office/drawing/2014/main" xmlns:a14="http://schemas.microsoft.com/office/drawing/2010/main" val="20004"/>
                        </a:ext>
                      </a:extLst>
                    </a:gridCol>
                    <a:gridCol w="912101">
                      <a:extLst>
                        <a:ext uri="{9D8B030D-6E8A-4147-A177-3AD203B41FA5}">
                          <a16:colId xmlns="" xmlns:a16="http://schemas.microsoft.com/office/drawing/2014/main" xmlns:a14="http://schemas.microsoft.com/office/drawing/2010/main" val="20005"/>
                        </a:ext>
                      </a:extLst>
                    </a:gridCol>
                    <a:gridCol w="912101">
                      <a:extLst>
                        <a:ext uri="{9D8B030D-6E8A-4147-A177-3AD203B41FA5}">
                          <a16:colId xmlns="" xmlns:a16="http://schemas.microsoft.com/office/drawing/2014/main" xmlns:a14="http://schemas.microsoft.com/office/drawing/2010/main" val="20006"/>
                        </a:ext>
                      </a:extLst>
                    </a:gridCol>
                    <a:gridCol w="912101">
                      <a:extLst>
                        <a:ext uri="{9D8B030D-6E8A-4147-A177-3AD203B41FA5}">
                          <a16:colId xmlns="" xmlns:a16="http://schemas.microsoft.com/office/drawing/2014/main" xmlns:a14="http://schemas.microsoft.com/office/drawing/2010/main" val="20007"/>
                        </a:ext>
                      </a:extLst>
                    </a:gridCol>
                    <a:gridCol w="912101">
                      <a:extLst>
                        <a:ext uri="{9D8B030D-6E8A-4147-A177-3AD203B41FA5}">
                          <a16:colId xmlns="" xmlns:a16="http://schemas.microsoft.com/office/drawing/2014/main" xmlns:a14="http://schemas.microsoft.com/office/drawing/2010/main" val="20008"/>
                        </a:ext>
                      </a:extLst>
                    </a:gridCol>
                  </a:tblGrid>
                  <a:tr h="518160">
                    <a:tc gridSpan="9">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4"/>
                          <a:stretch>
                            <a:fillRect l="-74" t="-15294" r="-74" b="-204706"/>
                          </a:stretch>
                        </a:blipFill>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extLst>
                      <a:ext uri="{0D108BD9-81ED-4DB2-BD59-A6C34878D82A}">
                        <a16:rowId xmlns="" xmlns:a16="http://schemas.microsoft.com/office/drawing/2014/main" xmlns:a14="http://schemas.microsoft.com/office/drawing/2010/main" val="10000"/>
                      </a:ext>
                    </a:extLst>
                  </a:tr>
                  <a:tr h="45720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4"/>
                          <a:stretch>
                            <a:fillRect l="-556" t="-130667" r="-648333" b="-132000"/>
                          </a:stretch>
                        </a:blipFill>
                      </a:tcPr>
                    </a:tc>
                    <a:tc>
                      <a:txBody>
                        <a:bodyPr/>
                        <a:lstStyle/>
                        <a:p>
                          <a:pPr algn="ctr"/>
                          <a:r>
                            <a:rPr lang="en-US" altLang="zh-CN" sz="2400" b="1" dirty="0">
                              <a:solidFill>
                                <a:srgbClr val="0000FF"/>
                              </a:solidFill>
                            </a:rPr>
                            <a:t>0</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1</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2</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3</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4</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5</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6</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rgbClr val="0000FF"/>
                              </a:solidFill>
                            </a:rPr>
                            <a:t>7</a:t>
                          </a:r>
                          <a:endParaRPr lang="zh-CN" altLang="en-US" sz="24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xmlns:a14="http://schemas.microsoft.com/office/drawing/2010/main" val="10001"/>
                      </a:ext>
                    </a:extLst>
                  </a:tr>
                  <a:tr h="457200">
                    <a:tc>
                      <a:txBody>
                        <a:bodyPr/>
                        <a:lstStyle/>
                        <a:p>
                          <a:pPr algn="ctr"/>
                          <a:r>
                            <a:rPr lang="zh-CN" altLang="en-US" sz="1600" b="1" dirty="0"/>
                            <a:t>二进制码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000</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001</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010</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011</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100</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101</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110</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t>111</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xmlns:a14="http://schemas.microsoft.com/office/drawing/2010/main" val="10002"/>
                      </a:ext>
                    </a:extLst>
                  </a:tr>
                </a:tbl>
              </a:graphicData>
            </a:graphic>
          </p:graphicFrame>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7813"/>
            <a:ext cx="3251200" cy="918939"/>
          </a:xfrm>
          <a:solidFill>
            <a:srgbClr val="CC9900">
              <a:alpha val="39999"/>
            </a:srgbClr>
          </a:solidFill>
        </p:spPr>
        <p:txBody>
          <a:bodyPr/>
          <a:lstStyle/>
          <a:p>
            <a:pPr eaLnBrk="1" hangingPunct="1"/>
            <a:r>
              <a:rPr lang="zh-CN" altLang="en-US" sz="6000" dirty="0">
                <a:ea typeface="方正舒体" pitchFamily="2" charset="-122"/>
              </a:rPr>
              <a:t>运算过程</a:t>
            </a:r>
          </a:p>
        </p:txBody>
      </p:sp>
      <p:sp>
        <p:nvSpPr>
          <p:cNvPr id="5" name="Rectangle 3"/>
          <p:cNvSpPr txBox="1">
            <a:spLocks noChangeArrowheads="1"/>
          </p:cNvSpPr>
          <p:nvPr/>
        </p:nvSpPr>
        <p:spPr bwMode="auto">
          <a:xfrm>
            <a:off x="395536" y="1412776"/>
            <a:ext cx="8280920" cy="648072"/>
          </a:xfrm>
          <a:prstGeom prst="rect">
            <a:avLst/>
          </a:prstGeom>
          <a:solidFill>
            <a:srgbClr val="006699">
              <a:alpha val="3215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eaLnBrk="1" hangingPunct="1"/>
            <a:r>
              <a:rPr lang="en-US" altLang="zh-CN" sz="3600" dirty="0">
                <a:latin typeface="华文中宋" pitchFamily="2" charset="-122"/>
                <a:ea typeface="华文中宋" pitchFamily="2" charset="-122"/>
              </a:rPr>
              <a:t>2. </a:t>
            </a:r>
            <a:r>
              <a:rPr lang="zh-CN" altLang="en-US" sz="3600" dirty="0">
                <a:latin typeface="华文中宋" pitchFamily="2" charset="-122"/>
                <a:ea typeface="华文中宋" pitchFamily="2" charset="-122"/>
              </a:rPr>
              <a:t>取群体规模</a:t>
            </a:r>
            <a:r>
              <a:rPr lang="en-US" altLang="zh-CN" sz="3600" dirty="0">
                <a:latin typeface="华文中宋" pitchFamily="2" charset="-122"/>
                <a:ea typeface="华文中宋" pitchFamily="2" charset="-122"/>
              </a:rPr>
              <a:t>M=4.</a:t>
            </a:r>
            <a:r>
              <a:rPr lang="zh-CN" altLang="en-US" sz="3600" dirty="0">
                <a:latin typeface="华文中宋" pitchFamily="2" charset="-122"/>
                <a:ea typeface="华文中宋" pitchFamily="2" charset="-122"/>
              </a:rPr>
              <a:t>随机产生初始群体。</a:t>
            </a: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3318949609"/>
                  </p:ext>
                </p:extLst>
              </p:nvPr>
            </p:nvGraphicFramePr>
            <p:xfrm>
              <a:off x="395536" y="2182624"/>
              <a:ext cx="8280920" cy="3261360"/>
            </p:xfrm>
            <a:graphic>
              <a:graphicData uri="http://schemas.openxmlformats.org/drawingml/2006/table">
                <a:tbl>
                  <a:tblPr firstRow="1" bandRow="1">
                    <a:tableStyleId>{5C22544A-7EE6-4342-B048-85BDC9FD1C3A}</a:tableStyleId>
                  </a:tblPr>
                  <a:tblGrid>
                    <a:gridCol w="1080120">
                      <a:extLst>
                        <a:ext uri="{9D8B030D-6E8A-4147-A177-3AD203B41FA5}">
                          <a16:colId xmlns="" xmlns:a16="http://schemas.microsoft.com/office/drawing/2014/main" val="20000"/>
                        </a:ext>
                      </a:extLst>
                    </a:gridCol>
                    <a:gridCol w="2232248">
                      <a:extLst>
                        <a:ext uri="{9D8B030D-6E8A-4147-A177-3AD203B41FA5}">
                          <a16:colId xmlns="" xmlns:a16="http://schemas.microsoft.com/office/drawing/2014/main" val="20001"/>
                        </a:ext>
                      </a:extLst>
                    </a:gridCol>
                    <a:gridCol w="1872208">
                      <a:extLst>
                        <a:ext uri="{9D8B030D-6E8A-4147-A177-3AD203B41FA5}">
                          <a16:colId xmlns="" xmlns:a16="http://schemas.microsoft.com/office/drawing/2014/main" val="20002"/>
                        </a:ext>
                      </a:extLst>
                    </a:gridCol>
                    <a:gridCol w="3096344">
                      <a:extLst>
                        <a:ext uri="{9D8B030D-6E8A-4147-A177-3AD203B41FA5}">
                          <a16:colId xmlns="" xmlns:a16="http://schemas.microsoft.com/office/drawing/2014/main" val="20003"/>
                        </a:ext>
                      </a:extLst>
                    </a:gridCol>
                  </a:tblGrid>
                  <a:tr h="139040">
                    <a:tc gridSpan="4">
                      <a:txBody>
                        <a:bodyPr/>
                        <a:lstStyle/>
                        <a:p>
                          <a:pPr algn="ctr"/>
                          <a:r>
                            <a:rPr lang="zh-CN" altLang="en-US" b="1" dirty="0">
                              <a:solidFill>
                                <a:srgbClr val="0000FF"/>
                              </a:solidFill>
                            </a:rPr>
                            <a:t>初始群体编码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extLst>
                      <a:ext uri="{0D108BD9-81ED-4DB2-BD59-A6C34878D82A}">
                        <a16:rowId xmlns="" xmlns:a16="http://schemas.microsoft.com/office/drawing/2014/main" val="10000"/>
                      </a:ext>
                    </a:extLst>
                  </a:tr>
                  <a:tr h="139040">
                    <a:tc>
                      <a:txBody>
                        <a:bodyPr/>
                        <a:lstStyle/>
                        <a:p>
                          <a:pPr algn="ctr"/>
                          <a:r>
                            <a:rPr lang="zh-CN" altLang="en-US" b="1" dirty="0">
                              <a:solidFill>
                                <a:srgbClr val="0000FF"/>
                              </a:solidFill>
                            </a:rPr>
                            <a:t>序号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a:rPr>
                                    </m:ctrlPr>
                                  </m:sSubPr>
                                  <m:e>
                                    <m:r>
                                      <a:rPr lang="en-US" altLang="zh-CN" sz="2800" b="1" i="1" smtClean="0">
                                        <a:solidFill>
                                          <a:srgbClr val="0000FF"/>
                                        </a:solidFill>
                                        <a:latin typeface="Cambria Math"/>
                                      </a:rPr>
                                      <m:t>𝒙</m:t>
                                    </m:r>
                                  </m:e>
                                  <m:sub>
                                    <m:r>
                                      <a:rPr lang="en-US" altLang="zh-CN" sz="2800" b="1" i="1" smtClean="0">
                                        <a:solidFill>
                                          <a:srgbClr val="0000FF"/>
                                        </a:solidFill>
                                        <a:latin typeface="Cambria Math"/>
                                      </a:rPr>
                                      <m:t>𝟏</m:t>
                                    </m:r>
                                  </m:sub>
                                </m:sSub>
                              </m:oMath>
                            </m:oMathPara>
                          </a14:m>
                          <a:endParaRPr lang="zh-CN" altLang="en-US" sz="28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a:rPr>
                                    </m:ctrlPr>
                                  </m:sSubPr>
                                  <m:e>
                                    <m:r>
                                      <a:rPr lang="en-US" altLang="zh-CN" sz="2800" b="1" i="1" smtClean="0">
                                        <a:solidFill>
                                          <a:srgbClr val="0000FF"/>
                                        </a:solidFill>
                                        <a:latin typeface="Cambria Math"/>
                                      </a:rPr>
                                      <m:t>𝒙</m:t>
                                    </m:r>
                                  </m:e>
                                  <m:sub>
                                    <m:r>
                                      <a:rPr lang="en-US" altLang="zh-CN" sz="2800" b="1" i="1" smtClean="0">
                                        <a:solidFill>
                                          <a:srgbClr val="0000FF"/>
                                        </a:solidFill>
                                        <a:latin typeface="Cambria Math"/>
                                      </a:rPr>
                                      <m:t>𝟐</m:t>
                                    </m:r>
                                  </m:sub>
                                </m:sSub>
                              </m:oMath>
                            </m:oMathPara>
                          </a14:m>
                          <a:endParaRPr lang="zh-CN" altLang="en-US" sz="28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3200" b="1" dirty="0">
                              <a:solidFill>
                                <a:srgbClr val="0000FF"/>
                              </a:solidFill>
                            </a:rPr>
                            <a:t>个体编码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040">
                    <a:tc>
                      <a:txBody>
                        <a:bodyPr/>
                        <a:lstStyle/>
                        <a:p>
                          <a:pPr algn="ctr"/>
                          <a:r>
                            <a:rPr lang="en-US" altLang="zh-CN" b="1" dirty="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2</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2</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chemeClr val="tx1"/>
                              </a:solidFill>
                            </a:rPr>
                            <a:t>010</a:t>
                          </a:r>
                          <a:r>
                            <a:rPr lang="en-US" altLang="zh-CN" sz="3200" b="1" dirty="0">
                              <a:solidFill>
                                <a:srgbClr val="0000FF"/>
                              </a:solidFill>
                            </a:rPr>
                            <a:t>010</a:t>
                          </a:r>
                          <a:endParaRPr lang="zh-CN" altLang="en-US" sz="3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3904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5</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3</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chemeClr val="tx1"/>
                              </a:solidFill>
                            </a:rPr>
                            <a:t>101</a:t>
                          </a:r>
                          <a:r>
                            <a:rPr lang="en-US" altLang="zh-CN" sz="3200" b="1" dirty="0">
                              <a:solidFill>
                                <a:srgbClr val="0000FF"/>
                              </a:solidFill>
                            </a:rPr>
                            <a:t>011</a:t>
                          </a:r>
                          <a:endParaRPr lang="zh-CN" altLang="en-US" sz="3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139040">
                    <a:tc>
                      <a:txBody>
                        <a:bodyPr/>
                        <a:lstStyle/>
                        <a:p>
                          <a:pPr algn="ctr"/>
                          <a:r>
                            <a:rPr lang="en-US" altLang="zh-CN" b="1" dirty="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3</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6</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chemeClr val="tx1"/>
                              </a:solidFill>
                            </a:rPr>
                            <a:t>011</a:t>
                          </a:r>
                          <a:r>
                            <a:rPr lang="en-US" altLang="zh-CN" sz="3200" b="1" dirty="0">
                              <a:solidFill>
                                <a:srgbClr val="0000FF"/>
                              </a:solidFill>
                            </a:rPr>
                            <a:t>110</a:t>
                          </a:r>
                          <a:endParaRPr lang="zh-CN" altLang="en-US" sz="3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70840">
                    <a:tc>
                      <a:txBody>
                        <a:bodyPr/>
                        <a:lstStyle/>
                        <a:p>
                          <a:pPr algn="ctr"/>
                          <a:r>
                            <a:rPr lang="en-US" altLang="zh-CN" sz="1600" b="1" dirty="0">
                              <a:solidFill>
                                <a:schemeClr val="tx1"/>
                              </a:solidFill>
                            </a:rPr>
                            <a:t>4</a:t>
                          </a:r>
                          <a:endParaRPr lang="zh-CN"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4</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7</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chemeClr val="tx1"/>
                              </a:solidFill>
                            </a:rPr>
                            <a:t>100</a:t>
                          </a:r>
                          <a:r>
                            <a:rPr lang="en-US" altLang="zh-CN" sz="3200" b="1" dirty="0">
                              <a:solidFill>
                                <a:srgbClr val="0000FF"/>
                              </a:solidFill>
                            </a:rPr>
                            <a:t>111</a:t>
                          </a:r>
                          <a:endParaRPr lang="zh-CN" altLang="en-US" sz="3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318949609"/>
                  </p:ext>
                </p:extLst>
              </p:nvPr>
            </p:nvGraphicFramePr>
            <p:xfrm>
              <a:off x="395536" y="2182624"/>
              <a:ext cx="8280920" cy="3261360"/>
            </p:xfrm>
            <a:graphic>
              <a:graphicData uri="http://schemas.openxmlformats.org/drawingml/2006/table">
                <a:tbl>
                  <a:tblPr firstRow="1" bandRow="1">
                    <a:tableStyleId>{5C22544A-7EE6-4342-B048-85BDC9FD1C3A}</a:tableStyleId>
                  </a:tblPr>
                  <a:tblGrid>
                    <a:gridCol w="1080120">
                      <a:extLst>
                        <a:ext uri="{9D8B030D-6E8A-4147-A177-3AD203B41FA5}">
                          <a16:colId xmlns="" xmlns:a16="http://schemas.microsoft.com/office/drawing/2014/main" xmlns:a14="http://schemas.microsoft.com/office/drawing/2010/main" val="20000"/>
                        </a:ext>
                      </a:extLst>
                    </a:gridCol>
                    <a:gridCol w="2232248">
                      <a:extLst>
                        <a:ext uri="{9D8B030D-6E8A-4147-A177-3AD203B41FA5}">
                          <a16:colId xmlns="" xmlns:a16="http://schemas.microsoft.com/office/drawing/2014/main" xmlns:a14="http://schemas.microsoft.com/office/drawing/2010/main" val="20001"/>
                        </a:ext>
                      </a:extLst>
                    </a:gridCol>
                    <a:gridCol w="1872208">
                      <a:extLst>
                        <a:ext uri="{9D8B030D-6E8A-4147-A177-3AD203B41FA5}">
                          <a16:colId xmlns="" xmlns:a16="http://schemas.microsoft.com/office/drawing/2014/main" xmlns:a14="http://schemas.microsoft.com/office/drawing/2010/main" val="20002"/>
                        </a:ext>
                      </a:extLst>
                    </a:gridCol>
                    <a:gridCol w="3096344">
                      <a:extLst>
                        <a:ext uri="{9D8B030D-6E8A-4147-A177-3AD203B41FA5}">
                          <a16:colId xmlns="" xmlns:a16="http://schemas.microsoft.com/office/drawing/2014/main" xmlns:a14="http://schemas.microsoft.com/office/drawing/2010/main" val="20003"/>
                        </a:ext>
                      </a:extLst>
                    </a:gridCol>
                  </a:tblGrid>
                  <a:tr h="365760">
                    <a:tc gridSpan="4">
                      <a:txBody>
                        <a:bodyPr/>
                        <a:lstStyle/>
                        <a:p>
                          <a:pPr algn="ctr"/>
                          <a:r>
                            <a:rPr lang="zh-CN" altLang="en-US" b="1" dirty="0">
                              <a:solidFill>
                                <a:srgbClr val="0000FF"/>
                              </a:solidFill>
                            </a:rPr>
                            <a:t>初始群体编码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extLst>
                      <a:ext uri="{0D108BD9-81ED-4DB2-BD59-A6C34878D82A}">
                        <a16:rowId xmlns="" xmlns:a16="http://schemas.microsoft.com/office/drawing/2014/main" xmlns:a14="http://schemas.microsoft.com/office/drawing/2010/main" val="10000"/>
                      </a:ext>
                    </a:extLst>
                  </a:tr>
                  <a:tr h="579120">
                    <a:tc>
                      <a:txBody>
                        <a:bodyPr/>
                        <a:lstStyle/>
                        <a:p>
                          <a:pPr algn="ctr"/>
                          <a:r>
                            <a:rPr lang="zh-CN" altLang="en-US" b="1" dirty="0">
                              <a:solidFill>
                                <a:srgbClr val="0000FF"/>
                              </a:solidFill>
                            </a:rPr>
                            <a:t>序号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3"/>
                          <a:stretch>
                            <a:fillRect l="-48634" t="-70526" r="-222951" b="-43473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3"/>
                          <a:stretch>
                            <a:fillRect l="-177199" t="-70526" r="-165798" b="-434737"/>
                          </a:stretch>
                        </a:blipFill>
                      </a:tcPr>
                    </a:tc>
                    <a:tc>
                      <a:txBody>
                        <a:bodyPr/>
                        <a:lstStyle/>
                        <a:p>
                          <a:pPr algn="ctr"/>
                          <a:r>
                            <a:rPr lang="zh-CN" altLang="en-US" sz="3200" b="1" dirty="0">
                              <a:solidFill>
                                <a:srgbClr val="0000FF"/>
                              </a:solidFill>
                            </a:rPr>
                            <a:t>个体编码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xmlns:a14="http://schemas.microsoft.com/office/drawing/2010/main" val="10001"/>
                      </a:ext>
                    </a:extLst>
                  </a:tr>
                  <a:tr h="579120">
                    <a:tc>
                      <a:txBody>
                        <a:bodyPr/>
                        <a:lstStyle/>
                        <a:p>
                          <a:pPr algn="ctr"/>
                          <a:r>
                            <a:rPr lang="en-US" altLang="zh-CN" b="1" dirty="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2</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2</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chemeClr val="tx1"/>
                              </a:solidFill>
                            </a:rPr>
                            <a:t>010</a:t>
                          </a:r>
                          <a:r>
                            <a:rPr lang="en-US" altLang="zh-CN" sz="3200" b="1" dirty="0">
                              <a:solidFill>
                                <a:srgbClr val="0000FF"/>
                              </a:solidFill>
                            </a:rPr>
                            <a:t>010</a:t>
                          </a:r>
                          <a:endParaRPr lang="zh-CN" altLang="en-US" sz="3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xmlns:a14="http://schemas.microsoft.com/office/drawing/2010/main" val="10002"/>
                      </a:ext>
                    </a:extLst>
                  </a:tr>
                  <a:tr h="57912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5</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3</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chemeClr val="tx1"/>
                              </a:solidFill>
                            </a:rPr>
                            <a:t>101</a:t>
                          </a:r>
                          <a:r>
                            <a:rPr lang="en-US" altLang="zh-CN" sz="3200" b="1" dirty="0">
                              <a:solidFill>
                                <a:srgbClr val="0000FF"/>
                              </a:solidFill>
                            </a:rPr>
                            <a:t>011</a:t>
                          </a:r>
                          <a:endParaRPr lang="zh-CN" altLang="en-US" sz="3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xmlns:a14="http://schemas.microsoft.com/office/drawing/2010/main" val="10003"/>
                      </a:ext>
                    </a:extLst>
                  </a:tr>
                  <a:tr h="579120">
                    <a:tc>
                      <a:txBody>
                        <a:bodyPr/>
                        <a:lstStyle/>
                        <a:p>
                          <a:pPr algn="ctr"/>
                          <a:r>
                            <a:rPr lang="en-US" altLang="zh-CN" b="1" dirty="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3</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6</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chemeClr val="tx1"/>
                              </a:solidFill>
                            </a:rPr>
                            <a:t>011</a:t>
                          </a:r>
                          <a:r>
                            <a:rPr lang="en-US" altLang="zh-CN" sz="3200" b="1" dirty="0">
                              <a:solidFill>
                                <a:srgbClr val="0000FF"/>
                              </a:solidFill>
                            </a:rPr>
                            <a:t>110</a:t>
                          </a:r>
                          <a:endParaRPr lang="zh-CN" altLang="en-US" sz="3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xmlns:a14="http://schemas.microsoft.com/office/drawing/2010/main" val="10004"/>
                      </a:ext>
                    </a:extLst>
                  </a:tr>
                  <a:tr h="579120">
                    <a:tc>
                      <a:txBody>
                        <a:bodyPr/>
                        <a:lstStyle/>
                        <a:p>
                          <a:pPr algn="ctr"/>
                          <a:r>
                            <a:rPr lang="en-US" altLang="zh-CN" sz="1600" b="1" dirty="0">
                              <a:solidFill>
                                <a:schemeClr val="tx1"/>
                              </a:solidFill>
                            </a:rPr>
                            <a:t>4</a:t>
                          </a:r>
                          <a:endParaRPr lang="zh-CN"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4</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1" dirty="0">
                              <a:solidFill>
                                <a:schemeClr val="tx1"/>
                              </a:solidFill>
                            </a:rPr>
                            <a:t>7</a:t>
                          </a:r>
                          <a:endParaRPr lang="zh-CN"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chemeClr val="tx1"/>
                              </a:solidFill>
                            </a:rPr>
                            <a:t>100</a:t>
                          </a:r>
                          <a:r>
                            <a:rPr lang="en-US" altLang="zh-CN" sz="3200" b="1" dirty="0">
                              <a:solidFill>
                                <a:srgbClr val="0000FF"/>
                              </a:solidFill>
                            </a:rPr>
                            <a:t>111</a:t>
                          </a:r>
                          <a:endParaRPr lang="zh-CN" altLang="en-US" sz="3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xmlns:a14="http://schemas.microsoft.com/office/drawing/2010/main" val="10005"/>
                      </a:ext>
                    </a:extLst>
                  </a:tr>
                </a:tbl>
              </a:graphicData>
            </a:graphic>
          </p:graphicFrame>
        </mc:Fallback>
      </mc:AlternateContent>
    </p:spTree>
    <p:extLst>
      <p:ext uri="{BB962C8B-B14F-4D97-AF65-F5344CB8AC3E}">
        <p14:creationId xmlns:p14="http://schemas.microsoft.com/office/powerpoint/2010/main" val="15800773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7813"/>
            <a:ext cx="3251200" cy="918939"/>
          </a:xfrm>
          <a:solidFill>
            <a:srgbClr val="CC9900">
              <a:alpha val="39999"/>
            </a:srgbClr>
          </a:solidFill>
        </p:spPr>
        <p:txBody>
          <a:bodyPr/>
          <a:lstStyle/>
          <a:p>
            <a:pPr eaLnBrk="1" hangingPunct="1"/>
            <a:r>
              <a:rPr lang="zh-CN" altLang="en-US" sz="6000" dirty="0">
                <a:ea typeface="方正舒体" pitchFamily="2" charset="-122"/>
              </a:rPr>
              <a:t>运算过程</a:t>
            </a:r>
          </a:p>
        </p:txBody>
      </p:sp>
      <p:sp>
        <p:nvSpPr>
          <p:cNvPr id="5" name="Rectangle 3"/>
          <p:cNvSpPr txBox="1">
            <a:spLocks noChangeArrowheads="1"/>
          </p:cNvSpPr>
          <p:nvPr/>
        </p:nvSpPr>
        <p:spPr bwMode="auto">
          <a:xfrm>
            <a:off x="395536" y="1628800"/>
            <a:ext cx="8280920" cy="1656184"/>
          </a:xfrm>
          <a:prstGeom prst="rect">
            <a:avLst/>
          </a:prstGeom>
          <a:solidFill>
            <a:srgbClr val="006699">
              <a:alpha val="3215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eaLnBrk="1" hangingPunct="1"/>
            <a:r>
              <a:rPr lang="en-US" altLang="zh-CN" sz="2400" dirty="0">
                <a:latin typeface="华文中宋" pitchFamily="2" charset="-122"/>
                <a:ea typeface="华文中宋" pitchFamily="2" charset="-122"/>
              </a:rPr>
              <a:t>3.</a:t>
            </a:r>
            <a:r>
              <a:rPr lang="zh-CN" altLang="en-US" sz="2400" dirty="0">
                <a:latin typeface="华文中宋" pitchFamily="2" charset="-122"/>
                <a:ea typeface="华文中宋" pitchFamily="2" charset="-122"/>
              </a:rPr>
              <a:t>适应度计算。适应度大小用来评定个体优劣程度，从而决定染色体遗传机会大小。本题以目标函数在各个编码个体所对应的可行解的函数值作为每个个体在群体中的适应度，并以群体中最大的目标函数值作为群体的适应度。</a:t>
            </a: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4019898055"/>
                  </p:ext>
                </p:extLst>
              </p:nvPr>
            </p:nvGraphicFramePr>
            <p:xfrm>
              <a:off x="395536" y="3429000"/>
              <a:ext cx="8280919" cy="2687320"/>
            </p:xfrm>
            <a:graphic>
              <a:graphicData uri="http://schemas.openxmlformats.org/drawingml/2006/table">
                <a:tbl>
                  <a:tblPr firstRow="1" bandRow="1">
                    <a:tableStyleId>{5C22544A-7EE6-4342-B048-85BDC9FD1C3A}</a:tableStyleId>
                  </a:tblPr>
                  <a:tblGrid>
                    <a:gridCol w="720080">
                      <a:extLst>
                        <a:ext uri="{9D8B030D-6E8A-4147-A177-3AD203B41FA5}">
                          <a16:colId xmlns="" xmlns:a16="http://schemas.microsoft.com/office/drawing/2014/main" val="20000"/>
                        </a:ext>
                      </a:extLst>
                    </a:gridCol>
                    <a:gridCol w="1175055">
                      <a:extLst>
                        <a:ext uri="{9D8B030D-6E8A-4147-A177-3AD203B41FA5}">
                          <a16:colId xmlns="" xmlns:a16="http://schemas.microsoft.com/office/drawing/2014/main" val="20001"/>
                        </a:ext>
                      </a:extLst>
                    </a:gridCol>
                    <a:gridCol w="1071164">
                      <a:extLst>
                        <a:ext uri="{9D8B030D-6E8A-4147-A177-3AD203B41FA5}">
                          <a16:colId xmlns="" xmlns:a16="http://schemas.microsoft.com/office/drawing/2014/main" val="20002"/>
                        </a:ext>
                      </a:extLst>
                    </a:gridCol>
                    <a:gridCol w="1771540">
                      <a:extLst>
                        <a:ext uri="{9D8B030D-6E8A-4147-A177-3AD203B41FA5}">
                          <a16:colId xmlns="" xmlns:a16="http://schemas.microsoft.com/office/drawing/2014/main" val="20003"/>
                        </a:ext>
                      </a:extLst>
                    </a:gridCol>
                    <a:gridCol w="1771540">
                      <a:extLst>
                        <a:ext uri="{9D8B030D-6E8A-4147-A177-3AD203B41FA5}">
                          <a16:colId xmlns="" xmlns:a16="http://schemas.microsoft.com/office/drawing/2014/main" val="20004"/>
                        </a:ext>
                      </a:extLst>
                    </a:gridCol>
                    <a:gridCol w="1771540">
                      <a:extLst>
                        <a:ext uri="{9D8B030D-6E8A-4147-A177-3AD203B41FA5}">
                          <a16:colId xmlns="" xmlns:a16="http://schemas.microsoft.com/office/drawing/2014/main" val="20005"/>
                        </a:ext>
                      </a:extLst>
                    </a:gridCol>
                  </a:tblGrid>
                  <a:tr h="139040">
                    <a:tc gridSpan="6">
                      <a:txBody>
                        <a:bodyPr/>
                        <a:lstStyle/>
                        <a:p>
                          <a:pPr algn="ctr"/>
                          <a:r>
                            <a:rPr lang="zh-CN" altLang="en-US" b="1" dirty="0">
                              <a:solidFill>
                                <a:srgbClr val="0000FF"/>
                              </a:solidFill>
                            </a:rPr>
                            <a:t>初始群体的适应度和每个个体的相对适应度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39040">
                    <a:tc>
                      <a:txBody>
                        <a:bodyPr/>
                        <a:lstStyle/>
                        <a:p>
                          <a:pPr algn="ctr"/>
                          <a:r>
                            <a:rPr lang="zh-CN" altLang="en-US" b="1" dirty="0">
                              <a:solidFill>
                                <a:srgbClr val="0000FF"/>
                              </a:solidFill>
                            </a:rPr>
                            <a:t>序号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rgbClr val="0000FF"/>
                                        </a:solidFill>
                                        <a:latin typeface="Cambria Math"/>
                                      </a:rPr>
                                    </m:ctrlPr>
                                  </m:sSubPr>
                                  <m:e>
                                    <m:r>
                                      <a:rPr lang="en-US" altLang="zh-CN" b="1" i="1" smtClean="0">
                                        <a:solidFill>
                                          <a:srgbClr val="0000FF"/>
                                        </a:solidFill>
                                        <a:latin typeface="Cambria Math"/>
                                      </a:rPr>
                                      <m:t>𝒙</m:t>
                                    </m:r>
                                  </m:e>
                                  <m:sub>
                                    <m:r>
                                      <a:rPr lang="en-US" altLang="zh-CN" b="1" i="1" smtClean="0">
                                        <a:solidFill>
                                          <a:srgbClr val="0000FF"/>
                                        </a:solidFill>
                                        <a:latin typeface="Cambria Math"/>
                                      </a:rPr>
                                      <m:t>𝟏</m:t>
                                    </m:r>
                                  </m:sub>
                                </m:sSub>
                              </m:oMath>
                            </m:oMathPara>
                          </a14:m>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rgbClr val="0000FF"/>
                                        </a:solidFill>
                                        <a:latin typeface="Cambria Math"/>
                                      </a:rPr>
                                    </m:ctrlPr>
                                  </m:sSubPr>
                                  <m:e>
                                    <m:r>
                                      <a:rPr lang="en-US" altLang="zh-CN" b="1" i="1" smtClean="0">
                                        <a:solidFill>
                                          <a:srgbClr val="0000FF"/>
                                        </a:solidFill>
                                        <a:latin typeface="Cambria Math"/>
                                      </a:rPr>
                                      <m:t>𝒙</m:t>
                                    </m:r>
                                  </m:e>
                                  <m:sub>
                                    <m:r>
                                      <a:rPr lang="en-US" altLang="zh-CN" b="1" i="1" smtClean="0">
                                        <a:solidFill>
                                          <a:srgbClr val="0000FF"/>
                                        </a:solidFill>
                                        <a:latin typeface="Cambria Math"/>
                                      </a:rPr>
                                      <m:t>𝟐</m:t>
                                    </m:r>
                                  </m:sub>
                                </m:sSub>
                              </m:oMath>
                            </m:oMathPara>
                          </a14:m>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rgbClr val="0000FF"/>
                              </a:solidFill>
                            </a:rPr>
                            <a:t>个体编码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rgbClr val="0000FF"/>
                                        </a:solidFill>
                                        <a:latin typeface="Cambria Math"/>
                                      </a:rPr>
                                    </m:ctrlPr>
                                  </m:sSubPr>
                                  <m:e>
                                    <m:r>
                                      <a:rPr lang="en-US" altLang="zh-CN" b="1" i="1" smtClean="0">
                                        <a:solidFill>
                                          <a:srgbClr val="0000FF"/>
                                        </a:solidFill>
                                        <a:latin typeface="Cambria Math"/>
                                      </a:rPr>
                                      <m:t>𝒇</m:t>
                                    </m:r>
                                  </m:e>
                                  <m:sub>
                                    <m:r>
                                      <a:rPr lang="en-US" altLang="zh-CN" b="1" i="1" smtClean="0">
                                        <a:solidFill>
                                          <a:srgbClr val="0000FF"/>
                                        </a:solidFill>
                                        <a:latin typeface="Cambria Math"/>
                                      </a:rPr>
                                      <m:t>𝒊</m:t>
                                    </m:r>
                                  </m:sub>
                                </m:sSub>
                              </m:oMath>
                            </m:oMathPara>
                          </a14:m>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rgbClr val="0000FF"/>
                                        </a:solidFill>
                                        <a:latin typeface="Cambria Math"/>
                                      </a:rPr>
                                    </m:ctrlPr>
                                  </m:sSubPr>
                                  <m:e>
                                    <m:r>
                                      <a:rPr lang="en-US" altLang="zh-CN" b="1" i="1" smtClean="0">
                                        <a:solidFill>
                                          <a:srgbClr val="0000FF"/>
                                        </a:solidFill>
                                        <a:latin typeface="Cambria Math"/>
                                      </a:rPr>
                                      <m:t>𝒓</m:t>
                                    </m:r>
                                  </m:e>
                                  <m:sub>
                                    <m:r>
                                      <a:rPr lang="en-US" altLang="zh-CN" b="1" i="1" smtClean="0">
                                        <a:solidFill>
                                          <a:srgbClr val="0000FF"/>
                                        </a:solidFill>
                                        <a:latin typeface="Cambria Math"/>
                                      </a:rPr>
                                      <m:t>𝒊</m:t>
                                    </m:r>
                                  </m:sub>
                                </m:sSub>
                              </m:oMath>
                            </m:oMathPara>
                          </a14:m>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040">
                    <a:tc>
                      <a:txBody>
                        <a:bodyPr/>
                        <a:lstStyle/>
                        <a:p>
                          <a:pPr algn="ctr"/>
                          <a:r>
                            <a:rPr lang="en-US" altLang="zh-CN" b="1" dirty="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2</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2</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010</a:t>
                          </a:r>
                          <a:r>
                            <a:rPr lang="en-US" altLang="zh-CN" sz="2000" b="1" dirty="0">
                              <a:solidFill>
                                <a:srgbClr val="0000FF"/>
                              </a:solidFill>
                            </a:rPr>
                            <a:t>010</a:t>
                          </a:r>
                          <a:endParaRPr lang="zh-CN" altLang="en-US" sz="20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16.5</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rgbClr val="C00000"/>
                              </a:solidFill>
                            </a:rPr>
                            <a:t>0.2200</a:t>
                          </a:r>
                          <a:endParaRPr lang="zh-CN" altLang="en-US" sz="20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3904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5</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3</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101</a:t>
                          </a:r>
                          <a:r>
                            <a:rPr lang="en-US" altLang="zh-CN" sz="2000" b="1" dirty="0">
                              <a:solidFill>
                                <a:srgbClr val="0000FF"/>
                              </a:solidFill>
                            </a:rPr>
                            <a:t>011</a:t>
                          </a:r>
                          <a:endParaRPr lang="zh-CN" altLang="en-US" sz="20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33</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rgbClr val="C00000"/>
                              </a:solidFill>
                            </a:rPr>
                            <a:t>0.4400</a:t>
                          </a:r>
                          <a:endParaRPr lang="zh-CN" altLang="en-US" sz="20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139040">
                    <a:tc>
                      <a:txBody>
                        <a:bodyPr/>
                        <a:lstStyle/>
                        <a:p>
                          <a:pPr algn="ctr"/>
                          <a:r>
                            <a:rPr lang="en-US" altLang="zh-CN" b="1" dirty="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3</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6</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011</a:t>
                          </a:r>
                          <a:r>
                            <a:rPr lang="en-US" altLang="zh-CN" sz="2000" b="1" dirty="0">
                              <a:solidFill>
                                <a:srgbClr val="0000FF"/>
                              </a:solidFill>
                            </a:rPr>
                            <a:t>110</a:t>
                          </a:r>
                          <a:endParaRPr lang="zh-CN" altLang="en-US" sz="20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9.5</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rgbClr val="C00000"/>
                              </a:solidFill>
                            </a:rPr>
                            <a:t>0.1267</a:t>
                          </a:r>
                          <a:endParaRPr lang="zh-CN" altLang="en-US" sz="20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70840">
                    <a:tc>
                      <a:txBody>
                        <a:bodyPr/>
                        <a:lstStyle/>
                        <a:p>
                          <a:pPr algn="ctr"/>
                          <a:r>
                            <a:rPr lang="en-US" altLang="zh-CN" sz="1600" b="1" dirty="0">
                              <a:solidFill>
                                <a:schemeClr val="tx1"/>
                              </a:solidFill>
                            </a:rPr>
                            <a:t>4</a:t>
                          </a:r>
                          <a:endParaRPr lang="zh-CN"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4</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7</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100</a:t>
                          </a:r>
                          <a:r>
                            <a:rPr lang="en-US" altLang="zh-CN" sz="2000" b="1" dirty="0">
                              <a:solidFill>
                                <a:srgbClr val="0000FF"/>
                              </a:solidFill>
                            </a:rPr>
                            <a:t>111</a:t>
                          </a:r>
                          <a:endParaRPr lang="zh-CN" altLang="en-US" sz="20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16</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rgbClr val="C00000"/>
                              </a:solidFill>
                            </a:rPr>
                            <a:t>0.2133</a:t>
                          </a:r>
                          <a:endParaRPr lang="zh-CN" altLang="en-US" sz="20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70840">
                    <a:tc gridSpan="4">
                      <a:txBody>
                        <a:bodyPr/>
                        <a:lstStyle/>
                        <a:p>
                          <a:pPr algn="l"/>
                          <a:r>
                            <a:rPr lang="zh-CN" altLang="en-US" sz="1600" b="1" dirty="0">
                              <a:solidFill>
                                <a:schemeClr val="tx1"/>
                              </a:solidFill>
                            </a:rPr>
                            <a:t>群体适应度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r>
                            <a:rPr lang="en-US" altLang="zh-CN" b="1" dirty="0">
                              <a:solidFill>
                                <a:schemeClr val="tx1"/>
                              </a:solidFill>
                            </a:rPr>
                            <a:t>          33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4019898055"/>
                  </p:ext>
                </p:extLst>
              </p:nvPr>
            </p:nvGraphicFramePr>
            <p:xfrm>
              <a:off x="395536" y="3429000"/>
              <a:ext cx="8280919" cy="2687320"/>
            </p:xfrm>
            <a:graphic>
              <a:graphicData uri="http://schemas.openxmlformats.org/drawingml/2006/table">
                <a:tbl>
                  <a:tblPr firstRow="1" bandRow="1">
                    <a:tableStyleId>{5C22544A-7EE6-4342-B048-85BDC9FD1C3A}</a:tableStyleId>
                  </a:tblPr>
                  <a:tblGrid>
                    <a:gridCol w="720080">
                      <a:extLst>
                        <a:ext uri="{9D8B030D-6E8A-4147-A177-3AD203B41FA5}">
                          <a16:colId xmlns="" xmlns:a16="http://schemas.microsoft.com/office/drawing/2014/main" xmlns:a14="http://schemas.microsoft.com/office/drawing/2010/main" val="20000"/>
                        </a:ext>
                      </a:extLst>
                    </a:gridCol>
                    <a:gridCol w="1175055">
                      <a:extLst>
                        <a:ext uri="{9D8B030D-6E8A-4147-A177-3AD203B41FA5}">
                          <a16:colId xmlns="" xmlns:a16="http://schemas.microsoft.com/office/drawing/2014/main" xmlns:a14="http://schemas.microsoft.com/office/drawing/2010/main" val="20001"/>
                        </a:ext>
                      </a:extLst>
                    </a:gridCol>
                    <a:gridCol w="1071164">
                      <a:extLst>
                        <a:ext uri="{9D8B030D-6E8A-4147-A177-3AD203B41FA5}">
                          <a16:colId xmlns="" xmlns:a16="http://schemas.microsoft.com/office/drawing/2014/main" xmlns:a14="http://schemas.microsoft.com/office/drawing/2010/main" val="20002"/>
                        </a:ext>
                      </a:extLst>
                    </a:gridCol>
                    <a:gridCol w="1771540">
                      <a:extLst>
                        <a:ext uri="{9D8B030D-6E8A-4147-A177-3AD203B41FA5}">
                          <a16:colId xmlns="" xmlns:a16="http://schemas.microsoft.com/office/drawing/2014/main" xmlns:a14="http://schemas.microsoft.com/office/drawing/2010/main" val="20003"/>
                        </a:ext>
                      </a:extLst>
                    </a:gridCol>
                    <a:gridCol w="1771540">
                      <a:extLst>
                        <a:ext uri="{9D8B030D-6E8A-4147-A177-3AD203B41FA5}">
                          <a16:colId xmlns="" xmlns:a16="http://schemas.microsoft.com/office/drawing/2014/main" xmlns:a14="http://schemas.microsoft.com/office/drawing/2010/main" val="20004"/>
                        </a:ext>
                      </a:extLst>
                    </a:gridCol>
                    <a:gridCol w="1771540">
                      <a:extLst>
                        <a:ext uri="{9D8B030D-6E8A-4147-A177-3AD203B41FA5}">
                          <a16:colId xmlns="" xmlns:a16="http://schemas.microsoft.com/office/drawing/2014/main" xmlns:a14="http://schemas.microsoft.com/office/drawing/2010/main" val="20005"/>
                        </a:ext>
                      </a:extLst>
                    </a:gridCol>
                  </a:tblGrid>
                  <a:tr h="365760">
                    <a:tc gridSpan="6">
                      <a:txBody>
                        <a:bodyPr/>
                        <a:lstStyle/>
                        <a:p>
                          <a:pPr algn="ctr"/>
                          <a:r>
                            <a:rPr lang="zh-CN" altLang="en-US" b="1" dirty="0">
                              <a:solidFill>
                                <a:srgbClr val="0000FF"/>
                              </a:solidFill>
                            </a:rPr>
                            <a:t>初始群体的适应度和每个个体的相对适应度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xmlns:a14="http://schemas.microsoft.com/office/drawing/2010/main" val="10000"/>
                      </a:ext>
                    </a:extLst>
                  </a:tr>
                  <a:tr h="365760">
                    <a:tc>
                      <a:txBody>
                        <a:bodyPr/>
                        <a:lstStyle/>
                        <a:p>
                          <a:pPr algn="ctr"/>
                          <a:r>
                            <a:rPr lang="zh-CN" altLang="en-US" b="1" dirty="0">
                              <a:solidFill>
                                <a:srgbClr val="0000FF"/>
                              </a:solidFill>
                            </a:rPr>
                            <a:t>序号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3"/>
                          <a:stretch>
                            <a:fillRect l="-61658" t="-111667" r="-543005" b="-558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3"/>
                          <a:stretch>
                            <a:fillRect l="-178286" t="-111667" r="-498857" b="-558333"/>
                          </a:stretch>
                        </a:blipFill>
                      </a:tcPr>
                    </a:tc>
                    <a:tc>
                      <a:txBody>
                        <a:bodyPr/>
                        <a:lstStyle/>
                        <a:p>
                          <a:pPr algn="ctr"/>
                          <a:r>
                            <a:rPr lang="zh-CN" altLang="en-US" b="1" dirty="0">
                              <a:solidFill>
                                <a:srgbClr val="0000FF"/>
                              </a:solidFill>
                            </a:rPr>
                            <a:t>个体编码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3"/>
                          <a:stretch>
                            <a:fillRect l="-268276" t="-111667" r="-100690" b="-558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3"/>
                          <a:stretch>
                            <a:fillRect l="-367010" t="-111667" r="-344" b="-558333"/>
                          </a:stretch>
                        </a:blipFill>
                      </a:tcPr>
                    </a:tc>
                    <a:extLst>
                      <a:ext uri="{0D108BD9-81ED-4DB2-BD59-A6C34878D82A}">
                        <a16:rowId xmlns="" xmlns:a16="http://schemas.microsoft.com/office/drawing/2014/main" xmlns:a14="http://schemas.microsoft.com/office/drawing/2010/main" val="10001"/>
                      </a:ext>
                    </a:extLst>
                  </a:tr>
                  <a:tr h="396240">
                    <a:tc>
                      <a:txBody>
                        <a:bodyPr/>
                        <a:lstStyle/>
                        <a:p>
                          <a:pPr algn="ctr"/>
                          <a:r>
                            <a:rPr lang="en-US" altLang="zh-CN" b="1" dirty="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2</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2</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010</a:t>
                          </a:r>
                          <a:r>
                            <a:rPr lang="en-US" altLang="zh-CN" sz="2000" b="1" dirty="0">
                              <a:solidFill>
                                <a:srgbClr val="0000FF"/>
                              </a:solidFill>
                            </a:rPr>
                            <a:t>010</a:t>
                          </a:r>
                          <a:endParaRPr lang="zh-CN" altLang="en-US" sz="20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16.5</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rgbClr val="C00000"/>
                              </a:solidFill>
                            </a:rPr>
                            <a:t>0.2200</a:t>
                          </a:r>
                          <a:endParaRPr lang="zh-CN" altLang="en-US" sz="20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xmlns:a14="http://schemas.microsoft.com/office/drawing/2010/main" val="10002"/>
                      </a:ext>
                    </a:extLst>
                  </a:tr>
                  <a:tr h="39624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5</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3</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101</a:t>
                          </a:r>
                          <a:r>
                            <a:rPr lang="en-US" altLang="zh-CN" sz="2000" b="1" dirty="0">
                              <a:solidFill>
                                <a:srgbClr val="0000FF"/>
                              </a:solidFill>
                            </a:rPr>
                            <a:t>011</a:t>
                          </a:r>
                          <a:endParaRPr lang="zh-CN" altLang="en-US" sz="20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33</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rgbClr val="C00000"/>
                              </a:solidFill>
                            </a:rPr>
                            <a:t>0.4400</a:t>
                          </a:r>
                          <a:endParaRPr lang="zh-CN" altLang="en-US" sz="20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xmlns:a14="http://schemas.microsoft.com/office/drawing/2010/main" val="10003"/>
                      </a:ext>
                    </a:extLst>
                  </a:tr>
                  <a:tr h="396240">
                    <a:tc>
                      <a:txBody>
                        <a:bodyPr/>
                        <a:lstStyle/>
                        <a:p>
                          <a:pPr algn="ctr"/>
                          <a:r>
                            <a:rPr lang="en-US" altLang="zh-CN" b="1" dirty="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3</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6</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011</a:t>
                          </a:r>
                          <a:r>
                            <a:rPr lang="en-US" altLang="zh-CN" sz="2000" b="1" dirty="0">
                              <a:solidFill>
                                <a:srgbClr val="0000FF"/>
                              </a:solidFill>
                            </a:rPr>
                            <a:t>110</a:t>
                          </a:r>
                          <a:endParaRPr lang="zh-CN" altLang="en-US" sz="20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9.5</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rgbClr val="C00000"/>
                              </a:solidFill>
                            </a:rPr>
                            <a:t>0.1267</a:t>
                          </a:r>
                          <a:endParaRPr lang="zh-CN" altLang="en-US" sz="20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xmlns:a14="http://schemas.microsoft.com/office/drawing/2010/main" val="10004"/>
                      </a:ext>
                    </a:extLst>
                  </a:tr>
                  <a:tr h="396240">
                    <a:tc>
                      <a:txBody>
                        <a:bodyPr/>
                        <a:lstStyle/>
                        <a:p>
                          <a:pPr algn="ctr"/>
                          <a:r>
                            <a:rPr lang="en-US" altLang="zh-CN" sz="1600" b="1" dirty="0">
                              <a:solidFill>
                                <a:schemeClr val="tx1"/>
                              </a:solidFill>
                            </a:rPr>
                            <a:t>4</a:t>
                          </a:r>
                          <a:endParaRPr lang="zh-CN"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4</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7</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100</a:t>
                          </a:r>
                          <a:r>
                            <a:rPr lang="en-US" altLang="zh-CN" sz="2000" b="1" dirty="0">
                              <a:solidFill>
                                <a:srgbClr val="0000FF"/>
                              </a:solidFill>
                            </a:rPr>
                            <a:t>111</a:t>
                          </a:r>
                          <a:endParaRPr lang="zh-CN" altLang="en-US" sz="20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16</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rgbClr val="C00000"/>
                              </a:solidFill>
                            </a:rPr>
                            <a:t>0.2133</a:t>
                          </a:r>
                          <a:endParaRPr lang="zh-CN" altLang="en-US" sz="20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xmlns:a14="http://schemas.microsoft.com/office/drawing/2010/main" val="10005"/>
                      </a:ext>
                    </a:extLst>
                  </a:tr>
                  <a:tr h="370840">
                    <a:tc gridSpan="4">
                      <a:txBody>
                        <a:bodyPr/>
                        <a:lstStyle/>
                        <a:p>
                          <a:pPr algn="l"/>
                          <a:r>
                            <a:rPr lang="zh-CN" altLang="en-US" sz="1600" b="1" dirty="0">
                              <a:solidFill>
                                <a:schemeClr val="tx1"/>
                              </a:solidFill>
                            </a:rPr>
                            <a:t>群体适应度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r>
                            <a:rPr lang="en-US" altLang="zh-CN" b="1" dirty="0">
                              <a:solidFill>
                                <a:schemeClr val="tx1"/>
                              </a:solidFill>
                            </a:rPr>
                            <a:t>          33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xmlns:a14="http://schemas.microsoft.com/office/drawing/2010/main" val="10006"/>
                      </a:ext>
                    </a:extLst>
                  </a:tr>
                </a:tbl>
              </a:graphicData>
            </a:graphic>
          </p:graphicFrame>
        </mc:Fallback>
      </mc:AlternateContent>
      <mc:AlternateContent xmlns:mc="http://schemas.openxmlformats.org/markup-compatibility/2006" xmlns:a14="http://schemas.microsoft.com/office/drawing/2010/main">
        <mc:Choice Requires="a14">
          <p:sp>
            <p:nvSpPr>
              <p:cNvPr id="2" name="TextBox 1"/>
              <p:cNvSpPr txBox="1"/>
              <p:nvPr/>
            </p:nvSpPr>
            <p:spPr>
              <a:xfrm>
                <a:off x="4535996" y="332656"/>
                <a:ext cx="4341830" cy="11561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a:rPr>
                          </m:ctrlPr>
                        </m:sSubPr>
                        <m:e>
                          <m:r>
                            <a:rPr lang="en-US" altLang="zh-CN" sz="3200" b="0" i="1" smtClean="0">
                              <a:latin typeface="Cambria Math"/>
                            </a:rPr>
                            <m:t>𝑟</m:t>
                          </m:r>
                        </m:e>
                        <m:sub>
                          <m:r>
                            <a:rPr lang="en-US" altLang="zh-CN" sz="3200" b="0" i="1" smtClean="0">
                              <a:latin typeface="Cambria Math"/>
                            </a:rPr>
                            <m:t>𝑖</m:t>
                          </m:r>
                        </m:sub>
                      </m:sSub>
                      <m:r>
                        <a:rPr lang="en-US" altLang="zh-CN" sz="3200" b="0" i="1" smtClean="0">
                          <a:latin typeface="Cambria Math"/>
                        </a:rPr>
                        <m:t>=</m:t>
                      </m:r>
                      <m:f>
                        <m:fPr>
                          <m:ctrlPr>
                            <a:rPr lang="en-US" altLang="zh-CN" sz="3200" b="0" i="1" smtClean="0">
                              <a:latin typeface="Cambria Math"/>
                            </a:rPr>
                          </m:ctrlPr>
                        </m:fPr>
                        <m:num>
                          <m:sSub>
                            <m:sSubPr>
                              <m:ctrlPr>
                                <a:rPr lang="en-US" altLang="zh-CN" sz="3200" b="0" i="1" smtClean="0">
                                  <a:latin typeface="Cambria Math"/>
                                </a:rPr>
                              </m:ctrlPr>
                            </m:sSubPr>
                            <m:e>
                              <m:r>
                                <a:rPr lang="en-US" altLang="zh-CN" sz="3200" b="0" i="1" smtClean="0">
                                  <a:latin typeface="Cambria Math"/>
                                </a:rPr>
                                <m:t>𝑓</m:t>
                              </m:r>
                            </m:e>
                            <m:sub>
                              <m:r>
                                <a:rPr lang="en-US" altLang="zh-CN" sz="3200" b="0" i="1" smtClean="0">
                                  <a:latin typeface="Cambria Math"/>
                                </a:rPr>
                                <m:t>𝑖</m:t>
                              </m:r>
                            </m:sub>
                          </m:sSub>
                        </m:num>
                        <m:den>
                          <m:nary>
                            <m:naryPr>
                              <m:chr m:val="∑"/>
                              <m:ctrlPr>
                                <a:rPr lang="en-US" altLang="zh-CN" sz="3200" b="0" i="1" smtClean="0">
                                  <a:latin typeface="Cambria Math"/>
                                </a:rPr>
                              </m:ctrlPr>
                            </m:naryPr>
                            <m:sub>
                              <m:r>
                                <m:rPr>
                                  <m:brk m:alnAt="23"/>
                                </m:rPr>
                                <a:rPr lang="en-US" altLang="zh-CN" sz="3200" b="0" i="1" smtClean="0">
                                  <a:latin typeface="Cambria Math"/>
                                </a:rPr>
                                <m:t>𝑖</m:t>
                              </m:r>
                              <m:r>
                                <a:rPr lang="en-US" altLang="zh-CN" sz="3200" b="0" i="1" smtClean="0">
                                  <a:latin typeface="Cambria Math"/>
                                </a:rPr>
                                <m:t>=1</m:t>
                              </m:r>
                            </m:sub>
                            <m:sup>
                              <m:r>
                                <a:rPr lang="en-US" altLang="zh-CN" sz="3200" b="0" i="1" smtClean="0">
                                  <a:latin typeface="Cambria Math"/>
                                </a:rPr>
                                <m:t>4</m:t>
                              </m:r>
                            </m:sup>
                            <m:e>
                              <m:sSub>
                                <m:sSubPr>
                                  <m:ctrlPr>
                                    <a:rPr lang="en-US" altLang="zh-CN" sz="3200" b="0" i="1" smtClean="0">
                                      <a:latin typeface="Cambria Math"/>
                                    </a:rPr>
                                  </m:ctrlPr>
                                </m:sSubPr>
                                <m:e>
                                  <m:r>
                                    <a:rPr lang="en-US" altLang="zh-CN" sz="3200" b="0" i="1" smtClean="0">
                                      <a:latin typeface="Cambria Math"/>
                                    </a:rPr>
                                    <m:t>𝑓</m:t>
                                  </m:r>
                                </m:e>
                                <m:sub>
                                  <m:r>
                                    <a:rPr lang="en-US" altLang="zh-CN" sz="3200" b="0" i="1" smtClean="0">
                                      <a:latin typeface="Cambria Math"/>
                                    </a:rPr>
                                    <m:t>𝑖</m:t>
                                  </m:r>
                                </m:sub>
                              </m:sSub>
                            </m:e>
                          </m:nary>
                        </m:den>
                      </m:f>
                      <m:r>
                        <a:rPr lang="en-US" altLang="zh-CN" sz="3200" b="0" i="1" smtClean="0">
                          <a:latin typeface="Cambria Math"/>
                        </a:rPr>
                        <m:t>,</m:t>
                      </m:r>
                      <m:r>
                        <a:rPr lang="en-US" altLang="zh-CN" sz="3200" b="0" i="1" smtClean="0">
                          <a:latin typeface="Cambria Math"/>
                        </a:rPr>
                        <m:t>𝑖</m:t>
                      </m:r>
                      <m:r>
                        <a:rPr lang="en-US" altLang="zh-CN" sz="3200" b="0" i="1" smtClean="0">
                          <a:latin typeface="Cambria Math"/>
                        </a:rPr>
                        <m:t>=1,2,3,4</m:t>
                      </m:r>
                    </m:oMath>
                  </m:oMathPara>
                </a14:m>
                <a:endParaRPr lang="zh-CN" alt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4535996" y="332656"/>
                <a:ext cx="4341830" cy="1156150"/>
              </a:xfrm>
              <a:prstGeom prst="rect">
                <a:avLst/>
              </a:prstGeom>
              <a:blipFill rotWithShape="1">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2341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7813"/>
            <a:ext cx="8291513" cy="5815483"/>
          </a:xfrm>
        </p:spPr>
        <p:txBody>
          <a:bodyPr/>
          <a:lstStyle/>
          <a:p>
            <a:pPr eaLnBrk="1" hangingPunct="1"/>
            <a:r>
              <a:rPr lang="en-US" altLang="zh-CN" dirty="0">
                <a:latin typeface="华文中宋" pitchFamily="2" charset="-122"/>
                <a:ea typeface="华文中宋" pitchFamily="2" charset="-122"/>
              </a:rPr>
              <a:t>4.</a:t>
            </a:r>
            <a:r>
              <a:rPr lang="zh-CN" altLang="en-US" dirty="0">
                <a:solidFill>
                  <a:srgbClr val="FF3300"/>
                </a:solidFill>
                <a:latin typeface="华文中宋" pitchFamily="2" charset="-122"/>
                <a:ea typeface="华文中宋" pitchFamily="2" charset="-122"/>
              </a:rPr>
              <a:t>选择运算</a:t>
            </a:r>
            <a:r>
              <a:rPr lang="zh-CN" altLang="en-US" dirty="0">
                <a:latin typeface="华文中宋" pitchFamily="2" charset="-122"/>
                <a:ea typeface="华文中宋" pitchFamily="2" charset="-122"/>
              </a:rPr>
              <a:t>。按照“</a:t>
            </a:r>
            <a:r>
              <a:rPr lang="zh-CN" altLang="en-US" dirty="0">
                <a:solidFill>
                  <a:srgbClr val="0000F0"/>
                </a:solidFill>
                <a:latin typeface="华文中宋" pitchFamily="2" charset="-122"/>
                <a:ea typeface="华文中宋" pitchFamily="2" charset="-122"/>
              </a:rPr>
              <a:t>适者生存</a:t>
            </a:r>
            <a:r>
              <a:rPr lang="zh-CN" altLang="en-US" dirty="0">
                <a:latin typeface="华文中宋" pitchFamily="2" charset="-122"/>
                <a:ea typeface="华文中宋" pitchFamily="2" charset="-122"/>
              </a:rPr>
              <a:t>”原则进行选择，即适应度越高的个体有更多的机会入选种群。如果把各个体的相对适应度（所有个体的相对适应度之和为</a:t>
            </a:r>
            <a:r>
              <a:rPr lang="en-US" altLang="zh-CN" dirty="0">
                <a:latin typeface="华文中宋" pitchFamily="2" charset="-122"/>
                <a:ea typeface="华文中宋" pitchFamily="2" charset="-122"/>
              </a:rPr>
              <a:t>1</a:t>
            </a:r>
            <a:r>
              <a:rPr lang="zh-CN" altLang="en-US" dirty="0">
                <a:latin typeface="华文中宋" pitchFamily="2" charset="-122"/>
                <a:ea typeface="华文中宋" pitchFamily="2" charset="-122"/>
              </a:rPr>
              <a:t>）看作获取入选种群机会的概率，那么根据</a:t>
            </a:r>
            <a:r>
              <a:rPr lang="zh-CN" altLang="en-US" dirty="0">
                <a:solidFill>
                  <a:srgbClr val="C00000"/>
                </a:solidFill>
                <a:latin typeface="华文中宋" pitchFamily="2" charset="-122"/>
                <a:ea typeface="华文中宋" pitchFamily="2" charset="-122"/>
              </a:rPr>
              <a:t>轮盘赌博</a:t>
            </a:r>
            <a:r>
              <a:rPr lang="zh-CN" altLang="en-US" dirty="0">
                <a:latin typeface="华文中宋" pitchFamily="2" charset="-122"/>
                <a:ea typeface="华文中宋" pitchFamily="2" charset="-122"/>
              </a:rPr>
              <a:t>的原理，概率大的在轮盘上应该战友更大的扇面，因而有更多的入选种群的机会（次数）。</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4"/>
          <p:cNvSpPr>
            <a:spLocks noChangeArrowheads="1"/>
          </p:cNvSpPr>
          <p:nvPr/>
        </p:nvSpPr>
        <p:spPr bwMode="auto">
          <a:xfrm>
            <a:off x="1668595" y="2492375"/>
            <a:ext cx="2879725" cy="10398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endParaRPr lang="zh-CN" altLang="zh-CN"/>
          </a:p>
        </p:txBody>
      </p:sp>
      <p:sp>
        <p:nvSpPr>
          <p:cNvPr id="38915" name="Oval 6"/>
          <p:cNvSpPr>
            <a:spLocks noChangeArrowheads="1"/>
          </p:cNvSpPr>
          <p:nvPr/>
        </p:nvSpPr>
        <p:spPr bwMode="auto">
          <a:xfrm>
            <a:off x="1020895" y="620713"/>
            <a:ext cx="5472113" cy="52562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pic>
        <p:nvPicPr>
          <p:cNvPr id="389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08" y="260648"/>
            <a:ext cx="5207488"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Line 19"/>
          <p:cNvSpPr>
            <a:spLocks noChangeShapeType="1"/>
          </p:cNvSpPr>
          <p:nvPr/>
        </p:nvSpPr>
        <p:spPr bwMode="auto">
          <a:xfrm flipH="1" flipV="1">
            <a:off x="4693105" y="5373216"/>
            <a:ext cx="0" cy="809908"/>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323528" y="2816932"/>
            <a:ext cx="8424936" cy="828092"/>
          </a:xfrm>
          <a:prstGeom prst="rect">
            <a:avLst/>
          </a:prstGeom>
          <a:solidFill>
            <a:srgbClr val="006699">
              <a:alpha val="3215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eaLnBrk="1" hangingPunct="1"/>
            <a:r>
              <a:rPr lang="zh-CN" altLang="en-US" sz="2400" b="1" dirty="0">
                <a:latin typeface="华文中宋" pitchFamily="2" charset="-122"/>
                <a:ea typeface="华文中宋" pitchFamily="2" charset="-122"/>
              </a:rPr>
              <a:t>各个体经产生随机数所获得的入选次数（</a:t>
            </a:r>
            <a:r>
              <a:rPr lang="en-US" altLang="zh-CN" sz="2400" b="1" dirty="0">
                <a:latin typeface="华文中宋" pitchFamily="2" charset="-122"/>
                <a:ea typeface="华文中宋" pitchFamily="2" charset="-122"/>
              </a:rPr>
              <a:t>2</a:t>
            </a:r>
            <a:r>
              <a:rPr lang="zh-CN" altLang="en-US" sz="2400" b="1" dirty="0">
                <a:latin typeface="华文中宋" pitchFamily="2" charset="-122"/>
                <a:ea typeface="华文中宋" pitchFamily="2" charset="-122"/>
              </a:rPr>
              <a:t>号两次，</a:t>
            </a:r>
            <a:r>
              <a:rPr lang="en-US" altLang="zh-CN" sz="2400" b="1" dirty="0">
                <a:latin typeface="华文中宋" pitchFamily="2" charset="-122"/>
                <a:ea typeface="华文中宋" pitchFamily="2" charset="-122"/>
              </a:rPr>
              <a:t>1</a:t>
            </a:r>
            <a:r>
              <a:rPr lang="zh-CN" altLang="en-US" sz="2400" b="1" dirty="0">
                <a:latin typeface="华文中宋" pitchFamily="2" charset="-122"/>
                <a:ea typeface="华文中宋" pitchFamily="2" charset="-122"/>
              </a:rPr>
              <a:t>和</a:t>
            </a:r>
            <a:r>
              <a:rPr lang="en-US" altLang="zh-CN" sz="2400" b="1" dirty="0">
                <a:latin typeface="华文中宋" pitchFamily="2" charset="-122"/>
                <a:ea typeface="华文中宋" pitchFamily="2" charset="-122"/>
              </a:rPr>
              <a:t>4</a:t>
            </a:r>
            <a:r>
              <a:rPr lang="zh-CN" altLang="en-US" sz="2400" b="1" dirty="0">
                <a:latin typeface="华文中宋" pitchFamily="2" charset="-122"/>
                <a:ea typeface="华文中宋" pitchFamily="2" charset="-122"/>
              </a:rPr>
              <a:t>号各</a:t>
            </a:r>
            <a:r>
              <a:rPr lang="en-US" altLang="zh-CN" sz="2400" b="1" dirty="0">
                <a:latin typeface="华文中宋" pitchFamily="2" charset="-122"/>
                <a:ea typeface="华文中宋" pitchFamily="2" charset="-122"/>
              </a:rPr>
              <a:t>1</a:t>
            </a:r>
            <a:r>
              <a:rPr lang="zh-CN" altLang="en-US" sz="2400" b="1" dirty="0">
                <a:latin typeface="华文中宋" pitchFamily="2" charset="-122"/>
                <a:ea typeface="华文中宋" pitchFamily="2" charset="-122"/>
              </a:rPr>
              <a:t>次，淘汰</a:t>
            </a:r>
            <a:r>
              <a:rPr lang="en-US" altLang="zh-CN" sz="2400" b="1" dirty="0">
                <a:latin typeface="华文中宋" pitchFamily="2" charset="-122"/>
                <a:ea typeface="华文中宋" pitchFamily="2" charset="-122"/>
              </a:rPr>
              <a:t>3</a:t>
            </a:r>
            <a:r>
              <a:rPr lang="zh-CN" altLang="en-US" sz="2400" b="1" dirty="0">
                <a:latin typeface="华文中宋" pitchFamily="2" charset="-122"/>
                <a:ea typeface="华文中宋" pitchFamily="2" charset="-122"/>
              </a:rPr>
              <a:t>号）</a:t>
            </a:r>
          </a:p>
        </p:txBody>
      </p:sp>
      <p:graphicFrame>
        <p:nvGraphicFramePr>
          <p:cNvPr id="7" name="表格 6"/>
          <p:cNvGraphicFramePr>
            <a:graphicFrameLocks noGrp="1"/>
          </p:cNvGraphicFramePr>
          <p:nvPr>
            <p:extLst>
              <p:ext uri="{D42A27DB-BD31-4B8C-83A1-F6EECF244321}">
                <p14:modId xmlns:p14="http://schemas.microsoft.com/office/powerpoint/2010/main" val="2599707689"/>
              </p:ext>
            </p:extLst>
          </p:nvPr>
        </p:nvGraphicFramePr>
        <p:xfrm>
          <a:off x="323529" y="3717032"/>
          <a:ext cx="8424935" cy="2529840"/>
        </p:xfrm>
        <a:graphic>
          <a:graphicData uri="http://schemas.openxmlformats.org/drawingml/2006/table">
            <a:tbl>
              <a:tblPr firstRow="1" bandRow="1">
                <a:tableStyleId>{5C22544A-7EE6-4342-B048-85BDC9FD1C3A}</a:tableStyleId>
              </a:tblPr>
              <a:tblGrid>
                <a:gridCol w="721968">
                  <a:extLst>
                    <a:ext uri="{9D8B030D-6E8A-4147-A177-3AD203B41FA5}">
                      <a16:colId xmlns="" xmlns:a16="http://schemas.microsoft.com/office/drawing/2014/main" val="20000"/>
                    </a:ext>
                  </a:extLst>
                </a:gridCol>
                <a:gridCol w="563504">
                  <a:extLst>
                    <a:ext uri="{9D8B030D-6E8A-4147-A177-3AD203B41FA5}">
                      <a16:colId xmlns="" xmlns:a16="http://schemas.microsoft.com/office/drawing/2014/main" val="20001"/>
                    </a:ext>
                  </a:extLst>
                </a:gridCol>
                <a:gridCol w="2224426">
                  <a:extLst>
                    <a:ext uri="{9D8B030D-6E8A-4147-A177-3AD203B41FA5}">
                      <a16:colId xmlns="" xmlns:a16="http://schemas.microsoft.com/office/drawing/2014/main" val="20002"/>
                    </a:ext>
                  </a:extLst>
                </a:gridCol>
                <a:gridCol w="1305197">
                  <a:extLst>
                    <a:ext uri="{9D8B030D-6E8A-4147-A177-3AD203B41FA5}">
                      <a16:colId xmlns="" xmlns:a16="http://schemas.microsoft.com/office/drawing/2014/main" val="20003"/>
                    </a:ext>
                  </a:extLst>
                </a:gridCol>
                <a:gridCol w="1341362">
                  <a:extLst>
                    <a:ext uri="{9D8B030D-6E8A-4147-A177-3AD203B41FA5}">
                      <a16:colId xmlns="" xmlns:a16="http://schemas.microsoft.com/office/drawing/2014/main" val="20004"/>
                    </a:ext>
                  </a:extLst>
                </a:gridCol>
                <a:gridCol w="900326">
                  <a:extLst>
                    <a:ext uri="{9D8B030D-6E8A-4147-A177-3AD203B41FA5}">
                      <a16:colId xmlns="" xmlns:a16="http://schemas.microsoft.com/office/drawing/2014/main" val="20005"/>
                    </a:ext>
                  </a:extLst>
                </a:gridCol>
                <a:gridCol w="1368152">
                  <a:extLst>
                    <a:ext uri="{9D8B030D-6E8A-4147-A177-3AD203B41FA5}">
                      <a16:colId xmlns="" xmlns:a16="http://schemas.microsoft.com/office/drawing/2014/main" val="20006"/>
                    </a:ext>
                  </a:extLst>
                </a:gridCol>
              </a:tblGrid>
              <a:tr h="139040">
                <a:tc gridSpan="7">
                  <a:txBody>
                    <a:bodyPr/>
                    <a:lstStyle/>
                    <a:p>
                      <a:pPr algn="ctr"/>
                      <a:r>
                        <a:rPr lang="zh-CN" altLang="en-US" b="1" dirty="0">
                          <a:solidFill>
                            <a:srgbClr val="0000FF"/>
                          </a:solidFill>
                        </a:rPr>
                        <a:t>初始群体遗传操作运算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39040">
                <a:tc>
                  <a:txBody>
                    <a:bodyPr/>
                    <a:lstStyle/>
                    <a:p>
                      <a:r>
                        <a:rPr lang="zh-CN" altLang="en-US" sz="1800" b="1" dirty="0"/>
                        <a:t>序号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b="1" dirty="0">
                          <a:solidFill>
                            <a:srgbClr val="0000FF"/>
                          </a:solidFill>
                        </a:rPr>
                        <a:t>入选</a:t>
                      </a:r>
                      <a:endParaRPr lang="en-US" altLang="zh-CN" sz="1400" b="1" dirty="0">
                        <a:solidFill>
                          <a:srgbClr val="0000FF"/>
                        </a:solidFill>
                      </a:endParaRPr>
                    </a:p>
                    <a:p>
                      <a:pPr algn="ctr"/>
                      <a:r>
                        <a:rPr lang="zh-CN" altLang="en-US" sz="1400" b="1" dirty="0">
                          <a:solidFill>
                            <a:srgbClr val="0000FF"/>
                          </a:solidFill>
                        </a:rPr>
                        <a:t>次数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b="1" dirty="0">
                          <a:solidFill>
                            <a:srgbClr val="0000FF"/>
                          </a:solidFill>
                        </a:rPr>
                        <a:t>入选结果 </a:t>
                      </a:r>
                      <a:r>
                        <a:rPr lang="en-US" altLang="zh-CN" sz="1600" b="1" dirty="0">
                          <a:solidFill>
                            <a:srgbClr val="FFFF00"/>
                          </a:solidFill>
                        </a:rPr>
                        <a:t>(</a:t>
                      </a:r>
                      <a:r>
                        <a:rPr lang="zh-CN" altLang="en-US" sz="1600" b="1" dirty="0">
                          <a:solidFill>
                            <a:srgbClr val="FFFF00"/>
                          </a:solidFill>
                        </a:rPr>
                        <a:t>原序号</a:t>
                      </a:r>
                      <a:r>
                        <a:rPr lang="en-US" altLang="zh-CN" sz="1600" b="1" dirty="0">
                          <a:solidFill>
                            <a:srgbClr val="FFFF00"/>
                          </a:solidFill>
                        </a:rPr>
                        <a:t>)</a:t>
                      </a:r>
                      <a:endParaRPr lang="zh-CN" altLang="en-US" sz="1600" b="1" dirty="0">
                        <a:solidFill>
                          <a:srgbClr val="FFFF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b="1" dirty="0"/>
                        <a:t>配对、</a:t>
                      </a:r>
                      <a:endParaRPr lang="en-US" altLang="zh-CN" sz="1600" b="1" dirty="0"/>
                    </a:p>
                    <a:p>
                      <a:r>
                        <a:rPr lang="zh-CN" altLang="en-US" sz="1600" b="1" dirty="0"/>
                        <a:t>交叉点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rgbClr val="0000FF"/>
                          </a:solidFill>
                        </a:rPr>
                        <a:t>交叉结果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rgbClr val="0000FF"/>
                          </a:solidFill>
                        </a:rPr>
                        <a:t>变异</a:t>
                      </a:r>
                      <a:endParaRPr lang="en-US" altLang="zh-CN" sz="1600" b="1" dirty="0">
                        <a:solidFill>
                          <a:srgbClr val="0000FF"/>
                        </a:solidFill>
                      </a:endParaRPr>
                    </a:p>
                    <a:p>
                      <a:pPr algn="ctr"/>
                      <a:r>
                        <a:rPr lang="zh-CN" altLang="en-US" sz="1600" b="1" dirty="0">
                          <a:solidFill>
                            <a:srgbClr val="0000FF"/>
                          </a:solidFill>
                        </a:rPr>
                        <a:t>位置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rgbClr val="0000FF"/>
                          </a:solidFill>
                        </a:rPr>
                        <a:t>变异结果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040">
                <a:tc>
                  <a:txBody>
                    <a:bodyPr/>
                    <a:lstStyle/>
                    <a:p>
                      <a:pPr marL="0" algn="ctr" defTabSz="914400" rtl="0" eaLnBrk="1" latinLnBrk="0" hangingPunct="1"/>
                      <a:r>
                        <a:rPr lang="en-US" altLang="zh-CN" sz="1800" b="1" kern="1200" dirty="0">
                          <a:solidFill>
                            <a:schemeClr val="tx1"/>
                          </a:solidFill>
                          <a:latin typeface="+mn-lt"/>
                          <a:ea typeface="+mn-ea"/>
                          <a:cs typeface="+mn-cs"/>
                        </a:rPr>
                        <a:t>1</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2000" b="1" kern="1200" dirty="0">
                          <a:solidFill>
                            <a:schemeClr val="tx1"/>
                          </a:solidFill>
                          <a:latin typeface="+mn-lt"/>
                          <a:ea typeface="+mn-ea"/>
                          <a:cs typeface="+mn-cs"/>
                        </a:rPr>
                        <a:t>1</a:t>
                      </a:r>
                      <a:endParaRPr lang="zh-CN" altLang="en-US" sz="2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10</a:t>
                      </a:r>
                      <a:r>
                        <a:rPr lang="en-US" altLang="zh-CN" sz="2000" b="1" dirty="0">
                          <a:solidFill>
                            <a:srgbClr val="0000FF"/>
                          </a:solidFill>
                        </a:rPr>
                        <a:t>1011 </a:t>
                      </a:r>
                      <a:r>
                        <a:rPr lang="en-US" altLang="zh-CN" sz="2000" b="1" dirty="0">
                          <a:solidFill>
                            <a:srgbClr val="FFFF00"/>
                          </a:solidFill>
                        </a:rPr>
                        <a:t>(2)</a:t>
                      </a:r>
                      <a:endParaRPr lang="zh-CN" altLang="en-US" sz="2000" b="1" dirty="0">
                        <a:solidFill>
                          <a:srgbClr val="FFFF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39040">
                <a:tc>
                  <a:txBody>
                    <a:bodyPr/>
                    <a:lstStyle/>
                    <a:p>
                      <a:pPr marL="0" algn="ctr" defTabSz="914400" rtl="0" eaLnBrk="1" latinLnBrk="0" hangingPunct="1"/>
                      <a:r>
                        <a:rPr lang="en-US" altLang="zh-CN" sz="1800" b="1" kern="1200" dirty="0">
                          <a:solidFill>
                            <a:schemeClr val="tx1"/>
                          </a:solidFill>
                          <a:latin typeface="+mn-lt"/>
                          <a:ea typeface="+mn-ea"/>
                          <a:cs typeface="+mn-cs"/>
                        </a:rPr>
                        <a:t>2</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2000" b="1" kern="1200" dirty="0">
                          <a:solidFill>
                            <a:schemeClr val="tx1"/>
                          </a:solidFill>
                          <a:latin typeface="+mn-lt"/>
                          <a:ea typeface="+mn-ea"/>
                          <a:cs typeface="+mn-cs"/>
                        </a:rPr>
                        <a:t>2</a:t>
                      </a:r>
                      <a:endParaRPr lang="zh-CN" altLang="en-US" sz="2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10</a:t>
                      </a:r>
                      <a:r>
                        <a:rPr lang="en-US" altLang="zh-CN" sz="2000" b="1" dirty="0">
                          <a:solidFill>
                            <a:srgbClr val="C00000"/>
                          </a:solidFill>
                        </a:rPr>
                        <a:t>0</a:t>
                      </a:r>
                      <a:r>
                        <a:rPr lang="en-US" altLang="zh-CN" sz="2000" b="1" kern="1200" dirty="0">
                          <a:solidFill>
                            <a:srgbClr val="C00000"/>
                          </a:solidFill>
                          <a:latin typeface="+mn-lt"/>
                          <a:ea typeface="+mn-ea"/>
                          <a:cs typeface="+mn-cs"/>
                        </a:rPr>
                        <a:t>111</a:t>
                      </a:r>
                      <a:r>
                        <a:rPr lang="en-US" altLang="zh-CN" sz="2000" b="1" dirty="0">
                          <a:solidFill>
                            <a:srgbClr val="0000FF"/>
                          </a:solidFill>
                        </a:rPr>
                        <a:t> </a:t>
                      </a:r>
                      <a:r>
                        <a:rPr lang="en-US" altLang="zh-CN" sz="2000" b="1" kern="1200" dirty="0">
                          <a:solidFill>
                            <a:srgbClr val="FFFF00"/>
                          </a:solidFill>
                          <a:latin typeface="+mn-lt"/>
                          <a:ea typeface="+mn-ea"/>
                          <a:cs typeface="+mn-cs"/>
                        </a:rPr>
                        <a:t>(4)</a:t>
                      </a:r>
                      <a:endParaRPr lang="zh-CN" altLang="en-US" sz="20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139040">
                <a:tc>
                  <a:txBody>
                    <a:bodyPr/>
                    <a:lstStyle/>
                    <a:p>
                      <a:pPr marL="0" algn="ctr" defTabSz="914400" rtl="0" eaLnBrk="1" latinLnBrk="0" hangingPunct="1"/>
                      <a:r>
                        <a:rPr lang="en-US" altLang="zh-CN" sz="1800" b="1" kern="1200" dirty="0">
                          <a:solidFill>
                            <a:schemeClr val="tx1"/>
                          </a:solidFill>
                          <a:latin typeface="+mn-lt"/>
                          <a:ea typeface="+mn-ea"/>
                          <a:cs typeface="+mn-cs"/>
                        </a:rPr>
                        <a:t>3</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2000" b="1" kern="1200" dirty="0">
                          <a:solidFill>
                            <a:schemeClr val="tx1"/>
                          </a:solidFill>
                          <a:latin typeface="+mn-lt"/>
                          <a:ea typeface="+mn-ea"/>
                          <a:cs typeface="+mn-cs"/>
                        </a:rPr>
                        <a:t>0</a:t>
                      </a:r>
                      <a:endParaRPr lang="zh-CN" altLang="en-US" sz="2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010</a:t>
                      </a:r>
                      <a:r>
                        <a:rPr lang="en-US" altLang="zh-CN" sz="2000" b="1" kern="1200" dirty="0">
                          <a:solidFill>
                            <a:schemeClr val="tx1"/>
                          </a:solidFill>
                          <a:latin typeface="+mn-lt"/>
                          <a:ea typeface="+mn-ea"/>
                          <a:cs typeface="+mn-cs"/>
                        </a:rPr>
                        <a:t>01</a:t>
                      </a:r>
                      <a:r>
                        <a:rPr lang="en-US" altLang="zh-CN" sz="2000" b="1" kern="1200" dirty="0">
                          <a:solidFill>
                            <a:srgbClr val="0000FF"/>
                          </a:solidFill>
                          <a:latin typeface="+mn-lt"/>
                          <a:ea typeface="+mn-ea"/>
                          <a:cs typeface="+mn-cs"/>
                        </a:rPr>
                        <a:t>0</a:t>
                      </a:r>
                      <a:r>
                        <a:rPr lang="en-US" altLang="zh-CN" sz="2000" b="1" dirty="0">
                          <a:solidFill>
                            <a:schemeClr val="tx1"/>
                          </a:solidFill>
                        </a:rPr>
                        <a:t> </a:t>
                      </a:r>
                      <a:r>
                        <a:rPr lang="en-US" altLang="zh-CN" sz="2000" b="1" kern="1200" dirty="0">
                          <a:solidFill>
                            <a:srgbClr val="FFFF00"/>
                          </a:solidFill>
                          <a:latin typeface="+mn-lt"/>
                          <a:ea typeface="+mn-ea"/>
                          <a:cs typeface="+mn-cs"/>
                        </a:rPr>
                        <a:t>(1)</a:t>
                      </a:r>
                      <a:endParaRPr lang="zh-CN" altLang="en-US" sz="20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b="1" kern="1200" dirty="0">
                        <a:solidFill>
                          <a:srgbClr val="C0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b="1" kern="1200" dirty="0">
                        <a:solidFill>
                          <a:srgbClr val="6633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70840">
                <a:tc>
                  <a:txBody>
                    <a:bodyPr/>
                    <a:lstStyle/>
                    <a:p>
                      <a:pPr marL="0" algn="ctr" defTabSz="914400" rtl="0" eaLnBrk="1" latinLnBrk="0" hangingPunct="1"/>
                      <a:r>
                        <a:rPr lang="en-US" altLang="zh-CN" sz="1800" b="1" kern="1200" dirty="0">
                          <a:solidFill>
                            <a:schemeClr val="tx1"/>
                          </a:solidFill>
                          <a:latin typeface="+mn-lt"/>
                          <a:ea typeface="+mn-ea"/>
                          <a:cs typeface="+mn-cs"/>
                        </a:rPr>
                        <a:t>4</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2000" b="1" kern="1200" dirty="0">
                          <a:solidFill>
                            <a:schemeClr val="tx1"/>
                          </a:solidFill>
                          <a:latin typeface="+mn-lt"/>
                          <a:ea typeface="+mn-ea"/>
                          <a:cs typeface="+mn-cs"/>
                        </a:rPr>
                        <a:t>1</a:t>
                      </a:r>
                      <a:endParaRPr lang="zh-CN" altLang="en-US" sz="2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solidFill>
                            <a:schemeClr val="tx1"/>
                          </a:solidFill>
                        </a:rPr>
                        <a:t>101</a:t>
                      </a:r>
                      <a:r>
                        <a:rPr lang="en-US" altLang="zh-CN" sz="2000" b="1" kern="1200" dirty="0">
                          <a:solidFill>
                            <a:schemeClr val="tx1"/>
                          </a:solidFill>
                          <a:latin typeface="+mn-lt"/>
                          <a:ea typeface="+mn-ea"/>
                          <a:cs typeface="+mn-cs"/>
                        </a:rPr>
                        <a:t>01</a:t>
                      </a:r>
                      <a:r>
                        <a:rPr lang="en-US" altLang="zh-CN" sz="2000" b="1" kern="1200" dirty="0">
                          <a:solidFill>
                            <a:srgbClr val="C00000"/>
                          </a:solidFill>
                          <a:latin typeface="+mn-lt"/>
                          <a:ea typeface="+mn-ea"/>
                          <a:cs typeface="+mn-cs"/>
                        </a:rPr>
                        <a:t>1</a:t>
                      </a:r>
                      <a:r>
                        <a:rPr lang="en-US" altLang="zh-CN" sz="2000" b="1" dirty="0">
                          <a:solidFill>
                            <a:srgbClr val="0000FF"/>
                          </a:solidFill>
                        </a:rPr>
                        <a:t> </a:t>
                      </a:r>
                      <a:r>
                        <a:rPr lang="en-US" altLang="zh-CN" sz="2000" b="1" kern="1200" dirty="0">
                          <a:solidFill>
                            <a:srgbClr val="FFFF00"/>
                          </a:solidFill>
                          <a:latin typeface="+mn-lt"/>
                          <a:ea typeface="+mn-ea"/>
                          <a:cs typeface="+mn-cs"/>
                        </a:rPr>
                        <a:t>(2)</a:t>
                      </a:r>
                      <a:endParaRPr lang="zh-CN" altLang="en-US" sz="20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bl>
          </a:graphicData>
        </a:graphic>
      </p:graphicFrame>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2662757855"/>
                  </p:ext>
                </p:extLst>
              </p:nvPr>
            </p:nvGraphicFramePr>
            <p:xfrm>
              <a:off x="323528" y="188640"/>
              <a:ext cx="8424937" cy="2570480"/>
            </p:xfrm>
            <a:graphic>
              <a:graphicData uri="http://schemas.openxmlformats.org/drawingml/2006/table">
                <a:tbl>
                  <a:tblPr firstRow="1" bandRow="1">
                    <a:tableStyleId>{5C22544A-7EE6-4342-B048-85BDC9FD1C3A}</a:tableStyleId>
                  </a:tblPr>
                  <a:tblGrid>
                    <a:gridCol w="732603">
                      <a:extLst>
                        <a:ext uri="{9D8B030D-6E8A-4147-A177-3AD203B41FA5}">
                          <a16:colId xmlns="" xmlns:a16="http://schemas.microsoft.com/office/drawing/2014/main" val="20000"/>
                        </a:ext>
                      </a:extLst>
                    </a:gridCol>
                    <a:gridCol w="1195491">
                      <a:extLst>
                        <a:ext uri="{9D8B030D-6E8A-4147-A177-3AD203B41FA5}">
                          <a16:colId xmlns="" xmlns:a16="http://schemas.microsoft.com/office/drawing/2014/main" val="20001"/>
                        </a:ext>
                      </a:extLst>
                    </a:gridCol>
                    <a:gridCol w="1089793">
                      <a:extLst>
                        <a:ext uri="{9D8B030D-6E8A-4147-A177-3AD203B41FA5}">
                          <a16:colId xmlns="" xmlns:a16="http://schemas.microsoft.com/office/drawing/2014/main" val="20002"/>
                        </a:ext>
                      </a:extLst>
                    </a:gridCol>
                    <a:gridCol w="1802350">
                      <a:extLst>
                        <a:ext uri="{9D8B030D-6E8A-4147-A177-3AD203B41FA5}">
                          <a16:colId xmlns="" xmlns:a16="http://schemas.microsoft.com/office/drawing/2014/main" val="20003"/>
                        </a:ext>
                      </a:extLst>
                    </a:gridCol>
                    <a:gridCol w="1802350">
                      <a:extLst>
                        <a:ext uri="{9D8B030D-6E8A-4147-A177-3AD203B41FA5}">
                          <a16:colId xmlns="" xmlns:a16="http://schemas.microsoft.com/office/drawing/2014/main" val="20004"/>
                        </a:ext>
                      </a:extLst>
                    </a:gridCol>
                    <a:gridCol w="1802350">
                      <a:extLst>
                        <a:ext uri="{9D8B030D-6E8A-4147-A177-3AD203B41FA5}">
                          <a16:colId xmlns="" xmlns:a16="http://schemas.microsoft.com/office/drawing/2014/main" val="20005"/>
                        </a:ext>
                      </a:extLst>
                    </a:gridCol>
                  </a:tblGrid>
                  <a:tr h="139040">
                    <a:tc gridSpan="6">
                      <a:txBody>
                        <a:bodyPr/>
                        <a:lstStyle/>
                        <a:p>
                          <a:pPr algn="ctr"/>
                          <a:r>
                            <a:rPr lang="zh-CN" altLang="en-US" b="1" dirty="0">
                              <a:solidFill>
                                <a:srgbClr val="0000FF"/>
                              </a:solidFill>
                            </a:rPr>
                            <a:t>初始群体的适应度和每个个体的相对适应度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39040">
                    <a:tc>
                      <a:txBody>
                        <a:bodyPr/>
                        <a:lstStyle/>
                        <a:p>
                          <a:pPr algn="ctr"/>
                          <a:r>
                            <a:rPr lang="zh-CN" altLang="en-US" b="1" dirty="0">
                              <a:solidFill>
                                <a:srgbClr val="0000FF"/>
                              </a:solidFill>
                            </a:rPr>
                            <a:t>序号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rgbClr val="0000FF"/>
                                        </a:solidFill>
                                        <a:latin typeface="Cambria Math"/>
                                      </a:rPr>
                                    </m:ctrlPr>
                                  </m:sSubPr>
                                  <m:e>
                                    <m:r>
                                      <a:rPr lang="en-US" altLang="zh-CN" b="1" i="1" smtClean="0">
                                        <a:solidFill>
                                          <a:srgbClr val="0000FF"/>
                                        </a:solidFill>
                                        <a:latin typeface="Cambria Math"/>
                                      </a:rPr>
                                      <m:t>𝒙</m:t>
                                    </m:r>
                                  </m:e>
                                  <m:sub>
                                    <m:r>
                                      <a:rPr lang="en-US" altLang="zh-CN" b="1" i="1" smtClean="0">
                                        <a:solidFill>
                                          <a:srgbClr val="0000FF"/>
                                        </a:solidFill>
                                        <a:latin typeface="Cambria Math"/>
                                      </a:rPr>
                                      <m:t>𝟏</m:t>
                                    </m:r>
                                  </m:sub>
                                </m:sSub>
                              </m:oMath>
                            </m:oMathPara>
                          </a14:m>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rgbClr val="0000FF"/>
                                        </a:solidFill>
                                        <a:latin typeface="Cambria Math"/>
                                      </a:rPr>
                                    </m:ctrlPr>
                                  </m:sSubPr>
                                  <m:e>
                                    <m:r>
                                      <a:rPr lang="en-US" altLang="zh-CN" b="1" i="1" smtClean="0">
                                        <a:solidFill>
                                          <a:srgbClr val="0000FF"/>
                                        </a:solidFill>
                                        <a:latin typeface="Cambria Math"/>
                                      </a:rPr>
                                      <m:t>𝒙</m:t>
                                    </m:r>
                                  </m:e>
                                  <m:sub>
                                    <m:r>
                                      <a:rPr lang="en-US" altLang="zh-CN" b="1" i="1" smtClean="0">
                                        <a:solidFill>
                                          <a:srgbClr val="0000FF"/>
                                        </a:solidFill>
                                        <a:latin typeface="Cambria Math"/>
                                      </a:rPr>
                                      <m:t>𝟐</m:t>
                                    </m:r>
                                  </m:sub>
                                </m:sSub>
                              </m:oMath>
                            </m:oMathPara>
                          </a14:m>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rgbClr val="0000FF"/>
                              </a:solidFill>
                            </a:rPr>
                            <a:t>个体编码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rgbClr val="0000FF"/>
                                        </a:solidFill>
                                        <a:latin typeface="Cambria Math"/>
                                      </a:rPr>
                                    </m:ctrlPr>
                                  </m:sSubPr>
                                  <m:e>
                                    <m:r>
                                      <a:rPr lang="en-US" altLang="zh-CN" b="1" i="1" smtClean="0">
                                        <a:solidFill>
                                          <a:srgbClr val="0000FF"/>
                                        </a:solidFill>
                                        <a:latin typeface="Cambria Math"/>
                                      </a:rPr>
                                      <m:t>𝒇</m:t>
                                    </m:r>
                                  </m:e>
                                  <m:sub>
                                    <m:r>
                                      <a:rPr lang="en-US" altLang="zh-CN" b="1" i="1" smtClean="0">
                                        <a:solidFill>
                                          <a:srgbClr val="0000FF"/>
                                        </a:solidFill>
                                        <a:latin typeface="Cambria Math"/>
                                      </a:rPr>
                                      <m:t>𝒊</m:t>
                                    </m:r>
                                  </m:sub>
                                </m:sSub>
                              </m:oMath>
                            </m:oMathPara>
                          </a14:m>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rgbClr val="0000FF"/>
                                        </a:solidFill>
                                        <a:latin typeface="Cambria Math"/>
                                      </a:rPr>
                                    </m:ctrlPr>
                                  </m:sSubPr>
                                  <m:e>
                                    <m:r>
                                      <a:rPr lang="en-US" altLang="zh-CN" b="1" i="1" smtClean="0">
                                        <a:solidFill>
                                          <a:srgbClr val="0000FF"/>
                                        </a:solidFill>
                                        <a:latin typeface="Cambria Math"/>
                                      </a:rPr>
                                      <m:t>𝒓</m:t>
                                    </m:r>
                                  </m:e>
                                  <m:sub>
                                    <m:r>
                                      <a:rPr lang="en-US" altLang="zh-CN" b="1" i="1" smtClean="0">
                                        <a:solidFill>
                                          <a:srgbClr val="0000FF"/>
                                        </a:solidFill>
                                        <a:latin typeface="Cambria Math"/>
                                      </a:rPr>
                                      <m:t>𝒊</m:t>
                                    </m:r>
                                  </m:sub>
                                </m:sSub>
                              </m:oMath>
                            </m:oMathPara>
                          </a14:m>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040">
                    <a:tc>
                      <a:txBody>
                        <a:bodyPr/>
                        <a:lstStyle/>
                        <a:p>
                          <a:pPr algn="ctr"/>
                          <a:r>
                            <a:rPr lang="en-US" altLang="zh-CN" b="1" dirty="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010</a:t>
                          </a:r>
                          <a:r>
                            <a:rPr lang="en-US" altLang="zh-CN" b="1" dirty="0">
                              <a:solidFill>
                                <a:srgbClr val="0000FF"/>
                              </a:solidFill>
                            </a:rPr>
                            <a:t>010</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16.5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C00000"/>
                              </a:solidFill>
                            </a:rPr>
                            <a:t>0.2200</a:t>
                          </a:r>
                          <a:endParaRPr lang="zh-CN" alt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3904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101</a:t>
                          </a:r>
                          <a:r>
                            <a:rPr lang="en-US" altLang="zh-CN" b="1" dirty="0">
                              <a:solidFill>
                                <a:srgbClr val="0000FF"/>
                              </a:solidFill>
                            </a:rPr>
                            <a:t>011</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33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C00000"/>
                              </a:solidFill>
                            </a:rPr>
                            <a:t>0.4400</a:t>
                          </a:r>
                          <a:endParaRPr lang="zh-CN" alt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139040">
                    <a:tc>
                      <a:txBody>
                        <a:bodyPr/>
                        <a:lstStyle/>
                        <a:p>
                          <a:pPr algn="ctr"/>
                          <a:r>
                            <a:rPr lang="en-US" altLang="zh-CN" b="1" dirty="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011</a:t>
                          </a:r>
                          <a:r>
                            <a:rPr lang="en-US" altLang="zh-CN" b="1" dirty="0">
                              <a:solidFill>
                                <a:srgbClr val="0000FF"/>
                              </a:solidFill>
                            </a:rPr>
                            <a:t>110</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9.5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C00000"/>
                              </a:solidFill>
                            </a:rPr>
                            <a:t>0.1267</a:t>
                          </a:r>
                          <a:endParaRPr lang="zh-CN" alt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70840">
                    <a:tc>
                      <a:txBody>
                        <a:bodyPr/>
                        <a:lstStyle/>
                        <a:p>
                          <a:pPr algn="ctr"/>
                          <a:r>
                            <a:rPr lang="en-US" altLang="zh-CN" sz="1600" b="1" dirty="0">
                              <a:solidFill>
                                <a:schemeClr val="tx1"/>
                              </a:solidFill>
                            </a:rPr>
                            <a:t>4</a:t>
                          </a:r>
                          <a:endParaRPr lang="zh-CN"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4</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7</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100</a:t>
                          </a:r>
                          <a:r>
                            <a:rPr lang="en-US" altLang="zh-CN" b="1" dirty="0">
                              <a:solidFill>
                                <a:srgbClr val="0000FF"/>
                              </a:solidFill>
                            </a:rPr>
                            <a:t>111</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16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C00000"/>
                              </a:solidFill>
                            </a:rPr>
                            <a:t>0.2133</a:t>
                          </a:r>
                          <a:endParaRPr lang="zh-CN" alt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70840">
                    <a:tc gridSpan="4">
                      <a:txBody>
                        <a:bodyPr/>
                        <a:lstStyle/>
                        <a:p>
                          <a:pPr algn="l"/>
                          <a:r>
                            <a:rPr lang="zh-CN" altLang="en-US" sz="1600" b="1" dirty="0">
                              <a:solidFill>
                                <a:schemeClr val="tx1"/>
                              </a:solidFill>
                            </a:rPr>
                            <a:t>群体适应度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r>
                            <a:rPr lang="en-US" altLang="zh-CN" b="1" dirty="0">
                              <a:solidFill>
                                <a:schemeClr val="tx1"/>
                              </a:solidFill>
                            </a:rPr>
                            <a:t>33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2662757855"/>
                  </p:ext>
                </p:extLst>
              </p:nvPr>
            </p:nvGraphicFramePr>
            <p:xfrm>
              <a:off x="323528" y="188640"/>
              <a:ext cx="8424937" cy="2570480"/>
            </p:xfrm>
            <a:graphic>
              <a:graphicData uri="http://schemas.openxmlformats.org/drawingml/2006/table">
                <a:tbl>
                  <a:tblPr firstRow="1" bandRow="1">
                    <a:tableStyleId>{5C22544A-7EE6-4342-B048-85BDC9FD1C3A}</a:tableStyleId>
                  </a:tblPr>
                  <a:tblGrid>
                    <a:gridCol w="732603"/>
                    <a:gridCol w="1195491"/>
                    <a:gridCol w="1089793"/>
                    <a:gridCol w="1802350"/>
                    <a:gridCol w="1802350"/>
                    <a:gridCol w="1802350"/>
                  </a:tblGrid>
                  <a:tr h="365760">
                    <a:tc gridSpan="6">
                      <a:txBody>
                        <a:bodyPr/>
                        <a:lstStyle/>
                        <a:p>
                          <a:pPr algn="ctr"/>
                          <a:r>
                            <a:rPr lang="zh-CN" altLang="en-US" b="1" dirty="0" smtClean="0">
                              <a:solidFill>
                                <a:srgbClr val="0000FF"/>
                              </a:solidFill>
                            </a:rPr>
                            <a:t>初始群体的适应度和每个个体的相对适应度</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zh-CN" altLang="en-US" b="1" dirty="0" smtClean="0">
                              <a:solidFill>
                                <a:srgbClr val="0000FF"/>
                              </a:solidFill>
                            </a:rPr>
                            <a:t>序号</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61224" t="-111667" r="-544388" b="-528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176536" t="-111667" r="-496089" b="-528333"/>
                          </a:stretch>
                        </a:blipFill>
                      </a:tcPr>
                    </a:tc>
                    <a:tc>
                      <a:txBody>
                        <a:bodyPr/>
                        <a:lstStyle/>
                        <a:p>
                          <a:pPr algn="ctr"/>
                          <a:r>
                            <a:rPr lang="zh-CN" altLang="en-US" b="1" dirty="0" smtClean="0">
                              <a:solidFill>
                                <a:srgbClr val="0000FF"/>
                              </a:solidFill>
                            </a:rPr>
                            <a:t>个体编码</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268136" t="-111667" r="-100678" b="-528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366892" t="-111667" r="-338" b="-528333"/>
                          </a:stretch>
                        </a:blipFill>
                      </a:tcPr>
                    </a:tc>
                  </a:tr>
                  <a:tr h="365760">
                    <a:tc>
                      <a:txBody>
                        <a:bodyPr/>
                        <a:lstStyle/>
                        <a:p>
                          <a:pPr algn="ctr"/>
                          <a:r>
                            <a:rPr lang="en-US" altLang="zh-CN" b="1" dirty="0" smtClean="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010</a:t>
                          </a:r>
                          <a:r>
                            <a:rPr lang="en-US" altLang="zh-CN" b="1" dirty="0" smtClean="0">
                              <a:solidFill>
                                <a:srgbClr val="0000FF"/>
                              </a:solidFill>
                            </a:rPr>
                            <a:t>010</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16.5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rgbClr val="C00000"/>
                              </a:solidFill>
                            </a:rPr>
                            <a:t>0.2200</a:t>
                          </a:r>
                          <a:endParaRPr lang="zh-CN" alt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altLang="zh-CN" b="1" dirty="0" smtClean="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101</a:t>
                          </a:r>
                          <a:r>
                            <a:rPr lang="en-US" altLang="zh-CN" b="1" dirty="0" smtClean="0">
                              <a:solidFill>
                                <a:srgbClr val="0000FF"/>
                              </a:solidFill>
                            </a:rPr>
                            <a:t>011</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33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rgbClr val="C00000"/>
                              </a:solidFill>
                            </a:rPr>
                            <a:t>0.4400</a:t>
                          </a:r>
                          <a:endParaRPr lang="zh-CN" alt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altLang="zh-CN" b="1" dirty="0" smtClean="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011</a:t>
                          </a:r>
                          <a:r>
                            <a:rPr lang="en-US" altLang="zh-CN" b="1" dirty="0" smtClean="0">
                              <a:solidFill>
                                <a:srgbClr val="0000FF"/>
                              </a:solidFill>
                            </a:rPr>
                            <a:t>110</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9.5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rgbClr val="C00000"/>
                              </a:solidFill>
                            </a:rPr>
                            <a:t>0.1267</a:t>
                          </a:r>
                          <a:endParaRPr lang="zh-CN" alt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altLang="zh-CN" sz="1600" b="1" dirty="0" smtClean="0">
                              <a:solidFill>
                                <a:schemeClr val="tx1"/>
                              </a:solidFill>
                            </a:rPr>
                            <a:t>4</a:t>
                          </a:r>
                          <a:endParaRPr lang="zh-CN"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4</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7</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100</a:t>
                          </a:r>
                          <a:r>
                            <a:rPr lang="en-US" altLang="zh-CN" b="1" dirty="0" smtClean="0">
                              <a:solidFill>
                                <a:srgbClr val="0000FF"/>
                              </a:solidFill>
                            </a:rPr>
                            <a:t>111</a:t>
                          </a: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chemeClr val="tx1"/>
                              </a:solidFill>
                            </a:rPr>
                            <a:t>16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smtClean="0">
                              <a:solidFill>
                                <a:srgbClr val="C00000"/>
                              </a:solidFill>
                            </a:rPr>
                            <a:t>0.2133</a:t>
                          </a:r>
                          <a:endParaRPr lang="zh-CN" alt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gridSpan="4">
                      <a:txBody>
                        <a:bodyPr/>
                        <a:lstStyle/>
                        <a:p>
                          <a:pPr algn="l"/>
                          <a:r>
                            <a:rPr lang="zh-CN" altLang="en-US" sz="1600" b="1" dirty="0" smtClean="0">
                              <a:solidFill>
                                <a:schemeClr val="tx1"/>
                              </a:solidFill>
                            </a:rPr>
                            <a:t>群体适应度</a:t>
                          </a:r>
                          <a:endParaRPr lang="zh-CN"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r>
                            <a:rPr lang="en-US" altLang="zh-CN" b="1" dirty="0" smtClean="0">
                              <a:solidFill>
                                <a:schemeClr val="tx1"/>
                              </a:solidFill>
                            </a:rPr>
                            <a:t>33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Fallback>
      </mc:AlternateContent>
    </p:spTree>
    <p:extLst>
      <p:ext uri="{BB962C8B-B14F-4D97-AF65-F5344CB8AC3E}">
        <p14:creationId xmlns:p14="http://schemas.microsoft.com/office/powerpoint/2010/main" val="185519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a:solidFill>
                  <a:srgbClr val="990000"/>
                </a:solidFill>
                <a:latin typeface="华文中宋" pitchFamily="2" charset="-122"/>
                <a:ea typeface="华文中宋" pitchFamily="2" charset="-122"/>
              </a:rPr>
              <a:t>5.</a:t>
            </a:r>
            <a:r>
              <a:rPr lang="zh-CN" altLang="en-US">
                <a:solidFill>
                  <a:srgbClr val="990000"/>
                </a:solidFill>
                <a:latin typeface="华文中宋" pitchFamily="2" charset="-122"/>
                <a:ea typeface="华文中宋" pitchFamily="2" charset="-122"/>
              </a:rPr>
              <a:t>交叉运算</a:t>
            </a:r>
          </a:p>
        </p:txBody>
      </p:sp>
      <p:sp>
        <p:nvSpPr>
          <p:cNvPr id="39939" name="Rectangle 3"/>
          <p:cNvSpPr>
            <a:spLocks noGrp="1" noChangeArrowheads="1"/>
          </p:cNvSpPr>
          <p:nvPr>
            <p:ph type="body" idx="1"/>
          </p:nvPr>
        </p:nvSpPr>
        <p:spPr>
          <a:xfrm>
            <a:off x="457200" y="981075"/>
            <a:ext cx="8229600" cy="2231901"/>
          </a:xfrm>
        </p:spPr>
        <p:txBody>
          <a:bodyPr/>
          <a:lstStyle/>
          <a:p>
            <a:pPr eaLnBrk="1" hangingPunct="1"/>
            <a:r>
              <a:rPr lang="zh-CN" altLang="en-US" sz="2800" dirty="0">
                <a:ea typeface="华文中宋" pitchFamily="2" charset="-122"/>
              </a:rPr>
              <a:t>方法：以某个概率交换两个个体之间的部分染色体。本题采用单点交叉：染色体随机配对后，</a:t>
            </a:r>
            <a:r>
              <a:rPr lang="zh-CN" altLang="en-US" sz="2800" dirty="0">
                <a:solidFill>
                  <a:srgbClr val="0033CC"/>
                </a:solidFill>
                <a:ea typeface="华文中宋" pitchFamily="2" charset="-122"/>
              </a:rPr>
              <a:t>随机设置一个交叉点位置</a:t>
            </a:r>
            <a:r>
              <a:rPr lang="en-US" altLang="zh-CN" sz="2800" dirty="0">
                <a:solidFill>
                  <a:srgbClr val="0033CC"/>
                </a:solidFill>
                <a:ea typeface="华文中宋" pitchFamily="2" charset="-122"/>
              </a:rPr>
              <a:t>d</a:t>
            </a:r>
            <a:r>
              <a:rPr lang="zh-CN" altLang="en-US" sz="2800" dirty="0">
                <a:solidFill>
                  <a:srgbClr val="0033CC"/>
                </a:solidFill>
                <a:ea typeface="华文中宋" pitchFamily="2" charset="-122"/>
              </a:rPr>
              <a:t>（</a:t>
            </a:r>
            <a:r>
              <a:rPr lang="en-US" altLang="zh-CN" sz="2800" dirty="0">
                <a:solidFill>
                  <a:srgbClr val="0033CC"/>
                </a:solidFill>
                <a:ea typeface="华文中宋" pitchFamily="2" charset="-122"/>
              </a:rPr>
              <a:t>d</a:t>
            </a:r>
            <a:r>
              <a:rPr lang="zh-CN" altLang="en-US" sz="2800" dirty="0">
                <a:solidFill>
                  <a:srgbClr val="0033CC"/>
                </a:solidFill>
                <a:ea typeface="华文中宋" pitchFamily="2" charset="-122"/>
              </a:rPr>
              <a:t>表示交叉点设置在该基因座之后），再相互交换配对染色体之间的部分基因。</a:t>
            </a:r>
          </a:p>
        </p:txBody>
      </p:sp>
      <p:graphicFrame>
        <p:nvGraphicFramePr>
          <p:cNvPr id="5" name="表格 4"/>
          <p:cNvGraphicFramePr>
            <a:graphicFrameLocks noGrp="1"/>
          </p:cNvGraphicFramePr>
          <p:nvPr>
            <p:extLst>
              <p:ext uri="{D42A27DB-BD31-4B8C-83A1-F6EECF244321}">
                <p14:modId xmlns:p14="http://schemas.microsoft.com/office/powerpoint/2010/main" val="1147258958"/>
              </p:ext>
            </p:extLst>
          </p:nvPr>
        </p:nvGraphicFramePr>
        <p:xfrm>
          <a:off x="395535" y="3247608"/>
          <a:ext cx="8352929" cy="2773680"/>
        </p:xfrm>
        <a:graphic>
          <a:graphicData uri="http://schemas.openxmlformats.org/drawingml/2006/table">
            <a:tbl>
              <a:tblPr firstRow="1" bandRow="1">
                <a:tableStyleId>{5C22544A-7EE6-4342-B048-85BDC9FD1C3A}</a:tableStyleId>
              </a:tblPr>
              <a:tblGrid>
                <a:gridCol w="715797">
                  <a:extLst>
                    <a:ext uri="{9D8B030D-6E8A-4147-A177-3AD203B41FA5}">
                      <a16:colId xmlns="" xmlns:a16="http://schemas.microsoft.com/office/drawing/2014/main" val="20000"/>
                    </a:ext>
                  </a:extLst>
                </a:gridCol>
                <a:gridCol w="640660">
                  <a:extLst>
                    <a:ext uri="{9D8B030D-6E8A-4147-A177-3AD203B41FA5}">
                      <a16:colId xmlns="" xmlns:a16="http://schemas.microsoft.com/office/drawing/2014/main" val="20001"/>
                    </a:ext>
                  </a:extLst>
                </a:gridCol>
                <a:gridCol w="2123442">
                  <a:extLst>
                    <a:ext uri="{9D8B030D-6E8A-4147-A177-3AD203B41FA5}">
                      <a16:colId xmlns="" xmlns:a16="http://schemas.microsoft.com/office/drawing/2014/main" val="20002"/>
                    </a:ext>
                  </a:extLst>
                </a:gridCol>
                <a:gridCol w="1294042">
                  <a:extLst>
                    <a:ext uri="{9D8B030D-6E8A-4147-A177-3AD203B41FA5}">
                      <a16:colId xmlns="" xmlns:a16="http://schemas.microsoft.com/office/drawing/2014/main" val="20003"/>
                    </a:ext>
                  </a:extLst>
                </a:gridCol>
                <a:gridCol w="1329898">
                  <a:extLst>
                    <a:ext uri="{9D8B030D-6E8A-4147-A177-3AD203B41FA5}">
                      <a16:colId xmlns="" xmlns:a16="http://schemas.microsoft.com/office/drawing/2014/main" val="20004"/>
                    </a:ext>
                  </a:extLst>
                </a:gridCol>
                <a:gridCol w="892631">
                  <a:extLst>
                    <a:ext uri="{9D8B030D-6E8A-4147-A177-3AD203B41FA5}">
                      <a16:colId xmlns="" xmlns:a16="http://schemas.microsoft.com/office/drawing/2014/main" val="20005"/>
                    </a:ext>
                  </a:extLst>
                </a:gridCol>
                <a:gridCol w="1356459">
                  <a:extLst>
                    <a:ext uri="{9D8B030D-6E8A-4147-A177-3AD203B41FA5}">
                      <a16:colId xmlns="" xmlns:a16="http://schemas.microsoft.com/office/drawing/2014/main" val="20006"/>
                    </a:ext>
                  </a:extLst>
                </a:gridCol>
              </a:tblGrid>
              <a:tr h="139040">
                <a:tc gridSpan="7">
                  <a:txBody>
                    <a:bodyPr/>
                    <a:lstStyle/>
                    <a:p>
                      <a:pPr algn="ctr"/>
                      <a:r>
                        <a:rPr lang="zh-CN" altLang="en-US" b="1" dirty="0">
                          <a:solidFill>
                            <a:srgbClr val="0000FF"/>
                          </a:solidFill>
                        </a:rPr>
                        <a:t>初始群体遗传操作运算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39040">
                <a:tc>
                  <a:txBody>
                    <a:bodyPr/>
                    <a:lstStyle/>
                    <a:p>
                      <a:r>
                        <a:rPr lang="zh-CN" altLang="en-US" sz="1800" b="1" dirty="0"/>
                        <a:t>序号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b="1" dirty="0">
                          <a:solidFill>
                            <a:srgbClr val="0000FF"/>
                          </a:solidFill>
                        </a:rPr>
                        <a:t>入选</a:t>
                      </a:r>
                      <a:endParaRPr lang="en-US" altLang="zh-CN" sz="1400" b="1" dirty="0">
                        <a:solidFill>
                          <a:srgbClr val="0000FF"/>
                        </a:solidFill>
                      </a:endParaRPr>
                    </a:p>
                    <a:p>
                      <a:pPr algn="ctr"/>
                      <a:r>
                        <a:rPr lang="zh-CN" altLang="en-US" sz="1400" b="1" dirty="0">
                          <a:solidFill>
                            <a:srgbClr val="0000FF"/>
                          </a:solidFill>
                        </a:rPr>
                        <a:t>次数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b="1" dirty="0">
                          <a:solidFill>
                            <a:srgbClr val="0000FF"/>
                          </a:solidFill>
                        </a:rPr>
                        <a:t>入选结果 </a:t>
                      </a:r>
                      <a:r>
                        <a:rPr lang="en-US" altLang="zh-CN" sz="1600" b="1" dirty="0">
                          <a:solidFill>
                            <a:srgbClr val="FFFF00"/>
                          </a:solidFill>
                        </a:rPr>
                        <a:t>(</a:t>
                      </a:r>
                      <a:r>
                        <a:rPr lang="zh-CN" altLang="en-US" sz="1600" b="1" dirty="0">
                          <a:solidFill>
                            <a:srgbClr val="FFFF00"/>
                          </a:solidFill>
                        </a:rPr>
                        <a:t>原序号</a:t>
                      </a:r>
                      <a:r>
                        <a:rPr lang="en-US" altLang="zh-CN" sz="1600" b="1" dirty="0">
                          <a:solidFill>
                            <a:srgbClr val="FFFF00"/>
                          </a:solidFill>
                        </a:rPr>
                        <a:t>)</a:t>
                      </a:r>
                      <a:endParaRPr lang="zh-CN" altLang="en-US" sz="1600" b="1" dirty="0">
                        <a:solidFill>
                          <a:srgbClr val="FFFF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b="1" dirty="0"/>
                        <a:t>配对、</a:t>
                      </a:r>
                      <a:endParaRPr lang="en-US" altLang="zh-CN" sz="1600" b="1" dirty="0"/>
                    </a:p>
                    <a:p>
                      <a:r>
                        <a:rPr lang="zh-CN" altLang="en-US" sz="1600" b="1" dirty="0"/>
                        <a:t>交叉点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rgbClr val="0000FF"/>
                          </a:solidFill>
                        </a:rPr>
                        <a:t>交叉结果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rgbClr val="0000FF"/>
                          </a:solidFill>
                        </a:rPr>
                        <a:t>变异</a:t>
                      </a:r>
                      <a:endParaRPr lang="en-US" altLang="zh-CN" sz="1600" b="1" dirty="0">
                        <a:solidFill>
                          <a:srgbClr val="0000FF"/>
                        </a:solidFill>
                      </a:endParaRPr>
                    </a:p>
                    <a:p>
                      <a:pPr algn="ctr"/>
                      <a:r>
                        <a:rPr lang="zh-CN" altLang="en-US" sz="1600" b="1" dirty="0">
                          <a:solidFill>
                            <a:srgbClr val="0000FF"/>
                          </a:solidFill>
                        </a:rPr>
                        <a:t>位置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rgbClr val="0000FF"/>
                          </a:solidFill>
                        </a:rPr>
                        <a:t>变异结果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040">
                <a:tc>
                  <a:txBody>
                    <a:bodyPr/>
                    <a:lstStyle/>
                    <a:p>
                      <a:pPr marL="0" algn="ctr" defTabSz="914400" rtl="0" eaLnBrk="1" latinLnBrk="0" hangingPunct="1"/>
                      <a:r>
                        <a:rPr lang="en-US" altLang="zh-CN" sz="1800" b="1" kern="1200" dirty="0">
                          <a:solidFill>
                            <a:schemeClr val="tx1"/>
                          </a:solidFill>
                          <a:latin typeface="+mn-lt"/>
                          <a:ea typeface="+mn-ea"/>
                          <a:cs typeface="+mn-cs"/>
                        </a:rPr>
                        <a:t>1</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2400" b="1" kern="1200" dirty="0">
                          <a:solidFill>
                            <a:schemeClr val="tx1"/>
                          </a:solidFill>
                          <a:latin typeface="+mn-lt"/>
                          <a:ea typeface="+mn-ea"/>
                          <a:cs typeface="+mn-cs"/>
                        </a:rPr>
                        <a:t>1</a:t>
                      </a:r>
                      <a:endParaRPr lang="zh-CN" alt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chemeClr val="tx1"/>
                          </a:solidFill>
                        </a:rPr>
                        <a:t>10</a:t>
                      </a:r>
                      <a:r>
                        <a:rPr lang="en-US" altLang="zh-CN" sz="2400" b="1" dirty="0">
                          <a:solidFill>
                            <a:srgbClr val="0000FF"/>
                          </a:solidFill>
                        </a:rPr>
                        <a:t>1011 </a:t>
                      </a:r>
                      <a:r>
                        <a:rPr lang="en-US" altLang="zh-CN" sz="2400" b="1" dirty="0">
                          <a:solidFill>
                            <a:srgbClr val="FFFF00"/>
                          </a:solidFill>
                        </a:rPr>
                        <a:t>(2)</a:t>
                      </a:r>
                      <a:endParaRPr lang="zh-CN" altLang="en-US" sz="2400" b="1" dirty="0">
                        <a:solidFill>
                          <a:srgbClr val="FFFF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400" b="1" kern="1200" dirty="0">
                          <a:solidFill>
                            <a:schemeClr val="tx1"/>
                          </a:solidFill>
                          <a:latin typeface="+mn-lt"/>
                          <a:ea typeface="+mn-ea"/>
                          <a:cs typeface="+mn-cs"/>
                        </a:rPr>
                        <a:t>1-2</a:t>
                      </a:r>
                      <a:r>
                        <a:rPr lang="zh-CN" altLang="en-US" sz="2400" b="1" kern="1200" dirty="0">
                          <a:solidFill>
                            <a:schemeClr val="tx1"/>
                          </a:solidFill>
                          <a:latin typeface="+mn-lt"/>
                          <a:ea typeface="+mn-ea"/>
                          <a:cs typeface="+mn-cs"/>
                        </a:rPr>
                        <a:t>、</a:t>
                      </a:r>
                      <a:r>
                        <a:rPr lang="en-US" altLang="zh-CN" sz="2400" b="1" kern="1200" dirty="0">
                          <a:solidFill>
                            <a:schemeClr val="tx1"/>
                          </a:solidFill>
                          <a:latin typeface="+mn-lt"/>
                          <a:ea typeface="+mn-ea"/>
                          <a:cs typeface="+mn-cs"/>
                        </a:rPr>
                        <a:t>2</a:t>
                      </a:r>
                      <a:endParaRPr lang="zh-CN" alt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chemeClr val="tx1"/>
                          </a:solidFill>
                        </a:rPr>
                        <a:t>10</a:t>
                      </a:r>
                      <a:r>
                        <a:rPr lang="en-US" altLang="zh-CN" sz="2400" b="1" dirty="0">
                          <a:solidFill>
                            <a:srgbClr val="C00000"/>
                          </a:solidFill>
                        </a:rPr>
                        <a:t>0111</a:t>
                      </a:r>
                      <a:endParaRPr lang="zh-CN" altLang="en-US" sz="24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39040">
                <a:tc>
                  <a:txBody>
                    <a:bodyPr/>
                    <a:lstStyle/>
                    <a:p>
                      <a:pPr marL="0" algn="ctr" defTabSz="914400" rtl="0" eaLnBrk="1" latinLnBrk="0" hangingPunct="1"/>
                      <a:r>
                        <a:rPr lang="en-US" altLang="zh-CN" sz="1800" b="1" kern="1200" dirty="0">
                          <a:solidFill>
                            <a:schemeClr val="tx1"/>
                          </a:solidFill>
                          <a:latin typeface="+mn-lt"/>
                          <a:ea typeface="+mn-ea"/>
                          <a:cs typeface="+mn-cs"/>
                        </a:rPr>
                        <a:t>2</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2400" b="1" kern="1200" dirty="0">
                          <a:solidFill>
                            <a:schemeClr val="tx1"/>
                          </a:solidFill>
                          <a:latin typeface="+mn-lt"/>
                          <a:ea typeface="+mn-ea"/>
                          <a:cs typeface="+mn-cs"/>
                        </a:rPr>
                        <a:t>2</a:t>
                      </a:r>
                      <a:endParaRPr lang="zh-CN" alt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chemeClr val="tx1"/>
                          </a:solidFill>
                        </a:rPr>
                        <a:t>10</a:t>
                      </a:r>
                      <a:r>
                        <a:rPr lang="en-US" altLang="zh-CN" sz="2400" b="1" dirty="0">
                          <a:solidFill>
                            <a:srgbClr val="C00000"/>
                          </a:solidFill>
                        </a:rPr>
                        <a:t>0</a:t>
                      </a:r>
                      <a:r>
                        <a:rPr lang="en-US" altLang="zh-CN" sz="2400" b="1" kern="1200" dirty="0">
                          <a:solidFill>
                            <a:srgbClr val="C00000"/>
                          </a:solidFill>
                          <a:latin typeface="+mn-lt"/>
                          <a:ea typeface="+mn-ea"/>
                          <a:cs typeface="+mn-cs"/>
                        </a:rPr>
                        <a:t>111</a:t>
                      </a:r>
                      <a:r>
                        <a:rPr lang="en-US" altLang="zh-CN" sz="2400" b="1" dirty="0">
                          <a:solidFill>
                            <a:srgbClr val="0000FF"/>
                          </a:solidFill>
                        </a:rPr>
                        <a:t> </a:t>
                      </a:r>
                      <a:r>
                        <a:rPr lang="en-US" altLang="zh-CN" sz="2400" b="1" kern="1200" dirty="0">
                          <a:solidFill>
                            <a:srgbClr val="FFFF00"/>
                          </a:solidFill>
                          <a:latin typeface="+mn-lt"/>
                          <a:ea typeface="+mn-ea"/>
                          <a:cs typeface="+mn-cs"/>
                        </a:rPr>
                        <a:t>(4)</a:t>
                      </a:r>
                      <a:endParaRPr lang="zh-CN" altLang="en-US" sz="24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altLang="zh-CN" sz="2000" b="1" kern="1200" dirty="0">
                          <a:solidFill>
                            <a:srgbClr val="FFFF00"/>
                          </a:solidFill>
                          <a:latin typeface="+mn-lt"/>
                          <a:ea typeface="+mn-ea"/>
                          <a:cs typeface="+mn-cs"/>
                        </a:rPr>
                        <a:t>(2)-(4)</a:t>
                      </a:r>
                      <a:r>
                        <a:rPr lang="zh-CN" altLang="en-US" sz="2000" b="1" kern="1200" dirty="0">
                          <a:solidFill>
                            <a:srgbClr val="FFFF00"/>
                          </a:solidFill>
                          <a:latin typeface="+mn-lt"/>
                          <a:ea typeface="+mn-ea"/>
                          <a:cs typeface="+mn-cs"/>
                        </a:rPr>
                        <a:t>、</a:t>
                      </a:r>
                      <a:r>
                        <a:rPr lang="en-US" altLang="zh-CN" sz="2000" b="1" kern="1200" dirty="0">
                          <a:solidFill>
                            <a:srgbClr val="FFFF00"/>
                          </a:solidFill>
                          <a:latin typeface="+mn-lt"/>
                          <a:ea typeface="+mn-ea"/>
                          <a:cs typeface="+mn-cs"/>
                        </a:rPr>
                        <a:t>2</a:t>
                      </a:r>
                      <a:endParaRPr lang="zh-CN" altLang="en-US" sz="20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chemeClr val="tx1"/>
                          </a:solidFill>
                        </a:rPr>
                        <a:t>10</a:t>
                      </a:r>
                      <a:r>
                        <a:rPr lang="en-US" altLang="zh-CN" sz="2400" b="1" dirty="0">
                          <a:solidFill>
                            <a:srgbClr val="0000FF"/>
                          </a:solidFill>
                        </a:rPr>
                        <a:t>1011</a:t>
                      </a:r>
                      <a:endParaRPr lang="zh-CN" altLang="en-US" sz="24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139040">
                <a:tc>
                  <a:txBody>
                    <a:bodyPr/>
                    <a:lstStyle/>
                    <a:p>
                      <a:pPr marL="0" algn="ctr" defTabSz="914400" rtl="0" eaLnBrk="1" latinLnBrk="0" hangingPunct="1"/>
                      <a:r>
                        <a:rPr lang="en-US" altLang="zh-CN" sz="1800" b="1" kern="1200" dirty="0">
                          <a:solidFill>
                            <a:schemeClr val="tx1"/>
                          </a:solidFill>
                          <a:latin typeface="+mn-lt"/>
                          <a:ea typeface="+mn-ea"/>
                          <a:cs typeface="+mn-cs"/>
                        </a:rPr>
                        <a:t>3</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2400" b="1" kern="1200" dirty="0">
                          <a:solidFill>
                            <a:schemeClr val="tx1"/>
                          </a:solidFill>
                          <a:latin typeface="+mn-lt"/>
                          <a:ea typeface="+mn-ea"/>
                          <a:cs typeface="+mn-cs"/>
                        </a:rPr>
                        <a:t>0</a:t>
                      </a:r>
                      <a:endParaRPr lang="zh-CN" alt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chemeClr val="tx1"/>
                          </a:solidFill>
                        </a:rPr>
                        <a:t>010</a:t>
                      </a:r>
                      <a:r>
                        <a:rPr lang="en-US" altLang="zh-CN" sz="2400" b="1" kern="1200" dirty="0">
                          <a:solidFill>
                            <a:schemeClr val="tx1"/>
                          </a:solidFill>
                          <a:latin typeface="+mn-lt"/>
                          <a:ea typeface="+mn-ea"/>
                          <a:cs typeface="+mn-cs"/>
                        </a:rPr>
                        <a:t>01</a:t>
                      </a:r>
                      <a:r>
                        <a:rPr lang="en-US" altLang="zh-CN" sz="2400" b="1" kern="1200" dirty="0">
                          <a:solidFill>
                            <a:srgbClr val="0000FF"/>
                          </a:solidFill>
                          <a:latin typeface="+mn-lt"/>
                          <a:ea typeface="+mn-ea"/>
                          <a:cs typeface="+mn-cs"/>
                        </a:rPr>
                        <a:t>0</a:t>
                      </a:r>
                      <a:r>
                        <a:rPr lang="en-US" altLang="zh-CN" sz="2400" b="1" dirty="0">
                          <a:solidFill>
                            <a:schemeClr val="tx1"/>
                          </a:solidFill>
                        </a:rPr>
                        <a:t> </a:t>
                      </a:r>
                      <a:r>
                        <a:rPr lang="en-US" altLang="zh-CN" sz="2400" b="1" kern="1200" dirty="0">
                          <a:solidFill>
                            <a:srgbClr val="FFFF00"/>
                          </a:solidFill>
                          <a:latin typeface="+mn-lt"/>
                          <a:ea typeface="+mn-ea"/>
                          <a:cs typeface="+mn-cs"/>
                        </a:rPr>
                        <a:t>(1)</a:t>
                      </a:r>
                      <a:endParaRPr lang="zh-CN" altLang="en-US" sz="24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400" b="1" kern="1200" dirty="0">
                          <a:solidFill>
                            <a:schemeClr val="tx1"/>
                          </a:solidFill>
                          <a:latin typeface="+mn-lt"/>
                          <a:ea typeface="+mn-ea"/>
                          <a:cs typeface="+mn-cs"/>
                        </a:rPr>
                        <a:t>3-4</a:t>
                      </a:r>
                      <a:r>
                        <a:rPr lang="zh-CN" altLang="en-US" sz="2400" b="1" kern="1200" dirty="0">
                          <a:solidFill>
                            <a:schemeClr val="tx1"/>
                          </a:solidFill>
                          <a:latin typeface="+mn-lt"/>
                          <a:ea typeface="+mn-ea"/>
                          <a:cs typeface="+mn-cs"/>
                        </a:rPr>
                        <a:t>、</a:t>
                      </a:r>
                      <a:r>
                        <a:rPr lang="en-US" altLang="zh-CN" sz="2400" b="1" kern="1200" dirty="0">
                          <a:solidFill>
                            <a:schemeClr val="tx1"/>
                          </a:solidFill>
                          <a:latin typeface="+mn-lt"/>
                          <a:ea typeface="+mn-ea"/>
                          <a:cs typeface="+mn-cs"/>
                        </a:rPr>
                        <a:t>5</a:t>
                      </a:r>
                      <a:endParaRPr lang="zh-CN" alt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kern="1200" dirty="0">
                          <a:solidFill>
                            <a:schemeClr val="tx1"/>
                          </a:solidFill>
                          <a:latin typeface="+mn-lt"/>
                          <a:ea typeface="+mn-ea"/>
                          <a:cs typeface="+mn-cs"/>
                        </a:rPr>
                        <a:t>01001</a:t>
                      </a:r>
                      <a:r>
                        <a:rPr lang="en-US" altLang="zh-CN" sz="2400" b="1" kern="1200" dirty="0">
                          <a:solidFill>
                            <a:srgbClr val="C00000"/>
                          </a:solidFill>
                          <a:latin typeface="+mn-lt"/>
                          <a:ea typeface="+mn-ea"/>
                          <a:cs typeface="+mn-cs"/>
                        </a:rPr>
                        <a:t>1</a:t>
                      </a:r>
                      <a:endParaRPr lang="zh-CN" altLang="en-US" sz="2400" b="1" kern="1200" dirty="0">
                        <a:solidFill>
                          <a:srgbClr val="C0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b="1" kern="1200" dirty="0">
                        <a:solidFill>
                          <a:srgbClr val="6633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70840">
                <a:tc>
                  <a:txBody>
                    <a:bodyPr/>
                    <a:lstStyle/>
                    <a:p>
                      <a:pPr marL="0" algn="ctr" defTabSz="914400" rtl="0" eaLnBrk="1" latinLnBrk="0" hangingPunct="1"/>
                      <a:r>
                        <a:rPr lang="en-US" altLang="zh-CN" sz="1800" b="1" kern="1200" dirty="0">
                          <a:solidFill>
                            <a:schemeClr val="tx1"/>
                          </a:solidFill>
                          <a:latin typeface="+mn-lt"/>
                          <a:ea typeface="+mn-ea"/>
                          <a:cs typeface="+mn-cs"/>
                        </a:rPr>
                        <a:t>4</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2400" b="1" kern="1200" dirty="0">
                          <a:solidFill>
                            <a:schemeClr val="tx1"/>
                          </a:solidFill>
                          <a:latin typeface="+mn-lt"/>
                          <a:ea typeface="+mn-ea"/>
                          <a:cs typeface="+mn-cs"/>
                        </a:rPr>
                        <a:t>1</a:t>
                      </a:r>
                      <a:endParaRPr lang="zh-CN" alt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a:solidFill>
                            <a:schemeClr val="tx1"/>
                          </a:solidFill>
                        </a:rPr>
                        <a:t>101</a:t>
                      </a:r>
                      <a:r>
                        <a:rPr lang="en-US" altLang="zh-CN" sz="2400" b="1" kern="1200" dirty="0">
                          <a:solidFill>
                            <a:schemeClr val="tx1"/>
                          </a:solidFill>
                          <a:latin typeface="+mn-lt"/>
                          <a:ea typeface="+mn-ea"/>
                          <a:cs typeface="+mn-cs"/>
                        </a:rPr>
                        <a:t>01</a:t>
                      </a:r>
                      <a:r>
                        <a:rPr lang="en-US" altLang="zh-CN" sz="2400" b="1" kern="1200" dirty="0">
                          <a:solidFill>
                            <a:srgbClr val="C00000"/>
                          </a:solidFill>
                          <a:latin typeface="+mn-lt"/>
                          <a:ea typeface="+mn-ea"/>
                          <a:cs typeface="+mn-cs"/>
                        </a:rPr>
                        <a:t>1</a:t>
                      </a:r>
                      <a:r>
                        <a:rPr lang="en-US" altLang="zh-CN" sz="2400" b="1" dirty="0">
                          <a:solidFill>
                            <a:srgbClr val="0000FF"/>
                          </a:solidFill>
                        </a:rPr>
                        <a:t> </a:t>
                      </a:r>
                      <a:r>
                        <a:rPr lang="en-US" altLang="zh-CN" sz="2400" b="1" kern="1200" dirty="0">
                          <a:solidFill>
                            <a:srgbClr val="FFFF00"/>
                          </a:solidFill>
                          <a:latin typeface="+mn-lt"/>
                          <a:ea typeface="+mn-ea"/>
                          <a:cs typeface="+mn-cs"/>
                        </a:rPr>
                        <a:t>(2)</a:t>
                      </a:r>
                      <a:endParaRPr lang="zh-CN" altLang="en-US" sz="24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000" b="1" kern="1200" dirty="0">
                          <a:solidFill>
                            <a:srgbClr val="FFFF00"/>
                          </a:solidFill>
                          <a:latin typeface="+mn-lt"/>
                          <a:ea typeface="+mn-ea"/>
                          <a:cs typeface="+mn-cs"/>
                        </a:rPr>
                        <a:t>(1)-(4)</a:t>
                      </a:r>
                      <a:r>
                        <a:rPr lang="zh-CN" altLang="en-US" sz="2000" b="1" kern="1200" dirty="0">
                          <a:solidFill>
                            <a:srgbClr val="FFFF00"/>
                          </a:solidFill>
                          <a:latin typeface="+mn-lt"/>
                          <a:ea typeface="+mn-ea"/>
                          <a:cs typeface="+mn-cs"/>
                        </a:rPr>
                        <a:t>、</a:t>
                      </a:r>
                      <a:r>
                        <a:rPr lang="en-US" altLang="zh-CN" sz="2000" b="1" kern="1200" dirty="0">
                          <a:solidFill>
                            <a:srgbClr val="FFFF00"/>
                          </a:solidFill>
                          <a:latin typeface="+mn-lt"/>
                          <a:ea typeface="+mn-ea"/>
                          <a:cs typeface="+mn-cs"/>
                        </a:rPr>
                        <a:t>5</a:t>
                      </a:r>
                      <a:endParaRPr lang="zh-CN" altLang="en-US" sz="20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kern="1200" dirty="0">
                          <a:solidFill>
                            <a:schemeClr val="tx1"/>
                          </a:solidFill>
                          <a:latin typeface="+mn-lt"/>
                          <a:ea typeface="+mn-ea"/>
                          <a:cs typeface="+mn-cs"/>
                        </a:rPr>
                        <a:t>10101</a:t>
                      </a:r>
                      <a:r>
                        <a:rPr lang="en-US" altLang="zh-CN" sz="2400" b="1" kern="1200" dirty="0">
                          <a:solidFill>
                            <a:srgbClr val="0000FF"/>
                          </a:solidFill>
                          <a:latin typeface="+mn-lt"/>
                          <a:ea typeface="+mn-ea"/>
                          <a:cs typeface="+mn-cs"/>
                        </a:rPr>
                        <a:t>0</a:t>
                      </a:r>
                      <a:endParaRPr lang="zh-CN" altLang="en-US" sz="24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7813"/>
            <a:ext cx="4330700" cy="918939"/>
          </a:xfrm>
          <a:solidFill>
            <a:srgbClr val="FFCCCC">
              <a:alpha val="32156"/>
            </a:srgbClr>
          </a:solidFill>
        </p:spPr>
        <p:txBody>
          <a:bodyPr/>
          <a:lstStyle/>
          <a:p>
            <a:pPr eaLnBrk="1" hangingPunct="1"/>
            <a:r>
              <a:rPr lang="en-US" altLang="zh-CN" sz="4800">
                <a:solidFill>
                  <a:srgbClr val="C40000"/>
                </a:solidFill>
                <a:latin typeface="华文中宋" pitchFamily="2" charset="-122"/>
                <a:ea typeface="华文中宋" pitchFamily="2" charset="-122"/>
              </a:rPr>
              <a:t>6.</a:t>
            </a:r>
            <a:r>
              <a:rPr lang="zh-CN" altLang="en-US" sz="4800">
                <a:solidFill>
                  <a:srgbClr val="C40000"/>
                </a:solidFill>
                <a:latin typeface="华文中宋" pitchFamily="2" charset="-122"/>
                <a:ea typeface="华文中宋" pitchFamily="2" charset="-122"/>
              </a:rPr>
              <a:t>变异运算</a:t>
            </a:r>
          </a:p>
        </p:txBody>
      </p:sp>
      <p:sp>
        <p:nvSpPr>
          <p:cNvPr id="41987" name="Rectangle 3"/>
          <p:cNvSpPr>
            <a:spLocks noGrp="1" noChangeArrowheads="1"/>
          </p:cNvSpPr>
          <p:nvPr>
            <p:ph type="body" idx="1"/>
          </p:nvPr>
        </p:nvSpPr>
        <p:spPr>
          <a:xfrm>
            <a:off x="395288" y="1340768"/>
            <a:ext cx="8353176" cy="2016224"/>
          </a:xfrm>
        </p:spPr>
        <p:txBody>
          <a:bodyPr/>
          <a:lstStyle/>
          <a:p>
            <a:pPr eaLnBrk="1" hangingPunct="1"/>
            <a:r>
              <a:rPr lang="zh-CN" altLang="en-US" sz="4000" dirty="0">
                <a:ea typeface="华文中宋" pitchFamily="2" charset="-122"/>
              </a:rPr>
              <a:t>方法：对个体的每一个或某些基因座上的基因值按某一较小的概率进行改变。本例采用基因位变异方法。</a:t>
            </a:r>
          </a:p>
        </p:txBody>
      </p:sp>
      <p:graphicFrame>
        <p:nvGraphicFramePr>
          <p:cNvPr id="4" name="表格 3"/>
          <p:cNvGraphicFramePr>
            <a:graphicFrameLocks noGrp="1"/>
          </p:cNvGraphicFramePr>
          <p:nvPr>
            <p:extLst>
              <p:ext uri="{D42A27DB-BD31-4B8C-83A1-F6EECF244321}">
                <p14:modId xmlns:p14="http://schemas.microsoft.com/office/powerpoint/2010/main" val="1434385374"/>
              </p:ext>
            </p:extLst>
          </p:nvPr>
        </p:nvGraphicFramePr>
        <p:xfrm>
          <a:off x="323529" y="3356992"/>
          <a:ext cx="8424935" cy="2682240"/>
        </p:xfrm>
        <a:graphic>
          <a:graphicData uri="http://schemas.openxmlformats.org/drawingml/2006/table">
            <a:tbl>
              <a:tblPr firstRow="1" bandRow="1">
                <a:tableStyleId>{5C22544A-7EE6-4342-B048-85BDC9FD1C3A}</a:tableStyleId>
              </a:tblPr>
              <a:tblGrid>
                <a:gridCol w="721968">
                  <a:extLst>
                    <a:ext uri="{9D8B030D-6E8A-4147-A177-3AD203B41FA5}">
                      <a16:colId xmlns="" xmlns:a16="http://schemas.microsoft.com/office/drawing/2014/main" val="20000"/>
                    </a:ext>
                  </a:extLst>
                </a:gridCol>
                <a:gridCol w="563504">
                  <a:extLst>
                    <a:ext uri="{9D8B030D-6E8A-4147-A177-3AD203B41FA5}">
                      <a16:colId xmlns="" xmlns:a16="http://schemas.microsoft.com/office/drawing/2014/main" val="20001"/>
                    </a:ext>
                  </a:extLst>
                </a:gridCol>
                <a:gridCol w="2224426">
                  <a:extLst>
                    <a:ext uri="{9D8B030D-6E8A-4147-A177-3AD203B41FA5}">
                      <a16:colId xmlns="" xmlns:a16="http://schemas.microsoft.com/office/drawing/2014/main" val="20002"/>
                    </a:ext>
                  </a:extLst>
                </a:gridCol>
                <a:gridCol w="1305197">
                  <a:extLst>
                    <a:ext uri="{9D8B030D-6E8A-4147-A177-3AD203B41FA5}">
                      <a16:colId xmlns="" xmlns:a16="http://schemas.microsoft.com/office/drawing/2014/main" val="20003"/>
                    </a:ext>
                  </a:extLst>
                </a:gridCol>
                <a:gridCol w="1341362">
                  <a:extLst>
                    <a:ext uri="{9D8B030D-6E8A-4147-A177-3AD203B41FA5}">
                      <a16:colId xmlns="" xmlns:a16="http://schemas.microsoft.com/office/drawing/2014/main" val="20004"/>
                    </a:ext>
                  </a:extLst>
                </a:gridCol>
                <a:gridCol w="900326">
                  <a:extLst>
                    <a:ext uri="{9D8B030D-6E8A-4147-A177-3AD203B41FA5}">
                      <a16:colId xmlns="" xmlns:a16="http://schemas.microsoft.com/office/drawing/2014/main" val="20005"/>
                    </a:ext>
                  </a:extLst>
                </a:gridCol>
                <a:gridCol w="1368152">
                  <a:extLst>
                    <a:ext uri="{9D8B030D-6E8A-4147-A177-3AD203B41FA5}">
                      <a16:colId xmlns="" xmlns:a16="http://schemas.microsoft.com/office/drawing/2014/main" val="20006"/>
                    </a:ext>
                  </a:extLst>
                </a:gridCol>
              </a:tblGrid>
              <a:tr h="139040">
                <a:tc gridSpan="7">
                  <a:txBody>
                    <a:bodyPr/>
                    <a:lstStyle/>
                    <a:p>
                      <a:pPr algn="ctr"/>
                      <a:r>
                        <a:rPr lang="zh-CN" altLang="en-US" b="1" dirty="0">
                          <a:solidFill>
                            <a:srgbClr val="0000FF"/>
                          </a:solidFill>
                        </a:rPr>
                        <a:t>初始群体遗传操作运算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39040">
                <a:tc>
                  <a:txBody>
                    <a:bodyPr/>
                    <a:lstStyle/>
                    <a:p>
                      <a:r>
                        <a:rPr lang="zh-CN" altLang="en-US" sz="1800" b="1" dirty="0"/>
                        <a:t>序号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b="1" dirty="0">
                          <a:solidFill>
                            <a:srgbClr val="0000FF"/>
                          </a:solidFill>
                        </a:rPr>
                        <a:t>入选</a:t>
                      </a:r>
                      <a:endParaRPr lang="en-US" altLang="zh-CN" sz="1400" b="1" dirty="0">
                        <a:solidFill>
                          <a:srgbClr val="0000FF"/>
                        </a:solidFill>
                      </a:endParaRPr>
                    </a:p>
                    <a:p>
                      <a:pPr algn="ctr"/>
                      <a:r>
                        <a:rPr lang="zh-CN" altLang="en-US" sz="1400" b="1" dirty="0">
                          <a:solidFill>
                            <a:srgbClr val="0000FF"/>
                          </a:solidFill>
                        </a:rPr>
                        <a:t>次数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b="1" dirty="0">
                          <a:solidFill>
                            <a:srgbClr val="0000FF"/>
                          </a:solidFill>
                        </a:rPr>
                        <a:t>入选结果 </a:t>
                      </a:r>
                      <a:r>
                        <a:rPr lang="en-US" altLang="zh-CN" sz="1600" b="1" dirty="0">
                          <a:solidFill>
                            <a:srgbClr val="FFFF00"/>
                          </a:solidFill>
                        </a:rPr>
                        <a:t>(</a:t>
                      </a:r>
                      <a:r>
                        <a:rPr lang="zh-CN" altLang="en-US" sz="1600" b="1" dirty="0">
                          <a:solidFill>
                            <a:srgbClr val="FFFF00"/>
                          </a:solidFill>
                        </a:rPr>
                        <a:t>原序号</a:t>
                      </a:r>
                      <a:r>
                        <a:rPr lang="en-US" altLang="zh-CN" sz="1600" b="1" dirty="0">
                          <a:solidFill>
                            <a:srgbClr val="FFFF00"/>
                          </a:solidFill>
                        </a:rPr>
                        <a:t>)</a:t>
                      </a:r>
                      <a:endParaRPr lang="zh-CN" altLang="en-US" sz="1600" b="1" dirty="0">
                        <a:solidFill>
                          <a:srgbClr val="FFFF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b="1" dirty="0"/>
                        <a:t>配对、</a:t>
                      </a:r>
                      <a:endParaRPr lang="en-US" altLang="zh-CN" sz="1600" b="1" dirty="0"/>
                    </a:p>
                    <a:p>
                      <a:r>
                        <a:rPr lang="zh-CN" altLang="en-US" sz="1600" b="1" dirty="0"/>
                        <a:t>交叉点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rgbClr val="0000FF"/>
                          </a:solidFill>
                        </a:rPr>
                        <a:t>交叉结果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dirty="0">
                          <a:solidFill>
                            <a:srgbClr val="0000FF"/>
                          </a:solidFill>
                        </a:rPr>
                        <a:t>变异</a:t>
                      </a:r>
                      <a:endParaRPr lang="en-US" altLang="zh-CN" sz="1600" b="1" dirty="0">
                        <a:solidFill>
                          <a:srgbClr val="0000FF"/>
                        </a:solidFill>
                      </a:endParaRPr>
                    </a:p>
                    <a:p>
                      <a:pPr algn="ctr"/>
                      <a:r>
                        <a:rPr lang="zh-CN" altLang="en-US" sz="1600" b="1" dirty="0">
                          <a:solidFill>
                            <a:srgbClr val="0000FF"/>
                          </a:solidFill>
                        </a:rPr>
                        <a:t>位置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rgbClr val="0000FF"/>
                          </a:solidFill>
                        </a:rPr>
                        <a:t>变异结果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040">
                <a:tc>
                  <a:txBody>
                    <a:bodyPr/>
                    <a:lstStyle/>
                    <a:p>
                      <a:pPr marL="0" algn="ctr" defTabSz="914400" rtl="0" eaLnBrk="1" latinLnBrk="0" hangingPunct="1"/>
                      <a:r>
                        <a:rPr lang="en-US" altLang="zh-CN" sz="1800" b="1" kern="1200" dirty="0">
                          <a:solidFill>
                            <a:schemeClr val="tx1"/>
                          </a:solidFill>
                          <a:latin typeface="+mn-lt"/>
                          <a:ea typeface="+mn-ea"/>
                          <a:cs typeface="+mn-cs"/>
                        </a:rPr>
                        <a:t>1</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b="1" kern="1200" dirty="0">
                          <a:solidFill>
                            <a:schemeClr val="tx1"/>
                          </a:solidFill>
                          <a:latin typeface="+mn-lt"/>
                          <a:ea typeface="+mn-ea"/>
                          <a:cs typeface="+mn-cs"/>
                        </a:rPr>
                        <a:t>1</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10</a:t>
                      </a:r>
                      <a:r>
                        <a:rPr lang="en-US" altLang="zh-CN" b="1" dirty="0">
                          <a:solidFill>
                            <a:srgbClr val="0000FF"/>
                          </a:solidFill>
                        </a:rPr>
                        <a:t>1011 </a:t>
                      </a:r>
                      <a:r>
                        <a:rPr lang="en-US" altLang="zh-CN" b="1" dirty="0">
                          <a:solidFill>
                            <a:srgbClr val="FFFF00"/>
                          </a:solidFill>
                        </a:rPr>
                        <a:t>(2)</a:t>
                      </a:r>
                      <a:endParaRPr lang="zh-CN" altLang="en-US" b="1" dirty="0">
                        <a:solidFill>
                          <a:srgbClr val="FFFF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1" kern="1200" dirty="0">
                          <a:solidFill>
                            <a:schemeClr val="tx1"/>
                          </a:solidFill>
                          <a:latin typeface="+mn-lt"/>
                          <a:ea typeface="+mn-ea"/>
                          <a:cs typeface="+mn-cs"/>
                        </a:rPr>
                        <a:t>1-2</a:t>
                      </a:r>
                      <a:r>
                        <a:rPr lang="zh-CN" altLang="en-US" sz="1800" b="1" kern="1200" dirty="0">
                          <a:solidFill>
                            <a:schemeClr val="tx1"/>
                          </a:solidFill>
                          <a:latin typeface="+mn-lt"/>
                          <a:ea typeface="+mn-ea"/>
                          <a:cs typeface="+mn-cs"/>
                        </a:rPr>
                        <a:t>、</a:t>
                      </a:r>
                      <a:r>
                        <a:rPr lang="en-US" altLang="zh-CN" sz="1800" b="1" kern="1200" dirty="0">
                          <a:solidFill>
                            <a:schemeClr val="tx1"/>
                          </a:solidFill>
                          <a:latin typeface="+mn-lt"/>
                          <a:ea typeface="+mn-ea"/>
                          <a:cs typeface="+mn-cs"/>
                        </a:rPr>
                        <a:t>2</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10</a:t>
                      </a:r>
                      <a:r>
                        <a:rPr lang="en-US" altLang="zh-CN" b="1" dirty="0">
                          <a:solidFill>
                            <a:srgbClr val="C00000"/>
                          </a:solidFill>
                        </a:rPr>
                        <a:t>0</a:t>
                      </a:r>
                      <a:r>
                        <a:rPr lang="en-US" altLang="zh-CN" sz="2400" b="1" dirty="0">
                          <a:solidFill>
                            <a:srgbClr val="C00000"/>
                          </a:solidFill>
                        </a:rPr>
                        <a:t>1</a:t>
                      </a:r>
                      <a:r>
                        <a:rPr lang="en-US" altLang="zh-CN" b="1" dirty="0">
                          <a:solidFill>
                            <a:srgbClr val="C00000"/>
                          </a:solidFill>
                        </a:rPr>
                        <a:t>11</a:t>
                      </a:r>
                      <a:endParaRPr lang="zh-CN" altLang="en-US"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100</a:t>
                      </a:r>
                      <a:r>
                        <a:rPr lang="en-US" altLang="zh-CN" sz="2400" b="1" dirty="0">
                          <a:solidFill>
                            <a:srgbClr val="0000FF"/>
                          </a:solidFill>
                        </a:rPr>
                        <a:t>0</a:t>
                      </a:r>
                      <a:r>
                        <a:rPr lang="en-US" altLang="zh-CN" b="1" dirty="0">
                          <a:solidFill>
                            <a:schemeClr val="tx1"/>
                          </a:solidFill>
                        </a:rPr>
                        <a:t>11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39040">
                <a:tc>
                  <a:txBody>
                    <a:bodyPr/>
                    <a:lstStyle/>
                    <a:p>
                      <a:pPr marL="0" algn="ctr" defTabSz="914400" rtl="0" eaLnBrk="1" latinLnBrk="0" hangingPunct="1"/>
                      <a:r>
                        <a:rPr lang="en-US" altLang="zh-CN" sz="1800" b="1" kern="1200" dirty="0">
                          <a:solidFill>
                            <a:schemeClr val="tx1"/>
                          </a:solidFill>
                          <a:latin typeface="+mn-lt"/>
                          <a:ea typeface="+mn-ea"/>
                          <a:cs typeface="+mn-cs"/>
                        </a:rPr>
                        <a:t>2</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b="1" kern="1200" dirty="0">
                          <a:solidFill>
                            <a:schemeClr val="tx1"/>
                          </a:solidFill>
                          <a:latin typeface="+mn-lt"/>
                          <a:ea typeface="+mn-ea"/>
                          <a:cs typeface="+mn-cs"/>
                        </a:rPr>
                        <a:t>2</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10</a:t>
                      </a:r>
                      <a:r>
                        <a:rPr lang="en-US" altLang="zh-CN" b="1" dirty="0">
                          <a:solidFill>
                            <a:srgbClr val="C00000"/>
                          </a:solidFill>
                        </a:rPr>
                        <a:t>0</a:t>
                      </a:r>
                      <a:r>
                        <a:rPr lang="en-US" altLang="zh-CN" sz="1800" b="1" kern="1200" dirty="0">
                          <a:solidFill>
                            <a:srgbClr val="C00000"/>
                          </a:solidFill>
                          <a:latin typeface="+mn-lt"/>
                          <a:ea typeface="+mn-ea"/>
                          <a:cs typeface="+mn-cs"/>
                        </a:rPr>
                        <a:t>111</a:t>
                      </a:r>
                      <a:r>
                        <a:rPr lang="en-US" altLang="zh-CN" b="1" dirty="0">
                          <a:solidFill>
                            <a:srgbClr val="0000FF"/>
                          </a:solidFill>
                        </a:rPr>
                        <a:t> </a:t>
                      </a:r>
                      <a:r>
                        <a:rPr lang="en-US" altLang="zh-CN" sz="1800" b="1" kern="1200" dirty="0">
                          <a:solidFill>
                            <a:srgbClr val="FFFF00"/>
                          </a:solidFill>
                          <a:latin typeface="+mn-lt"/>
                          <a:ea typeface="+mn-ea"/>
                          <a:cs typeface="+mn-cs"/>
                        </a:rPr>
                        <a:t>(4)</a:t>
                      </a:r>
                      <a:endParaRPr lang="zh-CN" altLang="en-US" sz="18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altLang="zh-CN" sz="1800" b="1" kern="1200" dirty="0">
                          <a:solidFill>
                            <a:srgbClr val="FFFF00"/>
                          </a:solidFill>
                          <a:latin typeface="+mn-lt"/>
                          <a:ea typeface="+mn-ea"/>
                          <a:cs typeface="+mn-cs"/>
                        </a:rPr>
                        <a:t>(2)-(4)</a:t>
                      </a:r>
                      <a:r>
                        <a:rPr lang="zh-CN" altLang="en-US" sz="1800" b="1" kern="1200" dirty="0">
                          <a:solidFill>
                            <a:srgbClr val="FFFF00"/>
                          </a:solidFill>
                          <a:latin typeface="+mn-lt"/>
                          <a:ea typeface="+mn-ea"/>
                          <a:cs typeface="+mn-cs"/>
                        </a:rPr>
                        <a:t>、</a:t>
                      </a:r>
                      <a:r>
                        <a:rPr lang="en-US" altLang="zh-CN" sz="1800" b="1" kern="1200" dirty="0">
                          <a:solidFill>
                            <a:srgbClr val="FFFF00"/>
                          </a:solidFill>
                          <a:latin typeface="+mn-lt"/>
                          <a:ea typeface="+mn-ea"/>
                          <a:cs typeface="+mn-cs"/>
                        </a:rPr>
                        <a:t>2</a:t>
                      </a:r>
                      <a:endParaRPr lang="zh-CN" altLang="en-US" sz="18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1</a:t>
                      </a:r>
                      <a:r>
                        <a:rPr lang="en-US" altLang="zh-CN" sz="2400" b="1" dirty="0">
                          <a:solidFill>
                            <a:schemeClr val="tx1"/>
                          </a:solidFill>
                        </a:rPr>
                        <a:t>0</a:t>
                      </a:r>
                      <a:r>
                        <a:rPr lang="en-US" altLang="zh-CN" b="1" dirty="0">
                          <a:solidFill>
                            <a:srgbClr val="0000FF"/>
                          </a:solidFill>
                        </a:rPr>
                        <a:t>1011</a:t>
                      </a:r>
                      <a:endParaRPr lang="zh-CN" altLang="en-US"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1</a:t>
                      </a:r>
                      <a:r>
                        <a:rPr lang="en-US" altLang="zh-CN" sz="2400" b="1" dirty="0">
                          <a:solidFill>
                            <a:srgbClr val="0000FF"/>
                          </a:solidFill>
                        </a:rPr>
                        <a:t>1</a:t>
                      </a:r>
                      <a:r>
                        <a:rPr lang="en-US" altLang="zh-CN" b="1" dirty="0">
                          <a:solidFill>
                            <a:schemeClr val="tx1"/>
                          </a:solidFill>
                        </a:rPr>
                        <a:t>1011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139040">
                <a:tc>
                  <a:txBody>
                    <a:bodyPr/>
                    <a:lstStyle/>
                    <a:p>
                      <a:pPr marL="0" algn="ctr" defTabSz="914400" rtl="0" eaLnBrk="1" latinLnBrk="0" hangingPunct="1"/>
                      <a:r>
                        <a:rPr lang="en-US" altLang="zh-CN" sz="1800" b="1" kern="1200" dirty="0">
                          <a:solidFill>
                            <a:schemeClr val="tx1"/>
                          </a:solidFill>
                          <a:latin typeface="+mn-lt"/>
                          <a:ea typeface="+mn-ea"/>
                          <a:cs typeface="+mn-cs"/>
                        </a:rPr>
                        <a:t>3</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b="1" kern="1200" dirty="0">
                          <a:solidFill>
                            <a:schemeClr val="tx1"/>
                          </a:solidFill>
                          <a:latin typeface="+mn-lt"/>
                          <a:ea typeface="+mn-ea"/>
                          <a:cs typeface="+mn-cs"/>
                        </a:rPr>
                        <a:t>0</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010</a:t>
                      </a:r>
                      <a:r>
                        <a:rPr lang="en-US" altLang="zh-CN" sz="1800" b="1" kern="1200" dirty="0">
                          <a:solidFill>
                            <a:schemeClr val="tx1"/>
                          </a:solidFill>
                          <a:latin typeface="+mn-lt"/>
                          <a:ea typeface="+mn-ea"/>
                          <a:cs typeface="+mn-cs"/>
                        </a:rPr>
                        <a:t>01</a:t>
                      </a:r>
                      <a:r>
                        <a:rPr lang="en-US" altLang="zh-CN" sz="1800" b="1" kern="1200" dirty="0">
                          <a:solidFill>
                            <a:srgbClr val="0000FF"/>
                          </a:solidFill>
                          <a:latin typeface="+mn-lt"/>
                          <a:ea typeface="+mn-ea"/>
                          <a:cs typeface="+mn-cs"/>
                        </a:rPr>
                        <a:t>0</a:t>
                      </a:r>
                      <a:r>
                        <a:rPr lang="en-US" altLang="zh-CN" b="1" dirty="0">
                          <a:solidFill>
                            <a:schemeClr val="tx1"/>
                          </a:solidFill>
                        </a:rPr>
                        <a:t> </a:t>
                      </a:r>
                      <a:r>
                        <a:rPr lang="en-US" altLang="zh-CN" sz="1800" b="1" kern="1200" dirty="0">
                          <a:solidFill>
                            <a:srgbClr val="FFFF00"/>
                          </a:solidFill>
                          <a:latin typeface="+mn-lt"/>
                          <a:ea typeface="+mn-ea"/>
                          <a:cs typeface="+mn-cs"/>
                        </a:rPr>
                        <a:t>(1)</a:t>
                      </a:r>
                      <a:endParaRPr lang="zh-CN" altLang="en-US" sz="18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1" kern="1200" dirty="0">
                          <a:solidFill>
                            <a:schemeClr val="tx1"/>
                          </a:solidFill>
                          <a:latin typeface="+mn-lt"/>
                          <a:ea typeface="+mn-ea"/>
                          <a:cs typeface="+mn-cs"/>
                        </a:rPr>
                        <a:t>3-4</a:t>
                      </a:r>
                      <a:r>
                        <a:rPr lang="zh-CN" altLang="en-US" sz="1800" b="1" kern="1200" dirty="0">
                          <a:solidFill>
                            <a:schemeClr val="tx1"/>
                          </a:solidFill>
                          <a:latin typeface="+mn-lt"/>
                          <a:ea typeface="+mn-ea"/>
                          <a:cs typeface="+mn-cs"/>
                        </a:rPr>
                        <a:t>、</a:t>
                      </a:r>
                      <a:r>
                        <a:rPr lang="en-US" altLang="zh-CN" sz="1800" b="1" kern="1200" dirty="0">
                          <a:solidFill>
                            <a:schemeClr val="tx1"/>
                          </a:solidFill>
                          <a:latin typeface="+mn-lt"/>
                          <a:ea typeface="+mn-ea"/>
                          <a:cs typeface="+mn-cs"/>
                        </a:rPr>
                        <a:t>5</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kern="1200" dirty="0">
                          <a:solidFill>
                            <a:schemeClr val="tx1"/>
                          </a:solidFill>
                          <a:latin typeface="+mn-lt"/>
                          <a:ea typeface="+mn-ea"/>
                          <a:cs typeface="+mn-cs"/>
                        </a:rPr>
                        <a:t>01001</a:t>
                      </a:r>
                      <a:r>
                        <a:rPr lang="en-US" altLang="zh-CN" sz="1800" b="1" kern="1200" dirty="0">
                          <a:solidFill>
                            <a:srgbClr val="C00000"/>
                          </a:solidFill>
                          <a:latin typeface="+mn-lt"/>
                          <a:ea typeface="+mn-ea"/>
                          <a:cs typeface="+mn-cs"/>
                        </a:rPr>
                        <a:t>1</a:t>
                      </a:r>
                      <a:endParaRPr lang="zh-CN" altLang="en-US" sz="1800" b="1" kern="1200" dirty="0">
                        <a:solidFill>
                          <a:srgbClr val="C0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800" b="1" kern="1200" dirty="0">
                          <a:solidFill>
                            <a:srgbClr val="663300"/>
                          </a:solidFill>
                          <a:latin typeface="+mn-lt"/>
                          <a:ea typeface="+mn-ea"/>
                          <a:cs typeface="+mn-cs"/>
                        </a:rPr>
                        <a:t>不变异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kern="1200" dirty="0">
                          <a:solidFill>
                            <a:schemeClr val="tx1"/>
                          </a:solidFill>
                          <a:latin typeface="+mn-lt"/>
                          <a:ea typeface="+mn-ea"/>
                          <a:cs typeface="+mn-cs"/>
                        </a:rPr>
                        <a:t>010011</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70840">
                <a:tc>
                  <a:txBody>
                    <a:bodyPr/>
                    <a:lstStyle/>
                    <a:p>
                      <a:pPr marL="0" algn="ctr" defTabSz="914400" rtl="0" eaLnBrk="1" latinLnBrk="0" hangingPunct="1"/>
                      <a:r>
                        <a:rPr lang="en-US" altLang="zh-CN" sz="1800" b="1" kern="1200" dirty="0">
                          <a:solidFill>
                            <a:schemeClr val="tx1"/>
                          </a:solidFill>
                          <a:latin typeface="+mn-lt"/>
                          <a:ea typeface="+mn-ea"/>
                          <a:cs typeface="+mn-cs"/>
                        </a:rPr>
                        <a:t>4</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b="1" kern="1200" dirty="0">
                          <a:solidFill>
                            <a:schemeClr val="tx1"/>
                          </a:solidFill>
                          <a:latin typeface="+mn-lt"/>
                          <a:ea typeface="+mn-ea"/>
                          <a:cs typeface="+mn-cs"/>
                        </a:rPr>
                        <a:t>1</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101</a:t>
                      </a:r>
                      <a:r>
                        <a:rPr lang="en-US" altLang="zh-CN" sz="1800" b="1" kern="1200" dirty="0">
                          <a:solidFill>
                            <a:schemeClr val="tx1"/>
                          </a:solidFill>
                          <a:latin typeface="+mn-lt"/>
                          <a:ea typeface="+mn-ea"/>
                          <a:cs typeface="+mn-cs"/>
                        </a:rPr>
                        <a:t>01</a:t>
                      </a:r>
                      <a:r>
                        <a:rPr lang="en-US" altLang="zh-CN" sz="1800" b="1" kern="1200" dirty="0">
                          <a:solidFill>
                            <a:srgbClr val="C00000"/>
                          </a:solidFill>
                          <a:latin typeface="+mn-lt"/>
                          <a:ea typeface="+mn-ea"/>
                          <a:cs typeface="+mn-cs"/>
                        </a:rPr>
                        <a:t>1</a:t>
                      </a:r>
                      <a:r>
                        <a:rPr lang="en-US" altLang="zh-CN" b="1" dirty="0">
                          <a:solidFill>
                            <a:srgbClr val="0000FF"/>
                          </a:solidFill>
                        </a:rPr>
                        <a:t> </a:t>
                      </a:r>
                      <a:r>
                        <a:rPr lang="en-US" altLang="zh-CN" sz="1800" b="1" kern="1200" dirty="0">
                          <a:solidFill>
                            <a:srgbClr val="FFFF00"/>
                          </a:solidFill>
                          <a:latin typeface="+mn-lt"/>
                          <a:ea typeface="+mn-ea"/>
                          <a:cs typeface="+mn-cs"/>
                        </a:rPr>
                        <a:t>(2)</a:t>
                      </a:r>
                      <a:endParaRPr lang="zh-CN" altLang="en-US" sz="18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1" kern="1200" dirty="0">
                          <a:solidFill>
                            <a:srgbClr val="FFFF00"/>
                          </a:solidFill>
                          <a:latin typeface="+mn-lt"/>
                          <a:ea typeface="+mn-ea"/>
                          <a:cs typeface="+mn-cs"/>
                        </a:rPr>
                        <a:t>(1)-(4)</a:t>
                      </a:r>
                      <a:r>
                        <a:rPr lang="zh-CN" altLang="en-US" sz="1800" b="1" kern="1200" dirty="0">
                          <a:solidFill>
                            <a:srgbClr val="FFFF00"/>
                          </a:solidFill>
                          <a:latin typeface="+mn-lt"/>
                          <a:ea typeface="+mn-ea"/>
                          <a:cs typeface="+mn-cs"/>
                        </a:rPr>
                        <a:t>、</a:t>
                      </a:r>
                      <a:r>
                        <a:rPr lang="en-US" altLang="zh-CN" sz="1800" b="1" kern="1200" dirty="0">
                          <a:solidFill>
                            <a:srgbClr val="FFFF00"/>
                          </a:solidFill>
                          <a:latin typeface="+mn-lt"/>
                          <a:ea typeface="+mn-ea"/>
                          <a:cs typeface="+mn-cs"/>
                        </a:rPr>
                        <a:t>5</a:t>
                      </a:r>
                      <a:endParaRPr lang="zh-CN" altLang="en-US" sz="18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kern="1200" dirty="0">
                          <a:solidFill>
                            <a:schemeClr val="tx1"/>
                          </a:solidFill>
                          <a:latin typeface="+mn-lt"/>
                          <a:ea typeface="+mn-ea"/>
                          <a:cs typeface="+mn-cs"/>
                        </a:rPr>
                        <a:t>1010</a:t>
                      </a:r>
                      <a:r>
                        <a:rPr lang="en-US" altLang="zh-CN" sz="2400" b="1" kern="1200" dirty="0">
                          <a:solidFill>
                            <a:schemeClr val="tx1"/>
                          </a:solidFill>
                          <a:latin typeface="+mn-lt"/>
                          <a:ea typeface="+mn-ea"/>
                          <a:cs typeface="+mn-cs"/>
                        </a:rPr>
                        <a:t>1</a:t>
                      </a:r>
                      <a:r>
                        <a:rPr lang="en-US" altLang="zh-CN" sz="1800" b="1" kern="1200" dirty="0">
                          <a:solidFill>
                            <a:srgbClr val="0000FF"/>
                          </a:solidFill>
                          <a:latin typeface="+mn-lt"/>
                          <a:ea typeface="+mn-ea"/>
                          <a:cs typeface="+mn-cs"/>
                        </a:rPr>
                        <a:t>0</a:t>
                      </a:r>
                      <a:endParaRPr lang="zh-CN" altLang="en-US" sz="18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kern="1200" dirty="0">
                          <a:solidFill>
                            <a:schemeClr val="tx1"/>
                          </a:solidFill>
                          <a:latin typeface="+mn-lt"/>
                          <a:ea typeface="+mn-ea"/>
                          <a:cs typeface="+mn-cs"/>
                        </a:rPr>
                        <a:t>5</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kern="1200" dirty="0">
                          <a:solidFill>
                            <a:schemeClr val="tx1"/>
                          </a:solidFill>
                          <a:latin typeface="+mn-lt"/>
                          <a:ea typeface="+mn-ea"/>
                          <a:cs typeface="+mn-cs"/>
                        </a:rPr>
                        <a:t>1010</a:t>
                      </a:r>
                      <a:r>
                        <a:rPr lang="en-US" altLang="zh-CN" sz="2400" b="1" kern="1200" dirty="0">
                          <a:solidFill>
                            <a:srgbClr val="0000FF"/>
                          </a:solidFill>
                          <a:latin typeface="+mn-lt"/>
                          <a:ea typeface="+mn-ea"/>
                          <a:cs typeface="+mn-cs"/>
                        </a:rPr>
                        <a:t>0</a:t>
                      </a:r>
                      <a:r>
                        <a:rPr lang="en-US" altLang="zh-CN" sz="1800" b="1" kern="1200" dirty="0">
                          <a:solidFill>
                            <a:schemeClr val="tx1"/>
                          </a:solidFill>
                          <a:latin typeface="+mn-lt"/>
                          <a:ea typeface="+mn-ea"/>
                          <a:cs typeface="+mn-cs"/>
                        </a:rPr>
                        <a:t>0</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7813"/>
            <a:ext cx="8147248" cy="702915"/>
          </a:xfrm>
          <a:solidFill>
            <a:srgbClr val="FFCCCC">
              <a:alpha val="61960"/>
            </a:srgbClr>
          </a:solidFill>
        </p:spPr>
        <p:txBody>
          <a:bodyPr/>
          <a:lstStyle/>
          <a:p>
            <a:pPr eaLnBrk="1" hangingPunct="1"/>
            <a:r>
              <a:rPr lang="zh-CN" altLang="en-US" dirty="0">
                <a:solidFill>
                  <a:schemeClr val="tx1"/>
                </a:solidFill>
                <a:ea typeface="华文中宋" pitchFamily="2" charset="-122"/>
              </a:rPr>
              <a:t>解码、</a:t>
            </a:r>
            <a:r>
              <a:rPr lang="zh-CN" altLang="en-US" sz="3600" dirty="0">
                <a:solidFill>
                  <a:schemeClr val="tx1"/>
                </a:solidFill>
                <a:ea typeface="华文中宋" pitchFamily="2" charset="-122"/>
              </a:rPr>
              <a:t>重复上述过程进行第二次迭代</a:t>
            </a:r>
          </a:p>
        </p:txBody>
      </p:sp>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extLst>
                  <p:ext uri="{D42A27DB-BD31-4B8C-83A1-F6EECF244321}">
                    <p14:modId xmlns:p14="http://schemas.microsoft.com/office/powerpoint/2010/main" val="3703878131"/>
                  </p:ext>
                </p:extLst>
              </p:nvPr>
            </p:nvGraphicFramePr>
            <p:xfrm>
              <a:off x="323528" y="1052736"/>
              <a:ext cx="8424936" cy="2697192"/>
            </p:xfrm>
            <a:graphic>
              <a:graphicData uri="http://schemas.openxmlformats.org/drawingml/2006/table">
                <a:tbl>
                  <a:tblPr firstRow="1" bandRow="1">
                    <a:tableStyleId>{5C22544A-7EE6-4342-B048-85BDC9FD1C3A}</a:tableStyleId>
                  </a:tblPr>
                  <a:tblGrid>
                    <a:gridCol w="649771">
                      <a:extLst>
                        <a:ext uri="{9D8B030D-6E8A-4147-A177-3AD203B41FA5}">
                          <a16:colId xmlns="" xmlns:a16="http://schemas.microsoft.com/office/drawing/2014/main" val="20000"/>
                        </a:ext>
                      </a:extLst>
                    </a:gridCol>
                    <a:gridCol w="1366453">
                      <a:extLst>
                        <a:ext uri="{9D8B030D-6E8A-4147-A177-3AD203B41FA5}">
                          <a16:colId xmlns="" xmlns:a16="http://schemas.microsoft.com/office/drawing/2014/main" val="20001"/>
                        </a:ext>
                      </a:extLst>
                    </a:gridCol>
                    <a:gridCol w="936104">
                      <a:extLst>
                        <a:ext uri="{9D8B030D-6E8A-4147-A177-3AD203B41FA5}">
                          <a16:colId xmlns="" xmlns:a16="http://schemas.microsoft.com/office/drawing/2014/main" val="20002"/>
                        </a:ext>
                      </a:extLst>
                    </a:gridCol>
                    <a:gridCol w="720080">
                      <a:extLst>
                        <a:ext uri="{9D8B030D-6E8A-4147-A177-3AD203B41FA5}">
                          <a16:colId xmlns="" xmlns:a16="http://schemas.microsoft.com/office/drawing/2014/main" val="20003"/>
                        </a:ext>
                      </a:extLst>
                    </a:gridCol>
                    <a:gridCol w="936104">
                      <a:extLst>
                        <a:ext uri="{9D8B030D-6E8A-4147-A177-3AD203B41FA5}">
                          <a16:colId xmlns="" xmlns:a16="http://schemas.microsoft.com/office/drawing/2014/main" val="20004"/>
                        </a:ext>
                      </a:extLst>
                    </a:gridCol>
                    <a:gridCol w="936104">
                      <a:extLst>
                        <a:ext uri="{9D8B030D-6E8A-4147-A177-3AD203B41FA5}">
                          <a16:colId xmlns="" xmlns:a16="http://schemas.microsoft.com/office/drawing/2014/main" val="20005"/>
                        </a:ext>
                      </a:extLst>
                    </a:gridCol>
                    <a:gridCol w="1296144">
                      <a:extLst>
                        <a:ext uri="{9D8B030D-6E8A-4147-A177-3AD203B41FA5}">
                          <a16:colId xmlns="" xmlns:a16="http://schemas.microsoft.com/office/drawing/2014/main" val="20006"/>
                        </a:ext>
                      </a:extLst>
                    </a:gridCol>
                    <a:gridCol w="1584176">
                      <a:extLst>
                        <a:ext uri="{9D8B030D-6E8A-4147-A177-3AD203B41FA5}">
                          <a16:colId xmlns="" xmlns:a16="http://schemas.microsoft.com/office/drawing/2014/main" val="20007"/>
                        </a:ext>
                      </a:extLst>
                    </a:gridCol>
                  </a:tblGrid>
                  <a:tr h="139040">
                    <a:tc gridSpan="8">
                      <a:txBody>
                        <a:bodyPr/>
                        <a:lstStyle/>
                        <a:p>
                          <a:pPr algn="ctr"/>
                          <a:r>
                            <a:rPr lang="zh-CN" altLang="en-US" b="1" dirty="0">
                              <a:solidFill>
                                <a:srgbClr val="0000FF"/>
                              </a:solidFill>
                            </a:rPr>
                            <a:t>第二次迭代结果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39040">
                    <a:tc>
                      <a:txBody>
                        <a:bodyPr/>
                        <a:lstStyle/>
                        <a:p>
                          <a:r>
                            <a:rPr lang="zh-CN" altLang="en-US" sz="1800" b="1" dirty="0"/>
                            <a:t>序号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rgbClr val="0000FF"/>
                              </a:solidFill>
                            </a:rPr>
                            <a:t>变异结果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600" b="1" i="1" smtClean="0">
                                    <a:solidFill>
                                      <a:schemeClr val="tx1"/>
                                    </a:solidFill>
                                    <a:latin typeface="Cambria Math"/>
                                  </a:rPr>
                                  <m:t>(</m:t>
                                </m:r>
                                <m:sSub>
                                  <m:sSubPr>
                                    <m:ctrlPr>
                                      <a:rPr lang="en-US" altLang="zh-CN" sz="1600" b="1" i="1" smtClean="0">
                                        <a:solidFill>
                                          <a:schemeClr val="tx1"/>
                                        </a:solidFill>
                                        <a:latin typeface="Cambria Math"/>
                                      </a:rPr>
                                    </m:ctrlPr>
                                  </m:sSubPr>
                                  <m:e>
                                    <m:r>
                                      <a:rPr lang="en-US" altLang="zh-CN" sz="1600" b="1" i="1" smtClean="0">
                                        <a:solidFill>
                                          <a:schemeClr val="tx1"/>
                                        </a:solidFill>
                                        <a:latin typeface="Cambria Math"/>
                                      </a:rPr>
                                      <m:t>𝒙</m:t>
                                    </m:r>
                                  </m:e>
                                  <m:sub>
                                    <m:r>
                                      <a:rPr lang="en-US" altLang="zh-CN" sz="1600" b="1" i="1" smtClean="0">
                                        <a:solidFill>
                                          <a:schemeClr val="tx1"/>
                                        </a:solidFill>
                                        <a:latin typeface="Cambria Math"/>
                                      </a:rPr>
                                      <m:t>𝟏</m:t>
                                    </m:r>
                                  </m:sub>
                                </m:sSub>
                                <m:r>
                                  <a:rPr lang="en-US" altLang="zh-CN" sz="1600" b="1" i="1" smtClean="0">
                                    <a:solidFill>
                                      <a:schemeClr val="tx1"/>
                                    </a:solidFill>
                                    <a:latin typeface="Cambria Math"/>
                                  </a:rPr>
                                  <m:t>,</m:t>
                                </m:r>
                                <m:sSub>
                                  <m:sSubPr>
                                    <m:ctrlPr>
                                      <a:rPr lang="en-US" altLang="zh-CN" sz="1600" b="1" i="1" smtClean="0">
                                        <a:solidFill>
                                          <a:schemeClr val="tx1"/>
                                        </a:solidFill>
                                        <a:latin typeface="Cambria Math"/>
                                      </a:rPr>
                                    </m:ctrlPr>
                                  </m:sSubPr>
                                  <m:e>
                                    <m:r>
                                      <a:rPr lang="en-US" altLang="zh-CN" sz="1600" b="1" i="1" smtClean="0">
                                        <a:solidFill>
                                          <a:schemeClr val="tx1"/>
                                        </a:solidFill>
                                        <a:latin typeface="Cambria Math"/>
                                      </a:rPr>
                                      <m:t>𝒙</m:t>
                                    </m:r>
                                  </m:e>
                                  <m:sub>
                                    <m:r>
                                      <a:rPr lang="en-US" altLang="zh-CN" sz="1600" b="1" i="1" smtClean="0">
                                        <a:solidFill>
                                          <a:schemeClr val="tx1"/>
                                        </a:solidFill>
                                        <a:latin typeface="Cambria Math"/>
                                      </a:rPr>
                                      <m:t>𝟐</m:t>
                                    </m:r>
                                  </m:sub>
                                </m:sSub>
                                <m:r>
                                  <a:rPr lang="en-US" altLang="zh-CN" sz="1600" b="1" i="1" smtClean="0">
                                    <a:solidFill>
                                      <a:schemeClr val="tx1"/>
                                    </a:solidFill>
                                    <a:latin typeface="Cambria Math"/>
                                  </a:rPr>
                                  <m:t>)</m:t>
                                </m:r>
                              </m:oMath>
                            </m:oMathPara>
                          </a14:m>
                          <a:endParaRPr lang="zh-CN" altLang="en-US" sz="1600" b="1" dirty="0">
                            <a:solidFill>
                              <a:srgbClr val="FFFF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latin typeface="Cambria Math"/>
                                      </a:rPr>
                                    </m:ctrlPr>
                                  </m:sSubPr>
                                  <m:e>
                                    <m:r>
                                      <a:rPr lang="en-US" altLang="zh-CN" sz="1600" b="1" i="1" smtClean="0">
                                        <a:latin typeface="Cambria Math"/>
                                      </a:rPr>
                                      <m:t>𝒇</m:t>
                                    </m:r>
                                  </m:e>
                                  <m:sub>
                                    <m:r>
                                      <a:rPr lang="en-US" altLang="zh-CN" sz="1600" b="1" i="1" smtClean="0">
                                        <a:latin typeface="Cambria Math"/>
                                      </a:rPr>
                                      <m:t>𝒊</m:t>
                                    </m:r>
                                  </m:sub>
                                </m:sSub>
                              </m:oMath>
                            </m:oMathPara>
                          </a14:m>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𝒓</m:t>
                                    </m:r>
                                  </m:e>
                                  <m:sub>
                                    <m:r>
                                      <a:rPr lang="en-US" altLang="zh-CN" b="1" i="1" smtClean="0">
                                        <a:solidFill>
                                          <a:schemeClr val="tx1"/>
                                        </a:solidFill>
                                        <a:latin typeface="Cambria Math"/>
                                      </a:rPr>
                                      <m:t>𝒊</m:t>
                                    </m:r>
                                  </m:sub>
                                </m:sSub>
                              </m:oMath>
                            </m:oMathPara>
                          </a14:m>
                          <a:endParaRPr lang="zh-CN" altLang="en-US"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b="1" dirty="0">
                              <a:solidFill>
                                <a:srgbClr val="0000FF"/>
                              </a:solidFill>
                            </a:rPr>
                            <a:t>入选次数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0000FF"/>
                              </a:solidFill>
                              <a:latin typeface="+mn-lt"/>
                              <a:ea typeface="+mn-ea"/>
                              <a:cs typeface="+mn-cs"/>
                            </a:rPr>
                            <a:t>入选结果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800" b="1" kern="1200" dirty="0">
                              <a:solidFill>
                                <a:srgbClr val="0000FF"/>
                              </a:solidFill>
                              <a:latin typeface="+mn-lt"/>
                              <a:ea typeface="+mn-ea"/>
                              <a:cs typeface="+mn-cs"/>
                            </a:rPr>
                            <a:t>配对、交叉点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040">
                    <a:tc>
                      <a:txBody>
                        <a:bodyPr/>
                        <a:lstStyle/>
                        <a:p>
                          <a:pPr marL="0" algn="ctr" defTabSz="914400" rtl="0" eaLnBrk="1" latinLnBrk="0" hangingPunct="1"/>
                          <a:r>
                            <a:rPr lang="en-US" altLang="zh-CN" sz="1600" b="1" kern="1200" dirty="0">
                              <a:solidFill>
                                <a:schemeClr val="tx1"/>
                              </a:solidFill>
                              <a:latin typeface="+mn-lt"/>
                              <a:ea typeface="+mn-ea"/>
                              <a:cs typeface="+mn-cs"/>
                            </a:rPr>
                            <a:t>1</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100</a:t>
                          </a:r>
                          <a:r>
                            <a:rPr lang="en-US" altLang="zh-CN" sz="2000" b="1" dirty="0">
                              <a:solidFill>
                                <a:srgbClr val="0000FF"/>
                              </a:solidFill>
                            </a:rPr>
                            <a:t>0</a:t>
                          </a:r>
                          <a:r>
                            <a:rPr lang="en-US" altLang="zh-CN" sz="1600" b="1" dirty="0">
                              <a:solidFill>
                                <a:schemeClr val="tx1"/>
                              </a:solidFill>
                            </a:rPr>
                            <a:t>11</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(4,3)</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24</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0.17</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1</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101</a:t>
                          </a:r>
                          <a:r>
                            <a:rPr lang="en-US" altLang="zh-CN" sz="1600" b="1" dirty="0">
                              <a:solidFill>
                                <a:srgbClr val="0000FF"/>
                              </a:solidFill>
                            </a:rPr>
                            <a:t>000</a:t>
                          </a:r>
                          <a:endParaRPr lang="zh-CN" altLang="en-US" sz="16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1" dirty="0"/>
                            <a:t>1-2</a:t>
                          </a:r>
                          <a:r>
                            <a:rPr lang="zh-CN" altLang="en-US" sz="1800" b="1" dirty="0"/>
                            <a:t>、</a:t>
                          </a:r>
                          <a:r>
                            <a:rPr lang="en-US" altLang="zh-CN" sz="1800" b="1" dirty="0"/>
                            <a:t>3</a:t>
                          </a:r>
                          <a:endParaRPr lang="zh-CN"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39040">
                    <a:tc>
                      <a:txBody>
                        <a:bodyPr/>
                        <a:lstStyle/>
                        <a:p>
                          <a:pPr marL="0" algn="ctr" defTabSz="914400" rtl="0" eaLnBrk="1" latinLnBrk="0" hangingPunct="1"/>
                          <a:r>
                            <a:rPr lang="en-US" altLang="zh-CN" sz="1600" b="1" kern="1200" dirty="0">
                              <a:solidFill>
                                <a:schemeClr val="tx1"/>
                              </a:solidFill>
                              <a:latin typeface="+mn-lt"/>
                              <a:ea typeface="+mn-ea"/>
                              <a:cs typeface="+mn-cs"/>
                            </a:rPr>
                            <a:t>2</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1</a:t>
                          </a:r>
                          <a:r>
                            <a:rPr lang="en-US" altLang="zh-CN" sz="2000" b="1" dirty="0">
                              <a:solidFill>
                                <a:srgbClr val="0000FF"/>
                              </a:solidFill>
                            </a:rPr>
                            <a:t>1</a:t>
                          </a:r>
                          <a:r>
                            <a:rPr lang="en-US" altLang="zh-CN" sz="1600" b="1" dirty="0">
                              <a:solidFill>
                                <a:schemeClr val="tx1"/>
                              </a:solidFill>
                            </a:rPr>
                            <a:t>1011</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(7,3)</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b="1" kern="1200" dirty="0">
                              <a:solidFill>
                                <a:schemeClr val="tx1"/>
                              </a:solidFill>
                              <a:latin typeface="+mn-lt"/>
                              <a:ea typeface="+mn-ea"/>
                              <a:cs typeface="+mn-cs"/>
                            </a:rPr>
                            <a:t>57</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0.4</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2</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111</a:t>
                          </a:r>
                          <a:r>
                            <a:rPr lang="en-US" altLang="zh-CN" sz="1600" b="1" dirty="0">
                              <a:solidFill>
                                <a:srgbClr val="C00000"/>
                              </a:solidFill>
                            </a:rPr>
                            <a:t>011</a:t>
                          </a:r>
                          <a:endParaRPr lang="zh-CN" altLang="en-US" sz="16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139040">
                    <a:tc>
                      <a:txBody>
                        <a:bodyPr/>
                        <a:lstStyle/>
                        <a:p>
                          <a:pPr marL="0" algn="ctr" defTabSz="914400" rtl="0" eaLnBrk="1" latinLnBrk="0" hangingPunct="1"/>
                          <a:r>
                            <a:rPr lang="en-US" altLang="zh-CN" sz="1600" b="1" kern="1200" dirty="0">
                              <a:solidFill>
                                <a:schemeClr val="tx1"/>
                              </a:solidFill>
                              <a:latin typeface="+mn-lt"/>
                              <a:ea typeface="+mn-ea"/>
                              <a:cs typeface="+mn-cs"/>
                            </a:rPr>
                            <a:t>3</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010011</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(2,3)</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12</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0.08</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11</a:t>
                          </a:r>
                          <a:r>
                            <a:rPr lang="en-US" altLang="zh-CN" sz="1600" b="1" kern="1200" dirty="0">
                              <a:solidFill>
                                <a:srgbClr val="0000FF"/>
                              </a:solidFill>
                              <a:latin typeface="+mn-lt"/>
                              <a:ea typeface="+mn-ea"/>
                              <a:cs typeface="+mn-cs"/>
                            </a:rPr>
                            <a:t>1011</a:t>
                          </a:r>
                          <a:endParaRPr lang="zh-CN" altLang="en-US" sz="16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1" dirty="0"/>
                            <a:t>3-4</a:t>
                          </a:r>
                          <a:r>
                            <a:rPr lang="zh-CN" altLang="en-US" sz="1800" b="1" dirty="0"/>
                            <a:t>、</a:t>
                          </a:r>
                          <a:r>
                            <a:rPr lang="en-US" altLang="zh-CN" sz="1800" b="1" dirty="0"/>
                            <a:t>2</a:t>
                          </a:r>
                          <a:endParaRPr lang="zh-CN"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436592">
                    <a:tc>
                      <a:txBody>
                        <a:bodyPr/>
                        <a:lstStyle/>
                        <a:p>
                          <a:pPr marL="0" algn="ctr" defTabSz="914400" rtl="0" eaLnBrk="1" latinLnBrk="0" hangingPunct="1"/>
                          <a:r>
                            <a:rPr lang="en-US" altLang="zh-CN" sz="1600" b="1" kern="1200" dirty="0">
                              <a:solidFill>
                                <a:schemeClr val="tx1"/>
                              </a:solidFill>
                              <a:latin typeface="+mn-lt"/>
                              <a:ea typeface="+mn-ea"/>
                              <a:cs typeface="+mn-cs"/>
                            </a:rPr>
                            <a:t>4</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1010</a:t>
                          </a:r>
                          <a:r>
                            <a:rPr lang="en-US" altLang="zh-CN" sz="2000" b="1" kern="1200" dirty="0">
                              <a:solidFill>
                                <a:srgbClr val="0000FF"/>
                              </a:solidFill>
                              <a:latin typeface="+mn-lt"/>
                              <a:ea typeface="+mn-ea"/>
                              <a:cs typeface="+mn-cs"/>
                            </a:rPr>
                            <a:t>0</a:t>
                          </a:r>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(5,0)</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49.5</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0.35</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1</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10</a:t>
                          </a:r>
                          <a:r>
                            <a:rPr lang="en-US" altLang="zh-CN" sz="1600" b="1" kern="1200" dirty="0">
                              <a:solidFill>
                                <a:srgbClr val="C00000"/>
                              </a:solidFill>
                              <a:latin typeface="+mn-lt"/>
                              <a:ea typeface="+mn-ea"/>
                              <a:cs typeface="+mn-cs"/>
                            </a:rPr>
                            <a:t>0011</a:t>
                          </a:r>
                          <a:endParaRPr lang="zh-CN" altLang="en-US" sz="1600" b="1" kern="1200" dirty="0">
                            <a:solidFill>
                              <a:srgbClr val="C0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70840">
                    <a:tc gridSpan="3">
                      <a:txBody>
                        <a:bodyPr/>
                        <a:lstStyle/>
                        <a:p>
                          <a:pPr marL="0" algn="l" defTabSz="914400" rtl="0" eaLnBrk="1" latinLnBrk="0" hangingPunct="1"/>
                          <a:r>
                            <a:rPr lang="zh-CN" altLang="en-US" sz="1800" b="1" kern="1200" dirty="0">
                              <a:solidFill>
                                <a:schemeClr val="tx1"/>
                              </a:solidFill>
                              <a:latin typeface="+mn-lt"/>
                              <a:ea typeface="+mn-ea"/>
                              <a:cs typeface="+mn-cs"/>
                            </a:rPr>
                            <a:t>群体适应度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r>
                            <a:rPr lang="en-US" altLang="zh-CN" sz="1800" b="1" kern="1200" dirty="0">
                              <a:solidFill>
                                <a:schemeClr val="tx1"/>
                              </a:solidFill>
                              <a:latin typeface="+mn-lt"/>
                              <a:ea typeface="+mn-ea"/>
                              <a:cs typeface="+mn-cs"/>
                            </a:rPr>
                            <a:t>  57</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mc:Choice>
        <mc:Fallback xmlns="">
          <p:graphicFrame>
            <p:nvGraphicFramePr>
              <p:cNvPr id="12" name="表格 11"/>
              <p:cNvGraphicFramePr>
                <a:graphicFrameLocks noGrp="1"/>
              </p:cNvGraphicFramePr>
              <p:nvPr>
                <p:extLst>
                  <p:ext uri="{D42A27DB-BD31-4B8C-83A1-F6EECF244321}">
                    <p14:modId xmlns:p14="http://schemas.microsoft.com/office/powerpoint/2010/main" val="3703878131"/>
                  </p:ext>
                </p:extLst>
              </p:nvPr>
            </p:nvGraphicFramePr>
            <p:xfrm>
              <a:off x="323528" y="1052736"/>
              <a:ext cx="8424936" cy="2697192"/>
            </p:xfrm>
            <a:graphic>
              <a:graphicData uri="http://schemas.openxmlformats.org/drawingml/2006/table">
                <a:tbl>
                  <a:tblPr firstRow="1" bandRow="1">
                    <a:tableStyleId>{5C22544A-7EE6-4342-B048-85BDC9FD1C3A}</a:tableStyleId>
                  </a:tblPr>
                  <a:tblGrid>
                    <a:gridCol w="649771"/>
                    <a:gridCol w="1366453"/>
                    <a:gridCol w="936104"/>
                    <a:gridCol w="720080"/>
                    <a:gridCol w="936104"/>
                    <a:gridCol w="936104"/>
                    <a:gridCol w="1296144"/>
                    <a:gridCol w="1584176"/>
                  </a:tblGrid>
                  <a:tr h="365760">
                    <a:tc gridSpan="8">
                      <a:txBody>
                        <a:bodyPr/>
                        <a:lstStyle/>
                        <a:p>
                          <a:pPr algn="ctr"/>
                          <a:r>
                            <a:rPr lang="zh-CN" altLang="en-US" b="1" dirty="0" smtClean="0">
                              <a:solidFill>
                                <a:srgbClr val="0000FF"/>
                              </a:solidFill>
                            </a:rPr>
                            <a:t>第二次迭代结果</a:t>
                          </a:r>
                          <a:endParaRPr lang="zh-CN" altLang="en-US"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r>
                            <a:rPr lang="zh-CN" altLang="en-US" sz="1800" b="1" dirty="0" smtClean="0"/>
                            <a:t>序号</a:t>
                          </a:r>
                          <a:endParaRPr lang="zh-CN"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smtClean="0">
                              <a:solidFill>
                                <a:srgbClr val="0000FF"/>
                              </a:solidFill>
                            </a:rPr>
                            <a:t>变异结果</a:t>
                          </a:r>
                          <a:endParaRPr lang="zh-CN" altLang="en-US"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3"/>
                          <a:stretch>
                            <a:fillRect l="-216340" t="-111667" r="-587582" b="-563333"/>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3"/>
                          <a:stretch>
                            <a:fillRect l="-410169" t="-111667" r="-661864" b="-563333"/>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3"/>
                          <a:stretch>
                            <a:fillRect l="-390909" t="-111667" r="-407143" b="-563333"/>
                          </a:stretch>
                        </a:blipFill>
                      </a:tcPr>
                    </a:tc>
                    <a:tc>
                      <a:txBody>
                        <a:bodyPr/>
                        <a:lstStyle/>
                        <a:p>
                          <a:pPr algn="ctr"/>
                          <a:r>
                            <a:rPr lang="zh-CN" altLang="en-US" sz="1400" b="1" dirty="0" smtClean="0">
                              <a:solidFill>
                                <a:srgbClr val="0000FF"/>
                              </a:solidFill>
                            </a:rPr>
                            <a:t>入选次数</a:t>
                          </a:r>
                          <a:endParaRPr lang="zh-CN" altLang="en-US" sz="14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rgbClr val="0000FF"/>
                              </a:solidFill>
                              <a:latin typeface="+mn-lt"/>
                              <a:ea typeface="+mn-ea"/>
                              <a:cs typeface="+mn-cs"/>
                            </a:rPr>
                            <a:t>入选结果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800" b="1" kern="1200" dirty="0" smtClean="0">
                              <a:solidFill>
                                <a:srgbClr val="0000FF"/>
                              </a:solidFill>
                              <a:latin typeface="+mn-lt"/>
                              <a:ea typeface="+mn-ea"/>
                              <a:cs typeface="+mn-cs"/>
                            </a:rPr>
                            <a:t>配对、交叉点</a:t>
                          </a:r>
                          <a:endParaRPr lang="zh-CN" altLang="en-US" sz="18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6240">
                    <a:tc>
                      <a:txBody>
                        <a:bodyPr/>
                        <a:lstStyle/>
                        <a:p>
                          <a:pPr marL="0" algn="ctr" defTabSz="914400" rtl="0" eaLnBrk="1" latinLnBrk="0" hangingPunct="1"/>
                          <a:r>
                            <a:rPr lang="en-US" altLang="zh-CN" sz="1600" b="1" kern="1200" dirty="0" smtClean="0">
                              <a:solidFill>
                                <a:schemeClr val="tx1"/>
                              </a:solidFill>
                              <a:latin typeface="+mn-lt"/>
                              <a:ea typeface="+mn-ea"/>
                              <a:cs typeface="+mn-cs"/>
                            </a:rPr>
                            <a:t>1</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100</a:t>
                          </a:r>
                          <a:r>
                            <a:rPr lang="en-US" altLang="zh-CN" sz="2000" b="1" dirty="0" smtClean="0">
                              <a:solidFill>
                                <a:srgbClr val="0000FF"/>
                              </a:solidFill>
                            </a:rPr>
                            <a:t>0</a:t>
                          </a:r>
                          <a:r>
                            <a:rPr lang="en-US" altLang="zh-CN" sz="1600" b="1" dirty="0" smtClean="0">
                              <a:solidFill>
                                <a:schemeClr val="tx1"/>
                              </a:solidFill>
                            </a:rPr>
                            <a:t>11</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(4,3)</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24</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0.17</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1</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101</a:t>
                          </a:r>
                          <a:r>
                            <a:rPr lang="en-US" altLang="zh-CN" sz="1600" b="1" dirty="0" smtClean="0">
                              <a:solidFill>
                                <a:srgbClr val="0000FF"/>
                              </a:solidFill>
                            </a:rPr>
                            <a:t>000</a:t>
                          </a:r>
                          <a:endParaRPr lang="zh-CN" altLang="en-US" sz="16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1" dirty="0" smtClean="0"/>
                            <a:t>1-2</a:t>
                          </a:r>
                          <a:r>
                            <a:rPr lang="zh-CN" altLang="en-US" sz="1800" b="1" dirty="0" smtClean="0"/>
                            <a:t>、</a:t>
                          </a:r>
                          <a:r>
                            <a:rPr lang="en-US" altLang="zh-CN" sz="1800" b="1" dirty="0" smtClean="0"/>
                            <a:t>3</a:t>
                          </a:r>
                          <a:endParaRPr lang="zh-CN"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6240">
                    <a:tc>
                      <a:txBody>
                        <a:bodyPr/>
                        <a:lstStyle/>
                        <a:p>
                          <a:pPr marL="0" algn="ctr" defTabSz="914400" rtl="0" eaLnBrk="1" latinLnBrk="0" hangingPunct="1"/>
                          <a:r>
                            <a:rPr lang="en-US" altLang="zh-CN" sz="1600" b="1" kern="1200" dirty="0" smtClean="0">
                              <a:solidFill>
                                <a:schemeClr val="tx1"/>
                              </a:solidFill>
                              <a:latin typeface="+mn-lt"/>
                              <a:ea typeface="+mn-ea"/>
                              <a:cs typeface="+mn-cs"/>
                            </a:rPr>
                            <a:t>2</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1</a:t>
                          </a:r>
                          <a:r>
                            <a:rPr lang="en-US" altLang="zh-CN" sz="2000" b="1" dirty="0" smtClean="0">
                              <a:solidFill>
                                <a:srgbClr val="0000FF"/>
                              </a:solidFill>
                            </a:rPr>
                            <a:t>1</a:t>
                          </a:r>
                          <a:r>
                            <a:rPr lang="en-US" altLang="zh-CN" sz="1600" b="1" dirty="0" smtClean="0">
                              <a:solidFill>
                                <a:schemeClr val="tx1"/>
                              </a:solidFill>
                            </a:rPr>
                            <a:t>1011</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(7,3)</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800" b="1" kern="1200" dirty="0" smtClean="0">
                              <a:solidFill>
                                <a:schemeClr val="tx1"/>
                              </a:solidFill>
                              <a:latin typeface="+mn-lt"/>
                              <a:ea typeface="+mn-ea"/>
                              <a:cs typeface="+mn-cs"/>
                            </a:rPr>
                            <a:t>57</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0.4</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2</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111</a:t>
                          </a:r>
                          <a:r>
                            <a:rPr lang="en-US" altLang="zh-CN" sz="1600" b="1" dirty="0" smtClean="0">
                              <a:solidFill>
                                <a:srgbClr val="C00000"/>
                              </a:solidFill>
                            </a:rPr>
                            <a:t>011</a:t>
                          </a:r>
                          <a:endParaRPr lang="zh-CN" altLang="en-US" sz="16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marL="0" algn="ctr" defTabSz="914400" rtl="0" eaLnBrk="1" latinLnBrk="0" hangingPunct="1"/>
                          <a:r>
                            <a:rPr lang="en-US" altLang="zh-CN" sz="1600" b="1" kern="1200" dirty="0" smtClean="0">
                              <a:solidFill>
                                <a:schemeClr val="tx1"/>
                              </a:solidFill>
                              <a:latin typeface="+mn-lt"/>
                              <a:ea typeface="+mn-ea"/>
                              <a:cs typeface="+mn-cs"/>
                            </a:rPr>
                            <a:t>3</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010011</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(2,3)</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12</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0.08</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11</a:t>
                          </a:r>
                          <a:r>
                            <a:rPr lang="en-US" altLang="zh-CN" sz="1600" b="1" kern="1200" dirty="0" smtClean="0">
                              <a:solidFill>
                                <a:srgbClr val="0000FF"/>
                              </a:solidFill>
                              <a:latin typeface="+mn-lt"/>
                              <a:ea typeface="+mn-ea"/>
                              <a:cs typeface="+mn-cs"/>
                            </a:rPr>
                            <a:t>1011</a:t>
                          </a:r>
                          <a:endParaRPr lang="zh-CN" altLang="en-US" sz="16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1" dirty="0" smtClean="0"/>
                            <a:t>3-4</a:t>
                          </a:r>
                          <a:r>
                            <a:rPr lang="zh-CN" altLang="en-US" sz="1800" b="1" dirty="0" smtClean="0"/>
                            <a:t>、</a:t>
                          </a:r>
                          <a:r>
                            <a:rPr lang="en-US" altLang="zh-CN" sz="1800" b="1" dirty="0" smtClean="0"/>
                            <a:t>2</a:t>
                          </a:r>
                          <a:endParaRPr lang="zh-CN"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6592">
                    <a:tc>
                      <a:txBody>
                        <a:bodyPr/>
                        <a:lstStyle/>
                        <a:p>
                          <a:pPr marL="0" algn="ctr" defTabSz="914400" rtl="0" eaLnBrk="1" latinLnBrk="0" hangingPunct="1"/>
                          <a:r>
                            <a:rPr lang="en-US" altLang="zh-CN" sz="1600" b="1" kern="1200" dirty="0" smtClean="0">
                              <a:solidFill>
                                <a:schemeClr val="tx1"/>
                              </a:solidFill>
                              <a:latin typeface="+mn-lt"/>
                              <a:ea typeface="+mn-ea"/>
                              <a:cs typeface="+mn-cs"/>
                            </a:rPr>
                            <a:t>4</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1010</a:t>
                          </a:r>
                          <a:r>
                            <a:rPr lang="en-US" altLang="zh-CN" sz="2000" b="1" kern="1200" dirty="0" smtClean="0">
                              <a:solidFill>
                                <a:srgbClr val="0000FF"/>
                              </a:solidFill>
                              <a:latin typeface="+mn-lt"/>
                              <a:ea typeface="+mn-ea"/>
                              <a:cs typeface="+mn-cs"/>
                            </a:rPr>
                            <a:t>0</a:t>
                          </a:r>
                          <a:r>
                            <a:rPr lang="en-US" altLang="zh-CN" sz="1600" b="1" kern="1200" dirty="0" smtClean="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(5,0)</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49.5</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0.35</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1</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10</a:t>
                          </a:r>
                          <a:r>
                            <a:rPr lang="en-US" altLang="zh-CN" sz="1600" b="1" kern="1200" dirty="0" smtClean="0">
                              <a:solidFill>
                                <a:srgbClr val="C00000"/>
                              </a:solidFill>
                              <a:latin typeface="+mn-lt"/>
                              <a:ea typeface="+mn-ea"/>
                              <a:cs typeface="+mn-cs"/>
                            </a:rPr>
                            <a:t>0011</a:t>
                          </a:r>
                          <a:endParaRPr lang="zh-CN" altLang="en-US" sz="1600" b="1" kern="1200" dirty="0">
                            <a:solidFill>
                              <a:srgbClr val="C0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gridSpan="3">
                      <a:txBody>
                        <a:bodyPr/>
                        <a:lstStyle/>
                        <a:p>
                          <a:pPr marL="0" algn="l" defTabSz="914400" rtl="0" eaLnBrk="1" latinLnBrk="0" hangingPunct="1"/>
                          <a:r>
                            <a:rPr lang="zh-CN" altLang="en-US" sz="1800" b="1" kern="1200" dirty="0" smtClean="0">
                              <a:solidFill>
                                <a:schemeClr val="tx1"/>
                              </a:solidFill>
                              <a:latin typeface="+mn-lt"/>
                              <a:ea typeface="+mn-ea"/>
                              <a:cs typeface="+mn-cs"/>
                            </a:rPr>
                            <a:t>群体适应度</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r>
                            <a:rPr lang="en-US" altLang="zh-CN" sz="1800" b="1" kern="1200" dirty="0" smtClean="0">
                              <a:solidFill>
                                <a:schemeClr val="tx1"/>
                              </a:solidFill>
                              <a:latin typeface="+mn-lt"/>
                              <a:ea typeface="+mn-ea"/>
                              <a:cs typeface="+mn-cs"/>
                            </a:rPr>
                            <a:t>  57</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3" name="表格 12"/>
              <p:cNvGraphicFramePr>
                <a:graphicFrameLocks noGrp="1"/>
              </p:cNvGraphicFramePr>
              <p:nvPr>
                <p:extLst>
                  <p:ext uri="{D42A27DB-BD31-4B8C-83A1-F6EECF244321}">
                    <p14:modId xmlns:p14="http://schemas.microsoft.com/office/powerpoint/2010/main" val="687274551"/>
                  </p:ext>
                </p:extLst>
              </p:nvPr>
            </p:nvGraphicFramePr>
            <p:xfrm>
              <a:off x="323528" y="3858632"/>
              <a:ext cx="8424936" cy="2692112"/>
            </p:xfrm>
            <a:graphic>
              <a:graphicData uri="http://schemas.openxmlformats.org/drawingml/2006/table">
                <a:tbl>
                  <a:tblPr firstRow="1" bandRow="1">
                    <a:tableStyleId>{5C22544A-7EE6-4342-B048-85BDC9FD1C3A}</a:tableStyleId>
                  </a:tblPr>
                  <a:tblGrid>
                    <a:gridCol w="800244">
                      <a:extLst>
                        <a:ext uri="{9D8B030D-6E8A-4147-A177-3AD203B41FA5}">
                          <a16:colId xmlns="" xmlns:a16="http://schemas.microsoft.com/office/drawing/2014/main" val="20000"/>
                        </a:ext>
                      </a:extLst>
                    </a:gridCol>
                    <a:gridCol w="1682895">
                      <a:extLst>
                        <a:ext uri="{9D8B030D-6E8A-4147-A177-3AD203B41FA5}">
                          <a16:colId xmlns="" xmlns:a16="http://schemas.microsoft.com/office/drawing/2014/main" val="20001"/>
                        </a:ext>
                      </a:extLst>
                    </a:gridCol>
                    <a:gridCol w="1117261">
                      <a:extLst>
                        <a:ext uri="{9D8B030D-6E8A-4147-A177-3AD203B41FA5}">
                          <a16:colId xmlns="" xmlns:a16="http://schemas.microsoft.com/office/drawing/2014/main" val="20002"/>
                        </a:ext>
                      </a:extLst>
                    </a:gridCol>
                    <a:gridCol w="1440160">
                      <a:extLst>
                        <a:ext uri="{9D8B030D-6E8A-4147-A177-3AD203B41FA5}">
                          <a16:colId xmlns="" xmlns:a16="http://schemas.microsoft.com/office/drawing/2014/main" val="20003"/>
                        </a:ext>
                      </a:extLst>
                    </a:gridCol>
                    <a:gridCol w="1080120">
                      <a:extLst>
                        <a:ext uri="{9D8B030D-6E8A-4147-A177-3AD203B41FA5}">
                          <a16:colId xmlns="" xmlns:a16="http://schemas.microsoft.com/office/drawing/2014/main" val="20004"/>
                        </a:ext>
                      </a:extLst>
                    </a:gridCol>
                    <a:gridCol w="936104">
                      <a:extLst>
                        <a:ext uri="{9D8B030D-6E8A-4147-A177-3AD203B41FA5}">
                          <a16:colId xmlns="" xmlns:a16="http://schemas.microsoft.com/office/drawing/2014/main" val="20005"/>
                        </a:ext>
                      </a:extLst>
                    </a:gridCol>
                    <a:gridCol w="1368152">
                      <a:extLst>
                        <a:ext uri="{9D8B030D-6E8A-4147-A177-3AD203B41FA5}">
                          <a16:colId xmlns="" xmlns:a16="http://schemas.microsoft.com/office/drawing/2014/main" val="20006"/>
                        </a:ext>
                      </a:extLst>
                    </a:gridCol>
                  </a:tblGrid>
                  <a:tr h="139040">
                    <a:tc gridSpan="7">
                      <a:txBody>
                        <a:bodyPr/>
                        <a:lstStyle/>
                        <a:p>
                          <a:pPr algn="ctr"/>
                          <a:r>
                            <a:rPr lang="zh-CN" altLang="en-US" b="1" dirty="0">
                              <a:solidFill>
                                <a:srgbClr val="0000FF"/>
                              </a:solidFill>
                            </a:rPr>
                            <a:t>第二次迭代结果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139040">
                    <a:tc>
                      <a:txBody>
                        <a:bodyPr/>
                        <a:lstStyle/>
                        <a:p>
                          <a:r>
                            <a:rPr lang="zh-CN" altLang="en-US" sz="1800" b="1" dirty="0"/>
                            <a:t>序号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rgbClr val="0000FF"/>
                              </a:solidFill>
                            </a:rPr>
                            <a:t>交叉结果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800" b="1" kern="1200" dirty="0">
                              <a:solidFill>
                                <a:schemeClr val="dk1"/>
                              </a:solidFill>
                              <a:latin typeface="+mn-lt"/>
                              <a:ea typeface="+mn-ea"/>
                              <a:cs typeface="+mn-cs"/>
                            </a:rPr>
                            <a:t>变异位置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800" b="1" kern="1200" dirty="0">
                              <a:solidFill>
                                <a:schemeClr val="dk1"/>
                              </a:solidFill>
                              <a:latin typeface="+mn-lt"/>
                              <a:ea typeface="+mn-ea"/>
                              <a:cs typeface="+mn-cs"/>
                            </a:rPr>
                            <a:t>变异结果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600" b="1" i="1" smtClean="0">
                                    <a:solidFill>
                                      <a:schemeClr val="tx1"/>
                                    </a:solidFill>
                                    <a:latin typeface="Cambria Math"/>
                                  </a:rPr>
                                  <m:t>(</m:t>
                                </m:r>
                                <m:sSub>
                                  <m:sSubPr>
                                    <m:ctrlPr>
                                      <a:rPr lang="en-US" altLang="zh-CN" sz="1600" b="1" i="1" smtClean="0">
                                        <a:solidFill>
                                          <a:schemeClr val="tx1"/>
                                        </a:solidFill>
                                        <a:latin typeface="Cambria Math"/>
                                      </a:rPr>
                                    </m:ctrlPr>
                                  </m:sSubPr>
                                  <m:e>
                                    <m:r>
                                      <a:rPr lang="en-US" altLang="zh-CN" sz="1600" b="1" i="1" smtClean="0">
                                        <a:solidFill>
                                          <a:schemeClr val="tx1"/>
                                        </a:solidFill>
                                        <a:latin typeface="Cambria Math"/>
                                      </a:rPr>
                                      <m:t>𝒙</m:t>
                                    </m:r>
                                  </m:e>
                                  <m:sub>
                                    <m:r>
                                      <a:rPr lang="en-US" altLang="zh-CN" sz="1600" b="1" i="1" smtClean="0">
                                        <a:solidFill>
                                          <a:schemeClr val="tx1"/>
                                        </a:solidFill>
                                        <a:latin typeface="Cambria Math"/>
                                      </a:rPr>
                                      <m:t>𝟏</m:t>
                                    </m:r>
                                  </m:sub>
                                </m:sSub>
                                <m:r>
                                  <a:rPr lang="en-US" altLang="zh-CN" sz="1600" b="1" i="1" smtClean="0">
                                    <a:solidFill>
                                      <a:schemeClr val="tx1"/>
                                    </a:solidFill>
                                    <a:latin typeface="Cambria Math"/>
                                  </a:rPr>
                                  <m:t>,</m:t>
                                </m:r>
                                <m:sSub>
                                  <m:sSubPr>
                                    <m:ctrlPr>
                                      <a:rPr lang="en-US" altLang="zh-CN" sz="1600" b="1" i="1" smtClean="0">
                                        <a:solidFill>
                                          <a:schemeClr val="tx1"/>
                                        </a:solidFill>
                                        <a:latin typeface="Cambria Math"/>
                                      </a:rPr>
                                    </m:ctrlPr>
                                  </m:sSubPr>
                                  <m:e>
                                    <m:r>
                                      <a:rPr lang="en-US" altLang="zh-CN" sz="1600" b="1" i="1" smtClean="0">
                                        <a:solidFill>
                                          <a:schemeClr val="tx1"/>
                                        </a:solidFill>
                                        <a:latin typeface="Cambria Math"/>
                                      </a:rPr>
                                      <m:t>𝒙</m:t>
                                    </m:r>
                                  </m:e>
                                  <m:sub>
                                    <m:r>
                                      <a:rPr lang="en-US" altLang="zh-CN" sz="1600" b="1" i="1" smtClean="0">
                                        <a:solidFill>
                                          <a:schemeClr val="tx1"/>
                                        </a:solidFill>
                                        <a:latin typeface="Cambria Math"/>
                                      </a:rPr>
                                      <m:t>𝟐</m:t>
                                    </m:r>
                                  </m:sub>
                                </m:sSub>
                                <m:r>
                                  <a:rPr lang="en-US" altLang="zh-CN" sz="1600" b="1" i="1" smtClean="0">
                                    <a:solidFill>
                                      <a:schemeClr val="tx1"/>
                                    </a:solidFill>
                                    <a:latin typeface="Cambria Math"/>
                                  </a:rPr>
                                  <m:t>)</m:t>
                                </m:r>
                              </m:oMath>
                            </m:oMathPara>
                          </a14:m>
                          <a:endParaRPr lang="zh-CN" altLang="en-US" sz="1600" b="1" dirty="0">
                            <a:solidFill>
                              <a:srgbClr val="FFFF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latin typeface="Cambria Math"/>
                                      </a:rPr>
                                    </m:ctrlPr>
                                  </m:sSubPr>
                                  <m:e>
                                    <m:r>
                                      <a:rPr lang="en-US" altLang="zh-CN" sz="1600" b="1" i="1" smtClean="0">
                                        <a:latin typeface="Cambria Math"/>
                                      </a:rPr>
                                      <m:t>𝒇</m:t>
                                    </m:r>
                                  </m:e>
                                  <m:sub>
                                    <m:r>
                                      <a:rPr lang="en-US" altLang="zh-CN" sz="1600" b="1" i="1" smtClean="0">
                                        <a:latin typeface="Cambria Math"/>
                                      </a:rPr>
                                      <m:t>𝒊</m:t>
                                    </m:r>
                                  </m:sub>
                                </m:sSub>
                              </m:oMath>
                            </m:oMathPara>
                          </a14:m>
                          <a:endParaRPr lang="zh-CN"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𝒓</m:t>
                                    </m:r>
                                  </m:e>
                                  <m:sub>
                                    <m:r>
                                      <a:rPr lang="en-US" altLang="zh-CN" b="1" i="1" smtClean="0">
                                        <a:solidFill>
                                          <a:schemeClr val="tx1"/>
                                        </a:solidFill>
                                        <a:latin typeface="Cambria Math"/>
                                      </a:rPr>
                                      <m:t>𝒊</m:t>
                                    </m:r>
                                  </m:sub>
                                </m:sSub>
                              </m:oMath>
                            </m:oMathPara>
                          </a14:m>
                          <a:endParaRPr lang="zh-CN" altLang="en-US"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040">
                    <a:tc>
                      <a:txBody>
                        <a:bodyPr/>
                        <a:lstStyle/>
                        <a:p>
                          <a:pPr marL="0" algn="ctr" defTabSz="914400" rtl="0" eaLnBrk="1" latinLnBrk="0" hangingPunct="1"/>
                          <a:r>
                            <a:rPr lang="en-US" altLang="zh-CN" sz="1600" b="1" kern="1200" dirty="0">
                              <a:solidFill>
                                <a:schemeClr val="tx1"/>
                              </a:solidFill>
                              <a:latin typeface="+mn-lt"/>
                              <a:ea typeface="+mn-ea"/>
                              <a:cs typeface="+mn-cs"/>
                            </a:rPr>
                            <a:t>1</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1</a:t>
                          </a:r>
                          <a:r>
                            <a:rPr lang="en-US" altLang="zh-CN" sz="2000" b="1" dirty="0">
                              <a:solidFill>
                                <a:schemeClr val="tx1"/>
                              </a:solidFill>
                            </a:rPr>
                            <a:t>0</a:t>
                          </a:r>
                          <a:r>
                            <a:rPr lang="en-US" altLang="zh-CN" sz="1600" b="1" dirty="0">
                              <a:solidFill>
                                <a:schemeClr val="tx1"/>
                              </a:solidFill>
                            </a:rPr>
                            <a:t>1</a:t>
                          </a:r>
                          <a:r>
                            <a:rPr lang="en-US" altLang="zh-CN" sz="1600" b="1" dirty="0">
                              <a:solidFill>
                                <a:srgbClr val="C00000"/>
                              </a:solidFill>
                            </a:rPr>
                            <a:t>011</a:t>
                          </a:r>
                          <a:endParaRPr lang="zh-CN" altLang="en-US" sz="16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2</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1</a:t>
                          </a:r>
                          <a:r>
                            <a:rPr lang="en-US" altLang="zh-CN" sz="2000" b="1" kern="1200" dirty="0">
                              <a:solidFill>
                                <a:srgbClr val="0000FF"/>
                              </a:solidFill>
                              <a:latin typeface="+mn-lt"/>
                              <a:ea typeface="+mn-ea"/>
                              <a:cs typeface="+mn-cs"/>
                            </a:rPr>
                            <a:t>1</a:t>
                          </a:r>
                          <a:r>
                            <a:rPr lang="en-US" altLang="zh-CN" sz="1600" b="1" kern="1200" dirty="0">
                              <a:solidFill>
                                <a:schemeClr val="tx1"/>
                              </a:solidFill>
                              <a:latin typeface="+mn-lt"/>
                              <a:ea typeface="+mn-ea"/>
                              <a:cs typeface="+mn-cs"/>
                            </a:rPr>
                            <a:t>1011</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(7,3)</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57</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0.26</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39040">
                    <a:tc>
                      <a:txBody>
                        <a:bodyPr/>
                        <a:lstStyle/>
                        <a:p>
                          <a:pPr marL="0" algn="ctr" defTabSz="914400" rtl="0" eaLnBrk="1" latinLnBrk="0" hangingPunct="1"/>
                          <a:r>
                            <a:rPr lang="en-US" altLang="zh-CN" sz="1600" b="1" kern="1200" dirty="0">
                              <a:solidFill>
                                <a:schemeClr val="tx1"/>
                              </a:solidFill>
                              <a:latin typeface="+mn-lt"/>
                              <a:ea typeface="+mn-ea"/>
                              <a:cs typeface="+mn-cs"/>
                            </a:rPr>
                            <a:t>2</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111</a:t>
                          </a:r>
                          <a:r>
                            <a:rPr lang="en-US" altLang="zh-CN" sz="1600" b="1" dirty="0">
                              <a:solidFill>
                                <a:srgbClr val="0000FF"/>
                              </a:solidFill>
                            </a:rPr>
                            <a:t>000</a:t>
                          </a:r>
                          <a:endParaRPr lang="zh-CN" altLang="en-US" sz="16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kern="1200" dirty="0">
                              <a:solidFill>
                                <a:schemeClr val="tx1"/>
                              </a:solidFill>
                              <a:latin typeface="+mn-lt"/>
                              <a:ea typeface="+mn-ea"/>
                              <a:cs typeface="+mn-cs"/>
                            </a:rPr>
                            <a:t>不变异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600" b="1" kern="1200" dirty="0">
                              <a:solidFill>
                                <a:schemeClr val="tx1"/>
                              </a:solidFill>
                              <a:latin typeface="+mn-lt"/>
                              <a:ea typeface="+mn-ea"/>
                              <a:cs typeface="+mn-cs"/>
                            </a:rPr>
                            <a:t>111000</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(7,0)</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rgbClr val="0000FF"/>
                              </a:solidFill>
                            </a:rPr>
                            <a:t>73.5</a:t>
                          </a:r>
                          <a:endParaRPr lang="zh-CN" altLang="en-US" sz="16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a:solidFill>
                                <a:schemeClr val="tx1"/>
                              </a:solidFill>
                            </a:rPr>
                            <a:t>0.33</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139040">
                    <a:tc>
                      <a:txBody>
                        <a:bodyPr/>
                        <a:lstStyle/>
                        <a:p>
                          <a:pPr marL="0" algn="ctr" defTabSz="914400" rtl="0" eaLnBrk="1" latinLnBrk="0" hangingPunct="1"/>
                          <a:r>
                            <a:rPr lang="en-US" altLang="zh-CN" sz="1600" b="1" kern="1200" dirty="0">
                              <a:solidFill>
                                <a:schemeClr val="tx1"/>
                              </a:solidFill>
                              <a:latin typeface="+mn-lt"/>
                              <a:ea typeface="+mn-ea"/>
                              <a:cs typeface="+mn-cs"/>
                            </a:rPr>
                            <a:t>3</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11</a:t>
                          </a:r>
                          <a:r>
                            <a:rPr lang="en-US" altLang="zh-CN" sz="1600" b="1" kern="1200" dirty="0">
                              <a:solidFill>
                                <a:srgbClr val="C00000"/>
                              </a:solidFill>
                              <a:latin typeface="+mn-lt"/>
                              <a:ea typeface="+mn-ea"/>
                              <a:cs typeface="+mn-cs"/>
                            </a:rPr>
                            <a:t>001</a:t>
                          </a:r>
                          <a:r>
                            <a:rPr lang="en-US" altLang="zh-CN" sz="2000" b="1" kern="1200" dirty="0">
                              <a:solidFill>
                                <a:srgbClr val="C00000"/>
                              </a:solidFill>
                              <a:latin typeface="+mn-lt"/>
                              <a:ea typeface="+mn-ea"/>
                              <a:cs typeface="+mn-cs"/>
                            </a:rPr>
                            <a:t>1</a:t>
                          </a:r>
                          <a:endParaRPr lang="zh-CN" altLang="en-US" sz="2000" b="1" kern="1200" dirty="0">
                            <a:solidFill>
                              <a:srgbClr val="C0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6</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11001</a:t>
                          </a:r>
                          <a:r>
                            <a:rPr lang="en-US" altLang="zh-CN" sz="2000" b="1" kern="1200" dirty="0">
                              <a:solidFill>
                                <a:srgbClr val="0000FF"/>
                              </a:solidFill>
                              <a:latin typeface="+mn-lt"/>
                              <a:ea typeface="+mn-ea"/>
                              <a:cs typeface="+mn-cs"/>
                            </a:rPr>
                            <a:t>0</a:t>
                          </a:r>
                          <a:endParaRPr lang="zh-CN" altLang="en-US" sz="20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(6,2)</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48.5</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0.22</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436592">
                    <a:tc>
                      <a:txBody>
                        <a:bodyPr/>
                        <a:lstStyle/>
                        <a:p>
                          <a:pPr marL="0" algn="ctr" defTabSz="914400" rtl="0" eaLnBrk="1" latinLnBrk="0" hangingPunct="1"/>
                          <a:r>
                            <a:rPr lang="en-US" altLang="zh-CN" sz="1600" b="1" kern="1200" dirty="0">
                              <a:solidFill>
                                <a:schemeClr val="tx1"/>
                              </a:solidFill>
                              <a:latin typeface="+mn-lt"/>
                              <a:ea typeface="+mn-ea"/>
                              <a:cs typeface="+mn-cs"/>
                            </a:rPr>
                            <a:t>4</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10</a:t>
                          </a:r>
                          <a:r>
                            <a:rPr lang="en-US" altLang="zh-CN" sz="1600" b="1" kern="1200" dirty="0">
                              <a:solidFill>
                                <a:srgbClr val="0000FF"/>
                              </a:solidFill>
                              <a:latin typeface="+mn-lt"/>
                              <a:ea typeface="+mn-ea"/>
                              <a:cs typeface="+mn-cs"/>
                            </a:rPr>
                            <a:t>10</a:t>
                          </a:r>
                          <a:r>
                            <a:rPr lang="en-US" altLang="zh-CN" sz="2000" b="1" kern="1200" dirty="0">
                              <a:solidFill>
                                <a:srgbClr val="0000FF"/>
                              </a:solidFill>
                              <a:latin typeface="+mn-lt"/>
                              <a:ea typeface="+mn-ea"/>
                              <a:cs typeface="+mn-cs"/>
                            </a:rPr>
                            <a:t>1</a:t>
                          </a:r>
                          <a:r>
                            <a:rPr lang="en-US" altLang="zh-CN" sz="1600" b="1" kern="1200" dirty="0">
                              <a:solidFill>
                                <a:srgbClr val="0000FF"/>
                              </a:solidFill>
                              <a:latin typeface="+mn-lt"/>
                              <a:ea typeface="+mn-ea"/>
                              <a:cs typeface="+mn-cs"/>
                            </a:rPr>
                            <a:t>1</a:t>
                          </a:r>
                          <a:endParaRPr lang="zh-CN" altLang="en-US" sz="16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5</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1010</a:t>
                          </a:r>
                          <a:r>
                            <a:rPr lang="en-US" altLang="zh-CN" sz="2000" b="1" kern="1200" dirty="0">
                              <a:solidFill>
                                <a:srgbClr val="0000FF"/>
                              </a:solidFill>
                              <a:latin typeface="+mn-lt"/>
                              <a:ea typeface="+mn-ea"/>
                              <a:cs typeface="+mn-cs"/>
                            </a:rPr>
                            <a:t>0</a:t>
                          </a:r>
                          <a:r>
                            <a:rPr lang="en-US" altLang="zh-CN" sz="1600" b="1" kern="1200" dirty="0">
                              <a:solidFill>
                                <a:schemeClr val="tx1"/>
                              </a:solidFill>
                              <a:latin typeface="+mn-lt"/>
                              <a:ea typeface="+mn-ea"/>
                              <a:cs typeface="+mn-cs"/>
                            </a:rPr>
                            <a:t>1</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(5,1)</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43</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a:solidFill>
                                <a:schemeClr val="tx1"/>
                              </a:solidFill>
                              <a:latin typeface="+mn-lt"/>
                              <a:ea typeface="+mn-ea"/>
                              <a:cs typeface="+mn-cs"/>
                            </a:rPr>
                            <a:t>0.19</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70840">
                    <a:tc gridSpan="3">
                      <a:txBody>
                        <a:bodyPr/>
                        <a:lstStyle/>
                        <a:p>
                          <a:pPr marL="0" algn="l" defTabSz="914400" rtl="0" eaLnBrk="1" latinLnBrk="0" hangingPunct="1"/>
                          <a:r>
                            <a:rPr lang="zh-CN" altLang="en-US" sz="1800" b="1" kern="1200" dirty="0">
                              <a:solidFill>
                                <a:schemeClr val="tx1"/>
                              </a:solidFill>
                              <a:latin typeface="+mn-lt"/>
                              <a:ea typeface="+mn-ea"/>
                              <a:cs typeface="+mn-cs"/>
                            </a:rPr>
                            <a:t>群体适应度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lang="en-US" altLang="zh-CN" sz="1800" b="1" kern="1200" dirty="0">
                              <a:solidFill>
                                <a:schemeClr val="tx1"/>
                              </a:solidFill>
                              <a:latin typeface="+mn-lt"/>
                              <a:ea typeface="+mn-ea"/>
                              <a:cs typeface="+mn-cs"/>
                            </a:rPr>
                            <a:t>                                         </a:t>
                          </a:r>
                          <a:r>
                            <a:rPr lang="en-US" altLang="zh-CN" sz="2000" b="1" kern="1200" dirty="0">
                              <a:solidFill>
                                <a:srgbClr val="0000FF"/>
                              </a:solidFill>
                              <a:latin typeface="+mn-lt"/>
                              <a:ea typeface="+mn-ea"/>
                              <a:cs typeface="+mn-cs"/>
                            </a:rPr>
                            <a:t>73.5</a:t>
                          </a:r>
                          <a:endParaRPr lang="zh-CN" altLang="en-US" sz="20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mc:Choice>
        <mc:Fallback xmlns="">
          <p:graphicFrame>
            <p:nvGraphicFramePr>
              <p:cNvPr id="13" name="表格 12"/>
              <p:cNvGraphicFramePr>
                <a:graphicFrameLocks noGrp="1"/>
              </p:cNvGraphicFramePr>
              <p:nvPr>
                <p:extLst>
                  <p:ext uri="{D42A27DB-BD31-4B8C-83A1-F6EECF244321}">
                    <p14:modId xmlns:p14="http://schemas.microsoft.com/office/powerpoint/2010/main" val="687274551"/>
                  </p:ext>
                </p:extLst>
              </p:nvPr>
            </p:nvGraphicFramePr>
            <p:xfrm>
              <a:off x="323528" y="3858632"/>
              <a:ext cx="8424936" cy="2692112"/>
            </p:xfrm>
            <a:graphic>
              <a:graphicData uri="http://schemas.openxmlformats.org/drawingml/2006/table">
                <a:tbl>
                  <a:tblPr firstRow="1" bandRow="1">
                    <a:tableStyleId>{5C22544A-7EE6-4342-B048-85BDC9FD1C3A}</a:tableStyleId>
                  </a:tblPr>
                  <a:tblGrid>
                    <a:gridCol w="800244"/>
                    <a:gridCol w="1682895"/>
                    <a:gridCol w="1117261"/>
                    <a:gridCol w="1440160"/>
                    <a:gridCol w="1080120"/>
                    <a:gridCol w="936104"/>
                    <a:gridCol w="1368152"/>
                  </a:tblGrid>
                  <a:tr h="365760">
                    <a:tc gridSpan="7">
                      <a:txBody>
                        <a:bodyPr/>
                        <a:lstStyle/>
                        <a:p>
                          <a:pPr algn="ctr"/>
                          <a:r>
                            <a:rPr lang="zh-CN" altLang="en-US" b="1" dirty="0" smtClean="0">
                              <a:solidFill>
                                <a:srgbClr val="0000FF"/>
                              </a:solidFill>
                            </a:rPr>
                            <a:t>第二次迭代结果</a:t>
                          </a:r>
                          <a:endParaRPr lang="zh-CN" altLang="en-US"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tc>
                    <a:tc hMerge="1">
                      <a:txBody>
                        <a:bodyPr/>
                        <a:lstStyle/>
                        <a:p>
                          <a:pPr algn="ctr"/>
                          <a:endParaRPr lang="zh-CN" altLang="en-US"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r>
                  <a:tr h="365760">
                    <a:tc>
                      <a:txBody>
                        <a:bodyPr/>
                        <a:lstStyle/>
                        <a:p>
                          <a:r>
                            <a:rPr lang="zh-CN" altLang="en-US" sz="1800" b="1" dirty="0" smtClean="0"/>
                            <a:t>序号</a:t>
                          </a:r>
                          <a:endParaRPr lang="zh-CN"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smtClean="0">
                              <a:solidFill>
                                <a:srgbClr val="0000FF"/>
                              </a:solidFill>
                            </a:rPr>
                            <a:t>交叉结果</a:t>
                          </a:r>
                          <a:endParaRPr lang="zh-CN" altLang="en-US"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800" b="1" kern="1200" dirty="0" smtClean="0">
                              <a:solidFill>
                                <a:schemeClr val="dk1"/>
                              </a:solidFill>
                              <a:latin typeface="+mn-lt"/>
                              <a:ea typeface="+mn-ea"/>
                              <a:cs typeface="+mn-cs"/>
                            </a:rPr>
                            <a:t>变异位置</a:t>
                          </a:r>
                          <a:endParaRPr lang="zh-CN" altLang="en-US" sz="18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800" b="1" kern="1200" dirty="0" smtClean="0">
                              <a:solidFill>
                                <a:schemeClr val="dk1"/>
                              </a:solidFill>
                              <a:latin typeface="+mn-lt"/>
                              <a:ea typeface="+mn-ea"/>
                              <a:cs typeface="+mn-cs"/>
                            </a:rPr>
                            <a:t>变异结果</a:t>
                          </a:r>
                          <a:endParaRPr lang="zh-CN" altLang="en-US" sz="18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4"/>
                          <a:stretch>
                            <a:fillRect l="-467232" t="-111667" r="-214124" b="-568333"/>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4"/>
                          <a:stretch>
                            <a:fillRect l="-651948" t="-111667" r="-146104" b="-568333"/>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4"/>
                          <a:stretch>
                            <a:fillRect l="-516964" t="-111667" r="-446" b="-568333"/>
                          </a:stretch>
                        </a:blipFill>
                      </a:tcPr>
                    </a:tc>
                  </a:tr>
                  <a:tr h="396240">
                    <a:tc>
                      <a:txBody>
                        <a:bodyPr/>
                        <a:lstStyle/>
                        <a:p>
                          <a:pPr marL="0" algn="ctr" defTabSz="914400" rtl="0" eaLnBrk="1" latinLnBrk="0" hangingPunct="1"/>
                          <a:r>
                            <a:rPr lang="en-US" altLang="zh-CN" sz="1600" b="1" kern="1200" dirty="0" smtClean="0">
                              <a:solidFill>
                                <a:schemeClr val="tx1"/>
                              </a:solidFill>
                              <a:latin typeface="+mn-lt"/>
                              <a:ea typeface="+mn-ea"/>
                              <a:cs typeface="+mn-cs"/>
                            </a:rPr>
                            <a:t>1</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1</a:t>
                          </a:r>
                          <a:r>
                            <a:rPr lang="en-US" altLang="zh-CN" sz="2000" b="1" dirty="0" smtClean="0">
                              <a:solidFill>
                                <a:schemeClr val="tx1"/>
                              </a:solidFill>
                            </a:rPr>
                            <a:t>0</a:t>
                          </a:r>
                          <a:r>
                            <a:rPr lang="en-US" altLang="zh-CN" sz="1600" b="1" dirty="0" smtClean="0">
                              <a:solidFill>
                                <a:schemeClr val="tx1"/>
                              </a:solidFill>
                            </a:rPr>
                            <a:t>1</a:t>
                          </a:r>
                          <a:r>
                            <a:rPr lang="en-US" altLang="zh-CN" sz="1600" b="1" dirty="0" smtClean="0">
                              <a:solidFill>
                                <a:srgbClr val="C00000"/>
                              </a:solidFill>
                            </a:rPr>
                            <a:t>011</a:t>
                          </a:r>
                          <a:endParaRPr lang="zh-CN" altLang="en-US" sz="16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2</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1</a:t>
                          </a:r>
                          <a:r>
                            <a:rPr lang="en-US" altLang="zh-CN" sz="2000" b="1" kern="1200" dirty="0" smtClean="0">
                              <a:solidFill>
                                <a:srgbClr val="0000FF"/>
                              </a:solidFill>
                              <a:latin typeface="+mn-lt"/>
                              <a:ea typeface="+mn-ea"/>
                              <a:cs typeface="+mn-cs"/>
                            </a:rPr>
                            <a:t>1</a:t>
                          </a:r>
                          <a:r>
                            <a:rPr lang="en-US" altLang="zh-CN" sz="1600" b="1" kern="1200" dirty="0" smtClean="0">
                              <a:solidFill>
                                <a:schemeClr val="tx1"/>
                              </a:solidFill>
                              <a:latin typeface="+mn-lt"/>
                              <a:ea typeface="+mn-ea"/>
                              <a:cs typeface="+mn-cs"/>
                            </a:rPr>
                            <a:t>1011</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(7,3)</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57</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0.26</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5280">
                    <a:tc>
                      <a:txBody>
                        <a:bodyPr/>
                        <a:lstStyle/>
                        <a:p>
                          <a:pPr marL="0" algn="ctr" defTabSz="914400" rtl="0" eaLnBrk="1" latinLnBrk="0" hangingPunct="1"/>
                          <a:r>
                            <a:rPr lang="en-US" altLang="zh-CN" sz="1600" b="1" kern="1200" dirty="0" smtClean="0">
                              <a:solidFill>
                                <a:schemeClr val="tx1"/>
                              </a:solidFill>
                              <a:latin typeface="+mn-lt"/>
                              <a:ea typeface="+mn-ea"/>
                              <a:cs typeface="+mn-cs"/>
                            </a:rPr>
                            <a:t>2</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111</a:t>
                          </a:r>
                          <a:r>
                            <a:rPr lang="en-US" altLang="zh-CN" sz="1600" b="1" dirty="0" smtClean="0">
                              <a:solidFill>
                                <a:srgbClr val="0000FF"/>
                              </a:solidFill>
                            </a:rPr>
                            <a:t>000</a:t>
                          </a:r>
                          <a:endParaRPr lang="zh-CN" altLang="en-US" sz="16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600" b="1" kern="1200" dirty="0" smtClean="0">
                              <a:solidFill>
                                <a:schemeClr val="tx1"/>
                              </a:solidFill>
                              <a:latin typeface="+mn-lt"/>
                              <a:ea typeface="+mn-ea"/>
                              <a:cs typeface="+mn-cs"/>
                            </a:rPr>
                            <a:t>不变异</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600" b="1" kern="1200" dirty="0" smtClean="0">
                              <a:solidFill>
                                <a:schemeClr val="tx1"/>
                              </a:solidFill>
                              <a:latin typeface="+mn-lt"/>
                              <a:ea typeface="+mn-ea"/>
                              <a:cs typeface="+mn-cs"/>
                            </a:rPr>
                            <a:t>111000</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(7,0)</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rgbClr val="0000FF"/>
                              </a:solidFill>
                            </a:rPr>
                            <a:t>73.5</a:t>
                          </a:r>
                          <a:endParaRPr lang="zh-CN" altLang="en-US" sz="16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dirty="0" smtClean="0">
                              <a:solidFill>
                                <a:schemeClr val="tx1"/>
                              </a:solidFill>
                            </a:rPr>
                            <a:t>0.33</a:t>
                          </a:r>
                          <a:endParaRPr lang="zh-CN"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6240">
                    <a:tc>
                      <a:txBody>
                        <a:bodyPr/>
                        <a:lstStyle/>
                        <a:p>
                          <a:pPr marL="0" algn="ctr" defTabSz="914400" rtl="0" eaLnBrk="1" latinLnBrk="0" hangingPunct="1"/>
                          <a:r>
                            <a:rPr lang="en-US" altLang="zh-CN" sz="1600" b="1" kern="1200" dirty="0" smtClean="0">
                              <a:solidFill>
                                <a:schemeClr val="tx1"/>
                              </a:solidFill>
                              <a:latin typeface="+mn-lt"/>
                              <a:ea typeface="+mn-ea"/>
                              <a:cs typeface="+mn-cs"/>
                            </a:rPr>
                            <a:t>3</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11</a:t>
                          </a:r>
                          <a:r>
                            <a:rPr lang="en-US" altLang="zh-CN" sz="1600" b="1" kern="1200" dirty="0" smtClean="0">
                              <a:solidFill>
                                <a:srgbClr val="C00000"/>
                              </a:solidFill>
                              <a:latin typeface="+mn-lt"/>
                              <a:ea typeface="+mn-ea"/>
                              <a:cs typeface="+mn-cs"/>
                            </a:rPr>
                            <a:t>001</a:t>
                          </a:r>
                          <a:r>
                            <a:rPr lang="en-US" altLang="zh-CN" sz="2000" b="1" kern="1200" dirty="0" smtClean="0">
                              <a:solidFill>
                                <a:srgbClr val="C00000"/>
                              </a:solidFill>
                              <a:latin typeface="+mn-lt"/>
                              <a:ea typeface="+mn-ea"/>
                              <a:cs typeface="+mn-cs"/>
                            </a:rPr>
                            <a:t>1</a:t>
                          </a:r>
                          <a:endParaRPr lang="zh-CN" altLang="en-US" sz="2000" b="1" kern="1200" dirty="0">
                            <a:solidFill>
                              <a:srgbClr val="C0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6</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11001</a:t>
                          </a:r>
                          <a:r>
                            <a:rPr lang="en-US" altLang="zh-CN" sz="2000" b="1" kern="1200" dirty="0" smtClean="0">
                              <a:solidFill>
                                <a:srgbClr val="0000FF"/>
                              </a:solidFill>
                              <a:latin typeface="+mn-lt"/>
                              <a:ea typeface="+mn-ea"/>
                              <a:cs typeface="+mn-cs"/>
                            </a:rPr>
                            <a:t>0</a:t>
                          </a:r>
                          <a:endParaRPr lang="zh-CN" altLang="en-US" sz="20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(6,2)</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48.5</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0.22</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6592">
                    <a:tc>
                      <a:txBody>
                        <a:bodyPr/>
                        <a:lstStyle/>
                        <a:p>
                          <a:pPr marL="0" algn="ctr" defTabSz="914400" rtl="0" eaLnBrk="1" latinLnBrk="0" hangingPunct="1"/>
                          <a:r>
                            <a:rPr lang="en-US" altLang="zh-CN" sz="1600" b="1" kern="1200" dirty="0" smtClean="0">
                              <a:solidFill>
                                <a:schemeClr val="tx1"/>
                              </a:solidFill>
                              <a:latin typeface="+mn-lt"/>
                              <a:ea typeface="+mn-ea"/>
                              <a:cs typeface="+mn-cs"/>
                            </a:rPr>
                            <a:t>4</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10</a:t>
                          </a:r>
                          <a:r>
                            <a:rPr lang="en-US" altLang="zh-CN" sz="1600" b="1" kern="1200" dirty="0" smtClean="0">
                              <a:solidFill>
                                <a:srgbClr val="0000FF"/>
                              </a:solidFill>
                              <a:latin typeface="+mn-lt"/>
                              <a:ea typeface="+mn-ea"/>
                              <a:cs typeface="+mn-cs"/>
                            </a:rPr>
                            <a:t>10</a:t>
                          </a:r>
                          <a:r>
                            <a:rPr lang="en-US" altLang="zh-CN" sz="2000" b="1" kern="1200" dirty="0" smtClean="0">
                              <a:solidFill>
                                <a:srgbClr val="0000FF"/>
                              </a:solidFill>
                              <a:latin typeface="+mn-lt"/>
                              <a:ea typeface="+mn-ea"/>
                              <a:cs typeface="+mn-cs"/>
                            </a:rPr>
                            <a:t>1</a:t>
                          </a:r>
                          <a:r>
                            <a:rPr lang="en-US" altLang="zh-CN" sz="1600" b="1" kern="1200" dirty="0" smtClean="0">
                              <a:solidFill>
                                <a:srgbClr val="0000FF"/>
                              </a:solidFill>
                              <a:latin typeface="+mn-lt"/>
                              <a:ea typeface="+mn-ea"/>
                              <a:cs typeface="+mn-cs"/>
                            </a:rPr>
                            <a:t>1</a:t>
                          </a:r>
                          <a:endParaRPr lang="zh-CN" altLang="en-US" sz="16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5</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1010</a:t>
                          </a:r>
                          <a:r>
                            <a:rPr lang="en-US" altLang="zh-CN" sz="2000" b="1" kern="1200" dirty="0" smtClean="0">
                              <a:solidFill>
                                <a:srgbClr val="0000FF"/>
                              </a:solidFill>
                              <a:latin typeface="+mn-lt"/>
                              <a:ea typeface="+mn-ea"/>
                              <a:cs typeface="+mn-cs"/>
                            </a:rPr>
                            <a:t>0</a:t>
                          </a:r>
                          <a:r>
                            <a:rPr lang="en-US" altLang="zh-CN" sz="1600" b="1" kern="1200" dirty="0" smtClean="0">
                              <a:solidFill>
                                <a:schemeClr val="tx1"/>
                              </a:solidFill>
                              <a:latin typeface="+mn-lt"/>
                              <a:ea typeface="+mn-ea"/>
                              <a:cs typeface="+mn-cs"/>
                            </a:rPr>
                            <a:t>1</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(5,1)</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43</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b="1" kern="1200" dirty="0" smtClean="0">
                              <a:solidFill>
                                <a:schemeClr val="tx1"/>
                              </a:solidFill>
                              <a:latin typeface="+mn-lt"/>
                              <a:ea typeface="+mn-ea"/>
                              <a:cs typeface="+mn-cs"/>
                            </a:rPr>
                            <a:t>0.19</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6240">
                    <a:tc gridSpan="3">
                      <a:txBody>
                        <a:bodyPr/>
                        <a:lstStyle/>
                        <a:p>
                          <a:pPr marL="0" algn="l" defTabSz="914400" rtl="0" eaLnBrk="1" latinLnBrk="0" hangingPunct="1"/>
                          <a:r>
                            <a:rPr lang="zh-CN" altLang="en-US" sz="1800" b="1" kern="1200" dirty="0" smtClean="0">
                              <a:solidFill>
                                <a:schemeClr val="tx1"/>
                              </a:solidFill>
                              <a:latin typeface="+mn-lt"/>
                              <a:ea typeface="+mn-ea"/>
                              <a:cs typeface="+mn-cs"/>
                            </a:rPr>
                            <a:t>群体适应度</a:t>
                          </a: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r>
                            <a:rPr lang="en-US" altLang="zh-CN" sz="1800" b="1" kern="1200" dirty="0" smtClean="0">
                              <a:solidFill>
                                <a:schemeClr val="tx1"/>
                              </a:solidFill>
                              <a:latin typeface="+mn-lt"/>
                              <a:ea typeface="+mn-ea"/>
                              <a:cs typeface="+mn-cs"/>
                            </a:rPr>
                            <a:t>                                         </a:t>
                          </a:r>
                          <a:r>
                            <a:rPr lang="en-US" altLang="zh-CN" sz="2000" b="1" kern="1200" dirty="0" smtClean="0">
                              <a:solidFill>
                                <a:srgbClr val="0000FF"/>
                              </a:solidFill>
                              <a:latin typeface="+mn-lt"/>
                              <a:ea typeface="+mn-ea"/>
                              <a:cs typeface="+mn-cs"/>
                            </a:rPr>
                            <a:t>73.5</a:t>
                          </a:r>
                          <a:endParaRPr lang="zh-CN" altLang="en-US" sz="20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现代优化算法</a:t>
            </a:r>
            <a:endParaRPr lang="zh-CN" altLang="en-US" dirty="0"/>
          </a:p>
        </p:txBody>
      </p:sp>
      <p:pic>
        <p:nvPicPr>
          <p:cNvPr id="264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393823"/>
            <a:ext cx="6530906" cy="28272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rgbClr val="CC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79" y="4293096"/>
            <a:ext cx="6599237" cy="2293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rgbClr val="CC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4547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7813"/>
            <a:ext cx="8229600" cy="774700"/>
          </a:xfrm>
          <a:solidFill>
            <a:srgbClr val="006600">
              <a:alpha val="74901"/>
            </a:srgbClr>
          </a:solidFill>
        </p:spPr>
        <p:txBody>
          <a:bodyPr/>
          <a:lstStyle/>
          <a:p>
            <a:pPr eaLnBrk="1" hangingPunct="1"/>
            <a:r>
              <a:rPr lang="zh-CN" altLang="en-US" sz="4000" b="1" dirty="0">
                <a:solidFill>
                  <a:schemeClr val="bg1"/>
                </a:solidFill>
                <a:ea typeface="方正舒体" pitchFamily="2" charset="-122"/>
              </a:rPr>
              <a:t>遗传算法与梯度法及牛顿法等比较</a:t>
            </a:r>
          </a:p>
        </p:txBody>
      </p:sp>
      <p:sp>
        <p:nvSpPr>
          <p:cNvPr id="44035" name="Rectangle 3"/>
          <p:cNvSpPr>
            <a:spLocks noGrp="1" noChangeArrowheads="1"/>
          </p:cNvSpPr>
          <p:nvPr>
            <p:ph type="body" idx="1"/>
          </p:nvPr>
        </p:nvSpPr>
        <p:spPr>
          <a:xfrm>
            <a:off x="457200" y="1125538"/>
            <a:ext cx="8229600" cy="5005387"/>
          </a:xfrm>
        </p:spPr>
        <p:txBody>
          <a:bodyPr/>
          <a:lstStyle/>
          <a:p>
            <a:pPr eaLnBrk="1" hangingPunct="1"/>
            <a:r>
              <a:rPr lang="zh-CN" altLang="en-US" b="1" dirty="0">
                <a:solidFill>
                  <a:srgbClr val="C40000"/>
                </a:solidFill>
                <a:ea typeface="华文中宋" pitchFamily="2" charset="-122"/>
              </a:rPr>
              <a:t>主要差异</a:t>
            </a:r>
          </a:p>
          <a:p>
            <a:pPr eaLnBrk="1" hangingPunct="1"/>
            <a:r>
              <a:rPr lang="en-US" altLang="zh-CN" b="1" dirty="0">
                <a:ea typeface="华文中宋" pitchFamily="2" charset="-122"/>
              </a:rPr>
              <a:t>1. </a:t>
            </a:r>
            <a:r>
              <a:rPr lang="zh-CN" altLang="en-US" b="1" dirty="0">
                <a:ea typeface="华文中宋" pitchFamily="2" charset="-122"/>
              </a:rPr>
              <a:t>上升法只有一个初始点，由决策者给出；遗传算法有一群初始点，随机产生。</a:t>
            </a:r>
          </a:p>
          <a:p>
            <a:pPr eaLnBrk="1" hangingPunct="1"/>
            <a:r>
              <a:rPr lang="en-US" altLang="zh-CN" b="1" dirty="0">
                <a:ea typeface="华文中宋" pitchFamily="2" charset="-122"/>
              </a:rPr>
              <a:t>2. </a:t>
            </a:r>
            <a:r>
              <a:rPr lang="zh-CN" altLang="en-US" b="1" dirty="0">
                <a:ea typeface="华文中宋" pitchFamily="2" charset="-122"/>
              </a:rPr>
              <a:t>上升算法产生一个方向，根据这个方向求最佳或合适的步长，然后产生一个新的搜索点。遗传算法经过选择、遗传、变异产生下一代种群。上升算法搜索方向明确，对同一个初始点，搜索过程是确定的，迭代点的目标值越来越好；遗传算法是</a:t>
            </a:r>
            <a:r>
              <a:rPr lang="zh-CN" altLang="en-US" b="1" dirty="0">
                <a:solidFill>
                  <a:srgbClr val="FF0000"/>
                </a:solidFill>
                <a:ea typeface="华文中宋" pitchFamily="2" charset="-122"/>
              </a:rPr>
              <a:t>不确定</a:t>
            </a:r>
            <a:r>
              <a:rPr lang="zh-CN" altLang="en-US" b="1" dirty="0">
                <a:ea typeface="华文中宋" pitchFamily="2" charset="-122"/>
              </a:rPr>
              <a:t>的，但容易操作，可以计算一些性态比较复杂的函数。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 calcmode="lin" valueType="num">
                                      <p:cBhvr additive="base">
                                        <p:cTn id="13"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457200" y="404813"/>
            <a:ext cx="8229600" cy="5726112"/>
          </a:xfrm>
          <a:noFill/>
        </p:spPr>
        <p:txBody>
          <a:bodyPr/>
          <a:lstStyle/>
          <a:p>
            <a:pPr eaLnBrk="1" hangingPunct="1"/>
            <a:r>
              <a:rPr lang="en-US" altLang="zh-CN" sz="3600" dirty="0">
                <a:latin typeface="华文中宋" pitchFamily="2" charset="-122"/>
                <a:ea typeface="华文中宋" pitchFamily="2" charset="-122"/>
              </a:rPr>
              <a:t>3. </a:t>
            </a:r>
            <a:r>
              <a:rPr lang="zh-CN" altLang="en-US" sz="3600" dirty="0">
                <a:latin typeface="华文中宋" pitchFamily="2" charset="-122"/>
                <a:ea typeface="华文中宋" pitchFamily="2" charset="-122"/>
              </a:rPr>
              <a:t>上升算法如果收敛到一个局部最优点，则算法停止，并输出该点作为最优解（上升算法不能判别是否全局最优解）。</a:t>
            </a:r>
            <a:r>
              <a:rPr lang="zh-CN" altLang="en-US" sz="3600" dirty="0">
                <a:solidFill>
                  <a:srgbClr val="0070C0"/>
                </a:solidFill>
                <a:latin typeface="华文中宋" pitchFamily="2" charset="-122"/>
                <a:ea typeface="华文中宋" pitchFamily="2" charset="-122"/>
              </a:rPr>
              <a:t>遗传算法最终输出的“最优解”由进化代数所决定，它是所有进化群体中的最优解，遗传算法一样不能判别解的最优性。不同的是，遗传算法不会陷入局部最优点后不动。</a:t>
            </a:r>
          </a:p>
          <a:p>
            <a:pPr eaLnBrk="1" hangingPunct="1"/>
            <a:r>
              <a:rPr lang="en-US" altLang="zh-CN" sz="3600" dirty="0">
                <a:latin typeface="华文中宋" pitchFamily="2" charset="-122"/>
                <a:ea typeface="华文中宋" pitchFamily="2" charset="-122"/>
              </a:rPr>
              <a:t>4. </a:t>
            </a:r>
            <a:r>
              <a:rPr lang="zh-CN" altLang="en-US" sz="3600" dirty="0">
                <a:latin typeface="华文中宋" pitchFamily="2" charset="-122"/>
                <a:ea typeface="华文中宋" pitchFamily="2" charset="-122"/>
              </a:rPr>
              <a:t>上升算法的局部搜索能力比遗传算法强。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wipe(up)">
                                      <p:cBhvr>
                                        <p:cTn id="7" dur="500"/>
                                        <p:tgtEl>
                                          <p:spTgt spid="450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5058">
                                            <p:txEl>
                                              <p:pRg st="1" end="1"/>
                                            </p:txEl>
                                          </p:spTgt>
                                        </p:tgtEl>
                                        <p:attrNameLst>
                                          <p:attrName>style.visibility</p:attrName>
                                        </p:attrNameLst>
                                      </p:cBhvr>
                                      <p:to>
                                        <p:strVal val="visible"/>
                                      </p:to>
                                    </p:set>
                                    <p:anim calcmode="lin" valueType="num">
                                      <p:cBhvr additive="base">
                                        <p:cTn id="12" dur="500" fill="hold"/>
                                        <p:tgtEl>
                                          <p:spTgt spid="4505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505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0408" y="413808"/>
            <a:ext cx="4968924" cy="774700"/>
          </a:xfrm>
          <a:solidFill>
            <a:srgbClr val="FFCCFF">
              <a:alpha val="34117"/>
            </a:srgbClr>
          </a:solidFill>
        </p:spPr>
        <p:txBody>
          <a:bodyPr/>
          <a:lstStyle/>
          <a:p>
            <a:pPr eaLnBrk="1" hangingPunct="1"/>
            <a:r>
              <a:rPr lang="zh-CN" altLang="en-US" sz="4800" b="1" dirty="0">
                <a:solidFill>
                  <a:srgbClr val="CC0000"/>
                </a:solidFill>
                <a:ea typeface="方正舒体" pitchFamily="2" charset="-122"/>
              </a:rPr>
              <a:t>示例</a:t>
            </a:r>
            <a:r>
              <a:rPr lang="en-US" altLang="zh-CN" sz="4800" b="1" dirty="0">
                <a:solidFill>
                  <a:srgbClr val="CC0000"/>
                </a:solidFill>
                <a:ea typeface="方正舒体" pitchFamily="2" charset="-122"/>
              </a:rPr>
              <a:t>2</a:t>
            </a:r>
            <a:r>
              <a:rPr lang="zh-CN" altLang="en-US" sz="4800" b="1" dirty="0">
                <a:solidFill>
                  <a:srgbClr val="CC0000"/>
                </a:solidFill>
                <a:ea typeface="方正舒体" pitchFamily="2" charset="-122"/>
              </a:rPr>
              <a:t>：</a:t>
            </a:r>
            <a:r>
              <a:rPr lang="zh-CN" altLang="zh-CN" sz="2800" b="1" dirty="0"/>
              <a:t>求下列问题的解</a:t>
            </a:r>
            <a:endParaRPr lang="en-US" altLang="zh-CN" sz="5400" b="1" dirty="0">
              <a:solidFill>
                <a:srgbClr val="CC0000"/>
              </a:solidFill>
              <a:ea typeface="方正舒体" pitchFamily="2" charset="-122"/>
            </a:endParaRPr>
          </a:p>
        </p:txBody>
      </p:sp>
      <p:sp>
        <p:nvSpPr>
          <p:cNvPr id="46084" name="Rectangle 4"/>
          <p:cNvSpPr>
            <a:spLocks noChangeArrowheads="1"/>
          </p:cNvSpPr>
          <p:nvPr/>
        </p:nvSpPr>
        <p:spPr bwMode="auto">
          <a:xfrm>
            <a:off x="459169" y="305943"/>
            <a:ext cx="5111799" cy="1008063"/>
          </a:xfrm>
          <a:prstGeom prst="rect">
            <a:avLst/>
          </a:prstGeom>
          <a:noFill/>
          <a:ln w="76200" algn="ctr">
            <a:solidFill>
              <a:srgbClr val="FF0066">
                <a:alpha val="43921"/>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945417287"/>
              </p:ext>
            </p:extLst>
          </p:nvPr>
        </p:nvGraphicFramePr>
        <p:xfrm>
          <a:off x="570007" y="1528787"/>
          <a:ext cx="8525813" cy="4924549"/>
        </p:xfrm>
        <a:graphic>
          <a:graphicData uri="http://schemas.openxmlformats.org/presentationml/2006/ole">
            <mc:AlternateContent xmlns:mc="http://schemas.openxmlformats.org/markup-compatibility/2006">
              <mc:Choice xmlns:v="urn:schemas-microsoft-com:vml" Requires="v">
                <p:oleObj spid="_x0000_s46130" name="Document" r:id="rId4" imgW="8222956" imgH="4747569" progId="Word.Document.8">
                  <p:embed/>
                </p:oleObj>
              </mc:Choice>
              <mc:Fallback>
                <p:oleObj name="Document" r:id="rId4" imgW="8222956" imgH="4747569" progId="Word.Document.8">
                  <p:embed/>
                  <p:pic>
                    <p:nvPicPr>
                      <p:cNvPr id="0" name="对象 2"/>
                      <p:cNvPicPr>
                        <a:picLocks noChangeAspect="1" noChangeArrowheads="1"/>
                      </p:cNvPicPr>
                      <p:nvPr/>
                    </p:nvPicPr>
                    <p:blipFill>
                      <a:blip r:embed="rId5"/>
                      <a:srcRect/>
                      <a:stretch>
                        <a:fillRect/>
                      </a:stretch>
                    </p:blipFill>
                    <p:spPr bwMode="auto">
                      <a:xfrm>
                        <a:off x="570007" y="1528787"/>
                        <a:ext cx="8525813" cy="4924549"/>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908720"/>
            <a:ext cx="8136904" cy="4031873"/>
          </a:xfrm>
          <a:prstGeom prst="rect">
            <a:avLst/>
          </a:prstGeom>
          <a:noFill/>
        </p:spPr>
        <p:txBody>
          <a:bodyPr wrap="square" rtlCol="0">
            <a:spAutoFit/>
          </a:bodyPr>
          <a:lstStyle/>
          <a:p>
            <a:r>
              <a:rPr lang="zh-CN" altLang="zh-CN" sz="3600" b="1" dirty="0">
                <a:latin typeface="+mn-ea"/>
                <a:ea typeface="+mn-ea"/>
              </a:rPr>
              <a:t>解（</a:t>
            </a:r>
            <a:r>
              <a:rPr lang="en-US" altLang="zh-CN" sz="3600" b="1" dirty="0">
                <a:latin typeface="+mn-ea"/>
                <a:ea typeface="+mn-ea"/>
              </a:rPr>
              <a:t>1</a:t>
            </a:r>
            <a:r>
              <a:rPr lang="zh-CN" altLang="zh-CN" sz="3600" b="1" dirty="0">
                <a:latin typeface="+mn-ea"/>
                <a:ea typeface="+mn-ea"/>
              </a:rPr>
              <a:t>）编写适应度函数</a:t>
            </a:r>
            <a:r>
              <a:rPr lang="zh-CN" altLang="zh-CN" sz="2400" dirty="0">
                <a:latin typeface="+mn-ea"/>
                <a:ea typeface="+mn-ea"/>
              </a:rPr>
              <a:t>（文件名为</a:t>
            </a:r>
            <a:r>
              <a:rPr lang="en-US" altLang="zh-CN" sz="2400" dirty="0">
                <a:latin typeface="+mn-ea"/>
                <a:ea typeface="+mn-ea"/>
              </a:rPr>
              <a:t>ycfun1.m</a:t>
            </a:r>
            <a:r>
              <a:rPr lang="zh-CN" altLang="zh-CN" sz="2400" dirty="0">
                <a:latin typeface="+mn-ea"/>
                <a:ea typeface="+mn-ea"/>
              </a:rPr>
              <a:t>）</a:t>
            </a:r>
          </a:p>
          <a:p>
            <a:r>
              <a:rPr lang="en-US" altLang="zh-CN" dirty="0">
                <a:solidFill>
                  <a:srgbClr val="0000FF"/>
                </a:solidFill>
                <a:latin typeface="Times New Roman" pitchFamily="18" charset="0"/>
                <a:ea typeface="+mn-ea"/>
                <a:cs typeface="Times New Roman" pitchFamily="18" charset="0"/>
              </a:rPr>
              <a:t>function</a:t>
            </a:r>
            <a:r>
              <a:rPr lang="en-US" altLang="zh-CN" dirty="0">
                <a:latin typeface="Times New Roman" pitchFamily="18" charset="0"/>
                <a:ea typeface="+mn-ea"/>
                <a:cs typeface="Times New Roman" pitchFamily="18" charset="0"/>
              </a:rPr>
              <a:t> y=ycfun1(x); </a:t>
            </a:r>
            <a:r>
              <a:rPr lang="en-US" altLang="zh-CN" sz="2800" dirty="0">
                <a:latin typeface="Times New Roman" pitchFamily="18" charset="0"/>
                <a:ea typeface="+mn-ea"/>
                <a:cs typeface="Times New Roman" pitchFamily="18" charset="0"/>
              </a:rPr>
              <a:t>% x</a:t>
            </a:r>
            <a:r>
              <a:rPr lang="zh-CN" altLang="zh-CN" sz="2800" dirty="0">
                <a:latin typeface="Times New Roman" pitchFamily="18" charset="0"/>
                <a:ea typeface="+mn-ea"/>
                <a:cs typeface="Times New Roman" pitchFamily="18" charset="0"/>
              </a:rPr>
              <a:t>为行向量</a:t>
            </a:r>
          </a:p>
          <a:p>
            <a:r>
              <a:rPr lang="en-US" altLang="zh-CN" dirty="0">
                <a:latin typeface="Times New Roman" pitchFamily="18" charset="0"/>
                <a:ea typeface="+mn-ea"/>
                <a:cs typeface="Times New Roman" pitchFamily="18" charset="0"/>
              </a:rPr>
              <a:t>c1=[2 3 1]; </a:t>
            </a:r>
          </a:p>
          <a:p>
            <a:r>
              <a:rPr lang="en-US" altLang="zh-CN" dirty="0">
                <a:latin typeface="Times New Roman" pitchFamily="18" charset="0"/>
                <a:ea typeface="+mn-ea"/>
                <a:cs typeface="Times New Roman" pitchFamily="18" charset="0"/>
              </a:rPr>
              <a:t>c2=[3 1 0];</a:t>
            </a:r>
            <a:endParaRPr lang="zh-CN" altLang="zh-CN" dirty="0">
              <a:latin typeface="Times New Roman" pitchFamily="18" charset="0"/>
              <a:ea typeface="+mn-ea"/>
              <a:cs typeface="Times New Roman" pitchFamily="18" charset="0"/>
            </a:endParaRPr>
          </a:p>
          <a:p>
            <a:r>
              <a:rPr lang="en-US" altLang="zh-CN" dirty="0">
                <a:latin typeface="Times New Roman" pitchFamily="18" charset="0"/>
                <a:ea typeface="+mn-ea"/>
                <a:cs typeface="Times New Roman" pitchFamily="18" charset="0"/>
              </a:rPr>
              <a:t>y= c1*x' + c2*x'.^2; </a:t>
            </a:r>
          </a:p>
          <a:p>
            <a:r>
              <a:rPr lang="en-US" altLang="zh-CN" dirty="0">
                <a:latin typeface="Times New Roman" pitchFamily="18" charset="0"/>
                <a:ea typeface="+mn-ea"/>
                <a:cs typeface="Times New Roman" pitchFamily="18" charset="0"/>
              </a:rPr>
              <a:t>y=-y;</a:t>
            </a:r>
            <a:endParaRPr lang="zh-CN" altLang="zh-CN" dirty="0">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612329" y="333375"/>
            <a:ext cx="7704087" cy="5826125"/>
          </a:xfrm>
          <a:noFill/>
        </p:spPr>
        <p:txBody>
          <a:bodyPr/>
          <a:lstStyle/>
          <a:p>
            <a:pPr marL="0" indent="0">
              <a:buNone/>
            </a:pPr>
            <a:r>
              <a:rPr lang="zh-CN" altLang="zh-CN" sz="2800" b="1" dirty="0"/>
              <a:t>（</a:t>
            </a:r>
            <a:r>
              <a:rPr lang="en-US" altLang="zh-CN" sz="2800" b="1" dirty="0"/>
              <a:t>2</a:t>
            </a:r>
            <a:r>
              <a:rPr lang="zh-CN" altLang="zh-CN" sz="2800" b="1" dirty="0"/>
              <a:t>）编写非线性约束函数</a:t>
            </a:r>
            <a:r>
              <a:rPr lang="zh-CN" altLang="zh-CN" sz="2400" dirty="0"/>
              <a:t>（文件名为</a:t>
            </a:r>
            <a:r>
              <a:rPr lang="en-US" altLang="zh-CN" sz="2400" dirty="0"/>
              <a:t>ycfun2.m</a:t>
            </a:r>
            <a:r>
              <a:rPr lang="zh-CN" altLang="zh-CN" sz="2400" dirty="0"/>
              <a:t>）</a:t>
            </a:r>
          </a:p>
          <a:p>
            <a:pPr marL="0" indent="0">
              <a:buNone/>
            </a:pPr>
            <a:r>
              <a:rPr lang="en-US" altLang="zh-CN" sz="2800" b="1" dirty="0">
                <a:solidFill>
                  <a:srgbClr val="0000FF"/>
                </a:solidFill>
                <a:latin typeface="Times New Roman" pitchFamily="18" charset="0"/>
                <a:cs typeface="Times New Roman" pitchFamily="18" charset="0"/>
              </a:rPr>
              <a:t>function</a:t>
            </a:r>
            <a:r>
              <a:rPr lang="en-US" altLang="zh-CN" sz="2800" b="1" dirty="0">
                <a:latin typeface="Times New Roman" pitchFamily="18" charset="0"/>
                <a:cs typeface="Times New Roman" pitchFamily="18" charset="0"/>
              </a:rPr>
              <a:t> [</a:t>
            </a:r>
            <a:r>
              <a:rPr lang="en-US" altLang="zh-CN" sz="2800" b="1" dirty="0" err="1">
                <a:latin typeface="Times New Roman" pitchFamily="18" charset="0"/>
                <a:cs typeface="Times New Roman" pitchFamily="18" charset="0"/>
              </a:rPr>
              <a:t>f,g</a:t>
            </a:r>
            <a:r>
              <a:rPr lang="en-US" altLang="zh-CN" sz="2800" b="1" dirty="0">
                <a:latin typeface="Times New Roman" pitchFamily="18" charset="0"/>
                <a:cs typeface="Times New Roman" pitchFamily="18" charset="0"/>
              </a:rPr>
              <a:t>]=ycfun2(x);</a:t>
            </a:r>
            <a:endParaRPr lang="zh-CN" altLang="zh-CN" sz="2800" b="1" dirty="0">
              <a:latin typeface="Times New Roman" pitchFamily="18" charset="0"/>
              <a:cs typeface="Times New Roman" pitchFamily="18" charset="0"/>
            </a:endParaRPr>
          </a:p>
          <a:p>
            <a:pPr marL="0" indent="0">
              <a:buNone/>
            </a:pPr>
            <a:r>
              <a:rPr lang="en-US" altLang="zh-CN" sz="2800" b="1" dirty="0">
                <a:latin typeface="Times New Roman" pitchFamily="18" charset="0"/>
                <a:cs typeface="Times New Roman" pitchFamily="18" charset="0"/>
              </a:rPr>
              <a:t>f=[x(1)+2*x(1)^2+x(2)+2*x(2)^2+x(3)-10</a:t>
            </a:r>
            <a:endParaRPr lang="zh-CN" altLang="zh-CN" sz="2800" b="1" dirty="0">
              <a:latin typeface="Times New Roman" pitchFamily="18" charset="0"/>
              <a:cs typeface="Times New Roman" pitchFamily="18" charset="0"/>
            </a:endParaRPr>
          </a:p>
          <a:p>
            <a:pPr marL="0" indent="0">
              <a:buNone/>
            </a:pPr>
            <a:r>
              <a:rPr lang="en-US" altLang="zh-CN" sz="2800" b="1" dirty="0">
                <a:latin typeface="Times New Roman" pitchFamily="18" charset="0"/>
                <a:cs typeface="Times New Roman" pitchFamily="18" charset="0"/>
              </a:rPr>
              <a:t>   x(1)+x(1)^2+x(2)+x(2)^2-x(3)-50</a:t>
            </a:r>
            <a:endParaRPr lang="zh-CN" altLang="zh-CN" sz="2800" b="1" dirty="0">
              <a:latin typeface="Times New Roman" pitchFamily="18" charset="0"/>
              <a:cs typeface="Times New Roman" pitchFamily="18" charset="0"/>
            </a:endParaRPr>
          </a:p>
          <a:p>
            <a:pPr marL="0" indent="0">
              <a:buNone/>
            </a:pPr>
            <a:r>
              <a:rPr lang="en-US" altLang="zh-CN" sz="2800" b="1" dirty="0">
                <a:latin typeface="Times New Roman" pitchFamily="18" charset="0"/>
                <a:cs typeface="Times New Roman" pitchFamily="18" charset="0"/>
              </a:rPr>
              <a:t>   2*x(1)+x(1)^2+2*x(2)+x(3)-40];</a:t>
            </a:r>
            <a:endParaRPr lang="zh-CN" altLang="zh-CN" sz="2800" b="1" dirty="0">
              <a:latin typeface="Times New Roman" pitchFamily="18" charset="0"/>
              <a:cs typeface="Times New Roman" pitchFamily="18" charset="0"/>
            </a:endParaRPr>
          </a:p>
          <a:p>
            <a:pPr marL="0" indent="0">
              <a:buNone/>
            </a:pPr>
            <a:r>
              <a:rPr lang="en-US" altLang="zh-CN" sz="2800" b="1" dirty="0">
                <a:latin typeface="Times New Roman" pitchFamily="18" charset="0"/>
                <a:cs typeface="Times New Roman" pitchFamily="18" charset="0"/>
              </a:rPr>
              <a:t>g=x(1)^2+x(3)-2;</a:t>
            </a:r>
            <a:endParaRPr lang="zh-CN" altLang="zh-CN" sz="2800" b="1" dirty="0">
              <a:latin typeface="Times New Roman" pitchFamily="18" charset="0"/>
              <a:cs typeface="Times New Roman" pitchFamily="18" charset="0"/>
            </a:endParaRPr>
          </a:p>
          <a:p>
            <a:pPr marL="0" indent="0">
              <a:buNone/>
            </a:pPr>
            <a:r>
              <a:rPr lang="zh-CN" altLang="zh-CN" sz="2800" b="1" dirty="0"/>
              <a:t>（</a:t>
            </a:r>
            <a:r>
              <a:rPr lang="en-US" altLang="zh-CN" sz="2800" b="1" dirty="0"/>
              <a:t>3</a:t>
            </a:r>
            <a:r>
              <a:rPr lang="zh-CN" altLang="zh-CN" sz="2800" b="1" dirty="0"/>
              <a:t>）主函数</a:t>
            </a:r>
          </a:p>
          <a:p>
            <a:pPr marL="0" indent="0">
              <a:buNone/>
            </a:pPr>
            <a:r>
              <a:rPr lang="en-US" altLang="zh-CN" sz="2400" b="1" dirty="0" err="1">
                <a:solidFill>
                  <a:srgbClr val="C00000"/>
                </a:solidFill>
                <a:latin typeface="Times New Roman" pitchFamily="18" charset="0"/>
                <a:cs typeface="Times New Roman" pitchFamily="18" charset="0"/>
              </a:rPr>
              <a:t>clc</a:t>
            </a:r>
            <a:r>
              <a:rPr lang="zh-CN" altLang="en-US" sz="2400" b="1" dirty="0">
                <a:solidFill>
                  <a:srgbClr val="C00000"/>
                </a:solidFill>
                <a:latin typeface="Times New Roman" pitchFamily="18" charset="0"/>
                <a:cs typeface="Times New Roman" pitchFamily="18" charset="0"/>
              </a:rPr>
              <a:t>；</a:t>
            </a:r>
            <a:r>
              <a:rPr lang="en-US" altLang="zh-CN" sz="2400" b="1" dirty="0">
                <a:solidFill>
                  <a:srgbClr val="C00000"/>
                </a:solidFill>
                <a:latin typeface="Times New Roman" pitchFamily="18" charset="0"/>
                <a:cs typeface="Times New Roman" pitchFamily="18" charset="0"/>
              </a:rPr>
              <a:t>clear</a:t>
            </a:r>
            <a:r>
              <a:rPr lang="zh-CN" altLang="en-US" sz="2400" b="1" dirty="0">
                <a:solidFill>
                  <a:srgbClr val="C00000"/>
                </a:solidFill>
                <a:latin typeface="Times New Roman" pitchFamily="18" charset="0"/>
                <a:cs typeface="Times New Roman" pitchFamily="18" charset="0"/>
              </a:rPr>
              <a:t>；</a:t>
            </a:r>
            <a:endParaRPr lang="zh-CN" altLang="zh-CN" sz="2400" b="1" dirty="0">
              <a:solidFill>
                <a:srgbClr val="C00000"/>
              </a:solidFill>
              <a:latin typeface="Times New Roman" pitchFamily="18" charset="0"/>
              <a:cs typeface="Times New Roman" pitchFamily="18" charset="0"/>
            </a:endParaRPr>
          </a:p>
          <a:p>
            <a:pPr marL="0" indent="0">
              <a:buNone/>
            </a:pPr>
            <a:r>
              <a:rPr lang="en-US" altLang="zh-CN" sz="2400" b="1" dirty="0">
                <a:solidFill>
                  <a:srgbClr val="C00000"/>
                </a:solidFill>
                <a:latin typeface="Times New Roman" pitchFamily="18" charset="0"/>
                <a:cs typeface="Times New Roman" pitchFamily="18" charset="0"/>
              </a:rPr>
              <a:t>A=[-1 -2 0;-1 0 0]; b=[-1;0];</a:t>
            </a:r>
            <a:endParaRPr lang="zh-CN" altLang="zh-CN" sz="2400" b="1" dirty="0">
              <a:solidFill>
                <a:srgbClr val="C00000"/>
              </a:solidFill>
              <a:latin typeface="Times New Roman" pitchFamily="18" charset="0"/>
              <a:cs typeface="Times New Roman" pitchFamily="18" charset="0"/>
            </a:endParaRPr>
          </a:p>
          <a:p>
            <a:pPr marL="0" indent="0">
              <a:buNone/>
            </a:pPr>
            <a:r>
              <a:rPr lang="en-US" altLang="zh-CN" sz="2400" b="1" dirty="0">
                <a:solidFill>
                  <a:srgbClr val="C00000"/>
                </a:solidFill>
                <a:latin typeface="Times New Roman" pitchFamily="18" charset="0"/>
                <a:cs typeface="Times New Roman" pitchFamily="18" charset="0"/>
              </a:rPr>
              <a:t>[</a:t>
            </a:r>
            <a:r>
              <a:rPr lang="en-US" altLang="zh-CN" sz="2400" b="1" dirty="0" err="1">
                <a:solidFill>
                  <a:srgbClr val="C00000"/>
                </a:solidFill>
                <a:latin typeface="Times New Roman" pitchFamily="18" charset="0"/>
                <a:cs typeface="Times New Roman" pitchFamily="18" charset="0"/>
              </a:rPr>
              <a:t>x,y</a:t>
            </a:r>
            <a:r>
              <a:rPr lang="en-US" altLang="zh-CN" sz="2400" b="1" dirty="0">
                <a:solidFill>
                  <a:srgbClr val="C00000"/>
                </a:solidFill>
                <a:latin typeface="Times New Roman" pitchFamily="18" charset="0"/>
                <a:cs typeface="Times New Roman" pitchFamily="18" charset="0"/>
              </a:rPr>
              <a:t>]=</a:t>
            </a:r>
            <a:r>
              <a:rPr lang="en-US" altLang="zh-CN" sz="2400" b="1" dirty="0" err="1">
                <a:solidFill>
                  <a:srgbClr val="0000FF"/>
                </a:solidFill>
                <a:latin typeface="Times New Roman" pitchFamily="18" charset="0"/>
                <a:cs typeface="Times New Roman" pitchFamily="18" charset="0"/>
              </a:rPr>
              <a:t>ga</a:t>
            </a:r>
            <a:r>
              <a:rPr lang="en-US" altLang="zh-CN" sz="2400" b="1" dirty="0">
                <a:solidFill>
                  <a:srgbClr val="C00000"/>
                </a:solidFill>
                <a:latin typeface="Times New Roman" pitchFamily="18" charset="0"/>
                <a:cs typeface="Times New Roman" pitchFamily="18" charset="0"/>
              </a:rPr>
              <a:t>(@ycfun1,3,A,b,[],[],[],[],@ycfun2);</a:t>
            </a:r>
            <a:endParaRPr lang="zh-CN" altLang="zh-CN" sz="2400" b="1" dirty="0">
              <a:solidFill>
                <a:srgbClr val="C00000"/>
              </a:solidFill>
              <a:latin typeface="Times New Roman" pitchFamily="18" charset="0"/>
              <a:cs typeface="Times New Roman" pitchFamily="18" charset="0"/>
            </a:endParaRPr>
          </a:p>
          <a:p>
            <a:pPr marL="0" indent="0">
              <a:buNone/>
            </a:pPr>
            <a:r>
              <a:rPr lang="en-US" altLang="zh-CN" sz="2400" b="1" dirty="0">
                <a:solidFill>
                  <a:srgbClr val="C00000"/>
                </a:solidFill>
                <a:latin typeface="Times New Roman" pitchFamily="18" charset="0"/>
                <a:cs typeface="Times New Roman" pitchFamily="18" charset="0"/>
              </a:rPr>
              <a:t>display(x);</a:t>
            </a:r>
          </a:p>
          <a:p>
            <a:pPr marL="0" indent="0">
              <a:buNone/>
            </a:pPr>
            <a:r>
              <a:rPr lang="en-US" altLang="zh-CN" sz="2400" b="1" dirty="0" err="1">
                <a:solidFill>
                  <a:srgbClr val="C00000"/>
                </a:solidFill>
                <a:latin typeface="Times New Roman" pitchFamily="18" charset="0"/>
                <a:cs typeface="Times New Roman" pitchFamily="18" charset="0"/>
              </a:rPr>
              <a:t>fprintf</a:t>
            </a:r>
            <a:r>
              <a:rPr lang="en-US" altLang="zh-CN" sz="2400" b="1" dirty="0">
                <a:solidFill>
                  <a:srgbClr val="C00000"/>
                </a:solidFill>
                <a:latin typeface="Times New Roman" pitchFamily="18" charset="0"/>
                <a:cs typeface="Times New Roman" pitchFamily="18" charset="0"/>
              </a:rPr>
              <a:t>('Your objective value is y = %f\n',-y);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0" y="0"/>
            <a:ext cx="7316332" cy="6813376"/>
          </a:xfrm>
          <a:prstGeom prst="rect">
            <a:avLst/>
          </a:prstGeom>
        </p:spPr>
      </p:pic>
      <p:sp>
        <p:nvSpPr>
          <p:cNvPr id="5" name="TextBox 4"/>
          <p:cNvSpPr txBox="1"/>
          <p:nvPr/>
        </p:nvSpPr>
        <p:spPr>
          <a:xfrm>
            <a:off x="7452320" y="2340163"/>
            <a:ext cx="1626654" cy="39703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zh-CN" sz="2800" dirty="0">
                <a:latin typeface="华文楷体" pitchFamily="2" charset="-122"/>
                <a:ea typeface="华文楷体" pitchFamily="2" charset="-122"/>
              </a:rPr>
              <a:t>遗传算法程序的运行结果每一次都是不一样的，要运行多次，找一个最好的结果。</a:t>
            </a:r>
            <a:endParaRPr lang="zh-CN" altLang="en-US" sz="2800" dirty="0">
              <a:latin typeface="华文楷体" pitchFamily="2" charset="-122"/>
              <a:ea typeface="华文楷体" pitchFamily="2" charset="-122"/>
            </a:endParaRPr>
          </a:p>
        </p:txBody>
      </p:sp>
      <p:sp>
        <p:nvSpPr>
          <p:cNvPr id="6" name="TextBox 5"/>
          <p:cNvSpPr txBox="1"/>
          <p:nvPr/>
        </p:nvSpPr>
        <p:spPr>
          <a:xfrm>
            <a:off x="7452320" y="572487"/>
            <a:ext cx="1512167" cy="1446550"/>
          </a:xfrm>
          <a:prstGeom prst="rect">
            <a:avLst/>
          </a:prstGeom>
          <a:noFill/>
        </p:spPr>
        <p:txBody>
          <a:bodyPr wrap="square" rtlCol="0">
            <a:spAutoFit/>
          </a:bodyPr>
          <a:lstStyle/>
          <a:p>
            <a:r>
              <a:rPr lang="en-US" altLang="zh-CN" sz="1600" b="1" dirty="0">
                <a:latin typeface="华文楷体" pitchFamily="2" charset="-122"/>
                <a:ea typeface="华文楷体" pitchFamily="2" charset="-122"/>
              </a:rPr>
              <a:t>GUI</a:t>
            </a:r>
            <a:r>
              <a:rPr lang="zh-CN" altLang="en-US" sz="1600" b="1" dirty="0">
                <a:latin typeface="华文楷体" pitchFamily="2" charset="-122"/>
                <a:ea typeface="华文楷体" pitchFamily="2" charset="-122"/>
              </a:rPr>
              <a:t>图形窗口</a:t>
            </a:r>
            <a:endParaRPr lang="en-US" altLang="zh-CN" sz="1600" b="1" dirty="0">
              <a:latin typeface="华文楷体" pitchFamily="2" charset="-122"/>
              <a:ea typeface="华文楷体" pitchFamily="2" charset="-122"/>
            </a:endParaRPr>
          </a:p>
          <a:p>
            <a:r>
              <a:rPr lang="zh-CN" altLang="en-US" sz="2400" b="1" dirty="0">
                <a:latin typeface="华文楷体" pitchFamily="2" charset="-122"/>
                <a:ea typeface="华文楷体" pitchFamily="2" charset="-122"/>
              </a:rPr>
              <a:t>命令窗口输入</a:t>
            </a:r>
            <a:r>
              <a:rPr lang="zh-CN" altLang="en-US" sz="1600" dirty="0"/>
              <a:t>：</a:t>
            </a:r>
            <a:endParaRPr lang="en-US" altLang="zh-CN" sz="1600" dirty="0"/>
          </a:p>
          <a:p>
            <a:r>
              <a:rPr lang="en-US" altLang="zh-CN" sz="2400" dirty="0" err="1">
                <a:solidFill>
                  <a:srgbClr val="0000FF"/>
                </a:solidFill>
              </a:rPr>
              <a:t>optimtool</a:t>
            </a:r>
            <a:endParaRPr lang="zh-CN" altLang="en-US" sz="24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7813"/>
            <a:ext cx="2674938" cy="774700"/>
          </a:xfrm>
          <a:solidFill>
            <a:srgbClr val="FFCC00">
              <a:alpha val="36078"/>
            </a:srgbClr>
          </a:solidFill>
        </p:spPr>
        <p:txBody>
          <a:bodyPr/>
          <a:lstStyle/>
          <a:p>
            <a:pPr eaLnBrk="1" hangingPunct="1"/>
            <a:r>
              <a:rPr lang="zh-CN" altLang="en-US">
                <a:solidFill>
                  <a:srgbClr val="990000"/>
                </a:solidFill>
                <a:ea typeface="华文新魏" pitchFamily="2" charset="-122"/>
              </a:rPr>
              <a:t>注意事项</a:t>
            </a:r>
          </a:p>
        </p:txBody>
      </p:sp>
      <p:sp>
        <p:nvSpPr>
          <p:cNvPr id="58371" name="Rectangle 3"/>
          <p:cNvSpPr>
            <a:spLocks noGrp="1" noChangeArrowheads="1"/>
          </p:cNvSpPr>
          <p:nvPr>
            <p:ph type="body" idx="1"/>
          </p:nvPr>
        </p:nvSpPr>
        <p:spPr>
          <a:xfrm>
            <a:off x="457200" y="1341562"/>
            <a:ext cx="8229600" cy="3671614"/>
          </a:xfrm>
          <a:solidFill>
            <a:srgbClr val="DDDDDD"/>
          </a:solidFill>
        </p:spPr>
        <p:txBody>
          <a:bodyPr/>
          <a:lstStyle/>
          <a:p>
            <a:pPr eaLnBrk="1" hangingPunct="1"/>
            <a:r>
              <a:rPr lang="zh-CN" altLang="en-US" sz="3600" dirty="0">
                <a:ea typeface="华文中宋" pitchFamily="2" charset="-122"/>
              </a:rPr>
              <a:t>遗传算法的选择、交叉与变异概率不适当的话，会引起</a:t>
            </a:r>
            <a:r>
              <a:rPr lang="zh-CN" altLang="en-US" sz="3600" dirty="0">
                <a:latin typeface="华文中宋" pitchFamily="2" charset="-122"/>
                <a:ea typeface="华文中宋" pitchFamily="2" charset="-122"/>
              </a:rPr>
              <a:t>“</a:t>
            </a:r>
            <a:r>
              <a:rPr lang="zh-CN" altLang="en-US" sz="3600" dirty="0">
                <a:ea typeface="华文中宋" pitchFamily="2" charset="-122"/>
              </a:rPr>
              <a:t>早熟现象</a:t>
            </a:r>
            <a:r>
              <a:rPr lang="zh-CN" altLang="en-US" sz="3600" dirty="0">
                <a:latin typeface="华文中宋" pitchFamily="2" charset="-122"/>
                <a:ea typeface="华文中宋" pitchFamily="2" charset="-122"/>
              </a:rPr>
              <a:t>”</a:t>
            </a:r>
            <a:r>
              <a:rPr lang="zh-CN" altLang="en-US" sz="3600" dirty="0">
                <a:ea typeface="华文中宋" pitchFamily="2" charset="-122"/>
              </a:rPr>
              <a:t>。</a:t>
            </a:r>
          </a:p>
          <a:p>
            <a:pPr eaLnBrk="1" hangingPunct="1"/>
            <a:r>
              <a:rPr lang="zh-CN" altLang="en-US" sz="3600" dirty="0">
                <a:ea typeface="华文中宋" pitchFamily="2" charset="-122"/>
              </a:rPr>
              <a:t>遗传算法局部搜索能力较差，如果中间适当穿插局部搜索算法（上升法，模拟退火算法等），可以提高算法</a:t>
            </a:r>
            <a:r>
              <a:rPr lang="zh-CN" altLang="en-US" sz="3600" dirty="0" smtClean="0">
                <a:ea typeface="华文中宋" pitchFamily="2" charset="-122"/>
              </a:rPr>
              <a:t>质量。</a:t>
            </a:r>
            <a:endParaRPr lang="zh-CN" altLang="en-US" sz="3600" dirty="0">
              <a:ea typeface="华文中宋"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7813"/>
            <a:ext cx="3970338" cy="919162"/>
          </a:xfrm>
          <a:solidFill>
            <a:srgbClr val="99CCFF"/>
          </a:solidFill>
        </p:spPr>
        <p:txBody>
          <a:bodyPr/>
          <a:lstStyle/>
          <a:p>
            <a:pPr eaLnBrk="1" hangingPunct="1"/>
            <a:r>
              <a:rPr lang="zh-CN" altLang="en-US" b="1"/>
              <a:t>混合遗传算法</a:t>
            </a:r>
          </a:p>
        </p:txBody>
      </p:sp>
      <p:sp>
        <p:nvSpPr>
          <p:cNvPr id="59395" name="Rectangle 3"/>
          <p:cNvSpPr>
            <a:spLocks noGrp="1" noChangeArrowheads="1"/>
          </p:cNvSpPr>
          <p:nvPr>
            <p:ph type="body" idx="1"/>
          </p:nvPr>
        </p:nvSpPr>
        <p:spPr/>
        <p:txBody>
          <a:bodyPr/>
          <a:lstStyle/>
          <a:p>
            <a:pPr eaLnBrk="1" hangingPunct="1"/>
            <a:r>
              <a:rPr lang="zh-CN" altLang="en-US" b="1" dirty="0"/>
              <a:t>为了加强遗传算法的局部搜索能力，可以在遗传算法中穿插模拟退火算法或梯度法、牛顿法等，以提高遗传算法的搜索效率。</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8313" y="404813"/>
            <a:ext cx="2098675" cy="792162"/>
          </a:xfrm>
          <a:ln w="38100">
            <a:solidFill>
              <a:schemeClr val="tx1"/>
            </a:solidFill>
            <a:miter lim="800000"/>
            <a:headEnd/>
            <a:tailEnd/>
          </a:ln>
        </p:spPr>
        <p:txBody>
          <a:bodyPr/>
          <a:lstStyle/>
          <a:p>
            <a:pPr eaLnBrk="1" hangingPunct="1"/>
            <a:r>
              <a:rPr lang="zh-CN" altLang="en-US" b="1"/>
              <a:t>个体</a:t>
            </a:r>
            <a:r>
              <a:rPr lang="en-US" altLang="zh-CN" b="1"/>
              <a:t>P(t)</a:t>
            </a:r>
          </a:p>
        </p:txBody>
      </p:sp>
      <p:sp>
        <p:nvSpPr>
          <p:cNvPr id="60419" name="Rectangle 3"/>
          <p:cNvSpPr>
            <a:spLocks noChangeArrowheads="1"/>
          </p:cNvSpPr>
          <p:nvPr/>
        </p:nvSpPr>
        <p:spPr bwMode="auto">
          <a:xfrm>
            <a:off x="611188" y="476250"/>
            <a:ext cx="2016125"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20" name="Rectangle 4"/>
          <p:cNvSpPr>
            <a:spLocks noChangeArrowheads="1"/>
          </p:cNvSpPr>
          <p:nvPr/>
        </p:nvSpPr>
        <p:spPr bwMode="auto">
          <a:xfrm>
            <a:off x="539750" y="476250"/>
            <a:ext cx="2087563"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21" name="Rectangle 5"/>
          <p:cNvSpPr>
            <a:spLocks noChangeArrowheads="1"/>
          </p:cNvSpPr>
          <p:nvPr/>
        </p:nvSpPr>
        <p:spPr bwMode="auto">
          <a:xfrm>
            <a:off x="468313" y="1773238"/>
            <a:ext cx="2087562" cy="719137"/>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22" name="Rectangle 6"/>
          <p:cNvSpPr>
            <a:spLocks noChangeArrowheads="1"/>
          </p:cNvSpPr>
          <p:nvPr/>
        </p:nvSpPr>
        <p:spPr bwMode="auto">
          <a:xfrm>
            <a:off x="539750" y="3141663"/>
            <a:ext cx="20875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23" name="Rectangle 7"/>
          <p:cNvSpPr>
            <a:spLocks noChangeArrowheads="1"/>
          </p:cNvSpPr>
          <p:nvPr/>
        </p:nvSpPr>
        <p:spPr bwMode="auto">
          <a:xfrm>
            <a:off x="468313" y="3068638"/>
            <a:ext cx="2087562" cy="720725"/>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24" name="Rectangle 8"/>
          <p:cNvSpPr>
            <a:spLocks noChangeArrowheads="1"/>
          </p:cNvSpPr>
          <p:nvPr/>
        </p:nvSpPr>
        <p:spPr bwMode="auto">
          <a:xfrm>
            <a:off x="539750" y="4221163"/>
            <a:ext cx="2016125" cy="720725"/>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25" name="Rectangle 9"/>
          <p:cNvSpPr>
            <a:spLocks noChangeArrowheads="1"/>
          </p:cNvSpPr>
          <p:nvPr/>
        </p:nvSpPr>
        <p:spPr bwMode="auto">
          <a:xfrm>
            <a:off x="539750" y="5445125"/>
            <a:ext cx="2016125" cy="6477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26" name="Text Box 10"/>
          <p:cNvSpPr txBox="1">
            <a:spLocks noChangeArrowheads="1"/>
          </p:cNvSpPr>
          <p:nvPr/>
        </p:nvSpPr>
        <p:spPr bwMode="auto">
          <a:xfrm>
            <a:off x="539750" y="1844675"/>
            <a:ext cx="1871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spcBef>
                <a:spcPct val="50000"/>
              </a:spcBef>
            </a:pPr>
            <a:r>
              <a:rPr lang="zh-CN" altLang="en-US" sz="3200">
                <a:solidFill>
                  <a:schemeClr val="tx1"/>
                </a:solidFill>
                <a:ea typeface="华文中宋" pitchFamily="2" charset="-122"/>
              </a:rPr>
              <a:t>选择运算</a:t>
            </a:r>
          </a:p>
        </p:txBody>
      </p:sp>
      <p:sp>
        <p:nvSpPr>
          <p:cNvPr id="60427" name="Text Box 11"/>
          <p:cNvSpPr txBox="1">
            <a:spLocks noChangeArrowheads="1"/>
          </p:cNvSpPr>
          <p:nvPr/>
        </p:nvSpPr>
        <p:spPr bwMode="auto">
          <a:xfrm>
            <a:off x="539750" y="3141663"/>
            <a:ext cx="2000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spcBef>
                <a:spcPct val="50000"/>
              </a:spcBef>
            </a:pPr>
            <a:r>
              <a:rPr lang="zh-CN" altLang="en-US" sz="3200">
                <a:solidFill>
                  <a:schemeClr val="tx1"/>
                </a:solidFill>
                <a:ea typeface="华文中宋" pitchFamily="2" charset="-122"/>
              </a:rPr>
              <a:t>交叉运算</a:t>
            </a:r>
          </a:p>
        </p:txBody>
      </p:sp>
      <p:sp>
        <p:nvSpPr>
          <p:cNvPr id="60428" name="Text Box 12"/>
          <p:cNvSpPr txBox="1">
            <a:spLocks noChangeArrowheads="1"/>
          </p:cNvSpPr>
          <p:nvPr/>
        </p:nvSpPr>
        <p:spPr bwMode="auto">
          <a:xfrm>
            <a:off x="611188" y="4292600"/>
            <a:ext cx="180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r>
              <a:rPr lang="zh-CN" altLang="en-US" sz="3200">
                <a:solidFill>
                  <a:schemeClr val="tx1"/>
                </a:solidFill>
                <a:ea typeface="华文中宋" pitchFamily="2" charset="-122"/>
              </a:rPr>
              <a:t>变异运算</a:t>
            </a:r>
          </a:p>
        </p:txBody>
      </p:sp>
      <p:sp>
        <p:nvSpPr>
          <p:cNvPr id="60429" name="Text Box 13"/>
          <p:cNvSpPr txBox="1">
            <a:spLocks noChangeArrowheads="1"/>
          </p:cNvSpPr>
          <p:nvPr/>
        </p:nvSpPr>
        <p:spPr bwMode="auto">
          <a:xfrm>
            <a:off x="468313" y="5445125"/>
            <a:ext cx="21447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r>
              <a:rPr lang="zh-CN" altLang="en-US" sz="3200">
                <a:solidFill>
                  <a:schemeClr val="tx1"/>
                </a:solidFill>
                <a:latin typeface="华文中宋" pitchFamily="2" charset="-122"/>
                <a:ea typeface="华文中宋" pitchFamily="2" charset="-122"/>
              </a:rPr>
              <a:t>群体</a:t>
            </a:r>
            <a:r>
              <a:rPr lang="en-US" altLang="zh-CN" sz="3200">
                <a:solidFill>
                  <a:schemeClr val="tx1"/>
                </a:solidFill>
                <a:latin typeface="华文中宋" pitchFamily="2" charset="-122"/>
                <a:ea typeface="华文中宋" pitchFamily="2" charset="-122"/>
              </a:rPr>
              <a:t>P(t+1)</a:t>
            </a:r>
          </a:p>
        </p:txBody>
      </p:sp>
      <p:sp>
        <p:nvSpPr>
          <p:cNvPr id="60430" name="Line 14"/>
          <p:cNvSpPr>
            <a:spLocks noChangeShapeType="1"/>
          </p:cNvSpPr>
          <p:nvPr/>
        </p:nvSpPr>
        <p:spPr bwMode="auto">
          <a:xfrm>
            <a:off x="1476375" y="1268413"/>
            <a:ext cx="0"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31" name="Line 15"/>
          <p:cNvSpPr>
            <a:spLocks noChangeShapeType="1"/>
          </p:cNvSpPr>
          <p:nvPr/>
        </p:nvSpPr>
        <p:spPr bwMode="auto">
          <a:xfrm>
            <a:off x="1403350" y="2492375"/>
            <a:ext cx="0" cy="5762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32" name="Line 16"/>
          <p:cNvSpPr>
            <a:spLocks noChangeShapeType="1"/>
          </p:cNvSpPr>
          <p:nvPr/>
        </p:nvSpPr>
        <p:spPr bwMode="auto">
          <a:xfrm>
            <a:off x="1403350" y="3789363"/>
            <a:ext cx="0" cy="431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33" name="Line 17"/>
          <p:cNvSpPr>
            <a:spLocks noChangeShapeType="1"/>
          </p:cNvSpPr>
          <p:nvPr/>
        </p:nvSpPr>
        <p:spPr bwMode="auto">
          <a:xfrm>
            <a:off x="1331913" y="4941888"/>
            <a:ext cx="0"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34" name="Rectangle 18"/>
          <p:cNvSpPr>
            <a:spLocks noChangeArrowheads="1"/>
          </p:cNvSpPr>
          <p:nvPr/>
        </p:nvSpPr>
        <p:spPr bwMode="auto">
          <a:xfrm>
            <a:off x="3708400" y="5516563"/>
            <a:ext cx="1800225" cy="576262"/>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35" name="Rectangle 19"/>
          <p:cNvSpPr>
            <a:spLocks noChangeArrowheads="1"/>
          </p:cNvSpPr>
          <p:nvPr/>
        </p:nvSpPr>
        <p:spPr bwMode="auto">
          <a:xfrm>
            <a:off x="6443663" y="5516563"/>
            <a:ext cx="1728787" cy="576262"/>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36" name="Rectangle 20"/>
          <p:cNvSpPr>
            <a:spLocks noChangeArrowheads="1"/>
          </p:cNvSpPr>
          <p:nvPr/>
        </p:nvSpPr>
        <p:spPr bwMode="auto">
          <a:xfrm>
            <a:off x="6443663" y="2997200"/>
            <a:ext cx="1800225" cy="6477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37" name="Text Box 21"/>
          <p:cNvSpPr txBox="1">
            <a:spLocks noChangeArrowheads="1"/>
          </p:cNvSpPr>
          <p:nvPr/>
        </p:nvSpPr>
        <p:spPr bwMode="auto">
          <a:xfrm>
            <a:off x="3995738" y="5516563"/>
            <a:ext cx="99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r>
              <a:rPr lang="zh-CN" altLang="en-US" sz="3200">
                <a:solidFill>
                  <a:schemeClr val="tx1"/>
                </a:solidFill>
                <a:ea typeface="华文中宋" pitchFamily="2" charset="-122"/>
              </a:rPr>
              <a:t>解码</a:t>
            </a:r>
          </a:p>
        </p:txBody>
      </p:sp>
      <p:sp>
        <p:nvSpPr>
          <p:cNvPr id="60438" name="Text Box 22"/>
          <p:cNvSpPr txBox="1">
            <a:spLocks noChangeArrowheads="1"/>
          </p:cNvSpPr>
          <p:nvPr/>
        </p:nvSpPr>
        <p:spPr bwMode="auto">
          <a:xfrm>
            <a:off x="6640513" y="5440363"/>
            <a:ext cx="1403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r>
              <a:rPr lang="zh-CN" altLang="en-US" sz="3200">
                <a:solidFill>
                  <a:schemeClr val="tx1"/>
                </a:solidFill>
                <a:ea typeface="华文中宋" pitchFamily="2" charset="-122"/>
              </a:rPr>
              <a:t>解集合</a:t>
            </a:r>
          </a:p>
        </p:txBody>
      </p:sp>
      <p:sp>
        <p:nvSpPr>
          <p:cNvPr id="60439" name="Text Box 23"/>
          <p:cNvSpPr txBox="1">
            <a:spLocks noChangeArrowheads="1"/>
          </p:cNvSpPr>
          <p:nvPr/>
        </p:nvSpPr>
        <p:spPr bwMode="auto">
          <a:xfrm>
            <a:off x="6443663" y="2997200"/>
            <a:ext cx="180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r>
              <a:rPr lang="zh-CN" altLang="en-US" sz="3200">
                <a:solidFill>
                  <a:schemeClr val="tx1"/>
                </a:solidFill>
                <a:ea typeface="华文中宋" pitchFamily="2" charset="-122"/>
              </a:rPr>
              <a:t>个体评价</a:t>
            </a:r>
          </a:p>
        </p:txBody>
      </p:sp>
      <p:sp>
        <p:nvSpPr>
          <p:cNvPr id="60440" name="Line 24"/>
          <p:cNvSpPr>
            <a:spLocks noChangeShapeType="1"/>
          </p:cNvSpPr>
          <p:nvPr/>
        </p:nvSpPr>
        <p:spPr bwMode="auto">
          <a:xfrm>
            <a:off x="2555875" y="5734050"/>
            <a:ext cx="11525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41" name="Line 25"/>
          <p:cNvSpPr>
            <a:spLocks noChangeShapeType="1"/>
          </p:cNvSpPr>
          <p:nvPr/>
        </p:nvSpPr>
        <p:spPr bwMode="auto">
          <a:xfrm>
            <a:off x="5508625" y="5805488"/>
            <a:ext cx="863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42" name="Rectangle 30"/>
          <p:cNvSpPr>
            <a:spLocks noChangeArrowheads="1"/>
          </p:cNvSpPr>
          <p:nvPr/>
        </p:nvSpPr>
        <p:spPr bwMode="auto">
          <a:xfrm>
            <a:off x="3563938" y="4292600"/>
            <a:ext cx="2016125" cy="6477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0443" name="Text Box 31"/>
          <p:cNvSpPr txBox="1">
            <a:spLocks noChangeArrowheads="1"/>
          </p:cNvSpPr>
          <p:nvPr/>
        </p:nvSpPr>
        <p:spPr bwMode="auto">
          <a:xfrm>
            <a:off x="3708400" y="4292600"/>
            <a:ext cx="20875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r>
              <a:rPr lang="zh-CN" altLang="en-US" sz="3200">
                <a:solidFill>
                  <a:schemeClr val="tx1"/>
                </a:solidFill>
                <a:ea typeface="华文中宋" pitchFamily="2" charset="-122"/>
              </a:rPr>
              <a:t>局部搜索</a:t>
            </a:r>
          </a:p>
        </p:txBody>
      </p:sp>
      <p:sp>
        <p:nvSpPr>
          <p:cNvPr id="60444" name="Rectangle 32"/>
          <p:cNvSpPr>
            <a:spLocks noChangeArrowheads="1"/>
          </p:cNvSpPr>
          <p:nvPr/>
        </p:nvSpPr>
        <p:spPr bwMode="auto">
          <a:xfrm>
            <a:off x="3132138" y="3068638"/>
            <a:ext cx="2808287" cy="6477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0445" name="Rectangle 33"/>
          <p:cNvSpPr>
            <a:spLocks noChangeArrowheads="1"/>
          </p:cNvSpPr>
          <p:nvPr/>
        </p:nvSpPr>
        <p:spPr bwMode="auto">
          <a:xfrm>
            <a:off x="3635375" y="1844675"/>
            <a:ext cx="2016125" cy="6477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0446" name="Text Box 35"/>
          <p:cNvSpPr txBox="1">
            <a:spLocks noChangeArrowheads="1"/>
          </p:cNvSpPr>
          <p:nvPr/>
        </p:nvSpPr>
        <p:spPr bwMode="auto">
          <a:xfrm>
            <a:off x="3203575" y="3141663"/>
            <a:ext cx="3025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r>
              <a:rPr lang="zh-CN" altLang="en-US" sz="2800">
                <a:solidFill>
                  <a:schemeClr val="tx1"/>
                </a:solidFill>
                <a:ea typeface="华文中宋" pitchFamily="2" charset="-122"/>
              </a:rPr>
              <a:t>局部最优解集合</a:t>
            </a:r>
          </a:p>
        </p:txBody>
      </p:sp>
      <p:sp>
        <p:nvSpPr>
          <p:cNvPr id="60447" name="Text Box 36"/>
          <p:cNvSpPr txBox="1">
            <a:spLocks noChangeArrowheads="1"/>
          </p:cNvSpPr>
          <p:nvPr/>
        </p:nvSpPr>
        <p:spPr bwMode="auto">
          <a:xfrm>
            <a:off x="3779838" y="1916113"/>
            <a:ext cx="1800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spcBef>
                <a:spcPct val="50000"/>
              </a:spcBef>
            </a:pPr>
            <a:r>
              <a:rPr lang="zh-CN" altLang="en-US" sz="2800">
                <a:solidFill>
                  <a:schemeClr val="tx1"/>
                </a:solidFill>
                <a:ea typeface="华文中宋" pitchFamily="2" charset="-122"/>
              </a:rPr>
              <a:t>编码变换</a:t>
            </a:r>
          </a:p>
        </p:txBody>
      </p:sp>
      <p:sp>
        <p:nvSpPr>
          <p:cNvPr id="60448" name="Line 39"/>
          <p:cNvSpPr>
            <a:spLocks noChangeShapeType="1"/>
          </p:cNvSpPr>
          <p:nvPr/>
        </p:nvSpPr>
        <p:spPr bwMode="auto">
          <a:xfrm>
            <a:off x="6732588" y="4581525"/>
            <a:ext cx="0" cy="9350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49" name="Line 40"/>
          <p:cNvSpPr>
            <a:spLocks noChangeShapeType="1"/>
          </p:cNvSpPr>
          <p:nvPr/>
        </p:nvSpPr>
        <p:spPr bwMode="auto">
          <a:xfrm flipH="1">
            <a:off x="5580063" y="4581525"/>
            <a:ext cx="11525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0" name="Line 41"/>
          <p:cNvSpPr>
            <a:spLocks noChangeShapeType="1"/>
          </p:cNvSpPr>
          <p:nvPr/>
        </p:nvSpPr>
        <p:spPr bwMode="auto">
          <a:xfrm flipV="1">
            <a:off x="7451725" y="3644900"/>
            <a:ext cx="0" cy="18716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1" name="Line 43"/>
          <p:cNvSpPr>
            <a:spLocks noChangeShapeType="1"/>
          </p:cNvSpPr>
          <p:nvPr/>
        </p:nvSpPr>
        <p:spPr bwMode="auto">
          <a:xfrm flipV="1">
            <a:off x="4572000" y="3716338"/>
            <a:ext cx="0" cy="5762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2" name="Line 44"/>
          <p:cNvSpPr>
            <a:spLocks noChangeShapeType="1"/>
          </p:cNvSpPr>
          <p:nvPr/>
        </p:nvSpPr>
        <p:spPr bwMode="auto">
          <a:xfrm flipV="1">
            <a:off x="4572000" y="2492375"/>
            <a:ext cx="0" cy="5762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3" name="Line 45"/>
          <p:cNvSpPr>
            <a:spLocks noChangeShapeType="1"/>
          </p:cNvSpPr>
          <p:nvPr/>
        </p:nvSpPr>
        <p:spPr bwMode="auto">
          <a:xfrm flipV="1">
            <a:off x="7451725" y="620713"/>
            <a:ext cx="0" cy="23034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4" name="Line 47"/>
          <p:cNvSpPr>
            <a:spLocks noChangeShapeType="1"/>
          </p:cNvSpPr>
          <p:nvPr/>
        </p:nvSpPr>
        <p:spPr bwMode="auto">
          <a:xfrm flipV="1">
            <a:off x="4572000" y="908050"/>
            <a:ext cx="0" cy="936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5" name="Line 48"/>
          <p:cNvSpPr>
            <a:spLocks noChangeShapeType="1"/>
          </p:cNvSpPr>
          <p:nvPr/>
        </p:nvSpPr>
        <p:spPr bwMode="auto">
          <a:xfrm flipH="1">
            <a:off x="2555875" y="908050"/>
            <a:ext cx="20161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6" name="Line 50"/>
          <p:cNvSpPr>
            <a:spLocks noChangeShapeType="1"/>
          </p:cNvSpPr>
          <p:nvPr/>
        </p:nvSpPr>
        <p:spPr bwMode="auto">
          <a:xfrm flipH="1">
            <a:off x="2555875" y="620713"/>
            <a:ext cx="48958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755576" y="1412776"/>
            <a:ext cx="7704856" cy="2663825"/>
          </a:xfrm>
          <a:ln>
            <a:solidFill>
              <a:schemeClr val="accent1"/>
            </a:solidFill>
            <a:miter lim="800000"/>
            <a:headEnd/>
            <a:tailEnd/>
          </a:ln>
        </p:spPr>
        <p:txBody>
          <a:bodyPr/>
          <a:lstStyle/>
          <a:p>
            <a:pPr algn="ctr" eaLnBrk="1" hangingPunct="1">
              <a:lnSpc>
                <a:spcPct val="150000"/>
              </a:lnSpc>
            </a:pPr>
            <a:r>
              <a:rPr lang="zh-CN" altLang="en-US" sz="7200" dirty="0">
                <a:latin typeface="华文琥珀" pitchFamily="2" charset="-122"/>
                <a:ea typeface="华文琥珀" pitchFamily="2" charset="-122"/>
              </a:rPr>
              <a:t>模拟退火算法</a:t>
            </a:r>
            <a:r>
              <a:rPr lang="en-US" altLang="zh-CN" sz="8800" dirty="0">
                <a:latin typeface="华文琥珀" pitchFamily="2" charset="-122"/>
                <a:ea typeface="华文琥珀" pitchFamily="2" charset="-122"/>
              </a:rPr>
              <a:t/>
            </a:r>
            <a:br>
              <a:rPr lang="en-US" altLang="zh-CN" sz="8800" dirty="0">
                <a:latin typeface="华文琥珀" pitchFamily="2" charset="-122"/>
                <a:ea typeface="华文琥珀" pitchFamily="2" charset="-122"/>
              </a:rPr>
            </a:br>
            <a:r>
              <a:rPr lang="en-US" altLang="zh-CN" sz="3600" b="1" dirty="0">
                <a:solidFill>
                  <a:srgbClr val="0000FF"/>
                </a:solidFill>
                <a:latin typeface="华文中宋" pitchFamily="2" charset="-122"/>
                <a:ea typeface="华文中宋" pitchFamily="2" charset="-122"/>
              </a:rPr>
              <a:t>Simulated Annealing Algorithm</a:t>
            </a:r>
            <a:endParaRPr lang="zh-CN" altLang="en-US" sz="2800" dirty="0">
              <a:latin typeface="华文琥珀" pitchFamily="2" charset="-122"/>
              <a:ea typeface="华文琥珀" pitchFamily="2" charset="-122"/>
            </a:endParaRPr>
          </a:p>
        </p:txBody>
      </p:sp>
      <p:sp>
        <p:nvSpPr>
          <p:cNvPr id="3" name="TextBox 3"/>
          <p:cNvSpPr txBox="1">
            <a:spLocks noChangeArrowheads="1"/>
          </p:cNvSpPr>
          <p:nvPr/>
        </p:nvSpPr>
        <p:spPr bwMode="auto">
          <a:xfrm>
            <a:off x="714374" y="4479503"/>
            <a:ext cx="7818065" cy="461665"/>
          </a:xfrm>
          <a:prstGeom prst="rect">
            <a:avLst/>
          </a:prstGeom>
          <a:solidFill>
            <a:schemeClr val="bg1"/>
          </a:solidFill>
          <a:ln w="25400">
            <a:solidFill>
              <a:schemeClr val="accent1"/>
            </a:solidFill>
            <a:miter lim="800000"/>
            <a:headEnd/>
            <a:tailEnd/>
          </a:ln>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dirty="0">
                <a:latin typeface="黑体" pitchFamily="49" charset="-122"/>
                <a:ea typeface="黑体" pitchFamily="49" charset="-122"/>
              </a:rPr>
              <a:t>受金属热加工技术的启迪而发展起来的一种随机搜索算法</a:t>
            </a:r>
          </a:p>
        </p:txBody>
      </p:sp>
    </p:spTree>
    <p:extLst>
      <p:ext uri="{BB962C8B-B14F-4D97-AF65-F5344CB8AC3E}">
        <p14:creationId xmlns:p14="http://schemas.microsoft.com/office/powerpoint/2010/main" val="61147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2124075" y="1773238"/>
            <a:ext cx="4895850" cy="2663825"/>
          </a:xfrm>
          <a:ln>
            <a:solidFill>
              <a:schemeClr val="accent1"/>
            </a:solidFill>
            <a:miter lim="800000"/>
            <a:headEnd/>
            <a:tailEnd/>
          </a:ln>
        </p:spPr>
        <p:txBody>
          <a:bodyPr/>
          <a:lstStyle/>
          <a:p>
            <a:pPr algn="ctr" eaLnBrk="1" hangingPunct="1">
              <a:lnSpc>
                <a:spcPct val="150000"/>
              </a:lnSpc>
            </a:pPr>
            <a:r>
              <a:rPr lang="zh-CN" altLang="en-US" sz="7200">
                <a:latin typeface="华文琥珀" pitchFamily="2" charset="-122"/>
                <a:ea typeface="华文琥珀" pitchFamily="2" charset="-122"/>
              </a:rPr>
              <a:t>遗传算法</a:t>
            </a:r>
            <a:r>
              <a:rPr lang="en-US" altLang="zh-CN" sz="7200">
                <a:latin typeface="华文琥珀" pitchFamily="2" charset="-122"/>
                <a:ea typeface="华文琥珀" pitchFamily="2" charset="-122"/>
              </a:rPr>
              <a:t/>
            </a:r>
            <a:br>
              <a:rPr lang="en-US" altLang="zh-CN" sz="7200">
                <a:latin typeface="华文琥珀" pitchFamily="2" charset="-122"/>
                <a:ea typeface="华文琥珀" pitchFamily="2" charset="-122"/>
              </a:rPr>
            </a:br>
            <a:r>
              <a:rPr lang="en-US" altLang="zh-CN" sz="4000" b="1">
                <a:solidFill>
                  <a:srgbClr val="0000FF"/>
                </a:solidFill>
                <a:latin typeface="华文中宋" pitchFamily="2" charset="-122"/>
                <a:ea typeface="华文中宋" pitchFamily="2" charset="-122"/>
              </a:rPr>
              <a:t>Genetic Algorithm</a:t>
            </a:r>
            <a:endParaRPr lang="zh-CN" altLang="en-US" sz="4000">
              <a:latin typeface="华文琥珀" pitchFamily="2" charset="-122"/>
              <a:ea typeface="华文琥珀"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Rot="1" noChangeArrowheads="1"/>
          </p:cNvSpPr>
          <p:nvPr/>
        </p:nvSpPr>
        <p:spPr bwMode="auto">
          <a:xfrm>
            <a:off x="467544" y="764704"/>
            <a:ext cx="8208912"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gn="l">
              <a:lnSpc>
                <a:spcPct val="120000"/>
              </a:lnSpc>
              <a:spcBef>
                <a:spcPct val="10000"/>
              </a:spcBef>
              <a:buClr>
                <a:schemeClr val="folHlink"/>
              </a:buClr>
              <a:buSzPct val="90000"/>
              <a:buFont typeface="Wingdings" pitchFamily="2" charset="2"/>
              <a:buChar char="w"/>
            </a:pPr>
            <a:r>
              <a:rPr lang="zh-CN" altLang="en-US" sz="2800" b="1" dirty="0">
                <a:ea typeface="黑体" pitchFamily="49" charset="-122"/>
              </a:rPr>
              <a:t>算法的提出</a:t>
            </a:r>
          </a:p>
          <a:p>
            <a:pPr marL="444500" indent="-444500" algn="l">
              <a:lnSpc>
                <a:spcPct val="120000"/>
              </a:lnSpc>
              <a:spcBef>
                <a:spcPct val="10000"/>
              </a:spcBef>
              <a:buClr>
                <a:schemeClr val="folHlink"/>
              </a:buClr>
              <a:buSzPct val="90000"/>
              <a:buFont typeface="Wingdings" pitchFamily="2" charset="2"/>
              <a:buNone/>
            </a:pPr>
            <a:r>
              <a:rPr lang="zh-CN" altLang="en-US" sz="1600" b="1" dirty="0">
                <a:solidFill>
                  <a:schemeClr val="tx1"/>
                </a:solidFill>
                <a:ea typeface="楷体_GB2312" pitchFamily="1" charset="-122"/>
              </a:rPr>
              <a:t>        </a:t>
            </a:r>
            <a:r>
              <a:rPr lang="zh-CN" altLang="en-US" sz="2800" b="1" dirty="0">
                <a:solidFill>
                  <a:schemeClr val="tx1"/>
                </a:solidFill>
                <a:latin typeface="Times New Roman" pitchFamily="18" charset="0"/>
                <a:ea typeface="楷体_GB2312" pitchFamily="1" charset="-122"/>
              </a:rPr>
              <a:t>模拟退火算法最早的思想由</a:t>
            </a:r>
            <a:r>
              <a:rPr lang="en-US" altLang="zh-CN" sz="2800" b="1" dirty="0">
                <a:solidFill>
                  <a:schemeClr val="tx1"/>
                </a:solidFill>
                <a:latin typeface="Times New Roman" pitchFamily="18" charset="0"/>
                <a:ea typeface="楷体_GB2312" pitchFamily="1" charset="-122"/>
              </a:rPr>
              <a:t>Metropolis</a:t>
            </a:r>
            <a:r>
              <a:rPr lang="zh-CN" altLang="en-US" sz="2800" b="1" dirty="0">
                <a:solidFill>
                  <a:schemeClr val="tx1"/>
                </a:solidFill>
                <a:latin typeface="Times New Roman" pitchFamily="18" charset="0"/>
                <a:ea typeface="楷体_GB2312" pitchFamily="1" charset="-122"/>
              </a:rPr>
              <a:t>等（</a:t>
            </a:r>
            <a:r>
              <a:rPr lang="en-US" altLang="zh-CN" sz="2800" b="1" dirty="0">
                <a:solidFill>
                  <a:schemeClr val="tx1"/>
                </a:solidFill>
                <a:latin typeface="Times New Roman" pitchFamily="18" charset="0"/>
                <a:ea typeface="楷体_GB2312" pitchFamily="1" charset="-122"/>
              </a:rPr>
              <a:t>1953</a:t>
            </a:r>
            <a:r>
              <a:rPr lang="zh-CN" altLang="en-US" sz="2800" b="1" dirty="0">
                <a:solidFill>
                  <a:schemeClr val="tx1"/>
                </a:solidFill>
                <a:latin typeface="Times New Roman" pitchFamily="18" charset="0"/>
                <a:ea typeface="楷体_GB2312" pitchFamily="1" charset="-122"/>
              </a:rPr>
              <a:t>）提出，</a:t>
            </a:r>
            <a:r>
              <a:rPr lang="en-US" altLang="zh-CN" sz="2800" b="1" dirty="0">
                <a:solidFill>
                  <a:schemeClr val="tx1"/>
                </a:solidFill>
                <a:latin typeface="Times New Roman" pitchFamily="18" charset="0"/>
                <a:ea typeface="楷体_GB2312" pitchFamily="1" charset="-122"/>
              </a:rPr>
              <a:t>1983</a:t>
            </a:r>
            <a:r>
              <a:rPr lang="zh-CN" altLang="en-US" sz="2800" b="1" dirty="0">
                <a:solidFill>
                  <a:schemeClr val="tx1"/>
                </a:solidFill>
                <a:latin typeface="Times New Roman" pitchFamily="18" charset="0"/>
                <a:ea typeface="楷体_GB2312" pitchFamily="1" charset="-122"/>
              </a:rPr>
              <a:t>年</a:t>
            </a:r>
            <a:r>
              <a:rPr lang="en-US" altLang="zh-CN" sz="2800" b="1" dirty="0">
                <a:solidFill>
                  <a:schemeClr val="tx1"/>
                </a:solidFill>
                <a:latin typeface="Times New Roman" pitchFamily="18" charset="0"/>
                <a:ea typeface="楷体_GB2312" pitchFamily="1" charset="-122"/>
              </a:rPr>
              <a:t>Kirkpatrick</a:t>
            </a:r>
            <a:r>
              <a:rPr lang="zh-CN" altLang="en-US" sz="2800" b="1" dirty="0">
                <a:solidFill>
                  <a:schemeClr val="tx1"/>
                </a:solidFill>
                <a:latin typeface="Times New Roman" pitchFamily="18" charset="0"/>
                <a:ea typeface="楷体_GB2312" pitchFamily="1" charset="-122"/>
              </a:rPr>
              <a:t>等将其应用于组合优化。</a:t>
            </a:r>
          </a:p>
          <a:p>
            <a:pPr marL="444500" indent="-444500" algn="l">
              <a:lnSpc>
                <a:spcPct val="120000"/>
              </a:lnSpc>
              <a:spcBef>
                <a:spcPct val="10000"/>
              </a:spcBef>
              <a:buClr>
                <a:schemeClr val="folHlink"/>
              </a:buClr>
              <a:buSzPct val="90000"/>
              <a:buFont typeface="Wingdings" pitchFamily="2" charset="2"/>
              <a:buChar char="w"/>
            </a:pPr>
            <a:r>
              <a:rPr lang="zh-CN" altLang="en-US" sz="2800" b="1" dirty="0">
                <a:ea typeface="黑体" pitchFamily="49" charset="-122"/>
              </a:rPr>
              <a:t>算法的目的</a:t>
            </a:r>
            <a:endParaRPr lang="zh-CN" altLang="en-US" sz="2800" b="1" dirty="0">
              <a:solidFill>
                <a:schemeClr val="folHlink"/>
              </a:solidFill>
              <a:ea typeface="楷体_GB2312" pitchFamily="1" charset="-122"/>
            </a:endParaRPr>
          </a:p>
          <a:p>
            <a:pPr marL="444500" indent="-444500" algn="l">
              <a:lnSpc>
                <a:spcPct val="120000"/>
              </a:lnSpc>
              <a:spcBef>
                <a:spcPct val="10000"/>
              </a:spcBef>
              <a:buClr>
                <a:schemeClr val="folHlink"/>
              </a:buClr>
              <a:buSzPct val="90000"/>
              <a:buFont typeface="Wingdings" pitchFamily="2" charset="2"/>
              <a:buNone/>
            </a:pPr>
            <a:r>
              <a:rPr lang="zh-CN" altLang="en-US" sz="2800" b="1" dirty="0">
                <a:solidFill>
                  <a:schemeClr val="tx1"/>
                </a:solidFill>
                <a:ea typeface="楷体_GB2312" pitchFamily="1" charset="-122"/>
              </a:rPr>
              <a:t>    解决</a:t>
            </a:r>
            <a:r>
              <a:rPr lang="en-US" altLang="zh-CN" sz="2800" b="1" dirty="0" smtClean="0">
                <a:solidFill>
                  <a:schemeClr val="tx1"/>
                </a:solidFill>
                <a:latin typeface="Times New Roman" pitchFamily="18" charset="0"/>
                <a:ea typeface="楷体_GB2312" pitchFamily="1" charset="-122"/>
              </a:rPr>
              <a:t>NP-</a:t>
            </a:r>
            <a:r>
              <a:rPr lang="zh-CN" altLang="en-US" sz="2800" b="1" dirty="0" smtClean="0">
                <a:solidFill>
                  <a:schemeClr val="tx1"/>
                </a:solidFill>
                <a:latin typeface="Times New Roman" pitchFamily="18" charset="0"/>
                <a:ea typeface="楷体_GB2312" pitchFamily="1" charset="-122"/>
              </a:rPr>
              <a:t>难的复杂</a:t>
            </a:r>
            <a:r>
              <a:rPr lang="zh-CN" altLang="en-US" sz="2800" b="1" dirty="0" smtClean="0">
                <a:solidFill>
                  <a:schemeClr val="tx1"/>
                </a:solidFill>
                <a:ea typeface="楷体_GB2312" pitchFamily="1" charset="-122"/>
              </a:rPr>
              <a:t>问题</a:t>
            </a:r>
            <a:r>
              <a:rPr lang="zh-CN" altLang="en-US" sz="2800" b="1" dirty="0">
                <a:solidFill>
                  <a:schemeClr val="tx1"/>
                </a:solidFill>
                <a:ea typeface="楷体_GB2312" pitchFamily="1" charset="-122"/>
              </a:rPr>
              <a:t>；</a:t>
            </a:r>
          </a:p>
          <a:p>
            <a:pPr marL="444500" indent="-444500" algn="l">
              <a:lnSpc>
                <a:spcPct val="120000"/>
              </a:lnSpc>
              <a:spcBef>
                <a:spcPct val="10000"/>
              </a:spcBef>
              <a:buClr>
                <a:schemeClr val="folHlink"/>
              </a:buClr>
              <a:buSzPct val="90000"/>
              <a:buFont typeface="Wingdings" pitchFamily="2" charset="2"/>
              <a:buNone/>
            </a:pPr>
            <a:r>
              <a:rPr lang="zh-CN" altLang="en-US" sz="2800" b="1" dirty="0">
                <a:solidFill>
                  <a:schemeClr val="tx1"/>
                </a:solidFill>
                <a:ea typeface="楷体_GB2312" pitchFamily="1" charset="-122"/>
              </a:rPr>
              <a:t>    克服优化过程陷入局部极小；</a:t>
            </a:r>
          </a:p>
          <a:p>
            <a:pPr marL="444500" indent="-444500" algn="l">
              <a:lnSpc>
                <a:spcPct val="120000"/>
              </a:lnSpc>
              <a:spcBef>
                <a:spcPct val="10000"/>
              </a:spcBef>
              <a:buClr>
                <a:schemeClr val="folHlink"/>
              </a:buClr>
              <a:buSzPct val="90000"/>
              <a:buFont typeface="Wingdings" pitchFamily="2" charset="2"/>
              <a:buNone/>
            </a:pPr>
            <a:r>
              <a:rPr lang="zh-CN" altLang="en-US" sz="2800" b="1" dirty="0">
                <a:solidFill>
                  <a:schemeClr val="tx1"/>
                </a:solidFill>
                <a:ea typeface="楷体_GB2312" pitchFamily="1" charset="-122"/>
              </a:rPr>
              <a:t>    克服初值依赖性。</a:t>
            </a:r>
            <a:endParaRPr lang="zh-CN" altLang="en-US" sz="2800" b="1" dirty="0">
              <a:solidFill>
                <a:schemeClr val="tx1"/>
              </a:solidFill>
              <a:ea typeface="黑体" pitchFamily="49" charset="-122"/>
            </a:endParaRPr>
          </a:p>
        </p:txBody>
      </p:sp>
      <p:pic>
        <p:nvPicPr>
          <p:cNvPr id="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3284984"/>
            <a:ext cx="1643062" cy="251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92195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Rot="1" noChangeArrowheads="1"/>
          </p:cNvSpPr>
          <p:nvPr/>
        </p:nvSpPr>
        <p:spPr bwMode="auto">
          <a:xfrm>
            <a:off x="395536" y="1052736"/>
            <a:ext cx="828092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gn="l">
              <a:lnSpc>
                <a:spcPct val="120000"/>
              </a:lnSpc>
              <a:spcBef>
                <a:spcPct val="10000"/>
              </a:spcBef>
              <a:buClr>
                <a:schemeClr val="folHlink"/>
              </a:buClr>
              <a:buSzPct val="90000"/>
              <a:buFont typeface="Wingdings" pitchFamily="2" charset="2"/>
              <a:buChar char="w"/>
            </a:pPr>
            <a:r>
              <a:rPr lang="zh-CN" altLang="en-US" sz="2800" b="1" dirty="0">
                <a:ea typeface="黑体" pitchFamily="49" charset="-122"/>
              </a:rPr>
              <a:t>物理退火过程</a:t>
            </a:r>
          </a:p>
          <a:p>
            <a:pPr marL="444500" indent="-444500" algn="l">
              <a:lnSpc>
                <a:spcPct val="120000"/>
              </a:lnSpc>
              <a:spcBef>
                <a:spcPct val="10000"/>
              </a:spcBef>
              <a:buClr>
                <a:schemeClr val="folHlink"/>
              </a:buClr>
              <a:buSzPct val="90000"/>
              <a:buFont typeface="Wingdings" pitchFamily="2" charset="2"/>
              <a:buNone/>
            </a:pPr>
            <a:r>
              <a:rPr lang="zh-CN" altLang="en-US" sz="1600" b="1" dirty="0">
                <a:solidFill>
                  <a:schemeClr val="folHlink"/>
                </a:solidFill>
                <a:ea typeface="楷体_GB2312" pitchFamily="1" charset="-122"/>
              </a:rPr>
              <a:t>        </a:t>
            </a:r>
            <a:r>
              <a:rPr lang="zh-CN" altLang="en-US" sz="2800" b="1" dirty="0">
                <a:solidFill>
                  <a:schemeClr val="tx1"/>
                </a:solidFill>
                <a:latin typeface="Times New Roman" pitchFamily="18" charset="0"/>
                <a:ea typeface="楷体_GB2312" pitchFamily="1" charset="-122"/>
              </a:rPr>
              <a:t>什么是退火：</a:t>
            </a:r>
          </a:p>
          <a:p>
            <a:pPr marL="444500" indent="-444500" algn="l">
              <a:lnSpc>
                <a:spcPct val="120000"/>
              </a:lnSpc>
              <a:spcBef>
                <a:spcPct val="10000"/>
              </a:spcBef>
              <a:buClr>
                <a:schemeClr val="folHlink"/>
              </a:buClr>
              <a:buSzPct val="90000"/>
              <a:buFont typeface="Wingdings" pitchFamily="2" charset="2"/>
              <a:buNone/>
            </a:pPr>
            <a:r>
              <a:rPr lang="zh-CN" altLang="en-US" sz="2800" b="1" dirty="0">
                <a:solidFill>
                  <a:schemeClr val="tx1"/>
                </a:solidFill>
                <a:latin typeface="Times New Roman" pitchFamily="18" charset="0"/>
                <a:ea typeface="楷体_GB2312" pitchFamily="1" charset="-122"/>
              </a:rPr>
              <a:t>     退火是指将固体加热到足够高的温度，使分子呈随机排列状态，然后逐步降温使之冷却，最后分子以低能状态排列，固体达到某种稳定状态。 </a:t>
            </a:r>
          </a:p>
        </p:txBody>
      </p:sp>
      <p:sp>
        <p:nvSpPr>
          <p:cNvPr id="5" name="Rectangle 7"/>
          <p:cNvSpPr>
            <a:spLocks noRot="1" noChangeArrowheads="1"/>
          </p:cNvSpPr>
          <p:nvPr/>
        </p:nvSpPr>
        <p:spPr bwMode="auto">
          <a:xfrm>
            <a:off x="395536" y="260648"/>
            <a:ext cx="828092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gn="l">
              <a:lnSpc>
                <a:spcPct val="105000"/>
              </a:lnSpc>
              <a:spcBef>
                <a:spcPct val="20000"/>
              </a:spcBef>
              <a:buClr>
                <a:schemeClr val="folHlink"/>
              </a:buClr>
              <a:buSzPct val="90000"/>
              <a:buFont typeface="Wingdings" pitchFamily="2" charset="2"/>
              <a:buNone/>
              <a:defRPr/>
            </a:pPr>
            <a:r>
              <a:rPr lang="en-US" altLang="zh-CN" sz="2800" b="1" dirty="0">
                <a:solidFill>
                  <a:srgbClr val="FFFFCC"/>
                </a:solidFill>
                <a:effectLst>
                  <a:outerShdw blurRad="38100" dist="38100" dir="2700000" algn="tl">
                    <a:srgbClr val="000000"/>
                  </a:outerShdw>
                </a:effectLst>
                <a:latin typeface="Times New Roman" pitchFamily="18" charset="0"/>
                <a:ea typeface="黑体" pitchFamily="49" charset="-122"/>
              </a:rPr>
              <a:t>    </a:t>
            </a:r>
            <a:r>
              <a:rPr lang="zh-CN" altLang="en-US" sz="2800" b="1" dirty="0">
                <a:solidFill>
                  <a:srgbClr val="FFFF99"/>
                </a:solidFill>
                <a:effectLst>
                  <a:outerShdw blurRad="38100" dist="38100" dir="2700000" algn="tl">
                    <a:srgbClr val="000000"/>
                  </a:outerShdw>
                </a:effectLst>
                <a:latin typeface="Times New Roman" pitchFamily="18" charset="0"/>
                <a:ea typeface="黑体" pitchFamily="49" charset="-122"/>
              </a:rPr>
              <a:t>物理退火过程</a:t>
            </a:r>
            <a:endParaRPr lang="zh-CN" altLang="en-US" sz="2800" b="1" dirty="0">
              <a:solidFill>
                <a:srgbClr val="FFFF99"/>
              </a:solidFill>
              <a:ea typeface="楷体_GB2312" pitchFamily="1" charset="-122"/>
            </a:endParaRPr>
          </a:p>
        </p:txBody>
      </p:sp>
      <p:pic>
        <p:nvPicPr>
          <p:cNvPr id="6" name="Picture 9" descr="sword-making-fogforging"/>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5004047" y="4122672"/>
            <a:ext cx="2628000" cy="18266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14" name="Picture 2" descr="https://timgsa.baidu.com/timg?image&amp;quality=80&amp;size=b9999_10000&amp;sec=1533896146781&amp;di=92fded318eff734d1754ad5a7016e730&amp;imgtype=0&amp;src=http%3A%2F%2Fimgsrc.baidu.com%2Fimage%2Fc0%253Dshijue1%252C0%252C0%252C294%252C40%2Fsign%3Dcc078d4f3f2ac65c73086e30939bd864%2F11385343fbf2b2116593d461c08065380cd78e6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4149080"/>
            <a:ext cx="2627071" cy="174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000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332656"/>
                <a:ext cx="8229600" cy="5798269"/>
              </a:xfrm>
            </p:spPr>
            <p:txBody>
              <a:bodyPr/>
              <a:lstStyle/>
              <a:p>
                <a:pPr marL="0" indent="0">
                  <a:buNone/>
                </a:pPr>
                <a:r>
                  <a:rPr lang="zh-CN" altLang="zh-CN" b="1" dirty="0">
                    <a:latin typeface="华文楷体" pitchFamily="2" charset="-122"/>
                    <a:ea typeface="华文楷体" pitchFamily="2" charset="-122"/>
                  </a:rPr>
                  <a:t>如果用粒子的能量定义材料的状态，</a:t>
                </a:r>
                <a:r>
                  <a:rPr lang="en-US" altLang="zh-CN" b="1" dirty="0">
                    <a:latin typeface="华文楷体" pitchFamily="2" charset="-122"/>
                    <a:ea typeface="华文楷体" pitchFamily="2" charset="-122"/>
                  </a:rPr>
                  <a:t>Metropolis</a:t>
                </a:r>
                <a:r>
                  <a:rPr lang="zh-CN" altLang="zh-CN" b="1" dirty="0">
                    <a:latin typeface="华文楷体" pitchFamily="2" charset="-122"/>
                    <a:ea typeface="华文楷体" pitchFamily="2" charset="-122"/>
                  </a:rPr>
                  <a:t>算法用一个简单的数学模型描述了退火过程。假设材料在状态</a:t>
                </a:r>
                <a:r>
                  <a:rPr lang="en-US" altLang="zh-CN" b="1" dirty="0">
                    <a:latin typeface="华文楷体" pitchFamily="2" charset="-122"/>
                    <a:ea typeface="华文楷体" pitchFamily="2" charset="-122"/>
                  </a:rPr>
                  <a:t> </a:t>
                </a:r>
                <a14:m>
                  <m:oMath xmlns:m="http://schemas.openxmlformats.org/officeDocument/2006/math">
                    <m:r>
                      <a:rPr lang="en-US" altLang="zh-CN" b="1" i="1" smtClean="0">
                        <a:latin typeface="Cambria Math"/>
                        <a:ea typeface="华文楷体" pitchFamily="2" charset="-122"/>
                      </a:rPr>
                      <m:t>𝒊</m:t>
                    </m:r>
                  </m:oMath>
                </a14:m>
                <a:r>
                  <a:rPr lang="zh-CN" altLang="zh-CN" b="1" dirty="0">
                    <a:latin typeface="华文楷体" pitchFamily="2" charset="-122"/>
                    <a:ea typeface="华文楷体" pitchFamily="2" charset="-122"/>
                  </a:rPr>
                  <a:t>之下的能量为</a:t>
                </a:r>
                <a14:m>
                  <m:oMath xmlns:m="http://schemas.openxmlformats.org/officeDocument/2006/math">
                    <m:r>
                      <a:rPr lang="en-US" altLang="zh-CN" b="1" i="1" smtClean="0">
                        <a:latin typeface="Cambria Math"/>
                        <a:ea typeface="华文楷体" pitchFamily="2" charset="-122"/>
                      </a:rPr>
                      <m:t>𝑬</m:t>
                    </m:r>
                    <m:r>
                      <a:rPr lang="en-US" altLang="zh-CN" b="1" i="1" smtClean="0">
                        <a:latin typeface="Cambria Math"/>
                        <a:ea typeface="华文楷体" pitchFamily="2" charset="-122"/>
                      </a:rPr>
                      <m:t>(</m:t>
                    </m:r>
                    <m:r>
                      <a:rPr lang="en-US" altLang="zh-CN" b="1" i="1" smtClean="0">
                        <a:latin typeface="Cambria Math"/>
                        <a:ea typeface="华文楷体" pitchFamily="2" charset="-122"/>
                      </a:rPr>
                      <m:t>𝒊</m:t>
                    </m:r>
                    <m:r>
                      <a:rPr lang="en-US" altLang="zh-CN" b="1" i="1" smtClean="0">
                        <a:latin typeface="Cambria Math"/>
                        <a:ea typeface="华文楷体" pitchFamily="2" charset="-122"/>
                      </a:rPr>
                      <m:t>)</m:t>
                    </m:r>
                  </m:oMath>
                </a14:m>
                <a:r>
                  <a:rPr lang="zh-CN" altLang="zh-CN" b="1" dirty="0">
                    <a:latin typeface="华文楷体" pitchFamily="2" charset="-122"/>
                    <a:ea typeface="华文楷体" pitchFamily="2" charset="-122"/>
                  </a:rPr>
                  <a:t>，那么材料在温度</a:t>
                </a:r>
                <a14:m>
                  <m:oMath xmlns:m="http://schemas.openxmlformats.org/officeDocument/2006/math">
                    <m:r>
                      <a:rPr lang="en-US" altLang="zh-CN" b="1" i="1" dirty="0" smtClean="0">
                        <a:latin typeface="Cambria Math"/>
                        <a:ea typeface="华文楷体" pitchFamily="2" charset="-122"/>
                      </a:rPr>
                      <m:t>𝑻</m:t>
                    </m:r>
                  </m:oMath>
                </a14:m>
                <a:r>
                  <a:rPr lang="zh-CN" altLang="zh-CN" b="1" dirty="0">
                    <a:latin typeface="华文楷体" pitchFamily="2" charset="-122"/>
                    <a:ea typeface="华文楷体" pitchFamily="2" charset="-122"/>
                  </a:rPr>
                  <a:t>时从状态</a:t>
                </a:r>
                <a:r>
                  <a:rPr lang="en-US" altLang="zh-CN" b="1" dirty="0">
                    <a:latin typeface="华文楷体" pitchFamily="2" charset="-122"/>
                    <a:ea typeface="华文楷体" pitchFamily="2" charset="-122"/>
                  </a:rPr>
                  <a:t> </a:t>
                </a:r>
                <a14:m>
                  <m:oMath xmlns:m="http://schemas.openxmlformats.org/officeDocument/2006/math">
                    <m:r>
                      <a:rPr lang="en-US" altLang="zh-CN" b="1" i="1" smtClean="0">
                        <a:latin typeface="Cambria Math"/>
                        <a:ea typeface="华文楷体" pitchFamily="2" charset="-122"/>
                      </a:rPr>
                      <m:t>𝒊</m:t>
                    </m:r>
                  </m:oMath>
                </a14:m>
                <a:r>
                  <a:rPr lang="zh-CN" altLang="zh-CN" b="1" dirty="0">
                    <a:latin typeface="华文楷体" pitchFamily="2" charset="-122"/>
                    <a:ea typeface="华文楷体" pitchFamily="2" charset="-122"/>
                  </a:rPr>
                  <a:t>进入状态</a:t>
                </a:r>
                <a14:m>
                  <m:oMath xmlns:m="http://schemas.openxmlformats.org/officeDocument/2006/math">
                    <m:r>
                      <a:rPr lang="en-US" altLang="zh-CN" b="1" i="1" dirty="0" smtClean="0">
                        <a:latin typeface="Cambria Math"/>
                        <a:ea typeface="华文楷体" pitchFamily="2" charset="-122"/>
                      </a:rPr>
                      <m:t>𝒋</m:t>
                    </m:r>
                  </m:oMath>
                </a14:m>
                <a:r>
                  <a:rPr lang="zh-CN" altLang="zh-CN" b="1" dirty="0">
                    <a:latin typeface="华文楷体" pitchFamily="2" charset="-122"/>
                    <a:ea typeface="华文楷体" pitchFamily="2" charset="-122"/>
                  </a:rPr>
                  <a:t>就遵循如下规律</a:t>
                </a:r>
              </a:p>
              <a:p>
                <a:pPr marL="0" indent="0">
                  <a:buNone/>
                </a:pPr>
                <a:r>
                  <a:rPr lang="zh-CN" altLang="zh-CN" b="1" dirty="0">
                    <a:latin typeface="华文楷体" pitchFamily="2" charset="-122"/>
                    <a:ea typeface="华文楷体" pitchFamily="2" charset="-122"/>
                  </a:rPr>
                  <a:t>（</a:t>
                </a:r>
                <a:r>
                  <a:rPr lang="en-US" altLang="zh-CN" b="1" dirty="0">
                    <a:latin typeface="华文楷体" pitchFamily="2" charset="-122"/>
                    <a:ea typeface="华文楷体" pitchFamily="2" charset="-122"/>
                  </a:rPr>
                  <a:t>1</a:t>
                </a:r>
                <a:r>
                  <a:rPr lang="zh-CN" altLang="zh-CN" b="1" dirty="0">
                    <a:latin typeface="华文楷体" pitchFamily="2" charset="-122"/>
                    <a:ea typeface="华文楷体" pitchFamily="2" charset="-122"/>
                  </a:rPr>
                  <a:t>）如果</a:t>
                </a:r>
                <a14:m>
                  <m:oMath xmlns:m="http://schemas.openxmlformats.org/officeDocument/2006/math">
                    <m:r>
                      <a:rPr lang="en-US" altLang="zh-CN" b="1" i="1" smtClean="0">
                        <a:latin typeface="Cambria Math"/>
                        <a:ea typeface="华文楷体" pitchFamily="2" charset="-122"/>
                      </a:rPr>
                      <m:t>𝑬</m:t>
                    </m:r>
                    <m:d>
                      <m:dPr>
                        <m:ctrlPr>
                          <a:rPr lang="en-US" altLang="zh-CN" b="1" i="1" smtClean="0">
                            <a:latin typeface="Cambria Math"/>
                            <a:ea typeface="华文楷体" pitchFamily="2" charset="-122"/>
                          </a:rPr>
                        </m:ctrlPr>
                      </m:dPr>
                      <m:e>
                        <m:r>
                          <a:rPr lang="en-US" altLang="zh-CN" b="1" i="1" smtClean="0">
                            <a:latin typeface="Cambria Math"/>
                            <a:ea typeface="华文楷体" pitchFamily="2" charset="-122"/>
                          </a:rPr>
                          <m:t>𝒋</m:t>
                        </m:r>
                      </m:e>
                    </m:d>
                    <m:r>
                      <a:rPr lang="en-US" altLang="zh-CN" b="1" i="1" smtClean="0">
                        <a:latin typeface="Cambria Math"/>
                        <a:ea typeface="华文楷体" pitchFamily="2" charset="-122"/>
                      </a:rPr>
                      <m:t>&lt;</m:t>
                    </m:r>
                    <m:r>
                      <a:rPr lang="en-US" altLang="zh-CN" b="1" i="1" smtClean="0">
                        <a:latin typeface="Cambria Math"/>
                        <a:ea typeface="华文楷体" pitchFamily="2" charset="-122"/>
                      </a:rPr>
                      <m:t>𝑬</m:t>
                    </m:r>
                    <m:r>
                      <a:rPr lang="en-US" altLang="zh-CN" b="1" i="1" smtClean="0">
                        <a:latin typeface="Cambria Math"/>
                        <a:ea typeface="华文楷体" pitchFamily="2" charset="-122"/>
                      </a:rPr>
                      <m:t>(</m:t>
                    </m:r>
                    <m:r>
                      <a:rPr lang="en-US" altLang="zh-CN" b="1" i="1" smtClean="0">
                        <a:latin typeface="Cambria Math"/>
                        <a:ea typeface="华文楷体" pitchFamily="2" charset="-122"/>
                      </a:rPr>
                      <m:t>𝒊</m:t>
                    </m:r>
                    <m:r>
                      <a:rPr lang="en-US" altLang="zh-CN" b="1" i="1" smtClean="0">
                        <a:latin typeface="Cambria Math"/>
                        <a:ea typeface="华文楷体" pitchFamily="2" charset="-122"/>
                      </a:rPr>
                      <m:t>)</m:t>
                    </m:r>
                  </m:oMath>
                </a14:m>
                <a:r>
                  <a:rPr lang="en-US" altLang="zh-CN" b="1" dirty="0">
                    <a:latin typeface="华文楷体" pitchFamily="2" charset="-122"/>
                    <a:ea typeface="华文楷体" pitchFamily="2" charset="-122"/>
                  </a:rPr>
                  <a:t> </a:t>
                </a:r>
                <a:r>
                  <a:rPr lang="zh-CN" altLang="zh-CN" b="1" dirty="0">
                    <a:latin typeface="华文楷体" pitchFamily="2" charset="-122"/>
                    <a:ea typeface="华文楷体" pitchFamily="2" charset="-122"/>
                  </a:rPr>
                  <a:t>，接受该状态被转换。</a:t>
                </a:r>
              </a:p>
              <a:p>
                <a:pPr marL="0" indent="0">
                  <a:buNone/>
                </a:pPr>
                <a:r>
                  <a:rPr lang="zh-CN" altLang="zh-CN" b="1" dirty="0">
                    <a:latin typeface="华文楷体" pitchFamily="2" charset="-122"/>
                    <a:ea typeface="华文楷体" pitchFamily="2" charset="-122"/>
                  </a:rPr>
                  <a:t>（</a:t>
                </a:r>
                <a:r>
                  <a:rPr lang="en-US" altLang="zh-CN" b="1" dirty="0">
                    <a:latin typeface="华文楷体" pitchFamily="2" charset="-122"/>
                    <a:ea typeface="华文楷体" pitchFamily="2" charset="-122"/>
                  </a:rPr>
                  <a:t>2</a:t>
                </a:r>
                <a:r>
                  <a:rPr lang="zh-CN" altLang="zh-CN" b="1" dirty="0">
                    <a:latin typeface="华文楷体" pitchFamily="2" charset="-122"/>
                    <a:ea typeface="华文楷体" pitchFamily="2" charset="-122"/>
                  </a:rPr>
                  <a:t>）如果</a:t>
                </a:r>
                <a14:m>
                  <m:oMath xmlns:m="http://schemas.openxmlformats.org/officeDocument/2006/math">
                    <m:r>
                      <a:rPr lang="en-US" altLang="zh-CN" b="1" i="1" dirty="0" smtClean="0">
                        <a:latin typeface="Cambria Math"/>
                        <a:ea typeface="华文楷体" pitchFamily="2" charset="-122"/>
                      </a:rPr>
                      <m:t>𝑬</m:t>
                    </m:r>
                    <m:d>
                      <m:dPr>
                        <m:ctrlPr>
                          <a:rPr lang="en-US" altLang="zh-CN" b="1" i="1" dirty="0" smtClean="0">
                            <a:latin typeface="Cambria Math"/>
                            <a:ea typeface="华文楷体" pitchFamily="2" charset="-122"/>
                          </a:rPr>
                        </m:ctrlPr>
                      </m:dPr>
                      <m:e>
                        <m:r>
                          <a:rPr lang="en-US" altLang="zh-CN" b="1" i="1" dirty="0" smtClean="0">
                            <a:latin typeface="Cambria Math"/>
                            <a:ea typeface="华文楷体" pitchFamily="2" charset="-122"/>
                          </a:rPr>
                          <m:t>𝒋</m:t>
                        </m:r>
                      </m:e>
                    </m:d>
                    <m:r>
                      <a:rPr lang="en-US" altLang="zh-CN" b="1" i="1" dirty="0" smtClean="0">
                        <a:latin typeface="Cambria Math"/>
                        <a:ea typeface="华文楷体" pitchFamily="2" charset="-122"/>
                      </a:rPr>
                      <m:t>&gt;</m:t>
                    </m:r>
                    <m:r>
                      <a:rPr lang="en-US" altLang="zh-CN" b="1" i="1" dirty="0" smtClean="0">
                        <a:latin typeface="Cambria Math"/>
                        <a:ea typeface="华文楷体" pitchFamily="2" charset="-122"/>
                      </a:rPr>
                      <m:t>𝑬</m:t>
                    </m:r>
                    <m:r>
                      <a:rPr lang="en-US" altLang="zh-CN" b="1" i="1" dirty="0" smtClean="0">
                        <a:latin typeface="Cambria Math"/>
                        <a:ea typeface="华文楷体" pitchFamily="2" charset="-122"/>
                      </a:rPr>
                      <m:t>(</m:t>
                    </m:r>
                    <m:r>
                      <a:rPr lang="en-US" altLang="zh-CN" b="1" i="1" dirty="0" smtClean="0">
                        <a:latin typeface="Cambria Math"/>
                        <a:ea typeface="华文楷体" pitchFamily="2" charset="-122"/>
                      </a:rPr>
                      <m:t>𝒊</m:t>
                    </m:r>
                    <m:r>
                      <a:rPr lang="en-US" altLang="zh-CN" b="1" i="1" dirty="0" smtClean="0">
                        <a:latin typeface="Cambria Math"/>
                        <a:ea typeface="华文楷体" pitchFamily="2" charset="-122"/>
                      </a:rPr>
                      <m:t>)</m:t>
                    </m:r>
                  </m:oMath>
                </a14:m>
                <a:r>
                  <a:rPr lang="zh-CN" altLang="zh-CN" b="1" dirty="0">
                    <a:latin typeface="华文楷体" pitchFamily="2" charset="-122"/>
                    <a:ea typeface="华文楷体" pitchFamily="2" charset="-122"/>
                  </a:rPr>
                  <a:t>，则状态转换以如下概率被接受</a:t>
                </a:r>
              </a:p>
              <a:p>
                <a:pPr marL="0" indent="0">
                  <a:buNone/>
                </a:pPr>
                <a14:m>
                  <m:oMathPara xmlns:m="http://schemas.openxmlformats.org/officeDocument/2006/math">
                    <m:oMathParaPr>
                      <m:jc m:val="centerGroup"/>
                    </m:oMathParaPr>
                    <m:oMath xmlns:m="http://schemas.openxmlformats.org/officeDocument/2006/math">
                      <m:sSup>
                        <m:sSupPr>
                          <m:ctrlPr>
                            <a:rPr lang="en-US" altLang="zh-CN" b="1" i="1" smtClean="0">
                              <a:latin typeface="Cambria Math"/>
                              <a:ea typeface="华文楷体" pitchFamily="2" charset="-122"/>
                            </a:rPr>
                          </m:ctrlPr>
                        </m:sSupPr>
                        <m:e>
                          <m:r>
                            <a:rPr lang="en-US" altLang="zh-CN" b="1" i="1" smtClean="0">
                              <a:latin typeface="Cambria Math"/>
                              <a:ea typeface="华文楷体" pitchFamily="2" charset="-122"/>
                            </a:rPr>
                            <m:t>𝒆</m:t>
                          </m:r>
                        </m:e>
                        <m:sup>
                          <m:f>
                            <m:fPr>
                              <m:ctrlPr>
                                <a:rPr lang="en-US" altLang="zh-CN" b="1" i="1" smtClean="0">
                                  <a:latin typeface="Cambria Math"/>
                                  <a:ea typeface="华文楷体" pitchFamily="2" charset="-122"/>
                                </a:rPr>
                              </m:ctrlPr>
                            </m:fPr>
                            <m:num>
                              <m:r>
                                <a:rPr lang="en-US" altLang="zh-CN" b="1" i="1" smtClean="0">
                                  <a:latin typeface="Cambria Math"/>
                                  <a:ea typeface="华文楷体" pitchFamily="2" charset="-122"/>
                                </a:rPr>
                                <m:t>𝑬</m:t>
                              </m:r>
                              <m:d>
                                <m:dPr>
                                  <m:ctrlPr>
                                    <a:rPr lang="en-US" altLang="zh-CN" b="1" i="1" smtClean="0">
                                      <a:latin typeface="Cambria Math"/>
                                      <a:ea typeface="华文楷体" pitchFamily="2" charset="-122"/>
                                    </a:rPr>
                                  </m:ctrlPr>
                                </m:dPr>
                                <m:e>
                                  <m:r>
                                    <a:rPr lang="en-US" altLang="zh-CN" b="1" i="1" smtClean="0">
                                      <a:latin typeface="Cambria Math"/>
                                      <a:ea typeface="华文楷体" pitchFamily="2" charset="-122"/>
                                    </a:rPr>
                                    <m:t>𝒊</m:t>
                                  </m:r>
                                </m:e>
                              </m:d>
                              <m:r>
                                <a:rPr lang="en-US" altLang="zh-CN" b="1" i="1" smtClean="0">
                                  <a:latin typeface="Cambria Math"/>
                                  <a:ea typeface="华文楷体" pitchFamily="2" charset="-122"/>
                                </a:rPr>
                                <m:t>−</m:t>
                              </m:r>
                              <m:r>
                                <a:rPr lang="en-US" altLang="zh-CN" b="1" i="1" smtClean="0">
                                  <a:latin typeface="Cambria Math"/>
                                  <a:ea typeface="华文楷体" pitchFamily="2" charset="-122"/>
                                </a:rPr>
                                <m:t>𝑬</m:t>
                              </m:r>
                              <m:r>
                                <a:rPr lang="en-US" altLang="zh-CN" b="1" i="1" smtClean="0">
                                  <a:latin typeface="Cambria Math"/>
                                  <a:ea typeface="华文楷体" pitchFamily="2" charset="-122"/>
                                </a:rPr>
                                <m:t>(</m:t>
                              </m:r>
                              <m:r>
                                <a:rPr lang="en-US" altLang="zh-CN" b="1" i="1" smtClean="0">
                                  <a:latin typeface="Cambria Math"/>
                                  <a:ea typeface="华文楷体" pitchFamily="2" charset="-122"/>
                                </a:rPr>
                                <m:t>𝒋</m:t>
                              </m:r>
                              <m:r>
                                <a:rPr lang="en-US" altLang="zh-CN" b="1" i="1" smtClean="0">
                                  <a:latin typeface="Cambria Math"/>
                                  <a:ea typeface="华文楷体" pitchFamily="2" charset="-122"/>
                                </a:rPr>
                                <m:t>)</m:t>
                              </m:r>
                            </m:num>
                            <m:den>
                              <m:r>
                                <a:rPr lang="en-US" altLang="zh-CN" b="1" i="1" smtClean="0">
                                  <a:latin typeface="Cambria Math"/>
                                  <a:ea typeface="华文楷体" pitchFamily="2" charset="-122"/>
                                </a:rPr>
                                <m:t>𝑲𝑻</m:t>
                              </m:r>
                            </m:den>
                          </m:f>
                        </m:sup>
                      </m:sSup>
                      <m:r>
                        <a:rPr lang="en-US" altLang="zh-CN" b="1" i="1" smtClean="0">
                          <a:latin typeface="Cambria Math"/>
                          <a:ea typeface="华文楷体" pitchFamily="2" charset="-122"/>
                        </a:rPr>
                        <m:t> ,</m:t>
                      </m:r>
                    </m:oMath>
                  </m:oMathPara>
                </a14:m>
                <a:endParaRPr lang="en-US" altLang="zh-CN" b="1" dirty="0">
                  <a:latin typeface="华文楷体" pitchFamily="2" charset="-122"/>
                  <a:ea typeface="华文楷体" pitchFamily="2" charset="-122"/>
                </a:endParaRPr>
              </a:p>
              <a:p>
                <a:pPr marL="0" indent="0">
                  <a:buNone/>
                </a:pPr>
                <a:r>
                  <a:rPr lang="zh-CN" altLang="zh-CN" b="1" dirty="0">
                    <a:latin typeface="华文楷体" pitchFamily="2" charset="-122"/>
                    <a:ea typeface="华文楷体" pitchFamily="2" charset="-122"/>
                  </a:rPr>
                  <a:t>其中</a:t>
                </a:r>
                <a14:m>
                  <m:oMath xmlns:m="http://schemas.openxmlformats.org/officeDocument/2006/math">
                    <m:r>
                      <a:rPr lang="en-US" altLang="zh-CN" b="1" i="1" dirty="0" smtClean="0">
                        <a:latin typeface="Cambria Math"/>
                        <a:ea typeface="华文楷体" pitchFamily="2" charset="-122"/>
                      </a:rPr>
                      <m:t>𝑲</m:t>
                    </m:r>
                  </m:oMath>
                </a14:m>
                <a:r>
                  <a:rPr lang="zh-CN" altLang="zh-CN" b="1" dirty="0">
                    <a:latin typeface="华文楷体" pitchFamily="2" charset="-122"/>
                    <a:ea typeface="华文楷体" pitchFamily="2" charset="-122"/>
                  </a:rPr>
                  <a:t>是物理学中的波尔兹曼</a:t>
                </a:r>
                <a:r>
                  <a:rPr lang="en-US" altLang="zh-CN" b="1" dirty="0">
                    <a:latin typeface="华文楷体" pitchFamily="2" charset="-122"/>
                    <a:ea typeface="华文楷体" pitchFamily="2" charset="-122"/>
                  </a:rPr>
                  <a:t>(Boltzmann)</a:t>
                </a:r>
                <a:r>
                  <a:rPr lang="zh-CN" altLang="zh-CN" b="1" dirty="0">
                    <a:latin typeface="华文楷体" pitchFamily="2" charset="-122"/>
                    <a:ea typeface="华文楷体" pitchFamily="2" charset="-122"/>
                  </a:rPr>
                  <a:t>常数，</a:t>
                </a:r>
                <a14:m>
                  <m:oMath xmlns:m="http://schemas.openxmlformats.org/officeDocument/2006/math">
                    <m:r>
                      <a:rPr lang="en-US" altLang="zh-CN" b="1" i="1" dirty="0" smtClean="0">
                        <a:latin typeface="Cambria Math"/>
                        <a:ea typeface="华文楷体" pitchFamily="2" charset="-122"/>
                      </a:rPr>
                      <m:t>𝑻</m:t>
                    </m:r>
                  </m:oMath>
                </a14:m>
                <a:r>
                  <a:rPr lang="zh-CN" altLang="zh-CN" b="1" dirty="0">
                    <a:latin typeface="华文楷体" pitchFamily="2" charset="-122"/>
                    <a:ea typeface="华文楷体" pitchFamily="2" charset="-122"/>
                  </a:rPr>
                  <a:t>是材料温度。</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332656"/>
                <a:ext cx="8229600" cy="5798269"/>
              </a:xfrm>
              <a:blipFill rotWithShape="1">
                <a:blip r:embed="rId2"/>
                <a:stretch>
                  <a:fillRect l="-1704" t="-1367" r="-14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01328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332656"/>
                <a:ext cx="8229600" cy="5798269"/>
              </a:xfrm>
            </p:spPr>
            <p:txBody>
              <a:bodyPr/>
              <a:lstStyle/>
              <a:p>
                <a:pPr marL="0" indent="0">
                  <a:buNone/>
                </a:pPr>
                <a:r>
                  <a:rPr lang="zh-CN" altLang="zh-CN" sz="2600" b="1" dirty="0">
                    <a:latin typeface="华文楷体" pitchFamily="2" charset="-122"/>
                    <a:ea typeface="华文楷体" pitchFamily="2" charset="-122"/>
                  </a:rPr>
                  <a:t>在某一个特定温度下，进行了充分的转换之后，材料将达到热平衡。这时材料处于状态</a:t>
                </a:r>
                <a14:m>
                  <m:oMath xmlns:m="http://schemas.openxmlformats.org/officeDocument/2006/math">
                    <m:r>
                      <a:rPr lang="en-US" altLang="zh-CN" sz="2600" b="1" i="1" dirty="0" smtClean="0">
                        <a:latin typeface="Cambria Math"/>
                        <a:ea typeface="华文楷体" pitchFamily="2" charset="-122"/>
                      </a:rPr>
                      <m:t>𝒊</m:t>
                    </m:r>
                  </m:oMath>
                </a14:m>
                <a:r>
                  <a:rPr lang="zh-CN" altLang="zh-CN" sz="2600" b="1" dirty="0">
                    <a:latin typeface="华文楷体" pitchFamily="2" charset="-122"/>
                    <a:ea typeface="华文楷体" pitchFamily="2" charset="-122"/>
                  </a:rPr>
                  <a:t>的概率满足波尔兹曼分布</a:t>
                </a:r>
              </a:p>
              <a:p>
                <a:pPr marL="0" indent="0">
                  <a:buNone/>
                </a:pPr>
                <a14:m>
                  <m:oMathPara xmlns:m="http://schemas.openxmlformats.org/officeDocument/2006/math">
                    <m:oMathParaPr>
                      <m:jc m:val="centerGroup"/>
                    </m:oMathParaPr>
                    <m:oMath xmlns:m="http://schemas.openxmlformats.org/officeDocument/2006/math">
                      <m:sSub>
                        <m:sSubPr>
                          <m:ctrlPr>
                            <a:rPr lang="en-US" altLang="zh-CN" sz="2600" b="1" i="1" smtClean="0">
                              <a:latin typeface="Cambria Math"/>
                              <a:ea typeface="华文楷体" pitchFamily="2" charset="-122"/>
                            </a:rPr>
                          </m:ctrlPr>
                        </m:sSubPr>
                        <m:e>
                          <m:r>
                            <a:rPr lang="en-US" altLang="zh-CN" sz="2600" b="1" i="1" smtClean="0">
                              <a:latin typeface="Cambria Math"/>
                              <a:ea typeface="华文楷体" pitchFamily="2" charset="-122"/>
                            </a:rPr>
                            <m:t>𝑷</m:t>
                          </m:r>
                        </m:e>
                        <m:sub>
                          <m:r>
                            <a:rPr lang="en-US" altLang="zh-CN" sz="2600" b="1" i="1" smtClean="0">
                              <a:latin typeface="Cambria Math"/>
                              <a:ea typeface="华文楷体" pitchFamily="2" charset="-122"/>
                            </a:rPr>
                            <m:t>𝑻</m:t>
                          </m:r>
                        </m:sub>
                      </m:sSub>
                      <m:d>
                        <m:dPr>
                          <m:ctrlPr>
                            <a:rPr lang="en-US" altLang="zh-CN" sz="2600" b="1" i="1" smtClean="0">
                              <a:latin typeface="Cambria Math"/>
                              <a:ea typeface="华文楷体" pitchFamily="2" charset="-122"/>
                            </a:rPr>
                          </m:ctrlPr>
                        </m:dPr>
                        <m:e>
                          <m:r>
                            <a:rPr lang="en-US" altLang="zh-CN" sz="2600" b="1" i="1" smtClean="0">
                              <a:latin typeface="Cambria Math"/>
                              <a:ea typeface="华文楷体" pitchFamily="2" charset="-122"/>
                            </a:rPr>
                            <m:t>𝑿</m:t>
                          </m:r>
                          <m:r>
                            <a:rPr lang="en-US" altLang="zh-CN" sz="2600" b="1" i="1" smtClean="0">
                              <a:latin typeface="Cambria Math"/>
                              <a:ea typeface="华文楷体" pitchFamily="2" charset="-122"/>
                            </a:rPr>
                            <m:t>=</m:t>
                          </m:r>
                          <m:r>
                            <a:rPr lang="en-US" altLang="zh-CN" sz="2600" b="1" i="1" smtClean="0">
                              <a:latin typeface="Cambria Math"/>
                              <a:ea typeface="华文楷体" pitchFamily="2" charset="-122"/>
                            </a:rPr>
                            <m:t>𝒊</m:t>
                          </m:r>
                        </m:e>
                      </m:d>
                      <m:r>
                        <a:rPr lang="en-US" altLang="zh-CN" sz="2600" b="1" i="1" smtClean="0">
                          <a:latin typeface="Cambria Math"/>
                          <a:ea typeface="华文楷体" pitchFamily="2" charset="-122"/>
                        </a:rPr>
                        <m:t>=</m:t>
                      </m:r>
                      <m:f>
                        <m:fPr>
                          <m:ctrlPr>
                            <a:rPr lang="en-US" altLang="zh-CN" sz="2600" b="1" i="1" smtClean="0">
                              <a:latin typeface="Cambria Math"/>
                              <a:ea typeface="华文楷体" pitchFamily="2" charset="-122"/>
                            </a:rPr>
                          </m:ctrlPr>
                        </m:fPr>
                        <m:num>
                          <m:sSup>
                            <m:sSupPr>
                              <m:ctrlPr>
                                <a:rPr lang="en-US" altLang="zh-CN" sz="2600" b="1" i="1" smtClean="0">
                                  <a:latin typeface="Cambria Math"/>
                                  <a:ea typeface="华文楷体" pitchFamily="2" charset="-122"/>
                                </a:rPr>
                              </m:ctrlPr>
                            </m:sSupPr>
                            <m:e>
                              <m:r>
                                <a:rPr lang="en-US" altLang="zh-CN" sz="2600" b="1" i="1" smtClean="0">
                                  <a:latin typeface="Cambria Math"/>
                                  <a:ea typeface="华文楷体" pitchFamily="2" charset="-122"/>
                                </a:rPr>
                                <m:t>𝒆</m:t>
                              </m:r>
                            </m:e>
                            <m:sup>
                              <m:r>
                                <a:rPr lang="en-US" altLang="zh-CN" sz="2600" b="1" i="1" smtClean="0">
                                  <a:latin typeface="Cambria Math"/>
                                  <a:ea typeface="华文楷体" pitchFamily="2" charset="-122"/>
                                </a:rPr>
                                <m:t>−</m:t>
                              </m:r>
                              <m:f>
                                <m:fPr>
                                  <m:ctrlPr>
                                    <a:rPr lang="en-US" altLang="zh-CN" sz="2600" b="1" i="1" smtClean="0">
                                      <a:latin typeface="Cambria Math"/>
                                      <a:ea typeface="华文楷体" pitchFamily="2" charset="-122"/>
                                    </a:rPr>
                                  </m:ctrlPr>
                                </m:fPr>
                                <m:num>
                                  <m:r>
                                    <a:rPr lang="en-US" altLang="zh-CN" sz="2600" b="1" i="1" smtClean="0">
                                      <a:latin typeface="Cambria Math"/>
                                      <a:ea typeface="华文楷体" pitchFamily="2" charset="-122"/>
                                    </a:rPr>
                                    <m:t>𝑬</m:t>
                                  </m:r>
                                  <m:r>
                                    <a:rPr lang="en-US" altLang="zh-CN" sz="2600" b="1" i="1" smtClean="0">
                                      <a:latin typeface="Cambria Math"/>
                                      <a:ea typeface="华文楷体" pitchFamily="2" charset="-122"/>
                                    </a:rPr>
                                    <m:t>(</m:t>
                                  </m:r>
                                  <m:r>
                                    <a:rPr lang="en-US" altLang="zh-CN" sz="2600" b="1" i="1" smtClean="0">
                                      <a:latin typeface="Cambria Math"/>
                                      <a:ea typeface="华文楷体" pitchFamily="2" charset="-122"/>
                                    </a:rPr>
                                    <m:t>𝒊</m:t>
                                  </m:r>
                                  <m:r>
                                    <a:rPr lang="en-US" altLang="zh-CN" sz="2600" b="1" i="1" smtClean="0">
                                      <a:latin typeface="Cambria Math"/>
                                      <a:ea typeface="华文楷体" pitchFamily="2" charset="-122"/>
                                    </a:rPr>
                                    <m:t>)</m:t>
                                  </m:r>
                                </m:num>
                                <m:den>
                                  <m:r>
                                    <a:rPr lang="en-US" altLang="zh-CN" sz="2600" b="1" i="1" smtClean="0">
                                      <a:latin typeface="Cambria Math"/>
                                      <a:ea typeface="华文楷体" pitchFamily="2" charset="-122"/>
                                    </a:rPr>
                                    <m:t>𝑲𝑻</m:t>
                                  </m:r>
                                </m:den>
                              </m:f>
                            </m:sup>
                          </m:sSup>
                        </m:num>
                        <m:den>
                          <m:nary>
                            <m:naryPr>
                              <m:chr m:val="∑"/>
                              <m:ctrlPr>
                                <a:rPr lang="en-US" altLang="zh-CN" sz="2600" b="1" i="1" smtClean="0">
                                  <a:latin typeface="Cambria Math"/>
                                  <a:ea typeface="华文楷体" pitchFamily="2" charset="-122"/>
                                </a:rPr>
                              </m:ctrlPr>
                            </m:naryPr>
                            <m:sub>
                              <m:r>
                                <m:rPr>
                                  <m:brk m:alnAt="23"/>
                                </m:rPr>
                                <a:rPr lang="en-US" altLang="zh-CN" sz="2600" b="1" i="1" smtClean="0">
                                  <a:latin typeface="Cambria Math"/>
                                  <a:ea typeface="华文楷体" pitchFamily="2" charset="-122"/>
                                </a:rPr>
                                <m:t>𝒋</m:t>
                              </m:r>
                              <m:r>
                                <a:rPr lang="en-US" altLang="zh-CN" sz="2600" b="1" i="1" smtClean="0">
                                  <a:latin typeface="Cambria Math"/>
                                  <a:ea typeface="华文楷体" pitchFamily="2" charset="-122"/>
                                </a:rPr>
                                <m:t>∈</m:t>
                              </m:r>
                              <m:r>
                                <a:rPr lang="en-US" altLang="zh-CN" sz="2600" b="1" i="1" smtClean="0">
                                  <a:latin typeface="Cambria Math"/>
                                  <a:ea typeface="华文楷体" pitchFamily="2" charset="-122"/>
                                </a:rPr>
                                <m:t>𝑺</m:t>
                              </m:r>
                              <m:r>
                                <a:rPr lang="en-US" altLang="zh-CN" sz="2600" b="1" i="1" smtClean="0">
                                  <a:latin typeface="Cambria Math"/>
                                  <a:ea typeface="华文楷体" pitchFamily="2" charset="-122"/>
                                </a:rPr>
                                <m:t> </m:t>
                              </m:r>
                            </m:sub>
                            <m:sup/>
                            <m:e>
                              <m:sSup>
                                <m:sSupPr>
                                  <m:ctrlPr>
                                    <a:rPr lang="en-US" altLang="zh-CN" sz="2600" b="1" i="1" smtClean="0">
                                      <a:latin typeface="Cambria Math"/>
                                      <a:ea typeface="华文楷体" pitchFamily="2" charset="-122"/>
                                    </a:rPr>
                                  </m:ctrlPr>
                                </m:sSupPr>
                                <m:e>
                                  <m:r>
                                    <a:rPr lang="en-US" altLang="zh-CN" sz="2600" b="1" i="1" smtClean="0">
                                      <a:latin typeface="Cambria Math"/>
                                      <a:ea typeface="华文楷体" pitchFamily="2" charset="-122"/>
                                    </a:rPr>
                                    <m:t>𝒆</m:t>
                                  </m:r>
                                </m:e>
                                <m:sup>
                                  <m:r>
                                    <a:rPr lang="en-US" altLang="zh-CN" sz="2600" b="1" i="1" smtClean="0">
                                      <a:latin typeface="Cambria Math"/>
                                      <a:ea typeface="华文楷体" pitchFamily="2" charset="-122"/>
                                    </a:rPr>
                                    <m:t>−</m:t>
                                  </m:r>
                                  <m:f>
                                    <m:fPr>
                                      <m:ctrlPr>
                                        <a:rPr lang="en-US" altLang="zh-CN" sz="2600" b="1" i="1" smtClean="0">
                                          <a:latin typeface="Cambria Math"/>
                                          <a:ea typeface="华文楷体" pitchFamily="2" charset="-122"/>
                                        </a:rPr>
                                      </m:ctrlPr>
                                    </m:fPr>
                                    <m:num>
                                      <m:r>
                                        <a:rPr lang="en-US" altLang="zh-CN" sz="2600" b="1" i="1" smtClean="0">
                                          <a:latin typeface="Cambria Math"/>
                                          <a:ea typeface="华文楷体" pitchFamily="2" charset="-122"/>
                                        </a:rPr>
                                        <m:t>𝑬</m:t>
                                      </m:r>
                                      <m:r>
                                        <a:rPr lang="en-US" altLang="zh-CN" sz="2600" b="1" i="1" smtClean="0">
                                          <a:latin typeface="Cambria Math"/>
                                          <a:ea typeface="华文楷体" pitchFamily="2" charset="-122"/>
                                        </a:rPr>
                                        <m:t>(</m:t>
                                      </m:r>
                                      <m:r>
                                        <a:rPr lang="en-US" altLang="zh-CN" sz="2600" b="1" i="1" smtClean="0">
                                          <a:latin typeface="Cambria Math"/>
                                          <a:ea typeface="华文楷体" pitchFamily="2" charset="-122"/>
                                        </a:rPr>
                                        <m:t>𝒋</m:t>
                                      </m:r>
                                      <m:r>
                                        <a:rPr lang="en-US" altLang="zh-CN" sz="2600" b="1" i="1" smtClean="0">
                                          <a:latin typeface="Cambria Math"/>
                                          <a:ea typeface="华文楷体" pitchFamily="2" charset="-122"/>
                                        </a:rPr>
                                        <m:t>)</m:t>
                                      </m:r>
                                    </m:num>
                                    <m:den>
                                      <m:r>
                                        <a:rPr lang="en-US" altLang="zh-CN" sz="2600" b="1" i="1" smtClean="0">
                                          <a:latin typeface="Cambria Math"/>
                                          <a:ea typeface="华文楷体" pitchFamily="2" charset="-122"/>
                                        </a:rPr>
                                        <m:t>𝑲𝑻</m:t>
                                      </m:r>
                                    </m:den>
                                  </m:f>
                                </m:sup>
                              </m:sSup>
                            </m:e>
                          </m:nary>
                        </m:den>
                      </m:f>
                      <m:r>
                        <a:rPr lang="en-US" altLang="zh-CN" sz="2600" b="1" i="1" smtClean="0">
                          <a:latin typeface="Cambria Math"/>
                          <a:ea typeface="华文楷体" pitchFamily="2" charset="-122"/>
                        </a:rPr>
                        <m:t>,</m:t>
                      </m:r>
                    </m:oMath>
                  </m:oMathPara>
                </a14:m>
                <a:endParaRPr lang="en-US" altLang="zh-CN" sz="2600" b="1" dirty="0">
                  <a:latin typeface="华文楷体" pitchFamily="2" charset="-122"/>
                  <a:ea typeface="华文楷体" pitchFamily="2" charset="-122"/>
                </a:endParaRPr>
              </a:p>
              <a:p>
                <a:pPr marL="0" indent="0">
                  <a:buNone/>
                </a:pPr>
                <a:r>
                  <a:rPr lang="zh-CN" altLang="zh-CN" sz="2600" b="1" dirty="0">
                    <a:latin typeface="华文楷体" pitchFamily="2" charset="-122"/>
                    <a:ea typeface="华文楷体" pitchFamily="2" charset="-122"/>
                  </a:rPr>
                  <a:t>其中</a:t>
                </a:r>
                <a14:m>
                  <m:oMath xmlns:m="http://schemas.openxmlformats.org/officeDocument/2006/math">
                    <m:r>
                      <a:rPr lang="en-US" altLang="zh-CN" sz="2600" b="1" i="1" smtClean="0">
                        <a:latin typeface="Cambria Math"/>
                        <a:ea typeface="华文楷体" pitchFamily="2" charset="-122"/>
                      </a:rPr>
                      <m:t>𝑿</m:t>
                    </m:r>
                  </m:oMath>
                </a14:m>
                <a:r>
                  <a:rPr lang="zh-CN" altLang="zh-CN" sz="2600" b="1" dirty="0">
                    <a:latin typeface="华文楷体" pitchFamily="2" charset="-122"/>
                    <a:ea typeface="华文楷体" pitchFamily="2" charset="-122"/>
                  </a:rPr>
                  <a:t>表示材料当前状态的随机变量，</a:t>
                </a:r>
                <a14:m>
                  <m:oMath xmlns:m="http://schemas.openxmlformats.org/officeDocument/2006/math">
                    <m:r>
                      <a:rPr lang="en-US" altLang="zh-CN" sz="2600" b="1" i="1" dirty="0" smtClean="0">
                        <a:latin typeface="Cambria Math"/>
                        <a:ea typeface="华文楷体" pitchFamily="2" charset="-122"/>
                      </a:rPr>
                      <m:t>𝑺</m:t>
                    </m:r>
                  </m:oMath>
                </a14:m>
                <a:r>
                  <a:rPr lang="zh-CN" altLang="zh-CN" sz="2600" b="1" dirty="0">
                    <a:latin typeface="华文楷体" pitchFamily="2" charset="-122"/>
                    <a:ea typeface="华文楷体" pitchFamily="2" charset="-122"/>
                  </a:rPr>
                  <a:t>表示状态空间集合。显然</a:t>
                </a:r>
                <a:endParaRPr lang="en-US" altLang="zh-CN" sz="2600" b="1" dirty="0">
                  <a:latin typeface="华文楷体" pitchFamily="2" charset="-122"/>
                  <a:ea typeface="华文楷体" pitchFamily="2" charset="-122"/>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sz="2600" b="1" i="1" smtClean="0">
                              <a:latin typeface="Cambria Math"/>
                              <a:ea typeface="华文楷体" pitchFamily="2" charset="-122"/>
                            </a:rPr>
                          </m:ctrlPr>
                        </m:funcPr>
                        <m:fName>
                          <m:limLow>
                            <m:limLowPr>
                              <m:ctrlPr>
                                <a:rPr lang="en-US" altLang="zh-CN" sz="2600" b="1" i="1" smtClean="0">
                                  <a:latin typeface="Cambria Math"/>
                                  <a:ea typeface="华文楷体" pitchFamily="2" charset="-122"/>
                                </a:rPr>
                              </m:ctrlPr>
                            </m:limLowPr>
                            <m:e>
                              <m:r>
                                <m:rPr>
                                  <m:sty m:val="p"/>
                                </m:rPr>
                                <a:rPr lang="en-US" altLang="zh-CN" sz="2600" b="0" i="0" smtClean="0">
                                  <a:latin typeface="Cambria Math"/>
                                  <a:ea typeface="华文楷体" pitchFamily="2" charset="-122"/>
                                </a:rPr>
                                <m:t>lim</m:t>
                              </m:r>
                            </m:e>
                            <m:lim>
                              <m:r>
                                <a:rPr lang="en-US" altLang="zh-CN" sz="2600" b="1" i="1" smtClean="0">
                                  <a:latin typeface="Cambria Math"/>
                                  <a:ea typeface="华文楷体" pitchFamily="2" charset="-122"/>
                                </a:rPr>
                                <m:t>𝑻</m:t>
                              </m:r>
                              <m:r>
                                <a:rPr lang="en-US" altLang="zh-CN" sz="2600" b="1" i="1" smtClean="0">
                                  <a:latin typeface="Cambria Math"/>
                                  <a:ea typeface="华文楷体" pitchFamily="2" charset="-122"/>
                                </a:rPr>
                                <m:t>→∞</m:t>
                              </m:r>
                            </m:lim>
                          </m:limLow>
                        </m:fName>
                        <m:e>
                          <m:sSub>
                            <m:sSubPr>
                              <m:ctrlPr>
                                <a:rPr lang="en-US" altLang="zh-CN" sz="2600" b="1" i="1" smtClean="0">
                                  <a:latin typeface="Cambria Math"/>
                                  <a:ea typeface="华文楷体" pitchFamily="2" charset="-122"/>
                                </a:rPr>
                              </m:ctrlPr>
                            </m:sSubPr>
                            <m:e>
                              <m:r>
                                <a:rPr lang="en-US" altLang="zh-CN" sz="2600" b="1" i="1" smtClean="0">
                                  <a:latin typeface="Cambria Math"/>
                                  <a:ea typeface="华文楷体" pitchFamily="2" charset="-122"/>
                                </a:rPr>
                                <m:t>𝑷</m:t>
                              </m:r>
                            </m:e>
                            <m:sub>
                              <m:r>
                                <a:rPr lang="en-US" altLang="zh-CN" sz="2600" b="1" i="1" smtClean="0">
                                  <a:latin typeface="Cambria Math"/>
                                  <a:ea typeface="华文楷体" pitchFamily="2" charset="-122"/>
                                </a:rPr>
                                <m:t>𝑻</m:t>
                              </m:r>
                            </m:sub>
                          </m:sSub>
                          <m:d>
                            <m:dPr>
                              <m:ctrlPr>
                                <a:rPr lang="en-US" altLang="zh-CN" sz="2600" b="1" i="1" smtClean="0">
                                  <a:latin typeface="Cambria Math"/>
                                  <a:ea typeface="华文楷体" pitchFamily="2" charset="-122"/>
                                </a:rPr>
                              </m:ctrlPr>
                            </m:dPr>
                            <m:e>
                              <m:r>
                                <a:rPr lang="en-US" altLang="zh-CN" sz="2600" b="1" i="1" smtClean="0">
                                  <a:latin typeface="Cambria Math"/>
                                  <a:ea typeface="华文楷体" pitchFamily="2" charset="-122"/>
                                </a:rPr>
                                <m:t>𝑿</m:t>
                              </m:r>
                              <m:r>
                                <a:rPr lang="en-US" altLang="zh-CN" sz="2600" b="1" i="1" smtClean="0">
                                  <a:latin typeface="Cambria Math"/>
                                  <a:ea typeface="华文楷体" pitchFamily="2" charset="-122"/>
                                </a:rPr>
                                <m:t>=</m:t>
                              </m:r>
                              <m:r>
                                <a:rPr lang="en-US" altLang="zh-CN" sz="2600" b="1" i="1" smtClean="0">
                                  <a:latin typeface="Cambria Math"/>
                                  <a:ea typeface="华文楷体" pitchFamily="2" charset="-122"/>
                                </a:rPr>
                                <m:t>𝒊</m:t>
                              </m:r>
                            </m:e>
                          </m:d>
                          <m:r>
                            <a:rPr lang="en-US" altLang="zh-CN" sz="2600" b="1" i="1" smtClean="0">
                              <a:latin typeface="Cambria Math"/>
                              <a:ea typeface="华文楷体" pitchFamily="2" charset="-122"/>
                            </a:rPr>
                            <m:t>=</m:t>
                          </m:r>
                          <m:f>
                            <m:fPr>
                              <m:ctrlPr>
                                <a:rPr lang="en-US" altLang="zh-CN" sz="2600" b="1" i="1" smtClean="0">
                                  <a:latin typeface="Cambria Math"/>
                                  <a:ea typeface="华文楷体" pitchFamily="2" charset="-122"/>
                                </a:rPr>
                              </m:ctrlPr>
                            </m:fPr>
                            <m:num>
                              <m:sSup>
                                <m:sSupPr>
                                  <m:ctrlPr>
                                    <a:rPr lang="en-US" altLang="zh-CN" sz="2600" b="1" i="1" smtClean="0">
                                      <a:latin typeface="Cambria Math"/>
                                      <a:ea typeface="华文楷体" pitchFamily="2" charset="-122"/>
                                    </a:rPr>
                                  </m:ctrlPr>
                                </m:sSupPr>
                                <m:e>
                                  <m:r>
                                    <a:rPr lang="en-US" altLang="zh-CN" sz="2600" b="1" i="1" smtClean="0">
                                      <a:latin typeface="Cambria Math"/>
                                      <a:ea typeface="华文楷体" pitchFamily="2" charset="-122"/>
                                    </a:rPr>
                                    <m:t>𝒆</m:t>
                                  </m:r>
                                </m:e>
                                <m:sup>
                                  <m:r>
                                    <a:rPr lang="en-US" altLang="zh-CN" sz="2600" b="1" i="1" smtClean="0">
                                      <a:latin typeface="Cambria Math"/>
                                      <a:ea typeface="华文楷体" pitchFamily="2" charset="-122"/>
                                    </a:rPr>
                                    <m:t>−</m:t>
                                  </m:r>
                                  <m:f>
                                    <m:fPr>
                                      <m:ctrlPr>
                                        <a:rPr lang="en-US" altLang="zh-CN" sz="2600" b="1" i="1" smtClean="0">
                                          <a:latin typeface="Cambria Math"/>
                                          <a:ea typeface="华文楷体" pitchFamily="2" charset="-122"/>
                                        </a:rPr>
                                      </m:ctrlPr>
                                    </m:fPr>
                                    <m:num>
                                      <m:r>
                                        <a:rPr lang="en-US" altLang="zh-CN" sz="2600" b="1" i="1" smtClean="0">
                                          <a:latin typeface="Cambria Math"/>
                                          <a:ea typeface="华文楷体" pitchFamily="2" charset="-122"/>
                                        </a:rPr>
                                        <m:t>𝑬</m:t>
                                      </m:r>
                                      <m:r>
                                        <a:rPr lang="en-US" altLang="zh-CN" sz="2600" b="1" i="1" smtClean="0">
                                          <a:latin typeface="Cambria Math"/>
                                          <a:ea typeface="华文楷体" pitchFamily="2" charset="-122"/>
                                        </a:rPr>
                                        <m:t>(</m:t>
                                      </m:r>
                                      <m:r>
                                        <a:rPr lang="en-US" altLang="zh-CN" sz="2600" b="1" i="1" smtClean="0">
                                          <a:latin typeface="Cambria Math"/>
                                          <a:ea typeface="华文楷体" pitchFamily="2" charset="-122"/>
                                        </a:rPr>
                                        <m:t>𝒊</m:t>
                                      </m:r>
                                      <m:r>
                                        <a:rPr lang="en-US" altLang="zh-CN" sz="2600" b="1" i="1" smtClean="0">
                                          <a:latin typeface="Cambria Math"/>
                                          <a:ea typeface="华文楷体" pitchFamily="2" charset="-122"/>
                                        </a:rPr>
                                        <m:t>)</m:t>
                                      </m:r>
                                    </m:num>
                                    <m:den>
                                      <m:r>
                                        <a:rPr lang="en-US" altLang="zh-CN" sz="2600" b="1" i="1" smtClean="0">
                                          <a:latin typeface="Cambria Math"/>
                                          <a:ea typeface="华文楷体" pitchFamily="2" charset="-122"/>
                                        </a:rPr>
                                        <m:t>𝑲𝑻</m:t>
                                      </m:r>
                                    </m:den>
                                  </m:f>
                                </m:sup>
                              </m:sSup>
                            </m:num>
                            <m:den>
                              <m:nary>
                                <m:naryPr>
                                  <m:chr m:val="∑"/>
                                  <m:ctrlPr>
                                    <a:rPr lang="en-US" altLang="zh-CN" sz="2600" b="1" i="1" smtClean="0">
                                      <a:latin typeface="Cambria Math"/>
                                      <a:ea typeface="华文楷体" pitchFamily="2" charset="-122"/>
                                    </a:rPr>
                                  </m:ctrlPr>
                                </m:naryPr>
                                <m:sub>
                                  <m:r>
                                    <m:rPr>
                                      <m:brk m:alnAt="23"/>
                                    </m:rPr>
                                    <a:rPr lang="en-US" altLang="zh-CN" sz="2600" b="1" i="1" smtClean="0">
                                      <a:latin typeface="Cambria Math"/>
                                      <a:ea typeface="华文楷体" pitchFamily="2" charset="-122"/>
                                    </a:rPr>
                                    <m:t>𝒋</m:t>
                                  </m:r>
                                  <m:r>
                                    <a:rPr lang="en-US" altLang="zh-CN" sz="2600" b="1" i="1" smtClean="0">
                                      <a:latin typeface="Cambria Math"/>
                                      <a:ea typeface="华文楷体" pitchFamily="2" charset="-122"/>
                                    </a:rPr>
                                    <m:t>∈</m:t>
                                  </m:r>
                                  <m:r>
                                    <a:rPr lang="en-US" altLang="zh-CN" sz="2600" b="1" i="1" smtClean="0">
                                      <a:latin typeface="Cambria Math"/>
                                      <a:ea typeface="华文楷体" pitchFamily="2" charset="-122"/>
                                    </a:rPr>
                                    <m:t>𝑺</m:t>
                                  </m:r>
                                  <m:r>
                                    <a:rPr lang="en-US" altLang="zh-CN" sz="2600" b="1" i="1" smtClean="0">
                                      <a:latin typeface="Cambria Math"/>
                                      <a:ea typeface="华文楷体" pitchFamily="2" charset="-122"/>
                                    </a:rPr>
                                    <m:t> </m:t>
                                  </m:r>
                                </m:sub>
                                <m:sup/>
                                <m:e>
                                  <m:sSup>
                                    <m:sSupPr>
                                      <m:ctrlPr>
                                        <a:rPr lang="en-US" altLang="zh-CN" sz="2600" b="1" i="1" smtClean="0">
                                          <a:latin typeface="Cambria Math"/>
                                          <a:ea typeface="华文楷体" pitchFamily="2" charset="-122"/>
                                        </a:rPr>
                                      </m:ctrlPr>
                                    </m:sSupPr>
                                    <m:e>
                                      <m:r>
                                        <a:rPr lang="en-US" altLang="zh-CN" sz="2600" b="1" i="1" smtClean="0">
                                          <a:latin typeface="Cambria Math"/>
                                          <a:ea typeface="华文楷体" pitchFamily="2" charset="-122"/>
                                        </a:rPr>
                                        <m:t>𝒆</m:t>
                                      </m:r>
                                    </m:e>
                                    <m:sup>
                                      <m:r>
                                        <a:rPr lang="en-US" altLang="zh-CN" sz="2600" b="1" i="1" smtClean="0">
                                          <a:latin typeface="Cambria Math"/>
                                          <a:ea typeface="华文楷体" pitchFamily="2" charset="-122"/>
                                        </a:rPr>
                                        <m:t>−</m:t>
                                      </m:r>
                                      <m:f>
                                        <m:fPr>
                                          <m:ctrlPr>
                                            <a:rPr lang="en-US" altLang="zh-CN" sz="2600" b="1" i="1" smtClean="0">
                                              <a:latin typeface="Cambria Math"/>
                                              <a:ea typeface="华文楷体" pitchFamily="2" charset="-122"/>
                                            </a:rPr>
                                          </m:ctrlPr>
                                        </m:fPr>
                                        <m:num>
                                          <m:r>
                                            <a:rPr lang="en-US" altLang="zh-CN" sz="2600" b="1" i="1" smtClean="0">
                                              <a:latin typeface="Cambria Math"/>
                                              <a:ea typeface="华文楷体" pitchFamily="2" charset="-122"/>
                                            </a:rPr>
                                            <m:t>𝑬</m:t>
                                          </m:r>
                                          <m:r>
                                            <a:rPr lang="en-US" altLang="zh-CN" sz="2600" b="1" i="1" smtClean="0">
                                              <a:latin typeface="Cambria Math"/>
                                              <a:ea typeface="华文楷体" pitchFamily="2" charset="-122"/>
                                            </a:rPr>
                                            <m:t>(</m:t>
                                          </m:r>
                                          <m:r>
                                            <a:rPr lang="en-US" altLang="zh-CN" sz="2600" b="1" i="1" smtClean="0">
                                              <a:latin typeface="Cambria Math"/>
                                              <a:ea typeface="华文楷体" pitchFamily="2" charset="-122"/>
                                            </a:rPr>
                                            <m:t>𝒋</m:t>
                                          </m:r>
                                          <m:r>
                                            <a:rPr lang="en-US" altLang="zh-CN" sz="2600" b="1" i="1" smtClean="0">
                                              <a:latin typeface="Cambria Math"/>
                                              <a:ea typeface="华文楷体" pitchFamily="2" charset="-122"/>
                                            </a:rPr>
                                            <m:t>)</m:t>
                                          </m:r>
                                        </m:num>
                                        <m:den>
                                          <m:r>
                                            <a:rPr lang="en-US" altLang="zh-CN" sz="2600" b="1" i="1" smtClean="0">
                                              <a:latin typeface="Cambria Math"/>
                                              <a:ea typeface="华文楷体" pitchFamily="2" charset="-122"/>
                                            </a:rPr>
                                            <m:t>𝑲𝑻</m:t>
                                          </m:r>
                                        </m:den>
                                      </m:f>
                                    </m:sup>
                                  </m:sSup>
                                </m:e>
                              </m:nary>
                            </m:den>
                          </m:f>
                        </m:e>
                      </m:func>
                      <m:r>
                        <a:rPr lang="en-US" altLang="zh-CN" sz="2600" b="1" i="1" smtClean="0">
                          <a:latin typeface="Cambria Math"/>
                          <a:ea typeface="华文楷体" pitchFamily="2" charset="-122"/>
                        </a:rPr>
                        <m:t>=</m:t>
                      </m:r>
                      <m:f>
                        <m:fPr>
                          <m:ctrlPr>
                            <a:rPr lang="en-US" altLang="zh-CN" sz="2600" b="1" i="1" smtClean="0">
                              <a:latin typeface="Cambria Math"/>
                              <a:ea typeface="华文楷体" pitchFamily="2" charset="-122"/>
                            </a:rPr>
                          </m:ctrlPr>
                        </m:fPr>
                        <m:num>
                          <m:r>
                            <a:rPr lang="en-US" altLang="zh-CN" sz="2600" b="1" i="1" smtClean="0">
                              <a:latin typeface="Cambria Math"/>
                              <a:ea typeface="华文楷体" pitchFamily="2" charset="-122"/>
                            </a:rPr>
                            <m:t>𝟏</m:t>
                          </m:r>
                        </m:num>
                        <m:den>
                          <m:r>
                            <a:rPr lang="en-US" altLang="zh-CN" sz="2600" b="1" i="1" smtClean="0">
                              <a:latin typeface="Cambria Math"/>
                              <a:ea typeface="华文楷体" pitchFamily="2" charset="-122"/>
                            </a:rPr>
                            <m:t>|</m:t>
                          </m:r>
                          <m:r>
                            <a:rPr lang="en-US" altLang="zh-CN" sz="2600" b="1" i="1" smtClean="0">
                              <a:latin typeface="Cambria Math"/>
                              <a:ea typeface="华文楷体" pitchFamily="2" charset="-122"/>
                            </a:rPr>
                            <m:t>𝑺</m:t>
                          </m:r>
                          <m:r>
                            <a:rPr lang="en-US" altLang="zh-CN" sz="2600" b="1" i="1" smtClean="0">
                              <a:latin typeface="Cambria Math"/>
                              <a:ea typeface="华文楷体" pitchFamily="2" charset="-122"/>
                            </a:rPr>
                            <m:t>|</m:t>
                          </m:r>
                        </m:den>
                      </m:f>
                    </m:oMath>
                  </m:oMathPara>
                </a14:m>
                <a:endParaRPr lang="en-US" altLang="zh-CN" sz="2600" b="1" dirty="0">
                  <a:latin typeface="华文楷体" pitchFamily="2" charset="-122"/>
                  <a:ea typeface="华文楷体" pitchFamily="2" charset="-122"/>
                </a:endParaRPr>
              </a:p>
              <a:p>
                <a:pPr marL="0" indent="0">
                  <a:buNone/>
                </a:pPr>
                <a:r>
                  <a:rPr lang="zh-CN" altLang="zh-CN" sz="2600" b="1" dirty="0">
                    <a:latin typeface="华文楷体" pitchFamily="2" charset="-122"/>
                    <a:ea typeface="华文楷体" pitchFamily="2" charset="-122"/>
                  </a:rPr>
                  <a:t>其中</a:t>
                </a:r>
                <a14:m>
                  <m:oMath xmlns:m="http://schemas.openxmlformats.org/officeDocument/2006/math">
                    <m:r>
                      <a:rPr lang="en-US" altLang="zh-CN" sz="2600" b="1" i="1" dirty="0" smtClean="0">
                        <a:latin typeface="Cambria Math"/>
                        <a:ea typeface="华文楷体" pitchFamily="2" charset="-122"/>
                      </a:rPr>
                      <m:t>|</m:t>
                    </m:r>
                    <m:r>
                      <a:rPr lang="en-US" altLang="zh-CN" sz="2600" b="1" i="1" dirty="0" smtClean="0">
                        <a:latin typeface="Cambria Math"/>
                        <a:ea typeface="华文楷体" pitchFamily="2" charset="-122"/>
                      </a:rPr>
                      <m:t>𝑺</m:t>
                    </m:r>
                    <m:r>
                      <a:rPr lang="en-US" altLang="zh-CN" sz="2600" b="1" i="1" dirty="0" smtClean="0">
                        <a:latin typeface="Cambria Math"/>
                        <a:ea typeface="华文楷体" pitchFamily="2" charset="-122"/>
                      </a:rPr>
                      <m:t>|</m:t>
                    </m:r>
                  </m:oMath>
                </a14:m>
                <a:r>
                  <a:rPr lang="zh-CN" altLang="zh-CN" sz="2600" b="1" dirty="0">
                    <a:latin typeface="华文楷体" pitchFamily="2" charset="-122"/>
                    <a:ea typeface="华文楷体" pitchFamily="2" charset="-122"/>
                  </a:rPr>
                  <a:t>表示集合</a:t>
                </a:r>
                <a:r>
                  <a:rPr lang="en-US" altLang="zh-CN" sz="2600" b="1" dirty="0">
                    <a:latin typeface="华文楷体" pitchFamily="2" charset="-122"/>
                    <a:ea typeface="华文楷体" pitchFamily="2" charset="-122"/>
                  </a:rPr>
                  <a:t> </a:t>
                </a:r>
                <a14:m>
                  <m:oMath xmlns:m="http://schemas.openxmlformats.org/officeDocument/2006/math">
                    <m:r>
                      <a:rPr lang="en-US" altLang="zh-CN" sz="2600" b="1" i="1" smtClean="0">
                        <a:latin typeface="Cambria Math"/>
                        <a:ea typeface="华文楷体" pitchFamily="2" charset="-122"/>
                      </a:rPr>
                      <m:t>𝑺</m:t>
                    </m:r>
                  </m:oMath>
                </a14:m>
                <a:r>
                  <a:rPr lang="zh-CN" altLang="zh-CN" sz="2600" b="1" dirty="0">
                    <a:latin typeface="华文楷体" pitchFamily="2" charset="-122"/>
                    <a:ea typeface="华文楷体" pitchFamily="2" charset="-122"/>
                  </a:rPr>
                  <a:t>中状态的数量。这表明所有状态在高温下具有相同的概率。</a:t>
                </a:r>
                <a:endParaRPr lang="zh-CN" altLang="en-US" sz="2600" b="1" dirty="0">
                  <a:latin typeface="华文楷体" pitchFamily="2" charset="-122"/>
                  <a:ea typeface="华文楷体"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332656"/>
                <a:ext cx="8229600" cy="5798269"/>
              </a:xfrm>
              <a:blipFill rotWithShape="1">
                <a:blip r:embed="rId2"/>
                <a:stretch>
                  <a:fillRect l="-1259" t="-946" r="-1185" b="-13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87203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464429930"/>
              </p:ext>
            </p:extLst>
          </p:nvPr>
        </p:nvGraphicFramePr>
        <p:xfrm>
          <a:off x="510355" y="332656"/>
          <a:ext cx="7971353" cy="5894834"/>
        </p:xfrm>
        <a:graphic>
          <a:graphicData uri="http://schemas.openxmlformats.org/presentationml/2006/ole">
            <mc:AlternateContent xmlns:mc="http://schemas.openxmlformats.org/markup-compatibility/2006">
              <mc:Choice xmlns:v="urn:schemas-microsoft-com:vml" Requires="v">
                <p:oleObj spid="_x0000_s225319" name="Document" r:id="rId3" imgW="8257368" imgH="6106360" progId="Word.Document.8">
                  <p:embed/>
                </p:oleObj>
              </mc:Choice>
              <mc:Fallback>
                <p:oleObj name="Document" r:id="rId3" imgW="8257368" imgH="6106360"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355" y="332656"/>
                        <a:ext cx="7971353" cy="5894834"/>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6" name="TextBox 5"/>
              <p:cNvSpPr txBox="1"/>
              <p:nvPr/>
            </p:nvSpPr>
            <p:spPr>
              <a:xfrm>
                <a:off x="611560" y="6237312"/>
                <a:ext cx="6827703" cy="496674"/>
              </a:xfrm>
              <a:prstGeom prst="rect">
                <a:avLst/>
              </a:prstGeom>
              <a:noFill/>
            </p:spPr>
            <p:txBody>
              <a:bodyPr wrap="none" rtlCol="0">
                <a:spAutoFit/>
              </a:bodyPr>
              <a:lstStyle/>
              <a:p>
                <a:r>
                  <a:rPr lang="zh-CN" altLang="en-US" sz="2400" b="1" dirty="0">
                    <a:solidFill>
                      <a:schemeClr val="tx1"/>
                    </a:solidFill>
                    <a:latin typeface="华文楷体" pitchFamily="2" charset="-122"/>
                    <a:ea typeface="华文楷体" pitchFamily="2" charset="-122"/>
                  </a:rPr>
                  <a:t>其中</a:t>
                </a:r>
                <a14:m>
                  <m:oMath xmlns:m="http://schemas.openxmlformats.org/officeDocument/2006/math">
                    <m:sSub>
                      <m:sSubPr>
                        <m:ctrlPr>
                          <a:rPr lang="en-US" altLang="zh-CN" sz="2400" b="1" i="1" smtClean="0">
                            <a:solidFill>
                              <a:schemeClr val="tx1"/>
                            </a:solidFill>
                            <a:latin typeface="Cambria Math"/>
                          </a:rPr>
                        </m:ctrlPr>
                      </m:sSubPr>
                      <m:e>
                        <m:r>
                          <a:rPr lang="en-US" altLang="zh-CN" sz="2400" b="1" i="1" smtClean="0">
                            <a:solidFill>
                              <a:schemeClr val="tx1"/>
                            </a:solidFill>
                            <a:latin typeface="Cambria Math"/>
                          </a:rPr>
                          <m:t>𝑬</m:t>
                        </m:r>
                      </m:e>
                      <m:sub>
                        <m:r>
                          <a:rPr lang="en-US" altLang="zh-CN" sz="2400" b="1" i="0" smtClean="0">
                            <a:solidFill>
                              <a:schemeClr val="tx1"/>
                            </a:solidFill>
                            <a:latin typeface="Cambria Math"/>
                          </a:rPr>
                          <m:t>𝐦𝐢𝐧</m:t>
                        </m:r>
                      </m:sub>
                    </m:sSub>
                    <m:r>
                      <a:rPr lang="en-US" altLang="zh-CN" sz="2400" b="1" i="1" smtClean="0">
                        <a:solidFill>
                          <a:schemeClr val="tx1"/>
                        </a:solidFill>
                        <a:latin typeface="Cambria Math"/>
                      </a:rPr>
                      <m:t>=</m:t>
                    </m:r>
                    <m:func>
                      <m:funcPr>
                        <m:ctrlPr>
                          <a:rPr lang="en-US" altLang="zh-CN" sz="2400" b="1" i="1" smtClean="0">
                            <a:solidFill>
                              <a:schemeClr val="tx1"/>
                            </a:solidFill>
                            <a:latin typeface="Cambria Math"/>
                          </a:rPr>
                        </m:ctrlPr>
                      </m:funcPr>
                      <m:fName>
                        <m:limLow>
                          <m:limLowPr>
                            <m:ctrlPr>
                              <a:rPr lang="en-US" altLang="zh-CN" sz="2400" b="1" i="1" smtClean="0">
                                <a:solidFill>
                                  <a:schemeClr val="tx1"/>
                                </a:solidFill>
                                <a:latin typeface="Cambria Math"/>
                              </a:rPr>
                            </m:ctrlPr>
                          </m:limLowPr>
                          <m:e>
                            <m:r>
                              <a:rPr lang="en-US" altLang="zh-CN" sz="2400" b="1" i="0" smtClean="0">
                                <a:solidFill>
                                  <a:schemeClr val="tx1"/>
                                </a:solidFill>
                                <a:latin typeface="Cambria Math"/>
                              </a:rPr>
                              <m:t>𝐦𝐢𝐧</m:t>
                            </m:r>
                          </m:e>
                          <m:lim>
                            <m:r>
                              <a:rPr lang="en-US" altLang="zh-CN" sz="2400" b="1" i="1" smtClean="0">
                                <a:solidFill>
                                  <a:schemeClr val="tx1"/>
                                </a:solidFill>
                                <a:latin typeface="Cambria Math"/>
                              </a:rPr>
                              <m:t>𝒋</m:t>
                            </m:r>
                            <m:r>
                              <a:rPr lang="en-US" altLang="zh-CN" sz="2400" b="1" i="1" smtClean="0">
                                <a:solidFill>
                                  <a:schemeClr val="tx1"/>
                                </a:solidFill>
                                <a:latin typeface="Cambria Math"/>
                              </a:rPr>
                              <m:t>∈</m:t>
                            </m:r>
                            <m:r>
                              <a:rPr lang="en-US" altLang="zh-CN" sz="2400" b="1" i="1" smtClean="0">
                                <a:solidFill>
                                  <a:schemeClr val="tx1"/>
                                </a:solidFill>
                                <a:latin typeface="Cambria Math"/>
                              </a:rPr>
                              <m:t>𝑺</m:t>
                            </m:r>
                          </m:lim>
                        </m:limLow>
                      </m:fName>
                      <m:e>
                        <m:r>
                          <a:rPr lang="en-US" altLang="zh-CN" sz="2400" b="1" i="1" smtClean="0">
                            <a:solidFill>
                              <a:schemeClr val="tx1"/>
                            </a:solidFill>
                            <a:latin typeface="Cambria Math"/>
                          </a:rPr>
                          <m:t>𝑬</m:t>
                        </m:r>
                        <m:r>
                          <a:rPr lang="en-US" altLang="zh-CN" sz="2400" b="1" i="1" smtClean="0">
                            <a:solidFill>
                              <a:schemeClr val="tx1"/>
                            </a:solidFill>
                            <a:latin typeface="Cambria Math"/>
                          </a:rPr>
                          <m:t>(</m:t>
                        </m:r>
                        <m:r>
                          <a:rPr lang="en-US" altLang="zh-CN" sz="2400" b="1" i="1" smtClean="0">
                            <a:solidFill>
                              <a:schemeClr val="tx1"/>
                            </a:solidFill>
                            <a:latin typeface="Cambria Math"/>
                          </a:rPr>
                          <m:t>𝒋</m:t>
                        </m:r>
                        <m:r>
                          <a:rPr lang="en-US" altLang="zh-CN" sz="2400" b="1" i="1" smtClean="0">
                            <a:solidFill>
                              <a:schemeClr val="tx1"/>
                            </a:solidFill>
                            <a:latin typeface="Cambria Math"/>
                          </a:rPr>
                          <m:t>)</m:t>
                        </m:r>
                      </m:e>
                    </m:func>
                  </m:oMath>
                </a14:m>
                <a:r>
                  <a:rPr lang="zh-CN" altLang="en-US" sz="2400" b="1" dirty="0">
                    <a:solidFill>
                      <a:schemeClr val="tx1"/>
                    </a:solidFill>
                    <a:latin typeface="华文楷体" pitchFamily="2" charset="-122"/>
                    <a:ea typeface="华文楷体" pitchFamily="2" charset="-122"/>
                  </a:rPr>
                  <a:t>且</a:t>
                </a:r>
                <a14:m>
                  <m:oMath xmlns:m="http://schemas.openxmlformats.org/officeDocument/2006/math">
                    <m:sSub>
                      <m:sSubPr>
                        <m:ctrlPr>
                          <a:rPr lang="en-US" altLang="zh-CN" sz="2400" b="1" i="1" smtClean="0">
                            <a:solidFill>
                              <a:schemeClr val="tx1"/>
                            </a:solidFill>
                            <a:latin typeface="Cambria Math"/>
                          </a:rPr>
                        </m:ctrlPr>
                      </m:sSubPr>
                      <m:e>
                        <m:r>
                          <a:rPr lang="en-US" altLang="zh-CN" sz="2400" b="1" i="1" smtClean="0">
                            <a:solidFill>
                              <a:schemeClr val="tx1"/>
                            </a:solidFill>
                            <a:latin typeface="Cambria Math"/>
                          </a:rPr>
                          <m:t>𝑺</m:t>
                        </m:r>
                      </m:e>
                      <m:sub>
                        <m:r>
                          <a:rPr lang="en-US" altLang="zh-CN" sz="2400" b="1" i="0" smtClean="0">
                            <a:solidFill>
                              <a:schemeClr val="tx1"/>
                            </a:solidFill>
                            <a:latin typeface="Cambria Math"/>
                          </a:rPr>
                          <m:t>𝐦𝐢𝐧</m:t>
                        </m:r>
                      </m:sub>
                    </m:sSub>
                    <m:r>
                      <a:rPr lang="en-US" altLang="zh-CN" sz="2400" b="1" i="1" smtClean="0">
                        <a:solidFill>
                          <a:schemeClr val="tx1"/>
                        </a:solidFill>
                        <a:latin typeface="Cambria Math"/>
                      </a:rPr>
                      <m:t>={</m:t>
                    </m:r>
                    <m:r>
                      <a:rPr lang="en-US" altLang="zh-CN" sz="2400" b="1" i="1" smtClean="0">
                        <a:solidFill>
                          <a:schemeClr val="tx1"/>
                        </a:solidFill>
                        <a:latin typeface="Cambria Math"/>
                      </a:rPr>
                      <m:t>𝒊</m:t>
                    </m:r>
                    <m:r>
                      <a:rPr lang="en-US" altLang="zh-CN" sz="2400" b="1" i="1" smtClean="0">
                        <a:solidFill>
                          <a:schemeClr val="tx1"/>
                        </a:solidFill>
                        <a:latin typeface="Cambria Math"/>
                      </a:rPr>
                      <m:t>|</m:t>
                    </m:r>
                    <m:r>
                      <a:rPr lang="en-US" altLang="zh-CN" sz="2400" b="1" i="1" smtClean="0">
                        <a:solidFill>
                          <a:schemeClr val="tx1"/>
                        </a:solidFill>
                        <a:latin typeface="Cambria Math"/>
                      </a:rPr>
                      <m:t>𝑬</m:t>
                    </m:r>
                    <m:d>
                      <m:dPr>
                        <m:ctrlPr>
                          <a:rPr lang="en-US" altLang="zh-CN" sz="2400" b="1" i="1" smtClean="0">
                            <a:solidFill>
                              <a:schemeClr val="tx1"/>
                            </a:solidFill>
                            <a:latin typeface="Cambria Math"/>
                          </a:rPr>
                        </m:ctrlPr>
                      </m:dPr>
                      <m:e>
                        <m:r>
                          <a:rPr lang="en-US" altLang="zh-CN" sz="2400" b="1" i="1" smtClean="0">
                            <a:solidFill>
                              <a:schemeClr val="tx1"/>
                            </a:solidFill>
                            <a:latin typeface="Cambria Math"/>
                          </a:rPr>
                          <m:t>𝒊</m:t>
                        </m:r>
                      </m:e>
                    </m:d>
                    <m:r>
                      <a:rPr lang="en-US" altLang="zh-CN" sz="2400" b="1" i="1" smtClean="0">
                        <a:solidFill>
                          <a:schemeClr val="tx1"/>
                        </a:solidFill>
                        <a:latin typeface="Cambria Math"/>
                      </a:rPr>
                      <m:t>=</m:t>
                    </m:r>
                    <m:sSub>
                      <m:sSubPr>
                        <m:ctrlPr>
                          <a:rPr lang="en-US" altLang="zh-CN" sz="2400" b="1" i="1" smtClean="0">
                            <a:solidFill>
                              <a:schemeClr val="tx1"/>
                            </a:solidFill>
                            <a:latin typeface="Cambria Math"/>
                          </a:rPr>
                        </m:ctrlPr>
                      </m:sSubPr>
                      <m:e>
                        <m:r>
                          <a:rPr lang="en-US" altLang="zh-CN" sz="2400" b="1" i="1" smtClean="0">
                            <a:solidFill>
                              <a:schemeClr val="tx1"/>
                            </a:solidFill>
                            <a:latin typeface="Cambria Math"/>
                          </a:rPr>
                          <m:t>𝑬</m:t>
                        </m:r>
                      </m:e>
                      <m:sub>
                        <m:r>
                          <a:rPr lang="en-US" altLang="zh-CN" sz="2400" b="1" i="1" smtClean="0">
                            <a:solidFill>
                              <a:schemeClr val="tx1"/>
                            </a:solidFill>
                            <a:latin typeface="Cambria Math"/>
                          </a:rPr>
                          <m:t>𝒎𝒊𝒏</m:t>
                        </m:r>
                      </m:sub>
                    </m:sSub>
                    <m:r>
                      <a:rPr lang="en-US" altLang="zh-CN" sz="2400" b="1" i="1" smtClean="0">
                        <a:solidFill>
                          <a:schemeClr val="tx1"/>
                        </a:solidFill>
                        <a:latin typeface="Cambria Math"/>
                      </a:rPr>
                      <m:t>}</m:t>
                    </m:r>
                  </m:oMath>
                </a14:m>
                <a:endParaRPr lang="zh-CN" altLang="en-US" sz="2400" b="1" dirty="0">
                  <a:solidFill>
                    <a:schemeClr val="tx1"/>
                  </a:solidFill>
                  <a:latin typeface="华文楷体" pitchFamily="2" charset="-122"/>
                  <a:ea typeface="华文楷体" pitchFamily="2" charset="-122"/>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11560" y="6237312"/>
                <a:ext cx="6827703" cy="496674"/>
              </a:xfrm>
              <a:prstGeom prst="rect">
                <a:avLst/>
              </a:prstGeom>
              <a:blipFill rotWithShape="1">
                <a:blip r:embed="rId5"/>
                <a:stretch>
                  <a:fillRect l="-1339" t="-7317" b="-21951"/>
                </a:stretch>
              </a:blipFill>
            </p:spPr>
            <p:txBody>
              <a:bodyPr/>
              <a:lstStyle/>
              <a:p>
                <a:r>
                  <a:rPr lang="zh-CN" altLang="en-US">
                    <a:noFill/>
                  </a:rPr>
                  <a:t> </a:t>
                </a:r>
              </a:p>
            </p:txBody>
          </p:sp>
        </mc:Fallback>
      </mc:AlternateContent>
      <p:sp>
        <p:nvSpPr>
          <p:cNvPr id="7" name="线形标注 2 6"/>
          <p:cNvSpPr/>
          <p:nvPr/>
        </p:nvSpPr>
        <p:spPr bwMode="auto">
          <a:xfrm>
            <a:off x="4644008" y="836712"/>
            <a:ext cx="2160240" cy="3456384"/>
          </a:xfrm>
          <a:prstGeom prst="borderCallout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a:ln>
                <a:noFill/>
              </a:ln>
              <a:solidFill>
                <a:srgbClr val="006699"/>
              </a:solidFill>
              <a:effectLst/>
              <a:latin typeface="Arial" pitchFamily="34" charset="0"/>
              <a:ea typeface="方正舒体" pitchFamily="2" charset="-122"/>
            </a:endParaRPr>
          </a:p>
        </p:txBody>
      </p:sp>
      <p:sp>
        <p:nvSpPr>
          <p:cNvPr id="8" name="椭圆形标注 7"/>
          <p:cNvSpPr/>
          <p:nvPr/>
        </p:nvSpPr>
        <p:spPr bwMode="auto">
          <a:xfrm>
            <a:off x="5940152" y="1124744"/>
            <a:ext cx="2592288" cy="252028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a:ln>
                <a:noFill/>
              </a:ln>
              <a:solidFill>
                <a:srgbClr val="006699"/>
              </a:solidFill>
              <a:effectLst/>
              <a:latin typeface="Arial" pitchFamily="34" charset="0"/>
              <a:ea typeface="方正舒体" pitchFamily="2" charset="-122"/>
            </a:endParaRPr>
          </a:p>
        </p:txBody>
      </p:sp>
      <p:sp>
        <p:nvSpPr>
          <p:cNvPr id="9" name="椭圆形标注 8"/>
          <p:cNvSpPr/>
          <p:nvPr/>
        </p:nvSpPr>
        <p:spPr bwMode="auto">
          <a:xfrm>
            <a:off x="7236296" y="1124744"/>
            <a:ext cx="1656184" cy="1440160"/>
          </a:xfrm>
          <a:prstGeom prst="wedgeEllipse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a:ln>
                <a:noFill/>
              </a:ln>
              <a:solidFill>
                <a:srgbClr val="006699"/>
              </a:solidFill>
              <a:effectLst/>
              <a:latin typeface="Arial" pitchFamily="34" charset="0"/>
              <a:ea typeface="方正舒体" pitchFamily="2" charset="-122"/>
            </a:endParaRPr>
          </a:p>
        </p:txBody>
      </p:sp>
      <p:sp>
        <p:nvSpPr>
          <p:cNvPr id="10" name="椭圆形标注 9"/>
          <p:cNvSpPr/>
          <p:nvPr/>
        </p:nvSpPr>
        <p:spPr bwMode="auto">
          <a:xfrm>
            <a:off x="5220072" y="523878"/>
            <a:ext cx="3695355" cy="1428214"/>
          </a:xfrm>
          <a:prstGeom prst="wedgeEllipseCallout">
            <a:avLst>
              <a:gd name="adj1" fmla="val -20593"/>
              <a:gd name="adj2" fmla="val 211632"/>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000" b="1" dirty="0">
                <a:solidFill>
                  <a:srgbClr val="006699"/>
                </a:solidFill>
                <a:latin typeface="楷体" pitchFamily="49" charset="-122"/>
                <a:ea typeface="楷体" pitchFamily="49" charset="-122"/>
              </a:rPr>
              <a:t>表明当温度降至很低时，材料会以很大概率进入最小能量状态</a:t>
            </a:r>
            <a:r>
              <a:rPr lang="en-US" altLang="zh-CN" sz="2000" b="1" dirty="0">
                <a:solidFill>
                  <a:srgbClr val="006699"/>
                </a:solidFill>
                <a:latin typeface="楷体" pitchFamily="49" charset="-122"/>
                <a:ea typeface="楷体" pitchFamily="49" charset="-122"/>
              </a:rPr>
              <a:t>.</a:t>
            </a:r>
            <a:endParaRPr kumimoji="0" lang="zh-CN" altLang="en-US" b="1" i="0" u="none" strike="noStrike" cap="none" normalizeH="0" baseline="0" dirty="0">
              <a:ln>
                <a:noFill/>
              </a:ln>
              <a:solidFill>
                <a:srgbClr val="006699"/>
              </a:solidFill>
              <a:effectLst/>
              <a:latin typeface="楷体" pitchFamily="49" charset="-122"/>
              <a:ea typeface="楷体" pitchFamily="49" charset="-122"/>
            </a:endParaRPr>
          </a:p>
        </p:txBody>
      </p:sp>
    </p:spTree>
    <p:extLst>
      <p:ext uri="{BB962C8B-B14F-4D97-AF65-F5344CB8AC3E}">
        <p14:creationId xmlns:p14="http://schemas.microsoft.com/office/powerpoint/2010/main" val="222738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536575" y="914400"/>
          <a:ext cx="8166100" cy="3925888"/>
        </p:xfrm>
        <a:graphic>
          <a:graphicData uri="http://schemas.openxmlformats.org/presentationml/2006/ole">
            <mc:AlternateContent xmlns:mc="http://schemas.openxmlformats.org/markup-compatibility/2006">
              <mc:Choice xmlns:v="urn:schemas-microsoft-com:vml" Requires="v">
                <p:oleObj spid="_x0000_s226341" name="Document" r:id="rId3" imgW="8257368" imgH="3953714" progId="Word.Document.8">
                  <p:embed/>
                </p:oleObj>
              </mc:Choice>
              <mc:Fallback>
                <p:oleObj name="Document" r:id="rId3" imgW="8257368" imgH="3953714"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914400"/>
                        <a:ext cx="81661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366580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303419881"/>
              </p:ext>
            </p:extLst>
          </p:nvPr>
        </p:nvGraphicFramePr>
        <p:xfrm>
          <a:off x="536575" y="549275"/>
          <a:ext cx="8134350" cy="5759450"/>
        </p:xfrm>
        <a:graphic>
          <a:graphicData uri="http://schemas.openxmlformats.org/presentationml/2006/ole">
            <mc:AlternateContent xmlns:mc="http://schemas.openxmlformats.org/markup-compatibility/2006">
              <mc:Choice xmlns:v="urn:schemas-microsoft-com:vml" Requires="v">
                <p:oleObj spid="_x0000_s227365" name="Document" r:id="rId3" imgW="8213341" imgH="5407164" progId="Word.Document.8">
                  <p:embed/>
                </p:oleObj>
              </mc:Choice>
              <mc:Fallback>
                <p:oleObj name="Document" r:id="rId3" imgW="8213341" imgH="5407164"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549275"/>
                        <a:ext cx="8134350" cy="57594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58406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942432319"/>
              </p:ext>
            </p:extLst>
          </p:nvPr>
        </p:nvGraphicFramePr>
        <p:xfrm>
          <a:off x="568325" y="720725"/>
          <a:ext cx="8159750" cy="5228555"/>
        </p:xfrm>
        <a:graphic>
          <a:graphicData uri="http://schemas.openxmlformats.org/presentationml/2006/ole">
            <mc:AlternateContent xmlns:mc="http://schemas.openxmlformats.org/markup-compatibility/2006">
              <mc:Choice xmlns:v="urn:schemas-microsoft-com:vml" Requires="v">
                <p:oleObj spid="_x0000_s228389" name="Document" r:id="rId3" imgW="8248832" imgH="5256379" progId="Word.Document.8">
                  <p:embed/>
                </p:oleObj>
              </mc:Choice>
              <mc:Fallback>
                <p:oleObj name="Document" r:id="rId3" imgW="8248832" imgH="5256379" progId="Word.Document.8">
                  <p:embed/>
                  <p:pic>
                    <p:nvPicPr>
                      <p:cNvPr id="0" name="对象 2"/>
                      <p:cNvPicPr>
                        <a:picLocks noChangeAspect="1" noChangeArrowheads="1"/>
                      </p:cNvPicPr>
                      <p:nvPr/>
                    </p:nvPicPr>
                    <p:blipFill>
                      <a:blip r:embed="rId4"/>
                      <a:srcRect/>
                      <a:stretch>
                        <a:fillRect/>
                      </a:stretch>
                    </p:blipFill>
                    <p:spPr bwMode="auto">
                      <a:xfrm>
                        <a:off x="568325" y="720725"/>
                        <a:ext cx="8159750" cy="5228555"/>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5" name="TextBox 4"/>
              <p:cNvSpPr txBox="1"/>
              <p:nvPr/>
            </p:nvSpPr>
            <p:spPr>
              <a:xfrm>
                <a:off x="467544" y="4653136"/>
                <a:ext cx="8280920" cy="144411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3200" b="1" dirty="0">
                    <a:latin typeface="华文楷体" pitchFamily="2" charset="-122"/>
                    <a:ea typeface="华文楷体" pitchFamily="2" charset="-122"/>
                  </a:rPr>
                  <a:t>产生一个</a:t>
                </a:r>
                <a:r>
                  <a:rPr lang="en-US" altLang="zh-CN" sz="3200" b="1" dirty="0">
                    <a:latin typeface="华文楷体" pitchFamily="2" charset="-122"/>
                    <a:ea typeface="华文楷体" pitchFamily="2" charset="-122"/>
                  </a:rPr>
                  <a:t>[0,1]</a:t>
                </a:r>
                <a:r>
                  <a:rPr lang="zh-CN" altLang="en-US" sz="3200" b="1" dirty="0">
                    <a:latin typeface="华文楷体" pitchFamily="2" charset="-122"/>
                    <a:ea typeface="华文楷体" pitchFamily="2" charset="-122"/>
                  </a:rPr>
                  <a:t>区间上均匀分布的随机数</a:t>
                </a:r>
                <a:r>
                  <a:rPr lang="en-US" altLang="zh-CN" sz="3200" b="1" dirty="0">
                    <a:latin typeface="华文楷体" pitchFamily="2" charset="-122"/>
                    <a:ea typeface="华文楷体" pitchFamily="2" charset="-122"/>
                  </a:rPr>
                  <a:t>rand</a:t>
                </a:r>
                <a:r>
                  <a:rPr lang="zh-CN" altLang="en-US" sz="3200" b="1" dirty="0">
                    <a:latin typeface="华文楷体" pitchFamily="2" charset="-122"/>
                    <a:ea typeface="华文楷体" pitchFamily="2" charset="-122"/>
                  </a:rPr>
                  <a:t>，若</a:t>
                </a:r>
                <a14:m>
                  <m:oMath xmlns:m="http://schemas.openxmlformats.org/officeDocument/2006/math">
                    <m:r>
                      <a:rPr lang="en-US" altLang="zh-CN" sz="3200" b="1" i="0" smtClean="0">
                        <a:latin typeface="Cambria Math"/>
                        <a:ea typeface="华文楷体" pitchFamily="2" charset="-122"/>
                      </a:rPr>
                      <m:t>𝐫𝐚𝐧𝐝</m:t>
                    </m:r>
                    <m:r>
                      <a:rPr lang="en-US" altLang="zh-CN" sz="3200" b="1" i="1" smtClean="0">
                        <a:latin typeface="Cambria Math"/>
                        <a:ea typeface="华文楷体" pitchFamily="2" charset="-122"/>
                      </a:rPr>
                      <m:t>≤</m:t>
                    </m:r>
                    <m:sSup>
                      <m:sSupPr>
                        <m:ctrlPr>
                          <a:rPr lang="en-US" altLang="zh-CN" sz="3200" b="1" i="1" smtClean="0">
                            <a:latin typeface="Cambria Math"/>
                            <a:ea typeface="华文楷体" pitchFamily="2" charset="-122"/>
                          </a:rPr>
                        </m:ctrlPr>
                      </m:sSupPr>
                      <m:e>
                        <m:r>
                          <a:rPr lang="en-US" altLang="zh-CN" sz="3200" b="1" i="1" smtClean="0">
                            <a:latin typeface="Cambria Math"/>
                            <a:ea typeface="华文楷体" pitchFamily="2" charset="-122"/>
                          </a:rPr>
                          <m:t>𝒆</m:t>
                        </m:r>
                      </m:e>
                      <m:sup>
                        <m:r>
                          <a:rPr lang="en-US" altLang="zh-CN" sz="3200" b="1" i="1" smtClean="0">
                            <a:latin typeface="Cambria Math"/>
                            <a:ea typeface="华文楷体" pitchFamily="2" charset="-122"/>
                          </a:rPr>
                          <m:t>−</m:t>
                        </m:r>
                        <m:f>
                          <m:fPr>
                            <m:ctrlPr>
                              <a:rPr lang="en-US" altLang="zh-CN" sz="3200" b="1" i="1" smtClean="0">
                                <a:latin typeface="Cambria Math"/>
                                <a:ea typeface="华文楷体" pitchFamily="2" charset="-122"/>
                              </a:rPr>
                            </m:ctrlPr>
                          </m:fPr>
                          <m:num>
                            <m:r>
                              <a:rPr lang="en-US" altLang="zh-CN" sz="3200" b="1" i="1" smtClean="0">
                                <a:latin typeface="Cambria Math"/>
                                <a:ea typeface="华文楷体" pitchFamily="2" charset="-122"/>
                              </a:rPr>
                              <m:t>𝒇</m:t>
                            </m:r>
                            <m:d>
                              <m:dPr>
                                <m:ctrlPr>
                                  <a:rPr lang="en-US" altLang="zh-CN" sz="3200" b="1" i="1" smtClean="0">
                                    <a:latin typeface="Cambria Math"/>
                                    <a:ea typeface="华文楷体" pitchFamily="2" charset="-122"/>
                                  </a:rPr>
                                </m:ctrlPr>
                              </m:dPr>
                              <m:e>
                                <m:sSup>
                                  <m:sSupPr>
                                    <m:ctrlPr>
                                      <a:rPr lang="en-US" altLang="zh-CN" sz="3200" b="1" i="1" smtClean="0">
                                        <a:latin typeface="Cambria Math"/>
                                        <a:ea typeface="华文楷体" pitchFamily="2" charset="-122"/>
                                      </a:rPr>
                                    </m:ctrlPr>
                                  </m:sSupPr>
                                  <m:e>
                                    <m:r>
                                      <a:rPr lang="en-US" altLang="zh-CN" sz="3200" b="1" i="1" smtClean="0">
                                        <a:latin typeface="Cambria Math"/>
                                        <a:ea typeface="华文楷体" pitchFamily="2" charset="-122"/>
                                      </a:rPr>
                                      <m:t>𝒙</m:t>
                                    </m:r>
                                  </m:e>
                                  <m:sup>
                                    <m:r>
                                      <a:rPr lang="en-US" altLang="zh-CN" sz="3200" b="1" i="1" smtClean="0">
                                        <a:latin typeface="Cambria Math"/>
                                        <a:ea typeface="华文楷体" pitchFamily="2" charset="-122"/>
                                      </a:rPr>
                                      <m:t>′</m:t>
                                    </m:r>
                                  </m:sup>
                                </m:sSup>
                              </m:e>
                            </m:d>
                            <m:r>
                              <a:rPr lang="en-US" altLang="zh-CN" sz="3200" b="1" i="1" smtClean="0">
                                <a:latin typeface="Cambria Math"/>
                                <a:ea typeface="华文楷体" pitchFamily="2" charset="-122"/>
                              </a:rPr>
                              <m:t>−</m:t>
                            </m:r>
                            <m:r>
                              <a:rPr lang="en-US" altLang="zh-CN" sz="3200" b="1" i="1" smtClean="0">
                                <a:latin typeface="Cambria Math"/>
                                <a:ea typeface="华文楷体" pitchFamily="2" charset="-122"/>
                              </a:rPr>
                              <m:t>𝒇</m:t>
                            </m:r>
                            <m:r>
                              <a:rPr lang="en-US" altLang="zh-CN" sz="3200" b="1" i="1" smtClean="0">
                                <a:latin typeface="Cambria Math"/>
                                <a:ea typeface="华文楷体" pitchFamily="2" charset="-122"/>
                              </a:rPr>
                              <m:t>(</m:t>
                            </m:r>
                            <m:r>
                              <a:rPr lang="en-US" altLang="zh-CN" sz="3200" b="1" i="1" smtClean="0">
                                <a:latin typeface="Cambria Math"/>
                                <a:ea typeface="华文楷体" pitchFamily="2" charset="-122"/>
                              </a:rPr>
                              <m:t>𝒙</m:t>
                            </m:r>
                            <m:r>
                              <a:rPr lang="en-US" altLang="zh-CN" sz="3200" b="1" i="1" smtClean="0">
                                <a:latin typeface="Cambria Math"/>
                                <a:ea typeface="华文楷体" pitchFamily="2" charset="-122"/>
                              </a:rPr>
                              <m:t>(</m:t>
                            </m:r>
                            <m:r>
                              <a:rPr lang="en-US" altLang="zh-CN" sz="3200" b="1" i="1" smtClean="0">
                                <a:latin typeface="Cambria Math"/>
                                <a:ea typeface="华文楷体" pitchFamily="2" charset="-122"/>
                              </a:rPr>
                              <m:t>𝒌</m:t>
                            </m:r>
                            <m:r>
                              <a:rPr lang="en-US" altLang="zh-CN" sz="3200" b="1" i="1" smtClean="0">
                                <a:latin typeface="Cambria Math"/>
                                <a:ea typeface="华文楷体" pitchFamily="2" charset="-122"/>
                              </a:rPr>
                              <m:t>))</m:t>
                            </m:r>
                          </m:num>
                          <m:den>
                            <m:sSub>
                              <m:sSubPr>
                                <m:ctrlPr>
                                  <a:rPr lang="en-US" altLang="zh-CN" sz="3200" b="1" i="1" smtClean="0">
                                    <a:latin typeface="Cambria Math"/>
                                    <a:ea typeface="华文楷体" pitchFamily="2" charset="-122"/>
                                  </a:rPr>
                                </m:ctrlPr>
                              </m:sSubPr>
                              <m:e>
                                <m:r>
                                  <a:rPr lang="en-US" altLang="zh-CN" sz="3200" b="1" i="1" smtClean="0">
                                    <a:latin typeface="Cambria Math"/>
                                    <a:ea typeface="华文楷体" pitchFamily="2" charset="-122"/>
                                  </a:rPr>
                                  <m:t>𝑻</m:t>
                                </m:r>
                              </m:e>
                              <m:sub>
                                <m:r>
                                  <a:rPr lang="en-US" altLang="zh-CN" sz="3200" b="1" i="1" smtClean="0">
                                    <a:latin typeface="Cambria Math"/>
                                    <a:ea typeface="华文楷体" pitchFamily="2" charset="-122"/>
                                  </a:rPr>
                                  <m:t>𝒊</m:t>
                                </m:r>
                              </m:sub>
                            </m:sSub>
                          </m:den>
                        </m:f>
                      </m:sup>
                    </m:sSup>
                  </m:oMath>
                </a14:m>
                <a:r>
                  <a:rPr lang="en-US" altLang="zh-CN" b="1" dirty="0">
                    <a:latin typeface="华文楷体" pitchFamily="2" charset="-122"/>
                    <a:ea typeface="华文楷体" pitchFamily="2" charset="-122"/>
                  </a:rPr>
                  <a:t>,</a:t>
                </a:r>
                <a:r>
                  <a:rPr lang="zh-CN" altLang="en-US" sz="3200" b="1" dirty="0">
                    <a:latin typeface="华文楷体" pitchFamily="2" charset="-122"/>
                    <a:ea typeface="华文楷体" pitchFamily="2" charset="-122"/>
                  </a:rPr>
                  <a:t>则接受。</a:t>
                </a:r>
              </a:p>
            </p:txBody>
          </p:sp>
        </mc:Choice>
        <mc:Fallback xmlns="">
          <p:sp>
            <p:nvSpPr>
              <p:cNvPr id="5" name="TextBox 4"/>
              <p:cNvSpPr txBox="1">
                <a:spLocks noRot="1" noChangeAspect="1" noMove="1" noResize="1" noEditPoints="1" noAdjustHandles="1" noChangeArrowheads="1" noChangeShapeType="1" noTextEdit="1"/>
              </p:cNvSpPr>
              <p:nvPr/>
            </p:nvSpPr>
            <p:spPr>
              <a:xfrm>
                <a:off x="467544" y="4653136"/>
                <a:ext cx="8280920" cy="1444113"/>
              </a:xfrm>
              <a:prstGeom prst="rect">
                <a:avLst/>
              </a:prstGeom>
              <a:blipFill rotWithShape="1">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594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2">
            <a:extLst>
              <a:ext uri="{FF2B5EF4-FFF2-40B4-BE49-F238E27FC236}">
                <a16:creationId xmlns="" xmlns:a16="http://schemas.microsoft.com/office/drawing/2014/main" id="{9C1CED65-4DCD-4DBE-A8C0-A988C89203C6}"/>
              </a:ext>
            </a:extLst>
          </p:cNvPr>
          <p:cNvGraphicFramePr>
            <a:graphicFrameLocks noChangeAspect="1"/>
          </p:cNvGraphicFramePr>
          <p:nvPr>
            <p:extLst>
              <p:ext uri="{D42A27DB-BD31-4B8C-83A1-F6EECF244321}">
                <p14:modId xmlns:p14="http://schemas.microsoft.com/office/powerpoint/2010/main" val="2295657218"/>
              </p:ext>
            </p:extLst>
          </p:nvPr>
        </p:nvGraphicFramePr>
        <p:xfrm>
          <a:off x="395536" y="836712"/>
          <a:ext cx="8386514" cy="2808311"/>
        </p:xfrm>
        <a:graphic>
          <a:graphicData uri="http://schemas.openxmlformats.org/presentationml/2006/ole">
            <mc:AlternateContent xmlns:mc="http://schemas.openxmlformats.org/markup-compatibility/2006">
              <mc:Choice xmlns:v="urn:schemas-microsoft-com:vml" Requires="v">
                <p:oleObj spid="_x0000_s229410" name="Document" r:id="rId3" imgW="8257368" imgH="2891426" progId="Word.Document.8">
                  <p:embed/>
                </p:oleObj>
              </mc:Choice>
              <mc:Fallback>
                <p:oleObj name="Document" r:id="rId3" imgW="8257368" imgH="2891426" progId="Word.Document.8">
                  <p:embed/>
                  <p:pic>
                    <p:nvPicPr>
                      <p:cNvPr id="14338" name="对象 2">
                        <a:extLst>
                          <a:ext uri="{FF2B5EF4-FFF2-40B4-BE49-F238E27FC236}">
                            <a16:creationId xmlns="" xmlns:a16="http://schemas.microsoft.com/office/drawing/2014/main" id="{AC37AC2D-EC94-4451-84CF-59417D179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836712"/>
                        <a:ext cx="8386514" cy="2808311"/>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7" name="文本框 6">
                <a:extLst>
                  <a:ext uri="{FF2B5EF4-FFF2-40B4-BE49-F238E27FC236}">
                    <a16:creationId xmlns="" xmlns:a16="http://schemas.microsoft.com/office/drawing/2014/main" id="{04A4546F-D7B8-46D7-9229-F72DA0AE8020}"/>
                  </a:ext>
                </a:extLst>
              </p:cNvPr>
              <p:cNvSpPr txBox="1"/>
              <p:nvPr/>
            </p:nvSpPr>
            <p:spPr>
              <a:xfrm>
                <a:off x="611560" y="3284984"/>
                <a:ext cx="3600400" cy="1344727"/>
              </a:xfrm>
              <a:prstGeom prst="rect">
                <a:avLst/>
              </a:prstGeom>
              <a:solidFill>
                <a:schemeClr val="accent1">
                  <a:lumMod val="20000"/>
                  <a:lumOff val="80000"/>
                </a:schemeClr>
              </a:solidFill>
            </p:spPr>
            <p:txBody>
              <a:bodyPr wrap="square" rtlCol="0">
                <a:spAutoFit/>
              </a:bodyPr>
              <a:lstStyle/>
              <a:p>
                <a:r>
                  <a:rPr lang="zh-CN" altLang="en-US" sz="2400" b="1" dirty="0">
                    <a:latin typeface="微软雅黑" pitchFamily="34" charset="-122"/>
                    <a:ea typeface="微软雅黑" pitchFamily="34" charset="-122"/>
                  </a:rPr>
                  <a:t>经典降温方式</a:t>
                </a:r>
                <a:r>
                  <a:rPr lang="en-US" altLang="zh-CN" sz="2400" b="1" dirty="0">
                    <a:latin typeface="微软雅黑" pitchFamily="34" charset="-122"/>
                    <a:ea typeface="微软雅黑" pitchFamily="34" charset="-122"/>
                  </a:rPr>
                  <a:t>:</a:t>
                </a:r>
              </a:p>
              <a:p>
                <a:pPr/>
                <a14:m>
                  <m:oMathPara xmlns:m="http://schemas.openxmlformats.org/officeDocument/2006/math">
                    <m:oMathParaPr>
                      <m:jc m:val="center"/>
                    </m:oMathParaPr>
                    <m:oMath xmlns:m="http://schemas.openxmlformats.org/officeDocument/2006/math">
                      <m:r>
                        <a:rPr lang="en-US" altLang="zh-CN" sz="2800" b="1" i="1" smtClean="0">
                          <a:latin typeface="Cambria Math" panose="02040503050406030204" pitchFamily="18" charset="0"/>
                        </a:rPr>
                        <m:t>𝑻</m:t>
                      </m:r>
                      <m:d>
                        <m:dPr>
                          <m:ctrlPr>
                            <a:rPr lang="en-US" altLang="zh-CN" sz="2800" b="1" i="1" smtClean="0">
                              <a:latin typeface="Cambria Math"/>
                            </a:rPr>
                          </m:ctrlPr>
                        </m:dPr>
                        <m:e>
                          <m:r>
                            <a:rPr lang="en-US" altLang="zh-CN" sz="2800" b="1" i="1" smtClean="0">
                              <a:latin typeface="Cambria Math" panose="02040503050406030204" pitchFamily="18" charset="0"/>
                            </a:rPr>
                            <m:t>𝒕</m:t>
                          </m:r>
                        </m:e>
                      </m:d>
                      <m:r>
                        <a:rPr lang="en-US" altLang="zh-CN" sz="2800" b="1" i="1" smtClean="0">
                          <a:latin typeface="Cambria Math" panose="02040503050406030204" pitchFamily="18" charset="0"/>
                        </a:rPr>
                        <m:t>=</m:t>
                      </m:r>
                      <m:f>
                        <m:fPr>
                          <m:ctrlPr>
                            <a:rPr lang="en-US" altLang="zh-CN" sz="2800" b="1" i="1" smtClean="0">
                              <a:latin typeface="Cambria Math"/>
                            </a:rPr>
                          </m:ctrlPr>
                        </m:fPr>
                        <m:num>
                          <m:sSub>
                            <m:sSubPr>
                              <m:ctrlPr>
                                <a:rPr lang="en-US" altLang="zh-CN" sz="2800" b="1" i="1" smtClean="0">
                                  <a:latin typeface="Cambria Math"/>
                                </a:rPr>
                              </m:ctrlPr>
                            </m:sSubPr>
                            <m:e>
                              <m:r>
                                <a:rPr lang="en-US" altLang="zh-CN" sz="2800" b="1" i="1" smtClean="0">
                                  <a:latin typeface="Cambria Math" panose="02040503050406030204" pitchFamily="18" charset="0"/>
                                </a:rPr>
                                <m:t>𝑻</m:t>
                              </m:r>
                            </m:e>
                            <m:sub>
                              <m:r>
                                <a:rPr lang="en-US" altLang="zh-CN" sz="2800" b="1" i="1" smtClean="0">
                                  <a:latin typeface="Cambria Math" panose="02040503050406030204" pitchFamily="18" charset="0"/>
                                </a:rPr>
                                <m:t>𝟎</m:t>
                              </m:r>
                            </m:sub>
                          </m:sSub>
                        </m:num>
                        <m:den>
                          <m:func>
                            <m:funcPr>
                              <m:ctrlPr>
                                <a:rPr lang="en-US" altLang="zh-CN" sz="2800" b="1" i="1" smtClean="0">
                                  <a:latin typeface="Cambria Math"/>
                                </a:rPr>
                              </m:ctrlPr>
                            </m:funcPr>
                            <m:fName>
                              <m:r>
                                <a:rPr lang="en-US" altLang="zh-CN" sz="2800" b="1" i="0" smtClean="0">
                                  <a:latin typeface="Cambria Math" panose="02040503050406030204" pitchFamily="18" charset="0"/>
                                </a:rPr>
                                <m:t>𝐥𝐠</m:t>
                              </m:r>
                            </m:fName>
                            <m:e>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𝒕</m:t>
                              </m:r>
                              <m:r>
                                <a:rPr lang="en-US" altLang="zh-CN" sz="2800" b="1" i="1" smtClean="0">
                                  <a:latin typeface="Cambria Math" panose="02040503050406030204" pitchFamily="18" charset="0"/>
                                </a:rPr>
                                <m:t>)</m:t>
                              </m:r>
                            </m:e>
                          </m:func>
                        </m:den>
                      </m:f>
                    </m:oMath>
                  </m:oMathPara>
                </a14:m>
                <a:endParaRPr lang="zh-CN" altLang="en-US" sz="2800" b="1" dirty="0"/>
              </a:p>
            </p:txBody>
          </p:sp>
        </mc:Choice>
        <mc:Fallback xmlns="">
          <p:sp>
            <p:nvSpPr>
              <p:cNvPr id="7" name="文本框 6">
                <a:extLst>
                  <a:ext uri="{FF2B5EF4-FFF2-40B4-BE49-F238E27FC236}">
                    <a16:creationId xmlns="" xmlns:a16="http://schemas.microsoft.com/office/drawing/2014/main" xmlns:a14="http://schemas.microsoft.com/office/drawing/2010/main" id="{04A4546F-D7B8-46D7-9229-F72DA0AE8020}"/>
                  </a:ext>
                </a:extLst>
              </p:cNvPr>
              <p:cNvSpPr txBox="1">
                <a:spLocks noRot="1" noChangeAspect="1" noMove="1" noResize="1" noEditPoints="1" noAdjustHandles="1" noChangeArrowheads="1" noChangeShapeType="1" noTextEdit="1"/>
              </p:cNvSpPr>
              <p:nvPr/>
            </p:nvSpPr>
            <p:spPr>
              <a:xfrm>
                <a:off x="611560" y="3284984"/>
                <a:ext cx="3600400" cy="1344727"/>
              </a:xfrm>
              <a:prstGeom prst="rect">
                <a:avLst/>
              </a:prstGeom>
              <a:blipFill rotWithShape="1">
                <a:blip r:embed="rId5"/>
                <a:stretch>
                  <a:fillRect l="-2538" t="-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 xmlns:a16="http://schemas.microsoft.com/office/drawing/2014/main" id="{FCCF967E-63E7-4894-8545-DCFACFC83A26}"/>
                  </a:ext>
                </a:extLst>
              </p:cNvPr>
              <p:cNvSpPr txBox="1"/>
              <p:nvPr/>
            </p:nvSpPr>
            <p:spPr>
              <a:xfrm>
                <a:off x="5045402" y="3284984"/>
                <a:ext cx="3600400" cy="1275477"/>
              </a:xfrm>
              <a:prstGeom prst="rect">
                <a:avLst/>
              </a:prstGeom>
              <a:solidFill>
                <a:schemeClr val="accent2">
                  <a:lumMod val="20000"/>
                  <a:lumOff val="80000"/>
                </a:schemeClr>
              </a:solidFill>
            </p:spPr>
            <p:txBody>
              <a:bodyPr wrap="square" rtlCol="0">
                <a:spAutoFit/>
              </a:bodyPr>
              <a:lstStyle/>
              <a:p>
                <a:r>
                  <a:rPr lang="zh-CN" altLang="en-US" sz="2400" b="1" dirty="0">
                    <a:latin typeface="微软雅黑" pitchFamily="34" charset="-122"/>
                    <a:ea typeface="微软雅黑" pitchFamily="34" charset="-122"/>
                  </a:rPr>
                  <a:t>快速降温方式</a:t>
                </a:r>
                <a:r>
                  <a:rPr lang="en-US" altLang="zh-CN" sz="2400" b="1" dirty="0">
                    <a:latin typeface="微软雅黑" pitchFamily="34" charset="-122"/>
                    <a:ea typeface="微软雅黑" pitchFamily="34" charset="-122"/>
                  </a:rPr>
                  <a:t>:</a:t>
                </a:r>
              </a:p>
              <a:p>
                <a:pPr/>
                <a14:m>
                  <m:oMathPara xmlns:m="http://schemas.openxmlformats.org/officeDocument/2006/math">
                    <m:oMathParaPr>
                      <m:jc m:val="center"/>
                    </m:oMathParaPr>
                    <m:oMath xmlns:m="http://schemas.openxmlformats.org/officeDocument/2006/math">
                      <m:r>
                        <a:rPr lang="en-US" altLang="zh-CN" sz="2800" b="1" i="1" smtClean="0">
                          <a:latin typeface="Cambria Math" panose="02040503050406030204" pitchFamily="18" charset="0"/>
                        </a:rPr>
                        <m:t>𝑻</m:t>
                      </m:r>
                      <m:d>
                        <m:dPr>
                          <m:ctrlPr>
                            <a:rPr lang="en-US" altLang="zh-CN" sz="2800" b="1" i="1" smtClean="0">
                              <a:latin typeface="Cambria Math"/>
                            </a:rPr>
                          </m:ctrlPr>
                        </m:dPr>
                        <m:e>
                          <m:r>
                            <a:rPr lang="en-US" altLang="zh-CN" sz="2800" b="1" i="1" smtClean="0">
                              <a:latin typeface="Cambria Math" panose="02040503050406030204" pitchFamily="18" charset="0"/>
                            </a:rPr>
                            <m:t>𝒕</m:t>
                          </m:r>
                        </m:e>
                      </m:d>
                      <m:r>
                        <a:rPr lang="en-US" altLang="zh-CN" sz="2800" b="1" i="1" smtClean="0">
                          <a:latin typeface="Cambria Math" panose="02040503050406030204" pitchFamily="18" charset="0"/>
                        </a:rPr>
                        <m:t>=</m:t>
                      </m:r>
                      <m:f>
                        <m:fPr>
                          <m:ctrlPr>
                            <a:rPr lang="en-US" altLang="zh-CN" sz="2800" b="1" i="1" smtClean="0">
                              <a:latin typeface="Cambria Math"/>
                            </a:rPr>
                          </m:ctrlPr>
                        </m:fPr>
                        <m:num>
                          <m:sSub>
                            <m:sSubPr>
                              <m:ctrlPr>
                                <a:rPr lang="en-US" altLang="zh-CN" sz="2800" b="1" i="1" smtClean="0">
                                  <a:latin typeface="Cambria Math"/>
                                </a:rPr>
                              </m:ctrlPr>
                            </m:sSubPr>
                            <m:e>
                              <m:r>
                                <a:rPr lang="en-US" altLang="zh-CN" sz="2800" b="1" i="1" smtClean="0">
                                  <a:latin typeface="Cambria Math" panose="02040503050406030204" pitchFamily="18" charset="0"/>
                                </a:rPr>
                                <m:t>𝑻</m:t>
                              </m:r>
                            </m:e>
                            <m:sub>
                              <m:r>
                                <a:rPr lang="en-US" altLang="zh-CN" sz="2800" b="1" i="1" smtClean="0">
                                  <a:latin typeface="Cambria Math" panose="02040503050406030204" pitchFamily="18" charset="0"/>
                                </a:rPr>
                                <m:t>𝟎</m:t>
                              </m:r>
                            </m:sub>
                          </m:sSub>
                        </m:num>
                        <m:den>
                          <m:r>
                            <a:rPr lang="en-US" altLang="zh-CN" sz="2800" b="1" i="1">
                              <a:latin typeface="Cambria Math" panose="02040503050406030204" pitchFamily="18" charset="0"/>
                            </a:rPr>
                            <m:t>1</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𝜶</m:t>
                          </m:r>
                          <m:r>
                            <a:rPr lang="en-US" altLang="zh-CN" sz="2800" b="1" i="1" smtClean="0">
                              <a:latin typeface="Cambria Math" panose="02040503050406030204" pitchFamily="18" charset="0"/>
                            </a:rPr>
                            <m:t>𝒕</m:t>
                          </m:r>
                        </m:den>
                      </m:f>
                    </m:oMath>
                  </m:oMathPara>
                </a14:m>
                <a:endParaRPr lang="zh-CN" altLang="en-US" sz="2800" b="1" dirty="0"/>
              </a:p>
            </p:txBody>
          </p:sp>
        </mc:Choice>
        <mc:Fallback xmlns="">
          <p:sp>
            <p:nvSpPr>
              <p:cNvPr id="8" name="文本框 7">
                <a:extLst>
                  <a:ext uri="{FF2B5EF4-FFF2-40B4-BE49-F238E27FC236}">
                    <a16:creationId xmlns="" xmlns:a16="http://schemas.microsoft.com/office/drawing/2014/main" xmlns:a14="http://schemas.microsoft.com/office/drawing/2010/main" id="{FCCF967E-63E7-4894-8545-DCFACFC83A26}"/>
                  </a:ext>
                </a:extLst>
              </p:cNvPr>
              <p:cNvSpPr txBox="1">
                <a:spLocks noRot="1" noChangeAspect="1" noMove="1" noResize="1" noEditPoints="1" noAdjustHandles="1" noChangeArrowheads="1" noChangeShapeType="1" noTextEdit="1"/>
              </p:cNvSpPr>
              <p:nvPr/>
            </p:nvSpPr>
            <p:spPr>
              <a:xfrm>
                <a:off x="5045402" y="3284984"/>
                <a:ext cx="3600400" cy="1275477"/>
              </a:xfrm>
              <a:prstGeom prst="rect">
                <a:avLst/>
              </a:prstGeom>
              <a:blipFill rotWithShape="1">
                <a:blip r:embed="rId6"/>
                <a:stretch>
                  <a:fillRect l="-2712" t="-38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 xmlns:a16="http://schemas.microsoft.com/office/drawing/2014/main" id="{16780E66-9B57-4F16-A144-A08CD8A979BE}"/>
                  </a:ext>
                </a:extLst>
              </p:cNvPr>
              <p:cNvSpPr txBox="1"/>
              <p:nvPr/>
            </p:nvSpPr>
            <p:spPr>
              <a:xfrm>
                <a:off x="573222" y="4869160"/>
                <a:ext cx="8103234" cy="1015663"/>
              </a:xfrm>
              <a:prstGeom prst="rect">
                <a:avLst/>
              </a:prstGeom>
              <a:solidFill>
                <a:schemeClr val="accent1">
                  <a:lumMod val="20000"/>
                  <a:lumOff val="80000"/>
                </a:schemeClr>
              </a:solidFill>
            </p:spPr>
            <p:txBody>
              <a:bodyPr wrap="square" rtlCol="0">
                <a:spAutoFit/>
              </a:bodyPr>
              <a:lstStyle/>
              <a:p>
                <a:r>
                  <a:rPr lang="zh-CN" altLang="en-US" sz="2400" b="1" dirty="0">
                    <a:latin typeface="微软雅黑" pitchFamily="34" charset="-122"/>
                    <a:ea typeface="微软雅黑" pitchFamily="34" charset="-122"/>
                  </a:rPr>
                  <a:t>常用的降温方式还有</a:t>
                </a:r>
                <a:r>
                  <a:rPr lang="en-US" altLang="zh-CN" sz="2400" b="1" dirty="0">
                    <a:latin typeface="微软雅黑" pitchFamily="34" charset="-122"/>
                    <a:ea typeface="微软雅黑" pitchFamily="34" charset="-122"/>
                  </a:rPr>
                  <a:t>:</a:t>
                </a:r>
              </a:p>
              <a:p>
                <a:pPr algn="ctr"/>
                <a14:m>
                  <m:oMath xmlns:m="http://schemas.openxmlformats.org/officeDocument/2006/math">
                    <m:r>
                      <a:rPr lang="en-US" altLang="zh-CN" sz="3600" b="1" i="1" smtClean="0">
                        <a:latin typeface="Cambria Math" panose="02040503050406030204" pitchFamily="18" charset="0"/>
                      </a:rPr>
                      <m:t>𝑻</m:t>
                    </m:r>
                    <m:d>
                      <m:dPr>
                        <m:ctrlPr>
                          <a:rPr lang="en-US" altLang="zh-CN" sz="3600" b="1" i="1" smtClean="0">
                            <a:latin typeface="Cambria Math"/>
                          </a:rPr>
                        </m:ctrlPr>
                      </m:dPr>
                      <m:e>
                        <m:r>
                          <a:rPr lang="en-US" altLang="zh-CN" sz="3600" b="1" i="1" smtClean="0">
                            <a:latin typeface="Cambria Math" panose="02040503050406030204" pitchFamily="18" charset="0"/>
                          </a:rPr>
                          <m:t>𝒕</m:t>
                        </m:r>
                      </m:e>
                    </m:d>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𝒌𝑻</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𝒕</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𝟏</m:t>
                    </m:r>
                    <m:r>
                      <a:rPr lang="en-US" altLang="zh-CN" sz="3600" b="1" i="1" smtClean="0">
                        <a:latin typeface="Cambria Math" panose="02040503050406030204" pitchFamily="18" charset="0"/>
                      </a:rPr>
                      <m:t>)</m:t>
                    </m:r>
                  </m:oMath>
                </a14:m>
                <a:r>
                  <a:rPr lang="en-US" altLang="zh-CN" sz="3600" b="1" dirty="0"/>
                  <a:t>,  </a:t>
                </a:r>
                <a14:m>
                  <m:oMath xmlns:m="http://schemas.openxmlformats.org/officeDocument/2006/math">
                    <m:r>
                      <a:rPr lang="en-US" altLang="zh-CN" sz="2800" b="1" i="1" dirty="0" smtClean="0">
                        <a:solidFill>
                          <a:srgbClr val="C00000"/>
                        </a:solidFill>
                        <a:latin typeface="Cambria Math" panose="02040503050406030204" pitchFamily="18" charset="0"/>
                      </a:rPr>
                      <m:t>𝒌</m:t>
                    </m:r>
                  </m:oMath>
                </a14:m>
                <a:r>
                  <a:rPr lang="zh-CN" altLang="en-US" sz="2800" b="1" dirty="0">
                    <a:solidFill>
                      <a:srgbClr val="C00000"/>
                    </a:solidFill>
                    <a:latin typeface="微软雅黑" pitchFamily="34" charset="-122"/>
                    <a:ea typeface="微软雅黑" pitchFamily="34" charset="-122"/>
                  </a:rPr>
                  <a:t>为略小于</a:t>
                </a:r>
                <a:r>
                  <a:rPr lang="en-US" altLang="zh-CN" sz="2800" b="1" dirty="0">
                    <a:solidFill>
                      <a:srgbClr val="C00000"/>
                    </a:solidFill>
                    <a:latin typeface="微软雅黑" pitchFamily="34" charset="-122"/>
                    <a:ea typeface="微软雅黑" pitchFamily="34" charset="-122"/>
                  </a:rPr>
                  <a:t>1</a:t>
                </a:r>
                <a:r>
                  <a:rPr lang="zh-CN" altLang="en-US" sz="2800" b="1" dirty="0">
                    <a:solidFill>
                      <a:srgbClr val="C00000"/>
                    </a:solidFill>
                    <a:latin typeface="微软雅黑" pitchFamily="34" charset="-122"/>
                    <a:ea typeface="微软雅黑" pitchFamily="34" charset="-122"/>
                  </a:rPr>
                  <a:t>的系数</a:t>
                </a:r>
                <a:r>
                  <a:rPr lang="en-US" altLang="zh-CN" sz="2800" b="1" dirty="0">
                    <a:solidFill>
                      <a:srgbClr val="0000FF"/>
                    </a:solidFill>
                  </a:rPr>
                  <a:t>.</a:t>
                </a:r>
                <a:endParaRPr lang="zh-CN" altLang="en-US" sz="2800" b="1" dirty="0"/>
              </a:p>
            </p:txBody>
          </p:sp>
        </mc:Choice>
        <mc:Fallback xmlns="">
          <p:sp>
            <p:nvSpPr>
              <p:cNvPr id="9" name="文本框 8">
                <a:extLst>
                  <a:ext uri="{FF2B5EF4-FFF2-40B4-BE49-F238E27FC236}">
                    <a16:creationId xmlns="" xmlns:a16="http://schemas.microsoft.com/office/drawing/2014/main" xmlns:a14="http://schemas.microsoft.com/office/drawing/2010/main" id="{16780E66-9B57-4F16-A144-A08CD8A979BE}"/>
                  </a:ext>
                </a:extLst>
              </p:cNvPr>
              <p:cNvSpPr txBox="1">
                <a:spLocks noRot="1" noChangeAspect="1" noMove="1" noResize="1" noEditPoints="1" noAdjustHandles="1" noChangeArrowheads="1" noChangeShapeType="1" noTextEdit="1"/>
              </p:cNvSpPr>
              <p:nvPr/>
            </p:nvSpPr>
            <p:spPr>
              <a:xfrm>
                <a:off x="573222" y="4869160"/>
                <a:ext cx="8103234" cy="1015663"/>
              </a:xfrm>
              <a:prstGeom prst="rect">
                <a:avLst/>
              </a:prstGeom>
              <a:blipFill rotWithShape="1">
                <a:blip r:embed="rId7"/>
                <a:stretch>
                  <a:fillRect l="-1129" t="-4819" b="-222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28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2">
            <a:extLst>
              <a:ext uri="{FF2B5EF4-FFF2-40B4-BE49-F238E27FC236}">
                <a16:creationId xmlns="" xmlns:a16="http://schemas.microsoft.com/office/drawing/2014/main" id="{AC8E770C-B012-4E46-B475-99F680A50E24}"/>
              </a:ext>
            </a:extLst>
          </p:cNvPr>
          <p:cNvGraphicFramePr>
            <a:graphicFrameLocks noChangeAspect="1"/>
          </p:cNvGraphicFramePr>
          <p:nvPr>
            <p:extLst>
              <p:ext uri="{D42A27DB-BD31-4B8C-83A1-F6EECF244321}">
                <p14:modId xmlns:p14="http://schemas.microsoft.com/office/powerpoint/2010/main" val="2138260229"/>
              </p:ext>
            </p:extLst>
          </p:nvPr>
        </p:nvGraphicFramePr>
        <p:xfrm>
          <a:off x="546100" y="917575"/>
          <a:ext cx="8145463" cy="4645025"/>
        </p:xfrm>
        <a:graphic>
          <a:graphicData uri="http://schemas.openxmlformats.org/presentationml/2006/ole">
            <mc:AlternateContent xmlns:mc="http://schemas.openxmlformats.org/markup-compatibility/2006">
              <mc:Choice xmlns:v="urn:schemas-microsoft-com:vml" Requires="v">
                <p:oleObj spid="_x0000_s230433" name="Document" r:id="rId3" imgW="8236076" imgH="4679085" progId="Word.Document.8">
                  <p:embed/>
                </p:oleObj>
              </mc:Choice>
              <mc:Fallback>
                <p:oleObj name="Document" r:id="rId3" imgW="8236076" imgH="4679085" progId="Word.Document.8">
                  <p:embed/>
                  <p:pic>
                    <p:nvPicPr>
                      <p:cNvPr id="17410" name="对象 2">
                        <a:extLst>
                          <a:ext uri="{FF2B5EF4-FFF2-40B4-BE49-F238E27FC236}">
                            <a16:creationId xmlns="" xmlns:a16="http://schemas.microsoft.com/office/drawing/2014/main" id="{7AFE8CA6-761A-4AE0-8A4B-FF39D1461758}"/>
                          </a:ext>
                        </a:extLst>
                      </p:cNvPr>
                      <p:cNvPicPr>
                        <a:picLocks noChangeAspect="1" noChangeArrowheads="1"/>
                      </p:cNvPicPr>
                      <p:nvPr/>
                    </p:nvPicPr>
                    <p:blipFill>
                      <a:blip r:embed="rId4"/>
                      <a:srcRect/>
                      <a:stretch>
                        <a:fillRect/>
                      </a:stretch>
                    </p:blipFill>
                    <p:spPr bwMode="auto">
                      <a:xfrm>
                        <a:off x="546100" y="917575"/>
                        <a:ext cx="8145463"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75674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79388" y="1125538"/>
            <a:ext cx="8610600"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lnSpc>
                <a:spcPct val="120000"/>
              </a:lnSpc>
              <a:spcBef>
                <a:spcPct val="10000"/>
              </a:spcBef>
              <a:buClr>
                <a:schemeClr val="folHlink"/>
              </a:buClr>
              <a:buSzPct val="90000"/>
              <a:buFont typeface="Wingdings" pitchFamily="2" charset="2"/>
              <a:buChar char="w"/>
            </a:pPr>
            <a:r>
              <a:rPr lang="zh-CN" altLang="en-US" sz="2800" b="1" dirty="0">
                <a:ea typeface="黑体" pitchFamily="49" charset="-122"/>
              </a:rPr>
              <a:t>萌芽期 </a:t>
            </a:r>
            <a:r>
              <a:rPr lang="en-US" altLang="zh-CN" sz="2800" b="1" dirty="0">
                <a:ea typeface="黑体" pitchFamily="49" charset="-122"/>
              </a:rPr>
              <a:t>(</a:t>
            </a:r>
            <a:r>
              <a:rPr lang="en-US" altLang="zh-CN" sz="2800" dirty="0">
                <a:ea typeface="黑体" pitchFamily="49" charset="-122"/>
              </a:rPr>
              <a:t>50</a:t>
            </a:r>
            <a:r>
              <a:rPr lang="zh-CN" altLang="en-US" sz="2800" dirty="0">
                <a:ea typeface="黑体" pitchFamily="49" charset="-122"/>
              </a:rPr>
              <a:t>年代后期至</a:t>
            </a:r>
            <a:r>
              <a:rPr lang="en-US" altLang="zh-CN" sz="2800" dirty="0">
                <a:ea typeface="黑体" pitchFamily="49" charset="-122"/>
              </a:rPr>
              <a:t>70</a:t>
            </a:r>
            <a:r>
              <a:rPr lang="zh-CN" altLang="en-US" sz="2800" dirty="0">
                <a:ea typeface="黑体" pitchFamily="49" charset="-122"/>
              </a:rPr>
              <a:t>年代初期</a:t>
            </a:r>
            <a:r>
              <a:rPr lang="en-US" altLang="zh-CN" sz="2800" b="1" dirty="0">
                <a:ea typeface="黑体" pitchFamily="49" charset="-122"/>
              </a:rPr>
              <a:t>)</a:t>
            </a:r>
            <a:endParaRPr lang="zh-CN" altLang="en-US" sz="2800" b="1" dirty="0">
              <a:ea typeface="黑体" pitchFamily="49" charset="-122"/>
            </a:endParaRPr>
          </a:p>
          <a:p>
            <a:pPr eaLnBrk="1" hangingPunct="1">
              <a:lnSpc>
                <a:spcPct val="120000"/>
              </a:lnSpc>
              <a:spcBef>
                <a:spcPct val="10000"/>
              </a:spcBef>
              <a:buClr>
                <a:srgbClr val="FF00FF"/>
              </a:buClr>
              <a:buSzPct val="50000"/>
              <a:buFont typeface="Wingdings" pitchFamily="2" charset="2"/>
              <a:buChar char="Ø"/>
            </a:pPr>
            <a:r>
              <a:rPr lang="zh-CN" altLang="zh-CN" sz="2800" b="1" dirty="0">
                <a:solidFill>
                  <a:schemeClr val="tx1"/>
                </a:solidFill>
                <a:ea typeface="楷体_GB2312" pitchFamily="1" charset="-122"/>
              </a:rPr>
              <a:t>早</a:t>
            </a:r>
            <a:r>
              <a:rPr lang="zh-CN" altLang="zh-CN" sz="2800" b="1" dirty="0">
                <a:solidFill>
                  <a:schemeClr val="tx1"/>
                </a:solidFill>
                <a:latin typeface="Times New Roman" pitchFamily="18" charset="0"/>
                <a:ea typeface="楷体_GB2312" pitchFamily="1" charset="-122"/>
              </a:rPr>
              <a:t>在</a:t>
            </a:r>
            <a:r>
              <a:rPr lang="zh-CN" altLang="zh-CN" sz="2800" b="1" dirty="0">
                <a:solidFill>
                  <a:srgbClr val="0000F0"/>
                </a:solidFill>
                <a:latin typeface="Times New Roman" pitchFamily="18" charset="0"/>
                <a:ea typeface="楷体_GB2312" pitchFamily="1" charset="-122"/>
              </a:rPr>
              <a:t>50年代</a:t>
            </a:r>
            <a:r>
              <a:rPr lang="zh-CN" altLang="en-US" sz="2800" b="1" dirty="0">
                <a:solidFill>
                  <a:schemeClr val="tx1"/>
                </a:solidFill>
                <a:latin typeface="Times New Roman" pitchFamily="18" charset="0"/>
                <a:ea typeface="楷体_GB2312" pitchFamily="1" charset="-122"/>
              </a:rPr>
              <a:t>，</a:t>
            </a:r>
            <a:r>
              <a:rPr lang="zh-CN" altLang="zh-CN" sz="2800" b="1" dirty="0">
                <a:solidFill>
                  <a:schemeClr val="tx1"/>
                </a:solidFill>
                <a:latin typeface="Times New Roman" pitchFamily="18" charset="0"/>
                <a:ea typeface="楷体_GB2312" pitchFamily="1" charset="-122"/>
              </a:rPr>
              <a:t>一些生物学家开始研究运用数字计算机模拟生物的自然遗传</a:t>
            </a:r>
            <a:r>
              <a:rPr lang="zh-CN" altLang="zh-CN" sz="2800" b="1" dirty="0">
                <a:solidFill>
                  <a:schemeClr val="tx1"/>
                </a:solidFill>
                <a:ea typeface="楷体_GB2312" pitchFamily="1" charset="-122"/>
              </a:rPr>
              <a:t>与自然进化过程</a:t>
            </a:r>
            <a:r>
              <a:rPr lang="zh-CN" altLang="en-US" sz="2800" b="1" dirty="0">
                <a:solidFill>
                  <a:schemeClr val="tx1"/>
                </a:solidFill>
                <a:ea typeface="楷体_GB2312" pitchFamily="1" charset="-122"/>
              </a:rPr>
              <a:t>；</a:t>
            </a:r>
          </a:p>
          <a:p>
            <a:pPr eaLnBrk="1" hangingPunct="1">
              <a:lnSpc>
                <a:spcPct val="120000"/>
              </a:lnSpc>
              <a:spcBef>
                <a:spcPct val="10000"/>
              </a:spcBef>
              <a:buClr>
                <a:srgbClr val="FF00FF"/>
              </a:buClr>
              <a:buSzPct val="50000"/>
              <a:buFont typeface="Wingdings" pitchFamily="2" charset="2"/>
              <a:buChar char="Ø"/>
            </a:pPr>
            <a:r>
              <a:rPr lang="en-US" altLang="zh-CN" sz="2800" b="1" dirty="0">
                <a:solidFill>
                  <a:schemeClr val="tx1"/>
                </a:solidFill>
                <a:latin typeface="Times New Roman" pitchFamily="18" charset="0"/>
                <a:ea typeface="楷体_GB2312" pitchFamily="1" charset="-122"/>
              </a:rPr>
              <a:t>1963</a:t>
            </a:r>
            <a:r>
              <a:rPr lang="zh-CN" altLang="en-US" sz="2800" b="1" dirty="0">
                <a:solidFill>
                  <a:schemeClr val="tx1"/>
                </a:solidFill>
                <a:latin typeface="Times New Roman" pitchFamily="18" charset="0"/>
                <a:ea typeface="楷体_GB2312" pitchFamily="1" charset="-122"/>
              </a:rPr>
              <a:t>年，德国柏林技术大学的</a:t>
            </a:r>
            <a:r>
              <a:rPr lang="en-US" altLang="zh-CN" sz="2800" b="1" dirty="0">
                <a:solidFill>
                  <a:schemeClr val="tx1"/>
                </a:solidFill>
                <a:latin typeface="Times New Roman" pitchFamily="18" charset="0"/>
                <a:ea typeface="楷体_GB2312" pitchFamily="1" charset="-122"/>
              </a:rPr>
              <a:t>I. </a:t>
            </a:r>
            <a:r>
              <a:rPr lang="en-US" altLang="zh-CN" sz="2800" b="1" dirty="0" err="1">
                <a:solidFill>
                  <a:schemeClr val="tx1"/>
                </a:solidFill>
                <a:latin typeface="Times New Roman" pitchFamily="18" charset="0"/>
                <a:ea typeface="楷体_GB2312" pitchFamily="1" charset="-122"/>
              </a:rPr>
              <a:t>Rechenberg</a:t>
            </a:r>
            <a:r>
              <a:rPr lang="zh-CN" altLang="en-US" sz="2800" b="1" dirty="0">
                <a:solidFill>
                  <a:schemeClr val="tx1"/>
                </a:solidFill>
                <a:latin typeface="Times New Roman" pitchFamily="18" charset="0"/>
                <a:ea typeface="楷体_GB2312" pitchFamily="1" charset="-122"/>
              </a:rPr>
              <a:t>和</a:t>
            </a:r>
            <a:r>
              <a:rPr lang="en-US" altLang="zh-CN" sz="2800" b="1" dirty="0">
                <a:solidFill>
                  <a:schemeClr val="tx1"/>
                </a:solidFill>
                <a:latin typeface="Times New Roman" pitchFamily="18" charset="0"/>
                <a:ea typeface="楷体_GB2312" pitchFamily="1" charset="-122"/>
              </a:rPr>
              <a:t>H. P. </a:t>
            </a:r>
            <a:r>
              <a:rPr lang="en-US" altLang="zh-CN" sz="2800" b="1" dirty="0" err="1">
                <a:solidFill>
                  <a:schemeClr val="tx1"/>
                </a:solidFill>
                <a:latin typeface="Times New Roman" pitchFamily="18" charset="0"/>
                <a:ea typeface="楷体_GB2312" pitchFamily="1" charset="-122"/>
              </a:rPr>
              <a:t>Schwefel</a:t>
            </a:r>
            <a:r>
              <a:rPr lang="zh-CN" altLang="en-US" sz="2800" b="1" dirty="0">
                <a:solidFill>
                  <a:schemeClr val="tx1"/>
                </a:solidFill>
                <a:latin typeface="Times New Roman" pitchFamily="18" charset="0"/>
                <a:ea typeface="楷体_GB2312" pitchFamily="1" charset="-122"/>
              </a:rPr>
              <a:t>，做风洞实验时，产生了</a:t>
            </a:r>
            <a:r>
              <a:rPr lang="zh-CN" altLang="en-US" sz="2800" b="1" dirty="0">
                <a:solidFill>
                  <a:srgbClr val="0000F0"/>
                </a:solidFill>
                <a:latin typeface="Times New Roman" pitchFamily="18" charset="0"/>
                <a:ea typeface="楷体_GB2312" pitchFamily="1" charset="-122"/>
              </a:rPr>
              <a:t>进化策略</a:t>
            </a:r>
            <a:r>
              <a:rPr lang="zh-CN" altLang="en-US" sz="2800" b="1" dirty="0">
                <a:solidFill>
                  <a:schemeClr val="tx1"/>
                </a:solidFill>
                <a:latin typeface="Times New Roman" pitchFamily="18" charset="0"/>
                <a:ea typeface="楷体_GB2312" pitchFamily="1" charset="-122"/>
              </a:rPr>
              <a:t>的初步思想；</a:t>
            </a:r>
          </a:p>
          <a:p>
            <a:pPr eaLnBrk="1" hangingPunct="1">
              <a:lnSpc>
                <a:spcPct val="120000"/>
              </a:lnSpc>
              <a:spcBef>
                <a:spcPct val="10000"/>
              </a:spcBef>
              <a:buClr>
                <a:srgbClr val="FF00FF"/>
              </a:buClr>
              <a:buSzPct val="50000"/>
              <a:buFont typeface="Wingdings" pitchFamily="2" charset="2"/>
              <a:buChar char="Ø"/>
            </a:pPr>
            <a:r>
              <a:rPr lang="en-US" altLang="zh-CN" sz="2800" b="1" dirty="0">
                <a:solidFill>
                  <a:schemeClr val="tx1"/>
                </a:solidFill>
                <a:latin typeface="Times New Roman" pitchFamily="18" charset="0"/>
                <a:ea typeface="楷体_GB2312" pitchFamily="1" charset="-122"/>
              </a:rPr>
              <a:t>60</a:t>
            </a:r>
            <a:r>
              <a:rPr lang="zh-CN" altLang="en-US" sz="2800" b="1" dirty="0">
                <a:solidFill>
                  <a:schemeClr val="tx1"/>
                </a:solidFill>
                <a:latin typeface="Times New Roman" pitchFamily="18" charset="0"/>
                <a:ea typeface="楷体_GB2312" pitchFamily="1" charset="-122"/>
              </a:rPr>
              <a:t>年代， </a:t>
            </a:r>
            <a:r>
              <a:rPr lang="en-US" altLang="zh-CN" sz="2800" b="1" dirty="0">
                <a:solidFill>
                  <a:schemeClr val="tx1"/>
                </a:solidFill>
                <a:latin typeface="Times New Roman" pitchFamily="18" charset="0"/>
                <a:ea typeface="楷体_GB2312" pitchFamily="1" charset="-122"/>
              </a:rPr>
              <a:t>L. J. </a:t>
            </a:r>
            <a:r>
              <a:rPr lang="en-US" altLang="zh-CN" sz="2800" b="1" dirty="0" err="1">
                <a:solidFill>
                  <a:schemeClr val="tx1"/>
                </a:solidFill>
                <a:latin typeface="Times New Roman" pitchFamily="18" charset="0"/>
                <a:ea typeface="楷体_GB2312" pitchFamily="1" charset="-122"/>
              </a:rPr>
              <a:t>Fogel</a:t>
            </a:r>
            <a:r>
              <a:rPr lang="zh-CN" altLang="en-US" sz="2800" b="1" dirty="0">
                <a:solidFill>
                  <a:schemeClr val="tx1"/>
                </a:solidFill>
                <a:latin typeface="Times New Roman" pitchFamily="18" charset="0"/>
                <a:ea typeface="楷体_GB2312" pitchFamily="1" charset="-122"/>
              </a:rPr>
              <a:t>在设计有限态自动机时提出</a:t>
            </a:r>
            <a:r>
              <a:rPr lang="zh-CN" altLang="en-US" sz="2800" b="1" dirty="0">
                <a:solidFill>
                  <a:srgbClr val="0000F0"/>
                </a:solidFill>
                <a:latin typeface="Times New Roman" pitchFamily="18" charset="0"/>
                <a:ea typeface="楷体_GB2312" pitchFamily="1" charset="-122"/>
              </a:rPr>
              <a:t>进化规划</a:t>
            </a:r>
            <a:r>
              <a:rPr lang="zh-CN" altLang="en-US" sz="2800" b="1" dirty="0">
                <a:solidFill>
                  <a:schemeClr val="tx1"/>
                </a:solidFill>
                <a:latin typeface="Times New Roman" pitchFamily="18" charset="0"/>
                <a:ea typeface="楷体_GB2312" pitchFamily="1" charset="-122"/>
              </a:rPr>
              <a:t>的思想。</a:t>
            </a:r>
            <a:r>
              <a:rPr lang="en-US" altLang="zh-CN" sz="2800" b="1" dirty="0">
                <a:solidFill>
                  <a:schemeClr val="tx1"/>
                </a:solidFill>
                <a:latin typeface="Times New Roman" pitchFamily="18" charset="0"/>
                <a:ea typeface="楷体_GB2312" pitchFamily="1" charset="-122"/>
              </a:rPr>
              <a:t>1966</a:t>
            </a:r>
            <a:r>
              <a:rPr lang="zh-CN" altLang="en-US" sz="2800" b="1" dirty="0">
                <a:solidFill>
                  <a:schemeClr val="tx1"/>
                </a:solidFill>
                <a:latin typeface="Times New Roman" pitchFamily="18" charset="0"/>
                <a:ea typeface="楷体_GB2312" pitchFamily="1" charset="-122"/>
              </a:rPr>
              <a:t>年</a:t>
            </a:r>
            <a:r>
              <a:rPr lang="en-US" altLang="zh-CN" sz="2800" b="1" dirty="0" err="1">
                <a:solidFill>
                  <a:schemeClr val="tx1"/>
                </a:solidFill>
                <a:latin typeface="Times New Roman" pitchFamily="18" charset="0"/>
                <a:ea typeface="楷体_GB2312" pitchFamily="1" charset="-122"/>
              </a:rPr>
              <a:t>Fogel</a:t>
            </a:r>
            <a:r>
              <a:rPr lang="zh-CN" altLang="en-US" sz="2800" b="1" dirty="0">
                <a:solidFill>
                  <a:schemeClr val="tx1"/>
                </a:solidFill>
                <a:latin typeface="Times New Roman" pitchFamily="18" charset="0"/>
                <a:ea typeface="楷体_GB2312" pitchFamily="1" charset="-122"/>
              </a:rPr>
              <a:t>等出版了</a:t>
            </a:r>
            <a:r>
              <a:rPr lang="en-US" altLang="zh-CN" sz="2800" b="1" dirty="0">
                <a:solidFill>
                  <a:schemeClr val="tx1"/>
                </a:solidFill>
                <a:latin typeface="Times New Roman" pitchFamily="18" charset="0"/>
                <a:ea typeface="楷体_GB2312" pitchFamily="1" charset="-122"/>
              </a:rPr>
              <a:t>《</a:t>
            </a:r>
            <a:r>
              <a:rPr lang="zh-CN" altLang="en-US" sz="2800" b="1" dirty="0">
                <a:solidFill>
                  <a:srgbClr val="0000F0"/>
                </a:solidFill>
                <a:latin typeface="Times New Roman" pitchFamily="18" charset="0"/>
                <a:ea typeface="楷体_GB2312" pitchFamily="1" charset="-122"/>
              </a:rPr>
              <a:t>基于模拟进化的人工智能</a:t>
            </a:r>
            <a:r>
              <a:rPr lang="en-US" altLang="zh-CN" sz="2800" b="1" dirty="0">
                <a:solidFill>
                  <a:schemeClr val="tx1"/>
                </a:solidFill>
                <a:latin typeface="Times New Roman" pitchFamily="18" charset="0"/>
                <a:ea typeface="楷体_GB2312" pitchFamily="1" charset="-122"/>
              </a:rPr>
              <a:t>》</a:t>
            </a:r>
            <a:r>
              <a:rPr lang="zh-CN" altLang="en-US" sz="2800" b="1" dirty="0">
                <a:solidFill>
                  <a:schemeClr val="tx1"/>
                </a:solidFill>
                <a:latin typeface="Times New Roman" pitchFamily="18" charset="0"/>
                <a:ea typeface="楷体_GB2312" pitchFamily="1" charset="-122"/>
              </a:rPr>
              <a:t>，系统阐述了进化规划的思想。 </a:t>
            </a:r>
          </a:p>
        </p:txBody>
      </p:sp>
      <p:sp>
        <p:nvSpPr>
          <p:cNvPr id="5" name="Rectangle 2"/>
          <p:cNvSpPr txBox="1">
            <a:spLocks noRot="1" noChangeArrowheads="1"/>
          </p:cNvSpPr>
          <p:nvPr/>
        </p:nvSpPr>
        <p:spPr>
          <a:xfrm>
            <a:off x="395536" y="260648"/>
            <a:ext cx="8208912"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Font typeface="Wingdings" pitchFamily="2" charset="2"/>
              <a:buNone/>
              <a:defRPr/>
            </a:pP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遗传算法的产生与发展</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2">
            <a:extLst>
              <a:ext uri="{FF2B5EF4-FFF2-40B4-BE49-F238E27FC236}">
                <a16:creationId xmlns="" xmlns:a16="http://schemas.microsoft.com/office/drawing/2014/main" id="{C490CD0F-7FEA-4EDC-875D-D7AD236918FA}"/>
              </a:ext>
            </a:extLst>
          </p:cNvPr>
          <p:cNvGraphicFramePr>
            <a:graphicFrameLocks noChangeAspect="1"/>
          </p:cNvGraphicFramePr>
          <p:nvPr>
            <p:extLst>
              <p:ext uri="{D42A27DB-BD31-4B8C-83A1-F6EECF244321}">
                <p14:modId xmlns:p14="http://schemas.microsoft.com/office/powerpoint/2010/main" val="2491869800"/>
              </p:ext>
            </p:extLst>
          </p:nvPr>
        </p:nvGraphicFramePr>
        <p:xfrm>
          <a:off x="404813" y="838200"/>
          <a:ext cx="8224837" cy="2865438"/>
        </p:xfrm>
        <a:graphic>
          <a:graphicData uri="http://schemas.openxmlformats.org/presentationml/2006/ole">
            <mc:AlternateContent xmlns:mc="http://schemas.openxmlformats.org/markup-compatibility/2006">
              <mc:Choice xmlns:v="urn:schemas-microsoft-com:vml" Requires="v">
                <p:oleObj spid="_x0000_s231488" name="Document" r:id="rId3" imgW="8236076" imgH="2886239" progId="Word.Document.8">
                  <p:embed/>
                </p:oleObj>
              </mc:Choice>
              <mc:Fallback>
                <p:oleObj name="Document" r:id="rId3" imgW="8236076" imgH="2886239" progId="Word.Document.8">
                  <p:embed/>
                  <p:pic>
                    <p:nvPicPr>
                      <p:cNvPr id="18434" name="对象 2">
                        <a:extLst>
                          <a:ext uri="{FF2B5EF4-FFF2-40B4-BE49-F238E27FC236}">
                            <a16:creationId xmlns="" xmlns:a16="http://schemas.microsoft.com/office/drawing/2014/main" id="{59E5B463-35DD-45B5-BE0D-0AF1FA1FED98}"/>
                          </a:ext>
                        </a:extLst>
                      </p:cNvPr>
                      <p:cNvPicPr>
                        <a:picLocks noChangeAspect="1" noChangeArrowheads="1"/>
                      </p:cNvPicPr>
                      <p:nvPr/>
                    </p:nvPicPr>
                    <p:blipFill>
                      <a:blip r:embed="rId4"/>
                      <a:srcRect/>
                      <a:stretch>
                        <a:fillRect/>
                      </a:stretch>
                    </p:blipFill>
                    <p:spPr bwMode="auto">
                      <a:xfrm>
                        <a:off x="404813" y="838200"/>
                        <a:ext cx="8224837"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2">
            <a:extLst>
              <a:ext uri="{FF2B5EF4-FFF2-40B4-BE49-F238E27FC236}">
                <a16:creationId xmlns="" xmlns:a16="http://schemas.microsoft.com/office/drawing/2014/main" id="{C2F137D3-3148-4D36-9CB0-605A20BCE617}"/>
              </a:ext>
            </a:extLst>
          </p:cNvPr>
          <p:cNvGraphicFramePr>
            <a:graphicFrameLocks noChangeAspect="1"/>
          </p:cNvGraphicFramePr>
          <p:nvPr>
            <p:extLst>
              <p:ext uri="{D42A27DB-BD31-4B8C-83A1-F6EECF244321}">
                <p14:modId xmlns:p14="http://schemas.microsoft.com/office/powerpoint/2010/main" val="3268359282"/>
              </p:ext>
            </p:extLst>
          </p:nvPr>
        </p:nvGraphicFramePr>
        <p:xfrm>
          <a:off x="467544" y="3727152"/>
          <a:ext cx="8245475" cy="2870200"/>
        </p:xfrm>
        <a:graphic>
          <a:graphicData uri="http://schemas.openxmlformats.org/presentationml/2006/ole">
            <mc:AlternateContent xmlns:mc="http://schemas.openxmlformats.org/markup-compatibility/2006">
              <mc:Choice xmlns:v="urn:schemas-microsoft-com:vml" Requires="v">
                <p:oleObj spid="_x0000_s231489" name="Document" r:id="rId5" imgW="8257368" imgH="2891426" progId="Word.Document.8">
                  <p:embed/>
                </p:oleObj>
              </mc:Choice>
              <mc:Fallback>
                <p:oleObj name="Document" r:id="rId5" imgW="8257368" imgH="2891426" progId="Word.Document.8">
                  <p:embed/>
                  <p:pic>
                    <p:nvPicPr>
                      <p:cNvPr id="19458" name="对象 2">
                        <a:extLst>
                          <a:ext uri="{FF2B5EF4-FFF2-40B4-BE49-F238E27FC236}">
                            <a16:creationId xmlns="" xmlns:a16="http://schemas.microsoft.com/office/drawing/2014/main" id="{639B100E-EE05-459D-B5DE-DBABA62D7C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3727152"/>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299384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7813"/>
            <a:ext cx="8229600" cy="919162"/>
          </a:xfrm>
          <a:gradFill rotWithShape="1">
            <a:gsLst>
              <a:gs pos="0">
                <a:srgbClr val="000099"/>
              </a:gs>
              <a:gs pos="100000">
                <a:srgbClr val="000047">
                  <a:alpha val="85999"/>
                </a:srgbClr>
              </a:gs>
            </a:gsLst>
            <a:path path="rect">
              <a:fillToRect r="100000" b="100000"/>
            </a:path>
          </a:gradFill>
        </p:spPr>
        <p:txBody>
          <a:bodyPr/>
          <a:lstStyle/>
          <a:p>
            <a:pPr eaLnBrk="1" hangingPunct="1"/>
            <a:r>
              <a:rPr lang="en-US" altLang="zh-CN" sz="5400" b="1" dirty="0">
                <a:ea typeface="方正舒体" pitchFamily="2" charset="-122"/>
              </a:rPr>
              <a:t> </a:t>
            </a:r>
            <a:r>
              <a:rPr lang="zh-CN" altLang="en-US" sz="4000" b="1" dirty="0">
                <a:solidFill>
                  <a:schemeClr val="bg1"/>
                </a:solidFill>
                <a:ea typeface="方正舒体" pitchFamily="2" charset="-122"/>
              </a:rPr>
              <a:t>模拟退火算法要素</a:t>
            </a:r>
            <a:endParaRPr lang="en-US" altLang="zh-CN" sz="4000" b="1" dirty="0">
              <a:solidFill>
                <a:schemeClr val="bg1"/>
              </a:solidFill>
              <a:ea typeface="方正舒体" pitchFamily="2" charset="-122"/>
            </a:endParaRPr>
          </a:p>
        </p:txBody>
      </p:sp>
      <mc:AlternateContent xmlns:mc="http://schemas.openxmlformats.org/markup-compatibility/2006" xmlns:a14="http://schemas.microsoft.com/office/drawing/2010/main">
        <mc:Choice Requires="a14">
          <p:sp>
            <p:nvSpPr>
              <p:cNvPr id="61443" name="Rectangle 3"/>
              <p:cNvSpPr>
                <a:spLocks noGrp="1" noChangeArrowheads="1"/>
              </p:cNvSpPr>
              <p:nvPr>
                <p:ph type="body" idx="1"/>
              </p:nvPr>
            </p:nvSpPr>
            <p:spPr>
              <a:xfrm>
                <a:off x="457200" y="1196975"/>
                <a:ext cx="8229600" cy="4933950"/>
              </a:xfrm>
              <a:solidFill>
                <a:srgbClr val="0066FF">
                  <a:alpha val="16078"/>
                </a:srgbClr>
              </a:solidFill>
            </p:spPr>
            <p:txBody>
              <a:bodyPr/>
              <a:lstStyle/>
              <a:p>
                <a:pPr eaLnBrk="1" hangingPunct="1">
                  <a:lnSpc>
                    <a:spcPct val="125000"/>
                  </a:lnSpc>
                </a:pPr>
                <a:r>
                  <a:rPr lang="en-US" altLang="zh-CN" sz="3200" b="1" dirty="0">
                    <a:latin typeface="Times New Roman" panose="02020603050405020304" pitchFamily="18" charset="0"/>
                    <a:ea typeface="华文中宋" pitchFamily="2" charset="-122"/>
                    <a:cs typeface="Times New Roman" panose="02020603050405020304" pitchFamily="18" charset="0"/>
                  </a:rPr>
                  <a:t>1. </a:t>
                </a:r>
                <a:r>
                  <a:rPr lang="zh-CN" altLang="en-US" sz="3200" b="1" dirty="0">
                    <a:latin typeface="Times New Roman" panose="02020603050405020304" pitchFamily="18" charset="0"/>
                    <a:ea typeface="华文中宋" pitchFamily="2" charset="-122"/>
                    <a:cs typeface="Times New Roman" panose="02020603050405020304" pitchFamily="18" charset="0"/>
                  </a:rPr>
                  <a:t>搜索空间</a:t>
                </a:r>
                <a:r>
                  <a:rPr lang="el-GR" altLang="zh-CN" sz="3200" b="1" dirty="0">
                    <a:latin typeface="Times New Roman" panose="02020603050405020304" pitchFamily="18" charset="0"/>
                    <a:ea typeface="华文中宋" pitchFamily="2" charset="-122"/>
                    <a:cs typeface="Times New Roman" panose="02020603050405020304" pitchFamily="18" charset="0"/>
                  </a:rPr>
                  <a:t>Ω</a:t>
                </a:r>
                <a:r>
                  <a:rPr lang="zh-CN" altLang="en-US" sz="3200" b="1" dirty="0">
                    <a:latin typeface="Times New Roman" panose="02020603050405020304" pitchFamily="18" charset="0"/>
                    <a:ea typeface="华文中宋" pitchFamily="2" charset="-122"/>
                    <a:cs typeface="Times New Roman" panose="02020603050405020304" pitchFamily="18" charset="0"/>
                  </a:rPr>
                  <a:t>，也称状态空间，一个状态代表一个可行解。</a:t>
                </a:r>
              </a:p>
              <a:p>
                <a:pPr eaLnBrk="1" hangingPunct="1">
                  <a:lnSpc>
                    <a:spcPct val="125000"/>
                  </a:lnSpc>
                </a:pPr>
                <a:r>
                  <a:rPr lang="en-US" altLang="zh-CN" sz="3200" b="1" dirty="0">
                    <a:latin typeface="Times New Roman" panose="02020603050405020304" pitchFamily="18" charset="0"/>
                    <a:ea typeface="华文中宋" pitchFamily="2" charset="-122"/>
                    <a:cs typeface="Times New Roman" panose="02020603050405020304" pitchFamily="18" charset="0"/>
                  </a:rPr>
                  <a:t>2. </a:t>
                </a:r>
                <a:r>
                  <a:rPr lang="zh-CN" altLang="en-US" sz="3200" b="1" dirty="0">
                    <a:latin typeface="Times New Roman" panose="02020603050405020304" pitchFamily="18" charset="0"/>
                    <a:ea typeface="华文中宋" pitchFamily="2" charset="-122"/>
                    <a:cs typeface="Times New Roman" panose="02020603050405020304" pitchFamily="18" charset="0"/>
                  </a:rPr>
                  <a:t>能量函数</a:t>
                </a:r>
                <a14:m>
                  <m:oMath xmlns:m="http://schemas.openxmlformats.org/officeDocument/2006/math">
                    <m:r>
                      <a:rPr lang="en-US" altLang="zh-CN" sz="3200" b="1" i="1" dirty="0" smtClean="0">
                        <a:latin typeface="Cambria Math" panose="02040503050406030204" pitchFamily="18" charset="0"/>
                        <a:ea typeface="华文中宋" pitchFamily="2" charset="-122"/>
                        <a:cs typeface="Times New Roman" panose="02020603050405020304" pitchFamily="18" charset="0"/>
                      </a:rPr>
                      <m:t>𝑬</m:t>
                    </m:r>
                    <m:r>
                      <a:rPr lang="en-US" altLang="zh-CN" sz="3200" b="1" i="1" dirty="0" smtClean="0">
                        <a:latin typeface="Cambria Math" panose="02040503050406030204" pitchFamily="18" charset="0"/>
                        <a:ea typeface="华文中宋" pitchFamily="2" charset="-122"/>
                        <a:cs typeface="Times New Roman" panose="02020603050405020304" pitchFamily="18" charset="0"/>
                      </a:rPr>
                      <m:t>(</m:t>
                    </m:r>
                    <m:r>
                      <a:rPr lang="en-US" altLang="zh-CN" sz="3200" b="1" i="1" dirty="0" smtClean="0">
                        <a:latin typeface="Cambria Math" panose="02040503050406030204" pitchFamily="18" charset="0"/>
                        <a:ea typeface="华文中宋" pitchFamily="2" charset="-122"/>
                        <a:cs typeface="Times New Roman" panose="02020603050405020304" pitchFamily="18" charset="0"/>
                      </a:rPr>
                      <m:t>𝒙</m:t>
                    </m:r>
                    <m:r>
                      <a:rPr lang="en-US" altLang="zh-CN" sz="3200" b="1" i="1" dirty="0" smtClean="0">
                        <a:latin typeface="Cambria Math" panose="02040503050406030204" pitchFamily="18" charset="0"/>
                        <a:ea typeface="华文中宋" pitchFamily="2" charset="-122"/>
                        <a:cs typeface="Times New Roman" panose="02020603050405020304" pitchFamily="18" charset="0"/>
                      </a:rPr>
                      <m:t>)</m:t>
                    </m:r>
                  </m:oMath>
                </a14:m>
                <a:r>
                  <a:rPr lang="zh-CN" altLang="en-US" sz="3200" b="1" dirty="0">
                    <a:latin typeface="Times New Roman" panose="02020603050405020304" pitchFamily="18" charset="0"/>
                    <a:ea typeface="华文中宋" pitchFamily="2" charset="-122"/>
                    <a:cs typeface="Times New Roman" panose="02020603050405020304" pitchFamily="18" charset="0"/>
                  </a:rPr>
                  <a:t>。</a:t>
                </a:r>
              </a:p>
              <a:p>
                <a:pPr eaLnBrk="1" hangingPunct="1">
                  <a:lnSpc>
                    <a:spcPct val="125000"/>
                  </a:lnSpc>
                </a:pPr>
                <a:r>
                  <a:rPr lang="en-US" altLang="zh-CN" sz="3200" b="1" dirty="0">
                    <a:latin typeface="Times New Roman" panose="02020603050405020304" pitchFamily="18" charset="0"/>
                    <a:ea typeface="华文中宋" pitchFamily="2" charset="-122"/>
                    <a:cs typeface="Times New Roman" panose="02020603050405020304" pitchFamily="18" charset="0"/>
                  </a:rPr>
                  <a:t>3. </a:t>
                </a:r>
                <a:r>
                  <a:rPr lang="zh-CN" altLang="en-US" sz="3200" b="1" dirty="0">
                    <a:latin typeface="Times New Roman" panose="02020603050405020304" pitchFamily="18" charset="0"/>
                    <a:ea typeface="华文中宋" pitchFamily="2" charset="-122"/>
                    <a:cs typeface="Times New Roman" panose="02020603050405020304" pitchFamily="18" charset="0"/>
                  </a:rPr>
                  <a:t>状态转移规则：从一个状态</a:t>
                </a:r>
                <a14:m>
                  <m:oMath xmlns:m="http://schemas.openxmlformats.org/officeDocument/2006/math">
                    <m:r>
                      <a:rPr lang="en-US" altLang="zh-CN" sz="3200" b="1" i="1" smtClean="0">
                        <a:latin typeface="Cambria Math" panose="02040503050406030204" pitchFamily="18" charset="0"/>
                        <a:ea typeface="华文中宋" pitchFamily="2" charset="-122"/>
                        <a:cs typeface="Times New Roman" panose="02020603050405020304" pitchFamily="18" charset="0"/>
                      </a:rPr>
                      <m:t>𝒙</m:t>
                    </m:r>
                    <m:r>
                      <a:rPr lang="en-US" altLang="zh-CN" sz="3200" b="1" i="1" smtClean="0">
                        <a:latin typeface="Cambria Math" panose="02040503050406030204" pitchFamily="18" charset="0"/>
                        <a:ea typeface="华文中宋" pitchFamily="2" charset="-122"/>
                        <a:cs typeface="Times New Roman" panose="02020603050405020304" pitchFamily="18" charset="0"/>
                      </a:rPr>
                      <m:t>(</m:t>
                    </m:r>
                    <m:r>
                      <a:rPr lang="en-US" altLang="zh-CN" sz="3200" b="1" i="1" smtClean="0">
                        <a:latin typeface="Cambria Math" panose="02040503050406030204" pitchFamily="18" charset="0"/>
                        <a:ea typeface="华文中宋" pitchFamily="2" charset="-122"/>
                        <a:cs typeface="Times New Roman" panose="02020603050405020304" pitchFamily="18" charset="0"/>
                      </a:rPr>
                      <m:t>𝒌</m:t>
                    </m:r>
                    <m:r>
                      <a:rPr lang="en-US" altLang="zh-CN" sz="3200" b="1" i="1" smtClean="0">
                        <a:latin typeface="Cambria Math" panose="02040503050406030204" pitchFamily="18" charset="0"/>
                        <a:ea typeface="华文中宋" pitchFamily="2" charset="-122"/>
                        <a:cs typeface="Times New Roman" panose="02020603050405020304" pitchFamily="18" charset="0"/>
                      </a:rPr>
                      <m:t>)</m:t>
                    </m:r>
                  </m:oMath>
                </a14:m>
                <a:r>
                  <a:rPr lang="zh-CN" altLang="en-US" sz="3200" b="1" dirty="0">
                    <a:latin typeface="Times New Roman" panose="02020603050405020304" pitchFamily="18" charset="0"/>
                    <a:ea typeface="华文中宋" pitchFamily="2" charset="-122"/>
                    <a:cs typeface="Times New Roman" panose="02020603050405020304" pitchFamily="18" charset="0"/>
                  </a:rPr>
                  <a:t>到另一个状态</a:t>
                </a:r>
                <a14:m>
                  <m:oMath xmlns:m="http://schemas.openxmlformats.org/officeDocument/2006/math">
                    <m:r>
                      <a:rPr lang="en-US" altLang="zh-CN" sz="3200" b="1" i="1" smtClean="0">
                        <a:latin typeface="Cambria Math" panose="02040503050406030204" pitchFamily="18" charset="0"/>
                        <a:ea typeface="华文中宋" pitchFamily="2" charset="-122"/>
                        <a:cs typeface="Times New Roman" panose="02020603050405020304" pitchFamily="18" charset="0"/>
                      </a:rPr>
                      <m:t>𝒙</m:t>
                    </m:r>
                    <m:r>
                      <a:rPr lang="en-US" altLang="zh-CN" sz="3200" b="1" i="1" smtClean="0">
                        <a:latin typeface="Cambria Math" panose="02040503050406030204" pitchFamily="18" charset="0"/>
                        <a:ea typeface="华文中宋" pitchFamily="2" charset="-122"/>
                        <a:cs typeface="Times New Roman" panose="02020603050405020304" pitchFamily="18" charset="0"/>
                      </a:rPr>
                      <m:t>(</m:t>
                    </m:r>
                    <m:r>
                      <a:rPr lang="en-US" altLang="zh-CN" sz="3200" b="1" i="1" smtClean="0">
                        <a:latin typeface="Cambria Math" panose="02040503050406030204" pitchFamily="18" charset="0"/>
                        <a:ea typeface="华文中宋" pitchFamily="2" charset="-122"/>
                        <a:cs typeface="Times New Roman" panose="02020603050405020304" pitchFamily="18" charset="0"/>
                      </a:rPr>
                      <m:t>𝒌</m:t>
                    </m:r>
                    <m:r>
                      <a:rPr lang="en-US" altLang="zh-CN" sz="3200" b="1" i="1" smtClean="0">
                        <a:latin typeface="Cambria Math" panose="02040503050406030204" pitchFamily="18" charset="0"/>
                        <a:ea typeface="华文中宋" pitchFamily="2" charset="-122"/>
                        <a:cs typeface="Times New Roman" panose="02020603050405020304" pitchFamily="18" charset="0"/>
                      </a:rPr>
                      <m:t>+</m:t>
                    </m:r>
                    <m:r>
                      <a:rPr lang="en-US" altLang="zh-CN" sz="3200" b="1" i="1" smtClean="0">
                        <a:latin typeface="Cambria Math" panose="02040503050406030204" pitchFamily="18" charset="0"/>
                        <a:ea typeface="华文中宋" pitchFamily="2" charset="-122"/>
                        <a:cs typeface="Times New Roman" panose="02020603050405020304" pitchFamily="18" charset="0"/>
                      </a:rPr>
                      <m:t>𝟏</m:t>
                    </m:r>
                    <m:r>
                      <a:rPr lang="en-US" altLang="zh-CN" sz="3200" b="1" i="1" smtClean="0">
                        <a:latin typeface="Cambria Math" panose="02040503050406030204" pitchFamily="18" charset="0"/>
                        <a:ea typeface="华文中宋" pitchFamily="2" charset="-122"/>
                        <a:cs typeface="Times New Roman" panose="02020603050405020304" pitchFamily="18" charset="0"/>
                      </a:rPr>
                      <m:t>)</m:t>
                    </m:r>
                  </m:oMath>
                </a14:m>
                <a:r>
                  <a:rPr lang="zh-CN" altLang="en-US" sz="3200" b="1" dirty="0">
                    <a:latin typeface="Times New Roman" panose="02020603050405020304" pitchFamily="18" charset="0"/>
                    <a:ea typeface="华文中宋" pitchFamily="2" charset="-122"/>
                    <a:cs typeface="Times New Roman" panose="02020603050405020304" pitchFamily="18" charset="0"/>
                  </a:rPr>
                  <a:t>的转移概率，与当前温度参数</a:t>
                </a:r>
                <a:r>
                  <a:rPr lang="en-US" altLang="zh-CN" sz="3200" b="1" dirty="0">
                    <a:latin typeface="Times New Roman" panose="02020603050405020304" pitchFamily="18" charset="0"/>
                    <a:ea typeface="华文中宋" pitchFamily="2" charset="-122"/>
                    <a:cs typeface="Times New Roman" panose="02020603050405020304" pitchFamily="18" charset="0"/>
                  </a:rPr>
                  <a:t>T</a:t>
                </a:r>
                <a:r>
                  <a:rPr lang="zh-CN" altLang="en-US" sz="3200" b="1" dirty="0">
                    <a:latin typeface="Times New Roman" panose="02020603050405020304" pitchFamily="18" charset="0"/>
                    <a:ea typeface="华文中宋" pitchFamily="2" charset="-122"/>
                    <a:cs typeface="Times New Roman" panose="02020603050405020304" pitchFamily="18" charset="0"/>
                  </a:rPr>
                  <a:t>有关。</a:t>
                </a:r>
              </a:p>
              <a:p>
                <a:pPr eaLnBrk="1" hangingPunct="1">
                  <a:lnSpc>
                    <a:spcPct val="125000"/>
                  </a:lnSpc>
                </a:pPr>
                <a:r>
                  <a:rPr lang="en-US" altLang="zh-CN" sz="3200" b="1" dirty="0">
                    <a:latin typeface="Times New Roman" panose="02020603050405020304" pitchFamily="18" charset="0"/>
                    <a:ea typeface="华文中宋" pitchFamily="2" charset="-122"/>
                    <a:cs typeface="Times New Roman" panose="02020603050405020304" pitchFamily="18" charset="0"/>
                  </a:rPr>
                  <a:t>4. </a:t>
                </a:r>
                <a:r>
                  <a:rPr lang="zh-CN" altLang="en-US" sz="3200" b="1" dirty="0">
                    <a:latin typeface="Times New Roman" panose="02020603050405020304" pitchFamily="18" charset="0"/>
                    <a:ea typeface="华文中宋" pitchFamily="2" charset="-122"/>
                    <a:cs typeface="Times New Roman" panose="02020603050405020304" pitchFamily="18" charset="0"/>
                  </a:rPr>
                  <a:t>冷却进度表</a:t>
                </a:r>
                <a:r>
                  <a:rPr lang="en-US" altLang="zh-CN" sz="3200" b="1" dirty="0">
                    <a:latin typeface="Times New Roman" panose="02020603050405020304" pitchFamily="18" charset="0"/>
                    <a:ea typeface="华文中宋" pitchFamily="2" charset="-122"/>
                    <a:cs typeface="Times New Roman" panose="02020603050405020304" pitchFamily="18" charset="0"/>
                  </a:rPr>
                  <a:t>T(t)</a:t>
                </a:r>
                <a:endParaRPr lang="el-GR" altLang="zh-CN" sz="3200" b="1" dirty="0">
                  <a:latin typeface="Times New Roman" panose="02020603050405020304" pitchFamily="18" charset="0"/>
                  <a:ea typeface="华文中宋" pitchFamily="2" charset="-122"/>
                  <a:cs typeface="Times New Roman" panose="02020603050405020304" pitchFamily="18" charset="0"/>
                </a:endParaRPr>
              </a:p>
            </p:txBody>
          </p:sp>
        </mc:Choice>
        <mc:Fallback xmlns="">
          <p:sp>
            <p:nvSpPr>
              <p:cNvPr id="61443" name="Rectangle 3"/>
              <p:cNvSpPr>
                <a:spLocks noGrp="1" noRot="1" noChangeAspect="1" noMove="1" noResize="1" noEditPoints="1" noAdjustHandles="1" noChangeArrowheads="1" noChangeShapeType="1" noTextEdit="1"/>
              </p:cNvSpPr>
              <p:nvPr>
                <p:ph type="body" idx="1"/>
              </p:nvPr>
            </p:nvSpPr>
            <p:spPr>
              <a:xfrm>
                <a:off x="457200" y="1196975"/>
                <a:ext cx="8229600" cy="4933950"/>
              </a:xfrm>
              <a:blipFill rotWithShape="1">
                <a:blip r:embed="rId3"/>
                <a:stretch>
                  <a:fillRect l="-667" t="-370" r="-133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8BE906A4-8460-44B6-8DA0-8DE6AD30B47C}"/>
              </a:ext>
            </a:extLst>
          </p:cNvPr>
          <p:cNvGrpSpPr/>
          <p:nvPr/>
        </p:nvGrpSpPr>
        <p:grpSpPr>
          <a:xfrm>
            <a:off x="5364088" y="2852936"/>
            <a:ext cx="3529012" cy="2453888"/>
            <a:chOff x="1042988" y="692150"/>
            <a:chExt cx="7129462" cy="5282315"/>
          </a:xfrm>
        </p:grpSpPr>
        <p:sp>
          <p:nvSpPr>
            <p:cNvPr id="66562" name="Line 4"/>
            <p:cNvSpPr>
              <a:spLocks noChangeShapeType="1"/>
            </p:cNvSpPr>
            <p:nvPr/>
          </p:nvSpPr>
          <p:spPr bwMode="auto">
            <a:xfrm>
              <a:off x="1042988" y="4652963"/>
              <a:ext cx="71294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563" name="Line 5"/>
            <p:cNvSpPr>
              <a:spLocks noChangeShapeType="1"/>
            </p:cNvSpPr>
            <p:nvPr/>
          </p:nvSpPr>
          <p:spPr bwMode="auto">
            <a:xfrm flipV="1">
              <a:off x="1763713" y="692150"/>
              <a:ext cx="0" cy="45370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564" name="Freeform 6"/>
            <p:cNvSpPr>
              <a:spLocks/>
            </p:cNvSpPr>
            <p:nvPr/>
          </p:nvSpPr>
          <p:spPr bwMode="auto">
            <a:xfrm>
              <a:off x="2195513" y="1831975"/>
              <a:ext cx="5040312" cy="2292350"/>
            </a:xfrm>
            <a:custGeom>
              <a:avLst/>
              <a:gdLst>
                <a:gd name="T0" fmla="*/ 0 w 3175"/>
                <a:gd name="T1" fmla="*/ 228600 h 1444"/>
                <a:gd name="T2" fmla="*/ 144462 w 3175"/>
                <a:gd name="T3" fmla="*/ 660400 h 1444"/>
                <a:gd name="T4" fmla="*/ 360362 w 3175"/>
                <a:gd name="T5" fmla="*/ 1092200 h 1444"/>
                <a:gd name="T6" fmla="*/ 792162 w 3175"/>
                <a:gd name="T7" fmla="*/ 1525588 h 1444"/>
                <a:gd name="T8" fmla="*/ 1008062 w 3175"/>
                <a:gd name="T9" fmla="*/ 1597025 h 1444"/>
                <a:gd name="T10" fmla="*/ 1152525 w 3175"/>
                <a:gd name="T11" fmla="*/ 1597025 h 1444"/>
                <a:gd name="T12" fmla="*/ 1368425 w 3175"/>
                <a:gd name="T13" fmla="*/ 1452563 h 1444"/>
                <a:gd name="T14" fmla="*/ 1512887 w 3175"/>
                <a:gd name="T15" fmla="*/ 1236663 h 1444"/>
                <a:gd name="T16" fmla="*/ 1584325 w 3175"/>
                <a:gd name="T17" fmla="*/ 876300 h 1444"/>
                <a:gd name="T18" fmla="*/ 1728787 w 3175"/>
                <a:gd name="T19" fmla="*/ 444500 h 1444"/>
                <a:gd name="T20" fmla="*/ 1944687 w 3175"/>
                <a:gd name="T21" fmla="*/ 84138 h 1444"/>
                <a:gd name="T22" fmla="*/ 2376487 w 3175"/>
                <a:gd name="T23" fmla="*/ 12700 h 1444"/>
                <a:gd name="T24" fmla="*/ 2808287 w 3175"/>
                <a:gd name="T25" fmla="*/ 157163 h 1444"/>
                <a:gd name="T26" fmla="*/ 3024187 w 3175"/>
                <a:gd name="T27" fmla="*/ 373063 h 1444"/>
                <a:gd name="T28" fmla="*/ 3240087 w 3175"/>
                <a:gd name="T29" fmla="*/ 733425 h 1444"/>
                <a:gd name="T30" fmla="*/ 3455987 w 3175"/>
                <a:gd name="T31" fmla="*/ 1309688 h 1444"/>
                <a:gd name="T32" fmla="*/ 3816350 w 3175"/>
                <a:gd name="T33" fmla="*/ 1884363 h 1444"/>
                <a:gd name="T34" fmla="*/ 4176712 w 3175"/>
                <a:gd name="T35" fmla="*/ 2173288 h 1444"/>
                <a:gd name="T36" fmla="*/ 4392612 w 3175"/>
                <a:gd name="T37" fmla="*/ 2244725 h 1444"/>
                <a:gd name="T38" fmla="*/ 4608512 w 3175"/>
                <a:gd name="T39" fmla="*/ 2244725 h 1444"/>
                <a:gd name="T40" fmla="*/ 4824412 w 3175"/>
                <a:gd name="T41" fmla="*/ 1957388 h 1444"/>
                <a:gd name="T42" fmla="*/ 5040312 w 3175"/>
                <a:gd name="T43" fmla="*/ 1452563 h 14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175" h="1444">
                  <a:moveTo>
                    <a:pt x="0" y="144"/>
                  </a:moveTo>
                  <a:cubicBezTo>
                    <a:pt x="26" y="234"/>
                    <a:pt x="53" y="325"/>
                    <a:pt x="91" y="416"/>
                  </a:cubicBezTo>
                  <a:cubicBezTo>
                    <a:pt x="129" y="507"/>
                    <a:pt x="159" y="597"/>
                    <a:pt x="227" y="688"/>
                  </a:cubicBezTo>
                  <a:cubicBezTo>
                    <a:pt x="295" y="779"/>
                    <a:pt x="431" y="908"/>
                    <a:pt x="499" y="961"/>
                  </a:cubicBezTo>
                  <a:cubicBezTo>
                    <a:pt x="567" y="1014"/>
                    <a:pt x="597" y="999"/>
                    <a:pt x="635" y="1006"/>
                  </a:cubicBezTo>
                  <a:cubicBezTo>
                    <a:pt x="673" y="1013"/>
                    <a:pt x="688" y="1021"/>
                    <a:pt x="726" y="1006"/>
                  </a:cubicBezTo>
                  <a:cubicBezTo>
                    <a:pt x="764" y="991"/>
                    <a:pt x="824" y="953"/>
                    <a:pt x="862" y="915"/>
                  </a:cubicBezTo>
                  <a:cubicBezTo>
                    <a:pt x="900" y="877"/>
                    <a:pt x="930" y="840"/>
                    <a:pt x="953" y="779"/>
                  </a:cubicBezTo>
                  <a:cubicBezTo>
                    <a:pt x="976" y="718"/>
                    <a:pt x="975" y="635"/>
                    <a:pt x="998" y="552"/>
                  </a:cubicBezTo>
                  <a:cubicBezTo>
                    <a:pt x="1021" y="469"/>
                    <a:pt x="1051" y="363"/>
                    <a:pt x="1089" y="280"/>
                  </a:cubicBezTo>
                  <a:cubicBezTo>
                    <a:pt x="1127" y="197"/>
                    <a:pt x="1157" y="98"/>
                    <a:pt x="1225" y="53"/>
                  </a:cubicBezTo>
                  <a:cubicBezTo>
                    <a:pt x="1293" y="8"/>
                    <a:pt x="1406" y="0"/>
                    <a:pt x="1497" y="8"/>
                  </a:cubicBezTo>
                  <a:cubicBezTo>
                    <a:pt x="1588" y="16"/>
                    <a:pt x="1701" y="61"/>
                    <a:pt x="1769" y="99"/>
                  </a:cubicBezTo>
                  <a:cubicBezTo>
                    <a:pt x="1837" y="137"/>
                    <a:pt x="1860" y="175"/>
                    <a:pt x="1905" y="235"/>
                  </a:cubicBezTo>
                  <a:cubicBezTo>
                    <a:pt x="1950" y="295"/>
                    <a:pt x="1996" y="364"/>
                    <a:pt x="2041" y="462"/>
                  </a:cubicBezTo>
                  <a:cubicBezTo>
                    <a:pt x="2086" y="560"/>
                    <a:pt x="2117" y="704"/>
                    <a:pt x="2177" y="825"/>
                  </a:cubicBezTo>
                  <a:cubicBezTo>
                    <a:pt x="2237" y="946"/>
                    <a:pt x="2328" y="1096"/>
                    <a:pt x="2404" y="1187"/>
                  </a:cubicBezTo>
                  <a:cubicBezTo>
                    <a:pt x="2480" y="1278"/>
                    <a:pt x="2571" y="1331"/>
                    <a:pt x="2631" y="1369"/>
                  </a:cubicBezTo>
                  <a:cubicBezTo>
                    <a:pt x="2691" y="1407"/>
                    <a:pt x="2722" y="1407"/>
                    <a:pt x="2767" y="1414"/>
                  </a:cubicBezTo>
                  <a:cubicBezTo>
                    <a:pt x="2812" y="1421"/>
                    <a:pt x="2858" y="1444"/>
                    <a:pt x="2903" y="1414"/>
                  </a:cubicBezTo>
                  <a:cubicBezTo>
                    <a:pt x="2948" y="1384"/>
                    <a:pt x="2994" y="1316"/>
                    <a:pt x="3039" y="1233"/>
                  </a:cubicBezTo>
                  <a:cubicBezTo>
                    <a:pt x="3084" y="1150"/>
                    <a:pt x="3152" y="968"/>
                    <a:pt x="3175" y="915"/>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dirty="0"/>
            </a:p>
          </p:txBody>
        </p:sp>
        <p:sp>
          <p:nvSpPr>
            <p:cNvPr id="66565" name="Line 8"/>
            <p:cNvSpPr>
              <a:spLocks noChangeShapeType="1"/>
            </p:cNvSpPr>
            <p:nvPr/>
          </p:nvSpPr>
          <p:spPr bwMode="auto">
            <a:xfrm>
              <a:off x="3276600" y="3429000"/>
              <a:ext cx="0" cy="12239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566" name="Line 10"/>
            <p:cNvSpPr>
              <a:spLocks noChangeShapeType="1"/>
            </p:cNvSpPr>
            <p:nvPr/>
          </p:nvSpPr>
          <p:spPr bwMode="auto">
            <a:xfrm>
              <a:off x="6732588" y="4076700"/>
              <a:ext cx="0" cy="57626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567" name="Text Box 11"/>
            <p:cNvSpPr txBox="1">
              <a:spLocks noChangeArrowheads="1"/>
            </p:cNvSpPr>
            <p:nvPr/>
          </p:nvSpPr>
          <p:spPr bwMode="auto">
            <a:xfrm>
              <a:off x="2769027" y="4581526"/>
              <a:ext cx="504824" cy="139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spcBef>
                  <a:spcPct val="50000"/>
                </a:spcBef>
              </a:pPr>
              <a:r>
                <a:rPr lang="en-US" altLang="zh-CN" sz="3600" dirty="0">
                  <a:solidFill>
                    <a:srgbClr val="FF0000"/>
                  </a:solidFill>
                </a:rPr>
                <a:t>A</a:t>
              </a:r>
            </a:p>
          </p:txBody>
        </p:sp>
        <p:sp>
          <p:nvSpPr>
            <p:cNvPr id="66568" name="Text Box 12"/>
            <p:cNvSpPr txBox="1">
              <a:spLocks noChangeArrowheads="1"/>
            </p:cNvSpPr>
            <p:nvPr/>
          </p:nvSpPr>
          <p:spPr bwMode="auto">
            <a:xfrm>
              <a:off x="4078290" y="4583153"/>
              <a:ext cx="576262" cy="139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spcBef>
                  <a:spcPct val="50000"/>
                </a:spcBef>
              </a:pPr>
              <a:r>
                <a:rPr lang="en-US" altLang="zh-CN" sz="3600" dirty="0">
                  <a:solidFill>
                    <a:srgbClr val="FF0000"/>
                  </a:solidFill>
                </a:rPr>
                <a:t>B</a:t>
              </a:r>
            </a:p>
          </p:txBody>
        </p:sp>
        <p:sp>
          <p:nvSpPr>
            <p:cNvPr id="66569" name="Text Box 14"/>
            <p:cNvSpPr txBox="1">
              <a:spLocks noChangeArrowheads="1"/>
            </p:cNvSpPr>
            <p:nvPr/>
          </p:nvSpPr>
          <p:spPr bwMode="auto">
            <a:xfrm>
              <a:off x="6266027" y="4544916"/>
              <a:ext cx="576262" cy="139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spcBef>
                  <a:spcPct val="50000"/>
                </a:spcBef>
              </a:pPr>
              <a:r>
                <a:rPr lang="en-US" altLang="zh-CN" sz="3600" dirty="0">
                  <a:solidFill>
                    <a:srgbClr val="FF0000"/>
                  </a:solidFill>
                </a:rPr>
                <a:t>C</a:t>
              </a:r>
            </a:p>
          </p:txBody>
        </p:sp>
        <p:sp>
          <p:nvSpPr>
            <p:cNvPr id="66570" name="Line 15"/>
            <p:cNvSpPr>
              <a:spLocks noChangeShapeType="1"/>
            </p:cNvSpPr>
            <p:nvPr/>
          </p:nvSpPr>
          <p:spPr bwMode="auto">
            <a:xfrm>
              <a:off x="4427538" y="1844675"/>
              <a:ext cx="0" cy="2808288"/>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2" name="Rectangle 3">
            <a:extLst>
              <a:ext uri="{FF2B5EF4-FFF2-40B4-BE49-F238E27FC236}">
                <a16:creationId xmlns="" xmlns:a16="http://schemas.microsoft.com/office/drawing/2014/main" id="{296B251B-90F7-4687-B9A1-F7EAED0C4A54}"/>
              </a:ext>
            </a:extLst>
          </p:cNvPr>
          <p:cNvSpPr txBox="1">
            <a:spLocks noChangeArrowheads="1"/>
          </p:cNvSpPr>
          <p:nvPr/>
        </p:nvSpPr>
        <p:spPr bwMode="auto">
          <a:xfrm>
            <a:off x="457200" y="404664"/>
            <a:ext cx="8192275" cy="1800200"/>
          </a:xfrm>
          <a:prstGeom prst="rect">
            <a:avLst/>
          </a:prstGeom>
          <a:solidFill>
            <a:srgbClr val="99CC00">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eaLnBrk="1" hangingPunct="1"/>
            <a:r>
              <a:rPr lang="zh-CN" altLang="en-US" sz="3600" kern="0" dirty="0">
                <a:latin typeface="华文中宋" pitchFamily="2" charset="-122"/>
                <a:ea typeface="华文中宋" pitchFamily="2" charset="-122"/>
              </a:rPr>
              <a:t>如果搜索陷入局部最优点</a:t>
            </a:r>
            <a:r>
              <a:rPr lang="en-US" altLang="zh-CN" sz="3600" kern="0" dirty="0">
                <a:latin typeface="华文中宋" pitchFamily="2" charset="-122"/>
                <a:ea typeface="华文中宋" pitchFamily="2" charset="-122"/>
              </a:rPr>
              <a:t>A</a:t>
            </a:r>
            <a:r>
              <a:rPr lang="zh-CN" altLang="en-US" sz="3600" kern="0" dirty="0">
                <a:latin typeface="华文中宋" pitchFamily="2" charset="-122"/>
                <a:ea typeface="华文中宋" pitchFamily="2" charset="-122"/>
              </a:rPr>
              <a:t>，若要使搜索脱离这个局部最优点达到</a:t>
            </a:r>
            <a:r>
              <a:rPr lang="en-US" altLang="zh-CN" sz="3600" kern="0" dirty="0">
                <a:latin typeface="华文中宋" pitchFamily="2" charset="-122"/>
                <a:ea typeface="华文中宋" pitchFamily="2" charset="-122"/>
              </a:rPr>
              <a:t>C</a:t>
            </a:r>
            <a:r>
              <a:rPr lang="zh-CN" altLang="en-US" sz="3600" kern="0" dirty="0">
                <a:latin typeface="华文中宋" pitchFamily="2" charset="-122"/>
                <a:ea typeface="华文中宋" pitchFamily="2" charset="-122"/>
              </a:rPr>
              <a:t>，则必须使系统至少具有</a:t>
            </a:r>
            <a:r>
              <a:rPr lang="en-US" altLang="zh-CN" sz="3600" kern="0" dirty="0">
                <a:latin typeface="华文中宋" pitchFamily="2" charset="-122"/>
                <a:ea typeface="华文中宋" pitchFamily="2" charset="-122"/>
              </a:rPr>
              <a:t>B</a:t>
            </a:r>
            <a:r>
              <a:rPr lang="zh-CN" altLang="en-US" sz="3600" kern="0" dirty="0">
                <a:latin typeface="华文中宋" pitchFamily="2" charset="-122"/>
                <a:ea typeface="华文中宋" pitchFamily="2" charset="-122"/>
              </a:rPr>
              <a:t>点所对应的能量。</a:t>
            </a:r>
          </a:p>
        </p:txBody>
      </p:sp>
      <p:sp>
        <p:nvSpPr>
          <p:cNvPr id="13" name="Rectangle 3">
            <a:extLst>
              <a:ext uri="{FF2B5EF4-FFF2-40B4-BE49-F238E27FC236}">
                <a16:creationId xmlns="" xmlns:a16="http://schemas.microsoft.com/office/drawing/2014/main" id="{BEDC0BAF-1EDF-404E-8066-860D3808F1F9}"/>
              </a:ext>
            </a:extLst>
          </p:cNvPr>
          <p:cNvSpPr txBox="1">
            <a:spLocks noChangeArrowheads="1"/>
          </p:cNvSpPr>
          <p:nvPr/>
        </p:nvSpPr>
        <p:spPr bwMode="auto">
          <a:xfrm>
            <a:off x="457201" y="2492908"/>
            <a:ext cx="4764538" cy="3456363"/>
          </a:xfrm>
          <a:prstGeom prst="rect">
            <a:avLst/>
          </a:prstGeom>
          <a:solidFill>
            <a:srgbClr val="99CC00">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eaLnBrk="1" hangingPunct="1"/>
            <a:r>
              <a:rPr lang="zh-CN" altLang="en-US" sz="3600" kern="0" dirty="0">
                <a:latin typeface="华文中宋" pitchFamily="2" charset="-122"/>
                <a:ea typeface="华文中宋" pitchFamily="2" charset="-122"/>
              </a:rPr>
              <a:t>温度</a:t>
            </a:r>
            <a:r>
              <a:rPr lang="en-US" altLang="zh-CN" sz="3600" kern="0" dirty="0">
                <a:latin typeface="华文中宋" pitchFamily="2" charset="-122"/>
                <a:ea typeface="华文中宋" pitchFamily="2" charset="-122"/>
              </a:rPr>
              <a:t>T</a:t>
            </a:r>
            <a:r>
              <a:rPr lang="zh-CN" altLang="en-US" sz="3600" kern="0" dirty="0">
                <a:latin typeface="华文中宋" pitchFamily="2" charset="-122"/>
                <a:ea typeface="华文中宋" pitchFamily="2" charset="-122"/>
              </a:rPr>
              <a:t>减小时接受概率也随之减小，最后系统收敛于某一能量最小的状态，该状态可视作目标函数的全局最小值。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 xmlns:a16="http://schemas.microsoft.com/office/drawing/2014/main" id="{DEB3BB99-36E1-4DE1-801E-4DC4EDEA4536}"/>
              </a:ext>
            </a:extLst>
          </p:cNvPr>
          <p:cNvSpPr>
            <a:spLocks noRot="1" noChangeArrowheads="1"/>
          </p:cNvSpPr>
          <p:nvPr/>
        </p:nvSpPr>
        <p:spPr bwMode="auto">
          <a:xfrm>
            <a:off x="395536" y="404664"/>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spcBef>
                <a:spcPct val="10000"/>
              </a:spcBef>
              <a:buClr>
                <a:schemeClr val="folHlink"/>
              </a:buClr>
              <a:buSzPct val="90000"/>
              <a:buFont typeface="Wingdings" panose="05000000000000000000" pitchFamily="2" charset="2"/>
              <a:buChar char="w"/>
            </a:pPr>
            <a:r>
              <a:rPr lang="zh-CN" altLang="en-US" sz="2800" b="1" dirty="0">
                <a:latin typeface="Times New Roman" panose="02020603050405020304" pitchFamily="18" charset="0"/>
                <a:ea typeface="黑体" panose="02010609060101010101" pitchFamily="49" charset="-122"/>
              </a:rPr>
              <a:t>模拟退火算法基本</a:t>
            </a:r>
            <a:r>
              <a:rPr lang="zh-CN" altLang="en-US" sz="2800" b="1" dirty="0" smtClean="0">
                <a:latin typeface="Times New Roman" panose="02020603050405020304" pitchFamily="18" charset="0"/>
                <a:ea typeface="黑体" panose="02010609060101010101" pitchFamily="49" charset="-122"/>
              </a:rPr>
              <a:t>步骤（伪代码）</a:t>
            </a:r>
            <a:endParaRPr lang="zh-CN" altLang="en-US" sz="2800" b="1" dirty="0">
              <a:latin typeface="Times New Roman" panose="02020603050405020304" pitchFamily="18" charset="0"/>
              <a:ea typeface="黑体" panose="02010609060101010101" pitchFamily="49" charset="-122"/>
            </a:endParaRPr>
          </a:p>
          <a:p>
            <a:pPr algn="l" eaLnBrk="1" hangingPunct="1">
              <a:lnSpc>
                <a:spcPct val="120000"/>
              </a:lnSpc>
              <a:spcBef>
                <a:spcPct val="10000"/>
              </a:spcBef>
              <a:buClr>
                <a:schemeClr val="folHlink"/>
              </a:buClr>
              <a:buSzPct val="90000"/>
              <a:buFont typeface="Wingdings" panose="05000000000000000000" pitchFamily="2" charset="2"/>
              <a:buNone/>
            </a:pPr>
            <a:r>
              <a:rPr lang="zh-CN" altLang="en-US" sz="2800" b="1" dirty="0">
                <a:solidFill>
                  <a:srgbClr val="0000FF"/>
                </a:solidFill>
                <a:latin typeface="Times New Roman" panose="02020603050405020304" pitchFamily="18" charset="0"/>
                <a:ea typeface="楷体_GB2312" pitchFamily="49" charset="-122"/>
              </a:rPr>
              <a:t>    </a:t>
            </a:r>
            <a:r>
              <a:rPr lang="zh-CN" altLang="en-US" sz="2400" b="1" dirty="0">
                <a:solidFill>
                  <a:srgbClr val="0000FF"/>
                </a:solidFill>
                <a:latin typeface="Times New Roman" panose="02020603050405020304" pitchFamily="18" charset="0"/>
                <a:ea typeface="楷体_GB2312" pitchFamily="49" charset="-122"/>
              </a:rPr>
              <a:t>给定初温</a:t>
            </a:r>
            <a:r>
              <a:rPr lang="en-US" altLang="zh-CN" sz="2400" b="1" i="1" dirty="0">
                <a:solidFill>
                  <a:srgbClr val="0000FF"/>
                </a:solidFill>
                <a:latin typeface="Times New Roman" panose="02020603050405020304" pitchFamily="18" charset="0"/>
                <a:ea typeface="楷体_GB2312" pitchFamily="49" charset="-122"/>
              </a:rPr>
              <a:t>T</a:t>
            </a:r>
            <a:r>
              <a:rPr lang="en-US" altLang="zh-CN" sz="2400" b="1" dirty="0">
                <a:solidFill>
                  <a:srgbClr val="0000FF"/>
                </a:solidFill>
                <a:latin typeface="Times New Roman" panose="02020603050405020304" pitchFamily="18" charset="0"/>
                <a:ea typeface="楷体_GB2312" pitchFamily="49" charset="-122"/>
              </a:rPr>
              <a:t>=</a:t>
            </a:r>
            <a:r>
              <a:rPr lang="en-US" altLang="zh-CN" sz="2400" b="1" i="1" dirty="0">
                <a:solidFill>
                  <a:srgbClr val="0000FF"/>
                </a:solidFill>
                <a:latin typeface="Times New Roman" panose="02020603050405020304" pitchFamily="18" charset="0"/>
                <a:ea typeface="楷体_GB2312" pitchFamily="49" charset="-122"/>
              </a:rPr>
              <a:t>T</a:t>
            </a:r>
            <a:r>
              <a:rPr lang="en-US" altLang="zh-CN" sz="2400" b="1" baseline="-25000" dirty="0">
                <a:solidFill>
                  <a:srgbClr val="0000FF"/>
                </a:solidFill>
                <a:latin typeface="Times New Roman" panose="02020603050405020304" pitchFamily="18" charset="0"/>
                <a:ea typeface="楷体_GB2312" pitchFamily="49" charset="-122"/>
              </a:rPr>
              <a:t>0</a:t>
            </a:r>
            <a:r>
              <a:rPr lang="zh-CN" altLang="en-US" sz="2400" b="1" dirty="0">
                <a:solidFill>
                  <a:srgbClr val="0000FF"/>
                </a:solidFill>
                <a:latin typeface="Times New Roman" panose="02020603050405020304" pitchFamily="18" charset="0"/>
                <a:ea typeface="楷体_GB2312" pitchFamily="49" charset="-122"/>
              </a:rPr>
              <a:t>，随机产生初始状态</a:t>
            </a:r>
            <a:r>
              <a:rPr lang="en-US" altLang="zh-CN" sz="2400" b="1" i="1" dirty="0">
                <a:solidFill>
                  <a:srgbClr val="0000FF"/>
                </a:solidFill>
                <a:latin typeface="Times New Roman" panose="02020603050405020304" pitchFamily="18" charset="0"/>
                <a:ea typeface="楷体_GB2312" pitchFamily="49" charset="-122"/>
              </a:rPr>
              <a:t>s</a:t>
            </a:r>
            <a:r>
              <a:rPr lang="en-US" altLang="zh-CN" sz="2400" b="1" dirty="0">
                <a:solidFill>
                  <a:srgbClr val="0000FF"/>
                </a:solidFill>
                <a:latin typeface="Times New Roman" panose="02020603050405020304" pitchFamily="18" charset="0"/>
                <a:ea typeface="楷体_GB2312" pitchFamily="49" charset="-122"/>
              </a:rPr>
              <a:t>=</a:t>
            </a:r>
            <a:r>
              <a:rPr lang="en-US" altLang="zh-CN" sz="2400" b="1" i="1" dirty="0">
                <a:solidFill>
                  <a:srgbClr val="0000FF"/>
                </a:solidFill>
                <a:latin typeface="Times New Roman" panose="02020603050405020304" pitchFamily="18" charset="0"/>
                <a:ea typeface="楷体_GB2312" pitchFamily="49" charset="-122"/>
              </a:rPr>
              <a:t>s</a:t>
            </a:r>
            <a:r>
              <a:rPr lang="en-US" altLang="zh-CN" sz="2400" b="1" baseline="-25000" dirty="0">
                <a:solidFill>
                  <a:srgbClr val="0000FF"/>
                </a:solidFill>
                <a:latin typeface="Times New Roman" panose="02020603050405020304" pitchFamily="18" charset="0"/>
                <a:ea typeface="楷体_GB2312" pitchFamily="49" charset="-122"/>
              </a:rPr>
              <a:t>0</a:t>
            </a:r>
            <a:r>
              <a:rPr lang="zh-CN" altLang="en-US" sz="2400" b="1" dirty="0">
                <a:solidFill>
                  <a:srgbClr val="0000FF"/>
                </a:solidFill>
                <a:latin typeface="Times New Roman" panose="02020603050405020304" pitchFamily="18" charset="0"/>
                <a:ea typeface="楷体_GB2312" pitchFamily="49" charset="-122"/>
              </a:rPr>
              <a:t>，令</a:t>
            </a:r>
            <a:r>
              <a:rPr lang="en-US" altLang="zh-CN" sz="2400" b="1" i="1" dirty="0">
                <a:solidFill>
                  <a:srgbClr val="0000FF"/>
                </a:solidFill>
                <a:latin typeface="Times New Roman" panose="02020603050405020304" pitchFamily="18" charset="0"/>
                <a:ea typeface="楷体_GB2312" pitchFamily="49" charset="-122"/>
              </a:rPr>
              <a:t>k</a:t>
            </a:r>
            <a:r>
              <a:rPr lang="en-US" altLang="zh-CN" sz="2400" b="1" dirty="0">
                <a:solidFill>
                  <a:srgbClr val="0000FF"/>
                </a:solidFill>
                <a:latin typeface="Times New Roman" panose="02020603050405020304" pitchFamily="18" charset="0"/>
                <a:ea typeface="楷体_GB2312" pitchFamily="49" charset="-122"/>
              </a:rPr>
              <a:t>=0</a:t>
            </a:r>
            <a:r>
              <a:rPr lang="zh-CN" altLang="en-US" sz="2400" b="1" dirty="0">
                <a:solidFill>
                  <a:srgbClr val="0000FF"/>
                </a:solidFill>
                <a:latin typeface="Times New Roman" panose="02020603050405020304" pitchFamily="18" charset="0"/>
                <a:ea typeface="楷体_GB2312" pitchFamily="49" charset="-122"/>
              </a:rPr>
              <a:t>；</a:t>
            </a:r>
          </a:p>
          <a:p>
            <a:pPr algn="l" eaLnBrk="1" hangingPunct="1">
              <a:lnSpc>
                <a:spcPct val="120000"/>
              </a:lnSpc>
              <a:spcBef>
                <a:spcPct val="10000"/>
              </a:spcBef>
              <a:buClr>
                <a:schemeClr val="folHlink"/>
              </a:buClr>
              <a:buSzPct val="90000"/>
              <a:buFont typeface="Wingdings" panose="05000000000000000000" pitchFamily="2" charset="2"/>
              <a:buNone/>
            </a:pPr>
            <a:r>
              <a:rPr lang="zh-CN" altLang="en-US" sz="2400" b="1" dirty="0">
                <a:solidFill>
                  <a:srgbClr val="0000FF"/>
                </a:solidFill>
                <a:latin typeface="Times New Roman" panose="02020603050405020304" pitchFamily="18" charset="0"/>
                <a:ea typeface="楷体_GB2312" pitchFamily="49" charset="-122"/>
              </a:rPr>
              <a:t>     </a:t>
            </a:r>
            <a:r>
              <a:rPr lang="en-US" altLang="zh-CN" sz="2400" b="1" dirty="0">
                <a:solidFill>
                  <a:srgbClr val="0000FF"/>
                </a:solidFill>
                <a:latin typeface="Times New Roman" panose="02020603050405020304" pitchFamily="18" charset="0"/>
                <a:ea typeface="楷体_GB2312" pitchFamily="49" charset="-122"/>
              </a:rPr>
              <a:t>Repeat</a:t>
            </a:r>
          </a:p>
          <a:p>
            <a:pPr algn="l" eaLnBrk="1" hangingPunct="1">
              <a:lnSpc>
                <a:spcPct val="120000"/>
              </a:lnSpc>
              <a:spcBef>
                <a:spcPct val="10000"/>
              </a:spcBef>
              <a:buClr>
                <a:schemeClr val="folHlink"/>
              </a:buClr>
              <a:buSzPct val="90000"/>
              <a:buFont typeface="Wingdings" panose="05000000000000000000" pitchFamily="2" charset="2"/>
              <a:buNone/>
            </a:pPr>
            <a:r>
              <a:rPr lang="en-US" altLang="zh-CN" sz="2400" b="1" dirty="0">
                <a:solidFill>
                  <a:srgbClr val="0000FF"/>
                </a:solidFill>
                <a:latin typeface="Times New Roman" panose="02020603050405020304" pitchFamily="18" charset="0"/>
                <a:ea typeface="楷体_GB2312" pitchFamily="49" charset="-122"/>
              </a:rPr>
              <a:t>          Repeat</a:t>
            </a:r>
          </a:p>
          <a:p>
            <a:pPr algn="l" eaLnBrk="1" hangingPunct="1">
              <a:lnSpc>
                <a:spcPct val="120000"/>
              </a:lnSpc>
              <a:spcBef>
                <a:spcPct val="10000"/>
              </a:spcBef>
              <a:buClr>
                <a:schemeClr val="folHlink"/>
              </a:buClr>
              <a:buSzPct val="90000"/>
              <a:buFont typeface="Wingdings" panose="05000000000000000000" pitchFamily="2" charset="2"/>
              <a:buNone/>
            </a:pPr>
            <a:r>
              <a:rPr lang="en-US" altLang="zh-CN" sz="2400" b="1" dirty="0">
                <a:solidFill>
                  <a:srgbClr val="0000FF"/>
                </a:solidFill>
                <a:latin typeface="Times New Roman" panose="02020603050405020304" pitchFamily="18" charset="0"/>
                <a:ea typeface="楷体_GB2312" pitchFamily="49" charset="-122"/>
              </a:rPr>
              <a:t>               </a:t>
            </a:r>
            <a:r>
              <a:rPr lang="zh-CN" altLang="en-US" sz="2400" b="1" dirty="0">
                <a:solidFill>
                  <a:srgbClr val="0000FF"/>
                </a:solidFill>
                <a:latin typeface="Times New Roman" panose="02020603050405020304" pitchFamily="18" charset="0"/>
                <a:ea typeface="楷体_GB2312" pitchFamily="49" charset="-122"/>
              </a:rPr>
              <a:t>产生新状态</a:t>
            </a:r>
            <a:r>
              <a:rPr lang="en-US" altLang="zh-CN" sz="2400" b="1" i="1" dirty="0" err="1">
                <a:solidFill>
                  <a:srgbClr val="0000FF"/>
                </a:solidFill>
                <a:latin typeface="Times New Roman" panose="02020603050405020304" pitchFamily="18" charset="0"/>
                <a:ea typeface="楷体_GB2312" pitchFamily="49" charset="-122"/>
              </a:rPr>
              <a:t>s</a:t>
            </a:r>
            <a:r>
              <a:rPr lang="en-US" altLang="zh-CN" sz="2400" b="1" i="1" baseline="-25000" dirty="0" err="1">
                <a:solidFill>
                  <a:srgbClr val="0000FF"/>
                </a:solidFill>
                <a:latin typeface="Times New Roman" panose="02020603050405020304" pitchFamily="18" charset="0"/>
                <a:ea typeface="楷体_GB2312" pitchFamily="49" charset="-122"/>
              </a:rPr>
              <a:t>j</a:t>
            </a:r>
            <a:r>
              <a:rPr lang="en-US" altLang="zh-CN" sz="2400" b="1" dirty="0">
                <a:solidFill>
                  <a:srgbClr val="0000FF"/>
                </a:solidFill>
                <a:latin typeface="Times New Roman" panose="02020603050405020304" pitchFamily="18" charset="0"/>
                <a:ea typeface="楷体_GB2312" pitchFamily="49" charset="-122"/>
              </a:rPr>
              <a:t>=</a:t>
            </a:r>
            <a:r>
              <a:rPr lang="en-US" altLang="zh-CN" sz="2400" b="1" dirty="0" err="1">
                <a:solidFill>
                  <a:srgbClr val="0000FF"/>
                </a:solidFill>
                <a:latin typeface="Times New Roman" panose="02020603050405020304" pitchFamily="18" charset="0"/>
                <a:ea typeface="楷体_GB2312" pitchFamily="49" charset="-122"/>
              </a:rPr>
              <a:t>Genete</a:t>
            </a:r>
            <a:r>
              <a:rPr lang="en-US" altLang="zh-CN" sz="2400" b="1" dirty="0">
                <a:solidFill>
                  <a:srgbClr val="0000FF"/>
                </a:solidFill>
                <a:latin typeface="Times New Roman" panose="02020603050405020304" pitchFamily="18" charset="0"/>
                <a:ea typeface="楷体_GB2312" pitchFamily="49" charset="-122"/>
              </a:rPr>
              <a:t>(</a:t>
            </a:r>
            <a:r>
              <a:rPr lang="en-US" altLang="zh-CN" sz="2400" b="1" i="1" dirty="0">
                <a:solidFill>
                  <a:srgbClr val="0000FF"/>
                </a:solidFill>
                <a:latin typeface="Times New Roman" panose="02020603050405020304" pitchFamily="18" charset="0"/>
                <a:ea typeface="楷体_GB2312" pitchFamily="49" charset="-122"/>
              </a:rPr>
              <a:t>s</a:t>
            </a:r>
            <a:r>
              <a:rPr lang="en-US" altLang="zh-CN" sz="2400" b="1" dirty="0">
                <a:solidFill>
                  <a:srgbClr val="0000FF"/>
                </a:solidFill>
                <a:latin typeface="Times New Roman" panose="02020603050405020304" pitchFamily="18" charset="0"/>
                <a:ea typeface="楷体_GB2312" pitchFamily="49" charset="-122"/>
              </a:rPr>
              <a:t>)</a:t>
            </a:r>
            <a:r>
              <a:rPr lang="zh-CN" altLang="en-US" sz="2400" b="1" dirty="0">
                <a:solidFill>
                  <a:srgbClr val="0000FF"/>
                </a:solidFill>
                <a:latin typeface="Times New Roman" panose="02020603050405020304" pitchFamily="18" charset="0"/>
                <a:ea typeface="楷体_GB2312" pitchFamily="49" charset="-122"/>
              </a:rPr>
              <a:t>；</a:t>
            </a:r>
          </a:p>
          <a:p>
            <a:pPr algn="l" eaLnBrk="1" hangingPunct="1">
              <a:lnSpc>
                <a:spcPct val="120000"/>
              </a:lnSpc>
              <a:spcBef>
                <a:spcPct val="10000"/>
              </a:spcBef>
              <a:buClr>
                <a:schemeClr val="folHlink"/>
              </a:buClr>
              <a:buSzPct val="90000"/>
              <a:buFont typeface="Wingdings" panose="05000000000000000000" pitchFamily="2" charset="2"/>
              <a:buNone/>
            </a:pPr>
            <a:r>
              <a:rPr lang="zh-CN" altLang="en-US" sz="2400" b="1" dirty="0">
                <a:solidFill>
                  <a:srgbClr val="0000FF"/>
                </a:solidFill>
                <a:latin typeface="Times New Roman" panose="02020603050405020304" pitchFamily="18" charset="0"/>
                <a:ea typeface="楷体_GB2312" pitchFamily="49" charset="-122"/>
              </a:rPr>
              <a:t>               </a:t>
            </a:r>
            <a:r>
              <a:rPr lang="en-US" altLang="zh-CN" sz="2400" b="1" dirty="0">
                <a:solidFill>
                  <a:srgbClr val="0000FF"/>
                </a:solidFill>
                <a:latin typeface="Times New Roman" panose="02020603050405020304" pitchFamily="18" charset="0"/>
                <a:ea typeface="楷体_GB2312" pitchFamily="49" charset="-122"/>
              </a:rPr>
              <a:t>if min{1,exp[-(</a:t>
            </a:r>
            <a:r>
              <a:rPr lang="en-US" altLang="zh-CN" sz="2400" b="1" i="1" dirty="0">
                <a:solidFill>
                  <a:srgbClr val="0000FF"/>
                </a:solidFill>
                <a:latin typeface="Times New Roman" panose="02020603050405020304" pitchFamily="18" charset="0"/>
                <a:ea typeface="楷体_GB2312" pitchFamily="49" charset="-122"/>
              </a:rPr>
              <a:t>E</a:t>
            </a:r>
            <a:r>
              <a:rPr lang="en-US" altLang="zh-CN" sz="2400" b="1" dirty="0">
                <a:solidFill>
                  <a:srgbClr val="0000FF"/>
                </a:solidFill>
                <a:latin typeface="Times New Roman" panose="02020603050405020304" pitchFamily="18" charset="0"/>
                <a:ea typeface="楷体_GB2312" pitchFamily="49" charset="-122"/>
              </a:rPr>
              <a:t>(</a:t>
            </a:r>
            <a:r>
              <a:rPr lang="en-US" altLang="zh-CN" sz="2400" b="1" i="1" dirty="0" err="1">
                <a:solidFill>
                  <a:srgbClr val="0000FF"/>
                </a:solidFill>
                <a:latin typeface="Times New Roman" panose="02020603050405020304" pitchFamily="18" charset="0"/>
                <a:ea typeface="楷体_GB2312" pitchFamily="49" charset="-122"/>
              </a:rPr>
              <a:t>s</a:t>
            </a:r>
            <a:r>
              <a:rPr lang="en-US" altLang="zh-CN" sz="2400" b="1" i="1" baseline="-25000" dirty="0" err="1">
                <a:solidFill>
                  <a:srgbClr val="0000FF"/>
                </a:solidFill>
                <a:latin typeface="Times New Roman" panose="02020603050405020304" pitchFamily="18" charset="0"/>
                <a:ea typeface="楷体_GB2312" pitchFamily="49" charset="-122"/>
              </a:rPr>
              <a:t>j</a:t>
            </a:r>
            <a:r>
              <a:rPr lang="en-US" altLang="zh-CN" sz="2400" b="1" dirty="0">
                <a:solidFill>
                  <a:srgbClr val="0000FF"/>
                </a:solidFill>
                <a:latin typeface="Times New Roman" panose="02020603050405020304" pitchFamily="18" charset="0"/>
                <a:ea typeface="楷体_GB2312" pitchFamily="49" charset="-122"/>
              </a:rPr>
              <a:t>)-</a:t>
            </a:r>
            <a:r>
              <a:rPr lang="en-US" altLang="zh-CN" sz="2400" b="1" i="1" dirty="0">
                <a:solidFill>
                  <a:srgbClr val="0000FF"/>
                </a:solidFill>
                <a:latin typeface="Times New Roman" panose="02020603050405020304" pitchFamily="18" charset="0"/>
                <a:ea typeface="楷体_GB2312" pitchFamily="49" charset="-122"/>
              </a:rPr>
              <a:t>E</a:t>
            </a:r>
            <a:r>
              <a:rPr lang="en-US" altLang="zh-CN" sz="2400" b="1" dirty="0">
                <a:solidFill>
                  <a:srgbClr val="0000FF"/>
                </a:solidFill>
                <a:latin typeface="Times New Roman" panose="02020603050405020304" pitchFamily="18" charset="0"/>
                <a:ea typeface="楷体_GB2312" pitchFamily="49" charset="-122"/>
              </a:rPr>
              <a:t>(</a:t>
            </a:r>
            <a:r>
              <a:rPr lang="en-US" altLang="zh-CN" sz="2400" b="1" i="1" dirty="0">
                <a:solidFill>
                  <a:srgbClr val="0000FF"/>
                </a:solidFill>
                <a:latin typeface="Times New Roman" panose="02020603050405020304" pitchFamily="18" charset="0"/>
                <a:ea typeface="楷体_GB2312" pitchFamily="49" charset="-122"/>
              </a:rPr>
              <a:t>s</a:t>
            </a:r>
            <a:r>
              <a:rPr lang="en-US" altLang="zh-CN" sz="2400" b="1" dirty="0">
                <a:solidFill>
                  <a:srgbClr val="0000FF"/>
                </a:solidFill>
                <a:latin typeface="Times New Roman" panose="02020603050405020304" pitchFamily="18" charset="0"/>
                <a:ea typeface="楷体_GB2312" pitchFamily="49" charset="-122"/>
              </a:rPr>
              <a:t>))/</a:t>
            </a:r>
            <a:r>
              <a:rPr lang="en-US" altLang="zh-CN" sz="2400" b="1" i="1" dirty="0">
                <a:solidFill>
                  <a:srgbClr val="0000FF"/>
                </a:solidFill>
                <a:latin typeface="Times New Roman" panose="02020603050405020304" pitchFamily="18" charset="0"/>
                <a:ea typeface="楷体_GB2312" pitchFamily="49" charset="-122"/>
              </a:rPr>
              <a:t>T</a:t>
            </a:r>
            <a:r>
              <a:rPr lang="en-US" altLang="zh-CN" sz="2400" b="1" i="1" baseline="-25000" dirty="0">
                <a:solidFill>
                  <a:srgbClr val="0000FF"/>
                </a:solidFill>
                <a:latin typeface="Times New Roman" panose="02020603050405020304" pitchFamily="18" charset="0"/>
                <a:ea typeface="楷体_GB2312" pitchFamily="49" charset="-122"/>
              </a:rPr>
              <a:t>k</a:t>
            </a:r>
            <a:r>
              <a:rPr lang="en-US" altLang="zh-CN" sz="2400" b="1" dirty="0">
                <a:solidFill>
                  <a:srgbClr val="0000FF"/>
                </a:solidFill>
                <a:latin typeface="Times New Roman" panose="02020603050405020304" pitchFamily="18" charset="0"/>
                <a:ea typeface="楷体_GB2312" pitchFamily="49" charset="-122"/>
              </a:rPr>
              <a:t>]}&gt;=</a:t>
            </a:r>
            <a:r>
              <a:rPr lang="en-US" altLang="zh-CN" sz="2400" b="1" dirty="0" err="1">
                <a:solidFill>
                  <a:srgbClr val="0000FF"/>
                </a:solidFill>
                <a:latin typeface="Times New Roman" panose="02020603050405020304" pitchFamily="18" charset="0"/>
                <a:ea typeface="楷体_GB2312" pitchFamily="49" charset="-122"/>
              </a:rPr>
              <a:t>randrom</a:t>
            </a:r>
            <a:r>
              <a:rPr lang="en-US" altLang="zh-CN" sz="2400" b="1" dirty="0">
                <a:solidFill>
                  <a:srgbClr val="0000FF"/>
                </a:solidFill>
                <a:latin typeface="Times New Roman" panose="02020603050405020304" pitchFamily="18" charset="0"/>
                <a:ea typeface="楷体_GB2312" pitchFamily="49" charset="-122"/>
              </a:rPr>
              <a:t>[0,1]   </a:t>
            </a:r>
          </a:p>
          <a:p>
            <a:pPr algn="l" eaLnBrk="1" hangingPunct="1">
              <a:lnSpc>
                <a:spcPct val="120000"/>
              </a:lnSpc>
              <a:spcBef>
                <a:spcPct val="10000"/>
              </a:spcBef>
              <a:buClr>
                <a:schemeClr val="folHlink"/>
              </a:buClr>
              <a:buSzPct val="90000"/>
              <a:buFont typeface="Wingdings" panose="05000000000000000000" pitchFamily="2" charset="2"/>
              <a:buNone/>
            </a:pPr>
            <a:r>
              <a:rPr lang="en-US" altLang="zh-CN" sz="2400" b="1" dirty="0">
                <a:solidFill>
                  <a:srgbClr val="0000FF"/>
                </a:solidFill>
                <a:latin typeface="Times New Roman" panose="02020603050405020304" pitchFamily="18" charset="0"/>
                <a:ea typeface="楷体_GB2312" pitchFamily="49" charset="-122"/>
              </a:rPr>
              <a:t>                            </a:t>
            </a:r>
            <a:r>
              <a:rPr lang="en-US" altLang="zh-CN" sz="2400" b="1" i="1" dirty="0">
                <a:solidFill>
                  <a:srgbClr val="0000FF"/>
                </a:solidFill>
                <a:latin typeface="Times New Roman" panose="02020603050405020304" pitchFamily="18" charset="0"/>
                <a:ea typeface="楷体_GB2312" pitchFamily="49" charset="-122"/>
              </a:rPr>
              <a:t>s</a:t>
            </a:r>
            <a:r>
              <a:rPr lang="en-US" altLang="zh-CN" sz="2400" b="1" dirty="0">
                <a:solidFill>
                  <a:srgbClr val="0000FF"/>
                </a:solidFill>
                <a:latin typeface="Times New Roman" panose="02020603050405020304" pitchFamily="18" charset="0"/>
                <a:ea typeface="楷体_GB2312" pitchFamily="49" charset="-122"/>
              </a:rPr>
              <a:t>=</a:t>
            </a:r>
            <a:r>
              <a:rPr lang="en-US" altLang="zh-CN" sz="2400" b="1" i="1" dirty="0" err="1">
                <a:solidFill>
                  <a:srgbClr val="0000FF"/>
                </a:solidFill>
                <a:latin typeface="Times New Roman" panose="02020603050405020304" pitchFamily="18" charset="0"/>
                <a:ea typeface="楷体_GB2312" pitchFamily="49" charset="-122"/>
              </a:rPr>
              <a:t>s</a:t>
            </a:r>
            <a:r>
              <a:rPr lang="en-US" altLang="zh-CN" sz="2400" b="1" i="1" baseline="-25000" dirty="0" err="1">
                <a:solidFill>
                  <a:srgbClr val="0000FF"/>
                </a:solidFill>
                <a:latin typeface="Times New Roman" panose="02020603050405020304" pitchFamily="18" charset="0"/>
                <a:ea typeface="楷体_GB2312" pitchFamily="49" charset="-122"/>
              </a:rPr>
              <a:t>j</a:t>
            </a:r>
            <a:r>
              <a:rPr lang="en-US" altLang="zh-CN" sz="2400" b="1" dirty="0">
                <a:solidFill>
                  <a:srgbClr val="0000FF"/>
                </a:solidFill>
                <a:latin typeface="Times New Roman" panose="02020603050405020304" pitchFamily="18" charset="0"/>
                <a:ea typeface="楷体_GB2312" pitchFamily="49" charset="-122"/>
              </a:rPr>
              <a:t>;</a:t>
            </a:r>
          </a:p>
          <a:p>
            <a:pPr algn="l" eaLnBrk="1" hangingPunct="1">
              <a:lnSpc>
                <a:spcPct val="120000"/>
              </a:lnSpc>
              <a:spcBef>
                <a:spcPct val="10000"/>
              </a:spcBef>
              <a:buClr>
                <a:schemeClr val="folHlink"/>
              </a:buClr>
              <a:buSzPct val="90000"/>
              <a:buFont typeface="Wingdings" panose="05000000000000000000" pitchFamily="2" charset="2"/>
              <a:buNone/>
            </a:pPr>
            <a:r>
              <a:rPr lang="en-US" altLang="zh-CN" sz="2400" b="1" dirty="0">
                <a:solidFill>
                  <a:srgbClr val="0000FF"/>
                </a:solidFill>
                <a:latin typeface="Times New Roman" panose="02020603050405020304" pitchFamily="18" charset="0"/>
                <a:ea typeface="楷体_GB2312" pitchFamily="49" charset="-122"/>
              </a:rPr>
              <a:t>          Until </a:t>
            </a:r>
            <a:r>
              <a:rPr lang="en-US" altLang="zh-CN" sz="2400" b="1" dirty="0">
                <a:solidFill>
                  <a:srgbClr val="C00000"/>
                </a:solidFill>
                <a:latin typeface="Times New Roman" panose="02020603050405020304" pitchFamily="18" charset="0"/>
                <a:ea typeface="楷体_GB2312" pitchFamily="49" charset="-122"/>
              </a:rPr>
              <a:t>Metropolis</a:t>
            </a:r>
            <a:r>
              <a:rPr lang="zh-CN" altLang="en-US" sz="2400" b="1" dirty="0">
                <a:solidFill>
                  <a:srgbClr val="C00000"/>
                </a:solidFill>
                <a:latin typeface="Times New Roman" panose="02020603050405020304" pitchFamily="18" charset="0"/>
                <a:ea typeface="楷体_GB2312" pitchFamily="49" charset="-122"/>
              </a:rPr>
              <a:t>抽样稳定准则</a:t>
            </a:r>
            <a:r>
              <a:rPr lang="zh-CN" altLang="en-US" sz="2400" b="1" dirty="0">
                <a:solidFill>
                  <a:srgbClr val="0000FF"/>
                </a:solidFill>
                <a:latin typeface="Times New Roman" panose="02020603050405020304" pitchFamily="18" charset="0"/>
                <a:ea typeface="楷体_GB2312" pitchFamily="49" charset="-122"/>
              </a:rPr>
              <a:t>满足；</a:t>
            </a:r>
          </a:p>
          <a:p>
            <a:pPr algn="l" eaLnBrk="1" hangingPunct="1">
              <a:lnSpc>
                <a:spcPct val="120000"/>
              </a:lnSpc>
              <a:spcBef>
                <a:spcPct val="10000"/>
              </a:spcBef>
              <a:buClr>
                <a:schemeClr val="folHlink"/>
              </a:buClr>
              <a:buSzPct val="90000"/>
              <a:buFont typeface="Wingdings" panose="05000000000000000000" pitchFamily="2" charset="2"/>
              <a:buNone/>
            </a:pPr>
            <a:r>
              <a:rPr lang="zh-CN" altLang="en-US" sz="2400" b="1" dirty="0">
                <a:solidFill>
                  <a:srgbClr val="0000FF"/>
                </a:solidFill>
                <a:latin typeface="Times New Roman" panose="02020603050405020304" pitchFamily="18" charset="0"/>
                <a:ea typeface="楷体_GB2312" pitchFamily="49" charset="-122"/>
              </a:rPr>
              <a:t>          退温</a:t>
            </a:r>
            <a:r>
              <a:rPr lang="en-US" altLang="zh-CN" sz="2400" b="1" i="1" dirty="0">
                <a:solidFill>
                  <a:srgbClr val="0000FF"/>
                </a:solidFill>
                <a:latin typeface="Times New Roman" panose="02020603050405020304" pitchFamily="18" charset="0"/>
                <a:ea typeface="楷体_GB2312" pitchFamily="49" charset="-122"/>
              </a:rPr>
              <a:t>T</a:t>
            </a:r>
            <a:r>
              <a:rPr lang="en-US" altLang="zh-CN" sz="2400" b="1" i="1" baseline="-25000" dirty="0">
                <a:solidFill>
                  <a:srgbClr val="0000FF"/>
                </a:solidFill>
                <a:latin typeface="Times New Roman" panose="02020603050405020304" pitchFamily="18" charset="0"/>
                <a:ea typeface="楷体_GB2312" pitchFamily="49" charset="-122"/>
              </a:rPr>
              <a:t>k</a:t>
            </a:r>
            <a:r>
              <a:rPr lang="en-US" altLang="zh-CN" sz="2400" b="1" baseline="-25000" dirty="0">
                <a:solidFill>
                  <a:srgbClr val="0000FF"/>
                </a:solidFill>
                <a:latin typeface="Times New Roman" panose="02020603050405020304" pitchFamily="18" charset="0"/>
                <a:ea typeface="楷体_GB2312" pitchFamily="49" charset="-122"/>
              </a:rPr>
              <a:t>+1</a:t>
            </a:r>
            <a:r>
              <a:rPr lang="en-US" altLang="zh-CN" sz="2400" b="1" dirty="0">
                <a:solidFill>
                  <a:srgbClr val="0000FF"/>
                </a:solidFill>
                <a:latin typeface="Times New Roman" panose="02020603050405020304" pitchFamily="18" charset="0"/>
                <a:ea typeface="楷体_GB2312" pitchFamily="49" charset="-122"/>
              </a:rPr>
              <a:t>=update(</a:t>
            </a:r>
            <a:r>
              <a:rPr lang="en-US" altLang="zh-CN" sz="2400" b="1" i="1" dirty="0">
                <a:solidFill>
                  <a:srgbClr val="0000FF"/>
                </a:solidFill>
                <a:latin typeface="Times New Roman" panose="02020603050405020304" pitchFamily="18" charset="0"/>
                <a:ea typeface="楷体_GB2312" pitchFamily="49" charset="-122"/>
              </a:rPr>
              <a:t>T</a:t>
            </a:r>
            <a:r>
              <a:rPr lang="en-US" altLang="zh-CN" sz="2400" b="1" i="1" baseline="-25000" dirty="0">
                <a:solidFill>
                  <a:srgbClr val="0000FF"/>
                </a:solidFill>
                <a:latin typeface="Times New Roman" panose="02020603050405020304" pitchFamily="18" charset="0"/>
                <a:ea typeface="楷体_GB2312" pitchFamily="49" charset="-122"/>
              </a:rPr>
              <a:t>k</a:t>
            </a:r>
            <a:r>
              <a:rPr lang="en-US" altLang="zh-CN" sz="2400" b="1" dirty="0">
                <a:solidFill>
                  <a:srgbClr val="0000FF"/>
                </a:solidFill>
                <a:latin typeface="Times New Roman" panose="02020603050405020304" pitchFamily="18" charset="0"/>
                <a:ea typeface="楷体_GB2312" pitchFamily="49" charset="-122"/>
              </a:rPr>
              <a:t>)</a:t>
            </a:r>
            <a:r>
              <a:rPr lang="zh-CN" altLang="en-US" sz="2400" b="1" dirty="0">
                <a:solidFill>
                  <a:srgbClr val="0000FF"/>
                </a:solidFill>
                <a:latin typeface="Times New Roman" panose="02020603050405020304" pitchFamily="18" charset="0"/>
                <a:ea typeface="楷体_GB2312" pitchFamily="49" charset="-122"/>
              </a:rPr>
              <a:t>并令</a:t>
            </a:r>
            <a:r>
              <a:rPr lang="en-US" altLang="zh-CN" sz="2400" b="1" i="1" dirty="0">
                <a:solidFill>
                  <a:srgbClr val="0000FF"/>
                </a:solidFill>
                <a:latin typeface="Times New Roman" panose="02020603050405020304" pitchFamily="18" charset="0"/>
                <a:ea typeface="楷体_GB2312" pitchFamily="49" charset="-122"/>
              </a:rPr>
              <a:t>k</a:t>
            </a:r>
            <a:r>
              <a:rPr lang="en-US" altLang="zh-CN" sz="2400" b="1" dirty="0">
                <a:solidFill>
                  <a:srgbClr val="0000FF"/>
                </a:solidFill>
                <a:latin typeface="Times New Roman" panose="02020603050405020304" pitchFamily="18" charset="0"/>
                <a:ea typeface="楷体_GB2312" pitchFamily="49" charset="-122"/>
              </a:rPr>
              <a:t>=</a:t>
            </a:r>
            <a:r>
              <a:rPr lang="en-US" altLang="zh-CN" sz="2400" b="1" i="1" dirty="0">
                <a:solidFill>
                  <a:srgbClr val="0000FF"/>
                </a:solidFill>
                <a:latin typeface="Times New Roman" panose="02020603050405020304" pitchFamily="18" charset="0"/>
                <a:ea typeface="楷体_GB2312" pitchFamily="49" charset="-122"/>
              </a:rPr>
              <a:t>k</a:t>
            </a:r>
            <a:r>
              <a:rPr lang="en-US" altLang="zh-CN" sz="2400" b="1" dirty="0">
                <a:solidFill>
                  <a:srgbClr val="0000FF"/>
                </a:solidFill>
                <a:latin typeface="Times New Roman" panose="02020603050405020304" pitchFamily="18" charset="0"/>
                <a:ea typeface="楷体_GB2312" pitchFamily="49" charset="-122"/>
              </a:rPr>
              <a:t>+1</a:t>
            </a:r>
            <a:r>
              <a:rPr lang="zh-CN" altLang="en-US" sz="2400" b="1" dirty="0">
                <a:solidFill>
                  <a:srgbClr val="0000FF"/>
                </a:solidFill>
                <a:latin typeface="Times New Roman" panose="02020603050405020304" pitchFamily="18" charset="0"/>
                <a:ea typeface="楷体_GB2312" pitchFamily="49" charset="-122"/>
              </a:rPr>
              <a:t>；</a:t>
            </a:r>
          </a:p>
          <a:p>
            <a:pPr algn="l" eaLnBrk="1" hangingPunct="1">
              <a:lnSpc>
                <a:spcPct val="120000"/>
              </a:lnSpc>
              <a:spcBef>
                <a:spcPct val="10000"/>
              </a:spcBef>
              <a:buClr>
                <a:schemeClr val="folHlink"/>
              </a:buClr>
              <a:buSzPct val="90000"/>
              <a:buFont typeface="Wingdings" panose="05000000000000000000" pitchFamily="2" charset="2"/>
              <a:buNone/>
            </a:pPr>
            <a:r>
              <a:rPr lang="zh-CN" altLang="en-US" sz="2400" b="1" dirty="0">
                <a:solidFill>
                  <a:srgbClr val="0000FF"/>
                </a:solidFill>
                <a:latin typeface="Times New Roman" panose="02020603050405020304" pitchFamily="18" charset="0"/>
                <a:ea typeface="楷体_GB2312" pitchFamily="49" charset="-122"/>
              </a:rPr>
              <a:t>     </a:t>
            </a:r>
            <a:r>
              <a:rPr lang="en-US" altLang="zh-CN" sz="2400" b="1" dirty="0">
                <a:solidFill>
                  <a:srgbClr val="0000FF"/>
                </a:solidFill>
                <a:latin typeface="Times New Roman" panose="02020603050405020304" pitchFamily="18" charset="0"/>
                <a:ea typeface="楷体_GB2312" pitchFamily="49" charset="-122"/>
              </a:rPr>
              <a:t>Until </a:t>
            </a:r>
            <a:r>
              <a:rPr lang="zh-CN" altLang="en-US" sz="2400" b="1" dirty="0">
                <a:solidFill>
                  <a:srgbClr val="C00000"/>
                </a:solidFill>
                <a:latin typeface="Times New Roman" panose="02020603050405020304" pitchFamily="18" charset="0"/>
                <a:ea typeface="楷体_GB2312" pitchFamily="49" charset="-122"/>
              </a:rPr>
              <a:t>算法终止准则</a:t>
            </a:r>
            <a:r>
              <a:rPr lang="zh-CN" altLang="en-US" sz="2400" b="1" dirty="0">
                <a:solidFill>
                  <a:srgbClr val="0000FF"/>
                </a:solidFill>
                <a:latin typeface="Times New Roman" panose="02020603050405020304" pitchFamily="18" charset="0"/>
                <a:ea typeface="楷体_GB2312" pitchFamily="49" charset="-122"/>
              </a:rPr>
              <a:t>满足； </a:t>
            </a:r>
          </a:p>
          <a:p>
            <a:pPr algn="l" eaLnBrk="1" hangingPunct="1">
              <a:lnSpc>
                <a:spcPct val="120000"/>
              </a:lnSpc>
              <a:spcBef>
                <a:spcPct val="10000"/>
              </a:spcBef>
              <a:buClr>
                <a:schemeClr val="folHlink"/>
              </a:buClr>
              <a:buSzPct val="90000"/>
              <a:buFont typeface="Wingdings" panose="05000000000000000000" pitchFamily="2" charset="2"/>
              <a:buNone/>
            </a:pPr>
            <a:r>
              <a:rPr lang="zh-CN" altLang="en-US" sz="2400" b="1" dirty="0">
                <a:solidFill>
                  <a:srgbClr val="0000FF"/>
                </a:solidFill>
                <a:latin typeface="Times New Roman" panose="02020603050405020304" pitchFamily="18" charset="0"/>
                <a:ea typeface="楷体_GB2312" pitchFamily="49" charset="-122"/>
              </a:rPr>
              <a:t>     输出算法搜索结果。</a:t>
            </a:r>
          </a:p>
        </p:txBody>
      </p:sp>
      <p:sp>
        <p:nvSpPr>
          <p:cNvPr id="5" name="标注: 线形(带边框和强调线) 4">
            <a:extLst>
              <a:ext uri="{FF2B5EF4-FFF2-40B4-BE49-F238E27FC236}">
                <a16:creationId xmlns="" xmlns:a16="http://schemas.microsoft.com/office/drawing/2014/main" id="{F6A29506-ABE7-486A-8290-C9E2D42DA06B}"/>
              </a:ext>
            </a:extLst>
          </p:cNvPr>
          <p:cNvSpPr/>
          <p:nvPr/>
        </p:nvSpPr>
        <p:spPr bwMode="auto">
          <a:xfrm>
            <a:off x="5076056" y="1844824"/>
            <a:ext cx="3672408" cy="923330"/>
          </a:xfrm>
          <a:prstGeom prst="accentBorderCallout1">
            <a:avLst>
              <a:gd name="adj1" fmla="val 18750"/>
              <a:gd name="adj2" fmla="val -8333"/>
              <a:gd name="adj3" fmla="val 222650"/>
              <a:gd name="adj4" fmla="val -20961"/>
            </a:avLst>
          </a:prstGeom>
          <a:solidFill>
            <a:srgbClr val="FFFF00"/>
          </a:solidFill>
          <a:ln w="285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(1) </a:t>
            </a: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rPr>
              <a:t>检验目标函数的均值是否稳定；</a:t>
            </a:r>
            <a:endParaRPr kumimoji="0" lang="en-US" altLang="zh-CN" sz="1800" b="1" i="0" u="none" strike="noStrike" cap="none" normalizeH="0" baseline="0" dirty="0">
              <a:ln>
                <a:noFill/>
              </a:ln>
              <a:solidFill>
                <a:schemeClr val="tx1"/>
              </a:solidFill>
              <a:effectLst/>
              <a:latin typeface="微软雅黑" pitchFamily="34" charset="-122"/>
              <a:ea typeface="微软雅黑" pitchFamily="34"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(2) </a:t>
            </a: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rPr>
              <a:t>连续若干步的目标值变化较小；</a:t>
            </a:r>
            <a:endParaRPr kumimoji="0" lang="en-US" altLang="zh-CN" sz="1800" b="1" i="0" u="none" strike="noStrike" cap="none" normalizeH="0" baseline="0" dirty="0">
              <a:ln>
                <a:noFill/>
              </a:ln>
              <a:solidFill>
                <a:schemeClr val="tx1"/>
              </a:solidFill>
              <a:effectLst/>
              <a:latin typeface="微软雅黑" pitchFamily="34" charset="-122"/>
              <a:ea typeface="微软雅黑" pitchFamily="34" charset="-122"/>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sz="1800" b="1" dirty="0">
                <a:solidFill>
                  <a:schemeClr val="tx1"/>
                </a:solidFill>
                <a:latin typeface="微软雅黑" pitchFamily="34" charset="-122"/>
                <a:ea typeface="微软雅黑" pitchFamily="34" charset="-122"/>
              </a:rPr>
              <a:t>(3) </a:t>
            </a:r>
            <a:r>
              <a:rPr lang="zh-CN" altLang="en-US" sz="1800" b="1" dirty="0">
                <a:solidFill>
                  <a:schemeClr val="tx1"/>
                </a:solidFill>
                <a:latin typeface="微软雅黑" pitchFamily="34" charset="-122"/>
                <a:ea typeface="微软雅黑" pitchFamily="34" charset="-122"/>
              </a:rPr>
              <a:t>按一定的步数抽样。</a:t>
            </a:r>
            <a:endParaRPr kumimoji="0" lang="zh-CN" altLang="en-US" sz="1800" b="1" i="0" u="none" strike="noStrike" cap="none" normalizeH="0" baseline="0" dirty="0">
              <a:ln>
                <a:noFill/>
              </a:ln>
              <a:solidFill>
                <a:schemeClr val="tx1"/>
              </a:solidFill>
              <a:effectLst/>
              <a:latin typeface="微软雅黑" pitchFamily="34" charset="-122"/>
              <a:ea typeface="微软雅黑" pitchFamily="34" charset="-122"/>
            </a:endParaRPr>
          </a:p>
        </p:txBody>
      </p:sp>
      <p:sp>
        <p:nvSpPr>
          <p:cNvPr id="6" name="对话气泡: 圆角矩形 5">
            <a:extLst>
              <a:ext uri="{FF2B5EF4-FFF2-40B4-BE49-F238E27FC236}">
                <a16:creationId xmlns="" xmlns:a16="http://schemas.microsoft.com/office/drawing/2014/main" id="{B14DA227-DE00-4768-8F55-DC221BB742D5}"/>
              </a:ext>
            </a:extLst>
          </p:cNvPr>
          <p:cNvSpPr/>
          <p:nvPr/>
        </p:nvSpPr>
        <p:spPr bwMode="auto">
          <a:xfrm>
            <a:off x="5580111" y="4530814"/>
            <a:ext cx="3240361" cy="1634490"/>
          </a:xfrm>
          <a:prstGeom prst="wedgeRoundRectCallout">
            <a:avLst>
              <a:gd name="adj1" fmla="val -117866"/>
              <a:gd name="adj2" fmla="val -5940"/>
              <a:gd name="adj3" fmla="val 16667"/>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Tx/>
              <a:buSzTx/>
              <a:buFontTx/>
              <a:buAutoNum type="arabicParenBoth"/>
              <a:tabLst/>
            </a:pPr>
            <a:r>
              <a:rPr lang="zh-CN" altLang="en-US" sz="1800" b="1" dirty="0">
                <a:solidFill>
                  <a:schemeClr val="tx1"/>
                </a:solidFill>
                <a:latin typeface="微软雅黑" pitchFamily="34" charset="-122"/>
                <a:ea typeface="微软雅黑" pitchFamily="34" charset="-122"/>
              </a:rPr>
              <a:t>设置终止温度的阈值；</a:t>
            </a:r>
            <a:endParaRPr lang="en-US" altLang="zh-CN" sz="1800" b="1" dirty="0">
              <a:solidFill>
                <a:schemeClr val="tx1"/>
              </a:solidFill>
              <a:latin typeface="微软雅黑" pitchFamily="34" charset="-122"/>
              <a:ea typeface="微软雅黑" pitchFamily="34" charset="-122"/>
            </a:endParaRPr>
          </a:p>
          <a:p>
            <a:pPr marL="342900" marR="0" indent="-342900" algn="l" defTabSz="914400" rtl="0" eaLnBrk="1" fontAlgn="base" latinLnBrk="0" hangingPunct="1">
              <a:lnSpc>
                <a:spcPct val="100000"/>
              </a:lnSpc>
              <a:spcBef>
                <a:spcPct val="0"/>
              </a:spcBef>
              <a:spcAft>
                <a:spcPct val="0"/>
              </a:spcAft>
              <a:buClrTx/>
              <a:buSzTx/>
              <a:buFontTx/>
              <a:buAutoNum type="arabicParenBoth"/>
              <a:tabLst/>
            </a:pP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rPr>
              <a:t>设置外循环迭代次数；</a:t>
            </a:r>
            <a:endParaRPr kumimoji="0" lang="en-US" altLang="zh-CN" sz="1800" b="1" i="0" u="none" strike="noStrike" cap="none" normalizeH="0" baseline="0" dirty="0">
              <a:ln>
                <a:noFill/>
              </a:ln>
              <a:solidFill>
                <a:schemeClr val="tx1"/>
              </a:solidFill>
              <a:effectLst/>
              <a:latin typeface="微软雅黑" pitchFamily="34" charset="-122"/>
              <a:ea typeface="微软雅黑" pitchFamily="34" charset="-122"/>
            </a:endParaRPr>
          </a:p>
          <a:p>
            <a:pPr marL="342900" marR="0" indent="-342900" algn="l" defTabSz="914400" rtl="0" eaLnBrk="1" fontAlgn="base" latinLnBrk="0" hangingPunct="1">
              <a:lnSpc>
                <a:spcPct val="100000"/>
              </a:lnSpc>
              <a:spcBef>
                <a:spcPct val="0"/>
              </a:spcBef>
              <a:spcAft>
                <a:spcPct val="0"/>
              </a:spcAft>
              <a:buClrTx/>
              <a:buSzTx/>
              <a:buFontTx/>
              <a:buAutoNum type="arabicParenBoth"/>
              <a:tabLst/>
            </a:pPr>
            <a:r>
              <a:rPr lang="zh-CN" altLang="en-US" sz="1800" b="1" dirty="0">
                <a:solidFill>
                  <a:schemeClr val="tx1"/>
                </a:solidFill>
                <a:latin typeface="微软雅黑" pitchFamily="34" charset="-122"/>
                <a:ea typeface="微软雅黑" pitchFamily="34" charset="-122"/>
              </a:rPr>
              <a:t>算法搜索到的最优值连续若干步保持不变；</a:t>
            </a:r>
            <a:endParaRPr lang="en-US" altLang="zh-CN" sz="1800" b="1" dirty="0">
              <a:solidFill>
                <a:schemeClr val="tx1"/>
              </a:solidFill>
              <a:latin typeface="微软雅黑" pitchFamily="34" charset="-122"/>
              <a:ea typeface="微软雅黑" pitchFamily="34" charset="-122"/>
            </a:endParaRPr>
          </a:p>
          <a:p>
            <a:pPr marL="342900" marR="0" indent="-342900" algn="l" defTabSz="914400" rtl="0" eaLnBrk="1" fontAlgn="base" latinLnBrk="0" hangingPunct="1">
              <a:lnSpc>
                <a:spcPct val="100000"/>
              </a:lnSpc>
              <a:spcBef>
                <a:spcPct val="0"/>
              </a:spcBef>
              <a:spcAft>
                <a:spcPct val="0"/>
              </a:spcAft>
              <a:buClrTx/>
              <a:buSzTx/>
              <a:buFontTx/>
              <a:buAutoNum type="arabicParenBoth"/>
              <a:tabLst/>
            </a:pPr>
            <a:r>
              <a:rPr kumimoji="0" lang="zh-CN" altLang="en-US" sz="1800" b="1" i="0" u="none" strike="noStrike" cap="none" normalizeH="0" baseline="0" dirty="0">
                <a:ln>
                  <a:noFill/>
                </a:ln>
                <a:solidFill>
                  <a:schemeClr val="tx1"/>
                </a:solidFill>
                <a:effectLst/>
                <a:latin typeface="微软雅黑" pitchFamily="34" charset="-122"/>
                <a:ea typeface="微软雅黑" pitchFamily="34" charset="-122"/>
              </a:rPr>
              <a:t>概率分析方法</a:t>
            </a:r>
            <a:r>
              <a:rPr kumimoji="0" lang="en-US" altLang="zh-CN" sz="1800" b="1" i="0" u="none" strike="noStrike" cap="none" normalizeH="0" baseline="0" dirty="0">
                <a:ln>
                  <a:noFill/>
                </a:ln>
                <a:solidFill>
                  <a:schemeClr val="tx1"/>
                </a:solidFill>
                <a:effectLst/>
                <a:latin typeface="微软雅黑" pitchFamily="34" charset="-122"/>
                <a:ea typeface="微软雅黑" pitchFamily="34" charset="-122"/>
              </a:rPr>
              <a:t>.</a:t>
            </a:r>
            <a:endParaRPr kumimoji="0" lang="zh-CN" altLang="en-US" sz="1800" b="1" i="0" u="none" strike="noStrike" cap="none" normalizeH="0" baseline="0" dirty="0">
              <a:ln>
                <a:noFill/>
              </a:ln>
              <a:solidFill>
                <a:schemeClr val="tx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115223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7"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4">
                                            <p:txEl>
                                              <p:pRg st="4" end="4"/>
                                            </p:txEl>
                                          </p:spTgt>
                                        </p:tgtEl>
                                        <p:attrNameLst>
                                          <p:attrName>style.visibility</p:attrName>
                                        </p:attrNameLst>
                                      </p:cBhvr>
                                      <p:to>
                                        <p:strVal val="visible"/>
                                      </p:to>
                                    </p:set>
                                    <p:anim calcmode="discrete" valueType="clr">
                                      <p:cBhvr override="childStyle">
                                        <p:cTn id="28" dur="80"/>
                                        <p:tgtEl>
                                          <p:spTgt spid="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4">
                                            <p:txEl>
                                              <p:pRg st="4" end="4"/>
                                            </p:txEl>
                                          </p:spTgt>
                                        </p:tgtEl>
                                        <p:attrNameLst>
                                          <p:attrName>fillcolor</p:attrName>
                                        </p:attrNameLst>
                                      </p:cBhvr>
                                      <p:tavLst>
                                        <p:tav tm="0">
                                          <p:val>
                                            <p:clrVal>
                                              <a:schemeClr val="accent2"/>
                                            </p:clrVal>
                                          </p:val>
                                        </p:tav>
                                        <p:tav tm="50000">
                                          <p:val>
                                            <p:clrVal>
                                              <a:schemeClr val="hlink"/>
                                            </p:clrVal>
                                          </p:val>
                                        </p:tav>
                                      </p:tavLst>
                                    </p:anim>
                                    <p:set>
                                      <p:cBhvr>
                                        <p:cTn id="30" dur="80"/>
                                        <p:tgtEl>
                                          <p:spTgt spid="4">
                                            <p:txEl>
                                              <p:pRg st="4" end="4"/>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4">
                                            <p:txEl>
                                              <p:pRg st="5" end="5"/>
                                            </p:txEl>
                                          </p:spTgt>
                                        </p:tgtEl>
                                        <p:attrNameLst>
                                          <p:attrName>style.visibility</p:attrName>
                                        </p:attrNameLst>
                                      </p:cBhvr>
                                      <p:to>
                                        <p:strVal val="visible"/>
                                      </p:to>
                                    </p:set>
                                    <p:anim calcmode="discrete" valueType="clr">
                                      <p:cBhvr override="childStyle">
                                        <p:cTn id="35" dur="80"/>
                                        <p:tgtEl>
                                          <p:spTgt spid="4">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4">
                                            <p:txEl>
                                              <p:pRg st="5" end="5"/>
                                            </p:txEl>
                                          </p:spTgt>
                                        </p:tgtEl>
                                        <p:attrNameLst>
                                          <p:attrName>fillcolor</p:attrName>
                                        </p:attrNameLst>
                                      </p:cBhvr>
                                      <p:tavLst>
                                        <p:tav tm="0">
                                          <p:val>
                                            <p:clrVal>
                                              <a:schemeClr val="accent2"/>
                                            </p:clrVal>
                                          </p:val>
                                        </p:tav>
                                        <p:tav tm="50000">
                                          <p:val>
                                            <p:clrVal>
                                              <a:schemeClr val="hlink"/>
                                            </p:clrVal>
                                          </p:val>
                                        </p:tav>
                                      </p:tavLst>
                                    </p:anim>
                                    <p:set>
                                      <p:cBhvr>
                                        <p:cTn id="37" dur="80"/>
                                        <p:tgtEl>
                                          <p:spTgt spid="4">
                                            <p:txEl>
                                              <p:pRg st="5" end="5"/>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4">
                                            <p:txEl>
                                              <p:pRg st="6" end="6"/>
                                            </p:txEl>
                                          </p:spTgt>
                                        </p:tgtEl>
                                        <p:attrNameLst>
                                          <p:attrName>style.visibility</p:attrName>
                                        </p:attrNameLst>
                                      </p:cBhvr>
                                      <p:to>
                                        <p:strVal val="visible"/>
                                      </p:to>
                                    </p:set>
                                    <p:anim calcmode="discrete" valueType="clr">
                                      <p:cBhvr override="childStyle">
                                        <p:cTn id="42" dur="80"/>
                                        <p:tgtEl>
                                          <p:spTgt spid="4">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4">
                                            <p:txEl>
                                              <p:pRg st="6" end="6"/>
                                            </p:txEl>
                                          </p:spTgt>
                                        </p:tgtEl>
                                        <p:attrNameLst>
                                          <p:attrName>fillcolor</p:attrName>
                                        </p:attrNameLst>
                                      </p:cBhvr>
                                      <p:tavLst>
                                        <p:tav tm="0">
                                          <p:val>
                                            <p:clrVal>
                                              <a:schemeClr val="accent2"/>
                                            </p:clrVal>
                                          </p:val>
                                        </p:tav>
                                        <p:tav tm="50000">
                                          <p:val>
                                            <p:clrVal>
                                              <a:schemeClr val="hlink"/>
                                            </p:clrVal>
                                          </p:val>
                                        </p:tav>
                                      </p:tavLst>
                                    </p:anim>
                                    <p:set>
                                      <p:cBhvr>
                                        <p:cTn id="44" dur="80"/>
                                        <p:tgtEl>
                                          <p:spTgt spid="4">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4">
                                            <p:txEl>
                                              <p:pRg st="8" end="8"/>
                                            </p:txEl>
                                          </p:spTgt>
                                        </p:tgtEl>
                                        <p:attrNameLst>
                                          <p:attrName>style.visibility</p:attrName>
                                        </p:attrNameLst>
                                      </p:cBhvr>
                                      <p:to>
                                        <p:strVal val="visible"/>
                                      </p:to>
                                    </p:set>
                                    <p:anim calcmode="discrete" valueType="clr">
                                      <p:cBhvr override="childStyle">
                                        <p:cTn id="49" dur="80"/>
                                        <p:tgtEl>
                                          <p:spTgt spid="4">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4">
                                            <p:txEl>
                                              <p:pRg st="8" end="8"/>
                                            </p:txEl>
                                          </p:spTgt>
                                        </p:tgtEl>
                                        <p:attrNameLst>
                                          <p:attrName>fillcolor</p:attrName>
                                        </p:attrNameLst>
                                      </p:cBhvr>
                                      <p:tavLst>
                                        <p:tav tm="0">
                                          <p:val>
                                            <p:clrVal>
                                              <a:schemeClr val="accent2"/>
                                            </p:clrVal>
                                          </p:val>
                                        </p:tav>
                                        <p:tav tm="50000">
                                          <p:val>
                                            <p:clrVal>
                                              <a:schemeClr val="hlink"/>
                                            </p:clrVal>
                                          </p:val>
                                        </p:tav>
                                      </p:tavLst>
                                    </p:anim>
                                    <p:set>
                                      <p:cBhvr>
                                        <p:cTn id="51" dur="80"/>
                                        <p:tgtEl>
                                          <p:spTgt spid="4">
                                            <p:txEl>
                                              <p:pRg st="8" end="8"/>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4">
                                            <p:txEl>
                                              <p:pRg st="10" end="10"/>
                                            </p:txEl>
                                          </p:spTgt>
                                        </p:tgtEl>
                                        <p:attrNameLst>
                                          <p:attrName>style.visibility</p:attrName>
                                        </p:attrNameLst>
                                      </p:cBhvr>
                                      <p:to>
                                        <p:strVal val="visible"/>
                                      </p:to>
                                    </p:set>
                                    <p:anim calcmode="discrete" valueType="clr">
                                      <p:cBhvr override="childStyle">
                                        <p:cTn id="56" dur="80"/>
                                        <p:tgtEl>
                                          <p:spTgt spid="4">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4">
                                            <p:txEl>
                                              <p:pRg st="10" end="10"/>
                                            </p:txEl>
                                          </p:spTgt>
                                        </p:tgtEl>
                                        <p:attrNameLst>
                                          <p:attrName>fillcolor</p:attrName>
                                        </p:attrNameLst>
                                      </p:cBhvr>
                                      <p:tavLst>
                                        <p:tav tm="0">
                                          <p:val>
                                            <p:clrVal>
                                              <a:schemeClr val="accent2"/>
                                            </p:clrVal>
                                          </p:val>
                                        </p:tav>
                                        <p:tav tm="50000">
                                          <p:val>
                                            <p:clrVal>
                                              <a:schemeClr val="hlink"/>
                                            </p:clrVal>
                                          </p:val>
                                        </p:tav>
                                      </p:tavLst>
                                    </p:anim>
                                    <p:set>
                                      <p:cBhvr>
                                        <p:cTn id="58" dur="80"/>
                                        <p:tgtEl>
                                          <p:spTgt spid="4">
                                            <p:txEl>
                                              <p:pRg st="10" end="10"/>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barn(inVertical)">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 calcmode="lin" valueType="num">
                                      <p:cBhvr additive="base">
                                        <p:cTn id="68" dur="500" fill="hold"/>
                                        <p:tgtEl>
                                          <p:spTgt spid="6"/>
                                        </p:tgtEl>
                                        <p:attrNameLst>
                                          <p:attrName>ppt_x</p:attrName>
                                        </p:attrNameLst>
                                      </p:cBhvr>
                                      <p:tavLst>
                                        <p:tav tm="0">
                                          <p:val>
                                            <p:strVal val="1+#ppt_w/2"/>
                                          </p:val>
                                        </p:tav>
                                        <p:tav tm="100000">
                                          <p:val>
                                            <p:strVal val="#ppt_x"/>
                                          </p:val>
                                        </p:tav>
                                      </p:tavLst>
                                    </p:anim>
                                    <p:anim calcmode="lin" valueType="num">
                                      <p:cBhvr additive="base">
                                        <p:cTn id="6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7813"/>
            <a:ext cx="8229600" cy="774700"/>
          </a:xfrm>
          <a:solidFill>
            <a:srgbClr val="CCCCFF"/>
          </a:solidFill>
        </p:spPr>
        <p:txBody>
          <a:bodyPr/>
          <a:lstStyle/>
          <a:p>
            <a:pPr eaLnBrk="1" hangingPunct="1"/>
            <a:r>
              <a:rPr lang="zh-CN" altLang="en-US" b="1" dirty="0">
                <a:solidFill>
                  <a:srgbClr val="CC0066"/>
                </a:solidFill>
                <a:ea typeface="方正舒体" pitchFamily="2" charset="-122"/>
              </a:rPr>
              <a:t>模拟退火算法计算步骤</a:t>
            </a:r>
          </a:p>
        </p:txBody>
      </p:sp>
      <mc:AlternateContent xmlns:mc="http://schemas.openxmlformats.org/markup-compatibility/2006" xmlns:a14="http://schemas.microsoft.com/office/drawing/2010/main">
        <mc:Choice Requires="a14">
          <p:sp>
            <p:nvSpPr>
              <p:cNvPr id="68611" name="Rectangle 3"/>
              <p:cNvSpPr>
                <a:spLocks noGrp="1" noChangeArrowheads="1"/>
              </p:cNvSpPr>
              <p:nvPr>
                <p:ph type="body" idx="1"/>
              </p:nvPr>
            </p:nvSpPr>
            <p:spPr>
              <a:xfrm>
                <a:off x="457200" y="1125538"/>
                <a:ext cx="8229600" cy="5005387"/>
              </a:xfrm>
              <a:solidFill>
                <a:srgbClr val="FFFFCC"/>
              </a:solidFill>
            </p:spPr>
            <p:txBody>
              <a:bodyPr/>
              <a:lstStyle/>
              <a:p>
                <a:pPr eaLnBrk="1" hangingPunct="1">
                  <a:lnSpc>
                    <a:spcPct val="120000"/>
                  </a:lnSpc>
                </a:pPr>
                <a:r>
                  <a:rPr lang="en-US" altLang="zh-CN" sz="3200" b="1" dirty="0">
                    <a:latin typeface="华文中宋" pitchFamily="2" charset="-122"/>
                    <a:ea typeface="华文中宋" pitchFamily="2" charset="-122"/>
                  </a:rPr>
                  <a:t>Step1 </a:t>
                </a:r>
                <a:r>
                  <a:rPr lang="zh-CN" altLang="en-US" sz="3200" b="1" dirty="0">
                    <a:latin typeface="华文中宋" pitchFamily="2" charset="-122"/>
                    <a:ea typeface="华文中宋" pitchFamily="2" charset="-122"/>
                  </a:rPr>
                  <a:t>随机产生一个初始点，计算目标函数值。</a:t>
                </a:r>
              </a:p>
              <a:p>
                <a:pPr eaLnBrk="1" hangingPunct="1">
                  <a:lnSpc>
                    <a:spcPct val="120000"/>
                  </a:lnSpc>
                </a:pPr>
                <a:r>
                  <a:rPr lang="en-US" altLang="zh-CN" sz="3200" b="1" dirty="0">
                    <a:latin typeface="华文中宋" pitchFamily="2" charset="-122"/>
                    <a:ea typeface="华文中宋" pitchFamily="2" charset="-122"/>
                  </a:rPr>
                  <a:t>Step2 </a:t>
                </a:r>
                <a:r>
                  <a:rPr lang="zh-CN" altLang="en-US" sz="3200" b="1" dirty="0">
                    <a:latin typeface="华文中宋" pitchFamily="2" charset="-122"/>
                    <a:ea typeface="华文中宋" pitchFamily="2" charset="-122"/>
                  </a:rPr>
                  <a:t>设置初始温度</a:t>
                </a:r>
                <a14:m>
                  <m:oMath xmlns:m="http://schemas.openxmlformats.org/officeDocument/2006/math">
                    <m:r>
                      <a:rPr lang="el-GR" altLang="zh-CN" sz="3200" b="1" i="1" dirty="0" smtClean="0">
                        <a:latin typeface="Cambria Math" panose="02040503050406030204" pitchFamily="18" charset="0"/>
                        <a:ea typeface="华文中宋" pitchFamily="2" charset="-122"/>
                      </a:rPr>
                      <m:t>𝜽</m:t>
                    </m:r>
                    <m:r>
                      <a:rPr lang="en-US" altLang="zh-CN" sz="3200" b="1" i="1" dirty="0" smtClean="0">
                        <a:latin typeface="Cambria Math" panose="02040503050406030204" pitchFamily="18" charset="0"/>
                        <a:ea typeface="华文中宋" pitchFamily="2" charset="-122"/>
                      </a:rPr>
                      <m:t>:=</m:t>
                    </m:r>
                    <m:sSub>
                      <m:sSubPr>
                        <m:ctrlPr>
                          <a:rPr lang="en-US" altLang="zh-CN" sz="3200" b="1" i="1" dirty="0" smtClean="0">
                            <a:latin typeface="Cambria Math"/>
                            <a:ea typeface="华文中宋" pitchFamily="2" charset="-122"/>
                          </a:rPr>
                        </m:ctrlPr>
                      </m:sSubPr>
                      <m:e>
                        <m:r>
                          <a:rPr lang="en-US" altLang="zh-CN" sz="3200" b="1" i="1" dirty="0" smtClean="0">
                            <a:latin typeface="Cambria Math" panose="02040503050406030204" pitchFamily="18" charset="0"/>
                            <a:ea typeface="华文中宋" pitchFamily="2" charset="-122"/>
                          </a:rPr>
                          <m:t>𝑻</m:t>
                        </m:r>
                      </m:e>
                      <m:sub>
                        <m:r>
                          <a:rPr lang="en-US" altLang="zh-CN" sz="3200" b="1" i="1" dirty="0" smtClean="0">
                            <a:latin typeface="Cambria Math" panose="02040503050406030204" pitchFamily="18" charset="0"/>
                            <a:ea typeface="华文中宋" pitchFamily="2" charset="-122"/>
                          </a:rPr>
                          <m:t>𝟎</m:t>
                        </m:r>
                      </m:sub>
                    </m:sSub>
                  </m:oMath>
                </a14:m>
                <a:r>
                  <a:rPr lang="en-US" altLang="zh-CN" sz="3200" b="1" dirty="0">
                    <a:latin typeface="华文中宋" pitchFamily="2" charset="-122"/>
                    <a:ea typeface="华文中宋" pitchFamily="2" charset="-122"/>
                  </a:rPr>
                  <a:t>.</a:t>
                </a:r>
              </a:p>
              <a:p>
                <a:pPr eaLnBrk="1" hangingPunct="1">
                  <a:lnSpc>
                    <a:spcPct val="120000"/>
                  </a:lnSpc>
                </a:pPr>
                <a:r>
                  <a:rPr lang="en-US" altLang="zh-CN" sz="3200" b="1" dirty="0">
                    <a:latin typeface="华文中宋" pitchFamily="2" charset="-122"/>
                    <a:ea typeface="华文中宋" pitchFamily="2" charset="-122"/>
                  </a:rPr>
                  <a:t>Step3 </a:t>
                </a:r>
                <a:r>
                  <a:rPr lang="zh-CN" altLang="en-US" sz="3200" b="1" dirty="0">
                    <a:latin typeface="华文中宋" pitchFamily="2" charset="-122"/>
                    <a:ea typeface="华文中宋" pitchFamily="2" charset="-122"/>
                  </a:rPr>
                  <a:t>设置循环计数器初始值</a:t>
                </a:r>
                <a14:m>
                  <m:oMath xmlns:m="http://schemas.openxmlformats.org/officeDocument/2006/math">
                    <m:r>
                      <a:rPr lang="en-US" altLang="zh-CN" sz="3200" b="1" i="1" dirty="0" smtClean="0">
                        <a:latin typeface="Cambria Math" panose="02040503050406030204" pitchFamily="18" charset="0"/>
                        <a:ea typeface="华文中宋" pitchFamily="2" charset="-122"/>
                      </a:rPr>
                      <m:t>𝒌</m:t>
                    </m:r>
                    <m:r>
                      <a:rPr lang="en-US" altLang="zh-CN" sz="3200" b="1" i="1" dirty="0" smtClean="0">
                        <a:latin typeface="Cambria Math" panose="02040503050406030204" pitchFamily="18" charset="0"/>
                        <a:ea typeface="华文中宋" pitchFamily="2" charset="-122"/>
                      </a:rPr>
                      <m:t>:=</m:t>
                    </m:r>
                    <m:r>
                      <a:rPr lang="en-US" altLang="zh-CN" sz="3200" b="1" i="1" dirty="0" smtClean="0">
                        <a:latin typeface="Cambria Math" panose="02040503050406030204" pitchFamily="18" charset="0"/>
                        <a:ea typeface="华文中宋" pitchFamily="2" charset="-122"/>
                      </a:rPr>
                      <m:t>𝟏</m:t>
                    </m:r>
                  </m:oMath>
                </a14:m>
                <a:endParaRPr lang="en-US" altLang="zh-CN" sz="3200" b="1" dirty="0">
                  <a:latin typeface="华文中宋" pitchFamily="2" charset="-122"/>
                  <a:ea typeface="华文中宋" pitchFamily="2" charset="-122"/>
                </a:endParaRPr>
              </a:p>
              <a:p>
                <a:pPr eaLnBrk="1" hangingPunct="1">
                  <a:lnSpc>
                    <a:spcPct val="120000"/>
                  </a:lnSpc>
                </a:pPr>
                <a:r>
                  <a:rPr lang="en-US" altLang="zh-CN" sz="3200" b="1" dirty="0">
                    <a:latin typeface="华文中宋" pitchFamily="2" charset="-122"/>
                    <a:ea typeface="华文中宋" pitchFamily="2" charset="-122"/>
                  </a:rPr>
                  <a:t>Step4 </a:t>
                </a:r>
                <a:r>
                  <a:rPr lang="zh-CN" altLang="en-US" sz="3200" b="1" dirty="0">
                    <a:latin typeface="华文中宋" pitchFamily="2" charset="-122"/>
                    <a:ea typeface="华文中宋" pitchFamily="2" charset="-122"/>
                  </a:rPr>
                  <a:t>对当前最优点作一随机变动，产生一新的最优点，计算新的目标函数值，计算目标函数值增量</a:t>
                </a:r>
                <a:r>
                  <a:rPr lang="el-GR" altLang="zh-CN" sz="3200" b="1" dirty="0">
                    <a:latin typeface="华文中宋" pitchFamily="2" charset="-122"/>
                    <a:ea typeface="华文中宋" pitchFamily="2" charset="-122"/>
                  </a:rPr>
                  <a:t>Δ</a:t>
                </a:r>
              </a:p>
            </p:txBody>
          </p:sp>
        </mc:Choice>
        <mc:Fallback xmlns="">
          <p:sp>
            <p:nvSpPr>
              <p:cNvPr id="68611" name="Rectangle 3"/>
              <p:cNvSpPr>
                <a:spLocks noGrp="1" noRot="1" noChangeAspect="1" noMove="1" noResize="1" noEditPoints="1" noAdjustHandles="1" noChangeArrowheads="1" noChangeShapeType="1" noTextEdit="1"/>
              </p:cNvSpPr>
              <p:nvPr>
                <p:ph type="body" idx="1"/>
              </p:nvPr>
            </p:nvSpPr>
            <p:spPr>
              <a:xfrm>
                <a:off x="457200" y="1125538"/>
                <a:ext cx="8229600" cy="5005387"/>
              </a:xfrm>
              <a:blipFill>
                <a:blip r:embed="rId3"/>
                <a:stretch>
                  <a:fillRect l="-667" t="-60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9634" name="Rectangle 3"/>
              <p:cNvSpPr>
                <a:spLocks noGrp="1" noChangeArrowheads="1"/>
              </p:cNvSpPr>
              <p:nvPr>
                <p:ph type="body" idx="1"/>
              </p:nvPr>
            </p:nvSpPr>
            <p:spPr>
              <a:xfrm>
                <a:off x="457200" y="476250"/>
                <a:ext cx="8147248" cy="5654675"/>
              </a:xfrm>
              <a:solidFill>
                <a:srgbClr val="FFFF00">
                  <a:alpha val="14902"/>
                </a:srgbClr>
              </a:solidFill>
            </p:spPr>
            <p:txBody>
              <a:bodyPr/>
              <a:lstStyle/>
              <a:p>
                <a:pPr eaLnBrk="1" hangingPunct="1">
                  <a:lnSpc>
                    <a:spcPct val="120000"/>
                  </a:lnSpc>
                </a:pPr>
                <a:r>
                  <a:rPr lang="en-US" altLang="zh-CN" sz="3200" b="1" dirty="0">
                    <a:latin typeface="华文中宋" pitchFamily="2" charset="-122"/>
                    <a:ea typeface="华文中宋" pitchFamily="2" charset="-122"/>
                  </a:rPr>
                  <a:t>Step5 </a:t>
                </a:r>
                <a:r>
                  <a:rPr lang="zh-CN" altLang="en-US" sz="3200" b="1" dirty="0">
                    <a:latin typeface="华文中宋" pitchFamily="2" charset="-122"/>
                    <a:ea typeface="华文中宋" pitchFamily="2" charset="-122"/>
                  </a:rPr>
                  <a:t>如果</a:t>
                </a:r>
                <a:r>
                  <a:rPr lang="el-GR" altLang="zh-CN" sz="3200" b="1" dirty="0">
                    <a:latin typeface="华文中宋" pitchFamily="2" charset="-122"/>
                    <a:ea typeface="华文中宋" pitchFamily="2" charset="-122"/>
                  </a:rPr>
                  <a:t>Δ</a:t>
                </a:r>
                <a:r>
                  <a:rPr lang="en-US" altLang="zh-CN" sz="3200" b="1" dirty="0">
                    <a:latin typeface="华文中宋" pitchFamily="2" charset="-122"/>
                    <a:ea typeface="华文中宋" pitchFamily="2" charset="-122"/>
                  </a:rPr>
                  <a:t>&lt;0,</a:t>
                </a:r>
                <a:r>
                  <a:rPr lang="zh-CN" altLang="en-US" sz="3200" b="1" dirty="0">
                    <a:latin typeface="华文中宋" pitchFamily="2" charset="-122"/>
                    <a:ea typeface="华文中宋" pitchFamily="2" charset="-122"/>
                  </a:rPr>
                  <a:t>则接受新产生的最优点为当前最优点，否则以概率</a:t>
                </a:r>
                <a14:m>
                  <m:oMath xmlns:m="http://schemas.openxmlformats.org/officeDocument/2006/math">
                    <m:r>
                      <a:rPr lang="en-US" altLang="zh-CN" sz="3200" b="1" i="1" dirty="0" smtClean="0">
                        <a:solidFill>
                          <a:srgbClr val="0000FF"/>
                        </a:solidFill>
                        <a:latin typeface="Cambria Math" panose="02040503050406030204" pitchFamily="18" charset="0"/>
                        <a:ea typeface="华文中宋" pitchFamily="2" charset="-122"/>
                      </a:rPr>
                      <m:t>𝒑</m:t>
                    </m:r>
                    <m:r>
                      <a:rPr lang="en-US" altLang="zh-CN" sz="3200" b="1" i="1" dirty="0" smtClean="0">
                        <a:solidFill>
                          <a:srgbClr val="0000FF"/>
                        </a:solidFill>
                        <a:latin typeface="Cambria Math" panose="02040503050406030204" pitchFamily="18" charset="0"/>
                        <a:ea typeface="华文中宋" pitchFamily="2" charset="-122"/>
                      </a:rPr>
                      <m:t>=</m:t>
                    </m:r>
                    <m:r>
                      <m:rPr>
                        <m:sty m:val="p"/>
                      </m:rPr>
                      <a:rPr lang="en-US" altLang="zh-CN" sz="3200" b="1" i="1" dirty="0" smtClean="0">
                        <a:solidFill>
                          <a:srgbClr val="0000FF"/>
                        </a:solidFill>
                        <a:latin typeface="Cambria Math" panose="02040503050406030204" pitchFamily="18" charset="0"/>
                        <a:ea typeface="华文中宋" pitchFamily="2" charset="-122"/>
                      </a:rPr>
                      <m:t>exp</m:t>
                    </m:r>
                    <m:r>
                      <a:rPr lang="en-US" altLang="zh-CN" sz="3200" b="1" i="1" dirty="0" smtClean="0">
                        <a:solidFill>
                          <a:srgbClr val="0000FF"/>
                        </a:solidFill>
                        <a:latin typeface="Cambria Math" panose="02040503050406030204" pitchFamily="18" charset="0"/>
                        <a:ea typeface="华文中宋" pitchFamily="2" charset="-122"/>
                      </a:rPr>
                      <m:t>⁡(−</m:t>
                    </m:r>
                    <m:r>
                      <a:rPr lang="el-GR" altLang="zh-CN" sz="3200" b="1" i="0" dirty="0" smtClean="0">
                        <a:solidFill>
                          <a:srgbClr val="0000FF"/>
                        </a:solidFill>
                        <a:latin typeface="Cambria Math" panose="02040503050406030204" pitchFamily="18" charset="0"/>
                        <a:ea typeface="华文中宋" pitchFamily="2" charset="-122"/>
                      </a:rPr>
                      <m:t>𝚫</m:t>
                    </m:r>
                    <m:r>
                      <a:rPr lang="en-US" altLang="zh-CN" sz="3200" b="1" i="1" dirty="0" smtClean="0">
                        <a:solidFill>
                          <a:srgbClr val="0000FF"/>
                        </a:solidFill>
                        <a:latin typeface="Cambria Math" panose="02040503050406030204" pitchFamily="18" charset="0"/>
                        <a:ea typeface="华文中宋" pitchFamily="2" charset="-122"/>
                      </a:rPr>
                      <m:t>/</m:t>
                    </m:r>
                    <m:r>
                      <a:rPr lang="el-GR" altLang="zh-CN" sz="3200" b="1" i="1" dirty="0" smtClean="0">
                        <a:solidFill>
                          <a:srgbClr val="0000FF"/>
                        </a:solidFill>
                        <a:latin typeface="Cambria Math" panose="02040503050406030204" pitchFamily="18" charset="0"/>
                        <a:ea typeface="华文中宋" pitchFamily="2" charset="-122"/>
                      </a:rPr>
                      <m:t>𝜽</m:t>
                    </m:r>
                    <m:r>
                      <a:rPr lang="en-US" altLang="zh-CN" sz="3200" b="1" i="1" dirty="0" smtClean="0">
                        <a:solidFill>
                          <a:srgbClr val="0000FF"/>
                        </a:solidFill>
                        <a:latin typeface="Cambria Math" panose="02040503050406030204" pitchFamily="18" charset="0"/>
                        <a:ea typeface="华文中宋" pitchFamily="2" charset="-122"/>
                      </a:rPr>
                      <m:t>)</m:t>
                    </m:r>
                  </m:oMath>
                </a14:m>
                <a:r>
                  <a:rPr lang="zh-CN" altLang="en-US" sz="3200" b="1" dirty="0">
                    <a:latin typeface="华文中宋" pitchFamily="2" charset="-122"/>
                    <a:ea typeface="华文中宋" pitchFamily="2" charset="-122"/>
                  </a:rPr>
                  <a:t>接受该点为当前最优点。</a:t>
                </a:r>
              </a:p>
              <a:p>
                <a:pPr eaLnBrk="1" hangingPunct="1">
                  <a:lnSpc>
                    <a:spcPct val="120000"/>
                  </a:lnSpc>
                </a:pPr>
                <a:r>
                  <a:rPr lang="en-US" altLang="zh-CN" sz="3200" b="1" dirty="0">
                    <a:latin typeface="华文中宋" pitchFamily="2" charset="-122"/>
                    <a:ea typeface="华文中宋" pitchFamily="2" charset="-122"/>
                  </a:rPr>
                  <a:t>Step6 </a:t>
                </a:r>
                <a:r>
                  <a:rPr lang="zh-CN" altLang="en-US" sz="3200" b="1" dirty="0">
                    <a:latin typeface="华文中宋" pitchFamily="2" charset="-122"/>
                    <a:ea typeface="华文中宋" pitchFamily="2" charset="-122"/>
                  </a:rPr>
                  <a:t>如果</a:t>
                </a:r>
                <a14:m>
                  <m:oMath xmlns:m="http://schemas.openxmlformats.org/officeDocument/2006/math">
                    <m:r>
                      <a:rPr lang="en-US" altLang="zh-CN" sz="3200" b="1" i="1" smtClean="0">
                        <a:latin typeface="Cambria Math" panose="02040503050406030204" pitchFamily="18" charset="0"/>
                        <a:ea typeface="华文中宋" pitchFamily="2" charset="-122"/>
                      </a:rPr>
                      <m:t>𝒌</m:t>
                    </m:r>
                    <m:r>
                      <a:rPr lang="zh-CN" altLang="en-US" sz="3200" b="1" i="1">
                        <a:latin typeface="Cambria Math" panose="02040503050406030204" pitchFamily="18" charset="0"/>
                        <a:ea typeface="华文中宋" pitchFamily="2" charset="-122"/>
                      </a:rPr>
                      <m:t>小于</m:t>
                    </m:r>
                  </m:oMath>
                </a14:m>
                <a:r>
                  <a:rPr lang="zh-CN" altLang="en-US" sz="3200" b="1" dirty="0">
                    <a:latin typeface="华文中宋" pitchFamily="2" charset="-122"/>
                    <a:ea typeface="华文中宋" pitchFamily="2" charset="-122"/>
                  </a:rPr>
                  <a:t>终止步数，则</a:t>
                </a:r>
                <a14:m>
                  <m:oMath xmlns:m="http://schemas.openxmlformats.org/officeDocument/2006/math">
                    <m:r>
                      <a:rPr lang="en-US" altLang="zh-CN" sz="3200" b="1" i="1" smtClean="0">
                        <a:latin typeface="Cambria Math" panose="02040503050406030204" pitchFamily="18" charset="0"/>
                        <a:ea typeface="华文中宋" pitchFamily="2" charset="-122"/>
                      </a:rPr>
                      <m:t>𝒌</m:t>
                    </m:r>
                    <m:r>
                      <a:rPr lang="en-US" altLang="zh-CN" sz="3200" b="1" i="1" smtClean="0">
                        <a:latin typeface="Cambria Math" panose="02040503050406030204" pitchFamily="18" charset="0"/>
                        <a:ea typeface="华文中宋" pitchFamily="2" charset="-122"/>
                      </a:rPr>
                      <m:t>≔</m:t>
                    </m:r>
                    <m:r>
                      <a:rPr lang="en-US" altLang="zh-CN" sz="3200" b="1" i="1" smtClean="0">
                        <a:latin typeface="Cambria Math" panose="02040503050406030204" pitchFamily="18" charset="0"/>
                        <a:ea typeface="华文中宋" pitchFamily="2" charset="-122"/>
                      </a:rPr>
                      <m:t>𝒌</m:t>
                    </m:r>
                    <m:r>
                      <a:rPr lang="en-US" altLang="zh-CN" sz="3200" b="1" i="1" smtClean="0">
                        <a:latin typeface="Cambria Math" panose="02040503050406030204" pitchFamily="18" charset="0"/>
                        <a:ea typeface="华文中宋" pitchFamily="2" charset="-122"/>
                      </a:rPr>
                      <m:t>+</m:t>
                    </m:r>
                    <m:r>
                      <a:rPr lang="en-US" altLang="zh-CN" sz="3200" b="1" i="1" smtClean="0">
                        <a:latin typeface="Cambria Math" panose="02040503050406030204" pitchFamily="18" charset="0"/>
                        <a:ea typeface="华文中宋" pitchFamily="2" charset="-122"/>
                      </a:rPr>
                      <m:t>𝟏</m:t>
                    </m:r>
                  </m:oMath>
                </a14:m>
                <a:r>
                  <a:rPr lang="zh-CN" altLang="en-US" sz="3200" b="1" dirty="0">
                    <a:latin typeface="华文中宋" pitchFamily="2" charset="-122"/>
                    <a:ea typeface="华文中宋" pitchFamily="2" charset="-122"/>
                  </a:rPr>
                  <a:t>转</a:t>
                </a:r>
                <a:r>
                  <a:rPr lang="en-US" altLang="zh-CN" sz="3200" b="1" dirty="0">
                    <a:latin typeface="华文中宋" pitchFamily="2" charset="-122"/>
                    <a:ea typeface="华文中宋" pitchFamily="2" charset="-122"/>
                  </a:rPr>
                  <a:t>Step4.</a:t>
                </a:r>
              </a:p>
              <a:p>
                <a:pPr eaLnBrk="1" hangingPunct="1">
                  <a:lnSpc>
                    <a:spcPct val="120000"/>
                  </a:lnSpc>
                </a:pPr>
                <a:endParaRPr lang="en-US" altLang="zh-CN" sz="3200" b="1" dirty="0">
                  <a:latin typeface="华文中宋" pitchFamily="2" charset="-122"/>
                  <a:ea typeface="华文中宋" pitchFamily="2" charset="-122"/>
                </a:endParaRPr>
              </a:p>
              <a:p>
                <a:pPr eaLnBrk="1" hangingPunct="1">
                  <a:lnSpc>
                    <a:spcPct val="120000"/>
                  </a:lnSpc>
                </a:pPr>
                <a:r>
                  <a:rPr lang="en-US" altLang="zh-CN" sz="3200" b="1" dirty="0">
                    <a:latin typeface="华文中宋" pitchFamily="2" charset="-122"/>
                    <a:ea typeface="华文中宋" pitchFamily="2" charset="-122"/>
                  </a:rPr>
                  <a:t>Step7 </a:t>
                </a:r>
                <a:r>
                  <a:rPr lang="zh-CN" altLang="en-US" sz="3200" b="1" dirty="0">
                    <a:latin typeface="华文中宋" pitchFamily="2" charset="-122"/>
                    <a:ea typeface="华文中宋" pitchFamily="2" charset="-122"/>
                  </a:rPr>
                  <a:t>如果未达到冷却状态</a:t>
                </a:r>
                <a:r>
                  <a:rPr lang="en-US" altLang="zh-CN" sz="3200" b="1" dirty="0">
                    <a:latin typeface="华文中宋" pitchFamily="2" charset="-122"/>
                    <a:ea typeface="华文中宋" pitchFamily="2" charset="-122"/>
                  </a:rPr>
                  <a:t>,</a:t>
                </a:r>
                <a:r>
                  <a:rPr lang="zh-CN" altLang="en-US" sz="3200" b="1" dirty="0">
                    <a:latin typeface="华文中宋" pitchFamily="2" charset="-122"/>
                    <a:ea typeface="华文中宋" pitchFamily="2" charset="-122"/>
                  </a:rPr>
                  <a:t>则</a:t>
                </a:r>
                <a14:m>
                  <m:oMath xmlns:m="http://schemas.openxmlformats.org/officeDocument/2006/math">
                    <m:r>
                      <a:rPr lang="el-GR" altLang="zh-CN" sz="3200" b="1" i="1" dirty="0" smtClean="0">
                        <a:latin typeface="Cambria Math" panose="02040503050406030204" pitchFamily="18" charset="0"/>
                        <a:ea typeface="华文中宋" pitchFamily="2" charset="-122"/>
                      </a:rPr>
                      <m:t>𝜽</m:t>
                    </m:r>
                    <m:r>
                      <a:rPr lang="en-US" altLang="zh-CN" sz="3200" b="1" i="1" dirty="0" smtClean="0">
                        <a:latin typeface="Cambria Math" panose="02040503050406030204" pitchFamily="18" charset="0"/>
                        <a:ea typeface="华文中宋" pitchFamily="2" charset="-122"/>
                      </a:rPr>
                      <m:t>:=</m:t>
                    </m:r>
                    <m:r>
                      <a:rPr lang="en-US" altLang="zh-CN" sz="3200" b="1" i="1" dirty="0" smtClean="0">
                        <a:latin typeface="Cambria Math" panose="02040503050406030204" pitchFamily="18" charset="0"/>
                        <a:ea typeface="华文中宋" pitchFamily="2" charset="-122"/>
                      </a:rPr>
                      <m:t>𝑻</m:t>
                    </m:r>
                    <m:r>
                      <a:rPr lang="en-US" altLang="zh-CN" sz="3200" b="1" i="1" dirty="0" smtClean="0">
                        <a:latin typeface="Cambria Math" panose="02040503050406030204" pitchFamily="18" charset="0"/>
                        <a:ea typeface="华文中宋" pitchFamily="2" charset="-122"/>
                      </a:rPr>
                      <m:t>(</m:t>
                    </m:r>
                    <m:r>
                      <a:rPr lang="en-US" altLang="zh-CN" sz="3200" b="1" i="1" dirty="0" smtClean="0">
                        <a:latin typeface="Cambria Math" panose="02040503050406030204" pitchFamily="18" charset="0"/>
                        <a:ea typeface="华文中宋" pitchFamily="2" charset="-122"/>
                      </a:rPr>
                      <m:t>𝒌</m:t>
                    </m:r>
                    <m:r>
                      <a:rPr lang="en-US" altLang="zh-CN" sz="3200" b="1" i="1" dirty="0" smtClean="0">
                        <a:latin typeface="Cambria Math" panose="02040503050406030204" pitchFamily="18" charset="0"/>
                        <a:ea typeface="华文中宋" pitchFamily="2" charset="-122"/>
                      </a:rPr>
                      <m:t>)</m:t>
                    </m:r>
                  </m:oMath>
                </a14:m>
                <a:r>
                  <a:rPr lang="zh-CN" altLang="en-US" sz="3200" b="1" dirty="0">
                    <a:latin typeface="华文中宋" pitchFamily="2" charset="-122"/>
                    <a:ea typeface="华文中宋" pitchFamily="2" charset="-122"/>
                  </a:rPr>
                  <a:t>转步</a:t>
                </a:r>
                <a:r>
                  <a:rPr lang="en-US" altLang="zh-CN" sz="3200" b="1" dirty="0">
                    <a:latin typeface="华文中宋" pitchFamily="2" charset="-122"/>
                    <a:ea typeface="华文中宋" pitchFamily="2" charset="-122"/>
                  </a:rPr>
                  <a:t>3</a:t>
                </a:r>
                <a:r>
                  <a:rPr lang="zh-CN" altLang="en-US" sz="3200" b="1" dirty="0">
                    <a:latin typeface="华文中宋" pitchFamily="2" charset="-122"/>
                    <a:ea typeface="华文中宋" pitchFamily="2" charset="-122"/>
                  </a:rPr>
                  <a:t>，否则输出当前最优点，计算结束。</a:t>
                </a:r>
              </a:p>
              <a:p>
                <a:pPr eaLnBrk="1" hangingPunct="1"/>
                <a:endParaRPr lang="zh-CN" altLang="en-US" sz="3200" b="1" dirty="0">
                  <a:latin typeface="华文中宋" pitchFamily="2" charset="-122"/>
                  <a:ea typeface="华文中宋" pitchFamily="2" charset="-122"/>
                </a:endParaRPr>
              </a:p>
              <a:p>
                <a:pPr eaLnBrk="1" hangingPunct="1"/>
                <a:endParaRPr lang="el-GR" altLang="zh-CN" sz="3200" b="1" dirty="0">
                  <a:latin typeface="华文中宋" pitchFamily="2" charset="-122"/>
                  <a:ea typeface="华文中宋" pitchFamily="2" charset="-122"/>
                </a:endParaRPr>
              </a:p>
              <a:p>
                <a:pPr eaLnBrk="1" hangingPunct="1"/>
                <a:endParaRPr lang="zh-CN" altLang="en-US" dirty="0"/>
              </a:p>
              <a:p>
                <a:pPr eaLnBrk="1" hangingPunct="1"/>
                <a:endParaRPr lang="zh-CN" altLang="en-US" dirty="0"/>
              </a:p>
              <a:p>
                <a:pPr eaLnBrk="1" hangingPunct="1"/>
                <a:endParaRPr lang="zh-CN" altLang="en-US" dirty="0"/>
              </a:p>
              <a:p>
                <a:pPr eaLnBrk="1" hangingPunct="1"/>
                <a:endParaRPr lang="en-US" altLang="zh-CN" dirty="0"/>
              </a:p>
            </p:txBody>
          </p:sp>
        </mc:Choice>
        <mc:Fallback xmlns="">
          <p:sp>
            <p:nvSpPr>
              <p:cNvPr id="69634" name="Rectangle 3"/>
              <p:cNvSpPr>
                <a:spLocks noGrp="1" noRot="1" noChangeAspect="1" noMove="1" noResize="1" noEditPoints="1" noAdjustHandles="1" noChangeArrowheads="1" noChangeShapeType="1" noTextEdit="1"/>
              </p:cNvSpPr>
              <p:nvPr>
                <p:ph type="body" idx="1"/>
              </p:nvPr>
            </p:nvSpPr>
            <p:spPr>
              <a:xfrm>
                <a:off x="457200" y="476250"/>
                <a:ext cx="8147248" cy="5654675"/>
              </a:xfrm>
              <a:blipFill>
                <a:blip r:embed="rId3"/>
                <a:stretch>
                  <a:fillRect l="-674" t="-539" r="-1347"/>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2195736" y="2132856"/>
            <a:ext cx="4895850" cy="1439738"/>
          </a:xfrm>
          <a:ln>
            <a:solidFill>
              <a:schemeClr val="accent1"/>
            </a:solidFill>
            <a:miter lim="800000"/>
            <a:headEnd/>
            <a:tailEnd/>
          </a:ln>
        </p:spPr>
        <p:txBody>
          <a:bodyPr/>
          <a:lstStyle/>
          <a:p>
            <a:pPr algn="ctr" eaLnBrk="1" hangingPunct="1">
              <a:lnSpc>
                <a:spcPct val="150000"/>
              </a:lnSpc>
            </a:pPr>
            <a:r>
              <a:rPr lang="zh-CN" altLang="en-US" sz="5400" dirty="0" smtClean="0">
                <a:latin typeface="华文琥珀" pitchFamily="2" charset="-122"/>
                <a:ea typeface="华文琥珀" pitchFamily="2" charset="-122"/>
              </a:rPr>
              <a:t>应用实例</a:t>
            </a:r>
            <a:endParaRPr lang="zh-CN" altLang="en-US" sz="5400" dirty="0">
              <a:latin typeface="华文琥珀" pitchFamily="2" charset="-122"/>
              <a:ea typeface="华文琥珀" pitchFamily="2" charset="-122"/>
            </a:endParaRPr>
          </a:p>
        </p:txBody>
      </p:sp>
    </p:spTree>
    <p:extLst>
      <p:ext uri="{BB962C8B-B14F-4D97-AF65-F5344CB8AC3E}">
        <p14:creationId xmlns:p14="http://schemas.microsoft.com/office/powerpoint/2010/main" val="10430537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188692786"/>
              </p:ext>
            </p:extLst>
          </p:nvPr>
        </p:nvGraphicFramePr>
        <p:xfrm>
          <a:off x="467544" y="1124744"/>
          <a:ext cx="8074025" cy="4037013"/>
        </p:xfrm>
        <a:graphic>
          <a:graphicData uri="http://schemas.openxmlformats.org/presentationml/2006/ole">
            <mc:AlternateContent xmlns:mc="http://schemas.openxmlformats.org/markup-compatibility/2006">
              <mc:Choice xmlns:v="urn:schemas-microsoft-com:vml" Requires="v">
                <p:oleObj spid="_x0000_s246809" name="Document" r:id="rId3" imgW="8222956" imgH="4116502" progId="Word.Document.8">
                  <p:embed/>
                </p:oleObj>
              </mc:Choice>
              <mc:Fallback>
                <p:oleObj name="Document" r:id="rId3" imgW="8222956" imgH="4116502" progId="Word.Document.8">
                  <p:embed/>
                  <p:pic>
                    <p:nvPicPr>
                      <p:cNvPr id="0" name="对象 2"/>
                      <p:cNvPicPr>
                        <a:picLocks noChangeAspect="1" noChangeArrowheads="1"/>
                      </p:cNvPicPr>
                      <p:nvPr/>
                    </p:nvPicPr>
                    <p:blipFill>
                      <a:blip r:embed="rId4"/>
                      <a:srcRect/>
                      <a:stretch>
                        <a:fillRect/>
                      </a:stretch>
                    </p:blipFill>
                    <p:spPr bwMode="auto">
                      <a:xfrm>
                        <a:off x="467544" y="1124744"/>
                        <a:ext cx="8074025" cy="4037013"/>
                      </a:xfrm>
                      <a:prstGeom prst="rect">
                        <a:avLst/>
                      </a:prstGeom>
                      <a:noFill/>
                      <a:ln>
                        <a:noFill/>
                      </a:ln>
                    </p:spPr>
                  </p:pic>
                </p:oleObj>
              </mc:Fallback>
            </mc:AlternateContent>
          </a:graphicData>
        </a:graphic>
      </p:graphicFrame>
      <p:sp>
        <p:nvSpPr>
          <p:cNvPr id="5" name="Rectangle 2"/>
          <p:cNvSpPr>
            <a:spLocks noGrp="1" noChangeArrowheads="1"/>
          </p:cNvSpPr>
          <p:nvPr>
            <p:ph type="title"/>
          </p:nvPr>
        </p:nvSpPr>
        <p:spPr>
          <a:xfrm>
            <a:off x="432112" y="278036"/>
            <a:ext cx="8136904" cy="774700"/>
          </a:xfrm>
          <a:solidFill>
            <a:srgbClr val="CCCCFF"/>
          </a:solidFill>
        </p:spPr>
        <p:txBody>
          <a:bodyPr/>
          <a:lstStyle/>
          <a:p>
            <a:pPr eaLnBrk="1" hangingPunct="1"/>
            <a:r>
              <a:rPr lang="zh-CN" altLang="en-US" b="1" dirty="0" smtClean="0">
                <a:solidFill>
                  <a:srgbClr val="CC0066"/>
                </a:solidFill>
                <a:latin typeface="微软雅黑" pitchFamily="34" charset="-122"/>
                <a:ea typeface="微软雅黑" pitchFamily="34" charset="-122"/>
              </a:rPr>
              <a:t>飞机巡航问题</a:t>
            </a:r>
            <a:endParaRPr lang="zh-CN" altLang="en-US" b="1" dirty="0">
              <a:solidFill>
                <a:srgbClr val="CC0066"/>
              </a:solidFill>
              <a:latin typeface="微软雅黑" pitchFamily="34" charset="-122"/>
              <a:ea typeface="微软雅黑" pitchFamily="34" charset="-122"/>
            </a:endParaRPr>
          </a:p>
        </p:txBody>
      </p:sp>
    </p:spTree>
    <p:extLst>
      <p:ext uri="{BB962C8B-B14F-4D97-AF65-F5344CB8AC3E}">
        <p14:creationId xmlns:p14="http://schemas.microsoft.com/office/powerpoint/2010/main" val="8736035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80728"/>
            <a:ext cx="8136904"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bwMode="auto">
          <a:xfrm>
            <a:off x="467544" y="313492"/>
            <a:ext cx="8136904" cy="523220"/>
          </a:xfrm>
          <a:prstGeom prst="rect">
            <a:avLst/>
          </a:prstGeom>
          <a:solidFill>
            <a:schemeClr val="accent1">
              <a:lumMod val="40000"/>
              <a:lumOff val="60000"/>
            </a:schemeClr>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rgbClr val="006699"/>
                </a:solidFill>
                <a:effectLst/>
                <a:latin typeface="华文行楷" pitchFamily="2" charset="-122"/>
                <a:ea typeface="华文行楷" pitchFamily="2" charset="-122"/>
              </a:rPr>
              <a:t>目标的经度、纬度数据表</a:t>
            </a:r>
          </a:p>
        </p:txBody>
      </p:sp>
    </p:spTree>
    <p:extLst>
      <p:ext uri="{BB962C8B-B14F-4D97-AF65-F5344CB8AC3E}">
        <p14:creationId xmlns:p14="http://schemas.microsoft.com/office/powerpoint/2010/main" val="14317035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536575" y="914400"/>
          <a:ext cx="8166100" cy="4051300"/>
        </p:xfrm>
        <a:graphic>
          <a:graphicData uri="http://schemas.openxmlformats.org/presentationml/2006/ole">
            <mc:AlternateContent xmlns:mc="http://schemas.openxmlformats.org/markup-compatibility/2006">
              <mc:Choice xmlns:v="urn:schemas-microsoft-com:vml" Requires="v">
                <p:oleObj spid="_x0000_s248857" name="Document" r:id="rId3" imgW="8194575" imgH="4077504" progId="Word.Document.8">
                  <p:embed/>
                </p:oleObj>
              </mc:Choice>
              <mc:Fallback>
                <p:oleObj name="Document" r:id="rId3" imgW="8194575" imgH="4077504"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914400"/>
                        <a:ext cx="81661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30741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395536" y="260648"/>
            <a:ext cx="8208912"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Font typeface="Wingdings" pitchFamily="2" charset="2"/>
              <a:buNone/>
              <a:defRPr/>
            </a:pP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遗传算法的产生与发展</a:t>
            </a:r>
          </a:p>
        </p:txBody>
      </p:sp>
      <p:sp>
        <p:nvSpPr>
          <p:cNvPr id="10245" name="Text Box 2"/>
          <p:cNvSpPr txBox="1">
            <a:spLocks noChangeArrowheads="1"/>
          </p:cNvSpPr>
          <p:nvPr/>
        </p:nvSpPr>
        <p:spPr bwMode="auto">
          <a:xfrm>
            <a:off x="334963" y="1341438"/>
            <a:ext cx="8340725" cy="332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lnSpc>
                <a:spcPct val="120000"/>
              </a:lnSpc>
              <a:spcBef>
                <a:spcPct val="10000"/>
              </a:spcBef>
              <a:buClr>
                <a:schemeClr val="folHlink"/>
              </a:buClr>
              <a:buSzPct val="90000"/>
              <a:buFont typeface="Wingdings" pitchFamily="2" charset="2"/>
              <a:buChar char="w"/>
            </a:pPr>
            <a:r>
              <a:rPr lang="zh-CN" altLang="en-US" sz="2800" b="1" dirty="0">
                <a:ea typeface="黑体" pitchFamily="49" charset="-122"/>
              </a:rPr>
              <a:t>萌芽期 </a:t>
            </a:r>
            <a:r>
              <a:rPr lang="en-US" altLang="zh-CN" sz="2800" b="1" dirty="0">
                <a:ea typeface="黑体" pitchFamily="49" charset="-122"/>
              </a:rPr>
              <a:t>(</a:t>
            </a:r>
            <a:r>
              <a:rPr lang="en-US" altLang="zh-CN" sz="2800" dirty="0">
                <a:ea typeface="黑体" pitchFamily="49" charset="-122"/>
              </a:rPr>
              <a:t>50</a:t>
            </a:r>
            <a:r>
              <a:rPr lang="zh-CN" altLang="en-US" sz="2800" dirty="0">
                <a:ea typeface="黑体" pitchFamily="49" charset="-122"/>
              </a:rPr>
              <a:t>年代后期至</a:t>
            </a:r>
            <a:r>
              <a:rPr lang="en-US" altLang="zh-CN" sz="2800" dirty="0">
                <a:ea typeface="黑体" pitchFamily="49" charset="-122"/>
              </a:rPr>
              <a:t>70</a:t>
            </a:r>
            <a:r>
              <a:rPr lang="zh-CN" altLang="en-US" sz="2800" dirty="0">
                <a:ea typeface="黑体" pitchFamily="49" charset="-122"/>
              </a:rPr>
              <a:t>年代初期</a:t>
            </a:r>
            <a:r>
              <a:rPr lang="en-US" altLang="zh-CN" sz="2800" b="1" dirty="0">
                <a:ea typeface="黑体" pitchFamily="49" charset="-122"/>
              </a:rPr>
              <a:t>)</a:t>
            </a:r>
            <a:endParaRPr lang="zh-CN" altLang="en-US" sz="2800" b="1" dirty="0">
              <a:ea typeface="黑体" pitchFamily="49" charset="-122"/>
            </a:endParaRPr>
          </a:p>
          <a:p>
            <a:pPr algn="just" eaLnBrk="1" hangingPunct="1">
              <a:lnSpc>
                <a:spcPct val="120000"/>
              </a:lnSpc>
              <a:spcBef>
                <a:spcPct val="10000"/>
              </a:spcBef>
              <a:buClr>
                <a:srgbClr val="FF00FF"/>
              </a:buClr>
              <a:buSzPct val="50000"/>
              <a:buFont typeface="Wingdings" pitchFamily="2" charset="2"/>
              <a:buChar char="Ø"/>
            </a:pPr>
            <a:r>
              <a:rPr lang="en-US" altLang="zh-CN" sz="2800" b="1" dirty="0">
                <a:solidFill>
                  <a:srgbClr val="0000C8"/>
                </a:solidFill>
                <a:latin typeface="Times New Roman" pitchFamily="18" charset="0"/>
                <a:ea typeface="楷体_GB2312" pitchFamily="1" charset="-122"/>
              </a:rPr>
              <a:t>60</a:t>
            </a:r>
            <a:r>
              <a:rPr lang="zh-CN" altLang="en-US" sz="2800" b="1" dirty="0">
                <a:solidFill>
                  <a:srgbClr val="0000C8"/>
                </a:solidFill>
                <a:latin typeface="Times New Roman" pitchFamily="18" charset="0"/>
                <a:ea typeface="楷体_GB2312" pitchFamily="1" charset="-122"/>
              </a:rPr>
              <a:t>年代中期</a:t>
            </a:r>
            <a:r>
              <a:rPr lang="zh-CN" altLang="en-US" sz="2800" b="1" dirty="0">
                <a:solidFill>
                  <a:schemeClr val="tx1"/>
                </a:solidFill>
                <a:latin typeface="Times New Roman" pitchFamily="18" charset="0"/>
                <a:ea typeface="楷体_GB2312" pitchFamily="1" charset="-122"/>
              </a:rPr>
              <a:t>，</a:t>
            </a:r>
            <a:r>
              <a:rPr lang="zh-CN" altLang="zh-CN" sz="2800" b="1" dirty="0">
                <a:solidFill>
                  <a:schemeClr val="tx1"/>
                </a:solidFill>
                <a:latin typeface="Times New Roman" pitchFamily="18" charset="0"/>
                <a:ea typeface="楷体_GB2312" pitchFamily="1" charset="-122"/>
              </a:rPr>
              <a:t>美国Michigan大学的J</a:t>
            </a:r>
            <a:r>
              <a:rPr lang="en-US" altLang="zh-CN" sz="2800" b="1" dirty="0">
                <a:solidFill>
                  <a:schemeClr val="tx1"/>
                </a:solidFill>
                <a:latin typeface="Times New Roman" pitchFamily="18" charset="0"/>
                <a:ea typeface="楷体_GB2312" pitchFamily="1" charset="-122"/>
              </a:rPr>
              <a:t>. </a:t>
            </a:r>
            <a:r>
              <a:rPr lang="zh-CN" altLang="zh-CN" sz="2800" b="1" dirty="0">
                <a:solidFill>
                  <a:schemeClr val="tx1"/>
                </a:solidFill>
                <a:latin typeface="Times New Roman" pitchFamily="18" charset="0"/>
                <a:ea typeface="楷体_GB2312" pitchFamily="1" charset="-122"/>
              </a:rPr>
              <a:t>H</a:t>
            </a:r>
            <a:r>
              <a:rPr lang="en-US" altLang="zh-CN" sz="2800" b="1" dirty="0">
                <a:solidFill>
                  <a:schemeClr val="tx1"/>
                </a:solidFill>
                <a:latin typeface="Times New Roman" pitchFamily="18" charset="0"/>
                <a:ea typeface="楷体_GB2312" pitchFamily="1" charset="-122"/>
              </a:rPr>
              <a:t>. </a:t>
            </a:r>
            <a:r>
              <a:rPr lang="zh-CN" altLang="zh-CN" sz="2800" b="1" dirty="0">
                <a:solidFill>
                  <a:schemeClr val="tx1"/>
                </a:solidFill>
                <a:latin typeface="Times New Roman" pitchFamily="18" charset="0"/>
                <a:ea typeface="楷体_GB2312" pitchFamily="1" charset="-122"/>
              </a:rPr>
              <a:t>Holland教授</a:t>
            </a:r>
            <a:r>
              <a:rPr lang="zh-CN" altLang="en-US" sz="2800" b="1" dirty="0">
                <a:solidFill>
                  <a:schemeClr val="tx1"/>
                </a:solidFill>
                <a:latin typeface="Times New Roman" pitchFamily="18" charset="0"/>
                <a:ea typeface="楷体_GB2312" pitchFamily="1" charset="-122"/>
              </a:rPr>
              <a:t>提出</a:t>
            </a:r>
            <a:r>
              <a:rPr lang="zh-CN" altLang="zh-CN" sz="2800" b="1" dirty="0">
                <a:solidFill>
                  <a:srgbClr val="0000C8"/>
                </a:solidFill>
                <a:latin typeface="Times New Roman" pitchFamily="18" charset="0"/>
                <a:ea typeface="楷体_GB2312" pitchFamily="1" charset="-122"/>
              </a:rPr>
              <a:t>借鉴生物自然遗传的基本原理</a:t>
            </a:r>
            <a:r>
              <a:rPr lang="zh-CN" altLang="en-US" sz="2800" b="1" dirty="0">
                <a:solidFill>
                  <a:schemeClr val="tx1"/>
                </a:solidFill>
                <a:latin typeface="Times New Roman" pitchFamily="18" charset="0"/>
                <a:ea typeface="楷体_GB2312" pitchFamily="1" charset="-122"/>
              </a:rPr>
              <a:t>用于自然和人工系统的自适应行为研究和串编码技术；</a:t>
            </a:r>
          </a:p>
          <a:p>
            <a:pPr eaLnBrk="1" hangingPunct="1">
              <a:lnSpc>
                <a:spcPct val="120000"/>
              </a:lnSpc>
              <a:spcBef>
                <a:spcPct val="10000"/>
              </a:spcBef>
              <a:buClr>
                <a:srgbClr val="FF00FF"/>
              </a:buClr>
              <a:buSzPct val="50000"/>
              <a:buFont typeface="Wingdings" pitchFamily="2" charset="2"/>
              <a:buChar char="Ø"/>
            </a:pPr>
            <a:r>
              <a:rPr lang="zh-CN" altLang="zh-CN" sz="2800" b="1" dirty="0">
                <a:solidFill>
                  <a:srgbClr val="0000C8"/>
                </a:solidFill>
                <a:latin typeface="Times New Roman" pitchFamily="18" charset="0"/>
                <a:ea typeface="楷体_GB2312" pitchFamily="1" charset="-122"/>
              </a:rPr>
              <a:t>1967年</a:t>
            </a:r>
            <a:r>
              <a:rPr lang="zh-CN" altLang="zh-CN" sz="2800" b="1" dirty="0">
                <a:solidFill>
                  <a:schemeClr val="tx1"/>
                </a:solidFill>
                <a:latin typeface="Times New Roman" pitchFamily="18" charset="0"/>
                <a:ea typeface="楷体_GB2312" pitchFamily="1" charset="-122"/>
              </a:rPr>
              <a:t>，他的学生J</a:t>
            </a:r>
            <a:r>
              <a:rPr lang="en-US" altLang="zh-CN" sz="2800" b="1" dirty="0">
                <a:solidFill>
                  <a:schemeClr val="tx1"/>
                </a:solidFill>
                <a:latin typeface="Times New Roman" pitchFamily="18" charset="0"/>
                <a:ea typeface="楷体_GB2312" pitchFamily="1" charset="-122"/>
              </a:rPr>
              <a:t>. </a:t>
            </a:r>
            <a:r>
              <a:rPr lang="zh-CN" altLang="zh-CN" sz="2800" b="1" dirty="0">
                <a:solidFill>
                  <a:schemeClr val="tx1"/>
                </a:solidFill>
                <a:latin typeface="Times New Roman" pitchFamily="18" charset="0"/>
                <a:ea typeface="楷体_GB2312" pitchFamily="1" charset="-122"/>
              </a:rPr>
              <a:t>D</a:t>
            </a:r>
            <a:r>
              <a:rPr lang="en-US" altLang="zh-CN" sz="2800" b="1" dirty="0">
                <a:solidFill>
                  <a:schemeClr val="tx1"/>
                </a:solidFill>
                <a:latin typeface="Times New Roman" pitchFamily="18" charset="0"/>
                <a:ea typeface="楷体_GB2312" pitchFamily="1" charset="-122"/>
              </a:rPr>
              <a:t>. </a:t>
            </a:r>
            <a:r>
              <a:rPr lang="zh-CN" altLang="zh-CN" sz="2800" b="1" dirty="0">
                <a:solidFill>
                  <a:schemeClr val="tx1"/>
                </a:solidFill>
                <a:latin typeface="Times New Roman" pitchFamily="18" charset="0"/>
                <a:ea typeface="楷体_GB2312" pitchFamily="1" charset="-122"/>
              </a:rPr>
              <a:t>Bagley在博士论文中</a:t>
            </a:r>
            <a:r>
              <a:rPr lang="zh-CN" altLang="zh-CN" sz="2800" b="1" dirty="0">
                <a:solidFill>
                  <a:srgbClr val="0000C8"/>
                </a:solidFill>
                <a:latin typeface="Times New Roman" pitchFamily="18" charset="0"/>
                <a:ea typeface="楷体_GB2312" pitchFamily="1" charset="-122"/>
              </a:rPr>
              <a:t>首次提出</a:t>
            </a:r>
            <a:r>
              <a:rPr lang="zh-CN" altLang="zh-CN" sz="2800" b="1" dirty="0">
                <a:solidFill>
                  <a:schemeClr val="tx1"/>
                </a:solidFill>
                <a:latin typeface="Times New Roman" pitchFamily="18" charset="0"/>
                <a:ea typeface="楷体_GB2312" pitchFamily="1" charset="-122"/>
              </a:rPr>
              <a:t>“</a:t>
            </a:r>
            <a:r>
              <a:rPr lang="zh-CN" altLang="zh-CN" sz="2800" b="1" dirty="0">
                <a:solidFill>
                  <a:srgbClr val="0000C8"/>
                </a:solidFill>
                <a:latin typeface="Times New Roman" pitchFamily="18" charset="0"/>
                <a:ea typeface="楷体_GB2312" pitchFamily="1" charset="-122"/>
              </a:rPr>
              <a:t>遗传算法</a:t>
            </a:r>
            <a:r>
              <a:rPr lang="zh-CN" altLang="zh-CN" sz="2800" b="1" dirty="0">
                <a:solidFill>
                  <a:schemeClr val="tx1"/>
                </a:solidFill>
                <a:latin typeface="Times New Roman" pitchFamily="18" charset="0"/>
                <a:ea typeface="楷体_GB2312" pitchFamily="1" charset="-122"/>
              </a:rPr>
              <a:t>(Genetic</a:t>
            </a:r>
            <a:r>
              <a:rPr lang="en-US" altLang="zh-CN" sz="2800" b="1" dirty="0">
                <a:solidFill>
                  <a:schemeClr val="tx1"/>
                </a:solidFill>
                <a:latin typeface="Times New Roman" pitchFamily="18" charset="0"/>
                <a:ea typeface="楷体_GB2312" pitchFamily="1" charset="-122"/>
              </a:rPr>
              <a:t> </a:t>
            </a:r>
            <a:r>
              <a:rPr lang="zh-CN" altLang="zh-CN" sz="2800" b="1" dirty="0">
                <a:solidFill>
                  <a:schemeClr val="tx1"/>
                </a:solidFill>
                <a:latin typeface="Times New Roman" pitchFamily="18" charset="0"/>
                <a:ea typeface="楷体_GB2312" pitchFamily="1" charset="-122"/>
              </a:rPr>
              <a:t>Algorithms)”一词</a:t>
            </a:r>
            <a:r>
              <a:rPr lang="zh-CN" altLang="en-US" sz="2800" b="1" dirty="0">
                <a:solidFill>
                  <a:schemeClr val="tx1"/>
                </a:solidFill>
                <a:latin typeface="Times New Roman" pitchFamily="18" charset="0"/>
                <a:ea typeface="楷体_GB2312" pitchFamily="1" charset="-122"/>
              </a:rPr>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3545375972"/>
              </p:ext>
            </p:extLst>
          </p:nvPr>
        </p:nvGraphicFramePr>
        <p:xfrm>
          <a:off x="467544" y="332656"/>
          <a:ext cx="8166100" cy="3532188"/>
        </p:xfrm>
        <a:graphic>
          <a:graphicData uri="http://schemas.openxmlformats.org/presentationml/2006/ole">
            <mc:AlternateContent xmlns:mc="http://schemas.openxmlformats.org/markup-compatibility/2006">
              <mc:Choice xmlns:v="urn:schemas-microsoft-com:vml" Requires="v">
                <p:oleObj spid="_x0000_s249883" name="Document" r:id="rId3" imgW="8222956" imgH="3562025" progId="Word.Document.8">
                  <p:embed/>
                </p:oleObj>
              </mc:Choice>
              <mc:Fallback>
                <p:oleObj name="Document" r:id="rId3" imgW="8222956" imgH="3562025" progId="Word.Document.8">
                  <p:embed/>
                  <p:pic>
                    <p:nvPicPr>
                      <p:cNvPr id="0" name="对象 2"/>
                      <p:cNvPicPr>
                        <a:picLocks noChangeAspect="1" noChangeArrowheads="1"/>
                      </p:cNvPicPr>
                      <p:nvPr/>
                    </p:nvPicPr>
                    <p:blipFill>
                      <a:blip r:embed="rId4"/>
                      <a:srcRect/>
                      <a:stretch>
                        <a:fillRect/>
                      </a:stretch>
                    </p:blipFill>
                    <p:spPr bwMode="auto">
                      <a:xfrm>
                        <a:off x="467544" y="332656"/>
                        <a:ext cx="8166100" cy="353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4986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2237" y="3466306"/>
            <a:ext cx="3355483" cy="262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2508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560736976"/>
              </p:ext>
            </p:extLst>
          </p:nvPr>
        </p:nvGraphicFramePr>
        <p:xfrm>
          <a:off x="467544" y="914400"/>
          <a:ext cx="8245475" cy="5297488"/>
        </p:xfrm>
        <a:graphic>
          <a:graphicData uri="http://schemas.openxmlformats.org/presentationml/2006/ole">
            <mc:AlternateContent xmlns:mc="http://schemas.openxmlformats.org/markup-compatibility/2006">
              <mc:Choice xmlns:v="urn:schemas-microsoft-com:vml" Requires="v">
                <p:oleObj spid="_x0000_s250904" name="Document" r:id="rId3" imgW="8269999" imgH="5331595" progId="Word.Document.8">
                  <p:embed/>
                </p:oleObj>
              </mc:Choice>
              <mc:Fallback>
                <p:oleObj name="Document" r:id="rId3" imgW="8269999" imgH="5331595"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914400"/>
                        <a:ext cx="8245475" cy="529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010975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11423305"/>
              </p:ext>
            </p:extLst>
          </p:nvPr>
        </p:nvGraphicFramePr>
        <p:xfrm>
          <a:off x="465138" y="550863"/>
          <a:ext cx="8264525" cy="5588000"/>
        </p:xfrm>
        <a:graphic>
          <a:graphicData uri="http://schemas.openxmlformats.org/presentationml/2006/ole">
            <mc:AlternateContent xmlns:mc="http://schemas.openxmlformats.org/markup-compatibility/2006">
              <mc:Choice xmlns:v="urn:schemas-microsoft-com:vml" Requires="v">
                <p:oleObj spid="_x0000_s251928" name="Document" r:id="rId3" imgW="8670713" imgH="5853240" progId="Word.Document.8">
                  <p:embed/>
                </p:oleObj>
              </mc:Choice>
              <mc:Fallback>
                <p:oleObj name="Document" r:id="rId3" imgW="8670713" imgH="5853240" progId="Word.Document.8">
                  <p:embed/>
                  <p:pic>
                    <p:nvPicPr>
                      <p:cNvPr id="0" name="对象 2"/>
                      <p:cNvPicPr>
                        <a:picLocks noChangeAspect="1" noChangeArrowheads="1"/>
                      </p:cNvPicPr>
                      <p:nvPr/>
                    </p:nvPicPr>
                    <p:blipFill>
                      <a:blip r:embed="rId4"/>
                      <a:srcRect/>
                      <a:stretch>
                        <a:fillRect/>
                      </a:stretch>
                    </p:blipFill>
                    <p:spPr bwMode="auto">
                      <a:xfrm>
                        <a:off x="465138" y="550863"/>
                        <a:ext cx="8264525" cy="5588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712526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536575" y="914400"/>
          <a:ext cx="8166100" cy="3200400"/>
        </p:xfrm>
        <a:graphic>
          <a:graphicData uri="http://schemas.openxmlformats.org/presentationml/2006/ole">
            <mc:AlternateContent xmlns:mc="http://schemas.openxmlformats.org/markup-compatibility/2006">
              <mc:Choice xmlns:v="urn:schemas-microsoft-com:vml" Requires="v">
                <p:oleObj spid="_x0000_s252952" name="Document" r:id="rId3" imgW="8257368" imgH="3227529" progId="Word.Document.8">
                  <p:embed/>
                </p:oleObj>
              </mc:Choice>
              <mc:Fallback>
                <p:oleObj name="Document" r:id="rId3" imgW="8257368" imgH="3227529"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914400"/>
                        <a:ext cx="81661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524744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064721056"/>
              </p:ext>
            </p:extLst>
          </p:nvPr>
        </p:nvGraphicFramePr>
        <p:xfrm>
          <a:off x="467544" y="332656"/>
          <a:ext cx="8102600" cy="4619625"/>
        </p:xfrm>
        <a:graphic>
          <a:graphicData uri="http://schemas.openxmlformats.org/presentationml/2006/ole">
            <mc:AlternateContent xmlns:mc="http://schemas.openxmlformats.org/markup-compatibility/2006">
              <mc:Choice xmlns:v="urn:schemas-microsoft-com:vml" Requires="v">
                <p:oleObj spid="_x0000_s253979" name="Document" r:id="rId3" imgW="8194575" imgH="4664785" progId="Word.Document.8">
                  <p:embed/>
                </p:oleObj>
              </mc:Choice>
              <mc:Fallback>
                <p:oleObj name="Document" r:id="rId3" imgW="8194575" imgH="4664785"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32656"/>
                        <a:ext cx="8102600" cy="4619625"/>
                      </a:xfrm>
                      <a:prstGeom prst="rect">
                        <a:avLst/>
                      </a:prstGeom>
                      <a:noFill/>
                      <a:ln>
                        <a:noFill/>
                      </a:ln>
                    </p:spPr>
                  </p:pic>
                </p:oleObj>
              </mc:Fallback>
            </mc:AlternateContent>
          </a:graphicData>
        </a:graphic>
      </p:graphicFrame>
      <p:pic>
        <p:nvPicPr>
          <p:cNvPr id="25395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643" y="4149080"/>
            <a:ext cx="7952509" cy="19442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3275856" y="3861048"/>
            <a:ext cx="28803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smtClean="0">
              <a:ln>
                <a:noFill/>
              </a:ln>
              <a:solidFill>
                <a:srgbClr val="006699"/>
              </a:solidFill>
              <a:effectLst/>
              <a:latin typeface="Arial" pitchFamily="34" charset="0"/>
              <a:ea typeface="方正舒体" pitchFamily="2" charset="-122"/>
            </a:endParaRPr>
          </a:p>
        </p:txBody>
      </p:sp>
      <p:sp>
        <p:nvSpPr>
          <p:cNvPr id="6" name="矩形 5"/>
          <p:cNvSpPr/>
          <p:nvPr/>
        </p:nvSpPr>
        <p:spPr bwMode="auto">
          <a:xfrm>
            <a:off x="3275856" y="3623506"/>
            <a:ext cx="360040" cy="323351"/>
          </a:xfrm>
          <a:prstGeom prst="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smtClean="0">
              <a:ln>
                <a:noFill/>
              </a:ln>
              <a:solidFill>
                <a:srgbClr val="006699"/>
              </a:solidFill>
              <a:effectLst/>
              <a:latin typeface="Arial" pitchFamily="34" charset="0"/>
              <a:ea typeface="方正舒体" pitchFamily="2" charset="-122"/>
            </a:endParaRPr>
          </a:p>
        </p:txBody>
      </p:sp>
      <p:sp>
        <p:nvSpPr>
          <p:cNvPr id="9" name="矩形 8"/>
          <p:cNvSpPr/>
          <p:nvPr/>
        </p:nvSpPr>
        <p:spPr bwMode="auto">
          <a:xfrm>
            <a:off x="5148064" y="3861048"/>
            <a:ext cx="28803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smtClean="0">
              <a:ln>
                <a:noFill/>
              </a:ln>
              <a:solidFill>
                <a:srgbClr val="006699"/>
              </a:solidFill>
              <a:effectLst/>
              <a:latin typeface="Arial" pitchFamily="34" charset="0"/>
              <a:ea typeface="方正舒体" pitchFamily="2" charset="-122"/>
            </a:endParaRPr>
          </a:p>
        </p:txBody>
      </p:sp>
      <p:sp>
        <p:nvSpPr>
          <p:cNvPr id="10" name="矩形 9"/>
          <p:cNvSpPr/>
          <p:nvPr/>
        </p:nvSpPr>
        <p:spPr bwMode="auto">
          <a:xfrm>
            <a:off x="5076056" y="3637137"/>
            <a:ext cx="360040" cy="323351"/>
          </a:xfrm>
          <a:prstGeom prst="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400" b="0" i="0" u="none" strike="noStrike" cap="none" normalizeH="0" baseline="0" smtClean="0">
              <a:ln>
                <a:noFill/>
              </a:ln>
              <a:solidFill>
                <a:srgbClr val="006699"/>
              </a:solidFill>
              <a:effectLst/>
              <a:latin typeface="Arial" pitchFamily="34" charset="0"/>
              <a:ea typeface="方正舒体" pitchFamily="2" charset="-122"/>
            </a:endParaRPr>
          </a:p>
        </p:txBody>
      </p:sp>
    </p:spTree>
    <p:extLst>
      <p:ext uri="{BB962C8B-B14F-4D97-AF65-F5344CB8AC3E}">
        <p14:creationId xmlns:p14="http://schemas.microsoft.com/office/powerpoint/2010/main" val="323003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3955"/>
                                        </p:tgtEl>
                                        <p:attrNameLst>
                                          <p:attrName>style.visibility</p:attrName>
                                        </p:attrNameLst>
                                      </p:cBhvr>
                                      <p:to>
                                        <p:strVal val="visible"/>
                                      </p:to>
                                    </p:set>
                                    <p:anim calcmode="lin" valueType="num">
                                      <p:cBhvr additive="base">
                                        <p:cTn id="17" dur="500" fill="hold"/>
                                        <p:tgtEl>
                                          <p:spTgt spid="253955"/>
                                        </p:tgtEl>
                                        <p:attrNameLst>
                                          <p:attrName>ppt_x</p:attrName>
                                        </p:attrNameLst>
                                      </p:cBhvr>
                                      <p:tavLst>
                                        <p:tav tm="0">
                                          <p:val>
                                            <p:strVal val="#ppt_x"/>
                                          </p:val>
                                        </p:tav>
                                        <p:tav tm="100000">
                                          <p:val>
                                            <p:strVal val="#ppt_x"/>
                                          </p:val>
                                        </p:tav>
                                      </p:tavLst>
                                    </p:anim>
                                    <p:anim calcmode="lin" valueType="num">
                                      <p:cBhvr additive="base">
                                        <p:cTn id="18" dur="500" fill="hold"/>
                                        <p:tgtEl>
                                          <p:spTgt spid="253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75441164"/>
              </p:ext>
            </p:extLst>
          </p:nvPr>
        </p:nvGraphicFramePr>
        <p:xfrm>
          <a:off x="536575" y="332656"/>
          <a:ext cx="8245475" cy="2870200"/>
        </p:xfrm>
        <a:graphic>
          <a:graphicData uri="http://schemas.openxmlformats.org/presentationml/2006/ole">
            <mc:AlternateContent xmlns:mc="http://schemas.openxmlformats.org/markup-compatibility/2006">
              <mc:Choice xmlns:v="urn:schemas-microsoft-com:vml" Requires="v">
                <p:oleObj spid="_x0000_s255023" name="Document" r:id="rId3" imgW="8257368" imgH="2891426" progId="Word.Document.8">
                  <p:embed/>
                </p:oleObj>
              </mc:Choice>
              <mc:Fallback>
                <p:oleObj name="Document" r:id="rId3" imgW="8257368" imgH="2891426"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332656"/>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6255925"/>
              </p:ext>
            </p:extLst>
          </p:nvPr>
        </p:nvGraphicFramePr>
        <p:xfrm>
          <a:off x="536575" y="2215033"/>
          <a:ext cx="8166100" cy="3878263"/>
        </p:xfrm>
        <a:graphic>
          <a:graphicData uri="http://schemas.openxmlformats.org/presentationml/2006/ole">
            <mc:AlternateContent xmlns:mc="http://schemas.openxmlformats.org/markup-compatibility/2006">
              <mc:Choice xmlns:v="urn:schemas-microsoft-com:vml" Requires="v">
                <p:oleObj spid="_x0000_s255024" name="Document" r:id="rId5" imgW="8257368" imgH="3904414" progId="Word.Document.8">
                  <p:embed/>
                </p:oleObj>
              </mc:Choice>
              <mc:Fallback>
                <p:oleObj name="Document" r:id="rId5" imgW="8257368" imgH="3904414" progId="Word.Document.8">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575" y="2215033"/>
                        <a:ext cx="8166100"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462075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206993950"/>
              </p:ext>
            </p:extLst>
          </p:nvPr>
        </p:nvGraphicFramePr>
        <p:xfrm>
          <a:off x="395536" y="332656"/>
          <a:ext cx="8245475" cy="2870200"/>
        </p:xfrm>
        <a:graphic>
          <a:graphicData uri="http://schemas.openxmlformats.org/presentationml/2006/ole">
            <mc:AlternateContent xmlns:mc="http://schemas.openxmlformats.org/markup-compatibility/2006">
              <mc:Choice xmlns:v="urn:schemas-microsoft-com:vml" Requires="v">
                <p:oleObj spid="_x0000_s256049" name="Document" r:id="rId3" imgW="8257368" imgH="2891426" progId="Word.Document.8">
                  <p:embed/>
                </p:oleObj>
              </mc:Choice>
              <mc:Fallback>
                <p:oleObj name="Document" r:id="rId3" imgW="8257368" imgH="2891426"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32656"/>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69584249"/>
              </p:ext>
            </p:extLst>
          </p:nvPr>
        </p:nvGraphicFramePr>
        <p:xfrm>
          <a:off x="395536" y="2663006"/>
          <a:ext cx="8245475" cy="2870200"/>
        </p:xfrm>
        <a:graphic>
          <a:graphicData uri="http://schemas.openxmlformats.org/presentationml/2006/ole">
            <mc:AlternateContent xmlns:mc="http://schemas.openxmlformats.org/markup-compatibility/2006">
              <mc:Choice xmlns:v="urn:schemas-microsoft-com:vml" Requires="v">
                <p:oleObj spid="_x0000_s256050" name="Document" r:id="rId5" imgW="8222956" imgH="2884212" progId="Word.Document.8">
                  <p:embed/>
                </p:oleObj>
              </mc:Choice>
              <mc:Fallback>
                <p:oleObj name="Document" r:id="rId5" imgW="8222956" imgH="2884212" progId="Word.Document.8">
                  <p:embed/>
                  <p:pic>
                    <p:nvPicPr>
                      <p:cNvPr id="0" name="对象 2"/>
                      <p:cNvPicPr>
                        <a:picLocks noChangeAspect="1" noChangeArrowheads="1"/>
                      </p:cNvPicPr>
                      <p:nvPr/>
                    </p:nvPicPr>
                    <p:blipFill>
                      <a:blip r:embed="rId6"/>
                      <a:srcRect/>
                      <a:stretch>
                        <a:fillRect/>
                      </a:stretch>
                    </p:blipFill>
                    <p:spPr bwMode="auto">
                      <a:xfrm>
                        <a:off x="395536" y="2663006"/>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843496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918939"/>
          </a:xfrm>
          <a:solidFill>
            <a:schemeClr val="bg2">
              <a:lumMod val="20000"/>
              <a:lumOff val="80000"/>
            </a:schemeClr>
          </a:solidFill>
        </p:spPr>
        <p:txBody>
          <a:bodyPr/>
          <a:lstStyle/>
          <a:p>
            <a:r>
              <a:rPr lang="zh-CN" altLang="en-US" b="1" dirty="0" smtClean="0">
                <a:latin typeface="华文行楷" pitchFamily="2" charset="-122"/>
                <a:ea typeface="华文行楷" pitchFamily="2" charset="-122"/>
              </a:rPr>
              <a:t>遗传算法求解飞机巡航问题：</a:t>
            </a:r>
            <a:endParaRPr lang="zh-CN" altLang="en-US" b="1" dirty="0">
              <a:latin typeface="华文行楷" pitchFamily="2" charset="-122"/>
              <a:ea typeface="华文行楷"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90539470"/>
              </p:ext>
            </p:extLst>
          </p:nvPr>
        </p:nvGraphicFramePr>
        <p:xfrm>
          <a:off x="319088" y="1482725"/>
          <a:ext cx="8145462" cy="3116263"/>
        </p:xfrm>
        <a:graphic>
          <a:graphicData uri="http://schemas.openxmlformats.org/presentationml/2006/ole">
            <mc:AlternateContent xmlns:mc="http://schemas.openxmlformats.org/markup-compatibility/2006">
              <mc:Choice xmlns:v="urn:schemas-microsoft-com:vml" Requires="v">
                <p:oleObj spid="_x0000_s257049" name="Document" r:id="rId3" imgW="8222956" imgH="3152101" progId="Word.Document.8">
                  <p:embed/>
                </p:oleObj>
              </mc:Choice>
              <mc:Fallback>
                <p:oleObj name="Document" r:id="rId3" imgW="8222956" imgH="3152101" progId="Word.Document.8">
                  <p:embed/>
                  <p:pic>
                    <p:nvPicPr>
                      <p:cNvPr id="0" name="对象 2"/>
                      <p:cNvPicPr>
                        <a:picLocks noChangeAspect="1" noChangeArrowheads="1"/>
                      </p:cNvPicPr>
                      <p:nvPr/>
                    </p:nvPicPr>
                    <p:blipFill>
                      <a:blip r:embed="rId4"/>
                      <a:srcRect/>
                      <a:stretch>
                        <a:fillRect/>
                      </a:stretch>
                    </p:blipFill>
                    <p:spPr bwMode="auto">
                      <a:xfrm>
                        <a:off x="319088" y="1482725"/>
                        <a:ext cx="8145462" cy="31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191709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42969960"/>
              </p:ext>
            </p:extLst>
          </p:nvPr>
        </p:nvGraphicFramePr>
        <p:xfrm>
          <a:off x="539750" y="720725"/>
          <a:ext cx="8147050" cy="5902325"/>
        </p:xfrm>
        <a:graphic>
          <a:graphicData uri="http://schemas.openxmlformats.org/presentationml/2006/ole">
            <mc:AlternateContent xmlns:mc="http://schemas.openxmlformats.org/markup-compatibility/2006">
              <mc:Choice xmlns:v="urn:schemas-microsoft-com:vml" Requires="v">
                <p:oleObj spid="_x0000_s258072" name="Document" r:id="rId3" imgW="8222956" imgH="5973027" progId="Word.Document.8">
                  <p:embed/>
                </p:oleObj>
              </mc:Choice>
              <mc:Fallback>
                <p:oleObj name="Document" r:id="rId3" imgW="8222956" imgH="5973027" progId="Word.Document.8">
                  <p:embed/>
                  <p:pic>
                    <p:nvPicPr>
                      <p:cNvPr id="0" name="对象 2"/>
                      <p:cNvPicPr>
                        <a:picLocks noChangeAspect="1" noChangeArrowheads="1"/>
                      </p:cNvPicPr>
                      <p:nvPr/>
                    </p:nvPicPr>
                    <p:blipFill>
                      <a:blip r:embed="rId4"/>
                      <a:srcRect/>
                      <a:stretch>
                        <a:fillRect/>
                      </a:stretch>
                    </p:blipFill>
                    <p:spPr bwMode="auto">
                      <a:xfrm>
                        <a:off x="539750" y="720725"/>
                        <a:ext cx="8147050" cy="590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05374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536575" y="914400"/>
          <a:ext cx="8166100" cy="4271963"/>
        </p:xfrm>
        <a:graphic>
          <a:graphicData uri="http://schemas.openxmlformats.org/presentationml/2006/ole">
            <mc:AlternateContent xmlns:mc="http://schemas.openxmlformats.org/markup-compatibility/2006">
              <mc:Choice xmlns:v="urn:schemas-microsoft-com:vml" Requires="v">
                <p:oleObj spid="_x0000_s259096" name="Document" r:id="rId3" imgW="8257368" imgH="4309610" progId="Word.Document.8">
                  <p:embed/>
                </p:oleObj>
              </mc:Choice>
              <mc:Fallback>
                <p:oleObj name="Document" r:id="rId3" imgW="8257368" imgH="4309610"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914400"/>
                        <a:ext cx="816610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71847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395536" y="260648"/>
            <a:ext cx="8208912"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Font typeface="Wingdings" pitchFamily="2" charset="2"/>
              <a:buNone/>
              <a:defRPr/>
            </a:pP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遗传算法的产生与发展</a:t>
            </a:r>
          </a:p>
        </p:txBody>
      </p:sp>
      <p:sp>
        <p:nvSpPr>
          <p:cNvPr id="11269" name="Text Box 2"/>
          <p:cNvSpPr txBox="1">
            <a:spLocks noChangeArrowheads="1"/>
          </p:cNvSpPr>
          <p:nvPr/>
        </p:nvSpPr>
        <p:spPr bwMode="auto">
          <a:xfrm>
            <a:off x="334963" y="1341438"/>
            <a:ext cx="8269287"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lnSpc>
                <a:spcPct val="120000"/>
              </a:lnSpc>
              <a:spcBef>
                <a:spcPct val="10000"/>
              </a:spcBef>
              <a:buClr>
                <a:schemeClr val="folHlink"/>
              </a:buClr>
              <a:buSzPct val="90000"/>
              <a:buFont typeface="Wingdings" pitchFamily="2" charset="2"/>
              <a:buChar char="w"/>
            </a:pPr>
            <a:r>
              <a:rPr lang="zh-CN" altLang="en-US" sz="2800" b="1" dirty="0">
                <a:ea typeface="黑体" pitchFamily="49" charset="-122"/>
              </a:rPr>
              <a:t>成长期 </a:t>
            </a:r>
            <a:r>
              <a:rPr lang="en-US" altLang="zh-CN" sz="2800" dirty="0"/>
              <a:t>(70</a:t>
            </a:r>
            <a:r>
              <a:rPr lang="zh-CN" altLang="en-US" sz="2800" dirty="0"/>
              <a:t>年代中期至</a:t>
            </a:r>
            <a:r>
              <a:rPr lang="en-US" altLang="zh-CN" sz="2800" dirty="0"/>
              <a:t>80</a:t>
            </a:r>
            <a:r>
              <a:rPr lang="zh-CN" altLang="en-US" sz="2800" dirty="0"/>
              <a:t>年代末期</a:t>
            </a:r>
            <a:r>
              <a:rPr lang="en-US" altLang="zh-CN" sz="2800" dirty="0"/>
              <a:t>)</a:t>
            </a:r>
            <a:endParaRPr lang="zh-CN" altLang="en-US" sz="2800" b="1" dirty="0">
              <a:ea typeface="黑体" pitchFamily="49" charset="-122"/>
            </a:endParaRPr>
          </a:p>
          <a:p>
            <a:pPr eaLnBrk="1" hangingPunct="1">
              <a:lnSpc>
                <a:spcPct val="120000"/>
              </a:lnSpc>
              <a:spcBef>
                <a:spcPct val="10000"/>
              </a:spcBef>
              <a:buClr>
                <a:srgbClr val="FF00FF"/>
              </a:buClr>
              <a:buSzPct val="50000"/>
              <a:buFont typeface="Wingdings" pitchFamily="2" charset="2"/>
              <a:buChar char="Ø"/>
            </a:pPr>
            <a:r>
              <a:rPr lang="en-US" altLang="zh-CN" sz="2800" b="1" dirty="0">
                <a:solidFill>
                  <a:srgbClr val="0000F0"/>
                </a:solidFill>
                <a:latin typeface="Times New Roman" pitchFamily="18" charset="0"/>
                <a:ea typeface="楷体_GB2312" pitchFamily="1" charset="-122"/>
              </a:rPr>
              <a:t>1975</a:t>
            </a:r>
            <a:r>
              <a:rPr lang="zh-CN" altLang="en-US" sz="2800" b="1" dirty="0">
                <a:solidFill>
                  <a:srgbClr val="0000F0"/>
                </a:solidFill>
                <a:latin typeface="Times New Roman" pitchFamily="18" charset="0"/>
                <a:ea typeface="楷体_GB2312" pitchFamily="1" charset="-122"/>
              </a:rPr>
              <a:t>年</a:t>
            </a:r>
            <a:r>
              <a:rPr lang="zh-CN" altLang="en-US" sz="2800" b="1" dirty="0">
                <a:solidFill>
                  <a:schemeClr val="tx1"/>
                </a:solidFill>
                <a:latin typeface="Times New Roman" pitchFamily="18" charset="0"/>
                <a:ea typeface="楷体_GB2312" pitchFamily="1" charset="-122"/>
              </a:rPr>
              <a:t>，</a:t>
            </a:r>
            <a:r>
              <a:rPr lang="en-US" altLang="zh-CN" sz="2800" b="1" dirty="0">
                <a:solidFill>
                  <a:schemeClr val="tx1"/>
                </a:solidFill>
                <a:latin typeface="Times New Roman" pitchFamily="18" charset="0"/>
                <a:ea typeface="楷体_GB2312" pitchFamily="1" charset="-122"/>
              </a:rPr>
              <a:t>Holland</a:t>
            </a:r>
            <a:r>
              <a:rPr lang="zh-CN" altLang="en-US" sz="2800" b="1" dirty="0">
                <a:solidFill>
                  <a:schemeClr val="tx1"/>
                </a:solidFill>
                <a:latin typeface="Times New Roman" pitchFamily="18" charset="0"/>
                <a:ea typeface="楷体_GB2312" pitchFamily="1" charset="-122"/>
              </a:rPr>
              <a:t>出版了著名的“</a:t>
            </a:r>
            <a:r>
              <a:rPr lang="en-US" altLang="zh-CN" sz="2800" b="1" dirty="0">
                <a:solidFill>
                  <a:schemeClr val="tx1"/>
                </a:solidFill>
                <a:latin typeface="Times New Roman" pitchFamily="18" charset="0"/>
                <a:ea typeface="楷体_GB2312" pitchFamily="1" charset="-122"/>
              </a:rPr>
              <a:t>Adaptation in Natural and Artificial Systems”(</a:t>
            </a:r>
            <a:r>
              <a:rPr lang="zh-CN" altLang="en-US" sz="2800" dirty="0">
                <a:solidFill>
                  <a:schemeClr val="tx1"/>
                </a:solidFill>
              </a:rPr>
              <a:t>自然界和人工系统的适应性</a:t>
            </a:r>
            <a:r>
              <a:rPr lang="en-US" altLang="zh-CN" sz="2800" b="1" dirty="0">
                <a:solidFill>
                  <a:schemeClr val="tx1"/>
                </a:solidFill>
                <a:latin typeface="Times New Roman" pitchFamily="18" charset="0"/>
                <a:ea typeface="楷体_GB2312" pitchFamily="1" charset="-122"/>
              </a:rPr>
              <a:t>)</a:t>
            </a:r>
            <a:r>
              <a:rPr lang="zh-CN" altLang="en-US" sz="2800" b="1" dirty="0">
                <a:solidFill>
                  <a:schemeClr val="tx1"/>
                </a:solidFill>
                <a:latin typeface="Times New Roman" pitchFamily="18" charset="0"/>
                <a:ea typeface="楷体_GB2312" pitchFamily="1" charset="-122"/>
              </a:rPr>
              <a:t>，标志</a:t>
            </a:r>
            <a:r>
              <a:rPr lang="zh-CN" altLang="en-US" sz="2800" b="1" dirty="0">
                <a:solidFill>
                  <a:srgbClr val="0000F0"/>
                </a:solidFill>
                <a:latin typeface="Times New Roman" pitchFamily="18" charset="0"/>
                <a:ea typeface="楷体_GB2312" pitchFamily="1" charset="-122"/>
              </a:rPr>
              <a:t>遗传算法</a:t>
            </a:r>
            <a:r>
              <a:rPr lang="zh-CN" altLang="en-US" sz="2800" b="1" dirty="0">
                <a:solidFill>
                  <a:schemeClr val="tx1"/>
                </a:solidFill>
                <a:latin typeface="Times New Roman" pitchFamily="18" charset="0"/>
                <a:ea typeface="楷体_GB2312" pitchFamily="1" charset="-122"/>
              </a:rPr>
              <a:t>的</a:t>
            </a:r>
            <a:r>
              <a:rPr lang="zh-CN" altLang="en-US" sz="2800" b="1" dirty="0">
                <a:solidFill>
                  <a:srgbClr val="0000F0"/>
                </a:solidFill>
                <a:latin typeface="Times New Roman" pitchFamily="18" charset="0"/>
                <a:ea typeface="楷体_GB2312" pitchFamily="1" charset="-122"/>
              </a:rPr>
              <a:t>诞生</a:t>
            </a:r>
            <a:r>
              <a:rPr lang="zh-CN" altLang="en-US" sz="2800" b="1" dirty="0">
                <a:solidFill>
                  <a:schemeClr val="tx1"/>
                </a:solidFill>
                <a:latin typeface="Times New Roman" pitchFamily="18" charset="0"/>
                <a:ea typeface="楷体_GB2312" pitchFamily="1" charset="-122"/>
              </a:rPr>
              <a:t>。</a:t>
            </a:r>
            <a:endParaRPr lang="en-US" altLang="zh-CN" sz="2800" b="1" dirty="0">
              <a:solidFill>
                <a:schemeClr val="tx1"/>
              </a:solidFill>
              <a:latin typeface="Times New Roman" pitchFamily="18" charset="0"/>
              <a:ea typeface="楷体_GB2312" pitchFamily="1" charset="-122"/>
            </a:endParaRPr>
          </a:p>
          <a:p>
            <a:pPr eaLnBrk="1" hangingPunct="1">
              <a:lnSpc>
                <a:spcPct val="120000"/>
              </a:lnSpc>
              <a:spcBef>
                <a:spcPct val="10000"/>
              </a:spcBef>
              <a:buClr>
                <a:srgbClr val="FF00FF"/>
              </a:buClr>
              <a:buSzPct val="50000"/>
              <a:buFont typeface="Wingdings" pitchFamily="2" charset="2"/>
              <a:buChar char="Ø"/>
            </a:pPr>
            <a:r>
              <a:rPr lang="en-US" altLang="zh-CN" sz="2800" b="1" dirty="0">
                <a:solidFill>
                  <a:srgbClr val="0000F0"/>
                </a:solidFill>
                <a:latin typeface="Times New Roman" pitchFamily="18" charset="0"/>
                <a:ea typeface="楷体_GB2312" pitchFamily="1" charset="-122"/>
              </a:rPr>
              <a:t>70</a:t>
            </a:r>
            <a:r>
              <a:rPr lang="zh-CN" altLang="en-US" sz="2800" b="1" dirty="0">
                <a:solidFill>
                  <a:srgbClr val="0000F0"/>
                </a:solidFill>
                <a:latin typeface="Times New Roman" pitchFamily="18" charset="0"/>
                <a:ea typeface="楷体_GB2312" pitchFamily="1" charset="-122"/>
              </a:rPr>
              <a:t>年代初</a:t>
            </a:r>
            <a:r>
              <a:rPr lang="zh-CN" altLang="en-US" sz="2800" b="1" dirty="0">
                <a:solidFill>
                  <a:schemeClr val="tx1"/>
                </a:solidFill>
                <a:latin typeface="Times New Roman" pitchFamily="18" charset="0"/>
                <a:ea typeface="楷体_GB2312" pitchFamily="1" charset="-122"/>
              </a:rPr>
              <a:t>，</a:t>
            </a:r>
            <a:r>
              <a:rPr lang="en-US" altLang="zh-CN" sz="2800" b="1" dirty="0">
                <a:solidFill>
                  <a:schemeClr val="tx1"/>
                </a:solidFill>
                <a:latin typeface="Times New Roman" pitchFamily="18" charset="0"/>
                <a:ea typeface="楷体_GB2312" pitchFamily="1" charset="-122"/>
              </a:rPr>
              <a:t>Holland</a:t>
            </a:r>
            <a:r>
              <a:rPr lang="zh-CN" altLang="en-US" sz="2800" b="1" dirty="0">
                <a:solidFill>
                  <a:schemeClr val="tx1"/>
                </a:solidFill>
                <a:latin typeface="Times New Roman" pitchFamily="18" charset="0"/>
                <a:ea typeface="楷体_GB2312" pitchFamily="1" charset="-122"/>
              </a:rPr>
              <a:t>提出了“</a:t>
            </a:r>
            <a:r>
              <a:rPr lang="zh-CN" altLang="en-US" sz="2800" b="1" dirty="0">
                <a:solidFill>
                  <a:srgbClr val="0000F0"/>
                </a:solidFill>
                <a:latin typeface="Times New Roman" pitchFamily="18" charset="0"/>
                <a:ea typeface="楷体_GB2312" pitchFamily="1" charset="-122"/>
              </a:rPr>
              <a:t>模式定理</a:t>
            </a:r>
            <a:r>
              <a:rPr lang="zh-CN" altLang="en-US" sz="2800" b="1" dirty="0">
                <a:solidFill>
                  <a:schemeClr val="tx1"/>
                </a:solidFill>
                <a:latin typeface="Times New Roman" pitchFamily="18" charset="0"/>
                <a:ea typeface="楷体_GB2312" pitchFamily="1" charset="-122"/>
              </a:rPr>
              <a:t>”（</a:t>
            </a:r>
            <a:r>
              <a:rPr lang="en-US" altLang="zh-CN" sz="2800" b="1" dirty="0">
                <a:solidFill>
                  <a:schemeClr val="tx1"/>
                </a:solidFill>
                <a:latin typeface="Times New Roman" pitchFamily="18" charset="0"/>
                <a:ea typeface="楷体_GB2312" pitchFamily="1" charset="-122"/>
              </a:rPr>
              <a:t>Schema Theorem</a:t>
            </a:r>
            <a:r>
              <a:rPr lang="zh-CN" altLang="en-US" sz="2800" b="1" dirty="0">
                <a:solidFill>
                  <a:schemeClr val="tx1"/>
                </a:solidFill>
                <a:latin typeface="Times New Roman" pitchFamily="18" charset="0"/>
                <a:ea typeface="楷体_GB2312" pitchFamily="1" charset="-122"/>
              </a:rPr>
              <a:t>），一般认为是“遗传算法的基本定理”，从而</a:t>
            </a:r>
            <a:r>
              <a:rPr lang="zh-CN" altLang="en-US" sz="2800" b="1" dirty="0">
                <a:solidFill>
                  <a:srgbClr val="0000F0"/>
                </a:solidFill>
                <a:latin typeface="Times New Roman" pitchFamily="18" charset="0"/>
                <a:ea typeface="楷体_GB2312" pitchFamily="1" charset="-122"/>
              </a:rPr>
              <a:t>奠定了遗传算法</a:t>
            </a:r>
            <a:r>
              <a:rPr lang="zh-CN" altLang="en-US" sz="2800" b="1" dirty="0">
                <a:solidFill>
                  <a:schemeClr val="tx1"/>
                </a:solidFill>
                <a:latin typeface="Times New Roman" pitchFamily="18" charset="0"/>
                <a:ea typeface="楷体_GB2312" pitchFamily="1" charset="-122"/>
              </a:rPr>
              <a:t>研究</a:t>
            </a:r>
            <a:r>
              <a:rPr lang="zh-CN" altLang="en-US" sz="2800" b="1" dirty="0">
                <a:solidFill>
                  <a:srgbClr val="0000F0"/>
                </a:solidFill>
                <a:latin typeface="Times New Roman" pitchFamily="18" charset="0"/>
                <a:ea typeface="楷体_GB2312" pitchFamily="1" charset="-122"/>
              </a:rPr>
              <a:t>的理论基础</a:t>
            </a:r>
            <a:r>
              <a:rPr lang="zh-CN" altLang="en-US" sz="2800" b="1" dirty="0">
                <a:solidFill>
                  <a:schemeClr val="tx1"/>
                </a:solidFill>
                <a:latin typeface="Times New Roman" pitchFamily="18" charset="0"/>
                <a:ea typeface="楷体_GB2312" pitchFamily="1" charset="-122"/>
              </a:rPr>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285456482"/>
              </p:ext>
            </p:extLst>
          </p:nvPr>
        </p:nvGraphicFramePr>
        <p:xfrm>
          <a:off x="430981" y="404664"/>
          <a:ext cx="8245475" cy="2870200"/>
        </p:xfrm>
        <a:graphic>
          <a:graphicData uri="http://schemas.openxmlformats.org/presentationml/2006/ole">
            <mc:AlternateContent xmlns:mc="http://schemas.openxmlformats.org/markup-compatibility/2006">
              <mc:Choice xmlns:v="urn:schemas-microsoft-com:vml" Requires="v">
                <p:oleObj spid="_x0000_s260142" name="Document" r:id="rId3" imgW="8257368" imgH="2891426" progId="Word.Document.8">
                  <p:embed/>
                </p:oleObj>
              </mc:Choice>
              <mc:Fallback>
                <p:oleObj name="Document" r:id="rId3" imgW="8257368" imgH="2891426"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981" y="404664"/>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65426168"/>
              </p:ext>
            </p:extLst>
          </p:nvPr>
        </p:nvGraphicFramePr>
        <p:xfrm>
          <a:off x="536575" y="3511128"/>
          <a:ext cx="8245475" cy="2870200"/>
        </p:xfrm>
        <a:graphic>
          <a:graphicData uri="http://schemas.openxmlformats.org/presentationml/2006/ole">
            <mc:AlternateContent xmlns:mc="http://schemas.openxmlformats.org/markup-compatibility/2006">
              <mc:Choice xmlns:v="urn:schemas-microsoft-com:vml" Requires="v">
                <p:oleObj spid="_x0000_s260143" name="Document" r:id="rId5" imgW="8257368" imgH="2891426" progId="Word.Document.8">
                  <p:embed/>
                </p:oleObj>
              </mc:Choice>
              <mc:Fallback>
                <p:oleObj name="Document" r:id="rId5" imgW="8257368" imgH="2891426" progId="Word.Document.8">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575" y="3511128"/>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868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536575" y="914400"/>
          <a:ext cx="8166100" cy="4051300"/>
        </p:xfrm>
        <a:graphic>
          <a:graphicData uri="http://schemas.openxmlformats.org/presentationml/2006/ole">
            <mc:AlternateContent xmlns:mc="http://schemas.openxmlformats.org/markup-compatibility/2006">
              <mc:Choice xmlns:v="urn:schemas-microsoft-com:vml" Requires="v">
                <p:oleObj spid="_x0000_s261144" name="Document" r:id="rId3" imgW="8257368" imgH="4090459" progId="Word.Document.8">
                  <p:embed/>
                </p:oleObj>
              </mc:Choice>
              <mc:Fallback>
                <p:oleObj name="Document" r:id="rId3" imgW="8257368" imgH="4090459"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914400"/>
                        <a:ext cx="81661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732200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642587979"/>
              </p:ext>
            </p:extLst>
          </p:nvPr>
        </p:nvGraphicFramePr>
        <p:xfrm>
          <a:off x="393700" y="260648"/>
          <a:ext cx="8450263" cy="4933950"/>
        </p:xfrm>
        <a:graphic>
          <a:graphicData uri="http://schemas.openxmlformats.org/presentationml/2006/ole">
            <mc:AlternateContent xmlns:mc="http://schemas.openxmlformats.org/markup-compatibility/2006">
              <mc:Choice xmlns:v="urn:schemas-microsoft-com:vml" Requires="v">
                <p:oleObj spid="_x0000_s262190" name="Document" r:id="rId3" imgW="8500757" imgH="4975904" progId="Word.Document.8">
                  <p:embed/>
                </p:oleObj>
              </mc:Choice>
              <mc:Fallback>
                <p:oleObj name="Document" r:id="rId3" imgW="8500757" imgH="4975904"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0" y="260648"/>
                        <a:ext cx="8450263"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94946204"/>
              </p:ext>
            </p:extLst>
          </p:nvPr>
        </p:nvGraphicFramePr>
        <p:xfrm>
          <a:off x="536575" y="3655144"/>
          <a:ext cx="8245475" cy="2870200"/>
        </p:xfrm>
        <a:graphic>
          <a:graphicData uri="http://schemas.openxmlformats.org/presentationml/2006/ole">
            <mc:AlternateContent xmlns:mc="http://schemas.openxmlformats.org/markup-compatibility/2006">
              <mc:Choice xmlns:v="urn:schemas-microsoft-com:vml" Requires="v">
                <p:oleObj spid="_x0000_s262191" name="Document" r:id="rId5" imgW="8257368" imgH="2891426" progId="Word.Document.8">
                  <p:embed/>
                </p:oleObj>
              </mc:Choice>
              <mc:Fallback>
                <p:oleObj name="Document" r:id="rId5" imgW="8257368" imgH="2891426" progId="Word.Document.8">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575" y="3655144"/>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791347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739552558"/>
              </p:ext>
            </p:extLst>
          </p:nvPr>
        </p:nvGraphicFramePr>
        <p:xfrm>
          <a:off x="536575" y="332656"/>
          <a:ext cx="8166100" cy="3468688"/>
        </p:xfrm>
        <a:graphic>
          <a:graphicData uri="http://schemas.openxmlformats.org/presentationml/2006/ole">
            <mc:AlternateContent xmlns:mc="http://schemas.openxmlformats.org/markup-compatibility/2006">
              <mc:Choice xmlns:v="urn:schemas-microsoft-com:vml" Requires="v">
                <p:oleObj spid="_x0000_s263216" name="Document" r:id="rId3" imgW="8257368" imgH="3496340" progId="Word.Document.8">
                  <p:embed/>
                </p:oleObj>
              </mc:Choice>
              <mc:Fallback>
                <p:oleObj name="Document" r:id="rId3" imgW="8257368" imgH="3496340" progId="Word.Document.8">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332656"/>
                        <a:ext cx="8166100" cy="346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147354"/>
              </p:ext>
            </p:extLst>
          </p:nvPr>
        </p:nvGraphicFramePr>
        <p:xfrm>
          <a:off x="467544" y="3871168"/>
          <a:ext cx="8245475" cy="2870200"/>
        </p:xfrm>
        <a:graphic>
          <a:graphicData uri="http://schemas.openxmlformats.org/presentationml/2006/ole">
            <mc:AlternateContent xmlns:mc="http://schemas.openxmlformats.org/markup-compatibility/2006">
              <mc:Choice xmlns:v="urn:schemas-microsoft-com:vml" Requires="v">
                <p:oleObj spid="_x0000_s263217" name="Document" r:id="rId5" imgW="8257368" imgH="2891426" progId="Word.Document.8">
                  <p:embed/>
                </p:oleObj>
              </mc:Choice>
              <mc:Fallback>
                <p:oleObj name="Document" r:id="rId5" imgW="8257368" imgH="2891426" progId="Word.Document.8">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3871168"/>
                        <a:ext cx="82454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643615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95536" y="349821"/>
            <a:ext cx="8229600" cy="918939"/>
          </a:xfrm>
          <a:solidFill>
            <a:srgbClr val="FFFF99"/>
          </a:solidFill>
        </p:spPr>
        <p:txBody>
          <a:bodyPr/>
          <a:lstStyle/>
          <a:p>
            <a:pPr eaLnBrk="1" hangingPunct="1"/>
            <a:r>
              <a:rPr lang="zh-CN" altLang="en-US" b="1" dirty="0">
                <a:solidFill>
                  <a:srgbClr val="CC0000"/>
                </a:solidFill>
                <a:ea typeface="方正舒体" pitchFamily="2" charset="-122"/>
              </a:rPr>
              <a:t>使用遗传算法时应该注意的问题</a:t>
            </a:r>
          </a:p>
        </p:txBody>
      </p:sp>
      <p:sp>
        <p:nvSpPr>
          <p:cNvPr id="70659" name="Rectangle 3"/>
          <p:cNvSpPr>
            <a:spLocks noGrp="1" noChangeArrowheads="1"/>
          </p:cNvSpPr>
          <p:nvPr>
            <p:ph type="body" idx="1"/>
          </p:nvPr>
        </p:nvSpPr>
        <p:spPr>
          <a:xfrm>
            <a:off x="457200" y="1340768"/>
            <a:ext cx="8229600" cy="4752528"/>
          </a:xfrm>
        </p:spPr>
        <p:txBody>
          <a:bodyPr/>
          <a:lstStyle/>
          <a:p>
            <a:pPr eaLnBrk="1" hangingPunct="1">
              <a:lnSpc>
                <a:spcPct val="130000"/>
              </a:lnSpc>
            </a:pPr>
            <a:r>
              <a:rPr lang="en-US" altLang="zh-CN" sz="3200" b="1" dirty="0">
                <a:latin typeface="华文中宋" pitchFamily="2" charset="-122"/>
                <a:ea typeface="华文中宋" pitchFamily="2" charset="-122"/>
              </a:rPr>
              <a:t>1. </a:t>
            </a:r>
            <a:r>
              <a:rPr lang="zh-CN" altLang="en-US" sz="3200" b="1" dirty="0">
                <a:latin typeface="华文中宋" pitchFamily="2" charset="-122"/>
                <a:ea typeface="华文中宋" pitchFamily="2" charset="-122"/>
              </a:rPr>
              <a:t>适用性。</a:t>
            </a:r>
          </a:p>
          <a:p>
            <a:pPr eaLnBrk="1" hangingPunct="1">
              <a:lnSpc>
                <a:spcPct val="130000"/>
              </a:lnSpc>
            </a:pPr>
            <a:r>
              <a:rPr lang="en-US" altLang="zh-CN" sz="3200" b="1" dirty="0">
                <a:latin typeface="华文中宋" pitchFamily="2" charset="-122"/>
                <a:ea typeface="华文中宋" pitchFamily="2" charset="-122"/>
              </a:rPr>
              <a:t>2. </a:t>
            </a:r>
            <a:r>
              <a:rPr lang="zh-CN" altLang="en-US" sz="3200" b="1" dirty="0">
                <a:latin typeface="华文中宋" pitchFamily="2" charset="-122"/>
                <a:ea typeface="华文中宋" pitchFamily="2" charset="-122"/>
              </a:rPr>
              <a:t>设计遗传算法时应</a:t>
            </a:r>
            <a:r>
              <a:rPr lang="zh-CN" altLang="en-US" sz="3200" b="1" dirty="0">
                <a:solidFill>
                  <a:srgbClr val="CC0000"/>
                </a:solidFill>
                <a:latin typeface="华文中宋" pitchFamily="2" charset="-122"/>
                <a:ea typeface="华文中宋" pitchFamily="2" charset="-122"/>
              </a:rPr>
              <a:t>突出技术创新点</a:t>
            </a:r>
            <a:r>
              <a:rPr lang="zh-CN" altLang="en-US" sz="3200" b="1" dirty="0">
                <a:latin typeface="华文中宋" pitchFamily="2" charset="-122"/>
                <a:ea typeface="华文中宋" pitchFamily="2" charset="-122"/>
              </a:rPr>
              <a:t>，如</a:t>
            </a:r>
            <a:r>
              <a:rPr lang="zh-CN" altLang="en-US" sz="3200" b="1" dirty="0">
                <a:solidFill>
                  <a:srgbClr val="0000FF"/>
                </a:solidFill>
                <a:latin typeface="华文中宋" pitchFamily="2" charset="-122"/>
                <a:ea typeface="华文中宋" pitchFamily="2" charset="-122"/>
              </a:rPr>
              <a:t>独特的编码技术和交叉方法</a:t>
            </a:r>
            <a:r>
              <a:rPr lang="zh-CN" altLang="en-US" sz="3200" b="1" dirty="0">
                <a:latin typeface="华文中宋" pitchFamily="2" charset="-122"/>
                <a:ea typeface="华文中宋" pitchFamily="2" charset="-122"/>
              </a:rPr>
              <a:t>等。</a:t>
            </a:r>
          </a:p>
          <a:p>
            <a:pPr eaLnBrk="1" hangingPunct="1">
              <a:lnSpc>
                <a:spcPct val="130000"/>
              </a:lnSpc>
            </a:pPr>
            <a:r>
              <a:rPr lang="en-US" altLang="zh-CN" sz="3200" b="1" dirty="0">
                <a:latin typeface="华文中宋" pitchFamily="2" charset="-122"/>
                <a:ea typeface="华文中宋" pitchFamily="2" charset="-122"/>
              </a:rPr>
              <a:t>3. </a:t>
            </a:r>
            <a:r>
              <a:rPr lang="zh-CN" altLang="en-US" sz="3200" b="1" dirty="0">
                <a:latin typeface="华文中宋" pitchFamily="2" charset="-122"/>
                <a:ea typeface="华文中宋" pitchFamily="2" charset="-122"/>
              </a:rPr>
              <a:t>使用遗传算法</a:t>
            </a:r>
            <a:r>
              <a:rPr lang="zh-CN" altLang="en-US" sz="3200" b="1" dirty="0">
                <a:solidFill>
                  <a:schemeClr val="hlink"/>
                </a:solidFill>
                <a:latin typeface="华文中宋" pitchFamily="2" charset="-122"/>
                <a:ea typeface="华文中宋" pitchFamily="2" charset="-122"/>
              </a:rPr>
              <a:t>需要自己编程</a:t>
            </a:r>
            <a:r>
              <a:rPr lang="zh-CN" altLang="en-US" sz="3200" b="1" dirty="0">
                <a:latin typeface="华文中宋" pitchFamily="2" charset="-122"/>
                <a:ea typeface="华文中宋" pitchFamily="2" charset="-122"/>
              </a:rPr>
              <a:t>。往往找不到现成的算法。很多模型在遗传</a:t>
            </a:r>
            <a:r>
              <a:rPr lang="zh-CN" altLang="en-US" sz="3200" b="1" dirty="0" smtClean="0">
                <a:latin typeface="华文中宋" pitchFamily="2" charset="-122"/>
                <a:ea typeface="华文中宋" pitchFamily="2" charset="-122"/>
              </a:rPr>
              <a:t>算法设计</a:t>
            </a:r>
            <a:r>
              <a:rPr lang="zh-CN" altLang="en-US" sz="3200" b="1" dirty="0">
                <a:latin typeface="华文中宋" pitchFamily="2" charset="-122"/>
                <a:ea typeface="华文中宋" pitchFamily="2" charset="-122"/>
              </a:rPr>
              <a:t>中常会遇到技术难点</a:t>
            </a:r>
            <a:r>
              <a:rPr lang="zh-CN" altLang="en-US" sz="3200" b="1" dirty="0"/>
              <a:t>。</a:t>
            </a:r>
          </a:p>
          <a:p>
            <a:pPr eaLnBrk="1" hangingPunct="1">
              <a:lnSpc>
                <a:spcPct val="130000"/>
              </a:lnSpc>
            </a:pPr>
            <a:r>
              <a:rPr lang="en-US" altLang="zh-CN" sz="3200" b="1" dirty="0"/>
              <a:t>4. </a:t>
            </a:r>
            <a:r>
              <a:rPr lang="zh-CN" altLang="en-US" sz="3200" b="1" dirty="0">
                <a:ea typeface="华文中宋" pitchFamily="2" charset="-122"/>
              </a:rPr>
              <a:t>网上程序可以用作参考和借鉴的母本。</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457200" y="1268413"/>
            <a:ext cx="8229600" cy="4862512"/>
          </a:xfrm>
        </p:spPr>
        <p:txBody>
          <a:bodyPr/>
          <a:lstStyle/>
          <a:p>
            <a:pPr eaLnBrk="1" hangingPunct="1">
              <a:lnSpc>
                <a:spcPct val="120000"/>
              </a:lnSpc>
            </a:pPr>
            <a:r>
              <a:rPr lang="en-US" altLang="zh-CN" b="1" dirty="0" smtClean="0"/>
              <a:t>5. </a:t>
            </a:r>
            <a:r>
              <a:rPr lang="zh-CN" altLang="en-US" b="1" dirty="0"/>
              <a:t>数模文章中不要</a:t>
            </a:r>
            <a:r>
              <a:rPr lang="zh-CN" altLang="en-US" b="1" dirty="0">
                <a:solidFill>
                  <a:srgbClr val="FF3300"/>
                </a:solidFill>
              </a:rPr>
              <a:t>长篇累牍</a:t>
            </a:r>
            <a:r>
              <a:rPr lang="zh-CN" altLang="en-US" b="1" dirty="0"/>
              <a:t>介绍遗传算法的优点，文章要突出</a:t>
            </a:r>
            <a:r>
              <a:rPr lang="zh-CN" altLang="en-US" b="1" dirty="0">
                <a:solidFill>
                  <a:srgbClr val="0000FF"/>
                </a:solidFill>
              </a:rPr>
              <a:t>自身的创新点</a:t>
            </a:r>
            <a:r>
              <a:rPr lang="zh-CN" altLang="en-US" b="1" dirty="0"/>
              <a:t>，遗传算法不是我们的创造。</a:t>
            </a:r>
          </a:p>
          <a:p>
            <a:pPr eaLnBrk="1" hangingPunct="1">
              <a:lnSpc>
                <a:spcPct val="120000"/>
              </a:lnSpc>
            </a:pPr>
            <a:r>
              <a:rPr lang="en-US" altLang="zh-CN" b="1" dirty="0" smtClean="0"/>
              <a:t>6. </a:t>
            </a:r>
            <a:r>
              <a:rPr lang="zh-CN" altLang="en-US" b="1" dirty="0"/>
              <a:t>应突出遗传算法具体设计中的技术点构思和其它有特色之处。</a:t>
            </a:r>
          </a:p>
          <a:p>
            <a:pPr eaLnBrk="1" hangingPunct="1">
              <a:lnSpc>
                <a:spcPct val="120000"/>
              </a:lnSpc>
            </a:pPr>
            <a:r>
              <a:rPr lang="en-US" altLang="zh-CN" b="1" dirty="0" smtClean="0"/>
              <a:t>7. </a:t>
            </a:r>
            <a:r>
              <a:rPr lang="zh-CN" altLang="en-US" b="1" dirty="0"/>
              <a:t>要有算法设计的构思过程，说明其合理性。重要的技术点或难度较大的算法技术可以立小标题，分层分析，求解。</a:t>
            </a:r>
          </a:p>
        </p:txBody>
      </p:sp>
      <p:sp>
        <p:nvSpPr>
          <p:cNvPr id="5" name="Rectangle 2"/>
          <p:cNvSpPr>
            <a:spLocks noGrp="1" noChangeArrowheads="1"/>
          </p:cNvSpPr>
          <p:nvPr>
            <p:ph type="title"/>
          </p:nvPr>
        </p:nvSpPr>
        <p:spPr>
          <a:xfrm>
            <a:off x="395536" y="349821"/>
            <a:ext cx="8229600" cy="918939"/>
          </a:xfrm>
          <a:solidFill>
            <a:srgbClr val="FFFF99"/>
          </a:solidFill>
        </p:spPr>
        <p:txBody>
          <a:bodyPr/>
          <a:lstStyle/>
          <a:p>
            <a:pPr eaLnBrk="1" hangingPunct="1"/>
            <a:r>
              <a:rPr lang="zh-CN" altLang="en-US" b="1" dirty="0">
                <a:solidFill>
                  <a:srgbClr val="CC0000"/>
                </a:solidFill>
                <a:ea typeface="方正舒体" pitchFamily="2" charset="-122"/>
              </a:rPr>
              <a:t>使用遗传算法时应该注意的问题</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277813"/>
            <a:ext cx="8075240" cy="702915"/>
          </a:xfrm>
          <a:solidFill>
            <a:srgbClr val="99CC00">
              <a:alpha val="32941"/>
            </a:srgbClr>
          </a:solidFill>
        </p:spPr>
        <p:txBody>
          <a:bodyPr/>
          <a:lstStyle/>
          <a:p>
            <a:pPr eaLnBrk="1" hangingPunct="1"/>
            <a:r>
              <a:rPr lang="zh-CN" altLang="en-US" sz="3200" b="1" dirty="0">
                <a:solidFill>
                  <a:srgbClr val="0000FF"/>
                </a:solidFill>
                <a:latin typeface="微软雅黑" pitchFamily="34" charset="-122"/>
                <a:ea typeface="微软雅黑" pitchFamily="34" charset="-122"/>
              </a:rPr>
              <a:t>遗传算法与模拟退火算法适用</a:t>
            </a:r>
            <a:r>
              <a:rPr lang="zh-CN" altLang="en-US" sz="3200" b="1" dirty="0" smtClean="0">
                <a:solidFill>
                  <a:srgbClr val="0000FF"/>
                </a:solidFill>
                <a:latin typeface="微软雅黑" pitchFamily="34" charset="-122"/>
                <a:ea typeface="微软雅黑" pitchFamily="34" charset="-122"/>
              </a:rPr>
              <a:t>问题及</a:t>
            </a:r>
            <a:r>
              <a:rPr lang="zh-CN" altLang="en-US" sz="3200" b="1" dirty="0">
                <a:solidFill>
                  <a:srgbClr val="0000FF"/>
                </a:solidFill>
                <a:latin typeface="微软雅黑" pitchFamily="34" charset="-122"/>
                <a:ea typeface="微软雅黑" pitchFamily="34" charset="-122"/>
              </a:rPr>
              <a:t>特点</a:t>
            </a:r>
          </a:p>
        </p:txBody>
      </p:sp>
      <p:sp>
        <p:nvSpPr>
          <p:cNvPr id="103427" name="Rectangle 3"/>
          <p:cNvSpPr>
            <a:spLocks noGrp="1" noChangeArrowheads="1"/>
          </p:cNvSpPr>
          <p:nvPr>
            <p:ph type="body" idx="1"/>
          </p:nvPr>
        </p:nvSpPr>
        <p:spPr>
          <a:xfrm>
            <a:off x="395536" y="1124744"/>
            <a:ext cx="8229600" cy="4968552"/>
          </a:xfrm>
        </p:spPr>
        <p:txBody>
          <a:bodyPr/>
          <a:lstStyle/>
          <a:p>
            <a:pPr marL="571500" indent="-571500" eaLnBrk="1" hangingPunct="1">
              <a:lnSpc>
                <a:spcPct val="130000"/>
              </a:lnSpc>
              <a:buFont typeface="Wingdings" pitchFamily="2" charset="2"/>
              <a:buAutoNum type="arabicPeriod"/>
            </a:pPr>
            <a:r>
              <a:rPr lang="zh-CN" altLang="en-US" b="1" dirty="0">
                <a:latin typeface="微软雅黑" pitchFamily="34" charset="-122"/>
                <a:ea typeface="微软雅黑" pitchFamily="34" charset="-122"/>
              </a:rPr>
              <a:t>遗传算法适用范围广，复杂可行域或复杂目标函数的优化问题都可以应用遗传算法求解。</a:t>
            </a:r>
          </a:p>
          <a:p>
            <a:pPr marL="571500" indent="-571500" eaLnBrk="1" hangingPunct="1">
              <a:lnSpc>
                <a:spcPct val="130000"/>
              </a:lnSpc>
              <a:buFont typeface="Wingdings" pitchFamily="2" charset="2"/>
              <a:buAutoNum type="arabicPeriod"/>
            </a:pPr>
            <a:r>
              <a:rPr lang="zh-CN" altLang="en-US" b="1" dirty="0">
                <a:latin typeface="微软雅黑" pitchFamily="34" charset="-122"/>
                <a:ea typeface="微软雅黑" pitchFamily="34" charset="-122"/>
              </a:rPr>
              <a:t>模拟退火算法局部搜索能力较强，与下降算法比较，更具有全局寻优能力。</a:t>
            </a:r>
          </a:p>
          <a:p>
            <a:pPr marL="571500" indent="-571500" eaLnBrk="1" hangingPunct="1">
              <a:lnSpc>
                <a:spcPct val="130000"/>
              </a:lnSpc>
              <a:buFont typeface="Wingdings" pitchFamily="2" charset="2"/>
              <a:buAutoNum type="arabicPeriod"/>
            </a:pPr>
            <a:r>
              <a:rPr lang="zh-CN" altLang="en-US" b="1" dirty="0" smtClean="0">
                <a:latin typeface="微软雅黑" pitchFamily="34" charset="-122"/>
                <a:ea typeface="微软雅黑" pitchFamily="34" charset="-122"/>
              </a:rPr>
              <a:t>遗传</a:t>
            </a:r>
            <a:r>
              <a:rPr lang="zh-CN" altLang="en-US" b="1" dirty="0">
                <a:latin typeface="微软雅黑" pitchFamily="34" charset="-122"/>
                <a:ea typeface="微软雅黑" pitchFamily="34" charset="-122"/>
              </a:rPr>
              <a:t>算法与模拟退火算法都属于计算机搜索算法，计算结果不能保证最优性。</a:t>
            </a:r>
          </a:p>
          <a:p>
            <a:pPr marL="571500" indent="-571500" eaLnBrk="1" hangingPunct="1">
              <a:lnSpc>
                <a:spcPct val="130000"/>
              </a:lnSpc>
              <a:buFont typeface="Wingdings" pitchFamily="2" charset="2"/>
              <a:buAutoNum type="arabicPeriod"/>
            </a:pPr>
            <a:r>
              <a:rPr lang="zh-CN" altLang="en-US" b="1" dirty="0">
                <a:latin typeface="微软雅黑" pitchFamily="34" charset="-122"/>
                <a:ea typeface="微软雅黑" pitchFamily="34" charset="-122"/>
              </a:rPr>
              <a:t>两种算法都具有随机性，同一个问题的输入实例，计算结果具有不确定性。</a:t>
            </a:r>
          </a:p>
          <a:p>
            <a:pPr marL="571500" indent="-571500" eaLnBrk="1" hangingPunct="1">
              <a:buFont typeface="Wingdings" pitchFamily="2" charset="2"/>
              <a:buAutoNum type="arabicPeriod"/>
            </a:pPr>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277813"/>
            <a:ext cx="2890838" cy="847725"/>
          </a:xfrm>
          <a:solidFill>
            <a:srgbClr val="FFFFCC"/>
          </a:solidFill>
        </p:spPr>
        <p:txBody>
          <a:bodyPr/>
          <a:lstStyle/>
          <a:p>
            <a:pPr eaLnBrk="1" hangingPunct="1"/>
            <a:r>
              <a:rPr lang="zh-CN" altLang="en-US" b="1">
                <a:solidFill>
                  <a:srgbClr val="CC0066"/>
                </a:solidFill>
              </a:rPr>
              <a:t>注意事项</a:t>
            </a:r>
          </a:p>
        </p:txBody>
      </p:sp>
      <p:sp>
        <p:nvSpPr>
          <p:cNvPr id="104451" name="Rectangle 3"/>
          <p:cNvSpPr>
            <a:spLocks noGrp="1" noChangeArrowheads="1"/>
          </p:cNvSpPr>
          <p:nvPr>
            <p:ph type="body" idx="1"/>
          </p:nvPr>
        </p:nvSpPr>
        <p:spPr>
          <a:xfrm>
            <a:off x="395536" y="1412776"/>
            <a:ext cx="8229600" cy="4530725"/>
          </a:xfrm>
        </p:spPr>
        <p:txBody>
          <a:bodyPr/>
          <a:lstStyle/>
          <a:p>
            <a:pPr eaLnBrk="1" hangingPunct="1">
              <a:buFont typeface="Wingdings" pitchFamily="2" charset="2"/>
              <a:buNone/>
            </a:pPr>
            <a:r>
              <a:rPr lang="en-US" altLang="zh-CN" sz="3200" b="1" dirty="0">
                <a:solidFill>
                  <a:srgbClr val="FF3300"/>
                </a:solidFill>
              </a:rPr>
              <a:t>1. </a:t>
            </a:r>
            <a:r>
              <a:rPr lang="zh-CN" altLang="en-US" sz="3200" b="1" dirty="0">
                <a:solidFill>
                  <a:srgbClr val="FF3300"/>
                </a:solidFill>
              </a:rPr>
              <a:t>算法选择要对症下药</a:t>
            </a:r>
          </a:p>
          <a:p>
            <a:pPr eaLnBrk="1" hangingPunct="1">
              <a:lnSpc>
                <a:spcPct val="130000"/>
              </a:lnSpc>
              <a:buFont typeface="Wingdings" pitchFamily="2" charset="2"/>
              <a:buNone/>
            </a:pPr>
            <a:r>
              <a:rPr lang="zh-CN" altLang="en-US" b="1" dirty="0"/>
              <a:t>          多项式时间可解的优化问题不使用遗传算法、模拟退火及神经网络算法等计算机搜索算法。</a:t>
            </a:r>
          </a:p>
          <a:p>
            <a:pPr eaLnBrk="1" hangingPunct="1">
              <a:lnSpc>
                <a:spcPct val="130000"/>
              </a:lnSpc>
              <a:buFont typeface="Wingdings" pitchFamily="2" charset="2"/>
              <a:buNone/>
            </a:pPr>
            <a:r>
              <a:rPr lang="zh-CN" altLang="en-US" b="1" dirty="0"/>
              <a:t>          多项式时间可解问题如：</a:t>
            </a:r>
            <a:r>
              <a:rPr lang="zh-CN" altLang="en-US" b="1" dirty="0">
                <a:solidFill>
                  <a:srgbClr val="0000FF"/>
                </a:solidFill>
              </a:rPr>
              <a:t>线性规划、经典运输问题、</a:t>
            </a:r>
            <a:r>
              <a:rPr lang="zh-CN" altLang="en-US" b="1" dirty="0" smtClean="0">
                <a:solidFill>
                  <a:srgbClr val="0000FF"/>
                </a:solidFill>
              </a:rPr>
              <a:t>指派问题（匹配问题）、欧拉环游、最</a:t>
            </a:r>
            <a:r>
              <a:rPr lang="zh-CN" altLang="en-US" b="1" dirty="0">
                <a:solidFill>
                  <a:srgbClr val="0000FF"/>
                </a:solidFill>
              </a:rPr>
              <a:t>短路、</a:t>
            </a:r>
            <a:r>
              <a:rPr lang="zh-CN" altLang="en-US" b="1" dirty="0" smtClean="0">
                <a:solidFill>
                  <a:srgbClr val="0000FF"/>
                </a:solidFill>
              </a:rPr>
              <a:t>最小树、（最小费用）最大流等等</a:t>
            </a:r>
            <a:r>
              <a:rPr lang="zh-CN" altLang="en-US" b="1" dirty="0">
                <a:solidFill>
                  <a:srgbClr val="0000FF"/>
                </a:solidFill>
              </a:rPr>
              <a:t>。</a:t>
            </a:r>
          </a:p>
          <a:p>
            <a:pPr eaLnBrk="1" hangingPunct="1">
              <a:buFont typeface="Wingdings" pitchFamily="2" charset="2"/>
              <a:buNone/>
            </a:pPr>
            <a:endParaRPr lang="zh-CN" altLang="en-US" b="1" dirty="0">
              <a:solidFill>
                <a:srgbClr val="0000FF"/>
              </a:solidFill>
            </a:endParaRPr>
          </a:p>
          <a:p>
            <a:pPr eaLnBrk="1" hangingPunct="1">
              <a:buFont typeface="Wingdings" pitchFamily="2" charset="2"/>
              <a:buNone/>
            </a:pPr>
            <a:endParaRPr lang="en-US" altLang="zh-CN" b="1"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xfrm>
            <a:off x="468313" y="765175"/>
            <a:ext cx="8424862" cy="4530725"/>
          </a:xfrm>
          <a:noFill/>
        </p:spPr>
        <p:txBody>
          <a:bodyPr/>
          <a:lstStyle/>
          <a:p>
            <a:pPr eaLnBrk="1" hangingPunct="1">
              <a:lnSpc>
                <a:spcPct val="130000"/>
              </a:lnSpc>
              <a:buFont typeface="Wingdings" pitchFamily="2" charset="2"/>
              <a:buNone/>
            </a:pPr>
            <a:r>
              <a:rPr lang="en-US" altLang="zh-CN" b="1" dirty="0"/>
              <a:t>2. </a:t>
            </a:r>
            <a:r>
              <a:rPr lang="zh-CN" altLang="en-US" b="1" dirty="0"/>
              <a:t>尽可能给出算法收敛情况分析，</a:t>
            </a:r>
            <a:r>
              <a:rPr lang="zh-CN" altLang="en-US" b="1" dirty="0">
                <a:solidFill>
                  <a:srgbClr val="FF0000"/>
                </a:solidFill>
              </a:rPr>
              <a:t>给出算法的收敛速度分析图</a:t>
            </a:r>
            <a:r>
              <a:rPr lang="zh-CN" altLang="en-US" b="1" dirty="0"/>
              <a:t>，</a:t>
            </a:r>
            <a:r>
              <a:rPr lang="zh-CN" altLang="en-US" b="1" dirty="0">
                <a:solidFill>
                  <a:srgbClr val="FF0000"/>
                </a:solidFill>
              </a:rPr>
              <a:t>不同算法的收敛速度比较</a:t>
            </a:r>
            <a:r>
              <a:rPr lang="zh-CN" altLang="en-US" b="1" dirty="0" smtClean="0">
                <a:solidFill>
                  <a:srgbClr val="FF0000"/>
                </a:solidFill>
              </a:rPr>
              <a:t>图</a:t>
            </a:r>
            <a:r>
              <a:rPr lang="en-US" altLang="zh-CN" b="1" dirty="0" smtClean="0"/>
              <a:t>.</a:t>
            </a:r>
            <a:endParaRPr lang="zh-CN" altLang="en-US" b="1" dirty="0"/>
          </a:p>
          <a:p>
            <a:pPr eaLnBrk="1" hangingPunct="1">
              <a:lnSpc>
                <a:spcPct val="130000"/>
              </a:lnSpc>
              <a:buFont typeface="Wingdings" pitchFamily="2" charset="2"/>
              <a:buNone/>
            </a:pPr>
            <a:r>
              <a:rPr lang="en-US" altLang="zh-CN" b="1" dirty="0"/>
              <a:t>3</a:t>
            </a:r>
            <a:r>
              <a:rPr lang="en-US" altLang="zh-CN" b="1" dirty="0" smtClean="0"/>
              <a:t>. </a:t>
            </a:r>
            <a:r>
              <a:rPr lang="zh-CN" altLang="en-US" b="1" dirty="0" smtClean="0"/>
              <a:t>遗传</a:t>
            </a:r>
            <a:r>
              <a:rPr lang="zh-CN" altLang="en-US" b="1" dirty="0"/>
              <a:t>算法的质量与编码技术，适当的群体规模，交叉技术以及变异方法都有关，应突出算法设计的技术创新点</a:t>
            </a:r>
            <a:r>
              <a:rPr lang="zh-CN" altLang="en-US" b="1" dirty="0" smtClean="0"/>
              <a:t>。</a:t>
            </a:r>
            <a:endParaRPr lang="zh-CN" altLang="en-US" b="1"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solidFill>
            <a:srgbClr val="FFFFCC"/>
          </a:solidFill>
        </p:spPr>
        <p:txBody>
          <a:bodyPr/>
          <a:lstStyle/>
          <a:p>
            <a:pPr eaLnBrk="1" hangingPunct="1"/>
            <a:r>
              <a:rPr lang="en-US" altLang="zh-CN" sz="3800" dirty="0"/>
              <a:t>4. </a:t>
            </a:r>
            <a:r>
              <a:rPr lang="zh-CN" altLang="en-US" sz="3800" b="1" dirty="0"/>
              <a:t>采用遗传算法或其它计算机</a:t>
            </a:r>
            <a:r>
              <a:rPr lang="zh-CN" altLang="en-US" sz="3800" b="1" dirty="0" smtClean="0"/>
              <a:t>搜索算法</a:t>
            </a:r>
            <a:r>
              <a:rPr lang="zh-CN" altLang="en-US" sz="3800" b="1" dirty="0"/>
              <a:t>应说明理由</a:t>
            </a:r>
          </a:p>
        </p:txBody>
      </p:sp>
      <p:sp>
        <p:nvSpPr>
          <p:cNvPr id="106499" name="Rectangle 3"/>
          <p:cNvSpPr>
            <a:spLocks noGrp="1" noChangeArrowheads="1"/>
          </p:cNvSpPr>
          <p:nvPr>
            <p:ph type="body" idx="1"/>
          </p:nvPr>
        </p:nvSpPr>
        <p:spPr/>
        <p:txBody>
          <a:bodyPr/>
          <a:lstStyle/>
          <a:p>
            <a:pPr eaLnBrk="1" hangingPunct="1">
              <a:lnSpc>
                <a:spcPct val="130000"/>
              </a:lnSpc>
            </a:pPr>
            <a:r>
              <a:rPr lang="zh-CN" altLang="en-US" b="1" dirty="0">
                <a:solidFill>
                  <a:srgbClr val="CC0000"/>
                </a:solidFill>
              </a:rPr>
              <a:t>当问题属</a:t>
            </a:r>
            <a:r>
              <a:rPr lang="en-US" altLang="zh-CN" b="1" dirty="0">
                <a:solidFill>
                  <a:srgbClr val="CC0000"/>
                </a:solidFill>
              </a:rPr>
              <a:t>NP</a:t>
            </a:r>
            <a:r>
              <a:rPr lang="zh-CN" altLang="en-US" b="1" dirty="0">
                <a:solidFill>
                  <a:srgbClr val="CC0000"/>
                </a:solidFill>
              </a:rPr>
              <a:t>难问题时</a:t>
            </a:r>
            <a:r>
              <a:rPr lang="zh-CN" altLang="en-US" b="1" dirty="0"/>
              <a:t>，可以采用计算机搜索、贪心</a:t>
            </a:r>
            <a:r>
              <a:rPr lang="zh-CN" altLang="en-US" b="1" dirty="0" smtClean="0"/>
              <a:t>算法、局部搜索等</a:t>
            </a:r>
            <a:r>
              <a:rPr lang="zh-CN" altLang="en-US" b="1" dirty="0"/>
              <a:t>启发式算法，也可以采用其它近似算法。采用此类算法应说明</a:t>
            </a:r>
            <a:r>
              <a:rPr lang="zh-CN" altLang="en-US" sz="4000" b="1" dirty="0">
                <a:solidFill>
                  <a:srgbClr val="CC3300"/>
                </a:solidFill>
              </a:rPr>
              <a:t>理由</a:t>
            </a:r>
            <a:r>
              <a:rPr lang="zh-CN" altLang="en-US" b="1" dirty="0"/>
              <a:t>。理由应是问题的计算复杂性。</a:t>
            </a:r>
          </a:p>
          <a:p>
            <a:pPr eaLnBrk="1" hangingPunct="1">
              <a:lnSpc>
                <a:spcPct val="130000"/>
              </a:lnSpc>
            </a:pPr>
            <a:r>
              <a:rPr lang="zh-CN" altLang="en-US" b="1" dirty="0"/>
              <a:t>损失计算精度，保证算法有效及可操作性。</a:t>
            </a:r>
          </a:p>
          <a:p>
            <a:pPr eaLnBrk="1" hangingPunct="1">
              <a:lnSpc>
                <a:spcPct val="130000"/>
              </a:lnSpc>
            </a:pPr>
            <a:r>
              <a:rPr lang="zh-CN" altLang="en-US" b="1" dirty="0"/>
              <a:t>精度损失应在可以接受范围内，应对算法进行精度、收敛可靠程度的分析。</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395536" y="260648"/>
            <a:ext cx="8208912"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Font typeface="Wingdings" pitchFamily="2" charset="2"/>
              <a:buNone/>
              <a:defRPr/>
            </a:pP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遗传算法的产生与发展</a:t>
            </a:r>
          </a:p>
        </p:txBody>
      </p:sp>
      <p:sp>
        <p:nvSpPr>
          <p:cNvPr id="12293" name="Text Box 2"/>
          <p:cNvSpPr txBox="1">
            <a:spLocks noChangeArrowheads="1"/>
          </p:cNvSpPr>
          <p:nvPr/>
        </p:nvSpPr>
        <p:spPr bwMode="auto">
          <a:xfrm>
            <a:off x="179388" y="981075"/>
            <a:ext cx="8425060" cy="534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44500" indent="-444500"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lnSpc>
                <a:spcPct val="120000"/>
              </a:lnSpc>
              <a:spcBef>
                <a:spcPct val="10000"/>
              </a:spcBef>
              <a:buClr>
                <a:schemeClr val="folHlink"/>
              </a:buClr>
              <a:buSzPct val="90000"/>
              <a:buFont typeface="Wingdings" pitchFamily="2" charset="2"/>
              <a:buChar char="w"/>
            </a:pPr>
            <a:r>
              <a:rPr lang="zh-CN" altLang="en-US" sz="2800" b="1" dirty="0">
                <a:ea typeface="黑体" pitchFamily="49" charset="-122"/>
              </a:rPr>
              <a:t>成长期 </a:t>
            </a:r>
            <a:r>
              <a:rPr lang="en-US" altLang="zh-CN" sz="2800" dirty="0"/>
              <a:t>(70</a:t>
            </a:r>
            <a:r>
              <a:rPr lang="zh-CN" altLang="en-US" sz="2800" dirty="0"/>
              <a:t>年代中期至</a:t>
            </a:r>
            <a:r>
              <a:rPr lang="en-US" altLang="zh-CN" sz="2800" dirty="0"/>
              <a:t>80</a:t>
            </a:r>
            <a:r>
              <a:rPr lang="zh-CN" altLang="en-US" sz="2800" dirty="0"/>
              <a:t>年代末期</a:t>
            </a:r>
            <a:r>
              <a:rPr lang="en-US" altLang="zh-CN" sz="2800" dirty="0"/>
              <a:t>)</a:t>
            </a:r>
            <a:endParaRPr lang="zh-CN" altLang="en-US" sz="2800" b="1" dirty="0">
              <a:ea typeface="黑体" pitchFamily="49" charset="-122"/>
            </a:endParaRPr>
          </a:p>
          <a:p>
            <a:pPr algn="just" eaLnBrk="1" hangingPunct="1">
              <a:lnSpc>
                <a:spcPct val="120000"/>
              </a:lnSpc>
              <a:spcBef>
                <a:spcPct val="10000"/>
              </a:spcBef>
              <a:buClr>
                <a:srgbClr val="FF00FF"/>
              </a:buClr>
              <a:buSzPct val="50000"/>
              <a:buFont typeface="Wingdings" pitchFamily="2" charset="2"/>
              <a:buChar char="Ø"/>
            </a:pPr>
            <a:r>
              <a:rPr lang="en-US" altLang="zh-CN" sz="2800" b="1" dirty="0">
                <a:solidFill>
                  <a:schemeClr val="tx1"/>
                </a:solidFill>
                <a:latin typeface="Times New Roman" pitchFamily="18" charset="0"/>
                <a:ea typeface="楷体_GB2312" pitchFamily="1" charset="-122"/>
              </a:rPr>
              <a:t>1985</a:t>
            </a:r>
            <a:r>
              <a:rPr lang="zh-CN" altLang="en-US" sz="2800" b="1" dirty="0">
                <a:solidFill>
                  <a:schemeClr val="tx1"/>
                </a:solidFill>
                <a:latin typeface="Times New Roman" pitchFamily="18" charset="0"/>
                <a:ea typeface="楷体_GB2312" pitchFamily="1" charset="-122"/>
              </a:rPr>
              <a:t>年，</a:t>
            </a:r>
            <a:r>
              <a:rPr lang="en-US" altLang="zh-CN" sz="2800" b="1" dirty="0">
                <a:solidFill>
                  <a:schemeClr val="tx1"/>
                </a:solidFill>
                <a:latin typeface="Times New Roman" pitchFamily="18" charset="0"/>
                <a:ea typeface="楷体_GB2312" pitchFamily="1" charset="-122"/>
              </a:rPr>
              <a:t>Holland</a:t>
            </a:r>
            <a:r>
              <a:rPr lang="zh-CN" altLang="en-US" sz="2800" b="1" dirty="0">
                <a:solidFill>
                  <a:schemeClr val="tx1"/>
                </a:solidFill>
                <a:latin typeface="Times New Roman" pitchFamily="18" charset="0"/>
                <a:ea typeface="楷体_GB2312" pitchFamily="1" charset="-122"/>
              </a:rPr>
              <a:t>的学生</a:t>
            </a:r>
            <a:r>
              <a:rPr lang="en-US" altLang="zh-CN" sz="2800" b="1" dirty="0" err="1">
                <a:solidFill>
                  <a:schemeClr val="tx1"/>
                </a:solidFill>
                <a:latin typeface="Times New Roman" pitchFamily="18" charset="0"/>
                <a:ea typeface="楷体_GB2312" pitchFamily="1" charset="-122"/>
              </a:rPr>
              <a:t>D.E.Goldberg</a:t>
            </a:r>
            <a:r>
              <a:rPr lang="zh-CN" altLang="en-US" sz="2800" b="1" dirty="0">
                <a:solidFill>
                  <a:schemeClr val="tx1"/>
                </a:solidFill>
                <a:latin typeface="Times New Roman" pitchFamily="18" charset="0"/>
                <a:ea typeface="楷体_GB2312" pitchFamily="1" charset="-122"/>
              </a:rPr>
              <a:t>博士出版专著</a:t>
            </a:r>
            <a:r>
              <a:rPr lang="en-US" altLang="zh-CN" sz="2800" b="1" dirty="0">
                <a:solidFill>
                  <a:schemeClr val="tx1"/>
                </a:solidFill>
                <a:latin typeface="Times New Roman" pitchFamily="18" charset="0"/>
                <a:ea typeface="楷体_GB2312" pitchFamily="1" charset="-122"/>
              </a:rPr>
              <a:t>《</a:t>
            </a:r>
            <a:r>
              <a:rPr lang="zh-CN" altLang="en-US" sz="2800" b="1" dirty="0">
                <a:solidFill>
                  <a:schemeClr val="tx1"/>
                </a:solidFill>
                <a:latin typeface="Times New Roman" pitchFamily="18" charset="0"/>
                <a:ea typeface="楷体_GB2312" pitchFamily="1" charset="-122"/>
              </a:rPr>
              <a:t>遗传算法</a:t>
            </a:r>
            <a:r>
              <a:rPr lang="en-US" altLang="zh-CN" sz="2800" b="1" dirty="0">
                <a:solidFill>
                  <a:schemeClr val="tx1"/>
                </a:solidFill>
                <a:latin typeface="Times New Roman" pitchFamily="18" charset="0"/>
                <a:ea typeface="楷体_GB2312" pitchFamily="1" charset="-122"/>
              </a:rPr>
              <a:t>——</a:t>
            </a:r>
            <a:r>
              <a:rPr lang="zh-CN" altLang="en-US" sz="2800" b="1" dirty="0">
                <a:solidFill>
                  <a:schemeClr val="tx1"/>
                </a:solidFill>
                <a:latin typeface="Times New Roman" pitchFamily="18" charset="0"/>
                <a:ea typeface="楷体_GB2312" pitchFamily="1" charset="-122"/>
              </a:rPr>
              <a:t>搜索、优化及机器学习</a:t>
            </a:r>
            <a:r>
              <a:rPr lang="en-US" altLang="zh-CN" sz="2800" b="1" dirty="0">
                <a:solidFill>
                  <a:schemeClr val="tx1"/>
                </a:solidFill>
                <a:latin typeface="Times New Roman" pitchFamily="18" charset="0"/>
                <a:ea typeface="楷体_GB2312" pitchFamily="1" charset="-122"/>
              </a:rPr>
              <a:t>(Genetic Algorithms——in Search</a:t>
            </a:r>
            <a:r>
              <a:rPr lang="zh-CN" altLang="en-US" sz="2800" b="1" dirty="0">
                <a:solidFill>
                  <a:schemeClr val="tx1"/>
                </a:solidFill>
                <a:latin typeface="Times New Roman" pitchFamily="18" charset="0"/>
                <a:ea typeface="楷体_GB2312" pitchFamily="1" charset="-122"/>
              </a:rPr>
              <a:t>，</a:t>
            </a:r>
            <a:r>
              <a:rPr lang="en-US" altLang="zh-CN" sz="2800" b="1" dirty="0">
                <a:solidFill>
                  <a:schemeClr val="tx1"/>
                </a:solidFill>
                <a:latin typeface="Times New Roman" pitchFamily="18" charset="0"/>
                <a:ea typeface="楷体_GB2312" pitchFamily="1" charset="-122"/>
              </a:rPr>
              <a:t>Optimization and Machine Learning)》</a:t>
            </a:r>
            <a:r>
              <a:rPr lang="zh-CN" altLang="en-US" sz="2800" b="1" dirty="0">
                <a:solidFill>
                  <a:schemeClr val="tx1"/>
                </a:solidFill>
                <a:latin typeface="Times New Roman" pitchFamily="18" charset="0"/>
                <a:ea typeface="楷体_GB2312" pitchFamily="1" charset="-122"/>
              </a:rPr>
              <a:t>，全面、系统地介绍遗传算法，使这一技术得到普及与推广。该书被人们视为遗传算法的教科书。</a:t>
            </a:r>
            <a:endParaRPr lang="en-US" altLang="zh-CN" sz="2800" b="1" dirty="0">
              <a:solidFill>
                <a:schemeClr val="tx1"/>
              </a:solidFill>
              <a:latin typeface="Times New Roman" pitchFamily="18" charset="0"/>
              <a:ea typeface="楷体_GB2312" pitchFamily="1" charset="-122"/>
            </a:endParaRPr>
          </a:p>
          <a:p>
            <a:pPr algn="just" eaLnBrk="1" hangingPunct="1">
              <a:lnSpc>
                <a:spcPct val="120000"/>
              </a:lnSpc>
              <a:spcBef>
                <a:spcPct val="10000"/>
              </a:spcBef>
              <a:buClr>
                <a:srgbClr val="FF00FF"/>
              </a:buClr>
              <a:buSzPct val="50000"/>
              <a:buFont typeface="Wingdings" pitchFamily="2" charset="2"/>
              <a:buChar char="Ø"/>
            </a:pPr>
            <a:r>
              <a:rPr lang="en-US" altLang="zh-CN" sz="2800" b="1" dirty="0">
                <a:solidFill>
                  <a:srgbClr val="0000C8"/>
                </a:solidFill>
                <a:latin typeface="Times New Roman" pitchFamily="18" charset="0"/>
                <a:ea typeface="楷体_GB2312" pitchFamily="1" charset="-122"/>
              </a:rPr>
              <a:t>1985</a:t>
            </a:r>
            <a:r>
              <a:rPr lang="zh-CN" altLang="en-US" sz="2800" b="1" dirty="0">
                <a:solidFill>
                  <a:srgbClr val="0000C8"/>
                </a:solidFill>
                <a:latin typeface="Times New Roman" pitchFamily="18" charset="0"/>
                <a:ea typeface="楷体_GB2312" pitchFamily="1" charset="-122"/>
              </a:rPr>
              <a:t>年</a:t>
            </a:r>
            <a:r>
              <a:rPr lang="zh-CN" altLang="en-US" sz="2800" b="1" dirty="0">
                <a:solidFill>
                  <a:schemeClr val="tx1"/>
                </a:solidFill>
                <a:latin typeface="Times New Roman" pitchFamily="18" charset="0"/>
                <a:ea typeface="楷体_GB2312" pitchFamily="1" charset="-122"/>
              </a:rPr>
              <a:t>，在美国召开了第一届遗传算法国际会议，并且</a:t>
            </a:r>
            <a:r>
              <a:rPr lang="zh-CN" altLang="en-US" sz="2800" b="1" dirty="0">
                <a:solidFill>
                  <a:srgbClr val="0000C8"/>
                </a:solidFill>
                <a:latin typeface="Times New Roman" pitchFamily="18" charset="0"/>
                <a:ea typeface="楷体_GB2312" pitchFamily="1" charset="-122"/>
              </a:rPr>
              <a:t>成立了国际遗传算法学会</a:t>
            </a:r>
            <a:r>
              <a:rPr lang="en-US" altLang="zh-CN" sz="2800" b="1" dirty="0">
                <a:solidFill>
                  <a:schemeClr val="tx1"/>
                </a:solidFill>
                <a:latin typeface="Times New Roman" pitchFamily="18" charset="0"/>
                <a:ea typeface="楷体_GB2312" pitchFamily="1" charset="-122"/>
              </a:rPr>
              <a:t>(ISGA</a:t>
            </a:r>
            <a:r>
              <a:rPr lang="zh-CN" altLang="en-US" sz="2800" b="1" dirty="0">
                <a:solidFill>
                  <a:schemeClr val="tx1"/>
                </a:solidFill>
                <a:latin typeface="Times New Roman" pitchFamily="18" charset="0"/>
                <a:ea typeface="楷体_GB2312" pitchFamily="1" charset="-122"/>
              </a:rPr>
              <a:t>，</a:t>
            </a:r>
            <a:r>
              <a:rPr lang="en-US" altLang="zh-CN" sz="2800" b="1" dirty="0">
                <a:solidFill>
                  <a:schemeClr val="tx1"/>
                </a:solidFill>
                <a:latin typeface="Times New Roman" pitchFamily="18" charset="0"/>
                <a:ea typeface="楷体_GB2312" pitchFamily="1" charset="-122"/>
              </a:rPr>
              <a:t>International Society of Genetic Algorithms)</a:t>
            </a:r>
            <a:r>
              <a:rPr lang="zh-CN" altLang="en-US" sz="2800" b="1" dirty="0">
                <a:solidFill>
                  <a:schemeClr val="tx1"/>
                </a:solidFill>
                <a:latin typeface="Times New Roman" pitchFamily="18" charset="0"/>
                <a:ea typeface="楷体_GB2312" pitchFamily="1" charset="-122"/>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9549" y="2152456"/>
            <a:ext cx="5424939" cy="1198880"/>
          </a:xfrm>
          <a:prstGeom prst="rect">
            <a:avLst/>
          </a:prstGeom>
          <a:noFill/>
          <a:ln>
            <a:noFill/>
          </a:ln>
        </p:spPr>
        <p:txBody>
          <a:bodyPr wrap="square">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en-US" altLang="zh-CN" sz="7200" b="1" dirty="0">
                <a:ln w="6600">
                  <a:prstDash val="solid"/>
                </a:ln>
                <a:solidFill>
                  <a:srgbClr val="FFC000"/>
                </a:solidFill>
                <a:effectLst>
                  <a:outerShdw blurRad="63500" dist="342900" dir="7200000" sy="30000" kx="1300200" algn="ctr" rotWithShape="0">
                    <a:prstClr val="black">
                      <a:alpha val="32000"/>
                    </a:prstClr>
                  </a:outerShdw>
                </a:effectLst>
              </a:rPr>
              <a:t>Thank you</a:t>
            </a:r>
            <a:r>
              <a:rPr lang="zh-CN" altLang="en-US" sz="7200" b="1" dirty="0">
                <a:ln w="6600">
                  <a:prstDash val="solid"/>
                </a:ln>
                <a:solidFill>
                  <a:srgbClr val="FFC000"/>
                </a:solidFill>
                <a:effectLst>
                  <a:outerShdw blurRad="63500" dist="342900" dir="7200000" sy="30000" kx="1300200" algn="ctr" rotWithShape="0">
                    <a:prstClr val="black">
                      <a:alpha val="32000"/>
                    </a:prstClr>
                  </a:outerShdw>
                </a:effectLst>
              </a:rPr>
              <a:t>！</a:t>
            </a:r>
            <a:r>
              <a:rPr lang="en-US" altLang="zh-CN" sz="7200" b="1" dirty="0">
                <a:ln w="6600">
                  <a:prstDash val="solid"/>
                </a:ln>
                <a:blipFill>
                  <a:blip r:embed="rId2">
                    <a:alphaModFix amt="99000"/>
                  </a:blip>
                  <a:stretch>
                    <a:fillRect/>
                  </a:stretch>
                </a:blipFill>
                <a:effectLst>
                  <a:outerShdw blurRad="63500" dist="342900" dir="7200000" sy="30000" kx="1300200" algn="ctr" rotWithShape="0">
                    <a:prstClr val="black">
                      <a:alpha val="32000"/>
                    </a:prstClr>
                  </a:outerShdw>
                </a:effectLst>
              </a:rPr>
              <a:t> </a:t>
            </a:r>
          </a:p>
        </p:txBody>
      </p:sp>
      <p:pic>
        <p:nvPicPr>
          <p:cNvPr id="67587" name="图片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11" y="1340768"/>
            <a:ext cx="2944294" cy="402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890775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403649" y="2133278"/>
            <a:ext cx="6480719" cy="2663874"/>
          </a:xfrm>
          <a:ln>
            <a:solidFill>
              <a:schemeClr val="accent1"/>
            </a:solidFill>
            <a:miter lim="800000"/>
            <a:headEnd/>
            <a:tailEnd/>
          </a:ln>
        </p:spPr>
        <p:txBody>
          <a:bodyPr/>
          <a:lstStyle/>
          <a:p>
            <a:pPr algn="ctr" eaLnBrk="1" hangingPunct="1">
              <a:lnSpc>
                <a:spcPct val="150000"/>
              </a:lnSpc>
            </a:pPr>
            <a:r>
              <a:rPr lang="zh-CN" altLang="en-US" sz="6000" dirty="0">
                <a:latin typeface="华文琥珀" pitchFamily="2" charset="-122"/>
                <a:ea typeface="华文琥珀" pitchFamily="2" charset="-122"/>
              </a:rPr>
              <a:t>遗传</a:t>
            </a:r>
            <a:r>
              <a:rPr lang="zh-CN" altLang="en-US" sz="6000" dirty="0" smtClean="0">
                <a:latin typeface="华文琥珀" pitchFamily="2" charset="-122"/>
                <a:ea typeface="华文琥珀" pitchFamily="2" charset="-122"/>
              </a:rPr>
              <a:t>算法实现技术</a:t>
            </a:r>
            <a:r>
              <a:rPr lang="en-US" altLang="zh-CN" sz="6000" dirty="0" smtClean="0">
                <a:latin typeface="华文琥珀" pitchFamily="2" charset="-122"/>
                <a:ea typeface="华文琥珀" pitchFamily="2" charset="-122"/>
              </a:rPr>
              <a:t/>
            </a:r>
            <a:br>
              <a:rPr lang="en-US" altLang="zh-CN" sz="6000" dirty="0" smtClean="0">
                <a:latin typeface="华文琥珀" pitchFamily="2" charset="-122"/>
                <a:ea typeface="华文琥珀" pitchFamily="2" charset="-122"/>
              </a:rPr>
            </a:br>
            <a:r>
              <a:rPr lang="en-US" altLang="zh-CN" sz="6000" dirty="0" smtClean="0">
                <a:latin typeface="华文琥珀" pitchFamily="2" charset="-122"/>
                <a:ea typeface="华文琥珀" pitchFamily="2" charset="-122"/>
              </a:rPr>
              <a:t>(</a:t>
            </a:r>
            <a:r>
              <a:rPr lang="zh-CN" altLang="en-US" sz="6000" dirty="0" smtClean="0">
                <a:latin typeface="华文琥珀" pitchFamily="2" charset="-122"/>
                <a:ea typeface="华文琥珀" pitchFamily="2" charset="-122"/>
              </a:rPr>
              <a:t>补充</a:t>
            </a:r>
            <a:r>
              <a:rPr lang="en-US" altLang="zh-CN" sz="6000" dirty="0" smtClean="0">
                <a:latin typeface="华文琥珀" pitchFamily="2" charset="-122"/>
                <a:ea typeface="华文琥珀" pitchFamily="2" charset="-122"/>
              </a:rPr>
              <a:t>)</a:t>
            </a:r>
            <a:endParaRPr lang="zh-CN" altLang="en-US" sz="3200" dirty="0">
              <a:latin typeface="华文琥珀" pitchFamily="2" charset="-122"/>
              <a:ea typeface="华文琥珀" pitchFamily="2" charset="-122"/>
            </a:endParaRPr>
          </a:p>
        </p:txBody>
      </p:sp>
    </p:spTree>
    <p:extLst>
      <p:ext uri="{BB962C8B-B14F-4D97-AF65-F5344CB8AC3E}">
        <p14:creationId xmlns:p14="http://schemas.microsoft.com/office/powerpoint/2010/main" val="104305374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solidFill>
            <a:srgbClr val="FF6699">
              <a:alpha val="23921"/>
            </a:srgbClr>
          </a:solidFill>
        </p:spPr>
        <p:txBody>
          <a:bodyPr/>
          <a:lstStyle/>
          <a:p>
            <a:pPr eaLnBrk="1" hangingPunct="1"/>
            <a:r>
              <a:rPr lang="zh-CN" altLang="en-US" b="1" dirty="0">
                <a:solidFill>
                  <a:schemeClr val="tx1"/>
                </a:solidFill>
              </a:rPr>
              <a:t>遗传算法的基本实现技术</a:t>
            </a:r>
          </a:p>
        </p:txBody>
      </p:sp>
      <p:sp>
        <p:nvSpPr>
          <p:cNvPr id="74755" name="Rectangle 3"/>
          <p:cNvSpPr>
            <a:spLocks noGrp="1" noChangeArrowheads="1"/>
          </p:cNvSpPr>
          <p:nvPr>
            <p:ph type="body" sz="half" idx="1"/>
          </p:nvPr>
        </p:nvSpPr>
        <p:spPr>
          <a:xfrm>
            <a:off x="457200" y="1600200"/>
            <a:ext cx="8147050" cy="4530725"/>
          </a:xfrm>
        </p:spPr>
        <p:txBody>
          <a:bodyPr/>
          <a:lstStyle/>
          <a:p>
            <a:pPr eaLnBrk="1" hangingPunct="1">
              <a:buFont typeface="Wingdings" pitchFamily="2" charset="2"/>
              <a:buNone/>
            </a:pPr>
            <a:r>
              <a:rPr lang="zh-CN" altLang="en-US" sz="4000" dirty="0">
                <a:solidFill>
                  <a:srgbClr val="CC0000"/>
                </a:solidFill>
                <a:ea typeface="方正舒体" pitchFamily="2" charset="-122"/>
              </a:rPr>
              <a:t>一常用编码方法：</a:t>
            </a:r>
          </a:p>
          <a:p>
            <a:pPr eaLnBrk="1" hangingPunct="1"/>
            <a:r>
              <a:rPr lang="zh-CN" altLang="en-US" sz="2800" b="1" dirty="0"/>
              <a:t>二进制、十进制、符号编码等</a:t>
            </a:r>
          </a:p>
          <a:p>
            <a:pPr eaLnBrk="1" hangingPunct="1">
              <a:buFont typeface="Wingdings" pitchFamily="2" charset="2"/>
              <a:buNone/>
            </a:pPr>
            <a:r>
              <a:rPr lang="zh-CN" altLang="en-US" sz="2800" b="1" dirty="0"/>
              <a:t>（</a:t>
            </a:r>
            <a:r>
              <a:rPr lang="en-US" altLang="zh-CN" sz="2800" b="1" dirty="0"/>
              <a:t>1</a:t>
            </a:r>
            <a:r>
              <a:rPr lang="zh-CN" altLang="en-US" sz="2800" b="1" dirty="0"/>
              <a:t>）二进制编码方法：设某参数取值范围为</a:t>
            </a:r>
          </a:p>
          <a:p>
            <a:pPr eaLnBrk="1" hangingPunct="1">
              <a:buFont typeface="Wingdings" pitchFamily="2" charset="2"/>
              <a:buNone/>
            </a:pPr>
            <a:r>
              <a:rPr lang="zh-CN" altLang="en-US" sz="2800" b="1" dirty="0">
                <a:solidFill>
                  <a:srgbClr val="003366"/>
                </a:solidFill>
              </a:rPr>
              <a:t>                </a:t>
            </a:r>
            <a:r>
              <a:rPr lang="en-US" altLang="zh-CN" sz="2800" b="1" dirty="0">
                <a:solidFill>
                  <a:srgbClr val="003366"/>
                </a:solidFill>
              </a:rPr>
              <a:t>【</a:t>
            </a:r>
            <a:r>
              <a:rPr lang="en-US" altLang="zh-CN" sz="2800" b="1" dirty="0" err="1">
                <a:solidFill>
                  <a:srgbClr val="003366"/>
                </a:solidFill>
              </a:rPr>
              <a:t>Umin</a:t>
            </a:r>
            <a:r>
              <a:rPr lang="zh-CN" altLang="en-US" sz="2800" b="1" dirty="0">
                <a:solidFill>
                  <a:srgbClr val="003366"/>
                </a:solidFill>
              </a:rPr>
              <a:t>，</a:t>
            </a:r>
            <a:r>
              <a:rPr lang="en-US" altLang="zh-CN" sz="2800" b="1" dirty="0" err="1">
                <a:solidFill>
                  <a:srgbClr val="003366"/>
                </a:solidFill>
              </a:rPr>
              <a:t>Umax</a:t>
            </a:r>
            <a:r>
              <a:rPr lang="en-US" altLang="zh-CN" sz="2800" b="1" dirty="0">
                <a:solidFill>
                  <a:srgbClr val="003366"/>
                </a:solidFill>
              </a:rPr>
              <a:t>】</a:t>
            </a:r>
          </a:p>
          <a:p>
            <a:pPr eaLnBrk="1" hangingPunct="1">
              <a:buFont typeface="Wingdings" pitchFamily="2" charset="2"/>
              <a:buNone/>
            </a:pPr>
            <a:r>
              <a:rPr lang="en-US" altLang="zh-CN" sz="2800" b="1" dirty="0">
                <a:solidFill>
                  <a:srgbClr val="003366"/>
                </a:solidFill>
              </a:rPr>
              <a:t>         </a:t>
            </a:r>
            <a:r>
              <a:rPr lang="zh-CN" altLang="en-US" sz="2800" b="1" dirty="0">
                <a:solidFill>
                  <a:srgbClr val="003366"/>
                </a:solidFill>
              </a:rPr>
              <a:t>如果用长度为</a:t>
            </a:r>
            <a:r>
              <a:rPr lang="el-GR" altLang="zh-CN" sz="2800" b="1" dirty="0">
                <a:solidFill>
                  <a:srgbClr val="003366"/>
                </a:solidFill>
                <a:latin typeface="Garamond" pitchFamily="18" charset="0"/>
                <a:ea typeface="MS UI Gothic" pitchFamily="34" charset="-128"/>
              </a:rPr>
              <a:t>τ</a:t>
            </a:r>
            <a:r>
              <a:rPr lang="zh-CN" altLang="en-US" sz="2800" b="1" dirty="0">
                <a:solidFill>
                  <a:srgbClr val="003366"/>
                </a:solidFill>
              </a:rPr>
              <a:t>的二进制编码符号串表示该参数，则总共能够产生         种不同编码。对应关系如下：            </a:t>
            </a:r>
          </a:p>
          <a:p>
            <a:pPr eaLnBrk="1" hangingPunct="1">
              <a:buFont typeface="Wingdings" pitchFamily="2" charset="2"/>
              <a:buNone/>
            </a:pPr>
            <a:endParaRPr lang="en-US" altLang="zh-CN" sz="2800" b="1" dirty="0">
              <a:solidFill>
                <a:srgbClr val="003366"/>
              </a:solidFill>
            </a:endParaRPr>
          </a:p>
        </p:txBody>
      </p:sp>
      <p:graphicFrame>
        <p:nvGraphicFramePr>
          <p:cNvPr id="74756" name="Object 4"/>
          <p:cNvGraphicFramePr>
            <a:graphicFrameLocks noGrp="1" noChangeAspect="1"/>
          </p:cNvGraphicFramePr>
          <p:nvPr>
            <p:ph sz="half" idx="2"/>
            <p:extLst>
              <p:ext uri="{D42A27DB-BD31-4B8C-83A1-F6EECF244321}">
                <p14:modId xmlns:p14="http://schemas.microsoft.com/office/powerpoint/2010/main" val="69643012"/>
              </p:ext>
            </p:extLst>
          </p:nvPr>
        </p:nvGraphicFramePr>
        <p:xfrm>
          <a:off x="4202906" y="4077072"/>
          <a:ext cx="738188" cy="792163"/>
        </p:xfrm>
        <a:graphic>
          <a:graphicData uri="http://schemas.openxmlformats.org/presentationml/2006/ole">
            <mc:AlternateContent xmlns:mc="http://schemas.openxmlformats.org/markup-compatibility/2006">
              <mc:Choice xmlns:v="urn:schemas-microsoft-com:vml" Requires="v">
                <p:oleObj spid="_x0000_s232475" name="公式" r:id="rId4" imgW="177646" imgH="190335" progId="Equation.3">
                  <p:embed/>
                </p:oleObj>
              </mc:Choice>
              <mc:Fallback>
                <p:oleObj name="公式" r:id="rId4" imgW="177646" imgH="19033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2906" y="4077072"/>
                        <a:ext cx="738188"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02100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sz="half" idx="1"/>
          </p:nvPr>
        </p:nvSpPr>
        <p:spPr>
          <a:xfrm>
            <a:off x="457200" y="692150"/>
            <a:ext cx="7931150" cy="5438775"/>
          </a:xfrm>
        </p:spPr>
        <p:txBody>
          <a:bodyPr/>
          <a:lstStyle/>
          <a:p>
            <a:pPr eaLnBrk="1" hangingPunct="1"/>
            <a:r>
              <a:rPr lang="en-US" altLang="zh-CN" sz="3200" b="1">
                <a:latin typeface="宋体" pitchFamily="2" charset="-122"/>
              </a:rPr>
              <a:t>0    </a:t>
            </a:r>
            <a:r>
              <a:rPr lang="zh-CN" altLang="en-US" sz="3200" b="1">
                <a:latin typeface="宋体" pitchFamily="2" charset="-122"/>
              </a:rPr>
              <a:t>对应  </a:t>
            </a:r>
            <a:r>
              <a:rPr lang="en-US" altLang="zh-CN" sz="3200" b="1">
                <a:latin typeface="宋体" pitchFamily="2" charset="-122"/>
              </a:rPr>
              <a:t>00…00    </a:t>
            </a:r>
            <a:r>
              <a:rPr lang="zh-CN" altLang="en-US" sz="3200" b="1">
                <a:latin typeface="宋体" pitchFamily="2" charset="-122"/>
              </a:rPr>
              <a:t>代表</a:t>
            </a:r>
            <a:r>
              <a:rPr lang="en-US" altLang="zh-CN" sz="3200" b="1">
                <a:latin typeface="宋体" pitchFamily="2" charset="-122"/>
              </a:rPr>
              <a:t>Umin </a:t>
            </a:r>
          </a:p>
          <a:p>
            <a:pPr eaLnBrk="1" hangingPunct="1"/>
            <a:r>
              <a:rPr lang="en-US" altLang="zh-CN" sz="3200" b="1">
                <a:latin typeface="宋体" pitchFamily="2" charset="-122"/>
              </a:rPr>
              <a:t>1    </a:t>
            </a:r>
            <a:r>
              <a:rPr lang="zh-CN" altLang="en-US" sz="3200" b="1">
                <a:latin typeface="宋体" pitchFamily="2" charset="-122"/>
              </a:rPr>
              <a:t>对应  </a:t>
            </a:r>
            <a:r>
              <a:rPr lang="en-US" altLang="zh-CN" sz="3200" b="1">
                <a:latin typeface="宋体" pitchFamily="2" charset="-122"/>
              </a:rPr>
              <a:t>00…01    </a:t>
            </a:r>
            <a:r>
              <a:rPr lang="zh-CN" altLang="en-US" sz="3200" b="1">
                <a:latin typeface="宋体" pitchFamily="2" charset="-122"/>
              </a:rPr>
              <a:t>代表</a:t>
            </a:r>
            <a:r>
              <a:rPr lang="en-US" altLang="zh-CN" sz="3200" b="1">
                <a:latin typeface="宋体" pitchFamily="2" charset="-122"/>
              </a:rPr>
              <a:t>Umin+</a:t>
            </a:r>
          </a:p>
          <a:p>
            <a:pPr eaLnBrk="1" hangingPunct="1"/>
            <a:r>
              <a:rPr lang="en-US" altLang="zh-CN" sz="3200" b="1">
                <a:latin typeface="宋体" pitchFamily="2" charset="-122"/>
              </a:rPr>
              <a:t>…</a:t>
            </a:r>
          </a:p>
          <a:p>
            <a:pPr eaLnBrk="1" hangingPunct="1"/>
            <a:r>
              <a:rPr lang="en-US" altLang="zh-CN" sz="3200" b="1">
                <a:latin typeface="宋体" pitchFamily="2" charset="-122"/>
              </a:rPr>
              <a:t>     </a:t>
            </a:r>
            <a:r>
              <a:rPr lang="zh-CN" altLang="en-US" sz="3200" b="1">
                <a:latin typeface="宋体" pitchFamily="2" charset="-122"/>
              </a:rPr>
              <a:t>对应  </a:t>
            </a:r>
            <a:r>
              <a:rPr lang="en-US" altLang="zh-CN" sz="3200" b="1">
                <a:latin typeface="宋体" pitchFamily="2" charset="-122"/>
              </a:rPr>
              <a:t>11…11    </a:t>
            </a:r>
            <a:r>
              <a:rPr lang="zh-CN" altLang="en-US" sz="3200" b="1">
                <a:latin typeface="宋体" pitchFamily="2" charset="-122"/>
              </a:rPr>
              <a:t>代表</a:t>
            </a:r>
            <a:r>
              <a:rPr lang="en-US" altLang="zh-CN" sz="3200" b="1">
                <a:latin typeface="宋体" pitchFamily="2" charset="-122"/>
              </a:rPr>
              <a:t>Umax</a:t>
            </a:r>
          </a:p>
          <a:p>
            <a:pPr eaLnBrk="1" hangingPunct="1"/>
            <a:r>
              <a:rPr lang="zh-CN" altLang="en-US" sz="3200" b="1">
                <a:latin typeface="宋体" pitchFamily="2" charset="-122"/>
              </a:rPr>
              <a:t>计算精度为</a:t>
            </a:r>
          </a:p>
          <a:p>
            <a:pPr eaLnBrk="1" hangingPunct="1"/>
            <a:endParaRPr lang="zh-CN" altLang="en-US" sz="3200">
              <a:latin typeface="宋体" pitchFamily="2" charset="-122"/>
            </a:endParaRPr>
          </a:p>
          <a:p>
            <a:pPr eaLnBrk="1" hangingPunct="1"/>
            <a:r>
              <a:rPr lang="zh-CN" altLang="en-US" sz="3200">
                <a:latin typeface="宋体" pitchFamily="2" charset="-122"/>
              </a:rPr>
              <a:t>   </a:t>
            </a:r>
          </a:p>
          <a:p>
            <a:pPr eaLnBrk="1" hangingPunct="1"/>
            <a:endParaRPr lang="en-US" altLang="zh-CN" sz="3200">
              <a:latin typeface="宋体" pitchFamily="2" charset="-122"/>
            </a:endParaRPr>
          </a:p>
        </p:txBody>
      </p:sp>
      <p:graphicFrame>
        <p:nvGraphicFramePr>
          <p:cNvPr id="75779" name="Object 4"/>
          <p:cNvGraphicFramePr>
            <a:graphicFrameLocks noGrp="1" noChangeAspect="1"/>
          </p:cNvGraphicFramePr>
          <p:nvPr>
            <p:ph sz="quarter" idx="2"/>
          </p:nvPr>
        </p:nvGraphicFramePr>
        <p:xfrm>
          <a:off x="7050088" y="1196975"/>
          <a:ext cx="623887" cy="792163"/>
        </p:xfrm>
        <a:graphic>
          <a:graphicData uri="http://schemas.openxmlformats.org/presentationml/2006/ole">
            <mc:AlternateContent xmlns:mc="http://schemas.openxmlformats.org/markup-compatibility/2006">
              <mc:Choice xmlns:v="urn:schemas-microsoft-com:vml" Requires="v">
                <p:oleObj spid="_x0000_s233549" name="公式" r:id="rId4" imgW="139579" imgH="177646" progId="Equation.3">
                  <p:embed/>
                </p:oleObj>
              </mc:Choice>
              <mc:Fallback>
                <p:oleObj name="公式" r:id="rId4" imgW="139579"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0088" y="1196975"/>
                        <a:ext cx="623887"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0" name="Object 7"/>
          <p:cNvGraphicFramePr>
            <a:graphicFrameLocks noGrp="1" noChangeAspect="1"/>
          </p:cNvGraphicFramePr>
          <p:nvPr>
            <p:ph sz="quarter" idx="3"/>
          </p:nvPr>
        </p:nvGraphicFramePr>
        <p:xfrm>
          <a:off x="755650" y="2420938"/>
          <a:ext cx="1079500" cy="771525"/>
        </p:xfrm>
        <a:graphic>
          <a:graphicData uri="http://schemas.openxmlformats.org/presentationml/2006/ole">
            <mc:AlternateContent xmlns:mc="http://schemas.openxmlformats.org/markup-compatibility/2006">
              <mc:Choice xmlns:v="urn:schemas-microsoft-com:vml" Requires="v">
                <p:oleObj spid="_x0000_s233550" name="公式" r:id="rId6" imgW="266469" imgH="190335" progId="Equation.3">
                  <p:embed/>
                </p:oleObj>
              </mc:Choice>
              <mc:Fallback>
                <p:oleObj name="公式" r:id="rId6" imgW="266469" imgH="19033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2420938"/>
                        <a:ext cx="10795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1" name="Object 10"/>
          <p:cNvGraphicFramePr>
            <a:graphicFrameLocks noChangeAspect="1"/>
          </p:cNvGraphicFramePr>
          <p:nvPr/>
        </p:nvGraphicFramePr>
        <p:xfrm>
          <a:off x="1692275" y="3716338"/>
          <a:ext cx="4140200" cy="1754187"/>
        </p:xfrm>
        <a:graphic>
          <a:graphicData uri="http://schemas.openxmlformats.org/presentationml/2006/ole">
            <mc:AlternateContent xmlns:mc="http://schemas.openxmlformats.org/markup-compatibility/2006">
              <mc:Choice xmlns:v="urn:schemas-microsoft-com:vml" Requires="v">
                <p:oleObj spid="_x0000_s233551" name="公式" r:id="rId8" imgW="926698" imgH="393529" progId="Equation.3">
                  <p:embed/>
                </p:oleObj>
              </mc:Choice>
              <mc:Fallback>
                <p:oleObj name="公式" r:id="rId8" imgW="926698"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3716338"/>
                        <a:ext cx="4140200" cy="175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0748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solidFill>
            <a:srgbClr val="FFFF66"/>
          </a:solidFill>
        </p:spPr>
        <p:txBody>
          <a:bodyPr/>
          <a:lstStyle/>
          <a:p>
            <a:pPr eaLnBrk="1" hangingPunct="1"/>
            <a:r>
              <a:rPr lang="zh-CN" altLang="en-US" b="1">
                <a:solidFill>
                  <a:srgbClr val="003366"/>
                </a:solidFill>
              </a:rPr>
              <a:t>（</a:t>
            </a:r>
            <a:r>
              <a:rPr lang="en-US" altLang="zh-CN" b="1">
                <a:solidFill>
                  <a:srgbClr val="003366"/>
                </a:solidFill>
              </a:rPr>
              <a:t>2</a:t>
            </a:r>
            <a:r>
              <a:rPr lang="zh-CN" altLang="en-US" b="1">
                <a:solidFill>
                  <a:srgbClr val="003366"/>
                </a:solidFill>
              </a:rPr>
              <a:t>）格雷码（</a:t>
            </a:r>
            <a:r>
              <a:rPr lang="en-US" altLang="zh-CN" b="1">
                <a:solidFill>
                  <a:srgbClr val="003366"/>
                </a:solidFill>
              </a:rPr>
              <a:t>Gray code</a:t>
            </a:r>
            <a:r>
              <a:rPr lang="zh-CN" altLang="en-US" b="1">
                <a:solidFill>
                  <a:srgbClr val="003366"/>
                </a:solidFill>
              </a:rPr>
              <a:t>）</a:t>
            </a:r>
          </a:p>
        </p:txBody>
      </p:sp>
      <p:sp>
        <p:nvSpPr>
          <p:cNvPr id="76803" name="Rectangle 3"/>
          <p:cNvSpPr>
            <a:spLocks noGrp="1" noChangeArrowheads="1"/>
          </p:cNvSpPr>
          <p:nvPr>
            <p:ph type="body" sz="half" idx="1"/>
          </p:nvPr>
        </p:nvSpPr>
        <p:spPr>
          <a:xfrm>
            <a:off x="457200" y="1600200"/>
            <a:ext cx="8218488" cy="4530725"/>
          </a:xfrm>
        </p:spPr>
        <p:txBody>
          <a:bodyPr/>
          <a:lstStyle/>
          <a:p>
            <a:pPr eaLnBrk="1" hangingPunct="1"/>
            <a:r>
              <a:rPr lang="zh-CN" altLang="en-US" sz="3200" b="1"/>
              <a:t>二进制编码与格雷码的换算：</a:t>
            </a:r>
          </a:p>
          <a:p>
            <a:pPr eaLnBrk="1" hangingPunct="1"/>
            <a:r>
              <a:rPr lang="zh-CN" altLang="en-US" sz="3200" b="1"/>
              <a:t>设一个二进制编码为</a:t>
            </a:r>
          </a:p>
          <a:p>
            <a:pPr eaLnBrk="1" hangingPunct="1"/>
            <a:r>
              <a:rPr lang="zh-CN" altLang="en-US" sz="2600" b="1"/>
              <a:t>  </a:t>
            </a:r>
            <a:r>
              <a:rPr lang="en-US" altLang="zh-CN" sz="3600" b="1"/>
              <a:t>B=</a:t>
            </a:r>
          </a:p>
          <a:p>
            <a:pPr eaLnBrk="1" hangingPunct="1"/>
            <a:endParaRPr lang="en-US" altLang="zh-CN" sz="2600" b="1"/>
          </a:p>
          <a:p>
            <a:pPr eaLnBrk="1" hangingPunct="1"/>
            <a:r>
              <a:rPr lang="zh-CN" altLang="en-US" sz="3200" b="1"/>
              <a:t>则对应格雷码为</a:t>
            </a:r>
          </a:p>
          <a:p>
            <a:pPr eaLnBrk="1" hangingPunct="1"/>
            <a:r>
              <a:rPr lang="zh-CN" altLang="en-US" sz="3200" b="1"/>
              <a:t>  </a:t>
            </a:r>
            <a:r>
              <a:rPr lang="en-US" altLang="zh-CN" sz="3600" b="1"/>
              <a:t>G=</a:t>
            </a:r>
          </a:p>
          <a:p>
            <a:pPr eaLnBrk="1" hangingPunct="1"/>
            <a:r>
              <a:rPr lang="zh-CN" altLang="en-US" sz="3600" b="1"/>
              <a:t>其中</a:t>
            </a:r>
          </a:p>
          <a:p>
            <a:pPr eaLnBrk="1" hangingPunct="1"/>
            <a:endParaRPr lang="zh-CN" altLang="en-US" sz="3200" b="1"/>
          </a:p>
          <a:p>
            <a:pPr eaLnBrk="1" hangingPunct="1"/>
            <a:endParaRPr lang="zh-CN" altLang="en-US" sz="2600" b="1"/>
          </a:p>
          <a:p>
            <a:pPr eaLnBrk="1" hangingPunct="1"/>
            <a:endParaRPr lang="en-US" altLang="zh-CN" sz="2600" b="1"/>
          </a:p>
        </p:txBody>
      </p:sp>
      <p:graphicFrame>
        <p:nvGraphicFramePr>
          <p:cNvPr id="76804" name="Object 4"/>
          <p:cNvGraphicFramePr>
            <a:graphicFrameLocks noGrp="1" noChangeAspect="1"/>
          </p:cNvGraphicFramePr>
          <p:nvPr>
            <p:ph sz="quarter" idx="2"/>
          </p:nvPr>
        </p:nvGraphicFramePr>
        <p:xfrm>
          <a:off x="1835150" y="2708275"/>
          <a:ext cx="3384550" cy="966788"/>
        </p:xfrm>
        <a:graphic>
          <a:graphicData uri="http://schemas.openxmlformats.org/presentationml/2006/ole">
            <mc:AlternateContent xmlns:mc="http://schemas.openxmlformats.org/markup-compatibility/2006">
              <mc:Choice xmlns:v="urn:schemas-microsoft-com:vml" Requires="v">
                <p:oleObj spid="_x0000_s234548" name="公式" r:id="rId4" imgW="800100" imgH="228600" progId="Equation.3">
                  <p:embed/>
                </p:oleObj>
              </mc:Choice>
              <mc:Fallback>
                <p:oleObj name="公式" r:id="rId4" imgW="8001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2708275"/>
                        <a:ext cx="3384550"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5" name="Object 6"/>
          <p:cNvGraphicFramePr>
            <a:graphicFrameLocks noGrp="1" noChangeAspect="1"/>
          </p:cNvGraphicFramePr>
          <p:nvPr>
            <p:ph sz="quarter" idx="3"/>
          </p:nvPr>
        </p:nvGraphicFramePr>
        <p:xfrm>
          <a:off x="1835150" y="4292600"/>
          <a:ext cx="3608388" cy="915988"/>
        </p:xfrm>
        <a:graphic>
          <a:graphicData uri="http://schemas.openxmlformats.org/presentationml/2006/ole">
            <mc:AlternateContent xmlns:mc="http://schemas.openxmlformats.org/markup-compatibility/2006">
              <mc:Choice xmlns:v="urn:schemas-microsoft-com:vml" Requires="v">
                <p:oleObj spid="_x0000_s234549" name="公式" r:id="rId6" imgW="901309" imgH="228501" progId="Equation.3">
                  <p:embed/>
                </p:oleObj>
              </mc:Choice>
              <mc:Fallback>
                <p:oleObj name="公式" r:id="rId6" imgW="901309"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4292600"/>
                        <a:ext cx="36083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900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4"/>
          <p:cNvGraphicFramePr>
            <a:graphicFrameLocks noGrp="1" noChangeAspect="1"/>
          </p:cNvGraphicFramePr>
          <p:nvPr>
            <p:ph sz="half" idx="1"/>
          </p:nvPr>
        </p:nvGraphicFramePr>
        <p:xfrm>
          <a:off x="468313" y="1557338"/>
          <a:ext cx="7632700" cy="1768475"/>
        </p:xfrm>
        <a:graphic>
          <a:graphicData uri="http://schemas.openxmlformats.org/presentationml/2006/ole">
            <mc:AlternateContent xmlns:mc="http://schemas.openxmlformats.org/markup-compatibility/2006">
              <mc:Choice xmlns:v="urn:schemas-microsoft-com:vml" Requires="v">
                <p:oleObj spid="_x0000_s235572" name="公式" r:id="rId4" imgW="2082800" imgH="482600" progId="Equation.3">
                  <p:embed/>
                </p:oleObj>
              </mc:Choice>
              <mc:Fallback>
                <p:oleObj name="公式" r:id="rId4" imgW="2082800" imgH="482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557338"/>
                        <a:ext cx="7632700"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27" name="Text Box 7"/>
          <p:cNvSpPr txBox="1">
            <a:spLocks noChangeArrowheads="1"/>
          </p:cNvSpPr>
          <p:nvPr/>
        </p:nvSpPr>
        <p:spPr bwMode="auto">
          <a:xfrm>
            <a:off x="468313" y="1268413"/>
            <a:ext cx="8208962" cy="377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rgbClr val="006699"/>
                </a:solidFill>
                <a:latin typeface="Arial" pitchFamily="34" charset="0"/>
                <a:ea typeface="方正舒体" pitchFamily="2" charset="-122"/>
              </a:defRPr>
            </a:lvl1pPr>
            <a:lvl2pPr marL="742950" indent="-285750" eaLnBrk="0" hangingPunct="0">
              <a:defRPr sz="4400">
                <a:solidFill>
                  <a:srgbClr val="006699"/>
                </a:solidFill>
                <a:latin typeface="Arial" pitchFamily="34" charset="0"/>
                <a:ea typeface="方正舒体" pitchFamily="2" charset="-122"/>
              </a:defRPr>
            </a:lvl2pPr>
            <a:lvl3pPr marL="1143000" indent="-228600" eaLnBrk="0" hangingPunct="0">
              <a:defRPr sz="4400">
                <a:solidFill>
                  <a:srgbClr val="006699"/>
                </a:solidFill>
                <a:latin typeface="Arial" pitchFamily="34" charset="0"/>
                <a:ea typeface="方正舒体" pitchFamily="2" charset="-122"/>
              </a:defRPr>
            </a:lvl3pPr>
            <a:lvl4pPr marL="1600200" indent="-228600" eaLnBrk="0" hangingPunct="0">
              <a:defRPr sz="4400">
                <a:solidFill>
                  <a:srgbClr val="006699"/>
                </a:solidFill>
                <a:latin typeface="Arial" pitchFamily="34" charset="0"/>
                <a:ea typeface="方正舒体" pitchFamily="2" charset="-122"/>
              </a:defRPr>
            </a:lvl4pPr>
            <a:lvl5pPr marL="2057400" indent="-228600" eaLnBrk="0" hangingPunct="0">
              <a:defRPr sz="4400">
                <a:solidFill>
                  <a:srgbClr val="006699"/>
                </a:solidFill>
                <a:latin typeface="Arial" pitchFamily="34" charset="0"/>
                <a:ea typeface="方正舒体" pitchFamily="2" charset="-122"/>
              </a:defRPr>
            </a:lvl5pPr>
            <a:lvl6pPr marL="2514600" indent="-228600" eaLnBrk="0" fontAlgn="base" hangingPunct="0">
              <a:spcBef>
                <a:spcPct val="0"/>
              </a:spcBef>
              <a:spcAft>
                <a:spcPct val="0"/>
              </a:spcAft>
              <a:defRPr sz="4400">
                <a:solidFill>
                  <a:srgbClr val="006699"/>
                </a:solidFill>
                <a:latin typeface="Arial" pitchFamily="34" charset="0"/>
                <a:ea typeface="方正舒体" pitchFamily="2" charset="-122"/>
              </a:defRPr>
            </a:lvl6pPr>
            <a:lvl7pPr marL="2971800" indent="-228600" eaLnBrk="0" fontAlgn="base" hangingPunct="0">
              <a:spcBef>
                <a:spcPct val="0"/>
              </a:spcBef>
              <a:spcAft>
                <a:spcPct val="0"/>
              </a:spcAft>
              <a:defRPr sz="4400">
                <a:solidFill>
                  <a:srgbClr val="006699"/>
                </a:solidFill>
                <a:latin typeface="Arial" pitchFamily="34" charset="0"/>
                <a:ea typeface="方正舒体" pitchFamily="2" charset="-122"/>
              </a:defRPr>
            </a:lvl7pPr>
            <a:lvl8pPr marL="3429000" indent="-228600" eaLnBrk="0" fontAlgn="base" hangingPunct="0">
              <a:spcBef>
                <a:spcPct val="0"/>
              </a:spcBef>
              <a:spcAft>
                <a:spcPct val="0"/>
              </a:spcAft>
              <a:defRPr sz="4400">
                <a:solidFill>
                  <a:srgbClr val="006699"/>
                </a:solidFill>
                <a:latin typeface="Arial" pitchFamily="34" charset="0"/>
                <a:ea typeface="方正舒体" pitchFamily="2" charset="-122"/>
              </a:defRPr>
            </a:lvl8pPr>
            <a:lvl9pPr marL="3886200" indent="-228600" eaLnBrk="0" fontAlgn="base" hangingPunct="0">
              <a:spcBef>
                <a:spcPct val="0"/>
              </a:spcBef>
              <a:spcAft>
                <a:spcPct val="0"/>
              </a:spcAft>
              <a:defRPr sz="4400">
                <a:solidFill>
                  <a:srgbClr val="006699"/>
                </a:solidFill>
                <a:latin typeface="Arial" pitchFamily="34" charset="0"/>
                <a:ea typeface="方正舒体" pitchFamily="2" charset="-122"/>
              </a:defRPr>
            </a:lvl9pPr>
          </a:lstStyle>
          <a:p>
            <a:pPr eaLnBrk="1" hangingPunct="1">
              <a:spcBef>
                <a:spcPct val="50000"/>
              </a:spcBef>
            </a:pPr>
            <a:r>
              <a:rPr lang="en-US" altLang="zh-CN"/>
              <a:t> </a:t>
            </a:r>
          </a:p>
          <a:p>
            <a:pPr eaLnBrk="1" hangingPunct="1">
              <a:spcBef>
                <a:spcPct val="50000"/>
              </a:spcBef>
            </a:pPr>
            <a:endParaRPr lang="en-US" altLang="zh-CN"/>
          </a:p>
          <a:p>
            <a:pPr eaLnBrk="1" hangingPunct="1">
              <a:spcBef>
                <a:spcPct val="50000"/>
              </a:spcBef>
            </a:pPr>
            <a:endParaRPr lang="en-US" altLang="zh-CN"/>
          </a:p>
          <a:p>
            <a:pPr eaLnBrk="1" hangingPunct="1">
              <a:spcBef>
                <a:spcPct val="50000"/>
              </a:spcBef>
            </a:pPr>
            <a:r>
              <a:rPr lang="zh-CN" altLang="en-US"/>
              <a:t>其中       为异或运算符</a:t>
            </a:r>
          </a:p>
        </p:txBody>
      </p:sp>
      <p:graphicFrame>
        <p:nvGraphicFramePr>
          <p:cNvPr id="77828" name="Object 9"/>
          <p:cNvGraphicFramePr>
            <a:graphicFrameLocks noGrp="1" noChangeAspect="1"/>
          </p:cNvGraphicFramePr>
          <p:nvPr>
            <p:ph sz="half" idx="2"/>
          </p:nvPr>
        </p:nvGraphicFramePr>
        <p:xfrm>
          <a:off x="1835150" y="4221163"/>
          <a:ext cx="801688" cy="863600"/>
        </p:xfrm>
        <a:graphic>
          <a:graphicData uri="http://schemas.openxmlformats.org/presentationml/2006/ole">
            <mc:AlternateContent xmlns:mc="http://schemas.openxmlformats.org/markup-compatibility/2006">
              <mc:Choice xmlns:v="urn:schemas-microsoft-com:vml" Requires="v">
                <p:oleObj spid="_x0000_s235573" name="公式" r:id="rId6" imgW="164814" imgH="177492" progId="Equation.3">
                  <p:embed/>
                </p:oleObj>
              </mc:Choice>
              <mc:Fallback>
                <p:oleObj name="公式" r:id="rId6" imgW="164814" imgH="17749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4221163"/>
                        <a:ext cx="801688"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379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solidFill>
            <a:srgbClr val="AFBF39">
              <a:alpha val="45097"/>
            </a:srgbClr>
          </a:solidFill>
        </p:spPr>
        <p:txBody>
          <a:bodyPr/>
          <a:lstStyle/>
          <a:p>
            <a:pPr eaLnBrk="1" hangingPunct="1"/>
            <a:r>
              <a:rPr lang="zh-CN" altLang="en-US" b="1">
                <a:solidFill>
                  <a:schemeClr val="tx1"/>
                </a:solidFill>
              </a:rPr>
              <a:t>格雷码到二进制码的转换公式为</a:t>
            </a:r>
          </a:p>
        </p:txBody>
      </p:sp>
      <p:graphicFrame>
        <p:nvGraphicFramePr>
          <p:cNvPr id="78851" name="Object 4"/>
          <p:cNvGraphicFramePr>
            <a:graphicFrameLocks noGrp="1" noChangeAspect="1"/>
          </p:cNvGraphicFramePr>
          <p:nvPr>
            <p:ph idx="1"/>
          </p:nvPr>
        </p:nvGraphicFramePr>
        <p:xfrm>
          <a:off x="539750" y="1916113"/>
          <a:ext cx="7920038" cy="2074862"/>
        </p:xfrm>
        <a:graphic>
          <a:graphicData uri="http://schemas.openxmlformats.org/presentationml/2006/ole">
            <mc:AlternateContent xmlns:mc="http://schemas.openxmlformats.org/markup-compatibility/2006">
              <mc:Choice xmlns:v="urn:schemas-microsoft-com:vml" Requires="v">
                <p:oleObj spid="_x0000_s236571" name="公式" r:id="rId4" imgW="2082800" imgH="482600" progId="Equation.3">
                  <p:embed/>
                </p:oleObj>
              </mc:Choice>
              <mc:Fallback>
                <p:oleObj name="公式" r:id="rId4" imgW="2082800" imgH="482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916113"/>
                        <a:ext cx="7920038" cy="207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4495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908050"/>
            <a:ext cx="3599631" cy="4897214"/>
          </a:xfrm>
          <a:solidFill>
            <a:srgbClr val="FFFF66"/>
          </a:solidFill>
        </p:spPr>
        <p:txBody>
          <a:bodyPr/>
          <a:lstStyle/>
          <a:p>
            <a:pPr eaLnBrk="1" hangingPunct="1"/>
            <a:r>
              <a:rPr lang="zh-CN" altLang="en-US" sz="4800" b="1" dirty="0">
                <a:solidFill>
                  <a:srgbClr val="990000"/>
                </a:solidFill>
                <a:ea typeface="方正舒体" pitchFamily="2" charset="-122"/>
              </a:rPr>
              <a:t>格雷码特点</a:t>
            </a:r>
            <a:r>
              <a:rPr lang="zh-CN" altLang="en-US" b="1" dirty="0">
                <a:solidFill>
                  <a:srgbClr val="990000"/>
                </a:solidFill>
              </a:rPr>
              <a:t>：  </a:t>
            </a:r>
            <a:r>
              <a:rPr lang="zh-CN" altLang="en-US" b="1" dirty="0">
                <a:solidFill>
                  <a:srgbClr val="003366"/>
                </a:solidFill>
              </a:rPr>
              <a:t>任意两个整数的差是这两个整数所对应的格雷码之间的</a:t>
            </a:r>
            <a:r>
              <a:rPr lang="en-US" altLang="zh-CN" b="1" dirty="0">
                <a:solidFill>
                  <a:srgbClr val="003366"/>
                </a:solidFill>
              </a:rPr>
              <a:t>Hamming</a:t>
            </a:r>
            <a:r>
              <a:rPr lang="zh-CN" altLang="en-US" b="1" dirty="0">
                <a:solidFill>
                  <a:srgbClr val="003366"/>
                </a:solidFill>
              </a:rPr>
              <a:t>距离。</a:t>
            </a:r>
          </a:p>
        </p:txBody>
      </p:sp>
      <p:sp>
        <p:nvSpPr>
          <p:cNvPr id="79875" name="Rectangle 3"/>
          <p:cNvSpPr>
            <a:spLocks noGrp="1" noChangeArrowheads="1"/>
          </p:cNvSpPr>
          <p:nvPr>
            <p:ph type="body" idx="1"/>
          </p:nvPr>
        </p:nvSpPr>
        <p:spPr>
          <a:xfrm>
            <a:off x="4283968" y="1557338"/>
            <a:ext cx="4320480" cy="2808287"/>
          </a:xfrm>
          <a:solidFill>
            <a:srgbClr val="1E7EAE">
              <a:alpha val="39999"/>
            </a:srgbClr>
          </a:solidFill>
        </p:spPr>
        <p:txBody>
          <a:bodyPr/>
          <a:lstStyle/>
          <a:p>
            <a:pPr eaLnBrk="1" hangingPunct="1"/>
            <a:r>
              <a:rPr lang="zh-CN" altLang="en-US" sz="3600" b="1" dirty="0"/>
              <a:t>格雷码有助于提高遗传算法的局部搜索能力和交叉变异等遗传操作的实现</a:t>
            </a:r>
          </a:p>
        </p:txBody>
      </p:sp>
    </p:spTree>
    <p:extLst>
      <p:ext uri="{BB962C8B-B14F-4D97-AF65-F5344CB8AC3E}">
        <p14:creationId xmlns:p14="http://schemas.microsoft.com/office/powerpoint/2010/main" val="225432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77813"/>
            <a:ext cx="2819400" cy="990600"/>
          </a:xfrm>
          <a:solidFill>
            <a:srgbClr val="EECAF2"/>
          </a:solidFill>
        </p:spPr>
        <p:txBody>
          <a:bodyPr/>
          <a:lstStyle/>
          <a:p>
            <a:pPr eaLnBrk="1" hangingPunct="1"/>
            <a:r>
              <a:rPr lang="zh-CN" altLang="en-US" b="1">
                <a:solidFill>
                  <a:srgbClr val="990000"/>
                </a:solidFill>
              </a:rPr>
              <a:t>变换实例</a:t>
            </a:r>
          </a:p>
        </p:txBody>
      </p:sp>
      <p:sp>
        <p:nvSpPr>
          <p:cNvPr id="80899" name="Rectangle 3"/>
          <p:cNvSpPr>
            <a:spLocks noGrp="1" noChangeArrowheads="1"/>
          </p:cNvSpPr>
          <p:nvPr>
            <p:ph type="body" idx="1"/>
          </p:nvPr>
        </p:nvSpPr>
        <p:spPr/>
        <p:txBody>
          <a:bodyPr/>
          <a:lstStyle/>
          <a:p>
            <a:pPr eaLnBrk="1" hangingPunct="1"/>
            <a:r>
              <a:rPr lang="en-US" altLang="zh-CN" b="1"/>
              <a:t>X1=175</a:t>
            </a:r>
            <a:r>
              <a:rPr lang="zh-CN" altLang="en-US" b="1"/>
              <a:t>，</a:t>
            </a:r>
            <a:r>
              <a:rPr lang="en-US" altLang="zh-CN" b="1"/>
              <a:t>x2=176</a:t>
            </a:r>
            <a:r>
              <a:rPr lang="zh-CN" altLang="en-US" b="1"/>
              <a:t>为两个实数，他们对应的长度为</a:t>
            </a:r>
            <a:r>
              <a:rPr lang="en-US" altLang="zh-CN" b="1"/>
              <a:t>10</a:t>
            </a:r>
            <a:r>
              <a:rPr lang="zh-CN" altLang="en-US" b="1"/>
              <a:t>的二进制编码为</a:t>
            </a:r>
          </a:p>
          <a:p>
            <a:pPr eaLnBrk="1" hangingPunct="1"/>
            <a:r>
              <a:rPr lang="en-US" altLang="zh-CN" b="1"/>
              <a:t>X1=0010101111</a:t>
            </a:r>
          </a:p>
          <a:p>
            <a:pPr eaLnBrk="1" hangingPunct="1"/>
            <a:r>
              <a:rPr lang="en-US" altLang="zh-CN" b="1"/>
              <a:t>x2=0010110000</a:t>
            </a:r>
          </a:p>
          <a:p>
            <a:pPr eaLnBrk="1" hangingPunct="1"/>
            <a:r>
              <a:rPr lang="zh-CN" altLang="en-US" b="1"/>
              <a:t>长度同为</a:t>
            </a:r>
            <a:r>
              <a:rPr lang="en-US" altLang="zh-CN" b="1"/>
              <a:t>10</a:t>
            </a:r>
            <a:r>
              <a:rPr lang="zh-CN" altLang="en-US" b="1"/>
              <a:t>的格雷码为</a:t>
            </a:r>
          </a:p>
          <a:p>
            <a:pPr eaLnBrk="1" hangingPunct="1"/>
            <a:r>
              <a:rPr lang="en-US" altLang="zh-CN" b="1"/>
              <a:t>X1=0011111000</a:t>
            </a:r>
          </a:p>
          <a:p>
            <a:pPr eaLnBrk="1" hangingPunct="1"/>
            <a:r>
              <a:rPr lang="en-US" altLang="zh-CN" b="1"/>
              <a:t>X2=0011101000</a:t>
            </a:r>
          </a:p>
        </p:txBody>
      </p:sp>
    </p:spTree>
    <p:extLst>
      <p:ext uri="{BB962C8B-B14F-4D97-AF65-F5344CB8AC3E}">
        <p14:creationId xmlns:p14="http://schemas.microsoft.com/office/powerpoint/2010/main" val="1002243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solidFill>
            <a:srgbClr val="CCCCFF"/>
          </a:solidFill>
        </p:spPr>
        <p:txBody>
          <a:bodyPr/>
          <a:lstStyle/>
          <a:p>
            <a:pPr eaLnBrk="1" hangingPunct="1"/>
            <a:r>
              <a:rPr lang="zh-CN" altLang="en-US" b="1"/>
              <a:t>（</a:t>
            </a:r>
            <a:r>
              <a:rPr lang="en-US" altLang="zh-CN" b="1"/>
              <a:t>3</a:t>
            </a:r>
            <a:r>
              <a:rPr lang="zh-CN" altLang="en-US" b="1"/>
              <a:t>）十进制浮点编码为真值编码</a:t>
            </a:r>
          </a:p>
        </p:txBody>
      </p:sp>
      <p:sp>
        <p:nvSpPr>
          <p:cNvPr id="81923" name="Rectangle 3"/>
          <p:cNvSpPr>
            <a:spLocks noGrp="1" noChangeArrowheads="1"/>
          </p:cNvSpPr>
          <p:nvPr>
            <p:ph type="body" sz="half" idx="1"/>
          </p:nvPr>
        </p:nvSpPr>
        <p:spPr>
          <a:xfrm>
            <a:off x="468313" y="1628775"/>
            <a:ext cx="8280400" cy="4530725"/>
          </a:xfrm>
        </p:spPr>
        <p:txBody>
          <a:bodyPr/>
          <a:lstStyle/>
          <a:p>
            <a:pPr eaLnBrk="1" hangingPunct="1"/>
            <a:r>
              <a:rPr lang="zh-CN" altLang="en-US" sz="3200" b="1"/>
              <a:t>如</a:t>
            </a:r>
            <a:r>
              <a:rPr lang="en-US" altLang="zh-CN" sz="3200" b="1"/>
              <a:t>x=</a:t>
            </a:r>
            <a:r>
              <a:rPr lang="zh-CN" altLang="en-US" sz="3200" b="1"/>
              <a:t>（</a:t>
            </a:r>
            <a:r>
              <a:rPr lang="en-US" altLang="zh-CN" sz="3200" b="1"/>
              <a:t>x1,x2,x3,x4,x5),</a:t>
            </a:r>
            <a:r>
              <a:rPr lang="zh-CN" altLang="en-US" sz="3200" b="1"/>
              <a:t>每个变量</a:t>
            </a:r>
            <a:r>
              <a:rPr lang="en-US" altLang="zh-CN" sz="3200" b="1"/>
              <a:t>xi</a:t>
            </a:r>
            <a:r>
              <a:rPr lang="zh-CN" altLang="en-US" sz="3200" b="1"/>
              <a:t>都有其对应上下限</a:t>
            </a:r>
          </a:p>
          <a:p>
            <a:pPr eaLnBrk="1" hangingPunct="1"/>
            <a:endParaRPr lang="zh-CN" altLang="en-US" sz="2600"/>
          </a:p>
          <a:p>
            <a:pPr eaLnBrk="1" hangingPunct="1"/>
            <a:endParaRPr lang="zh-CN" altLang="en-US" sz="2600"/>
          </a:p>
          <a:p>
            <a:pPr eaLnBrk="1" hangingPunct="1"/>
            <a:r>
              <a:rPr lang="en-US" altLang="zh-CN" sz="3200" b="1"/>
              <a:t>X=</a:t>
            </a:r>
            <a:r>
              <a:rPr lang="zh-CN" altLang="en-US" sz="3200" b="1"/>
              <a:t>（</a:t>
            </a:r>
            <a:r>
              <a:rPr lang="en-US" altLang="zh-CN" sz="3200" b="1"/>
              <a:t>5.80,6.90,3.50,3,80,5.00</a:t>
            </a:r>
            <a:r>
              <a:rPr lang="zh-CN" altLang="en-US" sz="3200" b="1"/>
              <a:t>）</a:t>
            </a:r>
            <a:r>
              <a:rPr lang="en-US" altLang="zh-CN" sz="3200" b="1"/>
              <a:t>d </a:t>
            </a:r>
            <a:r>
              <a:rPr lang="zh-CN" altLang="en-US" sz="3200" b="1"/>
              <a:t>基因型为</a:t>
            </a:r>
          </a:p>
          <a:p>
            <a:pPr eaLnBrk="1" hangingPunct="1"/>
            <a:endParaRPr lang="zh-CN" altLang="en-US" sz="3200" b="1"/>
          </a:p>
          <a:p>
            <a:pPr eaLnBrk="1" hangingPunct="1"/>
            <a:endParaRPr lang="zh-CN" altLang="en-US" sz="3200" b="1"/>
          </a:p>
          <a:p>
            <a:pPr eaLnBrk="1" hangingPunct="1"/>
            <a:endParaRPr lang="zh-CN" altLang="en-US" sz="2600"/>
          </a:p>
          <a:p>
            <a:pPr eaLnBrk="1" hangingPunct="1"/>
            <a:endParaRPr lang="zh-CN" altLang="en-US" sz="2600"/>
          </a:p>
          <a:p>
            <a:pPr eaLnBrk="1" hangingPunct="1"/>
            <a:endParaRPr lang="zh-CN" altLang="en-US" sz="2600"/>
          </a:p>
          <a:p>
            <a:pPr eaLnBrk="1" hangingPunct="1"/>
            <a:endParaRPr lang="en-US" altLang="zh-CN" sz="2600"/>
          </a:p>
        </p:txBody>
      </p:sp>
      <p:graphicFrame>
        <p:nvGraphicFramePr>
          <p:cNvPr id="81924" name="Object 4"/>
          <p:cNvGraphicFramePr>
            <a:graphicFrameLocks noGrp="1" noChangeAspect="1"/>
          </p:cNvGraphicFramePr>
          <p:nvPr>
            <p:ph sz="half" idx="2"/>
          </p:nvPr>
        </p:nvGraphicFramePr>
        <p:xfrm>
          <a:off x="2555875" y="2565400"/>
          <a:ext cx="3168650" cy="1136650"/>
        </p:xfrm>
        <a:graphic>
          <a:graphicData uri="http://schemas.openxmlformats.org/presentationml/2006/ole">
            <mc:AlternateContent xmlns:mc="http://schemas.openxmlformats.org/markup-compatibility/2006">
              <mc:Choice xmlns:v="urn:schemas-microsoft-com:vml" Requires="v">
                <p:oleObj spid="_x0000_s237595" name="公式" r:id="rId4" imgW="672808" imgH="241195" progId="Equation.3">
                  <p:embed/>
                </p:oleObj>
              </mc:Choice>
              <mc:Fallback>
                <p:oleObj name="公式" r:id="rId4" imgW="672808"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2565400"/>
                        <a:ext cx="3168650"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5" name="Rectangle 6"/>
          <p:cNvSpPr>
            <a:spLocks noChangeArrowheads="1"/>
          </p:cNvSpPr>
          <p:nvPr/>
        </p:nvSpPr>
        <p:spPr bwMode="auto">
          <a:xfrm>
            <a:off x="971550" y="4724400"/>
            <a:ext cx="1439863" cy="547688"/>
          </a:xfrm>
          <a:prstGeom prst="rect">
            <a:avLst/>
          </a:prstGeom>
          <a:noFill/>
          <a:ln w="28575" algn="ctr">
            <a:solidFill>
              <a:srgbClr val="00CC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800"/>
              <a:t>5.80</a:t>
            </a:r>
          </a:p>
        </p:txBody>
      </p:sp>
      <p:sp>
        <p:nvSpPr>
          <p:cNvPr id="81926" name="Rectangle 11"/>
          <p:cNvSpPr>
            <a:spLocks noChangeArrowheads="1"/>
          </p:cNvSpPr>
          <p:nvPr/>
        </p:nvSpPr>
        <p:spPr bwMode="auto">
          <a:xfrm>
            <a:off x="2411413" y="4724400"/>
            <a:ext cx="1439862" cy="547688"/>
          </a:xfrm>
          <a:prstGeom prst="rect">
            <a:avLst/>
          </a:prstGeom>
          <a:noFill/>
          <a:ln w="28575" algn="ctr">
            <a:solidFill>
              <a:srgbClr val="00CC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800"/>
              <a:t>6.90</a:t>
            </a:r>
          </a:p>
        </p:txBody>
      </p:sp>
      <p:sp>
        <p:nvSpPr>
          <p:cNvPr id="81927" name="Rectangle 12"/>
          <p:cNvSpPr>
            <a:spLocks noChangeArrowheads="1"/>
          </p:cNvSpPr>
          <p:nvPr/>
        </p:nvSpPr>
        <p:spPr bwMode="auto">
          <a:xfrm>
            <a:off x="6732588" y="4724400"/>
            <a:ext cx="1439862" cy="547688"/>
          </a:xfrm>
          <a:prstGeom prst="rect">
            <a:avLst/>
          </a:prstGeom>
          <a:noFill/>
          <a:ln w="28575" algn="ctr">
            <a:solidFill>
              <a:srgbClr val="00CC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800"/>
              <a:t>5.00</a:t>
            </a:r>
          </a:p>
        </p:txBody>
      </p:sp>
      <p:sp>
        <p:nvSpPr>
          <p:cNvPr id="81928" name="Rectangle 13"/>
          <p:cNvSpPr>
            <a:spLocks noChangeArrowheads="1"/>
          </p:cNvSpPr>
          <p:nvPr/>
        </p:nvSpPr>
        <p:spPr bwMode="auto">
          <a:xfrm>
            <a:off x="5292725" y="4724400"/>
            <a:ext cx="1439863" cy="547688"/>
          </a:xfrm>
          <a:prstGeom prst="rect">
            <a:avLst/>
          </a:prstGeom>
          <a:noFill/>
          <a:ln w="28575" algn="ctr">
            <a:solidFill>
              <a:srgbClr val="00CC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800"/>
              <a:t>3.80</a:t>
            </a:r>
          </a:p>
        </p:txBody>
      </p:sp>
      <p:sp>
        <p:nvSpPr>
          <p:cNvPr id="81929" name="Rectangle 14"/>
          <p:cNvSpPr>
            <a:spLocks noChangeArrowheads="1"/>
          </p:cNvSpPr>
          <p:nvPr/>
        </p:nvSpPr>
        <p:spPr bwMode="auto">
          <a:xfrm>
            <a:off x="3851275" y="4724400"/>
            <a:ext cx="1439863" cy="547688"/>
          </a:xfrm>
          <a:prstGeom prst="rect">
            <a:avLst/>
          </a:prstGeom>
          <a:noFill/>
          <a:ln w="28575" algn="ctr">
            <a:solidFill>
              <a:srgbClr val="00CC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800"/>
              <a:t>3.50</a:t>
            </a:r>
          </a:p>
        </p:txBody>
      </p:sp>
    </p:spTree>
    <p:extLst>
      <p:ext uri="{BB962C8B-B14F-4D97-AF65-F5344CB8AC3E}">
        <p14:creationId xmlns:p14="http://schemas.microsoft.com/office/powerpoint/2010/main" val="1925053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rgbClr val="006699"/>
            </a:solidFill>
            <a:effectLst/>
            <a:latin typeface="Arial" pitchFamily="34" charset="0"/>
            <a:ea typeface="方正舒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rgbClr val="006699"/>
            </a:solidFill>
            <a:effectLst/>
            <a:latin typeface="Arial" pitchFamily="34" charset="0"/>
            <a:ea typeface="方正舒体" pitchFamily="2" charset="-122"/>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rgbClr val="006699"/>
            </a:solidFill>
            <a:effectLst/>
            <a:latin typeface="Arial" pitchFamily="34" charset="0"/>
            <a:ea typeface="方正舒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rgbClr val="006699"/>
            </a:solidFill>
            <a:effectLst/>
            <a:latin typeface="Arial" pitchFamily="34" charset="0"/>
            <a:ea typeface="方正舒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TotalTime>
  <Words>6263</Words>
  <Application>Microsoft Office PowerPoint</Application>
  <PresentationFormat>全屏显示(4:3)</PresentationFormat>
  <Paragraphs>816</Paragraphs>
  <Slides>119</Slides>
  <Notes>64</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119</vt:i4>
      </vt:variant>
    </vt:vector>
  </HeadingPairs>
  <TitlesOfParts>
    <vt:vector size="124" baseType="lpstr">
      <vt:lpstr>Capsules</vt:lpstr>
      <vt:lpstr>Edge</vt:lpstr>
      <vt:lpstr>Microsoft 公式 3.0</vt:lpstr>
      <vt:lpstr>Document</vt:lpstr>
      <vt:lpstr>公式</vt:lpstr>
      <vt:lpstr>遗传算法与模拟退火算法</vt:lpstr>
      <vt:lpstr>算法分类</vt:lpstr>
      <vt:lpstr>1. 多项式时间可解问题（P问题）应该选择用多项式时间精确算法求解。</vt:lpstr>
      <vt:lpstr>现代优化算法</vt:lpstr>
      <vt:lpstr>遗传算法 Genetic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单点交叉运算</vt:lpstr>
      <vt:lpstr>PowerPoint 演示文稿</vt:lpstr>
      <vt:lpstr>PowerPoint 演示文稿</vt:lpstr>
      <vt:lpstr>PowerPoint 演示文稿</vt:lpstr>
      <vt:lpstr>算法步骤</vt:lpstr>
      <vt:lpstr>算法步骤</vt:lpstr>
      <vt:lpstr>算法步骤</vt:lpstr>
      <vt:lpstr>手工模拟示例</vt:lpstr>
      <vt:lpstr>运算过程</vt:lpstr>
      <vt:lpstr>运算过程</vt:lpstr>
      <vt:lpstr>运算过程</vt:lpstr>
      <vt:lpstr>4.选择运算。按照“适者生存”原则进行选择，即适应度越高的个体有更多的机会入选种群。如果把各个体的相对适应度（所有个体的相对适应度之和为1）看作获取入选种群机会的概率，那么根据轮盘赌博的原理，概率大的在轮盘上应该战友更大的扇面，因而有更多的入选种群的机会（次数）。</vt:lpstr>
      <vt:lpstr>PowerPoint 演示文稿</vt:lpstr>
      <vt:lpstr>PowerPoint 演示文稿</vt:lpstr>
      <vt:lpstr>5.交叉运算</vt:lpstr>
      <vt:lpstr>6.变异运算</vt:lpstr>
      <vt:lpstr>解码、重复上述过程进行第二次迭代</vt:lpstr>
      <vt:lpstr>遗传算法与梯度法及牛顿法等比较</vt:lpstr>
      <vt:lpstr>PowerPoint 演示文稿</vt:lpstr>
      <vt:lpstr>示例2：求下列问题的解</vt:lpstr>
      <vt:lpstr>PowerPoint 演示文稿</vt:lpstr>
      <vt:lpstr>PowerPoint 演示文稿</vt:lpstr>
      <vt:lpstr>PowerPoint 演示文稿</vt:lpstr>
      <vt:lpstr>注意事项</vt:lpstr>
      <vt:lpstr>混合遗传算法</vt:lpstr>
      <vt:lpstr>个体P(t)</vt:lpstr>
      <vt:lpstr>模拟退火算法 Simulated Annealing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模拟退火算法要素</vt:lpstr>
      <vt:lpstr>PowerPoint 演示文稿</vt:lpstr>
      <vt:lpstr>PowerPoint 演示文稿</vt:lpstr>
      <vt:lpstr>模拟退火算法计算步骤</vt:lpstr>
      <vt:lpstr>PowerPoint 演示文稿</vt:lpstr>
      <vt:lpstr>应用实例</vt:lpstr>
      <vt:lpstr>飞机巡航问题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遗传算法求解飞机巡航问题：</vt:lpstr>
      <vt:lpstr>PowerPoint 演示文稿</vt:lpstr>
      <vt:lpstr>PowerPoint 演示文稿</vt:lpstr>
      <vt:lpstr>PowerPoint 演示文稿</vt:lpstr>
      <vt:lpstr>PowerPoint 演示文稿</vt:lpstr>
      <vt:lpstr>PowerPoint 演示文稿</vt:lpstr>
      <vt:lpstr>PowerPoint 演示文稿</vt:lpstr>
      <vt:lpstr>使用遗传算法时应该注意的问题</vt:lpstr>
      <vt:lpstr>使用遗传算法时应该注意的问题</vt:lpstr>
      <vt:lpstr>遗传算法与模拟退火算法适用问题及特点</vt:lpstr>
      <vt:lpstr>注意事项</vt:lpstr>
      <vt:lpstr>PowerPoint 演示文稿</vt:lpstr>
      <vt:lpstr>4. 采用遗传算法或其它计算机搜索算法应说明理由</vt:lpstr>
      <vt:lpstr>PowerPoint 演示文稿</vt:lpstr>
      <vt:lpstr>遗传算法实现技术 (补充)</vt:lpstr>
      <vt:lpstr>遗传算法的基本实现技术</vt:lpstr>
      <vt:lpstr>PowerPoint 演示文稿</vt:lpstr>
      <vt:lpstr>（2）格雷码（Gray code）</vt:lpstr>
      <vt:lpstr>PowerPoint 演示文稿</vt:lpstr>
      <vt:lpstr>格雷码到二进制码的转换公式为</vt:lpstr>
      <vt:lpstr>格雷码特点：  任意两个整数的差是这两个整数所对应的格雷码之间的Hamming距离。</vt:lpstr>
      <vt:lpstr>变换实例</vt:lpstr>
      <vt:lpstr>（3）十进制浮点编码为真值编码</vt:lpstr>
      <vt:lpstr>浮点数编码优点：适合高精度大范围变量的编码</vt:lpstr>
      <vt:lpstr>编码实例：旅行售货商问题</vt:lpstr>
      <vt:lpstr>随机选取1-8中的某个交叉点，比如为3</vt:lpstr>
      <vt:lpstr>TSP问题基于顺序表示的编码方法（Grefenstette，1985）</vt:lpstr>
      <vt:lpstr>又如染色体515553321代表旅行线路5→1→7→8→9→4→6→3→2。</vt:lpstr>
      <vt:lpstr>两个新染色体代表的旅行路线分别为</vt:lpstr>
      <vt:lpstr>二、适应度函数</vt:lpstr>
      <vt:lpstr>如果目标形式为minf(x)，适应度函数可取为</vt:lpstr>
      <vt:lpstr>适应度尺度变换</vt:lpstr>
      <vt:lpstr>三、选择算子</vt:lpstr>
      <vt:lpstr>（2） 最优保存策略</vt:lpstr>
      <vt:lpstr>（3）确定式采样选择</vt:lpstr>
      <vt:lpstr>其它还有</vt:lpstr>
      <vt:lpstr>四、交叉算子</vt:lpstr>
      <vt:lpstr>三点交叉</vt:lpstr>
      <vt:lpstr>（3）均匀交叉</vt:lpstr>
      <vt:lpstr>例如</vt:lpstr>
      <vt:lpstr>（4）算术交叉</vt:lpstr>
      <vt:lpstr>三、变异算子</vt:lpstr>
      <vt:lpstr>PowerPoint 演示文稿</vt:lpstr>
    </vt:vector>
  </TitlesOfParts>
  <Company>BBB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AAA</dc:creator>
  <cp:lastModifiedBy>1</cp:lastModifiedBy>
  <cp:revision>528</cp:revision>
  <dcterms:created xsi:type="dcterms:W3CDTF">2005-11-19T02:17:18Z</dcterms:created>
  <dcterms:modified xsi:type="dcterms:W3CDTF">2021-07-09T14:29:47Z</dcterms:modified>
</cp:coreProperties>
</file>