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403" r:id="rId2"/>
    <p:sldId id="404" r:id="rId3"/>
    <p:sldId id="265" r:id="rId4"/>
    <p:sldId id="268" r:id="rId5"/>
    <p:sldId id="271" r:id="rId6"/>
    <p:sldId id="274" r:id="rId7"/>
    <p:sldId id="277" r:id="rId8"/>
    <p:sldId id="280" r:id="rId9"/>
    <p:sldId id="283" r:id="rId10"/>
    <p:sldId id="286" r:id="rId11"/>
    <p:sldId id="289" r:id="rId12"/>
    <p:sldId id="292" r:id="rId13"/>
    <p:sldId id="295" r:id="rId14"/>
    <p:sldId id="298" r:id="rId15"/>
    <p:sldId id="301" r:id="rId16"/>
    <p:sldId id="304" r:id="rId17"/>
    <p:sldId id="307" r:id="rId18"/>
    <p:sldId id="310" r:id="rId19"/>
    <p:sldId id="313" r:id="rId20"/>
    <p:sldId id="316" r:id="rId21"/>
    <p:sldId id="319" r:id="rId22"/>
    <p:sldId id="322" r:id="rId23"/>
    <p:sldId id="325" r:id="rId24"/>
    <p:sldId id="328" r:id="rId25"/>
    <p:sldId id="331" r:id="rId26"/>
    <p:sldId id="334" r:id="rId27"/>
    <p:sldId id="337" r:id="rId28"/>
    <p:sldId id="340" r:id="rId29"/>
    <p:sldId id="343" r:id="rId30"/>
    <p:sldId id="346" r:id="rId31"/>
    <p:sldId id="349" r:id="rId32"/>
    <p:sldId id="352" r:id="rId33"/>
    <p:sldId id="355" r:id="rId34"/>
    <p:sldId id="358" r:id="rId35"/>
    <p:sldId id="361" r:id="rId36"/>
    <p:sldId id="364" r:id="rId37"/>
    <p:sldId id="367" r:id="rId38"/>
    <p:sldId id="370" r:id="rId39"/>
    <p:sldId id="373" r:id="rId40"/>
    <p:sldId id="376" r:id="rId41"/>
    <p:sldId id="379" r:id="rId42"/>
    <p:sldId id="382" r:id="rId43"/>
    <p:sldId id="385" r:id="rId44"/>
    <p:sldId id="388" r:id="rId45"/>
    <p:sldId id="391" r:id="rId46"/>
    <p:sldId id="394" r:id="rId47"/>
    <p:sldId id="397" r:id="rId48"/>
  </p:sldIdLst>
  <p:sldSz cx="9144000" cy="6858000" type="screen4x3"/>
  <p:notesSz cx="6858000" cy="9144000"/>
  <p:custDataLst>
    <p:tags r:id="rId49"/>
  </p:custDataLst>
  <p:defaultTextStyle>
    <a:defPPr algn="l" rtl="0" eaLnBrk="1" hangingPunct="1">
      <a:defRPr kumimoji="0">
        <a:effectLst/>
      </a:defRPr>
    </a:defPPr>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0033CC"/>
    <a:srgbClr val="FF33CC"/>
    <a:srgbClr val="FFFF66"/>
    <a:srgbClr val="FF99FF"/>
    <a:srgbClr val="43E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7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png"/><Relationship Id="rId1" Type="http://schemas.openxmlformats.org/officeDocument/2006/relationships/image" Target="../media/image29.png"/><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png"/></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png"/><Relationship Id="rId4"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image" Target="../media/image4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image" Target="../media/image48.png"/></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image" Target="../media/image50.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6.png"/></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image" Target="../media/image5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13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4436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5903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extLst>
      <p:ext uri="{BB962C8B-B14F-4D97-AF65-F5344CB8AC3E}">
        <p14:creationId xmlns:p14="http://schemas.microsoft.com/office/powerpoint/2010/main" val="10092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38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0719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5463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48816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6503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7/7/2022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9767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2550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7/7/2022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47610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21.wmf"/><Relationship Id="rId2" Type="http://schemas.openxmlformats.org/officeDocument/2006/relationships/slideLayout" Target="../slideLayouts/slideLayout7.xml"/><Relationship Id="rId16" Type="http://schemas.openxmlformats.org/officeDocument/2006/relationships/image" Target="../media/image23.wmf"/><Relationship Id="rId1" Type="http://schemas.openxmlformats.org/officeDocument/2006/relationships/vmlDrawing" Target="../drawings/vmlDrawing9.vml"/><Relationship Id="rId6" Type="http://schemas.openxmlformats.org/officeDocument/2006/relationships/image" Target="../media/image18.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0.bin"/><Relationship Id="rId14" Type="http://schemas.openxmlformats.org/officeDocument/2006/relationships/image" Target="../media/image2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16.bin"/><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8.png"/><Relationship Id="rId5" Type="http://schemas.openxmlformats.org/officeDocument/2006/relationships/oleObject" Target="../embeddings/oleObject18.bin"/><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0.png"/><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oleObject" Target="../embeddings/oleObject22.bin"/><Relationship Id="rId14" Type="http://schemas.openxmlformats.org/officeDocument/2006/relationships/image" Target="../media/image34.wmf"/></Relationships>
</file>

<file path=ppt/slides/_rels/slide3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9.pn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6.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28.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40.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Word_97_-_2003___6.doc"/><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Word_97_-_2003___7.doc"/><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Word_97_-_2003___8.doc"/><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Word_97_-_2003___9.doc"/><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5.png"/><Relationship Id="rId5" Type="http://schemas.openxmlformats.org/officeDocument/2006/relationships/oleObject" Target="../embeddings/Microsoft_Word_97_-_2003___10.doc"/><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Word_97_-_2003___11.doc"/><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Word_97_-_2003___12.doc"/><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Word_97_-_2003___13.doc"/><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49.png"/><Relationship Id="rId5" Type="http://schemas.openxmlformats.org/officeDocument/2006/relationships/oleObject" Target="../embeddings/Microsoft_Word_97_-_2003___14.doc"/><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Word_97_-_2003___15.doc"/><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51.png"/><Relationship Id="rId5" Type="http://schemas.openxmlformats.org/officeDocument/2006/relationships/oleObject" Target="../embeddings/Microsoft_Word_97_-_2003___16.doc"/><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Word_97_-_2003___17.doc"/><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Word_97_-_2003___18.doc"/><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Word_97_-_2003___19.doc"/><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55.emf"/><Relationship Id="rId5" Type="http://schemas.openxmlformats.org/officeDocument/2006/relationships/oleObject" Target="../embeddings/Microsoft_Word_97_-_2003___20.doc"/><Relationship Id="rId4" Type="http://schemas.openxmlformats.org/officeDocument/2006/relationships/image" Target="../media/image54.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Microsoft_Word_97_-_2003___21.doc"/><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56.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Microsoft_Word_97_-_2003___22.doc"/><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58.png"/><Relationship Id="rId5" Type="http://schemas.openxmlformats.org/officeDocument/2006/relationships/oleObject" Target="../embeddings/Microsoft_Word_97_-_2003___23.doc"/><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Word_97_-_2003___2.doc"/><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Word_97_-_2003___3.doc"/><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Microsoft_Word_97_-_2003___5.doc"/><Relationship Id="rId5" Type="http://schemas.openxmlformats.org/officeDocument/2006/relationships/image" Target="../media/image5.png"/><Relationship Id="rId4" Type="http://schemas.openxmlformats.org/officeDocument/2006/relationships/oleObject" Target="../embeddings/Microsoft_Word_97_-_2003___4.doc"/></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82781" y="2299064"/>
            <a:ext cx="7720149" cy="1092054"/>
          </a:xfrm>
        </p:spPr>
        <p:txBody>
          <a:bodyPr>
            <a:noAutofit/>
          </a:bodyPr>
          <a:lstStyle/>
          <a:p>
            <a:pPr algn="ctr"/>
            <a:r>
              <a:rPr lang="zh-CN" altLang="en-US" sz="6000" b="1" dirty="0" smtClean="0">
                <a:solidFill>
                  <a:srgbClr val="0033CC"/>
                </a:solidFill>
                <a:latin typeface="微软雅黑" panose="020B0503020204020204" pitchFamily="34" charset="-122"/>
                <a:ea typeface="微软雅黑" panose="020B0503020204020204" pitchFamily="34" charset="-122"/>
              </a:rPr>
              <a:t>综合</a:t>
            </a:r>
            <a:r>
              <a:rPr lang="zh-CN" altLang="en-US" sz="6000" b="1" dirty="0">
                <a:solidFill>
                  <a:srgbClr val="0033CC"/>
                </a:solidFill>
                <a:latin typeface="微软雅黑" panose="020B0503020204020204" pitchFamily="34" charset="-122"/>
                <a:ea typeface="微软雅黑" panose="020B0503020204020204" pitchFamily="34" charset="-122"/>
              </a:rPr>
              <a:t>评价</a:t>
            </a:r>
            <a:r>
              <a:rPr lang="zh-CN" altLang="en-US" sz="6000" b="1" dirty="0" smtClean="0">
                <a:solidFill>
                  <a:srgbClr val="0033CC"/>
                </a:solidFill>
                <a:latin typeface="微软雅黑" panose="020B0503020204020204" pitchFamily="34" charset="-122"/>
                <a:ea typeface="微软雅黑" panose="020B0503020204020204" pitchFamily="34" charset="-122"/>
              </a:rPr>
              <a:t>方法（概述）</a:t>
            </a:r>
            <a:endParaRPr lang="zh-CN" altLang="en-US" sz="6000" dirty="0">
              <a:solidFill>
                <a:srgbClr val="0033CC"/>
              </a:solidFill>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2581992" y="4991198"/>
            <a:ext cx="3955968" cy="423356"/>
          </a:xfrm>
        </p:spPr>
        <p:txBody>
          <a:bodyPr/>
          <a:lstStyle/>
          <a:p>
            <a:r>
              <a:rPr lang="zh-CN" altLang="en-US" b="1" dirty="0">
                <a:solidFill>
                  <a:srgbClr val="FF00FF"/>
                </a:solidFill>
                <a:latin typeface="微软雅黑" panose="020B0503020204020204" pitchFamily="34" charset="-122"/>
                <a:ea typeface="微软雅黑" panose="020B0503020204020204" pitchFamily="34" charset="-122"/>
              </a:rPr>
              <a:t>杭州电子</a:t>
            </a:r>
            <a:r>
              <a:rPr lang="zh-CN" altLang="en-US" b="1" dirty="0" smtClean="0">
                <a:solidFill>
                  <a:srgbClr val="FF00FF"/>
                </a:solidFill>
                <a:latin typeface="微软雅黑" panose="020B0503020204020204" pitchFamily="34" charset="-122"/>
                <a:ea typeface="微软雅黑" panose="020B0503020204020204" pitchFamily="34" charset="-122"/>
              </a:rPr>
              <a:t>科技大学 数模组</a:t>
            </a:r>
            <a:endParaRPr lang="zh-CN" altLang="en-US" b="1" dirty="0">
              <a:solidFill>
                <a:srgbClr val="FF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1984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116" name="标题 2115"/>
          <p:cNvSpPr>
            <a:spLocks noGrp="1"/>
          </p:cNvSpPr>
          <p:nvPr>
            <p:ph type="title" idx="4294967295"/>
          </p:nvPr>
        </p:nvSpPr>
        <p:spPr>
          <a:xfrm>
            <a:off x="376783" y="228600"/>
            <a:ext cx="6298338" cy="731520"/>
          </a:xfrm>
          <a:prstGeom prst="rect">
            <a:avLst/>
          </a:prstGeom>
          <a:noFill/>
          <a:ln w="9525" cap="flat">
            <a:noFill/>
            <a:prstDash val="solid"/>
            <a:miter lim="800000"/>
            <a:headEnd type="none" w="med" len="med"/>
            <a:tailEnd type="none" w="med" len="med"/>
          </a:ln>
          <a:effectLst/>
        </p:spPr>
        <p:txBody>
          <a:bodyPr anchor="ctr" anchorCtr="0">
            <a:normAutofit/>
          </a:bodyPr>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lgn="l"/>
            <a:r>
              <a:rPr sz="3200" dirty="0">
                <a:effectLst/>
              </a:rPr>
              <a:t>2.1例：学生综合测评（综合评分）</a:t>
            </a:r>
          </a:p>
        </p:txBody>
      </p:sp>
      <p:sp>
        <p:nvSpPr>
          <p:cNvPr id="2117" name="文本占位符 2116"/>
          <p:cNvSpPr>
            <a:spLocks noGrp="1"/>
          </p:cNvSpPr>
          <p:nvPr>
            <p:ph type="body" idx="4294967295"/>
          </p:nvPr>
        </p:nvSpPr>
        <p:spPr>
          <a:xfrm>
            <a:off x="455159" y="1060223"/>
            <a:ext cx="8407989" cy="5013325"/>
          </a:xfrm>
          <a:prstGeom prst="rect">
            <a:avLst/>
          </a:prstGeom>
          <a:noFill/>
          <a:ln w="12700">
            <a:noFill/>
            <a:prstDash val="solid"/>
            <a:miter lim="800000"/>
            <a:headEnd type="none" w="med" len="med"/>
            <a:tailEnd type="none" w="med" len="med"/>
          </a:ln>
          <a:effectLst/>
        </p:spPr>
        <p:txBody>
          <a:bodyPr>
            <a:normAutofit lnSpcReduction="10000"/>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marL="609600" lvl="0" indent="-609600">
              <a:lnSpc>
                <a:spcPct val="90000"/>
              </a:lnSpc>
              <a:buFont typeface="Wingdings" pitchFamily="2" charset="2"/>
              <a:buChar char="u"/>
            </a:pPr>
            <a:r>
              <a:rPr sz="2800" dirty="0" err="1">
                <a:solidFill>
                  <a:srgbClr val="6600CC"/>
                </a:solidFill>
                <a:effectLst/>
              </a:rPr>
              <a:t>评价指标</a:t>
            </a:r>
            <a:r>
              <a:rPr sz="2800" dirty="0" err="1"/>
              <a:t>：德育总分、智育总分、</a:t>
            </a:r>
            <a:r>
              <a:rPr sz="2800" dirty="0" err="1" smtClean="0"/>
              <a:t>体育总分</a:t>
            </a:r>
            <a:endParaRPr lang="en-US" sz="2800" dirty="0" smtClean="0"/>
          </a:p>
          <a:p>
            <a:pPr marL="0" lvl="0" indent="0">
              <a:lnSpc>
                <a:spcPct val="90000"/>
              </a:lnSpc>
              <a:buNone/>
            </a:pPr>
            <a:r>
              <a:rPr lang="en-US" sz="2800" dirty="0"/>
              <a:t> </a:t>
            </a:r>
            <a:r>
              <a:rPr lang="en-US" sz="2800" dirty="0" smtClean="0"/>
              <a:t>                       </a:t>
            </a:r>
            <a:r>
              <a:rPr sz="2800" dirty="0" smtClean="0"/>
              <a:t>（</a:t>
            </a:r>
            <a:r>
              <a:rPr sz="2800" dirty="0" err="1">
                <a:solidFill>
                  <a:srgbClr val="FF0000"/>
                </a:solidFill>
              </a:rPr>
              <a:t>加分</a:t>
            </a:r>
            <a:r>
              <a:rPr sz="2800" dirty="0" err="1"/>
              <a:t>：CET</a:t>
            </a:r>
            <a:r>
              <a:rPr sz="2800" dirty="0"/>
              <a:t>）</a:t>
            </a:r>
          </a:p>
          <a:p>
            <a:pPr marL="609600" lvl="0" indent="-609600">
              <a:lnSpc>
                <a:spcPct val="90000"/>
              </a:lnSpc>
              <a:buFont typeface="Wingdings" pitchFamily="2" charset="2"/>
              <a:buChar char="u"/>
            </a:pPr>
            <a:r>
              <a:rPr kumimoji="0" sz="2800" dirty="0" err="1">
                <a:solidFill>
                  <a:srgbClr val="6600CC"/>
                </a:solidFill>
                <a:effectLst/>
              </a:rPr>
              <a:t>权重</a:t>
            </a:r>
            <a:r>
              <a:rPr kumimoji="0" sz="2800" dirty="0">
                <a:solidFill>
                  <a:srgbClr val="6600CC"/>
                </a:solidFill>
                <a:effectLst/>
              </a:rPr>
              <a:t>：</a:t>
            </a:r>
          </a:p>
          <a:p>
            <a:pPr marL="609600" lvl="0" indent="-609600">
              <a:lnSpc>
                <a:spcPct val="90000"/>
              </a:lnSpc>
              <a:buFont typeface="Wingdings" pitchFamily="2" charset="2"/>
              <a:buNone/>
            </a:pPr>
            <a:r>
              <a:rPr kumimoji="0" sz="2800" dirty="0">
                <a:effectLst/>
              </a:rPr>
              <a:t>      方案1：德育0.3   智育0.6   体育0.1 </a:t>
            </a:r>
          </a:p>
          <a:p>
            <a:pPr marL="609600" lvl="0" indent="-609600">
              <a:lnSpc>
                <a:spcPct val="90000"/>
              </a:lnSpc>
              <a:buFont typeface="Wingdings" pitchFamily="2" charset="2"/>
              <a:buNone/>
            </a:pPr>
            <a:r>
              <a:rPr kumimoji="0" sz="2800" dirty="0">
                <a:effectLst/>
              </a:rPr>
              <a:t>      方案2：德育0.1   智育0.8   体育0.1</a:t>
            </a:r>
          </a:p>
          <a:p>
            <a:pPr marL="609600" lvl="0" indent="-609600">
              <a:lnSpc>
                <a:spcPct val="90000"/>
              </a:lnSpc>
              <a:buFont typeface="Wingdings" pitchFamily="2" charset="2"/>
              <a:buNone/>
            </a:pPr>
            <a:r>
              <a:rPr kumimoji="0" sz="2800" dirty="0">
                <a:effectLst/>
              </a:rPr>
              <a:t>      方案3：德育0.3   智育0.6   体育0.1  </a:t>
            </a:r>
            <a:r>
              <a:rPr kumimoji="0" sz="2800" dirty="0" err="1">
                <a:solidFill>
                  <a:srgbClr val="FF0000"/>
                </a:solidFill>
                <a:effectLst/>
              </a:rPr>
              <a:t>加分</a:t>
            </a:r>
            <a:endParaRPr kumimoji="0" sz="2800" dirty="0">
              <a:solidFill>
                <a:srgbClr val="FF0000"/>
              </a:solidFill>
              <a:effectLst/>
            </a:endParaRPr>
          </a:p>
          <a:p>
            <a:pPr marL="609600" lvl="0" indent="-609600">
              <a:lnSpc>
                <a:spcPct val="90000"/>
              </a:lnSpc>
              <a:buFont typeface="Wingdings" pitchFamily="2" charset="2"/>
              <a:buChar char="u"/>
            </a:pPr>
            <a:r>
              <a:rPr kumimoji="0" sz="2800" dirty="0">
                <a:solidFill>
                  <a:srgbClr val="6600CC"/>
                </a:solidFill>
                <a:effectLst/>
              </a:rPr>
              <a:t>评价模型：</a:t>
            </a:r>
            <a:r>
              <a:rPr kumimoji="0" sz="2800" dirty="0">
                <a:effectLst/>
              </a:rPr>
              <a:t>评分法、总分为100，加分不封顶，累加法。 </a:t>
            </a:r>
          </a:p>
          <a:p>
            <a:pPr marL="609600" lvl="0" indent="-609600">
              <a:lnSpc>
                <a:spcPct val="90000"/>
              </a:lnSpc>
              <a:buFont typeface="Wingdings" pitchFamily="2" charset="2"/>
              <a:buChar char="u"/>
            </a:pPr>
            <a:r>
              <a:rPr kumimoji="0" sz="2800" dirty="0" err="1">
                <a:solidFill>
                  <a:srgbClr val="6600CC"/>
                </a:solidFill>
                <a:effectLst/>
                <a:hlinkClick r:id="" action="ppaction://noaction"/>
              </a:rPr>
              <a:t>评价结果</a:t>
            </a:r>
            <a:r>
              <a:rPr kumimoji="0" sz="2800" dirty="0">
                <a:solidFill>
                  <a:srgbClr val="6600CC"/>
                </a:solidFill>
                <a:effectLst/>
                <a:hlinkClick r:id="" action="ppaction://noaction"/>
              </a:rPr>
              <a:t>:</a:t>
            </a:r>
            <a:r>
              <a:rPr kumimoji="0" sz="2800" dirty="0">
                <a:effectLst/>
                <a:hlinkClick r:id="" action="ppaction://noaction"/>
              </a:rPr>
              <a:t> </a:t>
            </a:r>
            <a:endParaRPr kumimoji="0" sz="2800" dirty="0">
              <a:effectLst/>
            </a:endParaRPr>
          </a:p>
          <a:p>
            <a:pPr marL="609600" lvl="0" indent="-609600">
              <a:lnSpc>
                <a:spcPct val="90000"/>
              </a:lnSpc>
              <a:buFont typeface="Wingdings" pitchFamily="2" charset="2"/>
              <a:buNone/>
            </a:pPr>
            <a:r>
              <a:rPr kumimoji="0" sz="2800" dirty="0">
                <a:effectLst/>
              </a:rPr>
              <a:t>      学生甲：德育90  智育70  体育80</a:t>
            </a:r>
          </a:p>
          <a:p>
            <a:pPr marL="609600" lvl="0" indent="-609600">
              <a:lnSpc>
                <a:spcPct val="90000"/>
              </a:lnSpc>
              <a:buFont typeface="Wingdings" pitchFamily="2" charset="2"/>
              <a:buNone/>
            </a:pPr>
            <a:r>
              <a:rPr kumimoji="0" sz="2800" dirty="0">
                <a:effectLst/>
              </a:rPr>
              <a:t>      学生乙：德育70  智育80  体育70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120" name="矩形 2119"/>
          <p:cNvSpPr/>
          <p:nvPr/>
        </p:nvSpPr>
        <p:spPr>
          <a:xfrm>
            <a:off x="0" y="0"/>
            <a:ext cx="9144000" cy="0"/>
          </a:xfrm>
          <a:prstGeom prst="rect">
            <a:avLst/>
          </a:prstGeom>
          <a:noFill/>
          <a:ln w="9525" cap="flat">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endParaRPr kumimoji="1" sz="2400" u="none">
              <a:effectLst/>
              <a:ea typeface="宋体" pitchFamily="2" charset="-122"/>
            </a:endParaRPr>
          </a:p>
        </p:txBody>
      </p:sp>
      <p:graphicFrame>
        <p:nvGraphicFramePr>
          <p:cNvPr id="2121" name="OleObject"/>
          <p:cNvGraphicFramePr>
            <a:graphicFrameLocks noChangeAspect="1"/>
          </p:cNvGraphicFramePr>
          <p:nvPr>
            <p:extLst>
              <p:ext uri="{D42A27DB-BD31-4B8C-83A1-F6EECF244321}">
                <p14:modId xmlns:p14="http://schemas.microsoft.com/office/powerpoint/2010/main" val="4233828760"/>
              </p:ext>
            </p:extLst>
          </p:nvPr>
        </p:nvGraphicFramePr>
        <p:xfrm>
          <a:off x="1076241" y="188166"/>
          <a:ext cx="6587179" cy="1950877"/>
        </p:xfrm>
        <a:graphic>
          <a:graphicData uri="http://schemas.openxmlformats.org/presentationml/2006/ole">
            <mc:AlternateContent xmlns:mc="http://schemas.openxmlformats.org/markup-compatibility/2006">
              <mc:Choice xmlns:v="urn:schemas-microsoft-com:vml" Requires="v">
                <p:oleObj spid="_x0000_s5421" name="Picture" r:id="rId3" imgW="5832360" imgH="1828800" progId="Word.Picture.8">
                  <p:embed/>
                </p:oleObj>
              </mc:Choice>
              <mc:Fallback>
                <p:oleObj name="Picture" r:id="rId3" imgW="5832360" imgH="1828800" progId="Word.Picture.8">
                  <p:embed/>
                  <p:pic>
                    <p:nvPicPr>
                      <p:cNvPr id="0" name="Picture 3" descr="rId1"/>
                      <p:cNvPicPr>
                        <a:picLocks noChangeAspect="1" noChangeArrowheads="1"/>
                      </p:cNvPicPr>
                      <p:nvPr/>
                    </p:nvPicPr>
                    <p:blipFill dpi="0">
                      <a:blip r:embed="rId4"/>
                      <a:srcRect/>
                      <a:stretch>
                        <a:fillRect/>
                      </a:stretch>
                    </p:blipFill>
                    <p:spPr bwMode="auto">
                      <a:xfrm>
                        <a:off x="1076241" y="188166"/>
                        <a:ext cx="6587179" cy="1950877"/>
                      </a:xfrm>
                      <a:prstGeom prst="rect">
                        <a:avLst/>
                      </a:prstGeom>
                      <a:noFill/>
                      <a:ln>
                        <a:noFill/>
                      </a:ln>
                      <a:extLst/>
                    </p:spPr>
                  </p:pic>
                </p:oleObj>
              </mc:Fallback>
            </mc:AlternateContent>
          </a:graphicData>
        </a:graphic>
      </p:graphicFrame>
      <p:graphicFrame>
        <p:nvGraphicFramePr>
          <p:cNvPr id="2122" name="OleObject"/>
          <p:cNvGraphicFramePr>
            <a:graphicFrameLocks noGrp="1" noChangeAspect="1"/>
          </p:cNvGraphicFramePr>
          <p:nvPr>
            <p:ph sz="half" idx="4294967295"/>
            <p:extLst>
              <p:ext uri="{D42A27DB-BD31-4B8C-83A1-F6EECF244321}">
                <p14:modId xmlns:p14="http://schemas.microsoft.com/office/powerpoint/2010/main" val="1712766840"/>
              </p:ext>
            </p:extLst>
          </p:nvPr>
        </p:nvGraphicFramePr>
        <p:xfrm>
          <a:off x="1121962" y="2207556"/>
          <a:ext cx="6603312" cy="2070530"/>
        </p:xfrm>
        <a:graphic>
          <a:graphicData uri="http://schemas.openxmlformats.org/presentationml/2006/ole">
            <mc:AlternateContent xmlns:mc="http://schemas.openxmlformats.org/markup-compatibility/2006">
              <mc:Choice xmlns:v="urn:schemas-microsoft-com:vml" Requires="v">
                <p:oleObj spid="_x0000_s5422" name="Picture" r:id="rId5" imgW="5832360" imgH="1828800" progId="Word.Picture.8">
                  <p:embed/>
                </p:oleObj>
              </mc:Choice>
              <mc:Fallback>
                <p:oleObj name="Picture" r:id="rId5" imgW="5832360" imgH="1828800" progId="Word.Picture.8">
                  <p:embed/>
                  <p:pic>
                    <p:nvPicPr>
                      <p:cNvPr id="0" name="Picture 2" descr="rId2"/>
                      <p:cNvPicPr>
                        <a:picLocks noChangeAspect="1" noChangeArrowheads="1"/>
                      </p:cNvPicPr>
                      <p:nvPr/>
                    </p:nvPicPr>
                    <p:blipFill dpi="0">
                      <a:blip r:embed="rId6"/>
                      <a:srcRect/>
                      <a:stretch>
                        <a:fillRect/>
                      </a:stretch>
                    </p:blipFill>
                    <p:spPr bwMode="auto">
                      <a:xfrm>
                        <a:off x="1121962" y="2207556"/>
                        <a:ext cx="6603312" cy="2070530"/>
                      </a:xfrm>
                      <a:prstGeom prst="rect">
                        <a:avLst/>
                      </a:prstGeom>
                      <a:noFill/>
                      <a:ln>
                        <a:noFill/>
                      </a:ln>
                      <a:extLst/>
                    </p:spPr>
                  </p:pic>
                </p:oleObj>
              </mc:Fallback>
            </mc:AlternateContent>
          </a:graphicData>
        </a:graphic>
      </p:graphicFrame>
      <p:graphicFrame>
        <p:nvGraphicFramePr>
          <p:cNvPr id="2123" name="OleObject"/>
          <p:cNvGraphicFramePr>
            <a:graphicFrameLocks noGrp="1" noChangeAspect="1"/>
          </p:cNvGraphicFramePr>
          <p:nvPr>
            <p:ph sz="half" idx="4294967295"/>
            <p:extLst>
              <p:ext uri="{D42A27DB-BD31-4B8C-83A1-F6EECF244321}">
                <p14:modId xmlns:p14="http://schemas.microsoft.com/office/powerpoint/2010/main" val="2476676155"/>
              </p:ext>
            </p:extLst>
          </p:nvPr>
        </p:nvGraphicFramePr>
        <p:xfrm>
          <a:off x="1121962" y="4278086"/>
          <a:ext cx="6617200" cy="2074783"/>
        </p:xfrm>
        <a:graphic>
          <a:graphicData uri="http://schemas.openxmlformats.org/presentationml/2006/ole">
            <mc:AlternateContent xmlns:mc="http://schemas.openxmlformats.org/markup-compatibility/2006">
              <mc:Choice xmlns:v="urn:schemas-microsoft-com:vml" Requires="v">
                <p:oleObj spid="_x0000_s5423" name="Picture" r:id="rId7" imgW="5832360" imgH="1828800" progId="Word.Picture.8">
                  <p:embed/>
                </p:oleObj>
              </mc:Choice>
              <mc:Fallback>
                <p:oleObj name="Picture" r:id="rId7" imgW="5832360" imgH="1828800" progId="Word.Picture.8">
                  <p:embed/>
                  <p:pic>
                    <p:nvPicPr>
                      <p:cNvPr id="0" name="Picture 1" descr="rId3"/>
                      <p:cNvPicPr>
                        <a:picLocks noChangeAspect="1" noChangeArrowheads="1"/>
                      </p:cNvPicPr>
                      <p:nvPr/>
                    </p:nvPicPr>
                    <p:blipFill dpi="0">
                      <a:blip r:embed="rId8"/>
                      <a:srcRect/>
                      <a:stretch>
                        <a:fillRect/>
                      </a:stretch>
                    </p:blipFill>
                    <p:spPr bwMode="auto">
                      <a:xfrm>
                        <a:off x="1121962" y="4278086"/>
                        <a:ext cx="6617200" cy="2074783"/>
                      </a:xfrm>
                      <a:prstGeom prst="rect">
                        <a:avLst/>
                      </a:prstGeom>
                      <a:noFill/>
                      <a:ln>
                        <a:noFill/>
                      </a:ln>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126" name="标题 2125"/>
          <p:cNvSpPr>
            <a:spLocks noGrp="1"/>
          </p:cNvSpPr>
          <p:nvPr>
            <p:ph type="title" idx="4294967295"/>
          </p:nvPr>
        </p:nvSpPr>
        <p:spPr>
          <a:xfrm>
            <a:off x="378823" y="129382"/>
            <a:ext cx="7543800" cy="9144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4000" dirty="0">
                <a:effectLst/>
              </a:rPr>
              <a:t>2.2  </a:t>
            </a:r>
            <a:r>
              <a:rPr sz="4000" dirty="0" err="1">
                <a:effectLst/>
              </a:rPr>
              <a:t>综合评价一般步骤示例</a:t>
            </a:r>
            <a:endParaRPr sz="4000" dirty="0">
              <a:effectLst/>
            </a:endParaRPr>
          </a:p>
        </p:txBody>
      </p:sp>
      <p:sp>
        <p:nvSpPr>
          <p:cNvPr id="2127" name="矩形 2126"/>
          <p:cNvSpPr/>
          <p:nvPr/>
        </p:nvSpPr>
        <p:spPr>
          <a:xfrm>
            <a:off x="7785257" y="1412131"/>
            <a:ext cx="443255" cy="4534989"/>
          </a:xfrm>
          <a:prstGeom prst="rect">
            <a:avLst/>
          </a:prstGeom>
          <a:solidFill>
            <a:srgbClr val="00E0A5"/>
          </a:solidFill>
          <a:ln w="12700">
            <a:noFill/>
            <a:prstDash val="solid"/>
            <a:miter lim="800000"/>
            <a:headEnd type="none" w="med" len="med"/>
            <a:tailEnd type="none" w="med" len="med"/>
          </a:ln>
          <a:effectLst/>
        </p:spPr>
        <p:txBody>
          <a:bodyPr vert="eaVert"/>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100000"/>
              </a:lnSpc>
              <a:spcBef>
                <a:spcPct val="50000"/>
              </a:spcBef>
              <a:spcAft>
                <a:spcPct val="0"/>
              </a:spcAft>
              <a:buClrTx/>
              <a:buSzTx/>
              <a:buChar char="•"/>
            </a:pPr>
            <a:r>
              <a:rPr kumimoji="1" sz="1800" b="1" u="none" dirty="0" err="1">
                <a:solidFill>
                  <a:srgbClr val="3A3A3A"/>
                </a:solidFill>
                <a:effectLst/>
                <a:ea typeface="宋体" pitchFamily="2" charset="-122"/>
              </a:rPr>
              <a:t>研制新生儿缺氧状况的Apgar评分方法</a:t>
            </a:r>
            <a:endParaRPr kumimoji="1" sz="1800" b="1" u="none" dirty="0">
              <a:solidFill>
                <a:srgbClr val="3A3A3A"/>
              </a:solidFill>
              <a:effectLst/>
              <a:ea typeface="宋体" pitchFamily="2" charset="-122"/>
            </a:endParaRPr>
          </a:p>
        </p:txBody>
      </p:sp>
      <p:sp>
        <p:nvSpPr>
          <p:cNvPr id="2128" name="矩形 2127"/>
          <p:cNvSpPr/>
          <p:nvPr/>
        </p:nvSpPr>
        <p:spPr>
          <a:xfrm>
            <a:off x="8610599" y="3044825"/>
            <a:ext cx="455023" cy="1069975"/>
          </a:xfrm>
          <a:prstGeom prst="rect">
            <a:avLst/>
          </a:prstGeom>
          <a:solidFill>
            <a:srgbClr val="5E97D0"/>
          </a:solidFill>
          <a:ln w="12700">
            <a:noFill/>
            <a:prstDash val="solid"/>
            <a:miter lim="800000"/>
            <a:headEnd type="none" w="med" len="med"/>
            <a:tailEnd type="none" w="med" len="med"/>
          </a:ln>
          <a:effectLst/>
        </p:spPr>
        <p:txBody>
          <a:bodyPr vert="eaVert"/>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100000"/>
              </a:lnSpc>
              <a:spcBef>
                <a:spcPct val="50000"/>
              </a:spcBef>
              <a:spcAft>
                <a:spcPct val="0"/>
              </a:spcAft>
              <a:buClrTx/>
              <a:buSzTx/>
              <a:buChar char="•"/>
            </a:pPr>
            <a:r>
              <a:rPr kumimoji="1" sz="1600" b="1" u="none" dirty="0" err="1">
                <a:solidFill>
                  <a:srgbClr val="FFFF00"/>
                </a:solidFill>
                <a:effectLst/>
                <a:ea typeface="宋体" pitchFamily="2" charset="-122"/>
              </a:rPr>
              <a:t>研究目的</a:t>
            </a:r>
            <a:endParaRPr kumimoji="1" sz="1600" b="1" u="none" dirty="0">
              <a:solidFill>
                <a:srgbClr val="FFFF00"/>
              </a:solidFill>
              <a:effectLst/>
              <a:ea typeface="宋体" pitchFamily="2" charset="-122"/>
            </a:endParaRPr>
          </a:p>
        </p:txBody>
      </p:sp>
      <p:sp>
        <p:nvSpPr>
          <p:cNvPr id="2129" name="下箭头 2128"/>
          <p:cNvSpPr/>
          <p:nvPr/>
        </p:nvSpPr>
        <p:spPr>
          <a:xfrm>
            <a:off x="2457449" y="1817504"/>
            <a:ext cx="304800" cy="304800"/>
          </a:xfrm>
          <a:prstGeom prst="downArrow">
            <a:avLst>
              <a:gd name="adj1" fmla="val 50000"/>
              <a:gd name="adj2" fmla="val 25000"/>
            </a:avLst>
          </a:prstGeom>
          <a:solidFill>
            <a:srgbClr val="727DE0"/>
          </a:solidFill>
          <a:ln w="12700">
            <a:solidFill>
              <a:srgbClr val="000000"/>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endParaRPr kumimoji="1" sz="2400" u="none">
              <a:effectLst/>
              <a:ea typeface="宋体" pitchFamily="2" charset="-122"/>
            </a:endParaRPr>
          </a:p>
        </p:txBody>
      </p:sp>
      <p:sp>
        <p:nvSpPr>
          <p:cNvPr id="2130" name="矩形 2129"/>
          <p:cNvSpPr/>
          <p:nvPr/>
        </p:nvSpPr>
        <p:spPr>
          <a:xfrm>
            <a:off x="255164" y="1047448"/>
            <a:ext cx="4761414" cy="690379"/>
          </a:xfrm>
          <a:prstGeom prst="rect">
            <a:avLst/>
          </a:prstGeom>
          <a:solidFill>
            <a:srgbClr val="00E0A5"/>
          </a:solid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75000"/>
              </a:lnSpc>
              <a:spcBef>
                <a:spcPct val="50000"/>
              </a:spcBef>
              <a:spcAft>
                <a:spcPct val="0"/>
              </a:spcAft>
              <a:buClrTx/>
              <a:buSzTx/>
              <a:buChar char="•"/>
            </a:pPr>
            <a:r>
              <a:rPr kumimoji="1" sz="1600" b="1" u="none" dirty="0">
                <a:solidFill>
                  <a:srgbClr val="3A3A3A"/>
                </a:solidFill>
                <a:effectLst/>
                <a:latin typeface="华文中宋" pitchFamily="2" charset="-122"/>
                <a:ea typeface="华文中宋" pitchFamily="2" charset="-122"/>
              </a:rPr>
              <a:t>据专业知识，选择5个指标</a:t>
            </a:r>
          </a:p>
          <a:p>
            <a:pPr lvl="0" algn="ctr" fontAlgn="base">
              <a:lnSpc>
                <a:spcPct val="75000"/>
              </a:lnSpc>
              <a:spcBef>
                <a:spcPct val="50000"/>
              </a:spcBef>
              <a:spcAft>
                <a:spcPct val="0"/>
              </a:spcAft>
              <a:buClrTx/>
              <a:buSzTx/>
              <a:buChar char="•"/>
            </a:pPr>
            <a:r>
              <a:rPr kumimoji="1" sz="1600" b="1" u="none" dirty="0">
                <a:solidFill>
                  <a:srgbClr val="3A3A3A"/>
                </a:solidFill>
                <a:effectLst/>
                <a:latin typeface="华文中宋" pitchFamily="2" charset="-122"/>
                <a:ea typeface="华文中宋" pitchFamily="2" charset="-122"/>
              </a:rPr>
              <a:t>① </a:t>
            </a:r>
            <a:r>
              <a:rPr kumimoji="1" sz="1600" b="1" u="none" dirty="0" err="1">
                <a:solidFill>
                  <a:srgbClr val="CC0099"/>
                </a:solidFill>
                <a:effectLst/>
                <a:latin typeface="华文中宋" pitchFamily="2" charset="-122"/>
                <a:ea typeface="华文中宋" pitchFamily="2" charset="-122"/>
              </a:rPr>
              <a:t>心率</a:t>
            </a:r>
            <a:r>
              <a:rPr kumimoji="1" sz="1600" b="1" u="none" dirty="0">
                <a:solidFill>
                  <a:srgbClr val="3A3A3A"/>
                </a:solidFill>
                <a:effectLst/>
                <a:latin typeface="华文中宋" pitchFamily="2" charset="-122"/>
                <a:ea typeface="华文中宋" pitchFamily="2" charset="-122"/>
              </a:rPr>
              <a:t>② </a:t>
            </a:r>
            <a:r>
              <a:rPr kumimoji="1" sz="1600" b="1" u="none" dirty="0" err="1">
                <a:solidFill>
                  <a:srgbClr val="CC0099"/>
                </a:solidFill>
                <a:effectLst/>
                <a:latin typeface="华文中宋" pitchFamily="2" charset="-122"/>
                <a:ea typeface="华文中宋" pitchFamily="2" charset="-122"/>
              </a:rPr>
              <a:t>呼吸</a:t>
            </a:r>
            <a:r>
              <a:rPr kumimoji="1" sz="1600" b="1" u="none" dirty="0" err="1">
                <a:solidFill>
                  <a:srgbClr val="3A3A3A"/>
                </a:solidFill>
                <a:effectLst/>
                <a:latin typeface="华文中宋" pitchFamily="2" charset="-122"/>
                <a:ea typeface="华文中宋" pitchFamily="2" charset="-122"/>
              </a:rPr>
              <a:t>③</a:t>
            </a:r>
            <a:r>
              <a:rPr kumimoji="1" sz="1600" b="1" u="none" dirty="0" err="1">
                <a:solidFill>
                  <a:srgbClr val="CC0099"/>
                </a:solidFill>
                <a:effectLst/>
                <a:latin typeface="华文中宋" pitchFamily="2" charset="-122"/>
                <a:ea typeface="华文中宋" pitchFamily="2" charset="-122"/>
              </a:rPr>
              <a:t>肌张力</a:t>
            </a:r>
            <a:r>
              <a:rPr kumimoji="1" sz="1600" b="1" u="none" dirty="0">
                <a:solidFill>
                  <a:srgbClr val="3A3A3A"/>
                </a:solidFill>
                <a:effectLst/>
                <a:latin typeface="华文中宋" pitchFamily="2" charset="-122"/>
                <a:ea typeface="华文中宋" pitchFamily="2" charset="-122"/>
              </a:rPr>
              <a:t> ④</a:t>
            </a:r>
            <a:r>
              <a:rPr kumimoji="1" sz="1600" b="1" u="none" dirty="0" err="1">
                <a:solidFill>
                  <a:srgbClr val="CC0099"/>
                </a:solidFill>
                <a:effectLst/>
                <a:latin typeface="华文中宋" pitchFamily="2" charset="-122"/>
                <a:ea typeface="华文中宋" pitchFamily="2" charset="-122"/>
              </a:rPr>
              <a:t>反射</a:t>
            </a:r>
            <a:r>
              <a:rPr kumimoji="1" sz="1600" b="1" u="none" dirty="0">
                <a:solidFill>
                  <a:srgbClr val="3A3A3A"/>
                </a:solidFill>
                <a:effectLst/>
                <a:latin typeface="华文中宋" pitchFamily="2" charset="-122"/>
                <a:ea typeface="华文中宋" pitchFamily="2" charset="-122"/>
              </a:rPr>
              <a:t> ⑤</a:t>
            </a:r>
            <a:r>
              <a:rPr kumimoji="1" sz="1600" b="1" u="none" dirty="0" err="1">
                <a:solidFill>
                  <a:srgbClr val="CC0099"/>
                </a:solidFill>
                <a:effectLst/>
                <a:latin typeface="华文中宋" pitchFamily="2" charset="-122"/>
                <a:ea typeface="华文中宋" pitchFamily="2" charset="-122"/>
              </a:rPr>
              <a:t>皮肤颜色</a:t>
            </a:r>
            <a:r>
              <a:rPr kumimoji="1" sz="1600" b="1" u="none" dirty="0">
                <a:solidFill>
                  <a:srgbClr val="3A3A3A"/>
                </a:solidFill>
                <a:effectLst/>
                <a:latin typeface="华文中宋" pitchFamily="2" charset="-122"/>
                <a:ea typeface="华文中宋" pitchFamily="2" charset="-122"/>
              </a:rPr>
              <a:t>  </a:t>
            </a:r>
          </a:p>
        </p:txBody>
      </p:sp>
      <p:sp>
        <p:nvSpPr>
          <p:cNvPr id="2131" name="矩形 2130"/>
          <p:cNvSpPr/>
          <p:nvPr/>
        </p:nvSpPr>
        <p:spPr>
          <a:xfrm>
            <a:off x="1257299" y="2207022"/>
            <a:ext cx="2705100" cy="366712"/>
          </a:xfrm>
          <a:prstGeom prst="rect">
            <a:avLst/>
          </a:prstGeom>
          <a:solidFill>
            <a:srgbClr val="00E0A5"/>
          </a:solid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100000"/>
              </a:lnSpc>
              <a:spcBef>
                <a:spcPct val="50000"/>
              </a:spcBef>
              <a:spcAft>
                <a:spcPct val="0"/>
              </a:spcAft>
              <a:buClrTx/>
              <a:buSzTx/>
              <a:buChar char="•"/>
            </a:pPr>
            <a:r>
              <a:rPr kumimoji="1" sz="1800" b="1" u="none">
                <a:solidFill>
                  <a:srgbClr val="3A3A3A"/>
                </a:solidFill>
                <a:effectLst/>
                <a:ea typeface="宋体" pitchFamily="2" charset="-122"/>
              </a:rPr>
              <a:t>5个指标具有相等权重</a:t>
            </a:r>
          </a:p>
        </p:txBody>
      </p:sp>
      <p:sp>
        <p:nvSpPr>
          <p:cNvPr id="2132" name="左箭头 2131"/>
          <p:cNvSpPr/>
          <p:nvPr/>
        </p:nvSpPr>
        <p:spPr>
          <a:xfrm>
            <a:off x="8260727" y="3427412"/>
            <a:ext cx="304800" cy="304800"/>
          </a:xfrm>
          <a:prstGeom prst="leftArrow">
            <a:avLst>
              <a:gd name="adj1" fmla="val 50000"/>
              <a:gd name="adj2" fmla="val 25000"/>
            </a:avLst>
          </a:prstGeom>
          <a:solidFill>
            <a:srgbClr val="D54F41"/>
          </a:solidFill>
          <a:ln w="12700">
            <a:solidFill>
              <a:srgbClr val="CC0099"/>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endParaRPr kumimoji="1" sz="2400" u="none">
              <a:effectLst/>
              <a:ea typeface="宋体" pitchFamily="2" charset="-122"/>
            </a:endParaRPr>
          </a:p>
        </p:txBody>
      </p:sp>
      <p:sp>
        <p:nvSpPr>
          <p:cNvPr id="2133" name="矩形 2132"/>
          <p:cNvSpPr/>
          <p:nvPr/>
        </p:nvSpPr>
        <p:spPr>
          <a:xfrm>
            <a:off x="5752013" y="1167210"/>
            <a:ext cx="1600200" cy="476777"/>
          </a:xfrm>
          <a:prstGeom prst="rect">
            <a:avLst/>
          </a:prstGeom>
          <a:solidFill>
            <a:srgbClr val="5E97D0"/>
          </a:solid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100000"/>
              </a:lnSpc>
              <a:spcBef>
                <a:spcPct val="50000"/>
              </a:spcBef>
              <a:spcAft>
                <a:spcPct val="0"/>
              </a:spcAft>
              <a:buClrTx/>
              <a:buSzTx/>
            </a:pPr>
            <a:r>
              <a:rPr kumimoji="1" sz="2400" b="1" u="none" dirty="0" err="1">
                <a:solidFill>
                  <a:srgbClr val="FFFF66"/>
                </a:solidFill>
                <a:effectLst/>
                <a:latin typeface="黑体" panose="02010609060101010101" pitchFamily="49" charset="-122"/>
                <a:ea typeface="黑体" panose="02010609060101010101" pitchFamily="49" charset="-122"/>
              </a:rPr>
              <a:t>选择指标</a:t>
            </a:r>
            <a:endParaRPr kumimoji="1" sz="2400" b="1" u="none" dirty="0">
              <a:solidFill>
                <a:srgbClr val="FFFF66"/>
              </a:solidFill>
              <a:effectLst/>
              <a:latin typeface="黑体" panose="02010609060101010101" pitchFamily="49" charset="-122"/>
              <a:ea typeface="黑体" panose="02010609060101010101" pitchFamily="49" charset="-122"/>
            </a:endParaRPr>
          </a:p>
        </p:txBody>
      </p:sp>
      <p:cxnSp>
        <p:nvCxnSpPr>
          <p:cNvPr id="2134" name="直接连接符 2133"/>
          <p:cNvCxnSpPr/>
          <p:nvPr/>
        </p:nvCxnSpPr>
        <p:spPr>
          <a:xfrm flipH="1">
            <a:off x="7352213" y="1443447"/>
            <a:ext cx="304800" cy="0"/>
          </a:xfrm>
          <a:prstGeom prst="line">
            <a:avLst/>
          </a:prstGeom>
          <a:noFill/>
          <a:ln w="38100" cap="flat">
            <a:solidFill>
              <a:srgbClr val="D54F41"/>
            </a:solidFill>
            <a:prstDash val="sysDot"/>
            <a:miter lim="800000"/>
            <a:headEnd type="none" w="med" len="med"/>
            <a:tailEnd type="triangle" w="sm" len="sm"/>
          </a:ln>
          <a:effectLst/>
        </p:spPr>
      </p:cxnSp>
      <p:sp>
        <p:nvSpPr>
          <p:cNvPr id="2135" name="矩形 2134"/>
          <p:cNvSpPr/>
          <p:nvPr/>
        </p:nvSpPr>
        <p:spPr>
          <a:xfrm>
            <a:off x="5713913" y="2193358"/>
            <a:ext cx="1590045" cy="447985"/>
          </a:xfrm>
          <a:prstGeom prst="rect">
            <a:avLst/>
          </a:prstGeom>
          <a:solidFill>
            <a:srgbClr val="5E97D0"/>
          </a:solid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algn="ctr" fontAlgn="base">
              <a:spcBef>
                <a:spcPct val="50000"/>
              </a:spcBef>
              <a:spcAft>
                <a:spcPct val="0"/>
              </a:spcAft>
            </a:pPr>
            <a:r>
              <a:rPr kumimoji="1" sz="2400" b="1" dirty="0" err="1">
                <a:solidFill>
                  <a:srgbClr val="FFFF66"/>
                </a:solidFill>
                <a:latin typeface="黑体" panose="02010609060101010101" pitchFamily="49" charset="-122"/>
                <a:ea typeface="黑体" panose="02010609060101010101" pitchFamily="49" charset="-122"/>
              </a:rPr>
              <a:t>确定权重</a:t>
            </a:r>
            <a:endParaRPr kumimoji="1" sz="2400" b="1" dirty="0">
              <a:solidFill>
                <a:srgbClr val="FFFF66"/>
              </a:solidFill>
              <a:latin typeface="黑体" panose="02010609060101010101" pitchFamily="49" charset="-122"/>
              <a:ea typeface="黑体" panose="02010609060101010101" pitchFamily="49" charset="-122"/>
            </a:endParaRPr>
          </a:p>
        </p:txBody>
      </p:sp>
      <p:cxnSp>
        <p:nvCxnSpPr>
          <p:cNvPr id="2136" name="直接连接符 2135"/>
          <p:cNvCxnSpPr/>
          <p:nvPr/>
        </p:nvCxnSpPr>
        <p:spPr>
          <a:xfrm flipH="1">
            <a:off x="4953001" y="2417350"/>
            <a:ext cx="684712" cy="14524"/>
          </a:xfrm>
          <a:prstGeom prst="line">
            <a:avLst/>
          </a:prstGeom>
          <a:noFill/>
          <a:ln w="38100" cap="flat">
            <a:solidFill>
              <a:srgbClr val="D54F41"/>
            </a:solidFill>
            <a:prstDash val="sysDot"/>
            <a:miter lim="800000"/>
            <a:headEnd type="none" w="med" len="med"/>
            <a:tailEnd type="triangle" w="sm" len="sm"/>
          </a:ln>
          <a:effectLst/>
        </p:spPr>
      </p:cxnSp>
      <p:sp>
        <p:nvSpPr>
          <p:cNvPr id="2137" name="矩形 2136"/>
          <p:cNvSpPr/>
          <p:nvPr/>
        </p:nvSpPr>
        <p:spPr>
          <a:xfrm>
            <a:off x="620217" y="5655865"/>
            <a:ext cx="4093301" cy="641350"/>
          </a:xfrm>
          <a:prstGeom prst="rect">
            <a:avLst/>
          </a:prstGeom>
          <a:solidFill>
            <a:srgbClr val="00E0A5"/>
          </a:solid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1800" b="1" u="none" dirty="0">
                <a:solidFill>
                  <a:srgbClr val="3A3A3A"/>
                </a:solidFill>
                <a:effectLst/>
                <a:ea typeface="宋体" pitchFamily="2" charset="-122"/>
              </a:rPr>
              <a:t>以累加法累计总分：</a:t>
            </a:r>
            <a:r>
              <a:rPr kumimoji="1" sz="1800" b="1" u="none" dirty="0">
                <a:solidFill>
                  <a:srgbClr val="CC0099"/>
                </a:solidFill>
                <a:effectLst/>
                <a:ea typeface="宋体" pitchFamily="2" charset="-122"/>
              </a:rPr>
              <a:t>8～10分为正常；4～7分为轻度缺氧；0～3分为重度缺氧。</a:t>
            </a:r>
            <a:r>
              <a:rPr kumimoji="1" sz="1800" b="1" u="none" dirty="0">
                <a:solidFill>
                  <a:srgbClr val="3A3A3A"/>
                </a:solidFill>
                <a:effectLst/>
                <a:ea typeface="宋体" pitchFamily="2" charset="-122"/>
              </a:rPr>
              <a:t> </a:t>
            </a:r>
          </a:p>
        </p:txBody>
      </p:sp>
      <p:sp>
        <p:nvSpPr>
          <p:cNvPr id="2138" name="矩形 2137"/>
          <p:cNvSpPr/>
          <p:nvPr/>
        </p:nvSpPr>
        <p:spPr>
          <a:xfrm>
            <a:off x="5674071" y="3421206"/>
            <a:ext cx="1755429" cy="771972"/>
          </a:xfrm>
          <a:prstGeom prst="rect">
            <a:avLst/>
          </a:prstGeom>
          <a:solidFill>
            <a:srgbClr val="5E97D0"/>
          </a:solid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100000"/>
              </a:lnSpc>
              <a:spcBef>
                <a:spcPct val="50000"/>
              </a:spcBef>
              <a:spcAft>
                <a:spcPct val="0"/>
              </a:spcAft>
              <a:buClrTx/>
              <a:buSzTx/>
            </a:pPr>
            <a:r>
              <a:rPr kumimoji="1" sz="2000" b="1" u="none" dirty="0" err="1">
                <a:solidFill>
                  <a:srgbClr val="FFFF00"/>
                </a:solidFill>
                <a:effectLst/>
                <a:latin typeface="黑体" panose="02010609060101010101" pitchFamily="49" charset="-122"/>
                <a:ea typeface="黑体" panose="02010609060101010101" pitchFamily="49" charset="-122"/>
              </a:rPr>
              <a:t>确定指标评价等级及界限</a:t>
            </a:r>
            <a:endParaRPr kumimoji="1" sz="2000" b="1" u="none" dirty="0">
              <a:solidFill>
                <a:srgbClr val="FFFF00"/>
              </a:solidFill>
              <a:effectLst/>
              <a:latin typeface="黑体" panose="02010609060101010101" pitchFamily="49" charset="-122"/>
              <a:ea typeface="黑体" panose="02010609060101010101" pitchFamily="49" charset="-122"/>
            </a:endParaRPr>
          </a:p>
        </p:txBody>
      </p:sp>
      <p:cxnSp>
        <p:nvCxnSpPr>
          <p:cNvPr id="2139" name="直接连接符 2138"/>
          <p:cNvCxnSpPr/>
          <p:nvPr/>
        </p:nvCxnSpPr>
        <p:spPr>
          <a:xfrm flipH="1">
            <a:off x="5353596" y="3844191"/>
            <a:ext cx="228600" cy="0"/>
          </a:xfrm>
          <a:prstGeom prst="line">
            <a:avLst/>
          </a:prstGeom>
          <a:noFill/>
          <a:ln w="38100" cap="flat">
            <a:solidFill>
              <a:srgbClr val="D54F41"/>
            </a:solidFill>
            <a:prstDash val="sysDot"/>
            <a:miter lim="800000"/>
            <a:headEnd type="none" w="med" len="med"/>
            <a:tailEnd type="triangle" w="sm" len="sm"/>
          </a:ln>
          <a:effectLst/>
        </p:spPr>
      </p:cxnSp>
      <p:sp>
        <p:nvSpPr>
          <p:cNvPr id="2140" name="下箭头 2139"/>
          <p:cNvSpPr/>
          <p:nvPr/>
        </p:nvSpPr>
        <p:spPr>
          <a:xfrm>
            <a:off x="2449148" y="2633087"/>
            <a:ext cx="304800" cy="304800"/>
          </a:xfrm>
          <a:prstGeom prst="downArrow">
            <a:avLst>
              <a:gd name="adj1" fmla="val 50000"/>
              <a:gd name="adj2" fmla="val 25000"/>
            </a:avLst>
          </a:prstGeom>
          <a:solidFill>
            <a:srgbClr val="727DE0"/>
          </a:solidFill>
          <a:ln w="12700">
            <a:solidFill>
              <a:srgbClr val="000000"/>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endParaRPr kumimoji="1" sz="2400" u="none">
              <a:effectLst/>
              <a:ea typeface="宋体" pitchFamily="2" charset="-122"/>
            </a:endParaRPr>
          </a:p>
        </p:txBody>
      </p:sp>
      <p:sp>
        <p:nvSpPr>
          <p:cNvPr id="2141" name="下箭头 2140"/>
          <p:cNvSpPr/>
          <p:nvPr/>
        </p:nvSpPr>
        <p:spPr>
          <a:xfrm>
            <a:off x="2429010" y="5319394"/>
            <a:ext cx="304800" cy="304800"/>
          </a:xfrm>
          <a:prstGeom prst="downArrow">
            <a:avLst>
              <a:gd name="adj1" fmla="val 50000"/>
              <a:gd name="adj2" fmla="val 25000"/>
            </a:avLst>
          </a:prstGeom>
          <a:solidFill>
            <a:srgbClr val="727DE0"/>
          </a:solidFill>
          <a:ln w="12700">
            <a:solidFill>
              <a:srgbClr val="000000"/>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endParaRPr kumimoji="1" sz="2400" u="none">
              <a:effectLst/>
              <a:ea typeface="宋体" pitchFamily="2" charset="-122"/>
            </a:endParaRPr>
          </a:p>
        </p:txBody>
      </p:sp>
      <p:sp>
        <p:nvSpPr>
          <p:cNvPr id="2142" name="矩形 2141"/>
          <p:cNvSpPr/>
          <p:nvPr/>
        </p:nvSpPr>
        <p:spPr>
          <a:xfrm>
            <a:off x="5765106" y="5728838"/>
            <a:ext cx="1639387" cy="433884"/>
          </a:xfrm>
          <a:prstGeom prst="rect">
            <a:avLst/>
          </a:prstGeom>
          <a:solidFill>
            <a:srgbClr val="5E97D0"/>
          </a:solid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100000"/>
              </a:lnSpc>
              <a:spcBef>
                <a:spcPct val="50000"/>
              </a:spcBef>
              <a:spcAft>
                <a:spcPct val="0"/>
              </a:spcAft>
              <a:buClrTx/>
              <a:buSzTx/>
            </a:pPr>
            <a:r>
              <a:rPr kumimoji="1" sz="2400" b="1" dirty="0" err="1">
                <a:solidFill>
                  <a:srgbClr val="FFFF66"/>
                </a:solidFill>
                <a:latin typeface="黑体" panose="02010609060101010101" pitchFamily="49" charset="-122"/>
                <a:ea typeface="黑体" panose="02010609060101010101" pitchFamily="49" charset="-122"/>
              </a:rPr>
              <a:t>建立模型</a:t>
            </a:r>
            <a:endParaRPr kumimoji="1" sz="2400" b="1" dirty="0">
              <a:solidFill>
                <a:srgbClr val="FFFF66"/>
              </a:solidFill>
              <a:latin typeface="黑体" panose="02010609060101010101" pitchFamily="49" charset="-122"/>
              <a:ea typeface="黑体" panose="02010609060101010101" pitchFamily="49" charset="-122"/>
            </a:endParaRPr>
          </a:p>
        </p:txBody>
      </p:sp>
      <p:cxnSp>
        <p:nvCxnSpPr>
          <p:cNvPr id="2143" name="直接连接符 2142"/>
          <p:cNvCxnSpPr/>
          <p:nvPr/>
        </p:nvCxnSpPr>
        <p:spPr>
          <a:xfrm flipH="1">
            <a:off x="5104313" y="5945780"/>
            <a:ext cx="609600" cy="0"/>
          </a:xfrm>
          <a:prstGeom prst="line">
            <a:avLst/>
          </a:prstGeom>
          <a:noFill/>
          <a:ln w="38100" cap="flat">
            <a:solidFill>
              <a:srgbClr val="D54F41"/>
            </a:solidFill>
            <a:prstDash val="sysDot"/>
            <a:miter lim="800000"/>
            <a:headEnd type="none" w="med" len="med"/>
            <a:tailEnd type="triangle" w="sm" len="sm"/>
          </a:ln>
          <a:effectLst/>
        </p:spPr>
      </p:cxnSp>
      <p:cxnSp>
        <p:nvCxnSpPr>
          <p:cNvPr id="2144" name="直接连接符 2143"/>
          <p:cNvCxnSpPr/>
          <p:nvPr/>
        </p:nvCxnSpPr>
        <p:spPr>
          <a:xfrm flipH="1">
            <a:off x="5216871" y="1412131"/>
            <a:ext cx="457200" cy="0"/>
          </a:xfrm>
          <a:prstGeom prst="line">
            <a:avLst/>
          </a:prstGeom>
          <a:noFill/>
          <a:ln w="38100" cap="flat">
            <a:solidFill>
              <a:srgbClr val="D54F41"/>
            </a:solidFill>
            <a:prstDash val="sysDot"/>
            <a:miter lim="800000"/>
            <a:headEnd type="none" w="med" len="med"/>
            <a:tailEnd type="triangle" w="sm" len="sm"/>
          </a:ln>
          <a:effectLst/>
        </p:spPr>
      </p:cxnSp>
      <p:cxnSp>
        <p:nvCxnSpPr>
          <p:cNvPr id="2145" name="直接连接符 2144"/>
          <p:cNvCxnSpPr/>
          <p:nvPr/>
        </p:nvCxnSpPr>
        <p:spPr>
          <a:xfrm flipH="1">
            <a:off x="7391400" y="2431874"/>
            <a:ext cx="304800" cy="0"/>
          </a:xfrm>
          <a:prstGeom prst="line">
            <a:avLst/>
          </a:prstGeom>
          <a:noFill/>
          <a:ln w="38100" cap="flat">
            <a:solidFill>
              <a:srgbClr val="D54F41"/>
            </a:solidFill>
            <a:prstDash val="sysDot"/>
            <a:miter lim="800000"/>
            <a:headEnd type="none" w="med" len="med"/>
            <a:tailEnd type="triangle" w="sm" len="sm"/>
          </a:ln>
          <a:effectLst/>
        </p:spPr>
      </p:cxnSp>
      <p:cxnSp>
        <p:nvCxnSpPr>
          <p:cNvPr id="2146" name="直接连接符 2145"/>
          <p:cNvCxnSpPr/>
          <p:nvPr/>
        </p:nvCxnSpPr>
        <p:spPr>
          <a:xfrm flipH="1">
            <a:off x="7429500" y="3844191"/>
            <a:ext cx="304800" cy="0"/>
          </a:xfrm>
          <a:prstGeom prst="line">
            <a:avLst/>
          </a:prstGeom>
          <a:noFill/>
          <a:ln w="38100" cap="flat">
            <a:solidFill>
              <a:srgbClr val="D54F41"/>
            </a:solidFill>
            <a:prstDash val="sysDot"/>
            <a:miter lim="800000"/>
            <a:headEnd type="none" w="med" len="med"/>
            <a:tailEnd type="triangle" w="sm" len="sm"/>
          </a:ln>
          <a:effectLst/>
        </p:spPr>
      </p:cxnSp>
      <p:cxnSp>
        <p:nvCxnSpPr>
          <p:cNvPr id="2147" name="直接连接符 2146"/>
          <p:cNvCxnSpPr/>
          <p:nvPr/>
        </p:nvCxnSpPr>
        <p:spPr>
          <a:xfrm flipH="1">
            <a:off x="7429500" y="5945780"/>
            <a:ext cx="228600" cy="0"/>
          </a:xfrm>
          <a:prstGeom prst="line">
            <a:avLst/>
          </a:prstGeom>
          <a:noFill/>
          <a:ln w="38100" cap="flat">
            <a:solidFill>
              <a:srgbClr val="D54F41"/>
            </a:solidFill>
            <a:prstDash val="sysDot"/>
            <a:miter lim="800000"/>
            <a:headEnd type="none" w="med" len="med"/>
            <a:tailEnd type="triangle" w="sm" len="sm"/>
          </a:ln>
          <a:effectLst/>
        </p:spPr>
      </p:cxnSp>
      <p:sp>
        <p:nvSpPr>
          <p:cNvPr id="2148" name="矩形 2147"/>
          <p:cNvSpPr/>
          <p:nvPr/>
        </p:nvSpPr>
        <p:spPr>
          <a:xfrm>
            <a:off x="2538412" y="2697162"/>
            <a:ext cx="9144000" cy="0"/>
          </a:xfrm>
          <a:prstGeom prst="rect">
            <a:avLst/>
          </a:prstGeom>
          <a:no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endParaRPr kumimoji="1" sz="2400" u="none">
              <a:effectLst/>
              <a:ea typeface="宋体" pitchFamily="2" charset="-122"/>
            </a:endParaRPr>
          </a:p>
        </p:txBody>
      </p:sp>
      <p:graphicFrame>
        <p:nvGraphicFramePr>
          <p:cNvPr id="2149" name="OleObject"/>
          <p:cNvGraphicFramePr>
            <a:graphicFrameLocks noChangeAspect="1"/>
          </p:cNvGraphicFramePr>
          <p:nvPr>
            <p:extLst>
              <p:ext uri="{D42A27DB-BD31-4B8C-83A1-F6EECF244321}">
                <p14:modId xmlns:p14="http://schemas.microsoft.com/office/powerpoint/2010/main" val="2665885779"/>
              </p:ext>
            </p:extLst>
          </p:nvPr>
        </p:nvGraphicFramePr>
        <p:xfrm>
          <a:off x="292482" y="2975689"/>
          <a:ext cx="4841220" cy="2278221"/>
        </p:xfrm>
        <a:graphic>
          <a:graphicData uri="http://schemas.openxmlformats.org/presentationml/2006/ole">
            <mc:AlternateContent xmlns:mc="http://schemas.openxmlformats.org/markup-compatibility/2006">
              <mc:Choice xmlns:v="urn:schemas-microsoft-com:vml" Requires="v">
                <p:oleObj spid="_x0000_s6245" name="BMP 图象" r:id="rId3" imgW="0" imgH="0" progId="Paint.Picture">
                  <p:embed/>
                </p:oleObj>
              </mc:Choice>
              <mc:Fallback>
                <p:oleObj name="BMP 图象" r:id="rId3" imgW="0" imgH="0" progId="Paint.Picture">
                  <p:embed/>
                  <p:pic>
                    <p:nvPicPr>
                      <p:cNvPr id="0" name="Picture 1"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292482" y="2975689"/>
                        <a:ext cx="4841220" cy="2278221"/>
                      </a:xfrm>
                      <a:prstGeom prst="rect">
                        <a:avLst/>
                      </a:prstGeom>
                      <a:noFill/>
                      <a:ln>
                        <a:noFill/>
                      </a:ln>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152" name="标题 2151"/>
          <p:cNvSpPr>
            <a:spLocks noGrp="1"/>
          </p:cNvSpPr>
          <p:nvPr>
            <p:ph type="title" idx="4294967295"/>
          </p:nvPr>
        </p:nvSpPr>
        <p:spPr>
          <a:xfrm>
            <a:off x="559527" y="116764"/>
            <a:ext cx="7543800" cy="10668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3600" dirty="0">
                <a:effectLst/>
              </a:rPr>
              <a:t>3.1  </a:t>
            </a:r>
            <a:r>
              <a:rPr sz="3600" dirty="0" err="1">
                <a:effectLst/>
              </a:rPr>
              <a:t>评价指标的基本要求</a:t>
            </a:r>
            <a:endParaRPr sz="3600" dirty="0">
              <a:effectLst/>
            </a:endParaRPr>
          </a:p>
        </p:txBody>
      </p:sp>
      <p:sp>
        <p:nvSpPr>
          <p:cNvPr id="2153" name="矩形 2152"/>
          <p:cNvSpPr/>
          <p:nvPr/>
        </p:nvSpPr>
        <p:spPr>
          <a:xfrm>
            <a:off x="910365" y="2462349"/>
            <a:ext cx="671512" cy="2370412"/>
          </a:xfrm>
          <a:prstGeom prst="rect">
            <a:avLst/>
          </a:prstGeom>
          <a:solidFill>
            <a:srgbClr val="009999"/>
          </a:solidFill>
          <a:ln w="12700">
            <a:noFill/>
            <a:prstDash val="solid"/>
            <a:miter lim="800000"/>
            <a:headEnd type="none" w="med" len="med"/>
            <a:tailEnd type="none" w="med" len="med"/>
          </a:ln>
          <a:effectLst/>
        </p:spPr>
        <p:txBody>
          <a:bodyPr vert="eaVert"/>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100000"/>
              </a:lnSpc>
              <a:spcBef>
                <a:spcPct val="50000"/>
              </a:spcBef>
              <a:spcAft>
                <a:spcPct val="0"/>
              </a:spcAft>
              <a:buClrTx/>
              <a:buSzTx/>
              <a:buChar char="•"/>
            </a:pPr>
            <a:r>
              <a:rPr kumimoji="1" sz="3200" b="1" u="none" dirty="0" err="1">
                <a:solidFill>
                  <a:srgbClr val="FFFF00"/>
                </a:solidFill>
                <a:effectLst/>
                <a:ea typeface="华文中宋" pitchFamily="2" charset="-122"/>
              </a:rPr>
              <a:t>基本要求</a:t>
            </a:r>
            <a:endParaRPr kumimoji="1" sz="3200" b="1" u="none" dirty="0">
              <a:solidFill>
                <a:srgbClr val="FFFF00"/>
              </a:solidFill>
              <a:effectLst/>
              <a:ea typeface="华文中宋" pitchFamily="2" charset="-122"/>
            </a:endParaRPr>
          </a:p>
        </p:txBody>
      </p:sp>
      <p:sp>
        <p:nvSpPr>
          <p:cNvPr id="2154" name="左中括号 2153"/>
          <p:cNvSpPr/>
          <p:nvPr/>
        </p:nvSpPr>
        <p:spPr>
          <a:xfrm>
            <a:off x="1778727" y="1928949"/>
            <a:ext cx="152400" cy="3433010"/>
          </a:xfrm>
          <a:prstGeom prst="leftBracket">
            <a:avLst>
              <a:gd name="adj" fmla="val 175000"/>
            </a:avLst>
          </a:prstGeom>
          <a:noFill/>
          <a:ln w="12700">
            <a:solidFill>
              <a:srgbClr val="000000"/>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endParaRPr kumimoji="1" sz="2400" u="none">
              <a:effectLst/>
              <a:ea typeface="宋体" pitchFamily="2" charset="-122"/>
            </a:endParaRPr>
          </a:p>
        </p:txBody>
      </p:sp>
      <p:sp>
        <p:nvSpPr>
          <p:cNvPr id="2155" name="矩形 2154"/>
          <p:cNvSpPr/>
          <p:nvPr/>
        </p:nvSpPr>
        <p:spPr>
          <a:xfrm>
            <a:off x="2083527" y="1547949"/>
            <a:ext cx="3581400" cy="752674"/>
          </a:xfrm>
          <a:prstGeom prst="rect">
            <a:avLst/>
          </a:prstGeom>
          <a:solidFill>
            <a:srgbClr val="5E97D0"/>
          </a:solid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2000" b="1" u="none">
                <a:solidFill>
                  <a:srgbClr val="800080"/>
                </a:solidFill>
                <a:effectLst/>
                <a:ea typeface="宋体" pitchFamily="2" charset="-122"/>
              </a:rPr>
              <a:t>①  代表性</a:t>
            </a:r>
            <a:r>
              <a:rPr kumimoji="1" sz="2000" b="1" u="none">
                <a:solidFill>
                  <a:srgbClr val="FFFF00"/>
                </a:solidFill>
                <a:effectLst/>
                <a:ea typeface="宋体" pitchFamily="2" charset="-122"/>
              </a:rPr>
              <a:t>：各层次指标能最好地表达所代表的层次。 </a:t>
            </a:r>
          </a:p>
        </p:txBody>
      </p:sp>
      <p:sp>
        <p:nvSpPr>
          <p:cNvPr id="2156" name="矩形 2155"/>
          <p:cNvSpPr/>
          <p:nvPr/>
        </p:nvSpPr>
        <p:spPr>
          <a:xfrm>
            <a:off x="2083527" y="2598874"/>
            <a:ext cx="3581400" cy="752674"/>
          </a:xfrm>
          <a:prstGeom prst="rect">
            <a:avLst/>
          </a:prstGeom>
          <a:solidFill>
            <a:srgbClr val="5E97D0"/>
          </a:solid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2000" b="1" u="none">
                <a:solidFill>
                  <a:srgbClr val="800080"/>
                </a:solidFill>
                <a:effectLst/>
                <a:ea typeface="宋体" pitchFamily="2" charset="-122"/>
              </a:rPr>
              <a:t>②  确定性</a:t>
            </a:r>
            <a:r>
              <a:rPr kumimoji="1" sz="2000" b="1" u="none">
                <a:solidFill>
                  <a:srgbClr val="FFFF00"/>
                </a:solidFill>
                <a:effectLst/>
                <a:ea typeface="宋体" pitchFamily="2" charset="-122"/>
              </a:rPr>
              <a:t>：指指标值确定，其高低在评价中有确切含义。 </a:t>
            </a:r>
          </a:p>
        </p:txBody>
      </p:sp>
      <p:sp>
        <p:nvSpPr>
          <p:cNvPr id="2157" name="矩形 2156"/>
          <p:cNvSpPr/>
          <p:nvPr/>
        </p:nvSpPr>
        <p:spPr>
          <a:xfrm>
            <a:off x="2083527" y="3605349"/>
            <a:ext cx="3581400" cy="1079627"/>
          </a:xfrm>
          <a:prstGeom prst="rect">
            <a:avLst/>
          </a:prstGeom>
          <a:solidFill>
            <a:srgbClr val="5E97D0"/>
          </a:solid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2000" b="1" u="none" dirty="0">
                <a:solidFill>
                  <a:srgbClr val="800080"/>
                </a:solidFill>
                <a:effectLst/>
                <a:ea typeface="宋体" pitchFamily="2" charset="-122"/>
              </a:rPr>
              <a:t>③  </a:t>
            </a:r>
            <a:r>
              <a:rPr kumimoji="1" sz="2000" b="1" u="none" dirty="0" err="1">
                <a:solidFill>
                  <a:srgbClr val="800080"/>
                </a:solidFill>
                <a:effectLst/>
                <a:ea typeface="宋体" pitchFamily="2" charset="-122"/>
              </a:rPr>
              <a:t>区别能力</a:t>
            </a:r>
            <a:r>
              <a:rPr kumimoji="1" sz="2000" b="1" u="none" dirty="0">
                <a:solidFill>
                  <a:srgbClr val="800080"/>
                </a:solidFill>
                <a:effectLst/>
                <a:ea typeface="宋体" pitchFamily="2" charset="-122"/>
              </a:rPr>
              <a:t>/ </a:t>
            </a:r>
            <a:r>
              <a:rPr kumimoji="1" sz="2000" b="1" u="none" dirty="0" err="1">
                <a:solidFill>
                  <a:srgbClr val="800080"/>
                </a:solidFill>
                <a:effectLst/>
                <a:ea typeface="宋体" pitchFamily="2" charset="-122"/>
              </a:rPr>
              <a:t>灵敏性</a:t>
            </a:r>
            <a:r>
              <a:rPr kumimoji="1" sz="2000" b="1" u="none" dirty="0" err="1">
                <a:solidFill>
                  <a:srgbClr val="FFFF00"/>
                </a:solidFill>
                <a:effectLst/>
                <a:ea typeface="宋体" pitchFamily="2" charset="-122"/>
              </a:rPr>
              <a:t>：即指标值有一定的波动范围，而且其高低在评价中有确切的含义</a:t>
            </a:r>
            <a:r>
              <a:rPr kumimoji="1" sz="2000" b="1" u="none" dirty="0">
                <a:solidFill>
                  <a:srgbClr val="FFFF00"/>
                </a:solidFill>
                <a:effectLst/>
                <a:ea typeface="宋体" pitchFamily="2" charset="-122"/>
              </a:rPr>
              <a:t>。 </a:t>
            </a:r>
          </a:p>
        </p:txBody>
      </p:sp>
      <p:sp>
        <p:nvSpPr>
          <p:cNvPr id="2158" name="矩形 2157"/>
          <p:cNvSpPr/>
          <p:nvPr/>
        </p:nvSpPr>
        <p:spPr>
          <a:xfrm>
            <a:off x="2083527" y="4961074"/>
            <a:ext cx="3581400" cy="752674"/>
          </a:xfrm>
          <a:prstGeom prst="rect">
            <a:avLst/>
          </a:prstGeom>
          <a:solidFill>
            <a:srgbClr val="5E97D0"/>
          </a:solid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2000" b="1" u="none">
                <a:solidFill>
                  <a:srgbClr val="800080"/>
                </a:solidFill>
                <a:effectLst/>
                <a:ea typeface="宋体" pitchFamily="2" charset="-122"/>
              </a:rPr>
              <a:t>④  独立性</a:t>
            </a:r>
            <a:r>
              <a:rPr kumimoji="1" sz="2000" b="1" u="none">
                <a:solidFill>
                  <a:srgbClr val="FFFF00"/>
                </a:solidFill>
                <a:effectLst/>
                <a:ea typeface="宋体" pitchFamily="2" charset="-122"/>
              </a:rPr>
              <a:t>：即选入的指标各有所用，相互不能替代。 </a:t>
            </a:r>
          </a:p>
        </p:txBody>
      </p:sp>
      <p:sp>
        <p:nvSpPr>
          <p:cNvPr id="2159" name="右箭头 2158"/>
          <p:cNvSpPr/>
          <p:nvPr/>
        </p:nvSpPr>
        <p:spPr>
          <a:xfrm>
            <a:off x="5741127" y="1700348"/>
            <a:ext cx="685800" cy="245215"/>
          </a:xfrm>
          <a:prstGeom prst="rightArrow">
            <a:avLst>
              <a:gd name="adj1" fmla="val 50000"/>
              <a:gd name="adj2" fmla="val 74653"/>
            </a:avLst>
          </a:prstGeom>
          <a:solidFill>
            <a:srgbClr val="D54F41"/>
          </a:solidFill>
          <a:ln w="12700">
            <a:solidFill>
              <a:srgbClr val="000000"/>
            </a:solidFill>
            <a:prstDash val="solid"/>
            <a:miter lim="800000"/>
            <a:headEnd type="none" w="med" len="med"/>
            <a:tailEnd type="none" w="med" len="med"/>
          </a:ln>
          <a:effectLst/>
        </p:spPr>
        <p:txBody>
          <a:bodyPr wrap="none" anchor="ctr" anchorCtr="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100000"/>
              </a:lnSpc>
              <a:spcBef>
                <a:spcPct val="0"/>
              </a:spcBef>
              <a:spcAft>
                <a:spcPct val="0"/>
              </a:spcAft>
              <a:buClrTx/>
              <a:buSzTx/>
              <a:buChar char="•"/>
            </a:pPr>
            <a:endParaRPr kumimoji="1" sz="2400" b="1" u="none">
              <a:solidFill>
                <a:schemeClr val="accent2"/>
              </a:solidFill>
              <a:effectLst/>
              <a:ea typeface="宋体" pitchFamily="2" charset="-122"/>
            </a:endParaRPr>
          </a:p>
        </p:txBody>
      </p:sp>
      <p:sp>
        <p:nvSpPr>
          <p:cNvPr id="2160" name="右箭头 2159"/>
          <p:cNvSpPr/>
          <p:nvPr/>
        </p:nvSpPr>
        <p:spPr>
          <a:xfrm>
            <a:off x="5741127" y="2843348"/>
            <a:ext cx="685800" cy="245215"/>
          </a:xfrm>
          <a:prstGeom prst="rightArrow">
            <a:avLst>
              <a:gd name="adj1" fmla="val 50000"/>
              <a:gd name="adj2" fmla="val 74653"/>
            </a:avLst>
          </a:prstGeom>
          <a:solidFill>
            <a:srgbClr val="D54F41"/>
          </a:solidFill>
          <a:ln w="12700">
            <a:solidFill>
              <a:srgbClr val="000000"/>
            </a:solidFill>
            <a:prstDash val="solid"/>
            <a:miter lim="800000"/>
            <a:headEnd type="none" w="med" len="med"/>
            <a:tailEnd type="none" w="med" len="med"/>
          </a:ln>
          <a:effectLst/>
        </p:spPr>
        <p:txBody>
          <a:bodyPr wrap="none" anchor="ctr" anchorCtr="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100000"/>
              </a:lnSpc>
              <a:spcBef>
                <a:spcPct val="0"/>
              </a:spcBef>
              <a:spcAft>
                <a:spcPct val="0"/>
              </a:spcAft>
              <a:buClrTx/>
              <a:buSzTx/>
              <a:buChar char="•"/>
            </a:pPr>
            <a:endParaRPr kumimoji="1" sz="2400" b="1" u="none">
              <a:solidFill>
                <a:schemeClr val="accent2"/>
              </a:solidFill>
              <a:effectLst/>
              <a:ea typeface="宋体" pitchFamily="2" charset="-122"/>
            </a:endParaRPr>
          </a:p>
        </p:txBody>
      </p:sp>
      <p:sp>
        <p:nvSpPr>
          <p:cNvPr id="2161" name="右箭头 2160"/>
          <p:cNvSpPr/>
          <p:nvPr/>
        </p:nvSpPr>
        <p:spPr>
          <a:xfrm>
            <a:off x="5741127" y="3986348"/>
            <a:ext cx="685800" cy="245215"/>
          </a:xfrm>
          <a:prstGeom prst="rightArrow">
            <a:avLst>
              <a:gd name="adj1" fmla="val 50000"/>
              <a:gd name="adj2" fmla="val 74653"/>
            </a:avLst>
          </a:prstGeom>
          <a:solidFill>
            <a:srgbClr val="D54F41"/>
          </a:solidFill>
          <a:ln w="12700">
            <a:solidFill>
              <a:srgbClr val="000000"/>
            </a:solidFill>
            <a:prstDash val="solid"/>
            <a:miter lim="800000"/>
            <a:headEnd type="none" w="med" len="med"/>
            <a:tailEnd type="none" w="med" len="med"/>
          </a:ln>
          <a:effectLst/>
        </p:spPr>
        <p:txBody>
          <a:bodyPr wrap="none" anchor="ctr" anchorCtr="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100000"/>
              </a:lnSpc>
              <a:spcBef>
                <a:spcPct val="0"/>
              </a:spcBef>
              <a:spcAft>
                <a:spcPct val="0"/>
              </a:spcAft>
              <a:buClrTx/>
              <a:buSzTx/>
              <a:buChar char="•"/>
            </a:pPr>
            <a:endParaRPr kumimoji="1" sz="2400" b="1" u="none">
              <a:solidFill>
                <a:schemeClr val="accent2"/>
              </a:solidFill>
              <a:effectLst/>
              <a:ea typeface="宋体" pitchFamily="2" charset="-122"/>
            </a:endParaRPr>
          </a:p>
        </p:txBody>
      </p:sp>
      <p:sp>
        <p:nvSpPr>
          <p:cNvPr id="2162" name="右箭头 2161"/>
          <p:cNvSpPr/>
          <p:nvPr/>
        </p:nvSpPr>
        <p:spPr>
          <a:xfrm>
            <a:off x="5741127" y="5129348"/>
            <a:ext cx="685800" cy="245215"/>
          </a:xfrm>
          <a:prstGeom prst="rightArrow">
            <a:avLst>
              <a:gd name="adj1" fmla="val 50000"/>
              <a:gd name="adj2" fmla="val 74653"/>
            </a:avLst>
          </a:prstGeom>
          <a:solidFill>
            <a:srgbClr val="D54F41"/>
          </a:solidFill>
          <a:ln w="12700">
            <a:solidFill>
              <a:srgbClr val="000000"/>
            </a:solidFill>
            <a:prstDash val="solid"/>
            <a:miter lim="800000"/>
            <a:headEnd type="none" w="med" len="med"/>
            <a:tailEnd type="none" w="med" len="med"/>
          </a:ln>
          <a:effectLst/>
        </p:spPr>
        <p:txBody>
          <a:bodyPr wrap="none" anchor="ctr" anchorCtr="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100000"/>
              </a:lnSpc>
              <a:spcBef>
                <a:spcPct val="0"/>
              </a:spcBef>
              <a:spcAft>
                <a:spcPct val="0"/>
              </a:spcAft>
              <a:buClrTx/>
              <a:buSzTx/>
              <a:buChar char="•"/>
            </a:pPr>
            <a:endParaRPr kumimoji="1" sz="2400" b="1" u="none">
              <a:solidFill>
                <a:schemeClr val="accent2"/>
              </a:solidFill>
              <a:effectLst/>
              <a:ea typeface="宋体" pitchFamily="2" charset="-122"/>
            </a:endParaRPr>
          </a:p>
        </p:txBody>
      </p:sp>
      <p:sp>
        <p:nvSpPr>
          <p:cNvPr id="2163" name="右大括号 2162"/>
          <p:cNvSpPr/>
          <p:nvPr/>
        </p:nvSpPr>
        <p:spPr>
          <a:xfrm>
            <a:off x="6503127" y="1700349"/>
            <a:ext cx="609600" cy="3923440"/>
          </a:xfrm>
          <a:prstGeom prst="rightBrace">
            <a:avLst>
              <a:gd name="adj1" fmla="val 50000"/>
              <a:gd name="adj2" fmla="val 50000"/>
            </a:avLst>
          </a:prstGeom>
          <a:noFill/>
          <a:ln w="12700">
            <a:solidFill>
              <a:srgbClr val="000000"/>
            </a:solidFill>
            <a:prstDash val="solid"/>
            <a:round/>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endParaRPr kumimoji="1" sz="2400" u="none">
              <a:effectLst/>
              <a:ea typeface="宋体" pitchFamily="2" charset="-122"/>
            </a:endParaRPr>
          </a:p>
        </p:txBody>
      </p:sp>
      <p:sp>
        <p:nvSpPr>
          <p:cNvPr id="2164" name="矩形 2163"/>
          <p:cNvSpPr/>
          <p:nvPr/>
        </p:nvSpPr>
        <p:spPr>
          <a:xfrm>
            <a:off x="7309577" y="1395548"/>
            <a:ext cx="793750" cy="4659085"/>
          </a:xfrm>
          <a:prstGeom prst="rect">
            <a:avLst/>
          </a:prstGeom>
          <a:solidFill>
            <a:srgbClr val="D9D9FF"/>
          </a:solidFill>
          <a:ln w="12700">
            <a:noFill/>
            <a:prstDash val="solid"/>
            <a:miter lim="800000"/>
            <a:headEnd type="none" w="med" len="med"/>
            <a:tailEnd type="none" w="med" len="med"/>
          </a:ln>
          <a:effectLst/>
        </p:spPr>
        <p:txBody>
          <a:bodyPr vert="eaVert"/>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100000"/>
              </a:lnSpc>
              <a:spcBef>
                <a:spcPct val="50000"/>
              </a:spcBef>
              <a:spcAft>
                <a:spcPct val="0"/>
              </a:spcAft>
              <a:buClrTx/>
              <a:buSzTx/>
              <a:buChar char="•"/>
            </a:pPr>
            <a:r>
              <a:rPr kumimoji="1" sz="4000" b="1" u="none">
                <a:solidFill>
                  <a:srgbClr val="CC6600"/>
                </a:solidFill>
                <a:effectLst/>
                <a:ea typeface="宋体" pitchFamily="2" charset="-122"/>
              </a:rPr>
              <a:t>选择综合评价指标</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167" name="标题 2166"/>
          <p:cNvSpPr>
            <a:spLocks noGrp="1"/>
          </p:cNvSpPr>
          <p:nvPr>
            <p:ph type="title" idx="4294967295"/>
          </p:nvPr>
        </p:nvSpPr>
        <p:spPr>
          <a:xfrm>
            <a:off x="515982" y="77288"/>
            <a:ext cx="8432075" cy="1143000"/>
          </a:xfrm>
          <a:prstGeom prst="rect">
            <a:avLst/>
          </a:prstGeom>
          <a:noFill/>
          <a:ln w="9525" cap="flat">
            <a:noFill/>
            <a:prstDash val="solid"/>
            <a:miter lim="800000"/>
            <a:headEnd type="none" w="med" len="med"/>
            <a:tailEnd type="none" w="med" len="med"/>
          </a:ln>
          <a:effectLst/>
        </p:spPr>
        <p:txBody>
          <a:bodyPr anchor="ctr" anchorCtr="0">
            <a:normAutofit fontScale="90000"/>
          </a:bodyPr>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3600" dirty="0">
                <a:effectLst/>
              </a:rPr>
              <a:t>3.2 </a:t>
            </a:r>
            <a:r>
              <a:rPr sz="3600" dirty="0" err="1" smtClean="0">
                <a:effectLst/>
              </a:rPr>
              <a:t>系统分析法及文献资料分析优选法筛选指标</a:t>
            </a:r>
            <a:endParaRPr sz="3600" dirty="0">
              <a:effectLst/>
            </a:endParaRPr>
          </a:p>
        </p:txBody>
      </p:sp>
      <p:sp>
        <p:nvSpPr>
          <p:cNvPr id="2168" name="矩形 2167"/>
          <p:cNvSpPr/>
          <p:nvPr/>
        </p:nvSpPr>
        <p:spPr>
          <a:xfrm>
            <a:off x="311332" y="1465944"/>
            <a:ext cx="6220096" cy="587284"/>
          </a:xfrm>
          <a:prstGeom prst="rect">
            <a:avLst/>
          </a:prstGeom>
          <a:solidFill>
            <a:srgbClr val="009999"/>
          </a:solid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2400" b="1" u="none" dirty="0" err="1">
                <a:solidFill>
                  <a:srgbClr val="FFFF00"/>
                </a:solidFill>
                <a:effectLst/>
                <a:ea typeface="宋体" pitchFamily="2" charset="-122"/>
              </a:rPr>
              <a:t>缺乏有关历史资料，或指标难以数量化时</a:t>
            </a:r>
            <a:r>
              <a:rPr kumimoji="1" sz="2400" b="1" u="none" dirty="0">
                <a:solidFill>
                  <a:srgbClr val="FFFF00"/>
                </a:solidFill>
                <a:effectLst/>
                <a:ea typeface="宋体" pitchFamily="2" charset="-122"/>
              </a:rPr>
              <a:t> </a:t>
            </a:r>
          </a:p>
        </p:txBody>
      </p:sp>
      <p:sp>
        <p:nvSpPr>
          <p:cNvPr id="2169" name="右箭头 2168"/>
          <p:cNvSpPr/>
          <p:nvPr/>
        </p:nvSpPr>
        <p:spPr>
          <a:xfrm>
            <a:off x="515982" y="2490108"/>
            <a:ext cx="829492" cy="304800"/>
          </a:xfrm>
          <a:prstGeom prst="rightArrow">
            <a:avLst>
              <a:gd name="adj1" fmla="val 50000"/>
              <a:gd name="adj2" fmla="val 118200"/>
            </a:avLst>
          </a:prstGeom>
          <a:solidFill>
            <a:srgbClr val="D54F41"/>
          </a:solidFill>
          <a:ln w="12700">
            <a:solidFill>
              <a:srgbClr val="D54F41"/>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endParaRPr kumimoji="1" sz="2400" u="none">
              <a:effectLst/>
              <a:ea typeface="宋体" pitchFamily="2" charset="-122"/>
            </a:endParaRPr>
          </a:p>
        </p:txBody>
      </p:sp>
      <p:sp>
        <p:nvSpPr>
          <p:cNvPr id="2170" name="矩形 2169"/>
          <p:cNvSpPr/>
          <p:nvPr/>
        </p:nvSpPr>
        <p:spPr>
          <a:xfrm>
            <a:off x="1527265" y="2404382"/>
            <a:ext cx="6617426" cy="1919424"/>
          </a:xfrm>
          <a:prstGeom prst="rect">
            <a:avLst/>
          </a:prstGeom>
          <a:no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20000"/>
              </a:lnSpc>
              <a:spcBef>
                <a:spcPct val="50000"/>
              </a:spcBef>
              <a:spcAft>
                <a:spcPct val="0"/>
              </a:spcAft>
              <a:buClrTx/>
              <a:buSzTx/>
              <a:buChar char="•"/>
            </a:pPr>
            <a:r>
              <a:rPr kumimoji="1" sz="2000" b="1" u="none" dirty="0" err="1">
                <a:solidFill>
                  <a:srgbClr val="006666"/>
                </a:solidFill>
                <a:effectLst/>
                <a:ea typeface="宋体" pitchFamily="2" charset="-122"/>
              </a:rPr>
              <a:t>系统分析法</a:t>
            </a:r>
            <a:r>
              <a:rPr kumimoji="1" sz="2000" b="1" u="none" dirty="0">
                <a:solidFill>
                  <a:srgbClr val="006666"/>
                </a:solidFill>
                <a:effectLst/>
                <a:ea typeface="宋体" pitchFamily="2" charset="-122"/>
              </a:rPr>
              <a:t>(systematic analysis method)：</a:t>
            </a:r>
            <a:r>
              <a:rPr kumimoji="1" sz="2000" b="1" u="none" dirty="0">
                <a:solidFill>
                  <a:srgbClr val="E48800"/>
                </a:solidFill>
                <a:effectLst/>
                <a:ea typeface="宋体" pitchFamily="2" charset="-122"/>
              </a:rPr>
              <a:t>是一种常用的</a:t>
            </a:r>
            <a:r>
              <a:rPr kumimoji="1" sz="2000" b="1" u="none" dirty="0">
                <a:solidFill>
                  <a:srgbClr val="0033CC"/>
                </a:solidFill>
                <a:effectLst/>
                <a:ea typeface="宋体" pitchFamily="2" charset="-122"/>
              </a:rPr>
              <a:t>凭经验挑选指标的方法</a:t>
            </a:r>
            <a:r>
              <a:rPr kumimoji="1" sz="2000" b="1" u="none" dirty="0">
                <a:solidFill>
                  <a:srgbClr val="E48800"/>
                </a:solidFill>
                <a:effectLst/>
                <a:ea typeface="宋体" pitchFamily="2" charset="-122"/>
              </a:rPr>
              <a:t>，首先将所有备选指标按系统（或属性、类别）划分，再通过座谈或填调查表的方法获得对各指标的专家评分，确定主次，再从各系统内挑选主要的指标作为评价指标。</a:t>
            </a:r>
            <a:r>
              <a:rPr kumimoji="1" sz="2000" b="1" u="none" dirty="0">
                <a:solidFill>
                  <a:srgbClr val="800080"/>
                </a:solidFill>
                <a:effectLst/>
                <a:ea typeface="宋体" pitchFamily="2" charset="-122"/>
              </a:rPr>
              <a:t> </a:t>
            </a:r>
          </a:p>
        </p:txBody>
      </p:sp>
      <p:sp>
        <p:nvSpPr>
          <p:cNvPr id="2171" name="矩形 2170"/>
          <p:cNvSpPr/>
          <p:nvPr/>
        </p:nvSpPr>
        <p:spPr>
          <a:xfrm>
            <a:off x="1475557" y="4610282"/>
            <a:ext cx="6577694" cy="1187450"/>
          </a:xfrm>
          <a:prstGeom prst="rect">
            <a:avLst/>
          </a:prstGeom>
          <a:no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20000"/>
              </a:lnSpc>
              <a:spcBef>
                <a:spcPct val="50000"/>
              </a:spcBef>
              <a:spcAft>
                <a:spcPct val="0"/>
              </a:spcAft>
              <a:buClrTx/>
              <a:buSzTx/>
              <a:buChar char="•"/>
            </a:pPr>
            <a:r>
              <a:rPr kumimoji="1" sz="2000" b="1" u="none" dirty="0" err="1">
                <a:solidFill>
                  <a:srgbClr val="006666"/>
                </a:solidFill>
                <a:effectLst/>
                <a:ea typeface="宋体" pitchFamily="2" charset="-122"/>
              </a:rPr>
              <a:t>文献资料分析优选法：</a:t>
            </a:r>
            <a:r>
              <a:rPr kumimoji="1" sz="2000" b="1" u="none" dirty="0" err="1">
                <a:solidFill>
                  <a:srgbClr val="E48800"/>
                </a:solidFill>
                <a:effectLst/>
                <a:ea typeface="宋体" pitchFamily="2" charset="-122"/>
              </a:rPr>
              <a:t>即全面查阅有关评价指标设置的文献资料，分析各指标的优缺点并加以取舍</a:t>
            </a:r>
            <a:r>
              <a:rPr kumimoji="1" sz="2000" b="1" u="none" dirty="0">
                <a:solidFill>
                  <a:srgbClr val="E48800"/>
                </a:solidFill>
                <a:effectLst/>
                <a:ea typeface="宋体" pitchFamily="2" charset="-122"/>
              </a:rPr>
              <a:t>。</a:t>
            </a:r>
            <a:r>
              <a:rPr kumimoji="1" sz="2000" b="1" u="none" dirty="0">
                <a:solidFill>
                  <a:srgbClr val="FFFF00"/>
                </a:solidFill>
                <a:effectLst/>
                <a:ea typeface="宋体" pitchFamily="2" charset="-122"/>
              </a:rPr>
              <a:t> </a:t>
            </a:r>
          </a:p>
        </p:txBody>
      </p:sp>
      <p:sp>
        <p:nvSpPr>
          <p:cNvPr id="2172" name="右箭头 2171"/>
          <p:cNvSpPr/>
          <p:nvPr/>
        </p:nvSpPr>
        <p:spPr>
          <a:xfrm>
            <a:off x="515982" y="4709795"/>
            <a:ext cx="829492" cy="304800"/>
          </a:xfrm>
          <a:prstGeom prst="rightArrow">
            <a:avLst>
              <a:gd name="adj1" fmla="val 50000"/>
              <a:gd name="adj2" fmla="val 118200"/>
            </a:avLst>
          </a:prstGeom>
          <a:solidFill>
            <a:srgbClr val="D54F41"/>
          </a:solidFill>
          <a:ln w="12700">
            <a:solidFill>
              <a:srgbClr val="D54F41"/>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endParaRPr kumimoji="1" sz="2400" u="none">
              <a:effectLst/>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175" name="标题 2174"/>
          <p:cNvSpPr>
            <a:spLocks noGrp="1"/>
          </p:cNvSpPr>
          <p:nvPr>
            <p:ph type="title" idx="4294967295"/>
          </p:nvPr>
        </p:nvSpPr>
        <p:spPr>
          <a:xfrm>
            <a:off x="770708" y="74023"/>
            <a:ext cx="7543800" cy="8382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3600" dirty="0">
                <a:effectLst/>
              </a:rPr>
              <a:t>3.3 </a:t>
            </a:r>
            <a:r>
              <a:rPr sz="3600" dirty="0" err="1">
                <a:effectLst/>
              </a:rPr>
              <a:t>常用客观筛选指标方法</a:t>
            </a:r>
            <a:endParaRPr sz="3600" dirty="0">
              <a:effectLst/>
            </a:endParaRPr>
          </a:p>
        </p:txBody>
      </p:sp>
      <p:sp>
        <p:nvSpPr>
          <p:cNvPr id="2176" name="文本占位符 2175"/>
          <p:cNvSpPr>
            <a:spLocks noGrp="1"/>
          </p:cNvSpPr>
          <p:nvPr>
            <p:ph type="body" idx="4294967295"/>
          </p:nvPr>
        </p:nvSpPr>
        <p:spPr>
          <a:xfrm>
            <a:off x="590006" y="1016724"/>
            <a:ext cx="8390708" cy="5227321"/>
          </a:xfrm>
          <a:prstGeom prst="rect">
            <a:avLst/>
          </a:prstGeom>
          <a:noFill/>
          <a:ln w="12700">
            <a:noFill/>
            <a:prstDash val="solid"/>
            <a:miter lim="800000"/>
            <a:headEnd type="none" w="med" len="med"/>
            <a:tailEnd type="none" w="med" len="med"/>
          </a:ln>
          <a:effectLst/>
        </p:spPr>
        <p:txBody>
          <a:bodyPr>
            <a:normAutofit lnSpcReduction="10000"/>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lvl="0">
              <a:lnSpc>
                <a:spcPct val="110000"/>
              </a:lnSpc>
              <a:buFont typeface="Wingdings" pitchFamily="2" charset="2"/>
              <a:buChar char="Ø"/>
            </a:pPr>
            <a:r>
              <a:rPr sz="2400" b="1" dirty="0" err="1">
                <a:solidFill>
                  <a:srgbClr val="FF33CC"/>
                </a:solidFill>
                <a:effectLst/>
                <a:latin typeface="黑体" panose="02010609060101010101" pitchFamily="49" charset="-122"/>
                <a:ea typeface="黑体" panose="02010609060101010101" pitchFamily="49" charset="-122"/>
              </a:rPr>
              <a:t>逐个指标进行假设检验的方法</a:t>
            </a:r>
            <a:r>
              <a:rPr sz="2400" b="1" dirty="0" smtClean="0">
                <a:solidFill>
                  <a:srgbClr val="FF33CC"/>
                </a:solidFill>
                <a:effectLst/>
                <a:latin typeface="黑体" panose="02010609060101010101" pitchFamily="49" charset="-122"/>
                <a:ea typeface="黑体" panose="02010609060101010101" pitchFamily="49" charset="-122"/>
              </a:rPr>
              <a:t>：</a:t>
            </a:r>
            <a:endParaRPr lang="en-US" sz="2400" b="1" dirty="0" smtClean="0">
              <a:solidFill>
                <a:srgbClr val="FF33CC"/>
              </a:solidFill>
              <a:effectLst/>
              <a:latin typeface="黑体" panose="02010609060101010101" pitchFamily="49" charset="-122"/>
              <a:ea typeface="黑体" panose="02010609060101010101" pitchFamily="49" charset="-122"/>
            </a:endParaRPr>
          </a:p>
          <a:p>
            <a:pPr marL="0" lvl="0" indent="0">
              <a:lnSpc>
                <a:spcPct val="110000"/>
              </a:lnSpc>
              <a:buNone/>
            </a:pPr>
            <a:r>
              <a:rPr lang="en-US" sz="2400" b="1" dirty="0">
                <a:solidFill>
                  <a:srgbClr val="FF33CC"/>
                </a:solidFill>
                <a:latin typeface="黑体" panose="02010609060101010101" pitchFamily="49" charset="-122"/>
                <a:ea typeface="黑体" panose="02010609060101010101" pitchFamily="49" charset="-122"/>
              </a:rPr>
              <a:t> </a:t>
            </a:r>
            <a:r>
              <a:rPr lang="en-US" sz="2400" b="1" dirty="0" smtClean="0">
                <a:solidFill>
                  <a:srgbClr val="FF33CC"/>
                </a:solidFill>
                <a:latin typeface="黑体" panose="02010609060101010101" pitchFamily="49" charset="-122"/>
                <a:ea typeface="黑体" panose="02010609060101010101" pitchFamily="49" charset="-122"/>
              </a:rPr>
              <a:t>   </a:t>
            </a:r>
            <a:r>
              <a:rPr sz="2400" dirty="0" err="1" smtClean="0">
                <a:effectLst/>
                <a:latin typeface="楷体_GB2312" pitchFamily="49" charset="-122"/>
              </a:rPr>
              <a:t>在掌握有关历史资料基础上</a:t>
            </a:r>
            <a:r>
              <a:rPr sz="2400" dirty="0" err="1">
                <a:effectLst/>
                <a:latin typeface="楷体_GB2312" pitchFamily="49" charset="-122"/>
              </a:rPr>
              <a:t>，依照可能的评价结果将评价对象分组，并对各指标进行假设检验，挑选</a:t>
            </a:r>
            <a:r>
              <a:rPr sz="2400" b="1" dirty="0" err="1">
                <a:solidFill>
                  <a:srgbClr val="0033CC"/>
                </a:solidFill>
                <a:effectLst/>
                <a:latin typeface="楷体_GB2312" pitchFamily="49" charset="-122"/>
              </a:rPr>
              <a:t>有统计意义的指标</a:t>
            </a:r>
            <a:r>
              <a:rPr sz="2400" dirty="0" err="1">
                <a:effectLst/>
                <a:latin typeface="楷体_GB2312" pitchFamily="49" charset="-122"/>
              </a:rPr>
              <a:t>作为评价指标</a:t>
            </a:r>
            <a:r>
              <a:rPr sz="2400" dirty="0">
                <a:effectLst/>
                <a:latin typeface="楷体_GB2312" pitchFamily="49" charset="-122"/>
              </a:rPr>
              <a:t>。</a:t>
            </a:r>
          </a:p>
          <a:p>
            <a:pPr lvl="0">
              <a:lnSpc>
                <a:spcPct val="110000"/>
              </a:lnSpc>
              <a:buFont typeface="Wingdings" pitchFamily="2" charset="2"/>
              <a:buChar char="Ø"/>
            </a:pPr>
            <a:r>
              <a:rPr sz="2400" b="1" dirty="0" err="1">
                <a:solidFill>
                  <a:srgbClr val="FF33CC"/>
                </a:solidFill>
                <a:latin typeface="黑体" panose="02010609060101010101" pitchFamily="49" charset="-122"/>
                <a:ea typeface="黑体" panose="02010609060101010101" pitchFamily="49" charset="-122"/>
              </a:rPr>
              <a:t>多元回归与逐步回归法</a:t>
            </a:r>
            <a:r>
              <a:rPr sz="2400" b="1" dirty="0" smtClean="0">
                <a:solidFill>
                  <a:srgbClr val="FF33CC"/>
                </a:solidFill>
                <a:latin typeface="黑体" panose="02010609060101010101" pitchFamily="49" charset="-122"/>
                <a:ea typeface="黑体" panose="02010609060101010101" pitchFamily="49" charset="-122"/>
              </a:rPr>
              <a:t>：</a:t>
            </a:r>
            <a:endParaRPr lang="en-US" sz="2400" b="1" dirty="0" smtClean="0">
              <a:solidFill>
                <a:srgbClr val="FF33CC"/>
              </a:solidFill>
              <a:latin typeface="黑体" panose="02010609060101010101" pitchFamily="49" charset="-122"/>
              <a:ea typeface="黑体" panose="02010609060101010101" pitchFamily="49" charset="-122"/>
            </a:endParaRPr>
          </a:p>
          <a:p>
            <a:pPr marL="0" lvl="0" indent="0">
              <a:lnSpc>
                <a:spcPct val="110000"/>
              </a:lnSpc>
              <a:buNone/>
            </a:pPr>
            <a:r>
              <a:rPr lang="en-US" sz="2400" b="1" dirty="0">
                <a:solidFill>
                  <a:srgbClr val="FF33CC"/>
                </a:solidFill>
                <a:effectLst/>
                <a:latin typeface="黑体" panose="02010609060101010101" pitchFamily="49" charset="-122"/>
                <a:ea typeface="黑体" panose="02010609060101010101" pitchFamily="49" charset="-122"/>
              </a:rPr>
              <a:t> </a:t>
            </a:r>
            <a:r>
              <a:rPr lang="en-US" sz="2400" b="1" dirty="0" smtClean="0">
                <a:solidFill>
                  <a:srgbClr val="FF33CC"/>
                </a:solidFill>
                <a:effectLst/>
                <a:latin typeface="黑体" panose="02010609060101010101" pitchFamily="49" charset="-122"/>
                <a:ea typeface="黑体" panose="02010609060101010101" pitchFamily="49" charset="-122"/>
              </a:rPr>
              <a:t>   </a:t>
            </a:r>
            <a:r>
              <a:rPr sz="2400" dirty="0" smtClean="0">
                <a:effectLst/>
                <a:latin typeface="楷体_GB2312" pitchFamily="49" charset="-122"/>
              </a:rPr>
              <a:t>多元回归分析挑选标准化偏回归系数绝对值较大或偏回归系数假设检验有显著性的指标作为评价指标</a:t>
            </a:r>
            <a:r>
              <a:rPr sz="2400" dirty="0">
                <a:effectLst/>
                <a:latin typeface="楷体_GB2312" pitchFamily="49" charset="-122"/>
              </a:rPr>
              <a:t>；逐步回归有自动挑选主要影响指标的功能，是目前</a:t>
            </a:r>
            <a:r>
              <a:rPr sz="2400" b="1" dirty="0">
                <a:solidFill>
                  <a:srgbClr val="FF0000"/>
                </a:solidFill>
                <a:effectLst/>
                <a:latin typeface="楷体_GB2312" pitchFamily="49" charset="-122"/>
              </a:rPr>
              <a:t>最常用的指标挑选方法</a:t>
            </a:r>
            <a:r>
              <a:rPr sz="2400" dirty="0">
                <a:effectLst/>
                <a:latin typeface="楷体_GB2312" pitchFamily="49" charset="-122"/>
              </a:rPr>
              <a:t>。</a:t>
            </a:r>
          </a:p>
          <a:p>
            <a:pPr lvl="0">
              <a:lnSpc>
                <a:spcPct val="110000"/>
              </a:lnSpc>
              <a:buFont typeface="Wingdings" pitchFamily="2" charset="2"/>
              <a:buChar char="Ø"/>
            </a:pPr>
            <a:r>
              <a:rPr sz="2400" b="1" dirty="0" err="1">
                <a:solidFill>
                  <a:srgbClr val="FF33CC"/>
                </a:solidFill>
                <a:latin typeface="黑体" panose="02010609060101010101" pitchFamily="49" charset="-122"/>
                <a:ea typeface="黑体" panose="02010609060101010101" pitchFamily="49" charset="-122"/>
              </a:rPr>
              <a:t>指标聚类法</a:t>
            </a:r>
            <a:r>
              <a:rPr sz="2400" b="1" dirty="0" smtClean="0">
                <a:solidFill>
                  <a:srgbClr val="FF33CC"/>
                </a:solidFill>
                <a:latin typeface="黑体" panose="02010609060101010101" pitchFamily="49" charset="-122"/>
                <a:ea typeface="黑体" panose="02010609060101010101" pitchFamily="49" charset="-122"/>
              </a:rPr>
              <a:t>：</a:t>
            </a:r>
            <a:endParaRPr lang="en-US" sz="2400" b="1" dirty="0" smtClean="0">
              <a:solidFill>
                <a:srgbClr val="FF33CC"/>
              </a:solidFill>
              <a:latin typeface="黑体" panose="02010609060101010101" pitchFamily="49" charset="-122"/>
              <a:ea typeface="黑体" panose="02010609060101010101" pitchFamily="49" charset="-122"/>
            </a:endParaRPr>
          </a:p>
          <a:p>
            <a:pPr marL="0" lvl="0" indent="0">
              <a:lnSpc>
                <a:spcPct val="110000"/>
              </a:lnSpc>
              <a:buNone/>
            </a:pPr>
            <a:r>
              <a:rPr lang="en-US" sz="2400" b="1" dirty="0">
                <a:solidFill>
                  <a:srgbClr val="FF33CC"/>
                </a:solidFill>
                <a:effectLst/>
                <a:latin typeface="黑体" panose="02010609060101010101" pitchFamily="49" charset="-122"/>
                <a:ea typeface="黑体" panose="02010609060101010101" pitchFamily="49" charset="-122"/>
              </a:rPr>
              <a:t> </a:t>
            </a:r>
            <a:r>
              <a:rPr lang="en-US" sz="2400" b="1" dirty="0" smtClean="0">
                <a:solidFill>
                  <a:srgbClr val="FF33CC"/>
                </a:solidFill>
                <a:effectLst/>
                <a:latin typeface="黑体" panose="02010609060101010101" pitchFamily="49" charset="-122"/>
                <a:ea typeface="黑体" panose="02010609060101010101" pitchFamily="49" charset="-122"/>
              </a:rPr>
              <a:t>   </a:t>
            </a:r>
            <a:r>
              <a:rPr sz="2400" dirty="0" smtClean="0">
                <a:effectLst/>
                <a:latin typeface="楷体_GB2312" pitchFamily="49" charset="-122"/>
              </a:rPr>
              <a:t>在存在众多指标的情况下</a:t>
            </a:r>
            <a:r>
              <a:rPr sz="2400" dirty="0">
                <a:effectLst/>
                <a:latin typeface="楷体_GB2312" pitchFamily="49" charset="-122"/>
              </a:rPr>
              <a:t>，可将相似指标聚成类，再从每类中找一个典型指标作为代表，</a:t>
            </a:r>
            <a:r>
              <a:rPr sz="2400" dirty="0" smtClean="0">
                <a:effectLst/>
                <a:latin typeface="楷体_GB2312" pitchFamily="49" charset="-122"/>
              </a:rPr>
              <a:t>从而用</a:t>
            </a:r>
            <a:r>
              <a:rPr sz="2400" b="1" dirty="0" smtClean="0">
                <a:solidFill>
                  <a:srgbClr val="0033CC"/>
                </a:solidFill>
                <a:effectLst/>
                <a:latin typeface="楷体_GB2312" pitchFamily="49" charset="-122"/>
              </a:rPr>
              <a:t>少量几个典型指标</a:t>
            </a:r>
            <a:r>
              <a:rPr sz="2400" dirty="0" smtClean="0">
                <a:effectLst/>
                <a:latin typeface="楷体_GB2312" pitchFamily="49" charset="-122"/>
              </a:rPr>
              <a:t>作为评价指标来代表原来众多的指标建立评价模型</a:t>
            </a:r>
            <a:r>
              <a:rPr sz="2400" dirty="0">
                <a:effectLst/>
                <a:latin typeface="楷体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179" name="标题 2178"/>
          <p:cNvSpPr>
            <a:spLocks noGrp="1"/>
          </p:cNvSpPr>
          <p:nvPr>
            <p:ph type="title" idx="4294967295"/>
          </p:nvPr>
        </p:nvSpPr>
        <p:spPr>
          <a:xfrm>
            <a:off x="496888" y="114301"/>
            <a:ext cx="7543800" cy="11430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4000" dirty="0">
                <a:effectLst/>
              </a:rPr>
              <a:t>3.5</a:t>
            </a:r>
            <a:r>
              <a:rPr sz="4000" dirty="0">
                <a:effectLst/>
                <a:latin typeface="华文中宋" pitchFamily="2" charset="-122"/>
              </a:rPr>
              <a:t>  </a:t>
            </a:r>
            <a:r>
              <a:rPr sz="4000" dirty="0" err="1" smtClean="0">
                <a:effectLst/>
                <a:latin typeface="华文中宋" pitchFamily="2" charset="-122"/>
              </a:rPr>
              <a:t>评价指标的权重估计</a:t>
            </a:r>
            <a:r>
              <a:rPr lang="zh-CN" altLang="en-US" sz="4000" dirty="0">
                <a:latin typeface="华文中宋" pitchFamily="2" charset="-122"/>
              </a:rPr>
              <a:t>方法</a:t>
            </a:r>
            <a:r>
              <a:rPr dirty="0" smtClean="0">
                <a:effectLst/>
                <a:latin typeface="华文中宋" pitchFamily="2" charset="-122"/>
              </a:rPr>
              <a:t> </a:t>
            </a:r>
            <a:endParaRPr dirty="0">
              <a:effectLst/>
              <a:latin typeface="华文中宋" pitchFamily="2" charset="-122"/>
            </a:endParaRPr>
          </a:p>
        </p:txBody>
      </p:sp>
      <p:sp>
        <p:nvSpPr>
          <p:cNvPr id="2180" name="矩形 2179"/>
          <p:cNvSpPr/>
          <p:nvPr/>
        </p:nvSpPr>
        <p:spPr>
          <a:xfrm>
            <a:off x="3296196" y="1369432"/>
            <a:ext cx="2819400" cy="457200"/>
          </a:xfrm>
          <a:prstGeom prst="rect">
            <a:avLst/>
          </a:prstGeom>
          <a:solidFill>
            <a:srgbClr val="0099CC"/>
          </a:solid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100000"/>
              </a:lnSpc>
              <a:spcBef>
                <a:spcPct val="50000"/>
              </a:spcBef>
              <a:spcAft>
                <a:spcPct val="0"/>
              </a:spcAft>
              <a:buClrTx/>
              <a:buSzTx/>
              <a:buChar char="•"/>
            </a:pPr>
            <a:r>
              <a:rPr kumimoji="1" sz="2400" b="1" u="none">
                <a:solidFill>
                  <a:srgbClr val="FFFF00"/>
                </a:solidFill>
                <a:effectLst/>
                <a:ea typeface="宋体" pitchFamily="2" charset="-122"/>
              </a:rPr>
              <a:t>确定指标权重方法</a:t>
            </a:r>
          </a:p>
        </p:txBody>
      </p:sp>
      <p:cxnSp>
        <p:nvCxnSpPr>
          <p:cNvPr id="2181" name="直接连接符 2180"/>
          <p:cNvCxnSpPr/>
          <p:nvPr/>
        </p:nvCxnSpPr>
        <p:spPr>
          <a:xfrm>
            <a:off x="2381796" y="2131432"/>
            <a:ext cx="4343400" cy="0"/>
          </a:xfrm>
          <a:prstGeom prst="line">
            <a:avLst/>
          </a:prstGeom>
          <a:noFill/>
          <a:ln w="12700">
            <a:solidFill>
              <a:srgbClr val="000000"/>
            </a:solidFill>
            <a:prstDash val="solid"/>
            <a:miter lim="800000"/>
            <a:headEnd type="none" w="med" len="med"/>
            <a:tailEnd type="none" w="med" len="med"/>
          </a:ln>
          <a:effectLst/>
        </p:spPr>
      </p:cxnSp>
      <p:cxnSp>
        <p:nvCxnSpPr>
          <p:cNvPr id="2182" name="直接连接符 2181"/>
          <p:cNvCxnSpPr/>
          <p:nvPr/>
        </p:nvCxnSpPr>
        <p:spPr>
          <a:xfrm flipH="1">
            <a:off x="2381796" y="2131432"/>
            <a:ext cx="0" cy="304800"/>
          </a:xfrm>
          <a:prstGeom prst="line">
            <a:avLst/>
          </a:prstGeom>
          <a:noFill/>
          <a:ln w="12700">
            <a:solidFill>
              <a:srgbClr val="000000"/>
            </a:solidFill>
            <a:prstDash val="solid"/>
            <a:miter lim="800000"/>
            <a:headEnd type="none" w="med" len="med"/>
            <a:tailEnd type="none" w="med" len="med"/>
          </a:ln>
          <a:effectLst/>
        </p:spPr>
      </p:cxnSp>
      <p:cxnSp>
        <p:nvCxnSpPr>
          <p:cNvPr id="2183" name="直接连接符 2182"/>
          <p:cNvCxnSpPr/>
          <p:nvPr/>
        </p:nvCxnSpPr>
        <p:spPr>
          <a:xfrm flipH="1">
            <a:off x="6725196" y="2131432"/>
            <a:ext cx="0" cy="304800"/>
          </a:xfrm>
          <a:prstGeom prst="line">
            <a:avLst/>
          </a:prstGeom>
          <a:noFill/>
          <a:ln w="12700">
            <a:solidFill>
              <a:srgbClr val="000000"/>
            </a:solidFill>
            <a:prstDash val="solid"/>
            <a:miter lim="800000"/>
            <a:headEnd type="none" w="med" len="med"/>
            <a:tailEnd type="none" w="med" len="med"/>
          </a:ln>
          <a:effectLst/>
        </p:spPr>
      </p:cxnSp>
      <p:sp>
        <p:nvSpPr>
          <p:cNvPr id="2184" name="矩形 2183"/>
          <p:cNvSpPr/>
          <p:nvPr/>
        </p:nvSpPr>
        <p:spPr>
          <a:xfrm>
            <a:off x="1467396" y="2436232"/>
            <a:ext cx="1905000" cy="457200"/>
          </a:xfrm>
          <a:prstGeom prst="rect">
            <a:avLst/>
          </a:prstGeom>
          <a:solidFill>
            <a:srgbClr val="0099CC"/>
          </a:solid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100000"/>
              </a:lnSpc>
              <a:spcBef>
                <a:spcPct val="50000"/>
              </a:spcBef>
              <a:spcAft>
                <a:spcPct val="0"/>
              </a:spcAft>
              <a:buClrTx/>
              <a:buSzTx/>
              <a:buChar char="•"/>
            </a:pPr>
            <a:r>
              <a:rPr kumimoji="1" sz="2400" b="1" u="none">
                <a:solidFill>
                  <a:srgbClr val="FFFF00"/>
                </a:solidFill>
                <a:effectLst/>
                <a:ea typeface="宋体" pitchFamily="2" charset="-122"/>
              </a:rPr>
              <a:t>主观定权法</a:t>
            </a:r>
          </a:p>
        </p:txBody>
      </p:sp>
      <p:sp>
        <p:nvSpPr>
          <p:cNvPr id="2185" name="矩形 2184"/>
          <p:cNvSpPr/>
          <p:nvPr/>
        </p:nvSpPr>
        <p:spPr>
          <a:xfrm>
            <a:off x="5810796" y="2436232"/>
            <a:ext cx="1905000" cy="457200"/>
          </a:xfrm>
          <a:prstGeom prst="rect">
            <a:avLst/>
          </a:prstGeom>
          <a:solidFill>
            <a:srgbClr val="0099CC"/>
          </a:solid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100000"/>
              </a:lnSpc>
              <a:spcBef>
                <a:spcPct val="50000"/>
              </a:spcBef>
              <a:spcAft>
                <a:spcPct val="0"/>
              </a:spcAft>
              <a:buClrTx/>
              <a:buSzTx/>
              <a:buChar char="•"/>
            </a:pPr>
            <a:r>
              <a:rPr kumimoji="1" sz="2400" b="1" u="none">
                <a:solidFill>
                  <a:srgbClr val="FFFF00"/>
                </a:solidFill>
                <a:effectLst/>
                <a:ea typeface="宋体" pitchFamily="2" charset="-122"/>
              </a:rPr>
              <a:t>客观定权法</a:t>
            </a:r>
          </a:p>
        </p:txBody>
      </p:sp>
      <p:cxnSp>
        <p:nvCxnSpPr>
          <p:cNvPr id="2186" name="直接连接符 2185"/>
          <p:cNvCxnSpPr/>
          <p:nvPr/>
        </p:nvCxnSpPr>
        <p:spPr>
          <a:xfrm flipH="1">
            <a:off x="2381796" y="2893432"/>
            <a:ext cx="0" cy="228600"/>
          </a:xfrm>
          <a:prstGeom prst="line">
            <a:avLst/>
          </a:prstGeom>
          <a:noFill/>
          <a:ln w="12700">
            <a:solidFill>
              <a:srgbClr val="000000"/>
            </a:solidFill>
            <a:prstDash val="solid"/>
            <a:miter lim="800000"/>
            <a:headEnd type="none" w="med" len="med"/>
            <a:tailEnd type="none" w="med" len="med"/>
          </a:ln>
          <a:effectLst/>
        </p:spPr>
      </p:cxnSp>
      <p:cxnSp>
        <p:nvCxnSpPr>
          <p:cNvPr id="2187" name="直接连接符 2186"/>
          <p:cNvCxnSpPr/>
          <p:nvPr/>
        </p:nvCxnSpPr>
        <p:spPr>
          <a:xfrm flipH="1">
            <a:off x="1391196" y="3122032"/>
            <a:ext cx="1981200" cy="0"/>
          </a:xfrm>
          <a:prstGeom prst="line">
            <a:avLst/>
          </a:prstGeom>
          <a:noFill/>
          <a:ln w="12700">
            <a:solidFill>
              <a:srgbClr val="000000"/>
            </a:solidFill>
            <a:prstDash val="solid"/>
            <a:miter lim="800000"/>
            <a:headEnd type="none" w="med" len="med"/>
            <a:tailEnd type="none" w="med" len="med"/>
          </a:ln>
          <a:effectLst/>
        </p:spPr>
      </p:cxnSp>
      <p:cxnSp>
        <p:nvCxnSpPr>
          <p:cNvPr id="2188" name="直接连接符 2187"/>
          <p:cNvCxnSpPr/>
          <p:nvPr/>
        </p:nvCxnSpPr>
        <p:spPr>
          <a:xfrm flipH="1">
            <a:off x="1391196" y="3122032"/>
            <a:ext cx="0" cy="228600"/>
          </a:xfrm>
          <a:prstGeom prst="line">
            <a:avLst/>
          </a:prstGeom>
          <a:noFill/>
          <a:ln w="12700">
            <a:solidFill>
              <a:srgbClr val="000000"/>
            </a:solidFill>
            <a:prstDash val="solid"/>
            <a:miter lim="800000"/>
            <a:headEnd type="none" w="med" len="med"/>
            <a:tailEnd type="none" w="med" len="med"/>
          </a:ln>
          <a:effectLst/>
        </p:spPr>
      </p:cxnSp>
      <p:cxnSp>
        <p:nvCxnSpPr>
          <p:cNvPr id="2189" name="直接连接符 2188"/>
          <p:cNvCxnSpPr/>
          <p:nvPr/>
        </p:nvCxnSpPr>
        <p:spPr>
          <a:xfrm flipH="1">
            <a:off x="2381796" y="3122032"/>
            <a:ext cx="0" cy="228600"/>
          </a:xfrm>
          <a:prstGeom prst="line">
            <a:avLst/>
          </a:prstGeom>
          <a:noFill/>
          <a:ln w="12700">
            <a:solidFill>
              <a:srgbClr val="000000"/>
            </a:solidFill>
            <a:prstDash val="solid"/>
            <a:miter lim="800000"/>
            <a:headEnd type="none" w="med" len="med"/>
            <a:tailEnd type="none" w="med" len="med"/>
          </a:ln>
          <a:effectLst/>
        </p:spPr>
      </p:cxnSp>
      <p:cxnSp>
        <p:nvCxnSpPr>
          <p:cNvPr id="2190" name="直接连接符 2189"/>
          <p:cNvCxnSpPr/>
          <p:nvPr/>
        </p:nvCxnSpPr>
        <p:spPr>
          <a:xfrm flipH="1">
            <a:off x="3372396" y="3122032"/>
            <a:ext cx="0" cy="228600"/>
          </a:xfrm>
          <a:prstGeom prst="line">
            <a:avLst/>
          </a:prstGeom>
          <a:noFill/>
          <a:ln w="12700">
            <a:solidFill>
              <a:srgbClr val="000000"/>
            </a:solidFill>
            <a:prstDash val="solid"/>
            <a:miter lim="800000"/>
            <a:headEnd type="none" w="med" len="med"/>
            <a:tailEnd type="none" w="med" len="med"/>
          </a:ln>
          <a:effectLst/>
        </p:spPr>
      </p:cxnSp>
      <p:sp>
        <p:nvSpPr>
          <p:cNvPr id="2191" name="矩形 2190"/>
          <p:cNvSpPr/>
          <p:nvPr/>
        </p:nvSpPr>
        <p:spPr>
          <a:xfrm>
            <a:off x="1162596" y="3350631"/>
            <a:ext cx="458788" cy="1407531"/>
          </a:xfrm>
          <a:prstGeom prst="rect">
            <a:avLst/>
          </a:prstGeom>
          <a:solidFill>
            <a:srgbClr val="008000"/>
          </a:solidFill>
          <a:ln w="12700">
            <a:noFill/>
            <a:prstDash val="solid"/>
            <a:miter lim="800000"/>
            <a:headEnd type="none" w="med" len="med"/>
            <a:tailEnd type="none" w="med" len="med"/>
          </a:ln>
          <a:effectLst/>
        </p:spPr>
        <p:txBody>
          <a:bodyPr vert="eaVert"/>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1800" b="1" u="none" dirty="0" err="1">
                <a:solidFill>
                  <a:srgbClr val="FFFF00"/>
                </a:solidFill>
                <a:effectLst/>
                <a:ea typeface="宋体" pitchFamily="2" charset="-122"/>
              </a:rPr>
              <a:t>专家评分法</a:t>
            </a:r>
            <a:endParaRPr kumimoji="1" sz="1800" b="1" u="none" dirty="0">
              <a:solidFill>
                <a:srgbClr val="FFFF00"/>
              </a:solidFill>
              <a:effectLst/>
              <a:ea typeface="宋体" pitchFamily="2" charset="-122"/>
            </a:endParaRPr>
          </a:p>
        </p:txBody>
      </p:sp>
      <p:cxnSp>
        <p:nvCxnSpPr>
          <p:cNvPr id="2192" name="直接连接符 2191"/>
          <p:cNvCxnSpPr/>
          <p:nvPr/>
        </p:nvCxnSpPr>
        <p:spPr>
          <a:xfrm flipH="1">
            <a:off x="4667796" y="1826632"/>
            <a:ext cx="0" cy="304800"/>
          </a:xfrm>
          <a:prstGeom prst="line">
            <a:avLst/>
          </a:prstGeom>
          <a:noFill/>
          <a:ln w="12700">
            <a:solidFill>
              <a:srgbClr val="000000"/>
            </a:solidFill>
            <a:prstDash val="solid"/>
            <a:miter lim="800000"/>
            <a:headEnd type="none" w="med" len="med"/>
            <a:tailEnd type="none" w="med" len="med"/>
          </a:ln>
          <a:effectLst/>
        </p:spPr>
      </p:cxnSp>
      <p:sp>
        <p:nvSpPr>
          <p:cNvPr id="2193" name="矩形 2192"/>
          <p:cNvSpPr/>
          <p:nvPr/>
        </p:nvSpPr>
        <p:spPr>
          <a:xfrm>
            <a:off x="2151608" y="3350632"/>
            <a:ext cx="458788" cy="1407530"/>
          </a:xfrm>
          <a:prstGeom prst="rect">
            <a:avLst/>
          </a:prstGeom>
          <a:solidFill>
            <a:srgbClr val="008000"/>
          </a:solidFill>
          <a:ln w="12700">
            <a:noFill/>
            <a:prstDash val="solid"/>
            <a:miter lim="800000"/>
            <a:headEnd type="none" w="med" len="med"/>
            <a:tailEnd type="none" w="med" len="med"/>
          </a:ln>
          <a:effectLst/>
        </p:spPr>
        <p:txBody>
          <a:bodyPr vert="eaVert"/>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1800" b="1" u="none" dirty="0" err="1">
                <a:solidFill>
                  <a:srgbClr val="FFFF00"/>
                </a:solidFill>
                <a:effectLst/>
                <a:ea typeface="宋体" pitchFamily="2" charset="-122"/>
              </a:rPr>
              <a:t>成对比较法</a:t>
            </a:r>
            <a:endParaRPr kumimoji="1" sz="1800" b="1" u="none" dirty="0">
              <a:solidFill>
                <a:srgbClr val="FFFF00"/>
              </a:solidFill>
              <a:effectLst/>
              <a:ea typeface="宋体" pitchFamily="2" charset="-122"/>
            </a:endParaRPr>
          </a:p>
        </p:txBody>
      </p:sp>
      <p:sp>
        <p:nvSpPr>
          <p:cNvPr id="2194" name="矩形 2193"/>
          <p:cNvSpPr/>
          <p:nvPr/>
        </p:nvSpPr>
        <p:spPr>
          <a:xfrm>
            <a:off x="3143796" y="3350632"/>
            <a:ext cx="458788" cy="1469562"/>
          </a:xfrm>
          <a:prstGeom prst="rect">
            <a:avLst/>
          </a:prstGeom>
          <a:solidFill>
            <a:srgbClr val="008000"/>
          </a:solidFill>
          <a:ln w="12700">
            <a:noFill/>
            <a:prstDash val="solid"/>
            <a:miter lim="800000"/>
            <a:headEnd type="none" w="med" len="med"/>
            <a:tailEnd type="none" w="med" len="med"/>
          </a:ln>
          <a:effectLst/>
        </p:spPr>
        <p:txBody>
          <a:bodyPr vert="eaVert"/>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1800" b="1" u="none" dirty="0" err="1">
                <a:solidFill>
                  <a:srgbClr val="FFFF00"/>
                </a:solidFill>
                <a:effectLst/>
                <a:ea typeface="宋体" pitchFamily="2" charset="-122"/>
              </a:rPr>
              <a:t>Saaty权重法</a:t>
            </a:r>
            <a:endParaRPr kumimoji="1" sz="1800" b="1" u="none" dirty="0">
              <a:solidFill>
                <a:srgbClr val="FFFF00"/>
              </a:solidFill>
              <a:effectLst/>
              <a:ea typeface="宋体" pitchFamily="2" charset="-122"/>
            </a:endParaRPr>
          </a:p>
        </p:txBody>
      </p:sp>
      <p:cxnSp>
        <p:nvCxnSpPr>
          <p:cNvPr id="2195" name="直接连接符 2194"/>
          <p:cNvCxnSpPr/>
          <p:nvPr/>
        </p:nvCxnSpPr>
        <p:spPr>
          <a:xfrm flipH="1">
            <a:off x="5580608" y="3122032"/>
            <a:ext cx="2363788" cy="0"/>
          </a:xfrm>
          <a:prstGeom prst="line">
            <a:avLst/>
          </a:prstGeom>
          <a:noFill/>
          <a:ln w="12700">
            <a:solidFill>
              <a:srgbClr val="000000"/>
            </a:solidFill>
            <a:prstDash val="solid"/>
            <a:miter lim="800000"/>
            <a:headEnd type="none" w="med" len="med"/>
            <a:tailEnd type="none" w="med" len="med"/>
          </a:ln>
          <a:effectLst/>
        </p:spPr>
      </p:cxnSp>
      <p:cxnSp>
        <p:nvCxnSpPr>
          <p:cNvPr id="2196" name="直接连接符 2195"/>
          <p:cNvCxnSpPr/>
          <p:nvPr/>
        </p:nvCxnSpPr>
        <p:spPr>
          <a:xfrm flipH="1">
            <a:off x="5580608" y="3122032"/>
            <a:ext cx="0" cy="228600"/>
          </a:xfrm>
          <a:prstGeom prst="line">
            <a:avLst/>
          </a:prstGeom>
          <a:noFill/>
          <a:ln w="12700">
            <a:solidFill>
              <a:srgbClr val="000000"/>
            </a:solidFill>
            <a:prstDash val="solid"/>
            <a:miter lim="800000"/>
            <a:headEnd type="none" w="med" len="med"/>
            <a:tailEnd type="none" w="med" len="med"/>
          </a:ln>
          <a:effectLst/>
        </p:spPr>
      </p:cxnSp>
      <p:cxnSp>
        <p:nvCxnSpPr>
          <p:cNvPr id="2197" name="直接连接符 2196"/>
          <p:cNvCxnSpPr/>
          <p:nvPr/>
        </p:nvCxnSpPr>
        <p:spPr>
          <a:xfrm flipH="1">
            <a:off x="6723608" y="3122032"/>
            <a:ext cx="0" cy="228600"/>
          </a:xfrm>
          <a:prstGeom prst="line">
            <a:avLst/>
          </a:prstGeom>
          <a:noFill/>
          <a:ln w="12700">
            <a:solidFill>
              <a:srgbClr val="000000"/>
            </a:solidFill>
            <a:prstDash val="solid"/>
            <a:miter lim="800000"/>
            <a:headEnd type="none" w="med" len="med"/>
            <a:tailEnd type="none" w="med" len="med"/>
          </a:ln>
          <a:effectLst/>
        </p:spPr>
      </p:cxnSp>
      <p:cxnSp>
        <p:nvCxnSpPr>
          <p:cNvPr id="2198" name="直接连接符 2197"/>
          <p:cNvCxnSpPr/>
          <p:nvPr/>
        </p:nvCxnSpPr>
        <p:spPr>
          <a:xfrm flipH="1">
            <a:off x="7944396" y="3122032"/>
            <a:ext cx="0" cy="228600"/>
          </a:xfrm>
          <a:prstGeom prst="line">
            <a:avLst/>
          </a:prstGeom>
          <a:noFill/>
          <a:ln w="12700">
            <a:solidFill>
              <a:srgbClr val="000000"/>
            </a:solidFill>
            <a:prstDash val="solid"/>
            <a:miter lim="800000"/>
            <a:headEnd type="none" w="med" len="med"/>
            <a:tailEnd type="none" w="med" len="med"/>
          </a:ln>
          <a:effectLst/>
        </p:spPr>
      </p:cxnSp>
      <p:sp>
        <p:nvSpPr>
          <p:cNvPr id="2199" name="矩形 2198"/>
          <p:cNvSpPr/>
          <p:nvPr/>
        </p:nvSpPr>
        <p:spPr>
          <a:xfrm>
            <a:off x="5885408" y="3350632"/>
            <a:ext cx="458788" cy="1295400"/>
          </a:xfrm>
          <a:prstGeom prst="rect">
            <a:avLst/>
          </a:prstGeom>
          <a:solidFill>
            <a:srgbClr val="008000"/>
          </a:solidFill>
          <a:ln w="12700">
            <a:noFill/>
            <a:prstDash val="solid"/>
            <a:miter lim="800000"/>
            <a:headEnd type="none" w="med" len="med"/>
            <a:tailEnd type="none" w="med" len="med"/>
          </a:ln>
          <a:effectLst/>
        </p:spPr>
        <p:txBody>
          <a:bodyPr vert="eaVert"/>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1800" b="1" u="none" dirty="0" err="1">
                <a:solidFill>
                  <a:srgbClr val="FFFF00"/>
                </a:solidFill>
                <a:effectLst/>
                <a:ea typeface="宋体" pitchFamily="2" charset="-122"/>
              </a:rPr>
              <a:t>秩和比法</a:t>
            </a:r>
            <a:endParaRPr kumimoji="1" sz="1800" b="1" u="none" dirty="0">
              <a:solidFill>
                <a:srgbClr val="FFFF00"/>
              </a:solidFill>
              <a:effectLst/>
              <a:ea typeface="宋体" pitchFamily="2" charset="-122"/>
            </a:endParaRPr>
          </a:p>
        </p:txBody>
      </p:sp>
      <p:sp>
        <p:nvSpPr>
          <p:cNvPr id="2200" name="矩形 2199"/>
          <p:cNvSpPr/>
          <p:nvPr/>
        </p:nvSpPr>
        <p:spPr>
          <a:xfrm>
            <a:off x="7104608" y="3350632"/>
            <a:ext cx="458788" cy="1469562"/>
          </a:xfrm>
          <a:prstGeom prst="rect">
            <a:avLst/>
          </a:prstGeom>
          <a:solidFill>
            <a:srgbClr val="008000"/>
          </a:solidFill>
          <a:ln w="12700">
            <a:noFill/>
            <a:prstDash val="solid"/>
            <a:miter lim="800000"/>
            <a:headEnd type="none" w="med" len="med"/>
            <a:tailEnd type="none" w="med" len="med"/>
          </a:ln>
          <a:effectLst/>
        </p:spPr>
        <p:txBody>
          <a:bodyPr vert="eaVert"/>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b="1" dirty="0" err="1">
                <a:solidFill>
                  <a:srgbClr val="FFFF00"/>
                </a:solidFill>
                <a:ea typeface="宋体" pitchFamily="2" charset="-122"/>
              </a:rPr>
              <a:t>相关系数</a:t>
            </a:r>
            <a:r>
              <a:rPr kumimoji="1" sz="1800" b="1" u="none" dirty="0" err="1">
                <a:solidFill>
                  <a:srgbClr val="FFFF00"/>
                </a:solidFill>
                <a:effectLst/>
                <a:ea typeface="宋体" pitchFamily="2" charset="-122"/>
              </a:rPr>
              <a:t>法</a:t>
            </a:r>
            <a:endParaRPr kumimoji="1" sz="1800" b="1" u="none" dirty="0">
              <a:solidFill>
                <a:srgbClr val="FFFF00"/>
              </a:solidFill>
              <a:effectLst/>
              <a:ea typeface="宋体" pitchFamily="2" charset="-122"/>
            </a:endParaRPr>
          </a:p>
        </p:txBody>
      </p:sp>
      <p:sp>
        <p:nvSpPr>
          <p:cNvPr id="2201" name="矩形 2200"/>
          <p:cNvSpPr/>
          <p:nvPr/>
        </p:nvSpPr>
        <p:spPr>
          <a:xfrm>
            <a:off x="7714208" y="3350632"/>
            <a:ext cx="458788" cy="1371600"/>
          </a:xfrm>
          <a:prstGeom prst="rect">
            <a:avLst/>
          </a:prstGeom>
          <a:solidFill>
            <a:srgbClr val="008000"/>
          </a:solidFill>
          <a:ln w="12700">
            <a:noFill/>
            <a:prstDash val="solid"/>
            <a:miter lim="800000"/>
            <a:headEnd type="none" w="med" len="med"/>
            <a:tailEnd type="none" w="med" len="med"/>
          </a:ln>
          <a:effectLst/>
        </p:spPr>
        <p:txBody>
          <a:bodyPr vert="eaVert"/>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1800" b="1" u="none" dirty="0" err="1">
                <a:solidFill>
                  <a:srgbClr val="FFFF00"/>
                </a:solidFill>
                <a:effectLst/>
                <a:ea typeface="宋体" pitchFamily="2" charset="-122"/>
              </a:rPr>
              <a:t>其它方法</a:t>
            </a:r>
            <a:endParaRPr kumimoji="1" sz="1800" b="1" u="none" dirty="0">
              <a:solidFill>
                <a:srgbClr val="FFFF00"/>
              </a:solidFill>
              <a:effectLst/>
              <a:ea typeface="宋体" pitchFamily="2" charset="-122"/>
            </a:endParaRPr>
          </a:p>
        </p:txBody>
      </p:sp>
      <p:cxnSp>
        <p:nvCxnSpPr>
          <p:cNvPr id="2202" name="直接连接符 2201"/>
          <p:cNvCxnSpPr/>
          <p:nvPr/>
        </p:nvCxnSpPr>
        <p:spPr>
          <a:xfrm flipH="1">
            <a:off x="6725196" y="2893432"/>
            <a:ext cx="0" cy="228600"/>
          </a:xfrm>
          <a:prstGeom prst="line">
            <a:avLst/>
          </a:prstGeom>
          <a:noFill/>
          <a:ln w="12700">
            <a:solidFill>
              <a:srgbClr val="000000"/>
            </a:solidFill>
            <a:prstDash val="solid"/>
            <a:miter lim="800000"/>
            <a:headEnd type="none" w="med" len="med"/>
            <a:tailEnd type="none" w="med" len="med"/>
          </a:ln>
          <a:effectLst/>
        </p:spPr>
      </p:cxnSp>
      <p:sp>
        <p:nvSpPr>
          <p:cNvPr id="2203" name="矩形 2202"/>
          <p:cNvSpPr/>
          <p:nvPr/>
        </p:nvSpPr>
        <p:spPr>
          <a:xfrm>
            <a:off x="5353596" y="3350632"/>
            <a:ext cx="458788" cy="1407530"/>
          </a:xfrm>
          <a:prstGeom prst="rect">
            <a:avLst/>
          </a:prstGeom>
          <a:solidFill>
            <a:srgbClr val="008000"/>
          </a:solidFill>
          <a:ln w="12700">
            <a:noFill/>
            <a:prstDash val="solid"/>
            <a:miter lim="800000"/>
            <a:headEnd type="none" w="med" len="med"/>
            <a:tailEnd type="none" w="med" len="med"/>
          </a:ln>
          <a:effectLst/>
        </p:spPr>
        <p:txBody>
          <a:bodyPr vert="eaVert"/>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1800" b="1" u="none">
                <a:solidFill>
                  <a:srgbClr val="FFFF00"/>
                </a:solidFill>
                <a:effectLst/>
                <a:ea typeface="宋体" pitchFamily="2" charset="-122"/>
              </a:rPr>
              <a:t>模糊定权法</a:t>
            </a:r>
          </a:p>
        </p:txBody>
      </p:sp>
      <p:sp>
        <p:nvSpPr>
          <p:cNvPr id="2204" name="矩形 2203"/>
          <p:cNvSpPr/>
          <p:nvPr/>
        </p:nvSpPr>
        <p:spPr>
          <a:xfrm>
            <a:off x="6496596" y="3350632"/>
            <a:ext cx="458788" cy="1295400"/>
          </a:xfrm>
          <a:prstGeom prst="rect">
            <a:avLst/>
          </a:prstGeom>
          <a:solidFill>
            <a:srgbClr val="008000"/>
          </a:solidFill>
          <a:ln w="12700">
            <a:noFill/>
            <a:prstDash val="solid"/>
            <a:miter lim="800000"/>
            <a:headEnd type="none" w="med" len="med"/>
            <a:tailEnd type="none" w="med" len="med"/>
          </a:ln>
          <a:effectLst/>
        </p:spPr>
        <p:txBody>
          <a:bodyPr vert="eaVert"/>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1800" b="1" u="none">
                <a:solidFill>
                  <a:srgbClr val="FFFF00"/>
                </a:solidFill>
                <a:effectLst/>
                <a:ea typeface="宋体" pitchFamily="2" charset="-122"/>
              </a:rPr>
              <a:t>熵权法</a:t>
            </a:r>
          </a:p>
        </p:txBody>
      </p:sp>
      <p:cxnSp>
        <p:nvCxnSpPr>
          <p:cNvPr id="2205" name="直接连接符 2204"/>
          <p:cNvCxnSpPr/>
          <p:nvPr/>
        </p:nvCxnSpPr>
        <p:spPr>
          <a:xfrm flipH="1">
            <a:off x="6115596" y="3122032"/>
            <a:ext cx="0" cy="228600"/>
          </a:xfrm>
          <a:prstGeom prst="line">
            <a:avLst/>
          </a:prstGeom>
          <a:noFill/>
          <a:ln w="12700">
            <a:solidFill>
              <a:srgbClr val="000000"/>
            </a:solidFill>
            <a:prstDash val="solid"/>
            <a:miter lim="800000"/>
            <a:headEnd type="none" w="med" len="med"/>
            <a:tailEnd type="none" w="med" len="med"/>
          </a:ln>
          <a:effectLst/>
        </p:spPr>
      </p:cxnSp>
      <p:cxnSp>
        <p:nvCxnSpPr>
          <p:cNvPr id="2206" name="直接连接符 2205"/>
          <p:cNvCxnSpPr/>
          <p:nvPr/>
        </p:nvCxnSpPr>
        <p:spPr>
          <a:xfrm flipH="1">
            <a:off x="7334796" y="3122032"/>
            <a:ext cx="0" cy="228600"/>
          </a:xfrm>
          <a:prstGeom prst="line">
            <a:avLst/>
          </a:prstGeom>
          <a:noFill/>
          <a:ln w="12700">
            <a:solidFill>
              <a:srgbClr val="000000"/>
            </a:solidFill>
            <a:prstDash val="solid"/>
            <a:miter lim="800000"/>
            <a:headEnd type="none" w="med" len="med"/>
            <a:tailEnd type="none" w="med" len="med"/>
          </a:ln>
          <a:effectLst/>
        </p:spPr>
      </p:cxnSp>
      <p:sp>
        <p:nvSpPr>
          <p:cNvPr id="2207" name="矩形 2206"/>
          <p:cNvSpPr/>
          <p:nvPr/>
        </p:nvSpPr>
        <p:spPr>
          <a:xfrm>
            <a:off x="496888" y="4950831"/>
            <a:ext cx="8068490" cy="1142999"/>
          </a:xfrm>
          <a:prstGeom prst="rect">
            <a:avLst/>
          </a:prstGeom>
          <a:solidFill>
            <a:srgbClr val="BEDBE2"/>
          </a:solid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20000"/>
              </a:lnSpc>
              <a:spcBef>
                <a:spcPct val="50000"/>
              </a:spcBef>
              <a:spcAft>
                <a:spcPct val="0"/>
              </a:spcAft>
              <a:buClrTx/>
              <a:buSzTx/>
            </a:pPr>
            <a:r>
              <a:rPr kumimoji="1" lang="en-US" sz="1800" b="1" u="none" dirty="0" smtClean="0">
                <a:solidFill>
                  <a:srgbClr val="CC3300"/>
                </a:solidFill>
                <a:effectLst/>
                <a:latin typeface="宋体" pitchFamily="2" charset="-122"/>
                <a:ea typeface="宋体" pitchFamily="2" charset="-122"/>
              </a:rPr>
              <a:t>    </a:t>
            </a:r>
            <a:r>
              <a:rPr kumimoji="1" sz="1800" b="1" u="none" dirty="0" smtClean="0">
                <a:solidFill>
                  <a:srgbClr val="0000FF"/>
                </a:solidFill>
                <a:effectLst/>
                <a:latin typeface="楷体" panose="02010609060101010101" pitchFamily="49" charset="-122"/>
                <a:ea typeface="楷体" panose="02010609060101010101" pitchFamily="49" charset="-122"/>
              </a:rPr>
              <a:t>定权带有一定的</a:t>
            </a:r>
            <a:r>
              <a:rPr kumimoji="1" sz="1800" b="1" u="none" dirty="0" smtClean="0">
                <a:solidFill>
                  <a:srgbClr val="FF0000"/>
                </a:solidFill>
                <a:effectLst/>
                <a:latin typeface="楷体" panose="02010609060101010101" pitchFamily="49" charset="-122"/>
                <a:ea typeface="楷体" panose="02010609060101010101" pitchFamily="49" charset="-122"/>
              </a:rPr>
              <a:t>主观性</a:t>
            </a:r>
            <a:r>
              <a:rPr kumimoji="1" sz="1800" b="1" u="none" dirty="0">
                <a:solidFill>
                  <a:srgbClr val="0000FF"/>
                </a:solidFill>
                <a:effectLst/>
                <a:latin typeface="楷体" panose="02010609060101010101" pitchFamily="49" charset="-122"/>
                <a:ea typeface="楷体" panose="02010609060101010101" pitchFamily="49" charset="-122"/>
              </a:rPr>
              <a:t>，用不同方法确定的权重分配，可能不尽一致，这将导致权重分配的不确定性，最终可能导致</a:t>
            </a:r>
            <a:r>
              <a:rPr kumimoji="1" sz="1800" b="1" u="sng" dirty="0">
                <a:solidFill>
                  <a:srgbClr val="FF0000"/>
                </a:solidFill>
                <a:effectLst/>
                <a:latin typeface="楷体" panose="02010609060101010101" pitchFamily="49" charset="-122"/>
                <a:ea typeface="楷体" panose="02010609060101010101" pitchFamily="49" charset="-122"/>
              </a:rPr>
              <a:t>评价结果的不确定性</a:t>
            </a:r>
            <a:r>
              <a:rPr kumimoji="1" sz="1800" b="1" u="none" dirty="0">
                <a:solidFill>
                  <a:srgbClr val="0000FF"/>
                </a:solidFill>
                <a:effectLst/>
                <a:latin typeface="楷体" panose="02010609060101010101" pitchFamily="49" charset="-122"/>
                <a:ea typeface="楷体" panose="02010609060101010101" pitchFamily="49" charset="-122"/>
              </a:rPr>
              <a:t>。因而在实际工作中，不论用哪种方法确定权重分配，都应当依赖于</a:t>
            </a:r>
            <a:r>
              <a:rPr kumimoji="1" sz="1800" b="1" u="none" dirty="0">
                <a:solidFill>
                  <a:srgbClr val="FF0000"/>
                </a:solidFill>
                <a:effectLst/>
                <a:latin typeface="楷体" panose="02010609060101010101" pitchFamily="49" charset="-122"/>
                <a:ea typeface="楷体" panose="02010609060101010101" pitchFamily="49" charset="-122"/>
              </a:rPr>
              <a:t>较为合理的专业解释</a:t>
            </a:r>
            <a:r>
              <a:rPr kumimoji="1" sz="1800" b="1" u="none" dirty="0">
                <a:solidFill>
                  <a:srgbClr val="0000FF"/>
                </a:solidFill>
                <a:effectLst/>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210" name="标题 2209"/>
          <p:cNvSpPr>
            <a:spLocks noGrp="1"/>
          </p:cNvSpPr>
          <p:nvPr>
            <p:ph type="title" idx="4294967295"/>
          </p:nvPr>
        </p:nvSpPr>
        <p:spPr>
          <a:xfrm>
            <a:off x="352697" y="76200"/>
            <a:ext cx="7543800" cy="7620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3600" dirty="0">
                <a:effectLst/>
              </a:rPr>
              <a:t>3.6  </a:t>
            </a:r>
            <a:r>
              <a:rPr sz="3600" dirty="0" err="1" smtClean="0">
                <a:effectLst/>
              </a:rPr>
              <a:t>专家评分法</a:t>
            </a:r>
            <a:r>
              <a:rPr lang="zh-CN" altLang="en-US" sz="3600" dirty="0" smtClean="0">
                <a:effectLst/>
              </a:rPr>
              <a:t>（</a:t>
            </a:r>
            <a:r>
              <a:rPr sz="3600" dirty="0" err="1" smtClean="0">
                <a:effectLst/>
              </a:rPr>
              <a:t>评分方式</a:t>
            </a:r>
            <a:r>
              <a:rPr lang="zh-CN" altLang="en-US" sz="3600" dirty="0" smtClean="0">
                <a:effectLst/>
              </a:rPr>
              <a:t>）</a:t>
            </a:r>
            <a:endParaRPr sz="3600" dirty="0">
              <a:effectLst/>
            </a:endParaRPr>
          </a:p>
        </p:txBody>
      </p:sp>
      <p:sp>
        <p:nvSpPr>
          <p:cNvPr id="2211" name="文本占位符 2210"/>
          <p:cNvSpPr>
            <a:spLocks noGrp="1"/>
          </p:cNvSpPr>
          <p:nvPr>
            <p:ph type="body" idx="4294967295"/>
          </p:nvPr>
        </p:nvSpPr>
        <p:spPr>
          <a:xfrm>
            <a:off x="478971" y="1145176"/>
            <a:ext cx="8469085" cy="4674326"/>
          </a:xfrm>
          <a:prstGeom prst="rect">
            <a:avLst/>
          </a:prstGeom>
          <a:noFill/>
          <a:ln w="12700">
            <a:noFill/>
            <a:prstDash val="solid"/>
            <a:miter lim="800000"/>
            <a:headEnd type="none" w="med" len="med"/>
            <a:tailEnd type="none" w="med" len="med"/>
          </a:ln>
          <a:effectLst/>
        </p:spPr>
        <p:txBody>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lvl="0">
              <a:lnSpc>
                <a:spcPct val="120000"/>
              </a:lnSpc>
              <a:buNone/>
            </a:pPr>
            <a:r>
              <a:rPr sz="2000" b="1" dirty="0">
                <a:solidFill>
                  <a:srgbClr val="FF00FF"/>
                </a:solidFill>
                <a:effectLst/>
              </a:rPr>
              <a:t>1）</a:t>
            </a:r>
            <a:r>
              <a:rPr sz="2000" b="1" dirty="0">
                <a:solidFill>
                  <a:srgbClr val="FF3300"/>
                </a:solidFill>
                <a:effectLst/>
                <a:ea typeface="华文中宋" pitchFamily="2" charset="-122"/>
              </a:rPr>
              <a:t>专家个人判断</a:t>
            </a:r>
            <a:r>
              <a:rPr sz="2000" b="1" dirty="0">
                <a:effectLst/>
                <a:ea typeface="宋体" pitchFamily="2" charset="-122"/>
              </a:rPr>
              <a:t>      </a:t>
            </a:r>
            <a:r>
              <a:rPr sz="2000" b="1" dirty="0" err="1">
                <a:effectLst/>
                <a:ea typeface="宋体" pitchFamily="2" charset="-122"/>
              </a:rPr>
              <a:t>即分别征求专家个人意见，在专家各自单独给评价指标的相对重要性打分的基础上，进行统计处理，以确定各指标的权重</a:t>
            </a:r>
            <a:r>
              <a:rPr sz="2000" b="1" dirty="0">
                <a:effectLst/>
                <a:ea typeface="宋体" pitchFamily="2" charset="-122"/>
              </a:rPr>
              <a:t>。</a:t>
            </a:r>
          </a:p>
          <a:p>
            <a:pPr lvl="0">
              <a:lnSpc>
                <a:spcPct val="120000"/>
              </a:lnSpc>
              <a:buNone/>
            </a:pPr>
            <a:r>
              <a:rPr sz="2000" b="1" dirty="0">
                <a:effectLst/>
                <a:ea typeface="宋体" pitchFamily="2" charset="-122"/>
              </a:rPr>
              <a:t>               </a:t>
            </a:r>
            <a:r>
              <a:rPr sz="2000" b="1" dirty="0" err="1">
                <a:solidFill>
                  <a:srgbClr val="FF0066"/>
                </a:solidFill>
                <a:effectLst/>
                <a:ea typeface="华文中宋" pitchFamily="2" charset="-122"/>
              </a:rPr>
              <a:t>优点</a:t>
            </a:r>
            <a:r>
              <a:rPr sz="2000" b="1" dirty="0" err="1">
                <a:solidFill>
                  <a:srgbClr val="FF0066"/>
                </a:solidFill>
                <a:effectLst/>
                <a:ea typeface="宋体" pitchFamily="2" charset="-122"/>
              </a:rPr>
              <a:t>：</a:t>
            </a:r>
            <a:r>
              <a:rPr sz="2000" b="1" dirty="0" err="1">
                <a:effectLst/>
                <a:ea typeface="宋体" pitchFamily="2" charset="-122"/>
              </a:rPr>
              <a:t>专家打分时</a:t>
            </a:r>
            <a:r>
              <a:rPr sz="2000" b="1" dirty="0" err="1">
                <a:solidFill>
                  <a:schemeClr val="accent2"/>
                </a:solidFill>
                <a:effectLst/>
                <a:ea typeface="宋体" pitchFamily="2" charset="-122"/>
              </a:rPr>
              <a:t>不受外界影响</a:t>
            </a:r>
            <a:r>
              <a:rPr sz="2000" b="1" dirty="0" err="1">
                <a:effectLst/>
                <a:ea typeface="宋体" pitchFamily="2" charset="-122"/>
              </a:rPr>
              <a:t>，没有心理压力，可以最大限度地发挥个人创造能力</a:t>
            </a:r>
            <a:r>
              <a:rPr sz="2000" b="1" dirty="0">
                <a:effectLst/>
                <a:ea typeface="宋体" pitchFamily="2" charset="-122"/>
              </a:rPr>
              <a:t>。</a:t>
            </a:r>
          </a:p>
          <a:p>
            <a:pPr lvl="0">
              <a:lnSpc>
                <a:spcPct val="120000"/>
              </a:lnSpc>
              <a:buNone/>
            </a:pPr>
            <a:r>
              <a:rPr sz="2000" b="1" dirty="0">
                <a:effectLst/>
                <a:ea typeface="宋体" pitchFamily="2" charset="-122"/>
              </a:rPr>
              <a:t>              </a:t>
            </a:r>
            <a:r>
              <a:rPr sz="2000" b="1" dirty="0" err="1">
                <a:solidFill>
                  <a:schemeClr val="folHlink"/>
                </a:solidFill>
                <a:effectLst/>
                <a:ea typeface="华文中宋" pitchFamily="2" charset="-122"/>
              </a:rPr>
              <a:t>缺点</a:t>
            </a:r>
            <a:r>
              <a:rPr sz="2000" b="1" dirty="0" err="1">
                <a:solidFill>
                  <a:schemeClr val="folHlink"/>
                </a:solidFill>
                <a:effectLst/>
                <a:ea typeface="宋体" pitchFamily="2" charset="-122"/>
              </a:rPr>
              <a:t>：</a:t>
            </a:r>
            <a:r>
              <a:rPr sz="2000" b="1" dirty="0" err="1">
                <a:effectLst/>
                <a:ea typeface="宋体" pitchFamily="2" charset="-122"/>
              </a:rPr>
              <a:t>仅凭个人判断，易受</a:t>
            </a:r>
            <a:r>
              <a:rPr sz="2000" b="1" dirty="0" err="1">
                <a:solidFill>
                  <a:schemeClr val="folHlink"/>
                </a:solidFill>
                <a:effectLst/>
                <a:ea typeface="宋体" pitchFamily="2" charset="-122"/>
              </a:rPr>
              <a:t>专家知识深度与广度</a:t>
            </a:r>
            <a:r>
              <a:rPr sz="2000" b="1" dirty="0" err="1">
                <a:effectLst/>
                <a:ea typeface="宋体" pitchFamily="2" charset="-122"/>
              </a:rPr>
              <a:t>的影响，难免带有片面性</a:t>
            </a:r>
            <a:r>
              <a:rPr sz="2000" b="1" dirty="0">
                <a:effectLst/>
                <a:ea typeface="宋体" pitchFamily="2" charset="-122"/>
              </a:rPr>
              <a:t>。  </a:t>
            </a:r>
            <a:r>
              <a:rPr sz="2000" b="1" dirty="0">
                <a:effectLst/>
              </a:rPr>
              <a:t> </a:t>
            </a:r>
          </a:p>
          <a:p>
            <a:pPr lvl="0">
              <a:lnSpc>
                <a:spcPct val="120000"/>
              </a:lnSpc>
              <a:buNone/>
            </a:pPr>
            <a:r>
              <a:rPr sz="2000" b="1" dirty="0">
                <a:solidFill>
                  <a:srgbClr val="FF00FF"/>
                </a:solidFill>
                <a:effectLst/>
              </a:rPr>
              <a:t>2）</a:t>
            </a:r>
            <a:r>
              <a:rPr sz="2000" b="1" dirty="0">
                <a:solidFill>
                  <a:srgbClr val="FF3300"/>
                </a:solidFill>
                <a:effectLst/>
                <a:ea typeface="华文中宋" pitchFamily="2" charset="-122"/>
              </a:rPr>
              <a:t>专家会议</a:t>
            </a:r>
            <a:r>
              <a:rPr sz="2000" b="1" dirty="0">
                <a:effectLst/>
                <a:ea typeface="宋体" pitchFamily="2" charset="-122"/>
              </a:rPr>
              <a:t>        </a:t>
            </a:r>
            <a:r>
              <a:rPr sz="2000" b="1" dirty="0" err="1">
                <a:effectLst/>
                <a:ea typeface="宋体" pitchFamily="2" charset="-122"/>
              </a:rPr>
              <a:t>即召开所有被挑选专家，以集体讨论的方式进行评分，然后再以统计手段确定各指标的权重</a:t>
            </a:r>
            <a:r>
              <a:rPr sz="2000" b="1" dirty="0">
                <a:effectLst/>
                <a:ea typeface="宋体" pitchFamily="2" charset="-122"/>
              </a:rPr>
              <a:t>。</a:t>
            </a:r>
          </a:p>
          <a:p>
            <a:pPr lvl="0">
              <a:lnSpc>
                <a:spcPct val="120000"/>
              </a:lnSpc>
              <a:buNone/>
            </a:pPr>
            <a:r>
              <a:rPr sz="2000" b="1" dirty="0">
                <a:effectLst/>
                <a:ea typeface="宋体" pitchFamily="2" charset="-122"/>
              </a:rPr>
              <a:t>               </a:t>
            </a:r>
            <a:r>
              <a:rPr sz="2000" b="1" dirty="0" err="1">
                <a:solidFill>
                  <a:srgbClr val="FF0066"/>
                </a:solidFill>
                <a:effectLst/>
                <a:ea typeface="华文中宋" pitchFamily="2" charset="-122"/>
              </a:rPr>
              <a:t>优点</a:t>
            </a:r>
            <a:r>
              <a:rPr sz="2000" b="1" dirty="0" err="1">
                <a:solidFill>
                  <a:srgbClr val="FF0066"/>
                </a:solidFill>
                <a:effectLst/>
                <a:ea typeface="宋体" pitchFamily="2" charset="-122"/>
              </a:rPr>
              <a:t>：</a:t>
            </a:r>
            <a:r>
              <a:rPr sz="2000" b="1" dirty="0" err="1">
                <a:effectLst/>
                <a:ea typeface="宋体" pitchFamily="2" charset="-122"/>
              </a:rPr>
              <a:t>可以交换意见，</a:t>
            </a:r>
            <a:r>
              <a:rPr sz="2000" b="1" dirty="0" err="1">
                <a:solidFill>
                  <a:schemeClr val="accent2"/>
                </a:solidFill>
                <a:effectLst/>
                <a:ea typeface="宋体" pitchFamily="2" charset="-122"/>
              </a:rPr>
              <a:t>相互启发，弥补个人之不足</a:t>
            </a:r>
            <a:r>
              <a:rPr sz="2000" b="1" dirty="0">
                <a:effectLst/>
                <a:ea typeface="宋体" pitchFamily="2" charset="-122"/>
              </a:rPr>
              <a:t>。 </a:t>
            </a:r>
          </a:p>
          <a:p>
            <a:pPr lvl="0">
              <a:lnSpc>
                <a:spcPct val="120000"/>
              </a:lnSpc>
              <a:buNone/>
            </a:pPr>
            <a:r>
              <a:rPr sz="2000" b="1" dirty="0">
                <a:effectLst/>
                <a:ea typeface="宋体" pitchFamily="2" charset="-122"/>
              </a:rPr>
              <a:t>               </a:t>
            </a:r>
            <a:r>
              <a:rPr sz="2000" b="1" dirty="0" err="1">
                <a:solidFill>
                  <a:schemeClr val="folHlink"/>
                </a:solidFill>
                <a:effectLst/>
                <a:ea typeface="华文中宋" pitchFamily="2" charset="-122"/>
              </a:rPr>
              <a:t>缺点</a:t>
            </a:r>
            <a:r>
              <a:rPr sz="2000" b="1" dirty="0" err="1">
                <a:solidFill>
                  <a:schemeClr val="folHlink"/>
                </a:solidFill>
                <a:effectLst/>
                <a:ea typeface="宋体" pitchFamily="2" charset="-122"/>
              </a:rPr>
              <a:t>：</a:t>
            </a:r>
            <a:r>
              <a:rPr sz="2000" b="1" dirty="0" err="1">
                <a:effectLst/>
                <a:ea typeface="宋体" pitchFamily="2" charset="-122"/>
              </a:rPr>
              <a:t>主要表现在易受</a:t>
            </a:r>
            <a:r>
              <a:rPr sz="2000" b="1" dirty="0" err="1">
                <a:solidFill>
                  <a:schemeClr val="folHlink"/>
                </a:solidFill>
                <a:effectLst/>
                <a:ea typeface="宋体" pitchFamily="2" charset="-122"/>
              </a:rPr>
              <a:t>心理因素的影响</a:t>
            </a:r>
            <a:r>
              <a:rPr sz="2000" b="1" dirty="0" err="1">
                <a:effectLst/>
                <a:ea typeface="宋体" pitchFamily="2" charset="-122"/>
              </a:rPr>
              <a:t>，如</a:t>
            </a:r>
            <a:r>
              <a:rPr sz="2000" b="1" dirty="0" err="1">
                <a:solidFill>
                  <a:schemeClr val="folHlink"/>
                </a:solidFill>
                <a:effectLst/>
                <a:ea typeface="宋体" pitchFamily="2" charset="-122"/>
              </a:rPr>
              <a:t>屈从于权威</a:t>
            </a:r>
            <a:r>
              <a:rPr sz="2000" b="1" dirty="0" err="1">
                <a:effectLst/>
                <a:ea typeface="宋体" pitchFamily="2" charset="-122"/>
              </a:rPr>
              <a:t>和大多数人的意见，受劝说性意见的影响，不愿公开修正已发表的意见等等</a:t>
            </a:r>
            <a:r>
              <a:rPr sz="2000" b="1" dirty="0">
                <a:effectLst/>
                <a:ea typeface="宋体" pitchFamily="2" charset="-122"/>
              </a:rPr>
              <a:t>。</a:t>
            </a:r>
            <a:endParaRPr sz="2000" b="1" dirty="0">
              <a:effectLs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214" name="矩形 2213"/>
          <p:cNvSpPr/>
          <p:nvPr/>
        </p:nvSpPr>
        <p:spPr>
          <a:xfrm>
            <a:off x="287384" y="490129"/>
            <a:ext cx="8131628" cy="1143000"/>
          </a:xfrm>
          <a:prstGeom prst="rect">
            <a:avLst/>
          </a:prstGeom>
          <a:noFill/>
          <a:ln w="9525" cap="flat">
            <a:noFill/>
            <a:prstDash val="solid"/>
            <a:miter lim="800000"/>
            <a:headEnd type="none" w="med" len="med"/>
            <a:tailEnd type="none" w="med" len="med"/>
          </a:ln>
          <a:effectLst/>
        </p:spPr>
        <p:txBody>
          <a:bodyPr lIns="92075" tIns="46038" rIns="92075" bIns="46038" anchor="ctr" anchorCtr="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lang="zh-CN" altLang="en-US" sz="2800" u="none" dirty="0" smtClean="0">
                <a:solidFill>
                  <a:srgbClr val="0000FF"/>
                </a:solidFill>
                <a:effectLst/>
                <a:ea typeface="宋体" pitchFamily="2" charset="-122"/>
              </a:rPr>
              <a:t>例：</a:t>
            </a:r>
            <a:r>
              <a:rPr kumimoji="1" sz="2800" u="none" dirty="0" smtClean="0">
                <a:solidFill>
                  <a:srgbClr val="0000FF"/>
                </a:solidFill>
                <a:effectLst/>
                <a:ea typeface="宋体" pitchFamily="2" charset="-122"/>
              </a:rPr>
              <a:t>6</a:t>
            </a:r>
            <a:r>
              <a:rPr kumimoji="1" sz="2800" u="none" dirty="0">
                <a:solidFill>
                  <a:srgbClr val="0000FF"/>
                </a:solidFill>
                <a:effectLst/>
                <a:ea typeface="宋体" pitchFamily="2" charset="-122"/>
              </a:rPr>
              <a:t>个专家对4</a:t>
            </a:r>
            <a:r>
              <a:rPr kumimoji="1" sz="2800" u="none" dirty="0" smtClean="0">
                <a:solidFill>
                  <a:srgbClr val="0000FF"/>
                </a:solidFill>
                <a:effectLst/>
                <a:ea typeface="宋体" pitchFamily="2" charset="-122"/>
              </a:rPr>
              <a:t>个评价指标的重要性评价结果得分</a:t>
            </a:r>
            <a:endParaRPr kumimoji="1" sz="2800" u="none" dirty="0">
              <a:solidFill>
                <a:srgbClr val="0000FF"/>
              </a:solidFill>
              <a:effectLst/>
              <a:ea typeface="宋体" pitchFamily="2" charset="-122"/>
            </a:endParaRPr>
          </a:p>
        </p:txBody>
      </p:sp>
      <p:pic>
        <p:nvPicPr>
          <p:cNvPr id="2215" name="New picture"/>
          <p:cNvPicPr/>
          <p:nvPr/>
        </p:nvPicPr>
        <p:blipFill dpi="0">
          <a:blip r:embed="rId2"/>
          <a:stretch/>
        </p:blipFill>
        <p:spPr>
          <a:xfrm>
            <a:off x="525055" y="1871004"/>
            <a:ext cx="7893957" cy="1994944"/>
          </a:xfrm>
          <a:prstGeom prst="rect">
            <a:avLst/>
          </a:prstGeom>
          <a:noFill/>
          <a:ln w="9525" cap="flat">
            <a:noFill/>
            <a:prstDash val="solid"/>
            <a:miter lim="800000"/>
            <a:headEnd type="none" w="med" len="med"/>
            <a:tailEnd type="none" w="med" len="med"/>
          </a:ln>
          <a:effectLst/>
        </p:spPr>
      </p:pic>
      <p:sp>
        <p:nvSpPr>
          <p:cNvPr id="2216" name="矩形 2215"/>
          <p:cNvSpPr/>
          <p:nvPr/>
        </p:nvSpPr>
        <p:spPr>
          <a:xfrm>
            <a:off x="459740" y="4482647"/>
            <a:ext cx="7142162" cy="457200"/>
          </a:xfrm>
          <a:prstGeom prst="rect">
            <a:avLst/>
          </a:prstGeom>
          <a:noFill/>
          <a:ln w="9525" cap="flat">
            <a:noFill/>
            <a:prstDash val="solid"/>
            <a:miter lim="800000"/>
            <a:headEnd type="none" w="med" len="med"/>
            <a:tailEnd type="none" w="med" len="med"/>
          </a:ln>
          <a:effectLst/>
        </p:spPr>
        <p:txBody>
          <a:bodyPr wrap="none" anchor="t" anchorCtr="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2400" b="1" u="none" dirty="0">
                <a:solidFill>
                  <a:srgbClr val="FF0066"/>
                </a:solidFill>
                <a:effectLst/>
                <a:latin typeface="黑体" panose="02010609060101010101" pitchFamily="49" charset="-122"/>
                <a:ea typeface="黑体" panose="02010609060101010101" pitchFamily="49" charset="-122"/>
              </a:rPr>
              <a:t>不考虑</a:t>
            </a:r>
            <a:r>
              <a:rPr kumimoji="1" sz="2400" b="1" u="none" dirty="0">
                <a:solidFill>
                  <a:srgbClr val="FF0066"/>
                </a:solidFill>
                <a:effectLst/>
                <a:ea typeface="宋体" pitchFamily="2" charset="-122"/>
              </a:rPr>
              <a:t>专家权威程度：</a:t>
            </a:r>
            <a:r>
              <a:rPr kumimoji="1" sz="2400" b="1" u="none" dirty="0">
                <a:solidFill>
                  <a:srgbClr val="0000FF"/>
                </a:solidFill>
                <a:effectLst/>
                <a:ea typeface="宋体" pitchFamily="2" charset="-122"/>
              </a:rPr>
              <a:t>权重分别是0.41,0.31,0.18,0.10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219" name="标题 2218"/>
          <p:cNvSpPr>
            <a:spLocks noGrp="1"/>
          </p:cNvSpPr>
          <p:nvPr>
            <p:ph type="title" idx="4294967295"/>
          </p:nvPr>
        </p:nvSpPr>
        <p:spPr>
          <a:xfrm>
            <a:off x="352697" y="132806"/>
            <a:ext cx="7543800" cy="9144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3600" dirty="0">
                <a:effectLst/>
              </a:rPr>
              <a:t>3.7  </a:t>
            </a:r>
            <a:r>
              <a:rPr sz="3600" dirty="0" err="1">
                <a:effectLst/>
              </a:rPr>
              <a:t>常用的客观定权方法</a:t>
            </a:r>
            <a:endParaRPr sz="3600" dirty="0">
              <a:effectLst/>
            </a:endParaRPr>
          </a:p>
        </p:txBody>
      </p:sp>
      <p:sp>
        <p:nvSpPr>
          <p:cNvPr id="2220" name="文本占位符 2219"/>
          <p:cNvSpPr>
            <a:spLocks noGrp="1"/>
          </p:cNvSpPr>
          <p:nvPr>
            <p:ph type="body" idx="4294967295"/>
          </p:nvPr>
        </p:nvSpPr>
        <p:spPr>
          <a:xfrm>
            <a:off x="477882" y="1147354"/>
            <a:ext cx="8313420" cy="4724400"/>
          </a:xfrm>
          <a:prstGeom prst="rect">
            <a:avLst/>
          </a:prstGeom>
          <a:noFill/>
          <a:ln w="12700">
            <a:noFill/>
            <a:prstDash val="solid"/>
            <a:miter lim="800000"/>
            <a:headEnd type="none" w="med" len="med"/>
            <a:tailEnd type="none" w="med" len="med"/>
          </a:ln>
          <a:effectLst/>
        </p:spPr>
        <p:txBody>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marL="533400" lvl="0" indent="-533400">
              <a:lnSpc>
                <a:spcPct val="115000"/>
              </a:lnSpc>
              <a:spcBef>
                <a:spcPts val="1200"/>
              </a:spcBef>
              <a:spcAft>
                <a:spcPts val="600"/>
              </a:spcAft>
              <a:buClr>
                <a:srgbClr val="FF00FF"/>
              </a:buClr>
              <a:buFont typeface="Wingdings" pitchFamily="2" charset="2"/>
              <a:buChar char="Ø"/>
            </a:pPr>
            <a:r>
              <a:rPr sz="2400" b="1" dirty="0" err="1" smtClean="0">
                <a:solidFill>
                  <a:srgbClr val="FF00FF"/>
                </a:solidFill>
                <a:effectLst/>
                <a:latin typeface="楷体_GB2312" pitchFamily="49" charset="-122"/>
              </a:rPr>
              <a:t>某些统计方法，</a:t>
            </a:r>
            <a:r>
              <a:rPr sz="2400" b="1" dirty="0" err="1">
                <a:solidFill>
                  <a:srgbClr val="FF00FF"/>
                </a:solidFill>
                <a:effectLst/>
                <a:latin typeface="楷体_GB2312" pitchFamily="49" charset="-122"/>
              </a:rPr>
              <a:t>可提供有关因素权重分配的客观信息</a:t>
            </a:r>
            <a:r>
              <a:rPr sz="2400" b="1" dirty="0">
                <a:solidFill>
                  <a:srgbClr val="FF00FF"/>
                </a:solidFill>
                <a:effectLst/>
                <a:latin typeface="楷体_GB2312" pitchFamily="49" charset="-122"/>
              </a:rPr>
              <a:t>:</a:t>
            </a:r>
          </a:p>
          <a:p>
            <a:pPr marL="1295400" lvl="2" indent="-381000">
              <a:lnSpc>
                <a:spcPct val="115000"/>
              </a:lnSpc>
              <a:spcBef>
                <a:spcPts val="600"/>
              </a:spcBef>
              <a:spcAft>
                <a:spcPts val="600"/>
              </a:spcAft>
              <a:buClr>
                <a:srgbClr val="3333FF"/>
              </a:buClr>
              <a:buFont typeface="Wingdings" pitchFamily="2" charset="2"/>
              <a:buAutoNum type="arabicParenR"/>
            </a:pPr>
            <a:r>
              <a:rPr sz="2000" b="1" dirty="0" err="1">
                <a:effectLst/>
                <a:latin typeface="楷体_GB2312" pitchFamily="49" charset="-122"/>
              </a:rPr>
              <a:t>多元回归分析及</a:t>
            </a:r>
            <a:r>
              <a:rPr sz="2000" b="1" dirty="0" err="1">
                <a:solidFill>
                  <a:srgbClr val="FF0000"/>
                </a:solidFill>
                <a:effectLst/>
                <a:latin typeface="楷体_GB2312" pitchFamily="49" charset="-122"/>
              </a:rPr>
              <a:t>逐步回归分析</a:t>
            </a:r>
            <a:r>
              <a:rPr sz="2000" b="1" dirty="0" err="1">
                <a:effectLst/>
                <a:latin typeface="楷体_GB2312" pitchFamily="49" charset="-122"/>
              </a:rPr>
              <a:t>中，各自变量的标准化偏回归系数值以及由此而推算的</a:t>
            </a:r>
            <a:r>
              <a:rPr sz="2000" b="1" dirty="0" err="1">
                <a:solidFill>
                  <a:srgbClr val="FF0000"/>
                </a:solidFill>
                <a:effectLst/>
                <a:latin typeface="楷体_GB2312" pitchFamily="49" charset="-122"/>
              </a:rPr>
              <a:t>贡献率</a:t>
            </a:r>
            <a:r>
              <a:rPr sz="2000" b="1" dirty="0">
                <a:effectLst/>
                <a:latin typeface="楷体_GB2312" pitchFamily="49" charset="-122"/>
              </a:rPr>
              <a:t>；</a:t>
            </a:r>
          </a:p>
          <a:p>
            <a:pPr marL="1295400" lvl="2" indent="-381000">
              <a:lnSpc>
                <a:spcPct val="115000"/>
              </a:lnSpc>
              <a:spcBef>
                <a:spcPts val="600"/>
              </a:spcBef>
              <a:spcAft>
                <a:spcPts val="600"/>
              </a:spcAft>
              <a:buClr>
                <a:srgbClr val="3333FF"/>
              </a:buClr>
              <a:buFont typeface="Wingdings" pitchFamily="2" charset="2"/>
              <a:buAutoNum type="arabicParenR"/>
            </a:pPr>
            <a:r>
              <a:rPr sz="2000" b="1" dirty="0" err="1">
                <a:effectLst/>
                <a:latin typeface="楷体_GB2312" pitchFamily="49" charset="-122"/>
              </a:rPr>
              <a:t>计数资料</a:t>
            </a:r>
            <a:r>
              <a:rPr sz="2000" b="1" dirty="0" err="1">
                <a:solidFill>
                  <a:srgbClr val="FF0000"/>
                </a:solidFill>
                <a:effectLst/>
                <a:latin typeface="楷体_GB2312" pitchFamily="49" charset="-122"/>
              </a:rPr>
              <a:t>判别分析</a:t>
            </a:r>
            <a:r>
              <a:rPr sz="2000" b="1" dirty="0" err="1">
                <a:effectLst/>
                <a:latin typeface="楷体_GB2312" pitchFamily="49" charset="-122"/>
              </a:rPr>
              <a:t>中的指数，计量资料判别分析中各因子的</a:t>
            </a:r>
            <a:r>
              <a:rPr sz="2000" b="1" dirty="0" err="1">
                <a:solidFill>
                  <a:srgbClr val="FF0000"/>
                </a:solidFill>
                <a:effectLst/>
                <a:latin typeface="楷体_GB2312" pitchFamily="49" charset="-122"/>
              </a:rPr>
              <a:t>贡献率</a:t>
            </a:r>
            <a:r>
              <a:rPr sz="2000" b="1" dirty="0">
                <a:effectLst/>
                <a:latin typeface="楷体_GB2312" pitchFamily="49" charset="-122"/>
              </a:rPr>
              <a:t>；</a:t>
            </a:r>
          </a:p>
          <a:p>
            <a:pPr marL="1295400" lvl="2" indent="-381000">
              <a:lnSpc>
                <a:spcPct val="115000"/>
              </a:lnSpc>
              <a:spcBef>
                <a:spcPts val="600"/>
              </a:spcBef>
              <a:spcAft>
                <a:spcPts val="600"/>
              </a:spcAft>
              <a:buClr>
                <a:srgbClr val="3333FF"/>
              </a:buClr>
              <a:buFont typeface="Wingdings" pitchFamily="2" charset="2"/>
              <a:buAutoNum type="arabicParenR"/>
            </a:pPr>
            <a:r>
              <a:rPr sz="2000" b="1" dirty="0" err="1">
                <a:solidFill>
                  <a:srgbClr val="FF0000"/>
                </a:solidFill>
                <a:effectLst/>
                <a:latin typeface="楷体_GB2312" pitchFamily="49" charset="-122"/>
              </a:rPr>
              <a:t>主成分分析</a:t>
            </a:r>
            <a:r>
              <a:rPr sz="2000" b="1" dirty="0" err="1">
                <a:effectLst/>
                <a:latin typeface="楷体_GB2312" pitchFamily="49" charset="-122"/>
              </a:rPr>
              <a:t>中得到的</a:t>
            </a:r>
            <a:r>
              <a:rPr sz="2000" b="1" dirty="0" err="1">
                <a:solidFill>
                  <a:srgbClr val="FF0000"/>
                </a:solidFill>
                <a:effectLst/>
                <a:latin typeface="楷体_GB2312" pitchFamily="49" charset="-122"/>
              </a:rPr>
              <a:t>因子载荷和贡献率</a:t>
            </a:r>
            <a:r>
              <a:rPr sz="2000" b="1" dirty="0">
                <a:effectLst/>
                <a:latin typeface="楷体_GB2312" pitchFamily="49" charset="-122"/>
              </a:rPr>
              <a:t>。</a:t>
            </a:r>
          </a:p>
          <a:p>
            <a:pPr marL="533400" lvl="0" indent="-533400">
              <a:lnSpc>
                <a:spcPct val="115000"/>
              </a:lnSpc>
              <a:spcBef>
                <a:spcPts val="1200"/>
              </a:spcBef>
              <a:buClr>
                <a:srgbClr val="FF00FF"/>
              </a:buClr>
              <a:buFont typeface="Wingdings" pitchFamily="2" charset="2"/>
              <a:buChar char="Ø"/>
            </a:pPr>
            <a:r>
              <a:rPr sz="2400" b="1" dirty="0" err="1">
                <a:solidFill>
                  <a:srgbClr val="FF00FF"/>
                </a:solidFill>
                <a:effectLst/>
                <a:latin typeface="楷体_GB2312" pitchFamily="49" charset="-122"/>
              </a:rPr>
              <a:t>某些特定的统计方法</a:t>
            </a:r>
            <a:r>
              <a:rPr sz="2400" b="1" dirty="0">
                <a:solidFill>
                  <a:schemeClr val="accent2"/>
                </a:solidFill>
                <a:effectLst/>
                <a:latin typeface="楷体_GB2312" pitchFamily="49" charset="-122"/>
              </a:rPr>
              <a:t>  </a:t>
            </a:r>
            <a:r>
              <a:rPr lang="zh-CN" altLang="en-US" sz="2000" b="1" dirty="0">
                <a:solidFill>
                  <a:srgbClr val="FF0000"/>
                </a:solidFill>
                <a:latin typeface="楷体_GB2312" pitchFamily="49" charset="-122"/>
              </a:rPr>
              <a:t>信息</a:t>
            </a:r>
            <a:r>
              <a:rPr lang="zh-CN" altLang="en-US" sz="2000" b="1" dirty="0" smtClean="0">
                <a:solidFill>
                  <a:srgbClr val="FF0000"/>
                </a:solidFill>
                <a:latin typeface="楷体_GB2312" pitchFamily="49" charset="-122"/>
              </a:rPr>
              <a:t>贡献率（信息熵）</a:t>
            </a:r>
            <a:r>
              <a:rPr lang="zh-CN" altLang="en-US" sz="2000" b="1" dirty="0" smtClean="0">
                <a:latin typeface="楷体_GB2312" pitchFamily="49" charset="-122"/>
              </a:rPr>
              <a:t>等</a:t>
            </a:r>
            <a:r>
              <a:rPr sz="2400" b="1" dirty="0" smtClean="0">
                <a:effectLst/>
                <a:latin typeface="楷体_GB2312" pitchFamily="49" charset="-122"/>
              </a:rPr>
              <a:t>。 </a:t>
            </a:r>
            <a:endParaRPr sz="2400" b="1" dirty="0">
              <a:effectLst/>
              <a:latin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4"/>
            <a:ext cx="7543800" cy="1228687"/>
          </a:xfrm>
        </p:spPr>
        <p:txBody>
          <a:bodyPr>
            <a:normAutofit/>
          </a:bodyPr>
          <a:lstStyle/>
          <a:p>
            <a:pPr>
              <a:spcBef>
                <a:spcPts val="1200"/>
              </a:spcBef>
              <a:spcAft>
                <a:spcPts val="1200"/>
              </a:spcAft>
            </a:pPr>
            <a:r>
              <a:rPr lang="zh-CN" alt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近年来有关</a:t>
            </a:r>
            <a:r>
              <a:rPr lang="zh-CN" altLang="en-US"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评价的模型</a:t>
            </a:r>
            <a:endParaRPr lang="zh-CN" alt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22960" y="1969831"/>
            <a:ext cx="7543801" cy="4023360"/>
          </a:xfrm>
        </p:spPr>
        <p:txBody>
          <a:bodyPr>
            <a:normAutofit/>
          </a:bodyPr>
          <a:lstStyle/>
          <a:p>
            <a:r>
              <a:rPr lang="zh-CN" altLang="en-US" sz="2800" b="1" dirty="0" smtClean="0"/>
              <a:t>长江</a:t>
            </a:r>
            <a:r>
              <a:rPr lang="zh-CN" altLang="en-US" sz="2800" b="1" dirty="0"/>
              <a:t>水质评价与</a:t>
            </a:r>
            <a:r>
              <a:rPr lang="zh-CN" altLang="en-US" sz="2800" b="1" dirty="0" smtClean="0"/>
              <a:t>预测 </a:t>
            </a:r>
            <a:r>
              <a:rPr lang="en-US" altLang="zh-CN" sz="2800" b="1" dirty="0" smtClean="0"/>
              <a:t>( 2005</a:t>
            </a:r>
            <a:r>
              <a:rPr lang="zh-CN" altLang="en-US" sz="2800" b="1" dirty="0"/>
              <a:t>年</a:t>
            </a:r>
            <a:r>
              <a:rPr lang="en-US" altLang="zh-CN" sz="2800" b="1" dirty="0" smtClean="0"/>
              <a:t>A</a:t>
            </a:r>
            <a:r>
              <a:rPr lang="en-US" altLang="zh-CN" sz="2800" b="1" dirty="0"/>
              <a:t> </a:t>
            </a:r>
            <a:r>
              <a:rPr lang="en-US" altLang="zh-CN" sz="2800" b="1" dirty="0" smtClean="0"/>
              <a:t>)</a:t>
            </a:r>
          </a:p>
          <a:p>
            <a:r>
              <a:rPr lang="zh-CN" altLang="en-US" sz="2800" b="1" dirty="0" smtClean="0">
                <a:solidFill>
                  <a:schemeClr val="bg1">
                    <a:lumMod val="65000"/>
                  </a:schemeClr>
                </a:solidFill>
              </a:rPr>
              <a:t>雨量</a:t>
            </a:r>
            <a:r>
              <a:rPr lang="zh-CN" altLang="en-US" sz="2800" b="1" dirty="0">
                <a:solidFill>
                  <a:schemeClr val="bg1">
                    <a:lumMod val="65000"/>
                  </a:schemeClr>
                </a:solidFill>
              </a:rPr>
              <a:t>预报方法的评价 </a:t>
            </a:r>
            <a:r>
              <a:rPr lang="en-US" altLang="zh-CN" sz="2800" b="1" dirty="0">
                <a:solidFill>
                  <a:schemeClr val="bg1">
                    <a:lumMod val="65000"/>
                  </a:schemeClr>
                </a:solidFill>
              </a:rPr>
              <a:t>( </a:t>
            </a:r>
            <a:r>
              <a:rPr lang="en-US" altLang="zh-CN" sz="2800" b="1" dirty="0" smtClean="0">
                <a:solidFill>
                  <a:schemeClr val="bg1">
                    <a:lumMod val="65000"/>
                  </a:schemeClr>
                </a:solidFill>
              </a:rPr>
              <a:t>2005</a:t>
            </a:r>
            <a:r>
              <a:rPr lang="zh-CN" altLang="en-US" sz="2800" b="1" dirty="0">
                <a:solidFill>
                  <a:schemeClr val="bg1">
                    <a:lumMod val="65000"/>
                  </a:schemeClr>
                </a:solidFill>
              </a:rPr>
              <a:t>年</a:t>
            </a:r>
            <a:r>
              <a:rPr lang="en-US" altLang="zh-CN" sz="2800" b="1" dirty="0" smtClean="0">
                <a:solidFill>
                  <a:schemeClr val="bg1">
                    <a:lumMod val="65000"/>
                  </a:schemeClr>
                </a:solidFill>
              </a:rPr>
              <a:t>C</a:t>
            </a:r>
            <a:r>
              <a:rPr lang="en-US" altLang="zh-CN" sz="2800" b="1" dirty="0">
                <a:solidFill>
                  <a:schemeClr val="bg1">
                    <a:lumMod val="65000"/>
                  </a:schemeClr>
                </a:solidFill>
              </a:rPr>
              <a:t> </a:t>
            </a:r>
            <a:r>
              <a:rPr lang="en-US" altLang="zh-CN" sz="2800" b="1" dirty="0" smtClean="0">
                <a:solidFill>
                  <a:schemeClr val="bg1">
                    <a:lumMod val="65000"/>
                  </a:schemeClr>
                </a:solidFill>
              </a:rPr>
              <a:t>)</a:t>
            </a:r>
          </a:p>
          <a:p>
            <a:r>
              <a:rPr lang="zh-CN" altLang="en-US" sz="2800" b="1" dirty="0" smtClean="0">
                <a:solidFill>
                  <a:schemeClr val="bg1">
                    <a:lumMod val="65000"/>
                  </a:schemeClr>
                </a:solidFill>
              </a:rPr>
              <a:t>手机</a:t>
            </a:r>
            <a:r>
              <a:rPr lang="zh-CN" altLang="en-US" sz="2800" b="1" dirty="0">
                <a:solidFill>
                  <a:schemeClr val="bg1">
                    <a:lumMod val="65000"/>
                  </a:schemeClr>
                </a:solidFill>
              </a:rPr>
              <a:t>“套餐”优惠几何 </a:t>
            </a:r>
            <a:r>
              <a:rPr lang="en-US" altLang="zh-CN" sz="2800" b="1" dirty="0" smtClean="0">
                <a:solidFill>
                  <a:schemeClr val="bg1">
                    <a:lumMod val="65000"/>
                  </a:schemeClr>
                </a:solidFill>
              </a:rPr>
              <a:t>( 2007</a:t>
            </a:r>
            <a:r>
              <a:rPr lang="zh-CN" altLang="en-US" sz="2800" b="1" dirty="0">
                <a:solidFill>
                  <a:schemeClr val="bg1">
                    <a:lumMod val="65000"/>
                  </a:schemeClr>
                </a:solidFill>
              </a:rPr>
              <a:t>年</a:t>
            </a:r>
            <a:r>
              <a:rPr lang="en-US" altLang="zh-CN" sz="2800" b="1" dirty="0" smtClean="0">
                <a:solidFill>
                  <a:schemeClr val="bg1">
                    <a:lumMod val="65000"/>
                  </a:schemeClr>
                </a:solidFill>
              </a:rPr>
              <a:t>C</a:t>
            </a:r>
            <a:r>
              <a:rPr lang="en-US" altLang="zh-CN" sz="2800" b="1" dirty="0">
                <a:solidFill>
                  <a:schemeClr val="bg1">
                    <a:lumMod val="65000"/>
                  </a:schemeClr>
                </a:solidFill>
              </a:rPr>
              <a:t> )</a:t>
            </a:r>
            <a:endParaRPr lang="en-US" altLang="zh-CN" sz="2800" b="1" dirty="0" smtClean="0">
              <a:solidFill>
                <a:schemeClr val="bg1">
                  <a:lumMod val="65000"/>
                </a:schemeClr>
              </a:solidFill>
            </a:endParaRPr>
          </a:p>
          <a:p>
            <a:r>
              <a:rPr lang="en-US" altLang="zh-CN" sz="2800" b="1" dirty="0" smtClean="0">
                <a:solidFill>
                  <a:schemeClr val="bg1">
                    <a:lumMod val="65000"/>
                  </a:schemeClr>
                </a:solidFill>
              </a:rPr>
              <a:t>  NBA</a:t>
            </a:r>
            <a:r>
              <a:rPr lang="zh-CN" altLang="en-US" sz="2800" b="1" dirty="0">
                <a:solidFill>
                  <a:schemeClr val="bg1">
                    <a:lumMod val="65000"/>
                  </a:schemeClr>
                </a:solidFill>
              </a:rPr>
              <a:t>赛程的分析与评价 </a:t>
            </a:r>
            <a:r>
              <a:rPr lang="en-US" altLang="zh-CN" sz="2800" b="1" dirty="0">
                <a:solidFill>
                  <a:schemeClr val="bg1">
                    <a:lumMod val="65000"/>
                  </a:schemeClr>
                </a:solidFill>
              </a:rPr>
              <a:t>( </a:t>
            </a:r>
            <a:r>
              <a:rPr lang="en-US" altLang="zh-CN" sz="2800" b="1" dirty="0" smtClean="0">
                <a:solidFill>
                  <a:schemeClr val="bg1">
                    <a:lumMod val="65000"/>
                  </a:schemeClr>
                </a:solidFill>
              </a:rPr>
              <a:t>2008</a:t>
            </a:r>
            <a:r>
              <a:rPr lang="zh-CN" altLang="en-US" sz="2800" b="1" dirty="0">
                <a:solidFill>
                  <a:schemeClr val="bg1">
                    <a:lumMod val="65000"/>
                  </a:schemeClr>
                </a:solidFill>
              </a:rPr>
              <a:t>年</a:t>
            </a:r>
            <a:r>
              <a:rPr lang="en-US" altLang="zh-CN" sz="2800" b="1" dirty="0" smtClean="0">
                <a:solidFill>
                  <a:schemeClr val="bg1">
                    <a:lumMod val="65000"/>
                  </a:schemeClr>
                </a:solidFill>
              </a:rPr>
              <a:t>D</a:t>
            </a:r>
            <a:r>
              <a:rPr lang="en-US" altLang="zh-CN" sz="2800" b="1" dirty="0">
                <a:solidFill>
                  <a:schemeClr val="bg1">
                    <a:lumMod val="65000"/>
                  </a:schemeClr>
                </a:solidFill>
              </a:rPr>
              <a:t> </a:t>
            </a:r>
            <a:r>
              <a:rPr lang="en-US" altLang="zh-CN" sz="2800" b="1" dirty="0" smtClean="0">
                <a:solidFill>
                  <a:schemeClr val="bg1">
                    <a:lumMod val="65000"/>
                  </a:schemeClr>
                </a:solidFill>
              </a:rPr>
              <a:t>)</a:t>
            </a:r>
          </a:p>
          <a:p>
            <a:r>
              <a:rPr lang="zh-CN" altLang="en-US" sz="2800" b="1" dirty="0" smtClean="0"/>
              <a:t>葡萄酒</a:t>
            </a:r>
            <a:r>
              <a:rPr lang="zh-CN" altLang="en-US" sz="2800" b="1" dirty="0"/>
              <a:t>的分析评价</a:t>
            </a:r>
            <a:r>
              <a:rPr lang="zh-CN" altLang="en-US" sz="2800" b="1" dirty="0" smtClean="0"/>
              <a:t>问题 </a:t>
            </a:r>
            <a:r>
              <a:rPr lang="en-US" altLang="zh-CN" sz="2800" b="1" dirty="0" smtClean="0"/>
              <a:t>( 2012B </a:t>
            </a:r>
            <a:r>
              <a:rPr lang="en-US" altLang="zh-CN" sz="2800" b="1" dirty="0"/>
              <a:t>)</a:t>
            </a:r>
          </a:p>
          <a:p>
            <a:r>
              <a:rPr lang="zh-CN" altLang="en-US" sz="2800" b="1" dirty="0" smtClean="0"/>
              <a:t>小区</a:t>
            </a:r>
            <a:r>
              <a:rPr lang="zh-CN" altLang="en-US" sz="2800" b="1" dirty="0"/>
              <a:t>开放对道路通行的</a:t>
            </a:r>
            <a:r>
              <a:rPr lang="zh-CN" altLang="en-US" sz="2800" b="1" dirty="0" smtClean="0"/>
              <a:t>影响 </a:t>
            </a:r>
            <a:r>
              <a:rPr lang="en-US" altLang="zh-CN" sz="2800" b="1" dirty="0" smtClean="0"/>
              <a:t>(2016B </a:t>
            </a:r>
            <a:r>
              <a:rPr lang="en-US" altLang="zh-CN" sz="2800" b="1" dirty="0"/>
              <a:t>)</a:t>
            </a:r>
          </a:p>
          <a:p>
            <a:r>
              <a:rPr lang="zh-CN" altLang="en-US" sz="2800" b="1" dirty="0" smtClean="0"/>
              <a:t>生产</a:t>
            </a:r>
            <a:r>
              <a:rPr lang="zh-CN" altLang="en-US" sz="2800" b="1" dirty="0"/>
              <a:t>企业原材料的订购与</a:t>
            </a:r>
            <a:r>
              <a:rPr lang="zh-CN" altLang="en-US" sz="2800" b="1" dirty="0" smtClean="0"/>
              <a:t>运输 </a:t>
            </a:r>
            <a:r>
              <a:rPr lang="en-US" altLang="zh-CN" sz="2800" b="1" dirty="0" smtClean="0"/>
              <a:t>( 2021C </a:t>
            </a:r>
            <a:r>
              <a:rPr lang="en-US" altLang="zh-CN" sz="2800" b="1" dirty="0"/>
              <a:t>)</a:t>
            </a:r>
          </a:p>
        </p:txBody>
      </p:sp>
      <p:sp>
        <p:nvSpPr>
          <p:cNvPr id="4" name="Rectangle 2"/>
          <p:cNvSpPr txBox="1">
            <a:spLocks noChangeArrowheads="1"/>
          </p:cNvSpPr>
          <p:nvPr/>
        </p:nvSpPr>
        <p:spPr>
          <a:xfrm>
            <a:off x="457200" y="274638"/>
            <a:ext cx="8229600" cy="11430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zh-CN" altLang="en-US" dirty="0" smtClean="0"/>
          </a:p>
        </p:txBody>
      </p:sp>
    </p:spTree>
    <p:extLst>
      <p:ext uri="{BB962C8B-B14F-4D97-AF65-F5344CB8AC3E}">
        <p14:creationId xmlns:p14="http://schemas.microsoft.com/office/powerpoint/2010/main" val="1168520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223" name="标题 2222"/>
          <p:cNvSpPr>
            <a:spLocks noGrp="1"/>
          </p:cNvSpPr>
          <p:nvPr>
            <p:ph type="title" idx="4294967295"/>
          </p:nvPr>
        </p:nvSpPr>
        <p:spPr>
          <a:xfrm>
            <a:off x="692331" y="167640"/>
            <a:ext cx="7543800" cy="11430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dirty="0"/>
              <a:t>3.8  </a:t>
            </a:r>
            <a:r>
              <a:rPr dirty="0" err="1"/>
              <a:t>组合权重及其计算方法</a:t>
            </a:r>
            <a:endParaRPr dirty="0"/>
          </a:p>
        </p:txBody>
      </p:sp>
      <p:sp>
        <p:nvSpPr>
          <p:cNvPr id="2224" name="文本占位符 2223"/>
          <p:cNvSpPr>
            <a:spLocks noGrp="1"/>
          </p:cNvSpPr>
          <p:nvPr>
            <p:ph type="body" idx="4294967295"/>
          </p:nvPr>
        </p:nvSpPr>
        <p:spPr>
          <a:xfrm>
            <a:off x="374468" y="1539240"/>
            <a:ext cx="8103326" cy="4495800"/>
          </a:xfrm>
          <a:prstGeom prst="rect">
            <a:avLst/>
          </a:prstGeom>
          <a:noFill/>
          <a:ln w="12700">
            <a:noFill/>
            <a:prstDash val="solid"/>
            <a:miter lim="800000"/>
            <a:headEnd type="none" w="med" len="med"/>
            <a:tailEnd type="none" w="med" len="med"/>
          </a:ln>
          <a:effectLst/>
        </p:spPr>
        <p:txBody>
          <a:bodyPr>
            <a:normAutofit/>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marL="533400" lvl="0" indent="-533400">
              <a:lnSpc>
                <a:spcPct val="125000"/>
              </a:lnSpc>
              <a:buClr>
                <a:srgbClr val="FF00FF"/>
              </a:buClr>
              <a:buFont typeface="Wingdings" pitchFamily="2" charset="2"/>
              <a:buChar char="Ø"/>
            </a:pPr>
            <a:r>
              <a:rPr sz="2400" b="1" dirty="0" err="1">
                <a:solidFill>
                  <a:schemeClr val="accent2"/>
                </a:solidFill>
                <a:effectLst/>
                <a:latin typeface="楷体_GB2312" pitchFamily="49" charset="-122"/>
              </a:rPr>
              <a:t>组合权重</a:t>
            </a:r>
            <a:r>
              <a:rPr sz="2400" b="1" dirty="0">
                <a:effectLst/>
                <a:latin typeface="楷体_GB2312" pitchFamily="49" charset="-122"/>
              </a:rPr>
              <a:t>(combined weight) </a:t>
            </a:r>
          </a:p>
          <a:p>
            <a:pPr marL="533400" lvl="0" indent="-533400">
              <a:lnSpc>
                <a:spcPct val="125000"/>
              </a:lnSpc>
              <a:buClr>
                <a:srgbClr val="FF00FF"/>
              </a:buClr>
              <a:buFont typeface="Wingdings" pitchFamily="2" charset="2"/>
              <a:buNone/>
            </a:pPr>
            <a:r>
              <a:rPr sz="2400" b="1" dirty="0">
                <a:effectLst/>
                <a:latin typeface="楷体_GB2312" pitchFamily="49" charset="-122"/>
              </a:rPr>
              <a:t>       当评价指标可分层时，即某项或某几项评价指标可再分为次级评价指标时，则次级评价指标的权重既应考虑其本身在所有次级评价指标中的权重分配，又要考虑其高层评价指标在所有评价指标中的权重分配。</a:t>
            </a:r>
          </a:p>
          <a:p>
            <a:pPr marL="533400" lvl="0" indent="-533400">
              <a:lnSpc>
                <a:spcPct val="125000"/>
              </a:lnSpc>
              <a:buClr>
                <a:srgbClr val="FF00FF"/>
              </a:buClr>
              <a:buFont typeface="Wingdings" pitchFamily="2" charset="2"/>
              <a:buChar char="Ø"/>
            </a:pPr>
            <a:r>
              <a:rPr sz="2400" b="1" dirty="0" err="1">
                <a:solidFill>
                  <a:schemeClr val="accent2"/>
                </a:solidFill>
                <a:latin typeface="楷体_GB2312" pitchFamily="49" charset="-122"/>
              </a:rPr>
              <a:t>组合权重有两种求法</a:t>
            </a:r>
            <a:r>
              <a:rPr sz="2400" b="1" dirty="0">
                <a:solidFill>
                  <a:schemeClr val="accent2"/>
                </a:solidFill>
                <a:latin typeface="楷体_GB2312" pitchFamily="49" charset="-122"/>
              </a:rPr>
              <a:t>：</a:t>
            </a:r>
          </a:p>
          <a:p>
            <a:pPr marL="1295400" lvl="2" indent="-381000">
              <a:lnSpc>
                <a:spcPct val="125000"/>
              </a:lnSpc>
              <a:buClr>
                <a:srgbClr val="FF0000"/>
              </a:buClr>
              <a:buFont typeface="Wingdings" pitchFamily="2" charset="2"/>
              <a:buAutoNum type="arabicParenR"/>
            </a:pPr>
            <a:r>
              <a:rPr b="1" dirty="0" err="1">
                <a:solidFill>
                  <a:srgbClr val="027407"/>
                </a:solidFill>
                <a:effectLst/>
                <a:latin typeface="楷体_GB2312" pitchFamily="49" charset="-122"/>
              </a:rPr>
              <a:t>代数和法</a:t>
            </a:r>
            <a:r>
              <a:rPr b="1" dirty="0">
                <a:solidFill>
                  <a:srgbClr val="027407"/>
                </a:solidFill>
                <a:effectLst/>
                <a:latin typeface="楷体_GB2312" pitchFamily="49" charset="-122"/>
              </a:rPr>
              <a:t> </a:t>
            </a:r>
          </a:p>
          <a:p>
            <a:pPr marL="1295400" lvl="2" indent="-381000">
              <a:lnSpc>
                <a:spcPct val="125000"/>
              </a:lnSpc>
              <a:buClr>
                <a:srgbClr val="FF0000"/>
              </a:buClr>
              <a:buFont typeface="Wingdings" pitchFamily="2" charset="2"/>
              <a:buAutoNum type="arabicParenR"/>
            </a:pPr>
            <a:r>
              <a:rPr b="1" dirty="0" err="1">
                <a:solidFill>
                  <a:srgbClr val="027407"/>
                </a:solidFill>
                <a:effectLst/>
                <a:latin typeface="楷体_GB2312" pitchFamily="49" charset="-122"/>
              </a:rPr>
              <a:t>乘积法</a:t>
            </a:r>
            <a:r>
              <a:rPr sz="1800" b="1" dirty="0">
                <a:solidFill>
                  <a:srgbClr val="339933"/>
                </a:solidFill>
                <a:effectLst/>
                <a:latin typeface="楷体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227" name="标题 2226"/>
          <p:cNvSpPr>
            <a:spLocks noGrp="1"/>
          </p:cNvSpPr>
          <p:nvPr>
            <p:ph type="title" idx="4294967295"/>
          </p:nvPr>
        </p:nvSpPr>
        <p:spPr>
          <a:xfrm>
            <a:off x="509451" y="133124"/>
            <a:ext cx="7543800" cy="11430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dirty="0" err="1"/>
              <a:t>组合权重计算表</a:t>
            </a:r>
            <a:endParaRPr dirty="0"/>
          </a:p>
        </p:txBody>
      </p:sp>
      <p:pic>
        <p:nvPicPr>
          <p:cNvPr id="2228" name="New picture"/>
          <p:cNvPicPr/>
          <p:nvPr/>
        </p:nvPicPr>
        <p:blipFill dpi="0">
          <a:blip r:embed="rId2"/>
          <a:stretch/>
        </p:blipFill>
        <p:spPr>
          <a:xfrm>
            <a:off x="509450" y="1276124"/>
            <a:ext cx="7968343" cy="4852988"/>
          </a:xfrm>
          <a:prstGeom prst="rect">
            <a:avLst/>
          </a:prstGeom>
          <a:noFill/>
          <a:ln w="9525" cap="flat">
            <a:noFill/>
            <a:prstDash val="solid"/>
            <a:miter lim="800000"/>
            <a:headEnd type="none" w="med" len="med"/>
            <a:tailEnd type="none" w="med" len="me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231" name="标题 2230"/>
          <p:cNvSpPr>
            <a:spLocks noGrp="1"/>
          </p:cNvSpPr>
          <p:nvPr>
            <p:ph type="title" idx="4294967295"/>
          </p:nvPr>
        </p:nvSpPr>
        <p:spPr>
          <a:xfrm>
            <a:off x="581297" y="185057"/>
            <a:ext cx="7543800" cy="762000"/>
          </a:xfrm>
          <a:prstGeom prst="rect">
            <a:avLst/>
          </a:prstGeom>
          <a:noFill/>
          <a:ln w="9525" cap="flat">
            <a:noFill/>
            <a:prstDash val="solid"/>
            <a:miter lim="800000"/>
            <a:headEnd type="none" w="med" len="med"/>
            <a:tailEnd type="none" w="med" len="med"/>
          </a:ln>
          <a:effectLst/>
        </p:spPr>
        <p:txBody>
          <a:bodyPr anchor="ctr" anchorCtr="0">
            <a:normAutofit/>
          </a:bodyPr>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4000" dirty="0" err="1" smtClean="0">
                <a:solidFill>
                  <a:srgbClr val="FF00FF"/>
                </a:solidFill>
                <a:effectLst/>
              </a:rPr>
              <a:t>几种常用</a:t>
            </a:r>
            <a:r>
              <a:rPr lang="zh-CN" altLang="en-US" sz="4000" dirty="0" smtClean="0">
                <a:solidFill>
                  <a:srgbClr val="FF00FF"/>
                </a:solidFill>
                <a:effectLst/>
              </a:rPr>
              <a:t>的</a:t>
            </a:r>
            <a:r>
              <a:rPr sz="4000" dirty="0" err="1" smtClean="0">
                <a:solidFill>
                  <a:srgbClr val="FF00FF"/>
                </a:solidFill>
                <a:effectLst/>
              </a:rPr>
              <a:t>综合评价方法</a:t>
            </a:r>
            <a:endParaRPr sz="4000" dirty="0">
              <a:solidFill>
                <a:srgbClr val="FF00FF"/>
              </a:solidFill>
              <a:effectLst/>
            </a:endParaRPr>
          </a:p>
        </p:txBody>
      </p:sp>
      <p:sp>
        <p:nvSpPr>
          <p:cNvPr id="2232" name="文本占位符 2231"/>
          <p:cNvSpPr>
            <a:spLocks noGrp="1"/>
          </p:cNvSpPr>
          <p:nvPr>
            <p:ph type="body" idx="4294967295"/>
          </p:nvPr>
        </p:nvSpPr>
        <p:spPr>
          <a:xfrm>
            <a:off x="320040" y="1064623"/>
            <a:ext cx="8497389" cy="4859383"/>
          </a:xfrm>
          <a:prstGeom prst="rect">
            <a:avLst/>
          </a:prstGeom>
          <a:noFill/>
          <a:ln w="12700">
            <a:noFill/>
            <a:prstDash val="solid"/>
            <a:miter lim="800000"/>
            <a:headEnd type="none" w="med" len="med"/>
            <a:tailEnd type="none" w="med" len="med"/>
          </a:ln>
          <a:effectLst/>
        </p:spPr>
        <p:txBody>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marL="609600" lvl="0" indent="-609600">
              <a:lnSpc>
                <a:spcPct val="130000"/>
              </a:lnSpc>
              <a:spcBef>
                <a:spcPts val="1200"/>
              </a:spcBef>
              <a:spcAft>
                <a:spcPts val="1200"/>
              </a:spcAft>
              <a:buClr>
                <a:srgbClr val="FF3300"/>
              </a:buClr>
              <a:buFont typeface="Wingdings" pitchFamily="2" charset="2"/>
              <a:buAutoNum type="arabicPeriod"/>
            </a:pPr>
            <a:r>
              <a:rPr sz="2800" b="1" dirty="0" err="1">
                <a:solidFill>
                  <a:schemeClr val="accent2"/>
                </a:solidFill>
                <a:effectLst/>
                <a:latin typeface="宋体" pitchFamily="2" charset="-122"/>
                <a:ea typeface="宋体" pitchFamily="2" charset="-122"/>
              </a:rPr>
              <a:t>现有的统计方法</a:t>
            </a:r>
            <a:r>
              <a:rPr sz="2800" b="1" dirty="0" err="1" smtClean="0">
                <a:effectLst/>
                <a:latin typeface="宋体" pitchFamily="2" charset="-122"/>
                <a:ea typeface="宋体" pitchFamily="2" charset="-122"/>
              </a:rPr>
              <a:t>：</a:t>
            </a:r>
            <a:r>
              <a:rPr sz="2400" b="1" dirty="0" err="1">
                <a:latin typeface="宋体" pitchFamily="2" charset="-122"/>
                <a:ea typeface="宋体" pitchFamily="2" charset="-122"/>
              </a:rPr>
              <a:t>主要为多元统计方法，如</a:t>
            </a:r>
            <a:r>
              <a:rPr sz="2400" b="1" dirty="0" err="1">
                <a:solidFill>
                  <a:srgbClr val="0000FF"/>
                </a:solidFill>
                <a:latin typeface="微软雅黑" panose="020B0503020204020204" pitchFamily="34" charset="-122"/>
                <a:ea typeface="微软雅黑" panose="020B0503020204020204" pitchFamily="34" charset="-122"/>
              </a:rPr>
              <a:t>多元回归、逐步回归分析、判别分析、因子分析、时间序列分析</a:t>
            </a:r>
            <a:r>
              <a:rPr sz="2400" b="1" dirty="0" err="1">
                <a:effectLst/>
                <a:latin typeface="宋体" pitchFamily="2" charset="-122"/>
                <a:ea typeface="宋体" pitchFamily="2" charset="-122"/>
              </a:rPr>
              <a:t>等</a:t>
            </a:r>
            <a:r>
              <a:rPr sz="2400" b="1" dirty="0">
                <a:effectLst/>
                <a:latin typeface="宋体" pitchFamily="2" charset="-122"/>
                <a:ea typeface="宋体" pitchFamily="2" charset="-122"/>
              </a:rPr>
              <a:t>。</a:t>
            </a:r>
            <a:endParaRPr sz="2800" b="1" dirty="0">
              <a:effectLst/>
              <a:latin typeface="宋体" pitchFamily="2" charset="-122"/>
              <a:ea typeface="宋体" pitchFamily="2" charset="-122"/>
            </a:endParaRPr>
          </a:p>
          <a:p>
            <a:pPr marL="609600" lvl="0" indent="-609600">
              <a:lnSpc>
                <a:spcPct val="130000"/>
              </a:lnSpc>
              <a:spcBef>
                <a:spcPts val="1200"/>
              </a:spcBef>
              <a:spcAft>
                <a:spcPts val="1200"/>
              </a:spcAft>
              <a:buClr>
                <a:srgbClr val="FF3300"/>
              </a:buClr>
              <a:buFont typeface="Wingdings" pitchFamily="2" charset="2"/>
              <a:buAutoNum type="arabicPeriod"/>
            </a:pPr>
            <a:r>
              <a:rPr sz="2800" b="1" dirty="0" err="1">
                <a:solidFill>
                  <a:schemeClr val="accent2"/>
                </a:solidFill>
                <a:effectLst/>
                <a:latin typeface="宋体" pitchFamily="2" charset="-122"/>
                <a:ea typeface="宋体" pitchFamily="2" charset="-122"/>
              </a:rPr>
              <a:t>模糊多元分析方法</a:t>
            </a:r>
            <a:r>
              <a:rPr sz="2800" b="1" dirty="0" err="1" smtClean="0">
                <a:effectLst/>
                <a:latin typeface="宋体" pitchFamily="2" charset="-122"/>
                <a:ea typeface="宋体" pitchFamily="2" charset="-122"/>
              </a:rPr>
              <a:t>：</a:t>
            </a:r>
            <a:r>
              <a:rPr sz="2400" b="1" dirty="0" err="1" smtClean="0">
                <a:effectLst/>
                <a:latin typeface="宋体" pitchFamily="2" charset="-122"/>
                <a:ea typeface="宋体" pitchFamily="2" charset="-122"/>
              </a:rPr>
              <a:t>模糊数学发展来</a:t>
            </a:r>
            <a:r>
              <a:rPr sz="2400" b="1" dirty="0" err="1">
                <a:effectLst/>
                <a:latin typeface="宋体" pitchFamily="2" charset="-122"/>
                <a:ea typeface="宋体" pitchFamily="2" charset="-122"/>
              </a:rPr>
              <a:t>，包括</a:t>
            </a:r>
            <a:r>
              <a:rPr sz="2400" b="1" dirty="0" err="1">
                <a:solidFill>
                  <a:srgbClr val="0000FF"/>
                </a:solidFill>
                <a:latin typeface="微软雅黑" panose="020B0503020204020204" pitchFamily="34" charset="-122"/>
                <a:ea typeface="微软雅黑" panose="020B0503020204020204" pitchFamily="34" charset="-122"/>
              </a:rPr>
              <a:t>模糊聚类、模糊判别、模糊综合评价</a:t>
            </a:r>
            <a:r>
              <a:rPr sz="2400" b="1" dirty="0" err="1">
                <a:effectLst/>
                <a:latin typeface="宋体" pitchFamily="2" charset="-122"/>
                <a:ea typeface="宋体" pitchFamily="2" charset="-122"/>
              </a:rPr>
              <a:t>等方法</a:t>
            </a:r>
            <a:r>
              <a:rPr sz="2400" b="1" dirty="0">
                <a:effectLst/>
                <a:latin typeface="宋体" pitchFamily="2" charset="-122"/>
                <a:ea typeface="宋体" pitchFamily="2" charset="-122"/>
              </a:rPr>
              <a:t>。</a:t>
            </a:r>
          </a:p>
          <a:p>
            <a:pPr marL="609600" lvl="0" indent="-609600">
              <a:spcBef>
                <a:spcPts val="1200"/>
              </a:spcBef>
              <a:spcAft>
                <a:spcPts val="0"/>
              </a:spcAft>
              <a:buNone/>
            </a:pPr>
            <a:r>
              <a:rPr sz="2800" b="1" dirty="0">
                <a:solidFill>
                  <a:schemeClr val="accent2"/>
                </a:solidFill>
                <a:effectLst/>
                <a:latin typeface="宋体" pitchFamily="2" charset="-122"/>
                <a:ea typeface="宋体" pitchFamily="2" charset="-122"/>
              </a:rPr>
              <a:t>3．简易方法</a:t>
            </a:r>
            <a:r>
              <a:rPr sz="2400" b="1" dirty="0" smtClean="0">
                <a:effectLst/>
                <a:latin typeface="宋体" pitchFamily="2" charset="-122"/>
                <a:ea typeface="宋体" pitchFamily="2" charset="-122"/>
              </a:rPr>
              <a:t>：</a:t>
            </a:r>
            <a:r>
              <a:rPr sz="2400" b="1" dirty="0">
                <a:solidFill>
                  <a:srgbClr val="0000FF"/>
                </a:solidFill>
                <a:latin typeface="微软雅黑" panose="020B0503020204020204" pitchFamily="34" charset="-122"/>
                <a:ea typeface="微软雅黑" panose="020B0503020204020204" pitchFamily="34" charset="-122"/>
              </a:rPr>
              <a:t>综合评分法、综合指数法、层次分析法、</a:t>
            </a:r>
            <a:r>
              <a:rPr lang="en-US" sz="2400" b="1" dirty="0">
                <a:solidFill>
                  <a:srgbClr val="0000FF"/>
                </a:solidFill>
                <a:latin typeface="微软雅黑" panose="020B0503020204020204" pitchFamily="34" charset="-122"/>
                <a:ea typeface="微软雅黑" panose="020B0503020204020204" pitchFamily="34" charset="-122"/>
              </a:rPr>
              <a:t> </a:t>
            </a:r>
          </a:p>
          <a:p>
            <a:pPr marL="609600" lvl="0" indent="-609600">
              <a:spcBef>
                <a:spcPts val="600"/>
              </a:spcBef>
              <a:spcAft>
                <a:spcPts val="600"/>
              </a:spcAft>
              <a:buNone/>
            </a:pPr>
            <a:r>
              <a:rPr lang="en-US" sz="2400" b="1" dirty="0">
                <a:solidFill>
                  <a:srgbClr val="0000FF"/>
                </a:solidFill>
                <a:latin typeface="微软雅黑" panose="020B0503020204020204" pitchFamily="34" charset="-122"/>
                <a:ea typeface="微软雅黑" panose="020B0503020204020204" pitchFamily="34" charset="-122"/>
              </a:rPr>
              <a:t>               </a:t>
            </a:r>
            <a:r>
              <a:rPr sz="2400" b="1" dirty="0" err="1">
                <a:solidFill>
                  <a:srgbClr val="0000FF"/>
                </a:solidFill>
                <a:latin typeface="微软雅黑" panose="020B0503020204020204" pitchFamily="34" charset="-122"/>
                <a:ea typeface="微软雅黑" panose="020B0503020204020204" pitchFamily="34" charset="-122"/>
              </a:rPr>
              <a:t>Topsis法、秩和比法</a:t>
            </a:r>
            <a:r>
              <a:rPr sz="2400" b="1" dirty="0" err="1">
                <a:effectLst/>
                <a:latin typeface="宋体" pitchFamily="2" charset="-122"/>
                <a:ea typeface="宋体" pitchFamily="2" charset="-122"/>
              </a:rPr>
              <a:t>等</a:t>
            </a:r>
            <a:r>
              <a:rPr sz="2400" b="1" dirty="0">
                <a:effectLst/>
                <a:latin typeface="宋体" pitchFamily="2" charset="-122"/>
                <a:ea typeface="宋体" pitchFamily="2" charset="-122"/>
              </a:rPr>
              <a:t>。</a:t>
            </a:r>
            <a:r>
              <a:rPr sz="2800" b="1" dirty="0">
                <a:effectLst/>
                <a:latin typeface="宋体" pitchFamily="2" charset="-122"/>
                <a:ea typeface="宋体" pitchFamily="2" charset="-122"/>
              </a:rPr>
              <a:t>      </a:t>
            </a:r>
            <a:endParaRPr lang="en-US" sz="2800" b="1" dirty="0" smtClean="0">
              <a:effectLst/>
              <a:latin typeface="宋体" pitchFamily="2" charset="-122"/>
              <a:ea typeface="宋体" pitchFamily="2" charset="-122"/>
            </a:endParaRPr>
          </a:p>
          <a:p>
            <a:pPr marL="609600" lvl="0" indent="-609600">
              <a:buNone/>
            </a:pPr>
            <a:r>
              <a:rPr lang="en-US" sz="2800" b="1" dirty="0">
                <a:solidFill>
                  <a:schemeClr val="tx2"/>
                </a:solidFill>
                <a:latin typeface="宋体" pitchFamily="2" charset="-122"/>
                <a:ea typeface="宋体" pitchFamily="2" charset="-122"/>
              </a:rPr>
              <a:t> </a:t>
            </a:r>
            <a:r>
              <a:rPr lang="en-US" sz="2800" b="1" dirty="0" smtClean="0">
                <a:solidFill>
                  <a:schemeClr val="tx2"/>
                </a:solidFill>
                <a:latin typeface="宋体" pitchFamily="2" charset="-122"/>
                <a:ea typeface="宋体" pitchFamily="2" charset="-122"/>
              </a:rPr>
              <a:t>   </a:t>
            </a:r>
            <a:r>
              <a:rPr sz="2400" b="1" dirty="0" err="1" smtClean="0">
                <a:solidFill>
                  <a:schemeClr val="tx2"/>
                </a:solidFill>
                <a:effectLst/>
                <a:latin typeface="宋体" pitchFamily="2" charset="-122"/>
                <a:ea typeface="宋体" pitchFamily="2" charset="-122"/>
              </a:rPr>
              <a:t>特点</a:t>
            </a:r>
            <a:r>
              <a:rPr sz="2400" b="1" dirty="0" err="1" smtClean="0">
                <a:effectLst/>
                <a:latin typeface="宋体" pitchFamily="2" charset="-122"/>
                <a:ea typeface="宋体" pitchFamily="2" charset="-122"/>
              </a:rPr>
              <a:t>①</a:t>
            </a:r>
            <a:r>
              <a:rPr sz="2400" b="1" dirty="0" err="1">
                <a:effectLst/>
                <a:latin typeface="宋体" pitchFamily="2" charset="-122"/>
                <a:ea typeface="宋体" pitchFamily="2" charset="-122"/>
              </a:rPr>
              <a:t>简单实用</a:t>
            </a:r>
            <a:r>
              <a:rPr sz="2400" b="1" dirty="0">
                <a:effectLst/>
                <a:latin typeface="宋体" pitchFamily="2" charset="-122"/>
                <a:ea typeface="宋体" pitchFamily="2" charset="-122"/>
              </a:rPr>
              <a:t>；②</a:t>
            </a:r>
            <a:r>
              <a:rPr sz="2400" b="1" dirty="0" err="1" smtClean="0">
                <a:effectLst/>
                <a:latin typeface="宋体" pitchFamily="2" charset="-122"/>
                <a:ea typeface="宋体" pitchFamily="2" charset="-122"/>
              </a:rPr>
              <a:t>适用各种资料</a:t>
            </a:r>
            <a:r>
              <a:rPr sz="2400" b="1" dirty="0">
                <a:effectLst/>
                <a:latin typeface="宋体" pitchFamily="2" charset="-122"/>
                <a:ea typeface="宋体" pitchFamily="2" charset="-122"/>
              </a:rPr>
              <a:t>；③</a:t>
            </a:r>
            <a:r>
              <a:rPr sz="2400" b="1" dirty="0" err="1" smtClean="0">
                <a:effectLst/>
                <a:latin typeface="宋体" pitchFamily="2" charset="-122"/>
                <a:ea typeface="宋体" pitchFamily="2" charset="-122"/>
              </a:rPr>
              <a:t>存在一定局限性</a:t>
            </a:r>
            <a:r>
              <a:rPr sz="2400" b="1" dirty="0">
                <a:effectLst/>
                <a:latin typeface="宋体" pitchFamily="2" charset="-122"/>
                <a:ea typeface="宋体"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235" name="标题 2234"/>
          <p:cNvSpPr>
            <a:spLocks noGrp="1"/>
          </p:cNvSpPr>
          <p:nvPr>
            <p:ph type="title" idx="4294967295"/>
          </p:nvPr>
        </p:nvSpPr>
        <p:spPr>
          <a:xfrm>
            <a:off x="600891" y="180703"/>
            <a:ext cx="7543800" cy="9144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dirty="0"/>
              <a:t>4.1  </a:t>
            </a:r>
            <a:r>
              <a:rPr dirty="0" err="1"/>
              <a:t>层次分析法概念</a:t>
            </a:r>
            <a:endParaRPr dirty="0"/>
          </a:p>
        </p:txBody>
      </p:sp>
      <p:sp>
        <p:nvSpPr>
          <p:cNvPr id="2236" name="文本占位符 2235"/>
          <p:cNvSpPr>
            <a:spLocks noGrp="1"/>
          </p:cNvSpPr>
          <p:nvPr>
            <p:ph type="body" idx="4294967295"/>
          </p:nvPr>
        </p:nvSpPr>
        <p:spPr>
          <a:xfrm>
            <a:off x="169817" y="1184366"/>
            <a:ext cx="8745583" cy="4953000"/>
          </a:xfrm>
          <a:prstGeom prst="rect">
            <a:avLst/>
          </a:prstGeom>
          <a:noFill/>
          <a:ln w="12700">
            <a:noFill/>
            <a:prstDash val="solid"/>
            <a:miter lim="800000"/>
            <a:headEnd type="none" w="med" len="med"/>
            <a:tailEnd type="none" w="med" len="med"/>
          </a:ln>
          <a:effectLst/>
        </p:spPr>
        <p:txBody>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lvl="0">
              <a:lnSpc>
                <a:spcPct val="125000"/>
              </a:lnSpc>
              <a:spcBef>
                <a:spcPts val="1200"/>
              </a:spcBef>
              <a:spcAft>
                <a:spcPts val="1200"/>
              </a:spcAft>
              <a:buFont typeface="Wingdings" pitchFamily="2" charset="2"/>
              <a:buNone/>
            </a:pPr>
            <a:r>
              <a:rPr sz="2800" b="1" dirty="0">
                <a:solidFill>
                  <a:schemeClr val="accent2"/>
                </a:solidFill>
                <a:effectLst/>
                <a:latin typeface="楷体_GB2312" pitchFamily="49" charset="-122"/>
              </a:rPr>
              <a:t>  </a:t>
            </a:r>
            <a:r>
              <a:rPr sz="2800" b="1" dirty="0" err="1">
                <a:solidFill>
                  <a:schemeClr val="accent2"/>
                </a:solidFill>
                <a:effectLst/>
              </a:rPr>
              <a:t>层次分析法</a:t>
            </a:r>
            <a:r>
              <a:rPr sz="2800" b="1" dirty="0">
                <a:effectLst/>
              </a:rPr>
              <a:t>(Analytic Hierarchy </a:t>
            </a:r>
            <a:r>
              <a:rPr sz="2800" b="1" dirty="0" err="1">
                <a:effectLst/>
              </a:rPr>
              <a:t>Process,简称AHP</a:t>
            </a:r>
            <a:r>
              <a:rPr sz="2800" b="1" dirty="0" smtClean="0">
                <a:effectLst/>
              </a:rPr>
              <a:t>)：</a:t>
            </a:r>
            <a:r>
              <a:rPr lang="en-US" sz="2800" b="1" dirty="0" smtClean="0">
                <a:effectLst/>
              </a:rPr>
              <a:t>  </a:t>
            </a:r>
          </a:p>
          <a:p>
            <a:pPr lvl="0">
              <a:lnSpc>
                <a:spcPct val="125000"/>
              </a:lnSpc>
              <a:buFont typeface="Wingdings" pitchFamily="2" charset="2"/>
              <a:buNone/>
            </a:pPr>
            <a:r>
              <a:rPr lang="en-US" sz="2400" b="1" dirty="0"/>
              <a:t> </a:t>
            </a:r>
            <a:r>
              <a:rPr lang="en-US" sz="2400" b="1" dirty="0" smtClean="0"/>
              <a:t>            </a:t>
            </a:r>
            <a:r>
              <a:rPr sz="2400" b="1" dirty="0" smtClean="0">
                <a:effectLst/>
              </a:rPr>
              <a:t>由美国科学家</a:t>
            </a:r>
            <a:r>
              <a:rPr sz="2400" b="1" dirty="0">
                <a:effectLst/>
              </a:rPr>
              <a:t>T.L.Saaty于20世纪70年代提出,是用</a:t>
            </a:r>
            <a:r>
              <a:rPr sz="2400" b="1" dirty="0">
                <a:solidFill>
                  <a:srgbClr val="3333FF"/>
                </a:solidFill>
                <a:effectLst/>
              </a:rPr>
              <a:t>系统分析的方法</a:t>
            </a:r>
            <a:r>
              <a:rPr sz="2400" b="1" dirty="0">
                <a:effectLst/>
              </a:rPr>
              <a:t>，对评价对象依评价目的所确定的总评价目标进行</a:t>
            </a:r>
            <a:r>
              <a:rPr sz="2400" b="1" dirty="0">
                <a:solidFill>
                  <a:srgbClr val="FF00FF"/>
                </a:solidFill>
                <a:effectLst/>
              </a:rPr>
              <a:t>连续性分解</a:t>
            </a:r>
            <a:r>
              <a:rPr sz="2400" b="1" dirty="0">
                <a:effectLst/>
              </a:rPr>
              <a:t>,得到各级（各层）评价目标，并以</a:t>
            </a:r>
            <a:r>
              <a:rPr sz="2400" b="1" dirty="0">
                <a:solidFill>
                  <a:srgbClr val="3333FF"/>
                </a:solidFill>
                <a:effectLst/>
              </a:rPr>
              <a:t>最下层指标</a:t>
            </a:r>
            <a:r>
              <a:rPr sz="2400" b="1" dirty="0">
                <a:effectLst/>
              </a:rPr>
              <a:t>作为衡量目标达到程度的评价指标。然后依据这些指标计算出</a:t>
            </a:r>
            <a:r>
              <a:rPr sz="2400" b="1" dirty="0">
                <a:solidFill>
                  <a:srgbClr val="FF00FF"/>
                </a:solidFill>
                <a:effectLst/>
              </a:rPr>
              <a:t>一综合评分指数</a:t>
            </a:r>
            <a:r>
              <a:rPr sz="2400" b="1" dirty="0">
                <a:effectLst/>
              </a:rPr>
              <a:t>对评价对象的总评价目标进行评价，依其大小来确定评价对象的优劣等级。</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239" name="标题 2238"/>
          <p:cNvSpPr>
            <a:spLocks noGrp="1"/>
          </p:cNvSpPr>
          <p:nvPr>
            <p:ph type="title" idx="4294967295"/>
          </p:nvPr>
        </p:nvSpPr>
        <p:spPr>
          <a:xfrm>
            <a:off x="385355" y="115389"/>
            <a:ext cx="7543800" cy="11430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dirty="0"/>
              <a:t>4.2  </a:t>
            </a:r>
            <a:r>
              <a:rPr dirty="0" err="1"/>
              <a:t>层次分析法示例</a:t>
            </a:r>
            <a:endParaRPr dirty="0"/>
          </a:p>
        </p:txBody>
      </p:sp>
      <p:sp>
        <p:nvSpPr>
          <p:cNvPr id="2240" name="文本占位符 2239"/>
          <p:cNvSpPr>
            <a:spLocks noGrp="1"/>
          </p:cNvSpPr>
          <p:nvPr>
            <p:ph type="body" idx="4294967295"/>
          </p:nvPr>
        </p:nvSpPr>
        <p:spPr>
          <a:xfrm>
            <a:off x="542107" y="1343297"/>
            <a:ext cx="8105503" cy="4648200"/>
          </a:xfrm>
          <a:prstGeom prst="rect">
            <a:avLst/>
          </a:prstGeom>
          <a:noFill/>
          <a:ln w="12700">
            <a:noFill/>
            <a:prstDash val="solid"/>
            <a:miter lim="800000"/>
            <a:headEnd type="none" w="med" len="med"/>
            <a:tailEnd type="none" w="med" len="med"/>
          </a:ln>
          <a:effectLst/>
        </p:spPr>
        <p:txBody>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marL="533400" lvl="0" indent="-533400">
              <a:lnSpc>
                <a:spcPct val="120000"/>
              </a:lnSpc>
              <a:buClr>
                <a:srgbClr val="FF00FF"/>
              </a:buClr>
              <a:buFont typeface="Wingdings" pitchFamily="2" charset="2"/>
              <a:buNone/>
            </a:pPr>
            <a:r>
              <a:rPr sz="2800" b="1" dirty="0">
                <a:solidFill>
                  <a:schemeClr val="accent2"/>
                </a:solidFill>
                <a:effectLst/>
                <a:latin typeface="楷体_GB2312" pitchFamily="49" charset="-122"/>
              </a:rPr>
              <a:t>例4</a:t>
            </a:r>
            <a:r>
              <a:rPr sz="2800" b="1" dirty="0">
                <a:effectLst/>
                <a:latin typeface="楷体_GB2312" pitchFamily="49" charset="-122"/>
              </a:rPr>
              <a:t>：拟采用层次分析法建立一个评价综合医院工作质量的综合指标，并采用该指标对某市6所综合医院的工作质量进行综合评价。</a:t>
            </a:r>
          </a:p>
          <a:p>
            <a:pPr marL="533400" lvl="0" indent="-533400">
              <a:lnSpc>
                <a:spcPct val="120000"/>
              </a:lnSpc>
              <a:buClr>
                <a:srgbClr val="FF00FF"/>
              </a:buClr>
              <a:buFont typeface="Wingdings" pitchFamily="2" charset="2"/>
              <a:buNone/>
            </a:pPr>
            <a:r>
              <a:rPr sz="2800" b="1" dirty="0" err="1">
                <a:effectLst/>
                <a:latin typeface="楷体_GB2312" pitchFamily="49" charset="-122"/>
              </a:rPr>
              <a:t>医院工作质量综合评价的基本步骤</a:t>
            </a:r>
            <a:r>
              <a:rPr sz="2800" b="1" dirty="0">
                <a:effectLst/>
                <a:latin typeface="楷体_GB2312" pitchFamily="49" charset="-122"/>
              </a:rPr>
              <a:t>：</a:t>
            </a:r>
            <a:r>
              <a:rPr b="1" dirty="0">
                <a:effectLst/>
                <a:latin typeface="楷体_GB2312" pitchFamily="49" charset="-122"/>
              </a:rPr>
              <a:t> </a:t>
            </a:r>
          </a:p>
          <a:p>
            <a:pPr marL="533400" lvl="0" indent="-533400">
              <a:lnSpc>
                <a:spcPct val="120000"/>
              </a:lnSpc>
              <a:buClr>
                <a:srgbClr val="FF0000"/>
              </a:buClr>
              <a:buFont typeface="Wingdings" pitchFamily="2" charset="2"/>
              <a:buNone/>
            </a:pPr>
            <a:r>
              <a:rPr sz="2400" dirty="0">
                <a:effectLst/>
                <a:latin typeface="楷体_GB2312" pitchFamily="49" charset="-122"/>
              </a:rPr>
              <a:t> 1）对总评价目标进行</a:t>
            </a:r>
            <a:r>
              <a:rPr sz="2400" b="1" dirty="0">
                <a:solidFill>
                  <a:schemeClr val="accent2"/>
                </a:solidFill>
                <a:effectLst/>
                <a:latin typeface="楷体_GB2312" pitchFamily="49" charset="-122"/>
              </a:rPr>
              <a:t>连续性分解</a:t>
            </a:r>
            <a:r>
              <a:rPr sz="2400" dirty="0">
                <a:effectLst/>
                <a:latin typeface="楷体_GB2312" pitchFamily="49" charset="-122"/>
              </a:rPr>
              <a:t>以得到不同层次的评价目标，将各层评价目标用图有机地标示出来，即建立目标树图，见图1。</a:t>
            </a:r>
            <a:r>
              <a:rPr dirty="0">
                <a:effectLst/>
                <a:latin typeface="楷体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243" name="标题 2242"/>
          <p:cNvSpPr>
            <a:spLocks noGrp="1"/>
          </p:cNvSpPr>
          <p:nvPr>
            <p:ph type="title" idx="4294967295"/>
          </p:nvPr>
        </p:nvSpPr>
        <p:spPr>
          <a:xfrm>
            <a:off x="450668" y="-93617"/>
            <a:ext cx="7543800" cy="9906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3600" dirty="0">
                <a:effectLst/>
              </a:rPr>
              <a:t>4.3  </a:t>
            </a:r>
            <a:r>
              <a:rPr sz="3600" dirty="0" err="1">
                <a:effectLst/>
              </a:rPr>
              <a:t>建立目标图</a:t>
            </a:r>
            <a:endParaRPr sz="3600" dirty="0">
              <a:effectLst/>
            </a:endParaRPr>
          </a:p>
        </p:txBody>
      </p:sp>
      <p:graphicFrame>
        <p:nvGraphicFramePr>
          <p:cNvPr id="2244" name="OleObject"/>
          <p:cNvGraphicFramePr>
            <a:graphicFrameLocks noChangeAspect="1"/>
          </p:cNvGraphicFramePr>
          <p:nvPr>
            <p:extLst>
              <p:ext uri="{D42A27DB-BD31-4B8C-83A1-F6EECF244321}">
                <p14:modId xmlns:p14="http://schemas.microsoft.com/office/powerpoint/2010/main" val="1980769458"/>
              </p:ext>
            </p:extLst>
          </p:nvPr>
        </p:nvGraphicFramePr>
        <p:xfrm>
          <a:off x="939287" y="896983"/>
          <a:ext cx="7296701" cy="5294812"/>
        </p:xfrm>
        <a:graphic>
          <a:graphicData uri="http://schemas.openxmlformats.org/presentationml/2006/ole">
            <mc:AlternateContent xmlns:mc="http://schemas.openxmlformats.org/markup-compatibility/2006">
              <mc:Choice xmlns:v="urn:schemas-microsoft-com:vml" Requires="v">
                <p:oleObj spid="_x0000_s7269" name="BMP 图象" r:id="rId3" imgW="0" imgH="0" progId="Paint.Picture">
                  <p:embed/>
                </p:oleObj>
              </mc:Choice>
              <mc:Fallback>
                <p:oleObj name="BMP 图象" r:id="rId3" imgW="0" imgH="0" progId="Paint.Picture">
                  <p:embed/>
                  <p:pic>
                    <p:nvPicPr>
                      <p:cNvPr id="0" name="Picture 1"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939287" y="896983"/>
                        <a:ext cx="7296701" cy="5294812"/>
                      </a:xfrm>
                      <a:prstGeom prst="rect">
                        <a:avLst/>
                      </a:prstGeom>
                      <a:noFill/>
                      <a:ln>
                        <a:noFill/>
                      </a:ln>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247" name="标题 2246"/>
          <p:cNvSpPr>
            <a:spLocks noGrp="1"/>
          </p:cNvSpPr>
          <p:nvPr>
            <p:ph type="title" idx="4294967295"/>
          </p:nvPr>
        </p:nvSpPr>
        <p:spPr>
          <a:xfrm>
            <a:off x="1404258" y="0"/>
            <a:ext cx="5943600" cy="8382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3600" dirty="0">
                <a:effectLst/>
              </a:rPr>
              <a:t>4.4  </a:t>
            </a:r>
            <a:r>
              <a:rPr sz="3600" dirty="0" err="1">
                <a:effectLst/>
                <a:ea typeface="宋体" pitchFamily="2" charset="-122"/>
              </a:rPr>
              <a:t>计算权重系数</a:t>
            </a:r>
            <a:endParaRPr sz="3600" dirty="0">
              <a:effectLst/>
              <a:ea typeface="宋体" pitchFamily="2" charset="-122"/>
            </a:endParaRPr>
          </a:p>
        </p:txBody>
      </p:sp>
      <p:sp>
        <p:nvSpPr>
          <p:cNvPr id="2248" name="文本占位符 2247"/>
          <p:cNvSpPr>
            <a:spLocks noGrp="1"/>
          </p:cNvSpPr>
          <p:nvPr>
            <p:ph type="body" idx="4294967295"/>
          </p:nvPr>
        </p:nvSpPr>
        <p:spPr>
          <a:xfrm>
            <a:off x="642258" y="716280"/>
            <a:ext cx="7467600" cy="838200"/>
          </a:xfrm>
          <a:prstGeom prst="rect">
            <a:avLst/>
          </a:prstGeom>
          <a:noFill/>
          <a:ln w="12700">
            <a:noFill/>
            <a:prstDash val="solid"/>
            <a:miter lim="800000"/>
            <a:headEnd type="none" w="med" len="med"/>
            <a:tailEnd type="none" w="med" len="med"/>
          </a:ln>
          <a:effectLst/>
        </p:spPr>
        <p:txBody>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lvl="0">
              <a:lnSpc>
                <a:spcPct val="130000"/>
              </a:lnSpc>
              <a:buNone/>
            </a:pPr>
            <a:r>
              <a:rPr sz="1800" b="1" dirty="0">
                <a:solidFill>
                  <a:srgbClr val="FF00FF"/>
                </a:solidFill>
                <a:effectLst/>
                <a:ea typeface="宋体" pitchFamily="2" charset="-122"/>
              </a:rPr>
              <a:t>2)  </a:t>
            </a:r>
            <a:r>
              <a:rPr sz="1800" b="1" dirty="0">
                <a:solidFill>
                  <a:schemeClr val="folHlink"/>
                </a:solidFill>
                <a:effectLst/>
                <a:ea typeface="华文中宋" pitchFamily="2" charset="-122"/>
              </a:rPr>
              <a:t>对目标树自上而下分层次一一对比打分，建立</a:t>
            </a:r>
            <a:r>
              <a:rPr sz="1800" b="1" dirty="0">
                <a:solidFill>
                  <a:schemeClr val="accent2"/>
                </a:solidFill>
                <a:effectLst/>
                <a:ea typeface="华文中宋" pitchFamily="2" charset="-122"/>
              </a:rPr>
              <a:t>成对比较判断优选矩阵</a:t>
            </a:r>
            <a:r>
              <a:rPr sz="1800" b="1" dirty="0">
                <a:solidFill>
                  <a:schemeClr val="folHlink"/>
                </a:solidFill>
                <a:effectLst/>
                <a:ea typeface="华文中宋" pitchFamily="2" charset="-122"/>
              </a:rPr>
              <a:t>。</a:t>
            </a:r>
            <a:r>
              <a:rPr sz="1800" dirty="0">
                <a:effectLst/>
                <a:ea typeface="宋体" pitchFamily="2" charset="-122"/>
              </a:rPr>
              <a:t>各层评分标准见表3,表4为第一层子目标成对比较判断优选矩阵。</a:t>
            </a:r>
          </a:p>
        </p:txBody>
      </p:sp>
      <p:graphicFrame>
        <p:nvGraphicFramePr>
          <p:cNvPr id="2249" name="表格 2248"/>
          <p:cNvGraphicFramePr/>
          <p:nvPr>
            <p:extLst>
              <p:ext uri="{D42A27DB-BD31-4B8C-83A1-F6EECF244321}">
                <p14:modId xmlns:p14="http://schemas.microsoft.com/office/powerpoint/2010/main" val="1570979649"/>
              </p:ext>
            </p:extLst>
          </p:nvPr>
        </p:nvGraphicFramePr>
        <p:xfrm>
          <a:off x="1053738" y="1607820"/>
          <a:ext cx="7056120" cy="2841171"/>
        </p:xfrm>
        <a:graphic>
          <a:graphicData uri="http://schemas.openxmlformats.org/drawingml/2006/table">
            <a:tbl>
              <a:tblPr>
                <a:effectLst/>
              </a:tblPr>
              <a:tblGrid>
                <a:gridCol w="1039849"/>
                <a:gridCol w="1856873"/>
                <a:gridCol w="4159398"/>
              </a:tblGrid>
              <a:tr h="320214">
                <a:tc gridSpan="3">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400" u="none" dirty="0">
                          <a:effectLst/>
                          <a:ea typeface="宋体" pitchFamily="2" charset="-122"/>
                        </a:rPr>
                        <a:t>表3       </a:t>
                      </a:r>
                      <a:r>
                        <a:rPr kumimoji="1" sz="1400" u="none" dirty="0" err="1">
                          <a:effectLst/>
                          <a:ea typeface="宋体" pitchFamily="2" charset="-122"/>
                        </a:rPr>
                        <a:t>目标树图各层次评分标准</a:t>
                      </a:r>
                      <a:r>
                        <a:rPr kumimoji="1" sz="1400" u="none" dirty="0">
                          <a:effectLst/>
                          <a:ea typeface="楷体_GB2312" pitchFamily="49" charset="-122"/>
                        </a:rPr>
                        <a:t> </a:t>
                      </a: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hMerge="1">
                  <a:txBody>
                    <a:bodyPr/>
                    <a:lstStyle/>
                    <a:p>
                      <a:endParaRPr/>
                    </a:p>
                  </a:txBody>
                  <a:tcPr/>
                </a:tc>
                <a:tc hMerge="1">
                  <a:txBody>
                    <a:bodyPr/>
                    <a:lstStyle/>
                    <a:p>
                      <a:endParaRPr/>
                    </a:p>
                  </a:txBody>
                  <a:tcPr/>
                </a:tc>
              </a:tr>
              <a:tr h="320214">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fontAlgn="base">
                        <a:lnSpc>
                          <a:spcPct val="100000"/>
                        </a:lnSpc>
                        <a:spcBef>
                          <a:spcPct val="20000"/>
                        </a:spcBef>
                        <a:spcAft>
                          <a:spcPct val="0"/>
                        </a:spcAft>
                        <a:buClr>
                          <a:schemeClr val="tx2"/>
                        </a:buClr>
                        <a:buSzTx/>
                        <a:buFont typeface="Wingdings" pitchFamily="2" charset="2"/>
                        <a:buNone/>
                      </a:pPr>
                      <a:r>
                        <a:rPr kumimoji="1" sz="1400" b="1" u="none">
                          <a:effectLst/>
                          <a:ea typeface="宋体" pitchFamily="2" charset="-122"/>
                        </a:rPr>
                        <a:t>对比打分 </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fontAlgn="base">
                        <a:lnSpc>
                          <a:spcPct val="100000"/>
                        </a:lnSpc>
                        <a:spcBef>
                          <a:spcPct val="20000"/>
                        </a:spcBef>
                        <a:spcAft>
                          <a:spcPct val="0"/>
                        </a:spcAft>
                        <a:buClr>
                          <a:schemeClr val="tx2"/>
                        </a:buClr>
                        <a:buSzTx/>
                        <a:buFont typeface="Wingdings" pitchFamily="2" charset="2"/>
                        <a:buNone/>
                      </a:pPr>
                      <a:r>
                        <a:rPr kumimoji="1" sz="1400" b="1" u="none" dirty="0" err="1">
                          <a:effectLst/>
                          <a:ea typeface="宋体" pitchFamily="2" charset="-122"/>
                        </a:rPr>
                        <a:t>相对重要程度</a:t>
                      </a:r>
                      <a:r>
                        <a:rPr kumimoji="1" sz="1400" b="1" u="none" dirty="0">
                          <a:effectLst/>
                          <a:ea typeface="楷体_GB2312" pitchFamily="49" charset="-122"/>
                        </a:rPr>
                        <a:t> </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just" fontAlgn="base">
                        <a:lnSpc>
                          <a:spcPct val="100000"/>
                        </a:lnSpc>
                        <a:spcBef>
                          <a:spcPct val="20000"/>
                        </a:spcBef>
                        <a:spcAft>
                          <a:spcPct val="0"/>
                        </a:spcAft>
                        <a:buClr>
                          <a:schemeClr val="tx2"/>
                        </a:buClr>
                        <a:buSzTx/>
                        <a:buFont typeface="Wingdings" pitchFamily="2" charset="2"/>
                        <a:buNone/>
                      </a:pPr>
                      <a:r>
                        <a:rPr kumimoji="1" sz="1400" b="1" u="none">
                          <a:effectLst/>
                          <a:ea typeface="宋体" pitchFamily="2" charset="-122"/>
                        </a:rPr>
                        <a:t>            说</a:t>
                      </a:r>
                      <a:r>
                        <a:rPr kumimoji="1" sz="1400" b="1" u="none">
                          <a:effectLst/>
                          <a:ea typeface="Times New Roman" pitchFamily="18" charset="0"/>
                        </a:rPr>
                        <a:t>     </a:t>
                      </a:r>
                      <a:r>
                        <a:rPr kumimoji="1" sz="1400" b="1" u="none">
                          <a:effectLst/>
                          <a:ea typeface="宋体" pitchFamily="2" charset="-122"/>
                        </a:rPr>
                        <a:t>明</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320214">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400" b="1" u="none">
                          <a:effectLst/>
                          <a:ea typeface="楷体_GB2312" pitchFamily="49" charset="-122"/>
                        </a:rPr>
                        <a:t>1</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lumMod val="20000"/>
                        <a:lumOff val="80000"/>
                      </a:schemeClr>
                    </a:solid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fontAlgn="base">
                        <a:lnSpc>
                          <a:spcPct val="100000"/>
                        </a:lnSpc>
                        <a:spcBef>
                          <a:spcPct val="20000"/>
                        </a:spcBef>
                        <a:spcAft>
                          <a:spcPct val="0"/>
                        </a:spcAft>
                        <a:buClr>
                          <a:schemeClr val="tx2"/>
                        </a:buClr>
                        <a:buSzTx/>
                        <a:buFont typeface="Wingdings" pitchFamily="2" charset="2"/>
                        <a:buNone/>
                      </a:pPr>
                      <a:r>
                        <a:rPr kumimoji="1" sz="1400" b="1" u="none">
                          <a:effectLst/>
                          <a:ea typeface="宋体" pitchFamily="2" charset="-122"/>
                        </a:rPr>
                        <a:t>同等重要</a:t>
                      </a:r>
                      <a:r>
                        <a:rPr kumimoji="1" sz="1400" b="1" u="none">
                          <a:effectLst/>
                          <a:ea typeface="楷体_GB2312" pitchFamily="49" charset="-122"/>
                        </a:rPr>
                        <a:t> </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lumMod val="20000"/>
                        <a:lumOff val="80000"/>
                      </a:schemeClr>
                    </a:solid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just" fontAlgn="base">
                        <a:lnSpc>
                          <a:spcPct val="100000"/>
                        </a:lnSpc>
                        <a:spcBef>
                          <a:spcPct val="20000"/>
                        </a:spcBef>
                        <a:spcAft>
                          <a:spcPct val="0"/>
                        </a:spcAft>
                        <a:buClr>
                          <a:schemeClr val="tx2"/>
                        </a:buClr>
                        <a:buSzTx/>
                        <a:buFont typeface="Wingdings" pitchFamily="2" charset="2"/>
                        <a:buNone/>
                      </a:pPr>
                      <a:r>
                        <a:rPr kumimoji="1" sz="1400" b="1" u="none" dirty="0" err="1">
                          <a:effectLst/>
                          <a:ea typeface="宋体" pitchFamily="2" charset="-122"/>
                        </a:rPr>
                        <a:t>两者对目标的贡献相同</a:t>
                      </a:r>
                      <a:endParaRPr kumimoji="1" sz="1400" b="1" u="none" dirty="0">
                        <a:effectLst/>
                        <a:ea typeface="宋体" pitchFamily="2" charset="-122"/>
                      </a:endParaRP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lumMod val="20000"/>
                        <a:lumOff val="80000"/>
                      </a:schemeClr>
                    </a:solidFill>
                  </a:tcPr>
                </a:tc>
              </a:tr>
              <a:tr h="320214">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400" b="1" u="none">
                          <a:effectLst/>
                          <a:ea typeface="楷体_GB2312" pitchFamily="49" charset="-122"/>
                        </a:rPr>
                        <a:t>3</a:t>
                      </a:r>
                    </a:p>
                  </a:txBody>
                  <a:tcPr>
                    <a:lnL>
                      <a:noFill/>
                    </a:lnL>
                    <a:lnR>
                      <a:noFill/>
                    </a:lnR>
                    <a:lnT>
                      <a:noFill/>
                    </a:lnT>
                    <a:lnB>
                      <a:noFill/>
                    </a:lnB>
                    <a:lnTlToBr>
                      <a:noFill/>
                    </a:lnTlToBr>
                    <a:lnBlToTr>
                      <a:noFill/>
                    </a:lnBlToTr>
                    <a:solidFill>
                      <a:schemeClr val="accent1">
                        <a:lumMod val="20000"/>
                        <a:lumOff val="80000"/>
                      </a:schemeClr>
                    </a:solid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fontAlgn="base">
                        <a:lnSpc>
                          <a:spcPct val="100000"/>
                        </a:lnSpc>
                        <a:spcBef>
                          <a:spcPct val="20000"/>
                        </a:spcBef>
                        <a:spcAft>
                          <a:spcPct val="0"/>
                        </a:spcAft>
                        <a:buClr>
                          <a:schemeClr val="tx2"/>
                        </a:buClr>
                        <a:buSzTx/>
                        <a:buFont typeface="Wingdings" pitchFamily="2" charset="2"/>
                        <a:buNone/>
                      </a:pPr>
                      <a:r>
                        <a:rPr kumimoji="1" sz="1400" b="1" u="none">
                          <a:effectLst/>
                          <a:ea typeface="宋体" pitchFamily="2" charset="-122"/>
                        </a:rPr>
                        <a:t>略为重要</a:t>
                      </a:r>
                      <a:r>
                        <a:rPr kumimoji="1" sz="1400" b="1" u="none">
                          <a:effectLst/>
                          <a:ea typeface="楷体_GB2312" pitchFamily="49" charset="-122"/>
                        </a:rPr>
                        <a:t> </a:t>
                      </a:r>
                    </a:p>
                  </a:txBody>
                  <a:tcPr>
                    <a:lnL>
                      <a:noFill/>
                    </a:lnL>
                    <a:lnR>
                      <a:noFill/>
                    </a:lnR>
                    <a:lnT>
                      <a:noFill/>
                    </a:lnT>
                    <a:lnB>
                      <a:noFill/>
                    </a:lnB>
                    <a:lnTlToBr>
                      <a:noFill/>
                    </a:lnTlToBr>
                    <a:lnBlToTr>
                      <a:noFill/>
                    </a:lnBlToTr>
                    <a:solidFill>
                      <a:schemeClr val="accent1">
                        <a:lumMod val="20000"/>
                        <a:lumOff val="80000"/>
                      </a:schemeClr>
                    </a:solid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just" fontAlgn="base">
                        <a:lnSpc>
                          <a:spcPct val="100000"/>
                        </a:lnSpc>
                        <a:spcBef>
                          <a:spcPct val="20000"/>
                        </a:spcBef>
                        <a:spcAft>
                          <a:spcPct val="0"/>
                        </a:spcAft>
                        <a:buClr>
                          <a:schemeClr val="tx2"/>
                        </a:buClr>
                        <a:buSzTx/>
                        <a:buFont typeface="Wingdings" pitchFamily="2" charset="2"/>
                        <a:buNone/>
                      </a:pPr>
                      <a:r>
                        <a:rPr kumimoji="1" sz="1400" b="1" u="none">
                          <a:effectLst/>
                          <a:ea typeface="宋体" pitchFamily="2" charset="-122"/>
                        </a:rPr>
                        <a:t>根据经验一个比另一个评价稍有利</a:t>
                      </a:r>
                    </a:p>
                  </a:txBody>
                  <a:tcPr>
                    <a:lnL>
                      <a:noFill/>
                    </a:lnL>
                    <a:lnR>
                      <a:noFill/>
                    </a:lnR>
                    <a:lnT>
                      <a:noFill/>
                    </a:lnT>
                    <a:lnB>
                      <a:noFill/>
                    </a:lnB>
                    <a:lnTlToBr>
                      <a:noFill/>
                    </a:lnTlToBr>
                    <a:lnBlToTr>
                      <a:noFill/>
                    </a:lnBlToTr>
                    <a:solidFill>
                      <a:schemeClr val="accent1">
                        <a:lumMod val="20000"/>
                        <a:lumOff val="80000"/>
                      </a:schemeClr>
                    </a:solidFill>
                  </a:tcPr>
                </a:tc>
              </a:tr>
              <a:tr h="320214">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400" b="1" u="none">
                          <a:effectLst/>
                          <a:ea typeface="楷体_GB2312" pitchFamily="49" charset="-122"/>
                        </a:rPr>
                        <a:t>5</a:t>
                      </a:r>
                    </a:p>
                  </a:txBody>
                  <a:tcPr>
                    <a:lnL>
                      <a:noFill/>
                    </a:lnL>
                    <a:lnR>
                      <a:noFill/>
                    </a:lnR>
                    <a:lnT>
                      <a:noFill/>
                    </a:lnT>
                    <a:lnB>
                      <a:noFill/>
                    </a:lnB>
                    <a:lnTlToBr>
                      <a:noFill/>
                    </a:lnTlToBr>
                    <a:lnBlToTr>
                      <a:noFill/>
                    </a:lnBlToTr>
                    <a:solidFill>
                      <a:schemeClr val="accent1">
                        <a:lumMod val="20000"/>
                        <a:lumOff val="80000"/>
                      </a:schemeClr>
                    </a:solid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fontAlgn="base">
                        <a:lnSpc>
                          <a:spcPct val="100000"/>
                        </a:lnSpc>
                        <a:spcBef>
                          <a:spcPct val="20000"/>
                        </a:spcBef>
                        <a:spcAft>
                          <a:spcPct val="0"/>
                        </a:spcAft>
                        <a:buClr>
                          <a:schemeClr val="tx2"/>
                        </a:buClr>
                        <a:buSzTx/>
                        <a:buFont typeface="Wingdings" pitchFamily="2" charset="2"/>
                        <a:buNone/>
                      </a:pPr>
                      <a:r>
                        <a:rPr kumimoji="1" sz="1400" b="1" u="none" dirty="0" err="1">
                          <a:effectLst/>
                          <a:ea typeface="宋体" pitchFamily="2" charset="-122"/>
                        </a:rPr>
                        <a:t>基本重要</a:t>
                      </a:r>
                      <a:r>
                        <a:rPr kumimoji="1" sz="1400" b="1" u="none" dirty="0">
                          <a:effectLst/>
                          <a:ea typeface="楷体_GB2312" pitchFamily="49" charset="-122"/>
                        </a:rPr>
                        <a:t> </a:t>
                      </a:r>
                    </a:p>
                  </a:txBody>
                  <a:tcPr>
                    <a:lnL>
                      <a:noFill/>
                    </a:lnL>
                    <a:lnR>
                      <a:noFill/>
                    </a:lnR>
                    <a:lnT>
                      <a:noFill/>
                    </a:lnT>
                    <a:lnB>
                      <a:noFill/>
                    </a:lnB>
                    <a:lnTlToBr>
                      <a:noFill/>
                    </a:lnTlToBr>
                    <a:lnBlToTr>
                      <a:noFill/>
                    </a:lnBlToTr>
                    <a:solidFill>
                      <a:schemeClr val="accent1">
                        <a:lumMod val="20000"/>
                        <a:lumOff val="80000"/>
                      </a:schemeClr>
                    </a:solid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just" fontAlgn="base">
                        <a:lnSpc>
                          <a:spcPct val="100000"/>
                        </a:lnSpc>
                        <a:spcBef>
                          <a:spcPct val="20000"/>
                        </a:spcBef>
                        <a:spcAft>
                          <a:spcPct val="0"/>
                        </a:spcAft>
                        <a:buClr>
                          <a:schemeClr val="tx2"/>
                        </a:buClr>
                        <a:buSzTx/>
                        <a:buFont typeface="Wingdings" pitchFamily="2" charset="2"/>
                        <a:buNone/>
                      </a:pPr>
                      <a:r>
                        <a:rPr kumimoji="1" sz="1400" b="1" u="none">
                          <a:effectLst/>
                          <a:ea typeface="宋体" pitchFamily="2" charset="-122"/>
                        </a:rPr>
                        <a:t>根据经验一个比另一个评价更为有利</a:t>
                      </a:r>
                    </a:p>
                  </a:txBody>
                  <a:tcPr>
                    <a:lnL>
                      <a:noFill/>
                    </a:lnL>
                    <a:lnR>
                      <a:noFill/>
                    </a:lnR>
                    <a:lnT>
                      <a:noFill/>
                    </a:lnT>
                    <a:lnB>
                      <a:noFill/>
                    </a:lnB>
                    <a:lnTlToBr>
                      <a:noFill/>
                    </a:lnTlToBr>
                    <a:lnBlToTr>
                      <a:noFill/>
                    </a:lnBlToTr>
                    <a:solidFill>
                      <a:schemeClr val="accent1">
                        <a:lumMod val="20000"/>
                        <a:lumOff val="80000"/>
                      </a:schemeClr>
                    </a:solidFill>
                  </a:tcPr>
                </a:tc>
              </a:tr>
              <a:tr h="320214">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400" b="1" u="none">
                          <a:effectLst/>
                          <a:ea typeface="楷体_GB2312" pitchFamily="49" charset="-122"/>
                        </a:rPr>
                        <a:t>7</a:t>
                      </a:r>
                    </a:p>
                  </a:txBody>
                  <a:tcPr>
                    <a:lnL>
                      <a:noFill/>
                    </a:lnL>
                    <a:lnR>
                      <a:noFill/>
                    </a:lnR>
                    <a:lnT>
                      <a:noFill/>
                    </a:lnT>
                    <a:lnB>
                      <a:noFill/>
                    </a:lnB>
                    <a:lnTlToBr>
                      <a:noFill/>
                    </a:lnTlToBr>
                    <a:lnBlToTr>
                      <a:noFill/>
                    </a:lnBlToTr>
                    <a:solidFill>
                      <a:schemeClr val="accent1">
                        <a:lumMod val="20000"/>
                        <a:lumOff val="80000"/>
                      </a:schemeClr>
                    </a:solid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fontAlgn="base">
                        <a:lnSpc>
                          <a:spcPct val="100000"/>
                        </a:lnSpc>
                        <a:spcBef>
                          <a:spcPct val="20000"/>
                        </a:spcBef>
                        <a:spcAft>
                          <a:spcPct val="0"/>
                        </a:spcAft>
                        <a:buClr>
                          <a:schemeClr val="tx2"/>
                        </a:buClr>
                        <a:buSzTx/>
                        <a:buFont typeface="Wingdings" pitchFamily="2" charset="2"/>
                        <a:buNone/>
                      </a:pPr>
                      <a:r>
                        <a:rPr kumimoji="1" sz="1400" b="1" u="none">
                          <a:effectLst/>
                          <a:ea typeface="宋体" pitchFamily="2" charset="-122"/>
                        </a:rPr>
                        <a:t>确实重要</a:t>
                      </a:r>
                      <a:r>
                        <a:rPr kumimoji="1" sz="1400" b="1" u="none">
                          <a:effectLst/>
                          <a:ea typeface="楷体_GB2312" pitchFamily="49" charset="-122"/>
                        </a:rPr>
                        <a:t> </a:t>
                      </a:r>
                    </a:p>
                  </a:txBody>
                  <a:tcPr>
                    <a:lnL>
                      <a:noFill/>
                    </a:lnL>
                    <a:lnR>
                      <a:noFill/>
                    </a:lnR>
                    <a:lnT>
                      <a:noFill/>
                    </a:lnT>
                    <a:lnB>
                      <a:noFill/>
                    </a:lnB>
                    <a:lnTlToBr>
                      <a:noFill/>
                    </a:lnTlToBr>
                    <a:lnBlToTr>
                      <a:noFill/>
                    </a:lnBlToTr>
                    <a:solidFill>
                      <a:schemeClr val="accent1">
                        <a:lumMod val="20000"/>
                        <a:lumOff val="80000"/>
                      </a:schemeClr>
                    </a:solid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just" fontAlgn="base">
                        <a:lnSpc>
                          <a:spcPct val="100000"/>
                        </a:lnSpc>
                        <a:spcBef>
                          <a:spcPct val="20000"/>
                        </a:spcBef>
                        <a:spcAft>
                          <a:spcPct val="0"/>
                        </a:spcAft>
                        <a:buClr>
                          <a:schemeClr val="tx2"/>
                        </a:buClr>
                        <a:buSzTx/>
                        <a:buFont typeface="Wingdings" pitchFamily="2" charset="2"/>
                        <a:buNone/>
                      </a:pPr>
                      <a:r>
                        <a:rPr kumimoji="1" sz="1400" b="1" u="none" dirty="0" err="1">
                          <a:effectLst/>
                          <a:ea typeface="宋体" pitchFamily="2" charset="-122"/>
                        </a:rPr>
                        <a:t>一个比另一个评价更有利，且在实践中证明</a:t>
                      </a:r>
                      <a:endParaRPr kumimoji="1" sz="1400" b="1" u="none" dirty="0">
                        <a:effectLst/>
                        <a:ea typeface="宋体" pitchFamily="2" charset="-122"/>
                      </a:endParaRPr>
                    </a:p>
                  </a:txBody>
                  <a:tcPr>
                    <a:lnL>
                      <a:noFill/>
                    </a:lnL>
                    <a:lnR>
                      <a:noFill/>
                    </a:lnR>
                    <a:lnT>
                      <a:noFill/>
                    </a:lnT>
                    <a:lnB>
                      <a:noFill/>
                    </a:lnB>
                    <a:lnTlToBr>
                      <a:noFill/>
                    </a:lnTlToBr>
                    <a:lnBlToTr>
                      <a:noFill/>
                    </a:lnBlToTr>
                    <a:solidFill>
                      <a:schemeClr val="accent1">
                        <a:lumMod val="20000"/>
                        <a:lumOff val="80000"/>
                      </a:schemeClr>
                    </a:solidFill>
                  </a:tcPr>
                </a:tc>
              </a:tr>
              <a:tr h="320214">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400" b="1" u="none">
                          <a:effectLst/>
                          <a:ea typeface="楷体_GB2312" pitchFamily="49" charset="-122"/>
                        </a:rPr>
                        <a:t>9</a:t>
                      </a:r>
                    </a:p>
                  </a:txBody>
                  <a:tcPr>
                    <a:lnL>
                      <a:noFill/>
                    </a:lnL>
                    <a:lnR>
                      <a:noFill/>
                    </a:lnR>
                    <a:lnT>
                      <a:noFill/>
                    </a:lnT>
                    <a:lnB>
                      <a:noFill/>
                    </a:lnB>
                    <a:lnTlToBr>
                      <a:noFill/>
                    </a:lnTlToBr>
                    <a:lnBlToTr>
                      <a:noFill/>
                    </a:lnBlToTr>
                    <a:solidFill>
                      <a:schemeClr val="accent1">
                        <a:lumMod val="20000"/>
                        <a:lumOff val="80000"/>
                      </a:schemeClr>
                    </a:solid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fontAlgn="base">
                        <a:lnSpc>
                          <a:spcPct val="100000"/>
                        </a:lnSpc>
                        <a:spcBef>
                          <a:spcPct val="20000"/>
                        </a:spcBef>
                        <a:spcAft>
                          <a:spcPct val="0"/>
                        </a:spcAft>
                        <a:buClr>
                          <a:schemeClr val="tx2"/>
                        </a:buClr>
                        <a:buSzTx/>
                        <a:buFont typeface="Wingdings" pitchFamily="2" charset="2"/>
                        <a:buNone/>
                      </a:pPr>
                      <a:r>
                        <a:rPr kumimoji="1" sz="1400" b="1" u="none">
                          <a:effectLst/>
                          <a:ea typeface="宋体" pitchFamily="2" charset="-122"/>
                        </a:rPr>
                        <a:t>绝对重要</a:t>
                      </a:r>
                      <a:r>
                        <a:rPr kumimoji="1" sz="1400" b="1" u="none">
                          <a:effectLst/>
                          <a:ea typeface="楷体_GB2312" pitchFamily="49" charset="-122"/>
                        </a:rPr>
                        <a:t> </a:t>
                      </a:r>
                    </a:p>
                  </a:txBody>
                  <a:tcPr>
                    <a:lnL>
                      <a:noFill/>
                    </a:lnL>
                    <a:lnR>
                      <a:noFill/>
                    </a:lnR>
                    <a:lnT>
                      <a:noFill/>
                    </a:lnT>
                    <a:lnB>
                      <a:noFill/>
                    </a:lnB>
                    <a:lnTlToBr>
                      <a:noFill/>
                    </a:lnTlToBr>
                    <a:lnBlToTr>
                      <a:noFill/>
                    </a:lnBlToTr>
                    <a:solidFill>
                      <a:schemeClr val="accent1">
                        <a:lumMod val="20000"/>
                        <a:lumOff val="80000"/>
                      </a:schemeClr>
                    </a:solid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just" fontAlgn="base">
                        <a:lnSpc>
                          <a:spcPct val="100000"/>
                        </a:lnSpc>
                        <a:spcBef>
                          <a:spcPct val="20000"/>
                        </a:spcBef>
                        <a:spcAft>
                          <a:spcPct val="0"/>
                        </a:spcAft>
                        <a:buClr>
                          <a:schemeClr val="tx2"/>
                        </a:buClr>
                        <a:buSzTx/>
                        <a:buFont typeface="Wingdings" pitchFamily="2" charset="2"/>
                        <a:buNone/>
                      </a:pPr>
                      <a:r>
                        <a:rPr kumimoji="1" sz="1400" b="1" u="none">
                          <a:effectLst/>
                          <a:ea typeface="宋体" pitchFamily="2" charset="-122"/>
                        </a:rPr>
                        <a:t>重要程度明显</a:t>
                      </a:r>
                    </a:p>
                  </a:txBody>
                  <a:tcPr>
                    <a:lnL>
                      <a:noFill/>
                    </a:lnL>
                    <a:lnR>
                      <a:noFill/>
                    </a:lnR>
                    <a:lnT>
                      <a:noFill/>
                    </a:lnT>
                    <a:lnB>
                      <a:noFill/>
                    </a:lnB>
                    <a:lnTlToBr>
                      <a:noFill/>
                    </a:lnTlToBr>
                    <a:lnBlToTr>
                      <a:noFill/>
                    </a:lnBlToTr>
                    <a:solidFill>
                      <a:schemeClr val="accent1">
                        <a:lumMod val="20000"/>
                        <a:lumOff val="80000"/>
                      </a:schemeClr>
                    </a:solidFill>
                  </a:tcPr>
                </a:tc>
              </a:tr>
              <a:tr h="599673">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fontAlgn="base">
                        <a:lnSpc>
                          <a:spcPct val="100000"/>
                        </a:lnSpc>
                        <a:spcBef>
                          <a:spcPct val="20000"/>
                        </a:spcBef>
                        <a:spcAft>
                          <a:spcPct val="0"/>
                        </a:spcAft>
                        <a:buClr>
                          <a:schemeClr val="tx2"/>
                        </a:buClr>
                        <a:buSzTx/>
                        <a:buFont typeface="Wingdings" pitchFamily="2" charset="2"/>
                        <a:buNone/>
                      </a:pPr>
                      <a:endParaRPr kumimoji="1" sz="1400" b="1" u="none">
                        <a:effectLst/>
                        <a:ea typeface="楷体_GB2312" pitchFamily="49" charset="-122"/>
                      </a:endParaRPr>
                    </a:p>
                    <a:p>
                      <a:pPr marL="0" lvl="0" indent="0" fontAlgn="base">
                        <a:lnSpc>
                          <a:spcPct val="100000"/>
                        </a:lnSpc>
                        <a:spcBef>
                          <a:spcPct val="20000"/>
                        </a:spcBef>
                        <a:spcAft>
                          <a:spcPct val="0"/>
                        </a:spcAft>
                        <a:buClr>
                          <a:schemeClr val="tx2"/>
                        </a:buClr>
                        <a:buSzTx/>
                        <a:buFont typeface="Wingdings" pitchFamily="2" charset="2"/>
                        <a:buNone/>
                      </a:pPr>
                      <a:endParaRPr kumimoji="1" sz="1400" b="1" u="none">
                        <a:effectLst/>
                        <a:ea typeface="楷体_GB2312" pitchFamily="49" charset="-122"/>
                      </a:endParaRP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fontAlgn="base">
                        <a:lnSpc>
                          <a:spcPct val="100000"/>
                        </a:lnSpc>
                        <a:spcBef>
                          <a:spcPct val="20000"/>
                        </a:spcBef>
                        <a:spcAft>
                          <a:spcPct val="0"/>
                        </a:spcAft>
                        <a:buClr>
                          <a:schemeClr val="tx2"/>
                        </a:buClr>
                        <a:buSzTx/>
                        <a:buFont typeface="Wingdings" pitchFamily="2" charset="2"/>
                        <a:buNone/>
                      </a:pPr>
                      <a:r>
                        <a:rPr kumimoji="1" sz="1400" b="1" u="none">
                          <a:effectLst/>
                          <a:ea typeface="宋体" pitchFamily="2" charset="-122"/>
                        </a:rPr>
                        <a:t>两相邻程度的</a:t>
                      </a:r>
                    </a:p>
                    <a:p>
                      <a:pPr marL="0" lvl="0" indent="0" fontAlgn="base">
                        <a:lnSpc>
                          <a:spcPct val="100000"/>
                        </a:lnSpc>
                        <a:spcBef>
                          <a:spcPct val="20000"/>
                        </a:spcBef>
                        <a:spcAft>
                          <a:spcPct val="0"/>
                        </a:spcAft>
                        <a:buClr>
                          <a:schemeClr val="tx2"/>
                        </a:buClr>
                        <a:buSzTx/>
                        <a:buFont typeface="Wingdings" pitchFamily="2" charset="2"/>
                        <a:buNone/>
                      </a:pPr>
                      <a:r>
                        <a:rPr kumimoji="1" sz="1400" b="1" u="none">
                          <a:effectLst/>
                          <a:ea typeface="宋体" pitchFamily="2" charset="-122"/>
                        </a:rPr>
                        <a:t>中间值</a:t>
                      </a:r>
                      <a:r>
                        <a:rPr kumimoji="1" sz="1400" b="1" u="none">
                          <a:effectLst/>
                          <a:ea typeface="楷体_GB2312" pitchFamily="49" charset="-122"/>
                        </a:rPr>
                        <a:t> </a:t>
                      </a:r>
                    </a:p>
                  </a:txBody>
                  <a:tcPr anchor="ct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just" fontAlgn="base">
                        <a:lnSpc>
                          <a:spcPct val="100000"/>
                        </a:lnSpc>
                        <a:spcBef>
                          <a:spcPct val="20000"/>
                        </a:spcBef>
                        <a:spcAft>
                          <a:spcPct val="0"/>
                        </a:spcAft>
                        <a:buClr>
                          <a:schemeClr val="tx2"/>
                        </a:buClr>
                        <a:buSzTx/>
                        <a:buFont typeface="Wingdings" pitchFamily="2" charset="2"/>
                        <a:buNone/>
                      </a:pPr>
                      <a:r>
                        <a:rPr kumimoji="1" sz="1400" b="1" u="none" dirty="0" err="1">
                          <a:effectLst/>
                          <a:ea typeface="宋体" pitchFamily="2" charset="-122"/>
                        </a:rPr>
                        <a:t>需要折衷时采用</a:t>
                      </a:r>
                      <a:endParaRPr kumimoji="1" sz="1400" b="1" u="none" dirty="0">
                        <a:effectLst/>
                        <a:ea typeface="宋体" pitchFamily="2" charset="-122"/>
                      </a:endParaRPr>
                    </a:p>
                  </a:txBody>
                  <a:tcPr anchor="ct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2278" name="OleObject"/>
          <p:cNvGraphicFramePr>
            <a:graphicFrameLocks noChangeAspect="1"/>
          </p:cNvGraphicFramePr>
          <p:nvPr>
            <p:extLst>
              <p:ext uri="{D42A27DB-BD31-4B8C-83A1-F6EECF244321}">
                <p14:modId xmlns:p14="http://schemas.microsoft.com/office/powerpoint/2010/main" val="3756340132"/>
              </p:ext>
            </p:extLst>
          </p:nvPr>
        </p:nvGraphicFramePr>
        <p:xfrm>
          <a:off x="1404258" y="3888377"/>
          <a:ext cx="636210" cy="572589"/>
        </p:xfrm>
        <a:graphic>
          <a:graphicData uri="http://schemas.openxmlformats.org/presentationml/2006/ole">
            <mc:AlternateContent xmlns:mc="http://schemas.openxmlformats.org/markup-compatibility/2006">
              <mc:Choice xmlns:v="urn:schemas-microsoft-com:vml" Requires="v">
                <p:oleObj spid="_x0000_s8293" name="Equation" r:id="rId3" imgW="0" imgH="0" progId="Equation.DSMT4">
                  <p:embed/>
                </p:oleObj>
              </mc:Choice>
              <mc:Fallback>
                <p:oleObj name="Equation" r:id="rId3" imgW="0" imgH="0" progId="Equation.DSMT4">
                  <p:embed/>
                  <p:pic>
                    <p:nvPicPr>
                      <p:cNvPr id="0" name="Picture 1"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1404258" y="3888377"/>
                        <a:ext cx="636210" cy="572589"/>
                      </a:xfrm>
                      <a:prstGeom prst="rect">
                        <a:avLst/>
                      </a:prstGeom>
                      <a:noFill/>
                      <a:ln>
                        <a:noFill/>
                      </a:ln>
                      <a:extLst/>
                    </p:spPr>
                  </p:pic>
                </p:oleObj>
              </mc:Fallback>
            </mc:AlternateContent>
          </a:graphicData>
        </a:graphic>
      </p:graphicFrame>
      <p:graphicFrame>
        <p:nvGraphicFramePr>
          <p:cNvPr id="2279" name="表格 2278"/>
          <p:cNvGraphicFramePr/>
          <p:nvPr>
            <p:extLst>
              <p:ext uri="{D42A27DB-BD31-4B8C-83A1-F6EECF244321}">
                <p14:modId xmlns:p14="http://schemas.microsoft.com/office/powerpoint/2010/main" val="2544680141"/>
              </p:ext>
            </p:extLst>
          </p:nvPr>
        </p:nvGraphicFramePr>
        <p:xfrm>
          <a:off x="1036320" y="4639491"/>
          <a:ext cx="7010400" cy="1676400"/>
        </p:xfrm>
        <a:graphic>
          <a:graphicData uri="http://schemas.openxmlformats.org/drawingml/2006/table">
            <a:tbl>
              <a:tblPr>
                <a:effectLst/>
              </a:tblPr>
              <a:tblGrid>
                <a:gridCol w="1752600"/>
                <a:gridCol w="1752600"/>
                <a:gridCol w="1752600"/>
                <a:gridCol w="1752600"/>
              </a:tblGrid>
              <a:tr h="301625">
                <a:tc gridSpan="4">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u="none" dirty="0">
                          <a:effectLst/>
                          <a:ea typeface="宋体" pitchFamily="2" charset="-122"/>
                        </a:rPr>
                        <a:t>表4     </a:t>
                      </a:r>
                      <a:r>
                        <a:rPr kumimoji="1" sz="1600" u="none" dirty="0" err="1">
                          <a:effectLst/>
                          <a:ea typeface="宋体" pitchFamily="2" charset="-122"/>
                        </a:rPr>
                        <a:t>第一层子目标成对比较判断优选矩阵</a:t>
                      </a:r>
                      <a:r>
                        <a:rPr kumimoji="1" sz="1600" u="none" dirty="0">
                          <a:effectLst/>
                          <a:ea typeface="楷体_GB2312" pitchFamily="49" charset="-122"/>
                        </a:rPr>
                        <a:t> </a:t>
                      </a: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a:p>
                  </a:txBody>
                  <a:tcPr/>
                </a:tc>
                <a:tc hMerge="1">
                  <a:txBody>
                    <a:bodyPr/>
                    <a:lstStyle/>
                    <a:p>
                      <a:endParaRPr/>
                    </a:p>
                  </a:txBody>
                  <a:tcPr/>
                </a:tc>
                <a:tc hMerge="1">
                  <a:txBody>
                    <a:bodyPr/>
                    <a:lstStyle/>
                    <a:p>
                      <a:endParaRPr/>
                    </a:p>
                  </a:txBody>
                  <a:tcPr/>
                </a:tc>
              </a:tr>
              <a:tr h="127000">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fontAlgn="base">
                        <a:lnSpc>
                          <a:spcPct val="100000"/>
                        </a:lnSpc>
                        <a:spcBef>
                          <a:spcPct val="20000"/>
                        </a:spcBef>
                        <a:spcAft>
                          <a:spcPct val="0"/>
                        </a:spcAft>
                        <a:buClr>
                          <a:schemeClr val="tx2"/>
                        </a:buClr>
                        <a:buSzTx/>
                        <a:buFont typeface="Wingdings" pitchFamily="2" charset="2"/>
                        <a:buNone/>
                      </a:pPr>
                      <a:endParaRPr kumimoji="1" sz="1600" u="none">
                        <a:effectLst/>
                        <a:ea typeface="楷体_GB2312" pitchFamily="49" charset="-122"/>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dirty="0" err="1">
                          <a:effectLst/>
                          <a:ea typeface="宋体" pitchFamily="2" charset="-122"/>
                        </a:rPr>
                        <a:t>医疗工作</a:t>
                      </a:r>
                      <a:endParaRPr kumimoji="1" sz="1600" b="1" u="none" dirty="0">
                        <a:effectLst/>
                        <a:ea typeface="宋体" pitchFamily="2" charset="-122"/>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宋体" pitchFamily="2" charset="-122"/>
                        </a:rPr>
                        <a:t>护理工作</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宋体" pitchFamily="2" charset="-122"/>
                        </a:rPr>
                        <a:t>膳食供应</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宋体" pitchFamily="2" charset="-122"/>
                        </a:rPr>
                        <a:t>医疗工作</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dirty="0">
                          <a:effectLst/>
                          <a:ea typeface="楷体_GB2312" pitchFamily="49" charset="-122"/>
                        </a:rPr>
                        <a:t>1(a</a:t>
                      </a:r>
                      <a:r>
                        <a:rPr kumimoji="1" sz="1600" b="1" u="none" baseline="-25000" dirty="0">
                          <a:effectLst/>
                          <a:ea typeface="楷体_GB2312" pitchFamily="49" charset="-122"/>
                        </a:rPr>
                        <a:t>11</a:t>
                      </a:r>
                      <a:r>
                        <a:rPr kumimoji="1" sz="1600" b="1" u="none" dirty="0">
                          <a:effectLst/>
                          <a:ea typeface="楷体_GB2312" pitchFamily="49" charset="-122"/>
                        </a:rPr>
                        <a:t>)</a:t>
                      </a:r>
                    </a:p>
                  </a:txBody>
                  <a:tcPr anchor="ct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dirty="0">
                          <a:effectLst/>
                          <a:ea typeface="楷体_GB2312" pitchFamily="49" charset="-122"/>
                        </a:rPr>
                        <a:t>3(a</a:t>
                      </a:r>
                      <a:r>
                        <a:rPr kumimoji="1" sz="1600" b="1" u="none" baseline="-25000" dirty="0">
                          <a:effectLst/>
                          <a:ea typeface="楷体_GB2312" pitchFamily="49" charset="-122"/>
                        </a:rPr>
                        <a:t>12</a:t>
                      </a:r>
                      <a:r>
                        <a:rPr kumimoji="1" sz="1600" b="1" u="none" dirty="0">
                          <a:effectLst/>
                          <a:ea typeface="楷体_GB2312" pitchFamily="49" charset="-122"/>
                        </a:rPr>
                        <a:t>)</a:t>
                      </a:r>
                    </a:p>
                  </a:txBody>
                  <a:tcPr anchor="ct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dirty="0">
                          <a:effectLst/>
                          <a:ea typeface="楷体_GB2312" pitchFamily="49" charset="-122"/>
                        </a:rPr>
                        <a:t>5(a</a:t>
                      </a:r>
                      <a:r>
                        <a:rPr kumimoji="1" sz="1600" b="1" u="none" baseline="-25000" dirty="0">
                          <a:effectLst/>
                          <a:ea typeface="楷体_GB2312" pitchFamily="49" charset="-122"/>
                        </a:rPr>
                        <a:t>13</a:t>
                      </a:r>
                      <a:r>
                        <a:rPr kumimoji="1" sz="1600" b="1" u="none" dirty="0">
                          <a:effectLst/>
                          <a:ea typeface="楷体_GB2312" pitchFamily="49" charset="-122"/>
                        </a:rPr>
                        <a:t>)</a:t>
                      </a:r>
                    </a:p>
                  </a:txBody>
                  <a:tcPr anchor="ct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127000">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宋体" pitchFamily="2" charset="-122"/>
                        </a:rPr>
                        <a:t>护理工作</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楷体_GB2312" pitchFamily="49" charset="-122"/>
                        </a:rPr>
                        <a:t>1/3(a</a:t>
                      </a:r>
                      <a:r>
                        <a:rPr kumimoji="1" sz="1600" b="1" u="none" baseline="-25000">
                          <a:effectLst/>
                          <a:ea typeface="楷体_GB2312" pitchFamily="49" charset="-122"/>
                        </a:rPr>
                        <a:t>12</a:t>
                      </a:r>
                      <a:r>
                        <a:rPr kumimoji="1" sz="1600" b="1" u="none">
                          <a:effectLst/>
                          <a:ea typeface="楷体_GB2312" pitchFamily="49" charset="-122"/>
                        </a:rPr>
                        <a:t>)</a:t>
                      </a:r>
                    </a:p>
                  </a:txBody>
                  <a:tcPr anchor="ct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楷体_GB2312" pitchFamily="49" charset="-122"/>
                        </a:rPr>
                        <a:t>1(a</a:t>
                      </a:r>
                      <a:r>
                        <a:rPr kumimoji="1" sz="1600" b="1" u="none" baseline="-25000">
                          <a:effectLst/>
                          <a:ea typeface="楷体_GB2312" pitchFamily="49" charset="-122"/>
                        </a:rPr>
                        <a:t>22</a:t>
                      </a:r>
                      <a:r>
                        <a:rPr kumimoji="1" sz="1600" b="1" u="none">
                          <a:effectLst/>
                          <a:ea typeface="楷体_GB2312" pitchFamily="49" charset="-122"/>
                        </a:rPr>
                        <a:t>)</a:t>
                      </a:r>
                    </a:p>
                  </a:txBody>
                  <a:tcPr anchor="ct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楷体_GB2312" pitchFamily="49" charset="-122"/>
                        </a:rPr>
                        <a:t>3(a</a:t>
                      </a:r>
                      <a:r>
                        <a:rPr kumimoji="1" sz="1600" b="1" u="none" baseline="-25000">
                          <a:effectLst/>
                          <a:ea typeface="楷体_GB2312" pitchFamily="49" charset="-122"/>
                        </a:rPr>
                        <a:t>23</a:t>
                      </a:r>
                      <a:r>
                        <a:rPr kumimoji="1" sz="1600" b="1" u="none">
                          <a:effectLst/>
                          <a:ea typeface="楷体_GB2312" pitchFamily="49" charset="-122"/>
                        </a:rPr>
                        <a:t>)</a:t>
                      </a:r>
                    </a:p>
                  </a:txBody>
                  <a:tcPr anchor="ctr">
                    <a:lnL>
                      <a:noFill/>
                    </a:lnL>
                    <a:lnR>
                      <a:noFill/>
                    </a:lnR>
                    <a:lnT>
                      <a:noFill/>
                    </a:lnT>
                    <a:lnB>
                      <a:noFill/>
                    </a:lnB>
                    <a:lnTlToBr>
                      <a:noFill/>
                    </a:lnTlToBr>
                    <a:lnBlToTr>
                      <a:noFill/>
                    </a:lnBlToTr>
                    <a:noFill/>
                  </a:tcPr>
                </a:tc>
              </a:tr>
              <a:tr h="127000">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dirty="0" err="1">
                          <a:effectLst/>
                          <a:ea typeface="宋体" pitchFamily="2" charset="-122"/>
                        </a:rPr>
                        <a:t>膳食供应</a:t>
                      </a:r>
                      <a:endParaRPr kumimoji="1" sz="1600" b="1" u="none" dirty="0">
                        <a:effectLst/>
                        <a:ea typeface="宋体" pitchFamily="2" charset="-122"/>
                      </a:endParaRP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楷体_GB2312" pitchFamily="49" charset="-122"/>
                        </a:rPr>
                        <a:t>1/5(a</a:t>
                      </a:r>
                      <a:r>
                        <a:rPr kumimoji="1" sz="1600" b="1" u="none" baseline="-25000">
                          <a:effectLst/>
                          <a:ea typeface="楷体_GB2312" pitchFamily="49" charset="-122"/>
                        </a:rPr>
                        <a:t>13</a:t>
                      </a:r>
                      <a:r>
                        <a:rPr kumimoji="1" sz="1600" b="1" u="none">
                          <a:effectLst/>
                          <a:ea typeface="楷体_GB2312" pitchFamily="49" charset="-122"/>
                        </a:rPr>
                        <a:t>)</a:t>
                      </a:r>
                    </a:p>
                  </a:txBody>
                  <a:tcPr anchor="ct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楷体_GB2312" pitchFamily="49" charset="-122"/>
                        </a:rPr>
                        <a:t>1/3(a</a:t>
                      </a:r>
                      <a:r>
                        <a:rPr kumimoji="1" sz="1600" b="1" u="none" baseline="-25000">
                          <a:effectLst/>
                          <a:ea typeface="楷体_GB2312" pitchFamily="49" charset="-122"/>
                        </a:rPr>
                        <a:t>23</a:t>
                      </a:r>
                      <a:r>
                        <a:rPr kumimoji="1" sz="1600" b="1" u="none">
                          <a:effectLst/>
                          <a:ea typeface="楷体_GB2312" pitchFamily="49" charset="-122"/>
                        </a:rPr>
                        <a:t>)</a:t>
                      </a:r>
                    </a:p>
                  </a:txBody>
                  <a:tcPr anchor="ct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dirty="0">
                          <a:effectLst/>
                          <a:ea typeface="楷体_GB2312" pitchFamily="49" charset="-122"/>
                        </a:rPr>
                        <a:t>1(a</a:t>
                      </a:r>
                      <a:r>
                        <a:rPr kumimoji="1" sz="1600" b="1" u="none" baseline="-25000" dirty="0">
                          <a:effectLst/>
                          <a:ea typeface="楷体_GB2312" pitchFamily="49" charset="-122"/>
                        </a:rPr>
                        <a:t>33</a:t>
                      </a:r>
                      <a:r>
                        <a:rPr kumimoji="1" sz="1600" b="1" u="none" dirty="0">
                          <a:effectLst/>
                          <a:ea typeface="楷体_GB2312" pitchFamily="49" charset="-122"/>
                        </a:rPr>
                        <a:t>)</a:t>
                      </a:r>
                    </a:p>
                  </a:txBody>
                  <a:tcPr anchor="ct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305" name="标题 2304"/>
          <p:cNvSpPr>
            <a:spLocks noGrp="1"/>
          </p:cNvSpPr>
          <p:nvPr>
            <p:ph type="title" idx="4294967295"/>
          </p:nvPr>
        </p:nvSpPr>
        <p:spPr>
          <a:xfrm>
            <a:off x="718457" y="133343"/>
            <a:ext cx="7543800" cy="8382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3600">
                <a:effectLst/>
              </a:rPr>
              <a:t>4.4  </a:t>
            </a:r>
            <a:r>
              <a:rPr sz="3600">
                <a:effectLst/>
                <a:ea typeface="宋体" pitchFamily="2" charset="-122"/>
              </a:rPr>
              <a:t>计算权重系数(续1)</a:t>
            </a:r>
          </a:p>
        </p:txBody>
      </p:sp>
      <p:sp>
        <p:nvSpPr>
          <p:cNvPr id="2306" name="文本占位符 2305"/>
          <p:cNvSpPr>
            <a:spLocks noGrp="1"/>
          </p:cNvSpPr>
          <p:nvPr>
            <p:ph type="body" idx="4294967295"/>
          </p:nvPr>
        </p:nvSpPr>
        <p:spPr>
          <a:xfrm>
            <a:off x="1023257" y="1260202"/>
            <a:ext cx="7239000" cy="4876800"/>
          </a:xfrm>
          <a:prstGeom prst="rect">
            <a:avLst/>
          </a:prstGeom>
          <a:noFill/>
          <a:ln w="12700">
            <a:noFill/>
            <a:prstDash val="solid"/>
            <a:miter lim="800000"/>
            <a:headEnd type="none" w="med" len="med"/>
            <a:tailEnd type="none" w="med" len="med"/>
          </a:ln>
          <a:effectLst/>
        </p:spPr>
        <p:txBody>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lvl="0">
              <a:buNone/>
            </a:pPr>
            <a:r>
              <a:rPr sz="2000" b="1" dirty="0">
                <a:solidFill>
                  <a:srgbClr val="FF00FF"/>
                </a:solidFill>
                <a:effectLst/>
                <a:ea typeface="宋体" pitchFamily="2" charset="-122"/>
              </a:rPr>
              <a:t>(2)</a:t>
            </a:r>
            <a:r>
              <a:rPr sz="2000" b="1" dirty="0" err="1">
                <a:effectLst/>
                <a:ea typeface="宋体" pitchFamily="2" charset="-122"/>
              </a:rPr>
              <a:t>按公式</a:t>
            </a:r>
            <a:r>
              <a:rPr sz="2000" b="1" dirty="0">
                <a:effectLst/>
                <a:ea typeface="宋体" pitchFamily="2" charset="-122"/>
              </a:rPr>
              <a:t>                                 </a:t>
            </a:r>
            <a:r>
              <a:rPr sz="2000" b="1" dirty="0" err="1">
                <a:effectLst/>
                <a:ea typeface="宋体" pitchFamily="2" charset="-122"/>
              </a:rPr>
              <a:t>计算</a:t>
            </a:r>
            <a:r>
              <a:rPr sz="2000" b="1" dirty="0" err="1">
                <a:solidFill>
                  <a:srgbClr val="FF3300"/>
                </a:solidFill>
                <a:effectLst/>
                <a:ea typeface="宋体" pitchFamily="2" charset="-122"/>
              </a:rPr>
              <a:t>初始权重系数</a:t>
            </a:r>
            <a:r>
              <a:rPr sz="2000" b="1" dirty="0">
                <a:effectLst/>
                <a:ea typeface="宋体" pitchFamily="2" charset="-122"/>
              </a:rPr>
              <a:t>         得</a:t>
            </a:r>
          </a:p>
          <a:p>
            <a:pPr lvl="0">
              <a:buNone/>
            </a:pPr>
            <a:endParaRPr sz="2000" b="1" dirty="0">
              <a:effectLst/>
              <a:ea typeface="宋体" pitchFamily="2" charset="-122"/>
            </a:endParaRPr>
          </a:p>
          <a:p>
            <a:pPr lvl="0">
              <a:buNone/>
            </a:pPr>
            <a:endParaRPr sz="2000" b="1" dirty="0">
              <a:effectLst/>
              <a:ea typeface="宋体" pitchFamily="2" charset="-122"/>
            </a:endParaRPr>
          </a:p>
          <a:p>
            <a:pPr lvl="0">
              <a:buNone/>
            </a:pPr>
            <a:endParaRPr sz="1800" b="1" dirty="0">
              <a:effectLst/>
              <a:ea typeface="Times New Roman" pitchFamily="18" charset="0"/>
            </a:endParaRPr>
          </a:p>
          <a:p>
            <a:pPr lvl="0">
              <a:buNone/>
            </a:pPr>
            <a:r>
              <a:rPr sz="1800" b="1" dirty="0">
                <a:solidFill>
                  <a:srgbClr val="FF00FF"/>
                </a:solidFill>
                <a:effectLst/>
                <a:ea typeface="Times New Roman" pitchFamily="18" charset="0"/>
              </a:rPr>
              <a:t>(3)</a:t>
            </a:r>
            <a:r>
              <a:rPr sz="1800" b="1" dirty="0" err="1">
                <a:effectLst/>
                <a:ea typeface="宋体" pitchFamily="2" charset="-122"/>
              </a:rPr>
              <a:t>按公式</a:t>
            </a:r>
            <a:r>
              <a:rPr sz="1800" b="1" dirty="0">
                <a:effectLst/>
                <a:ea typeface="宋体" pitchFamily="2" charset="-122"/>
              </a:rPr>
              <a:t>                                    </a:t>
            </a:r>
            <a:r>
              <a:rPr sz="1800" b="1" dirty="0" err="1" smtClean="0">
                <a:effectLst/>
                <a:ea typeface="宋体" pitchFamily="2" charset="-122"/>
              </a:rPr>
              <a:t>计算</a:t>
            </a:r>
            <a:r>
              <a:rPr sz="1800" b="1" dirty="0" err="1" smtClean="0">
                <a:solidFill>
                  <a:srgbClr val="FF3300"/>
                </a:solidFill>
                <a:effectLst/>
                <a:ea typeface="宋体" pitchFamily="2" charset="-122"/>
              </a:rPr>
              <a:t>归一化权重系数</a:t>
            </a:r>
            <a:r>
              <a:rPr sz="1800" b="1" dirty="0" smtClean="0">
                <a:effectLst/>
                <a:ea typeface="宋体" pitchFamily="2" charset="-122"/>
              </a:rPr>
              <a:t>          </a:t>
            </a:r>
            <a:r>
              <a:rPr sz="1800" b="1" dirty="0">
                <a:effectLst/>
                <a:ea typeface="宋体" pitchFamily="2" charset="-122"/>
              </a:rPr>
              <a:t>得</a:t>
            </a:r>
          </a:p>
          <a:p>
            <a:pPr lvl="0">
              <a:buNone/>
            </a:pPr>
            <a:endParaRPr sz="1800" b="1" dirty="0">
              <a:effectLst/>
              <a:ea typeface="宋体" pitchFamily="2" charset="-122"/>
            </a:endParaRPr>
          </a:p>
          <a:p>
            <a:pPr lvl="0">
              <a:buNone/>
            </a:pPr>
            <a:endParaRPr sz="1800" b="1" dirty="0">
              <a:effectLst/>
              <a:ea typeface="宋体" pitchFamily="2" charset="-122"/>
            </a:endParaRPr>
          </a:p>
          <a:p>
            <a:pPr lvl="0">
              <a:buNone/>
            </a:pPr>
            <a:endParaRPr sz="1800" b="1" dirty="0">
              <a:effectLst/>
              <a:ea typeface="宋体" pitchFamily="2" charset="-122"/>
            </a:endParaRPr>
          </a:p>
          <a:p>
            <a:pPr lvl="0">
              <a:buNone/>
            </a:pPr>
            <a:endParaRPr sz="1800" b="1" dirty="0">
              <a:effectLst/>
              <a:ea typeface="宋体" pitchFamily="2" charset="-122"/>
            </a:endParaRPr>
          </a:p>
          <a:p>
            <a:pPr lvl="0">
              <a:buNone/>
            </a:pPr>
            <a:endParaRPr sz="1800" b="1" dirty="0">
              <a:effectLst/>
              <a:ea typeface="宋体" pitchFamily="2" charset="-122"/>
            </a:endParaRPr>
          </a:p>
          <a:p>
            <a:pPr lvl="0">
              <a:buNone/>
            </a:pPr>
            <a:endParaRPr sz="1800" b="1" dirty="0">
              <a:effectLst/>
              <a:ea typeface="宋体" pitchFamily="2" charset="-122"/>
            </a:endParaRPr>
          </a:p>
          <a:p>
            <a:pPr lvl="0">
              <a:lnSpc>
                <a:spcPct val="135000"/>
              </a:lnSpc>
              <a:buNone/>
            </a:pPr>
            <a:r>
              <a:rPr sz="1800" b="1" dirty="0">
                <a:effectLst/>
                <a:ea typeface="宋体" pitchFamily="2" charset="-122"/>
              </a:rPr>
              <a:t>            </a:t>
            </a:r>
            <a:r>
              <a:rPr sz="2000" b="1" dirty="0">
                <a:effectLst/>
                <a:ea typeface="宋体" pitchFamily="2" charset="-122"/>
              </a:rPr>
              <a:t>用同样方法可获得其他分层中各项目指标的权重系数，现以医疗工作一项为例说明，见表5。</a:t>
            </a:r>
            <a:endParaRPr sz="2000" b="1" dirty="0">
              <a:effectLst/>
            </a:endParaRPr>
          </a:p>
        </p:txBody>
      </p:sp>
      <p:graphicFrame>
        <p:nvGraphicFramePr>
          <p:cNvPr id="2307" name="OleObject"/>
          <p:cNvGraphicFramePr>
            <a:graphicFrameLocks noChangeAspect="1"/>
          </p:cNvGraphicFramePr>
          <p:nvPr>
            <p:extLst>
              <p:ext uri="{D42A27DB-BD31-4B8C-83A1-F6EECF244321}">
                <p14:modId xmlns:p14="http://schemas.microsoft.com/office/powerpoint/2010/main" val="2748409761"/>
              </p:ext>
            </p:extLst>
          </p:nvPr>
        </p:nvGraphicFramePr>
        <p:xfrm>
          <a:off x="2119376" y="1205176"/>
          <a:ext cx="1967121" cy="477701"/>
        </p:xfrm>
        <a:graphic>
          <a:graphicData uri="http://schemas.openxmlformats.org/presentationml/2006/ole">
            <mc:AlternateContent xmlns:mc="http://schemas.openxmlformats.org/markup-compatibility/2006">
              <mc:Choice xmlns:v="urn:schemas-microsoft-com:vml" Requires="v">
                <p:oleObj spid="_x0000_s9917" name="Equation" r:id="rId3" imgW="1218960" imgH="291960" progId="Equation.DSMT4">
                  <p:embed/>
                </p:oleObj>
              </mc:Choice>
              <mc:Fallback>
                <p:oleObj name="Equation" r:id="rId3" imgW="1218960" imgH="291960" progId="Equation.DSMT4">
                  <p:embed/>
                  <p:pic>
                    <p:nvPicPr>
                      <p:cNvPr id="0" name="Picture 7" descr="rId1"/>
                      <p:cNvPicPr>
                        <a:picLocks noChangeAspect="1" noChangeArrowheads="1"/>
                      </p:cNvPicPr>
                      <p:nvPr/>
                    </p:nvPicPr>
                    <p:blipFill dpi="0">
                      <a:blip r:embed="rId4"/>
                      <a:srcRect/>
                      <a:stretch>
                        <a:fillRect/>
                      </a:stretch>
                    </p:blipFill>
                    <p:spPr bwMode="auto">
                      <a:xfrm>
                        <a:off x="2119376" y="1205176"/>
                        <a:ext cx="1967121" cy="477701"/>
                      </a:xfrm>
                      <a:prstGeom prst="rect">
                        <a:avLst/>
                      </a:prstGeom>
                      <a:noFill/>
                      <a:ln>
                        <a:noFill/>
                      </a:ln>
                    </p:spPr>
                  </p:pic>
                </p:oleObj>
              </mc:Fallback>
            </mc:AlternateContent>
          </a:graphicData>
        </a:graphic>
      </p:graphicFrame>
      <p:graphicFrame>
        <p:nvGraphicFramePr>
          <p:cNvPr id="2308" name="OleObject"/>
          <p:cNvGraphicFramePr>
            <a:graphicFrameLocks noChangeAspect="1"/>
          </p:cNvGraphicFramePr>
          <p:nvPr>
            <p:extLst>
              <p:ext uri="{D42A27DB-BD31-4B8C-83A1-F6EECF244321}">
                <p14:modId xmlns:p14="http://schemas.microsoft.com/office/powerpoint/2010/main" val="90469604"/>
              </p:ext>
            </p:extLst>
          </p:nvPr>
        </p:nvGraphicFramePr>
        <p:xfrm>
          <a:off x="6313238" y="1275501"/>
          <a:ext cx="486300" cy="400093"/>
        </p:xfrm>
        <a:graphic>
          <a:graphicData uri="http://schemas.openxmlformats.org/presentationml/2006/ole">
            <mc:AlternateContent xmlns:mc="http://schemas.openxmlformats.org/markup-compatibility/2006">
              <mc:Choice xmlns:v="urn:schemas-microsoft-com:vml" Requires="v">
                <p:oleObj spid="_x0000_s9918" name="Equation" r:id="rId5" imgW="215640" imgH="279360" progId="Equation.DSMT4">
                  <p:embed/>
                </p:oleObj>
              </mc:Choice>
              <mc:Fallback>
                <p:oleObj name="Equation" r:id="rId5" imgW="215640" imgH="279360" progId="Equation.DSMT4">
                  <p:embed/>
                  <p:pic>
                    <p:nvPicPr>
                      <p:cNvPr id="0" name="Picture 6" descr="rId2"/>
                      <p:cNvPicPr>
                        <a:picLocks noChangeAspect="1" noChangeArrowheads="1"/>
                      </p:cNvPicPr>
                      <p:nvPr/>
                    </p:nvPicPr>
                    <p:blipFill dpi="0">
                      <a:blip r:embed="rId6"/>
                      <a:srcRect/>
                      <a:stretch>
                        <a:fillRect/>
                      </a:stretch>
                    </p:blipFill>
                    <p:spPr bwMode="auto">
                      <a:xfrm>
                        <a:off x="6313238" y="1275501"/>
                        <a:ext cx="486300" cy="400093"/>
                      </a:xfrm>
                      <a:prstGeom prst="rect">
                        <a:avLst/>
                      </a:prstGeom>
                      <a:noFill/>
                      <a:ln>
                        <a:noFill/>
                      </a:ln>
                    </p:spPr>
                  </p:pic>
                </p:oleObj>
              </mc:Fallback>
            </mc:AlternateContent>
          </a:graphicData>
        </a:graphic>
      </p:graphicFrame>
      <p:graphicFrame>
        <p:nvGraphicFramePr>
          <p:cNvPr id="2309" name="OleObject"/>
          <p:cNvGraphicFramePr>
            <a:graphicFrameLocks noChangeAspect="1"/>
          </p:cNvGraphicFramePr>
          <p:nvPr>
            <p:extLst>
              <p:ext uri="{D42A27DB-BD31-4B8C-83A1-F6EECF244321}">
                <p14:modId xmlns:p14="http://schemas.microsoft.com/office/powerpoint/2010/main" val="1929634071"/>
              </p:ext>
            </p:extLst>
          </p:nvPr>
        </p:nvGraphicFramePr>
        <p:xfrm>
          <a:off x="2056553" y="1903976"/>
          <a:ext cx="5172407" cy="461918"/>
        </p:xfrm>
        <a:graphic>
          <a:graphicData uri="http://schemas.openxmlformats.org/presentationml/2006/ole">
            <mc:AlternateContent xmlns:mc="http://schemas.openxmlformats.org/markup-compatibility/2006">
              <mc:Choice xmlns:v="urn:schemas-microsoft-com:vml" Requires="v">
                <p:oleObj spid="_x0000_s9919" name="Equation" r:id="rId7" imgW="3657600" imgH="279360" progId="Equation.DSMT4">
                  <p:embed/>
                </p:oleObj>
              </mc:Choice>
              <mc:Fallback>
                <p:oleObj name="Equation" r:id="rId7" imgW="3657600" imgH="279360" progId="Equation.DSMT4">
                  <p:embed/>
                  <p:pic>
                    <p:nvPicPr>
                      <p:cNvPr id="0" name="Picture 5" descr="rId3"/>
                      <p:cNvPicPr>
                        <a:picLocks noChangeAspect="1" noChangeArrowheads="1"/>
                      </p:cNvPicPr>
                      <p:nvPr/>
                    </p:nvPicPr>
                    <p:blipFill dpi="0">
                      <a:blip r:embed="rId8"/>
                      <a:srcRect/>
                      <a:stretch>
                        <a:fillRect/>
                      </a:stretch>
                    </p:blipFill>
                    <p:spPr bwMode="auto">
                      <a:xfrm>
                        <a:off x="2056553" y="1903976"/>
                        <a:ext cx="5172407" cy="461918"/>
                      </a:xfrm>
                      <a:prstGeom prst="rect">
                        <a:avLst/>
                      </a:prstGeom>
                      <a:noFill/>
                      <a:ln>
                        <a:noFill/>
                      </a:ln>
                    </p:spPr>
                  </p:pic>
                </p:oleObj>
              </mc:Fallback>
            </mc:AlternateContent>
          </a:graphicData>
        </a:graphic>
      </p:graphicFrame>
      <p:graphicFrame>
        <p:nvGraphicFramePr>
          <p:cNvPr id="2310" name="OleObject"/>
          <p:cNvGraphicFramePr>
            <a:graphicFrameLocks noChangeAspect="1"/>
          </p:cNvGraphicFramePr>
          <p:nvPr>
            <p:extLst>
              <p:ext uri="{D42A27DB-BD31-4B8C-83A1-F6EECF244321}">
                <p14:modId xmlns:p14="http://schemas.microsoft.com/office/powerpoint/2010/main" val="2132772984"/>
              </p:ext>
            </p:extLst>
          </p:nvPr>
        </p:nvGraphicFramePr>
        <p:xfrm>
          <a:off x="2244017" y="2615199"/>
          <a:ext cx="1717838" cy="651598"/>
        </p:xfrm>
        <a:graphic>
          <a:graphicData uri="http://schemas.openxmlformats.org/presentationml/2006/ole">
            <mc:AlternateContent xmlns:mc="http://schemas.openxmlformats.org/markup-compatibility/2006">
              <mc:Choice xmlns:v="urn:schemas-microsoft-com:vml" Requires="v">
                <p:oleObj spid="_x0000_s9920" name="Equation" r:id="rId9" imgW="1041120" imgH="431640" progId="Equation.DSMT4">
                  <p:embed/>
                </p:oleObj>
              </mc:Choice>
              <mc:Fallback>
                <p:oleObj name="Equation" r:id="rId9" imgW="1041120" imgH="431640" progId="Equation.DSMT4">
                  <p:embed/>
                  <p:pic>
                    <p:nvPicPr>
                      <p:cNvPr id="0" name="Picture 4" descr="rId4"/>
                      <p:cNvPicPr>
                        <a:picLocks noChangeAspect="1" noChangeArrowheads="1"/>
                      </p:cNvPicPr>
                      <p:nvPr/>
                    </p:nvPicPr>
                    <p:blipFill dpi="0">
                      <a:blip r:embed="rId10"/>
                      <a:srcRect/>
                      <a:stretch>
                        <a:fillRect/>
                      </a:stretch>
                    </p:blipFill>
                    <p:spPr bwMode="auto">
                      <a:xfrm>
                        <a:off x="2244017" y="2615199"/>
                        <a:ext cx="1717838" cy="651598"/>
                      </a:xfrm>
                      <a:prstGeom prst="rect">
                        <a:avLst/>
                      </a:prstGeom>
                      <a:noFill/>
                      <a:ln>
                        <a:noFill/>
                      </a:ln>
                    </p:spPr>
                  </p:pic>
                </p:oleObj>
              </mc:Fallback>
            </mc:AlternateContent>
          </a:graphicData>
        </a:graphic>
      </p:graphicFrame>
      <p:graphicFrame>
        <p:nvGraphicFramePr>
          <p:cNvPr id="2311" name="OleObject"/>
          <p:cNvGraphicFramePr>
            <a:graphicFrameLocks noChangeAspect="1"/>
          </p:cNvGraphicFramePr>
          <p:nvPr>
            <p:extLst>
              <p:ext uri="{D42A27DB-BD31-4B8C-83A1-F6EECF244321}">
                <p14:modId xmlns:p14="http://schemas.microsoft.com/office/powerpoint/2010/main" val="3601565024"/>
              </p:ext>
            </p:extLst>
          </p:nvPr>
        </p:nvGraphicFramePr>
        <p:xfrm>
          <a:off x="6192021" y="2670870"/>
          <a:ext cx="417558" cy="393705"/>
        </p:xfrm>
        <a:graphic>
          <a:graphicData uri="http://schemas.openxmlformats.org/presentationml/2006/ole">
            <mc:AlternateContent xmlns:mc="http://schemas.openxmlformats.org/markup-compatibility/2006">
              <mc:Choice xmlns:v="urn:schemas-microsoft-com:vml" Requires="v">
                <p:oleObj spid="_x0000_s9921" name="Equation" r:id="rId11" imgW="177480" imgH="228600" progId="Equation.DSMT4">
                  <p:embed/>
                </p:oleObj>
              </mc:Choice>
              <mc:Fallback>
                <p:oleObj name="Equation" r:id="rId11" imgW="177480" imgH="228600" progId="Equation.DSMT4">
                  <p:embed/>
                  <p:pic>
                    <p:nvPicPr>
                      <p:cNvPr id="0" name="Picture 3" descr="rId5"/>
                      <p:cNvPicPr>
                        <a:picLocks noChangeAspect="1" noChangeArrowheads="1"/>
                      </p:cNvPicPr>
                      <p:nvPr/>
                    </p:nvPicPr>
                    <p:blipFill dpi="0">
                      <a:blip r:embed="rId12"/>
                      <a:srcRect/>
                      <a:stretch>
                        <a:fillRect/>
                      </a:stretch>
                    </p:blipFill>
                    <p:spPr bwMode="auto">
                      <a:xfrm>
                        <a:off x="6192021" y="2670870"/>
                        <a:ext cx="417558" cy="393705"/>
                      </a:xfrm>
                      <a:prstGeom prst="rect">
                        <a:avLst/>
                      </a:prstGeom>
                      <a:noFill/>
                      <a:ln>
                        <a:noFill/>
                      </a:ln>
                    </p:spPr>
                  </p:pic>
                </p:oleObj>
              </mc:Fallback>
            </mc:AlternateContent>
          </a:graphicData>
        </a:graphic>
      </p:graphicFrame>
      <p:graphicFrame>
        <p:nvGraphicFramePr>
          <p:cNvPr id="2312" name="OleObject"/>
          <p:cNvGraphicFramePr>
            <a:graphicFrameLocks noChangeAspect="1"/>
          </p:cNvGraphicFramePr>
          <p:nvPr>
            <p:extLst>
              <p:ext uri="{D42A27DB-BD31-4B8C-83A1-F6EECF244321}">
                <p14:modId xmlns:p14="http://schemas.microsoft.com/office/powerpoint/2010/main" val="227145056"/>
              </p:ext>
            </p:extLst>
          </p:nvPr>
        </p:nvGraphicFramePr>
        <p:xfrm>
          <a:off x="2119376" y="3313170"/>
          <a:ext cx="4160249" cy="679996"/>
        </p:xfrm>
        <a:graphic>
          <a:graphicData uri="http://schemas.openxmlformats.org/presentationml/2006/ole">
            <mc:AlternateContent xmlns:mc="http://schemas.openxmlformats.org/markup-compatibility/2006">
              <mc:Choice xmlns:v="urn:schemas-microsoft-com:vml" Requires="v">
                <p:oleObj spid="_x0000_s9922" name="Equation" r:id="rId13" imgW="2450880" imgH="393480" progId="Equation.DSMT4">
                  <p:embed/>
                </p:oleObj>
              </mc:Choice>
              <mc:Fallback>
                <p:oleObj name="Equation" r:id="rId13" imgW="2450880" imgH="393480" progId="Equation.DSMT4">
                  <p:embed/>
                  <p:pic>
                    <p:nvPicPr>
                      <p:cNvPr id="0" name="Picture 2" descr="rId6"/>
                      <p:cNvPicPr>
                        <a:picLocks noChangeAspect="1" noChangeArrowheads="1"/>
                      </p:cNvPicPr>
                      <p:nvPr/>
                    </p:nvPicPr>
                    <p:blipFill dpi="0">
                      <a:blip r:embed="rId14"/>
                      <a:srcRect/>
                      <a:stretch>
                        <a:fillRect/>
                      </a:stretch>
                    </p:blipFill>
                    <p:spPr bwMode="auto">
                      <a:xfrm>
                        <a:off x="2119376" y="3313170"/>
                        <a:ext cx="4160249" cy="679996"/>
                      </a:xfrm>
                      <a:prstGeom prst="rect">
                        <a:avLst/>
                      </a:prstGeom>
                      <a:noFill/>
                      <a:ln>
                        <a:noFill/>
                      </a:ln>
                    </p:spPr>
                  </p:pic>
                </p:oleObj>
              </mc:Fallback>
            </mc:AlternateContent>
          </a:graphicData>
        </a:graphic>
      </p:graphicFrame>
      <p:graphicFrame>
        <p:nvGraphicFramePr>
          <p:cNvPr id="2313" name="OleObject"/>
          <p:cNvGraphicFramePr>
            <a:graphicFrameLocks noChangeAspect="1"/>
          </p:cNvGraphicFramePr>
          <p:nvPr>
            <p:extLst>
              <p:ext uri="{D42A27DB-BD31-4B8C-83A1-F6EECF244321}">
                <p14:modId xmlns:p14="http://schemas.microsoft.com/office/powerpoint/2010/main" val="4092979824"/>
              </p:ext>
            </p:extLst>
          </p:nvPr>
        </p:nvGraphicFramePr>
        <p:xfrm>
          <a:off x="1257652" y="4281825"/>
          <a:ext cx="3690568" cy="402173"/>
        </p:xfrm>
        <a:graphic>
          <a:graphicData uri="http://schemas.openxmlformats.org/presentationml/2006/ole">
            <mc:AlternateContent xmlns:mc="http://schemas.openxmlformats.org/markup-compatibility/2006">
              <mc:Choice xmlns:v="urn:schemas-microsoft-com:vml" Requires="v">
                <p:oleObj spid="_x0000_s9923" name="Equation" r:id="rId15" imgW="2120760" imgH="228600" progId="Equation.DSMT4">
                  <p:embed/>
                </p:oleObj>
              </mc:Choice>
              <mc:Fallback>
                <p:oleObj name="Equation" r:id="rId15" imgW="2120760" imgH="228600" progId="Equation.DSMT4">
                  <p:embed/>
                  <p:pic>
                    <p:nvPicPr>
                      <p:cNvPr id="0" name="Picture 1" descr="rId7"/>
                      <p:cNvPicPr>
                        <a:picLocks noChangeAspect="1" noChangeArrowheads="1"/>
                      </p:cNvPicPr>
                      <p:nvPr/>
                    </p:nvPicPr>
                    <p:blipFill dpi="0">
                      <a:blip r:embed="rId16"/>
                      <a:srcRect/>
                      <a:stretch>
                        <a:fillRect/>
                      </a:stretch>
                    </p:blipFill>
                    <p:spPr bwMode="auto">
                      <a:xfrm>
                        <a:off x="1257652" y="4281825"/>
                        <a:ext cx="3690568" cy="402173"/>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316" name="标题 2315"/>
          <p:cNvSpPr>
            <a:spLocks noGrp="1"/>
          </p:cNvSpPr>
          <p:nvPr>
            <p:ph type="title" idx="4294967295"/>
          </p:nvPr>
        </p:nvSpPr>
        <p:spPr>
          <a:xfrm>
            <a:off x="855617" y="87086"/>
            <a:ext cx="7543800" cy="9144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3600" dirty="0">
                <a:effectLst/>
              </a:rPr>
              <a:t>4.4  </a:t>
            </a:r>
            <a:r>
              <a:rPr sz="3600" dirty="0" err="1">
                <a:effectLst/>
                <a:ea typeface="宋体" pitchFamily="2" charset="-122"/>
              </a:rPr>
              <a:t>计算权重系数</a:t>
            </a:r>
            <a:r>
              <a:rPr sz="3600" dirty="0">
                <a:effectLst/>
                <a:ea typeface="宋体" pitchFamily="2" charset="-122"/>
              </a:rPr>
              <a:t>(续2)</a:t>
            </a:r>
          </a:p>
        </p:txBody>
      </p:sp>
      <p:sp>
        <p:nvSpPr>
          <p:cNvPr id="2317" name="文本占位符 2316"/>
          <p:cNvSpPr>
            <a:spLocks noGrp="1"/>
          </p:cNvSpPr>
          <p:nvPr>
            <p:ph type="body" idx="4294967295"/>
          </p:nvPr>
        </p:nvSpPr>
        <p:spPr>
          <a:xfrm>
            <a:off x="1524000" y="1143000"/>
            <a:ext cx="7620000" cy="5257800"/>
          </a:xfrm>
          <a:prstGeom prst="rect">
            <a:avLst/>
          </a:prstGeom>
          <a:noFill/>
          <a:ln w="12700">
            <a:noFill/>
            <a:prstDash val="solid"/>
            <a:miter lim="800000"/>
            <a:headEnd type="none" w="med" len="med"/>
            <a:tailEnd type="none" w="med" len="med"/>
          </a:ln>
          <a:effectLst/>
        </p:spPr>
        <p:txBody>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lvl="0">
              <a:buNone/>
            </a:pPr>
            <a:endParaRPr sz="1800">
              <a:effectLst/>
            </a:endParaRPr>
          </a:p>
          <a:p>
            <a:pPr lvl="0">
              <a:buNone/>
            </a:pPr>
            <a:endParaRPr sz="1800">
              <a:effectLst/>
            </a:endParaRPr>
          </a:p>
          <a:p>
            <a:pPr lvl="0">
              <a:buNone/>
            </a:pPr>
            <a:endParaRPr sz="1800">
              <a:effectLst/>
            </a:endParaRPr>
          </a:p>
          <a:p>
            <a:pPr lvl="0">
              <a:buNone/>
            </a:pPr>
            <a:endParaRPr sz="1800">
              <a:effectLst/>
            </a:endParaRPr>
          </a:p>
          <a:p>
            <a:pPr lvl="0">
              <a:buNone/>
            </a:pPr>
            <a:endParaRPr sz="1800">
              <a:effectLst/>
            </a:endParaRPr>
          </a:p>
          <a:p>
            <a:pPr lvl="0">
              <a:buNone/>
            </a:pPr>
            <a:endParaRPr sz="1800">
              <a:effectLst/>
            </a:endParaRPr>
          </a:p>
          <a:p>
            <a:pPr lvl="0">
              <a:buNone/>
            </a:pPr>
            <a:endParaRPr sz="1800">
              <a:effectLst/>
            </a:endParaRPr>
          </a:p>
          <a:p>
            <a:pPr lvl="0">
              <a:buNone/>
            </a:pPr>
            <a:endParaRPr sz="1800">
              <a:effectLst/>
            </a:endParaRPr>
          </a:p>
          <a:p>
            <a:pPr lvl="0">
              <a:buNone/>
            </a:pPr>
            <a:endParaRPr sz="1800">
              <a:effectLst/>
            </a:endParaRPr>
          </a:p>
          <a:p>
            <a:pPr lvl="0">
              <a:buNone/>
            </a:pPr>
            <a:endParaRPr sz="1800">
              <a:effectLst/>
            </a:endParaRPr>
          </a:p>
          <a:p>
            <a:pPr lvl="0">
              <a:buNone/>
            </a:pPr>
            <a:endParaRPr sz="1800">
              <a:effectLst/>
            </a:endParaRPr>
          </a:p>
        </p:txBody>
      </p:sp>
      <p:graphicFrame>
        <p:nvGraphicFramePr>
          <p:cNvPr id="2318" name="表格 2317"/>
          <p:cNvGraphicFramePr/>
          <p:nvPr>
            <p:extLst>
              <p:ext uri="{D42A27DB-BD31-4B8C-83A1-F6EECF244321}">
                <p14:modId xmlns:p14="http://schemas.microsoft.com/office/powerpoint/2010/main" val="1941385235"/>
              </p:ext>
            </p:extLst>
          </p:nvPr>
        </p:nvGraphicFramePr>
        <p:xfrm>
          <a:off x="855617" y="1060269"/>
          <a:ext cx="7391400" cy="2164080"/>
        </p:xfrm>
        <a:graphic>
          <a:graphicData uri="http://schemas.openxmlformats.org/drawingml/2006/table">
            <a:tbl>
              <a:tblPr>
                <a:effectLst/>
              </a:tblPr>
              <a:tblGrid>
                <a:gridCol w="1847850"/>
                <a:gridCol w="1847850"/>
                <a:gridCol w="1847850"/>
                <a:gridCol w="1847850"/>
              </a:tblGrid>
              <a:tr h="249238">
                <a:tc gridSpan="4">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dirty="0">
                          <a:effectLst/>
                          <a:ea typeface="宋体" pitchFamily="2" charset="-122"/>
                        </a:rPr>
                        <a:t>表5    </a:t>
                      </a:r>
                      <a:r>
                        <a:rPr kumimoji="1" sz="1600" b="1" u="none" dirty="0" err="1">
                          <a:effectLst/>
                          <a:ea typeface="宋体" pitchFamily="2" charset="-122"/>
                        </a:rPr>
                        <a:t>医疗工作第二层、第三层子目标权重系数</a:t>
                      </a:r>
                      <a:r>
                        <a:rPr kumimoji="1" sz="1600" b="1" u="none" dirty="0">
                          <a:effectLst/>
                          <a:ea typeface="楷体_GB2312" pitchFamily="49" charset="-122"/>
                        </a:rPr>
                        <a:t> </a:t>
                      </a: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a:p>
                  </a:txBody>
                  <a:tcPr/>
                </a:tc>
                <a:tc hMerge="1">
                  <a:txBody>
                    <a:bodyPr/>
                    <a:lstStyle/>
                    <a:p>
                      <a:endParaRPr/>
                    </a:p>
                  </a:txBody>
                  <a:tcPr/>
                </a:tc>
                <a:tc hMerge="1">
                  <a:txBody>
                    <a:bodyPr/>
                    <a:lstStyle/>
                    <a:p>
                      <a:endParaRPr/>
                    </a:p>
                  </a:txBody>
                  <a:tcPr/>
                </a:tc>
              </a:tr>
              <a:tr h="250825">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b="1" u="none">
                          <a:effectLst/>
                          <a:ea typeface="宋体" pitchFamily="2" charset="-122"/>
                        </a:rPr>
                        <a:t>层</a:t>
                      </a:r>
                      <a:r>
                        <a:rPr kumimoji="1" sz="1800" b="1" u="none">
                          <a:effectLst/>
                          <a:ea typeface="Times New Roman" pitchFamily="18" charset="0"/>
                        </a:rPr>
                        <a:t>  </a:t>
                      </a:r>
                      <a:r>
                        <a:rPr kumimoji="1" sz="1800" b="1" u="none">
                          <a:effectLst/>
                          <a:ea typeface="宋体" pitchFamily="2" charset="-122"/>
                        </a:rPr>
                        <a:t>次</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b="1" u="none">
                          <a:effectLst/>
                          <a:ea typeface="宋体" pitchFamily="2" charset="-122"/>
                        </a:rPr>
                        <a:t>评价目标及权重系数</a:t>
                      </a:r>
                      <a:r>
                        <a:rPr kumimoji="1" sz="1800" b="1" u="none">
                          <a:effectLst/>
                          <a:ea typeface="楷体_GB2312" pitchFamily="49" charset="-122"/>
                        </a:rPr>
                        <a:t> </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a:p>
                  </a:txBody>
                  <a:tcPr/>
                </a:tc>
                <a:tc hMerge="1">
                  <a:txBody>
                    <a:bodyPr/>
                    <a:lstStyle/>
                    <a:p>
                      <a:endParaRPr/>
                    </a:p>
                  </a:txBody>
                  <a:tcPr/>
                </a:tc>
              </a:tr>
              <a:tr h="249238">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b="1" u="none">
                          <a:effectLst/>
                          <a:ea typeface="宋体" pitchFamily="2" charset="-122"/>
                        </a:rPr>
                        <a:t>第二层</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b="1" u="none">
                          <a:effectLst/>
                          <a:ea typeface="宋体" pitchFamily="2" charset="-122"/>
                        </a:rPr>
                        <a:t>医疗制度</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b="1" u="none">
                          <a:effectLst/>
                          <a:ea typeface="宋体" pitchFamily="2" charset="-122"/>
                        </a:rPr>
                        <a:t>医疗质量</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b="1" u="none">
                          <a:effectLst/>
                          <a:ea typeface="宋体" pitchFamily="2" charset="-122"/>
                        </a:rPr>
                        <a:t>病床使用</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49238">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b="1" u="none">
                          <a:effectLst/>
                          <a:ea typeface="宋体" pitchFamily="2" charset="-122"/>
                        </a:rPr>
                        <a:t> </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b="1" u="none">
                          <a:solidFill>
                            <a:srgbClr val="339933"/>
                          </a:solidFill>
                          <a:effectLst/>
                          <a:ea typeface="Times New Roman" pitchFamily="18" charset="0"/>
                        </a:rPr>
                        <a:t>0.1634</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b="1" u="none">
                          <a:solidFill>
                            <a:srgbClr val="339933"/>
                          </a:solidFill>
                          <a:effectLst/>
                          <a:ea typeface="Times New Roman" pitchFamily="18" charset="0"/>
                        </a:rPr>
                        <a:t>0.5396</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b="1" u="none">
                          <a:solidFill>
                            <a:srgbClr val="339933"/>
                          </a:solidFill>
                          <a:effectLst/>
                          <a:ea typeface="Times New Roman" pitchFamily="18" charset="0"/>
                        </a:rPr>
                        <a:t>0.2970</a:t>
                      </a:r>
                    </a:p>
                  </a:txBody>
                  <a:tcPr>
                    <a:lnL>
                      <a:noFill/>
                    </a:lnL>
                    <a:lnR>
                      <a:noFill/>
                    </a:lnR>
                    <a:lnT>
                      <a:noFill/>
                    </a:lnT>
                    <a:lnB>
                      <a:noFill/>
                    </a:lnB>
                    <a:lnTlToBr>
                      <a:noFill/>
                    </a:lnTlToBr>
                    <a:lnBlToTr>
                      <a:noFill/>
                    </a:lnBlToTr>
                    <a:noFill/>
                  </a:tcPr>
                </a:tc>
              </a:tr>
              <a:tr h="250825">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b="1" u="none">
                          <a:effectLst/>
                          <a:ea typeface="宋体" pitchFamily="2" charset="-122"/>
                        </a:rPr>
                        <a:t>第三层</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b="1" u="none">
                          <a:effectLst/>
                          <a:ea typeface="宋体" pitchFamily="2" charset="-122"/>
                        </a:rPr>
                        <a:t>疗</a:t>
                      </a:r>
                      <a:r>
                        <a:rPr kumimoji="1" sz="1800" b="1" u="none">
                          <a:effectLst/>
                          <a:ea typeface="Times New Roman" pitchFamily="18" charset="0"/>
                        </a:rPr>
                        <a:t>    </a:t>
                      </a:r>
                      <a:r>
                        <a:rPr kumimoji="1" sz="1800" b="1" u="none">
                          <a:effectLst/>
                          <a:ea typeface="宋体" pitchFamily="2" charset="-122"/>
                        </a:rPr>
                        <a:t>效</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b="1" u="none">
                          <a:effectLst/>
                          <a:ea typeface="宋体" pitchFamily="2" charset="-122"/>
                        </a:rPr>
                        <a:t>重症收容</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b="1" u="none">
                          <a:effectLst/>
                          <a:ea typeface="宋体" pitchFamily="2" charset="-122"/>
                        </a:rPr>
                        <a:t> </a:t>
                      </a:r>
                    </a:p>
                  </a:txBody>
                  <a:tcPr>
                    <a:lnL>
                      <a:noFill/>
                    </a:lnL>
                    <a:lnR>
                      <a:noFill/>
                    </a:lnR>
                    <a:lnT>
                      <a:noFill/>
                    </a:lnT>
                    <a:lnB>
                      <a:noFill/>
                    </a:lnB>
                    <a:lnTlToBr>
                      <a:noFill/>
                    </a:lnTlToBr>
                    <a:lnBlToTr>
                      <a:noFill/>
                    </a:lnBlToTr>
                    <a:noFill/>
                  </a:tcPr>
                </a:tc>
              </a:tr>
              <a:tr h="249238">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just" fontAlgn="base">
                        <a:lnSpc>
                          <a:spcPct val="100000"/>
                        </a:lnSpc>
                        <a:spcBef>
                          <a:spcPct val="20000"/>
                        </a:spcBef>
                        <a:spcAft>
                          <a:spcPct val="0"/>
                        </a:spcAft>
                        <a:buClr>
                          <a:schemeClr val="tx2"/>
                        </a:buClr>
                        <a:buSzTx/>
                        <a:buFont typeface="Wingdings" pitchFamily="2" charset="2"/>
                        <a:buNone/>
                      </a:pPr>
                      <a:r>
                        <a:rPr kumimoji="1" sz="1800" b="1" u="none">
                          <a:effectLst/>
                          <a:ea typeface="宋体" pitchFamily="2" charset="-122"/>
                        </a:rPr>
                        <a:t> </a:t>
                      </a: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b="1" u="none">
                          <a:solidFill>
                            <a:srgbClr val="339933"/>
                          </a:solidFill>
                          <a:effectLst/>
                          <a:ea typeface="Times New Roman" pitchFamily="18" charset="0"/>
                        </a:rPr>
                        <a:t>0.6670</a:t>
                      </a: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b="1" u="none">
                          <a:solidFill>
                            <a:srgbClr val="339933"/>
                          </a:solidFill>
                          <a:effectLst/>
                          <a:ea typeface="Times New Roman" pitchFamily="18" charset="0"/>
                        </a:rPr>
                        <a:t>0.3330</a:t>
                      </a: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endParaRPr kumimoji="1" sz="1800" b="1" u="none" dirty="0">
                        <a:effectLst/>
                        <a:ea typeface="宋体" pitchFamily="2" charset="-122"/>
                      </a:endParaRP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44" name="矩形 2343"/>
          <p:cNvSpPr/>
          <p:nvPr/>
        </p:nvSpPr>
        <p:spPr>
          <a:xfrm>
            <a:off x="901337" y="3431177"/>
            <a:ext cx="6324600" cy="2381250"/>
          </a:xfrm>
          <a:prstGeom prst="rect">
            <a:avLst/>
          </a:prstGeom>
          <a:no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2000" b="1" u="none" dirty="0">
                <a:solidFill>
                  <a:srgbClr val="FF00FF"/>
                </a:solidFill>
                <a:effectLst/>
                <a:ea typeface="Times New Roman" pitchFamily="18" charset="0"/>
              </a:rPr>
              <a:t>(4)</a:t>
            </a:r>
            <a:r>
              <a:rPr kumimoji="1" sz="2000" b="1" u="none" dirty="0">
                <a:effectLst/>
                <a:ea typeface="宋体" pitchFamily="2" charset="-122"/>
              </a:rPr>
              <a:t>计算各个评价指标的</a:t>
            </a:r>
            <a:r>
              <a:rPr kumimoji="1" sz="2000" b="1" u="none" dirty="0">
                <a:solidFill>
                  <a:srgbClr val="FF3300"/>
                </a:solidFill>
                <a:effectLst/>
                <a:ea typeface="宋体" pitchFamily="2" charset="-122"/>
              </a:rPr>
              <a:t>组合权重系数</a:t>
            </a:r>
            <a:r>
              <a:rPr kumimoji="1" sz="2000" b="1" u="none" dirty="0">
                <a:effectLst/>
                <a:ea typeface="宋体" pitchFamily="2" charset="-122"/>
              </a:rPr>
              <a:t>，见图</a:t>
            </a:r>
            <a:r>
              <a:rPr kumimoji="1" sz="2000" b="1" u="none" dirty="0">
                <a:effectLst/>
                <a:ea typeface="Times New Roman" pitchFamily="18" charset="0"/>
              </a:rPr>
              <a:t>2</a:t>
            </a:r>
            <a:r>
              <a:rPr kumimoji="1" sz="2000" b="1" u="none" dirty="0">
                <a:effectLst/>
                <a:ea typeface="宋体" pitchFamily="2" charset="-122"/>
              </a:rPr>
              <a:t>。</a:t>
            </a:r>
          </a:p>
          <a:p>
            <a:pPr lvl="0" fontAlgn="base">
              <a:lnSpc>
                <a:spcPct val="130000"/>
              </a:lnSpc>
              <a:spcBef>
                <a:spcPct val="0"/>
              </a:spcBef>
              <a:spcAft>
                <a:spcPct val="0"/>
              </a:spcAft>
              <a:buClrTx/>
              <a:buSzTx/>
              <a:buChar char="•"/>
            </a:pPr>
            <a:r>
              <a:rPr kumimoji="1" sz="2000" b="1" u="none" dirty="0">
                <a:effectLst/>
                <a:ea typeface="宋体" pitchFamily="2" charset="-122"/>
              </a:rPr>
              <a:t>         </a:t>
            </a:r>
            <a:r>
              <a:rPr kumimoji="1" sz="2000" b="1" u="none" dirty="0" err="1">
                <a:effectLst/>
                <a:ea typeface="宋体" pitchFamily="2" charset="-122"/>
              </a:rPr>
              <a:t>膳食供应优良率的组合权重系数</a:t>
            </a:r>
            <a:r>
              <a:rPr kumimoji="1" sz="2000" b="1" u="none" dirty="0">
                <a:effectLst/>
                <a:ea typeface="宋体" pitchFamily="2" charset="-122"/>
              </a:rPr>
              <a:t> C</a:t>
            </a:r>
            <a:r>
              <a:rPr kumimoji="1" sz="2000" b="1" u="none" baseline="-25000" dirty="0">
                <a:effectLst/>
                <a:ea typeface="宋体" pitchFamily="2" charset="-122"/>
              </a:rPr>
              <a:t>1</a:t>
            </a:r>
            <a:r>
              <a:rPr kumimoji="1" sz="2000" b="1" u="none" dirty="0">
                <a:effectLst/>
                <a:ea typeface="宋体" pitchFamily="2" charset="-122"/>
              </a:rPr>
              <a:t>=0.1047  </a:t>
            </a:r>
          </a:p>
          <a:p>
            <a:pPr lvl="0" fontAlgn="base">
              <a:lnSpc>
                <a:spcPct val="130000"/>
              </a:lnSpc>
              <a:spcBef>
                <a:spcPct val="0"/>
              </a:spcBef>
              <a:spcAft>
                <a:spcPct val="0"/>
              </a:spcAft>
              <a:buClrTx/>
              <a:buSzTx/>
              <a:buChar char="•"/>
            </a:pPr>
            <a:r>
              <a:rPr kumimoji="1" sz="2000" b="1" u="none" dirty="0">
                <a:effectLst/>
                <a:ea typeface="宋体" pitchFamily="2" charset="-122"/>
              </a:rPr>
              <a:t>         护理制度优良执行率的组合权重系数C</a:t>
            </a:r>
            <a:r>
              <a:rPr kumimoji="1" sz="2000" b="1" u="none" baseline="-25000" dirty="0">
                <a:effectLst/>
                <a:ea typeface="宋体" pitchFamily="2" charset="-122"/>
              </a:rPr>
              <a:t>2</a:t>
            </a:r>
            <a:r>
              <a:rPr kumimoji="1" sz="2000" b="1" u="none" dirty="0">
                <a:effectLst/>
                <a:ea typeface="宋体" pitchFamily="2" charset="-122"/>
              </a:rPr>
              <a:t>=0.2583</a:t>
            </a:r>
          </a:p>
          <a:p>
            <a:pPr lvl="0" fontAlgn="base">
              <a:lnSpc>
                <a:spcPct val="130000"/>
              </a:lnSpc>
              <a:spcBef>
                <a:spcPct val="0"/>
              </a:spcBef>
              <a:spcAft>
                <a:spcPct val="0"/>
              </a:spcAft>
              <a:buClrTx/>
              <a:buSzTx/>
              <a:buChar char="•"/>
            </a:pPr>
            <a:r>
              <a:rPr kumimoji="1" sz="2000" b="1" u="none" dirty="0">
                <a:effectLst/>
                <a:ea typeface="宋体" pitchFamily="2" charset="-122"/>
              </a:rPr>
              <a:t>         ……  </a:t>
            </a:r>
          </a:p>
          <a:p>
            <a:pPr lvl="0" fontAlgn="base">
              <a:lnSpc>
                <a:spcPct val="130000"/>
              </a:lnSpc>
              <a:spcBef>
                <a:spcPct val="0"/>
              </a:spcBef>
              <a:spcAft>
                <a:spcPct val="0"/>
              </a:spcAft>
              <a:buClrTx/>
              <a:buSzTx/>
              <a:buChar char="•"/>
            </a:pPr>
            <a:r>
              <a:rPr kumimoji="1" sz="2000" b="1" u="none" dirty="0">
                <a:effectLst/>
                <a:ea typeface="宋体" pitchFamily="2" charset="-122"/>
              </a:rPr>
              <a:t>   </a:t>
            </a:r>
          </a:p>
          <a:p>
            <a:pPr lvl="0" fontAlgn="base">
              <a:lnSpc>
                <a:spcPct val="130000"/>
              </a:lnSpc>
              <a:spcBef>
                <a:spcPct val="0"/>
              </a:spcBef>
              <a:spcAft>
                <a:spcPct val="0"/>
              </a:spcAft>
              <a:buClrTx/>
              <a:buSzTx/>
              <a:buChar char="•"/>
            </a:pPr>
            <a:r>
              <a:rPr kumimoji="1" sz="2000" b="1" u="none" dirty="0">
                <a:effectLst/>
                <a:ea typeface="宋体" pitchFamily="2" charset="-122"/>
              </a:rPr>
              <a:t>         </a:t>
            </a:r>
            <a:r>
              <a:rPr kumimoji="1" sz="2000" b="1" u="none" dirty="0" err="1">
                <a:effectLst/>
                <a:ea typeface="宋体" pitchFamily="2" charset="-122"/>
              </a:rPr>
              <a:t>治疗有效率的组合权重系数</a:t>
            </a:r>
            <a:r>
              <a:rPr kumimoji="1" sz="2000" b="1" u="none" dirty="0">
                <a:effectLst/>
                <a:ea typeface="宋体" pitchFamily="2" charset="-122"/>
              </a:rPr>
              <a:t> C</a:t>
            </a:r>
            <a:r>
              <a:rPr kumimoji="1" sz="2000" b="1" u="none" baseline="-25000" dirty="0">
                <a:effectLst/>
                <a:ea typeface="宋体" pitchFamily="2" charset="-122"/>
              </a:rPr>
              <a:t>6</a:t>
            </a:r>
            <a:r>
              <a:rPr kumimoji="1" sz="2000" b="1" u="none" dirty="0">
                <a:effectLst/>
                <a:ea typeface="宋体" pitchFamily="2" charset="-122"/>
              </a:rPr>
              <a:t>=0.2292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graphicFrame>
        <p:nvGraphicFramePr>
          <p:cNvPr id="2347" name="OleObject"/>
          <p:cNvGraphicFramePr>
            <a:graphicFrameLocks noChangeAspect="1"/>
          </p:cNvGraphicFramePr>
          <p:nvPr>
            <p:extLst>
              <p:ext uri="{D42A27DB-BD31-4B8C-83A1-F6EECF244321}">
                <p14:modId xmlns:p14="http://schemas.microsoft.com/office/powerpoint/2010/main" val="3433737106"/>
              </p:ext>
            </p:extLst>
          </p:nvPr>
        </p:nvGraphicFramePr>
        <p:xfrm>
          <a:off x="1238794" y="1238794"/>
          <a:ext cx="6977743" cy="4947110"/>
        </p:xfrm>
        <a:graphic>
          <a:graphicData uri="http://schemas.openxmlformats.org/presentationml/2006/ole">
            <mc:AlternateContent xmlns:mc="http://schemas.openxmlformats.org/markup-compatibility/2006">
              <mc:Choice xmlns:v="urn:schemas-microsoft-com:vml" Requires="v">
                <p:oleObj spid="_x0000_s10341" name="BMP 图象" r:id="rId3" imgW="0" imgH="0" progId="Paint.Picture">
                  <p:embed/>
                </p:oleObj>
              </mc:Choice>
              <mc:Fallback>
                <p:oleObj name="BMP 图象" r:id="rId3" imgW="0" imgH="0" progId="Paint.Picture">
                  <p:embed/>
                  <p:pic>
                    <p:nvPicPr>
                      <p:cNvPr id="0" name="Picture 1"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1238794" y="1238794"/>
                        <a:ext cx="6977743" cy="4947110"/>
                      </a:xfrm>
                      <a:prstGeom prst="rect">
                        <a:avLst/>
                      </a:prstGeom>
                      <a:noFill/>
                      <a:ln>
                        <a:noFill/>
                      </a:ln>
                      <a:extLst/>
                    </p:spPr>
                  </p:pic>
                </p:oleObj>
              </mc:Fallback>
            </mc:AlternateContent>
          </a:graphicData>
        </a:graphic>
      </p:graphicFrame>
      <p:sp>
        <p:nvSpPr>
          <p:cNvPr id="2348" name="矩形 2347"/>
          <p:cNvSpPr/>
          <p:nvPr/>
        </p:nvSpPr>
        <p:spPr>
          <a:xfrm>
            <a:off x="1979023" y="28575"/>
            <a:ext cx="4724400" cy="641350"/>
          </a:xfrm>
          <a:prstGeom prst="rect">
            <a:avLst/>
          </a:prstGeom>
          <a:noFill/>
          <a:ln w="12700">
            <a:noFill/>
            <a:prstDash val="solid"/>
            <a:miter lim="800000"/>
            <a:headEnd type="none" w="med" len="med"/>
            <a:tailEnd type="none" w="med" len="med"/>
          </a:ln>
          <a:effectLst/>
        </p:spPr>
        <p:txBody>
          <a:bodyPr wrap="none" anchor="t" anchorCtr="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3600" b="1" u="none">
                <a:solidFill>
                  <a:srgbClr val="6666FF"/>
                </a:solidFill>
                <a:effectLst/>
                <a:ea typeface="华文中宋" pitchFamily="2" charset="-122"/>
              </a:rPr>
              <a:t>4.4  </a:t>
            </a:r>
            <a:r>
              <a:rPr kumimoji="1" sz="3600" b="1" u="none" dirty="0" err="1">
                <a:solidFill>
                  <a:srgbClr val="6666FF"/>
                </a:solidFill>
                <a:effectLst/>
                <a:ea typeface="宋体" pitchFamily="2" charset="-122"/>
              </a:rPr>
              <a:t>计算权重系数</a:t>
            </a:r>
            <a:r>
              <a:rPr kumimoji="1" sz="3600" b="1" u="none" dirty="0">
                <a:solidFill>
                  <a:srgbClr val="6666FF"/>
                </a:solidFill>
                <a:effectLst/>
                <a:ea typeface="宋体" pitchFamily="2" charset="-122"/>
              </a:rPr>
              <a:t>(续3)</a:t>
            </a:r>
          </a:p>
        </p:txBody>
      </p:sp>
      <p:sp>
        <p:nvSpPr>
          <p:cNvPr id="2349" name="矩形 2348"/>
          <p:cNvSpPr/>
          <p:nvPr/>
        </p:nvSpPr>
        <p:spPr>
          <a:xfrm>
            <a:off x="2516777" y="738052"/>
            <a:ext cx="4340225" cy="366712"/>
          </a:xfrm>
          <a:prstGeom prst="rect">
            <a:avLst/>
          </a:prstGeom>
          <a:noFill/>
          <a:ln w="12700">
            <a:noFill/>
            <a:prstDash val="solid"/>
            <a:miter lim="800000"/>
            <a:headEnd type="none" w="med" len="med"/>
            <a:tailEnd type="none" w="med" len="med"/>
          </a:ln>
          <a:effectLst/>
        </p:spPr>
        <p:txBody>
          <a:bodyPr wrap="none" anchor="t" anchorCtr="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1800" b="1" u="none">
                <a:effectLst/>
                <a:ea typeface="宋体" pitchFamily="2" charset="-122"/>
              </a:rPr>
              <a:t>图2  乘积法求各层次评价指标的组合权重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064" name="矩形 2063"/>
          <p:cNvSpPr/>
          <p:nvPr/>
        </p:nvSpPr>
        <p:spPr>
          <a:xfrm>
            <a:off x="337458" y="278674"/>
            <a:ext cx="6629400" cy="650875"/>
          </a:xfrm>
          <a:prstGeom prst="rect">
            <a:avLst/>
          </a:prstGeom>
          <a:gradFill rotWithShape="0">
            <a:gsLst>
              <a:gs pos="0">
                <a:srgbClr val="008000"/>
              </a:gs>
              <a:gs pos="50000">
                <a:srgbClr val="E9E2B6"/>
              </a:gs>
              <a:gs pos="100000">
                <a:srgbClr val="008000"/>
              </a:gs>
            </a:gsLst>
            <a:lin ang="5400000" scaled="1"/>
          </a:gradFill>
          <a:ln w="9525" cap="flat">
            <a:solidFill>
              <a:srgbClr val="FF00FF"/>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pPr>
            <a:r>
              <a:rPr kumimoji="1" sz="3600" b="1" dirty="0" err="1">
                <a:solidFill>
                  <a:srgbClr val="FF0000"/>
                </a:solidFill>
                <a:ea typeface="宋体" pitchFamily="2" charset="-122"/>
              </a:rPr>
              <a:t>一、</a:t>
            </a:r>
            <a:r>
              <a:rPr kumimoji="1" sz="3600" b="1" dirty="0" err="1">
                <a:solidFill>
                  <a:srgbClr val="FF0000"/>
                </a:solidFill>
                <a:latin typeface="宋体" pitchFamily="2" charset="-122"/>
                <a:ea typeface="宋体" pitchFamily="2" charset="-122"/>
              </a:rPr>
              <a:t>综合评价方法的基本概念</a:t>
            </a:r>
            <a:r>
              <a:rPr kumimoji="1" sz="3600" b="1" dirty="0">
                <a:solidFill>
                  <a:srgbClr val="FF0000"/>
                </a:solidFill>
                <a:ea typeface="宋体" pitchFamily="2" charset="-122"/>
              </a:rPr>
              <a:t> </a:t>
            </a:r>
          </a:p>
        </p:txBody>
      </p:sp>
      <p:sp>
        <p:nvSpPr>
          <p:cNvPr id="2065" name="矩形 2064"/>
          <p:cNvSpPr/>
          <p:nvPr/>
        </p:nvSpPr>
        <p:spPr>
          <a:xfrm>
            <a:off x="457200" y="1092926"/>
            <a:ext cx="8595360" cy="5216525"/>
          </a:xfrm>
          <a:prstGeom prst="rect">
            <a:avLst/>
          </a:prstGeom>
          <a:noFill/>
          <a:ln w="9525" cap="flat">
            <a:noFill/>
            <a:prstDash val="solid"/>
            <a:miter lim="800000"/>
            <a:headEnd type="none" w="med" len="med"/>
            <a:tailEnd type="none" w="med" len="med"/>
          </a:ln>
          <a:effectLst/>
        </p:spPr>
        <p:txBody>
          <a:bodyPr lIns="90000" tIns="46800" rIns="90000" bIns="4680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eaLnBrk="0" fontAlgn="base" hangingPunct="0">
              <a:lnSpc>
                <a:spcPct val="100000"/>
              </a:lnSpc>
              <a:spcBef>
                <a:spcPts val="600"/>
              </a:spcBef>
              <a:spcAft>
                <a:spcPct val="0"/>
              </a:spcAft>
              <a:buClrTx/>
              <a:buSzTx/>
              <a:buChar char="•"/>
            </a:pPr>
            <a:r>
              <a:rPr kumimoji="1" sz="2800" b="1" u="none" dirty="0" err="1" smtClean="0">
                <a:solidFill>
                  <a:srgbClr val="FF00FF"/>
                </a:solidFill>
                <a:effectLst/>
                <a:latin typeface="黑体" pitchFamily="2" charset="-122"/>
                <a:ea typeface="黑体" pitchFamily="2" charset="-122"/>
              </a:rPr>
              <a:t>综合评价的问题</a:t>
            </a:r>
            <a:r>
              <a:rPr kumimoji="1" sz="2800" b="1" u="none" dirty="0" smtClean="0">
                <a:solidFill>
                  <a:srgbClr val="FF00FF"/>
                </a:solidFill>
                <a:effectLst/>
                <a:latin typeface="黑体" pitchFamily="2" charset="-122"/>
                <a:ea typeface="黑体" pitchFamily="2" charset="-122"/>
              </a:rPr>
              <a:t>:</a:t>
            </a:r>
            <a:endParaRPr kumimoji="1" lang="en-US" sz="2800" b="1" u="none" dirty="0" smtClean="0">
              <a:solidFill>
                <a:srgbClr val="FF00FF"/>
              </a:solidFill>
              <a:effectLst/>
              <a:latin typeface="黑体" pitchFamily="2" charset="-122"/>
              <a:ea typeface="黑体" pitchFamily="2" charset="-122"/>
            </a:endParaRPr>
          </a:p>
          <a:p>
            <a:pPr eaLnBrk="0" fontAlgn="base" hangingPunct="0">
              <a:spcBef>
                <a:spcPct val="0"/>
              </a:spcBef>
              <a:spcAft>
                <a:spcPct val="0"/>
              </a:spcAft>
            </a:pPr>
            <a:r>
              <a:rPr kumimoji="1" lang="en-US" sz="2400" dirty="0" smtClean="0">
                <a:solidFill>
                  <a:srgbClr val="0000FF"/>
                </a:solidFill>
                <a:latin typeface="华光楷体二_CNKI" panose="02000500000000000000" pitchFamily="2" charset="-122"/>
                <a:ea typeface="华光楷体二_CNKI" panose="02000500000000000000" pitchFamily="2" charset="-122"/>
              </a:rPr>
              <a:t>        </a:t>
            </a:r>
            <a:r>
              <a:rPr kumimoji="1" sz="2400" dirty="0" err="1" smtClean="0">
                <a:latin typeface="华光楷体二_CNKI" panose="02000500000000000000" pitchFamily="2" charset="-122"/>
                <a:ea typeface="华光楷体二_CNKI" panose="02000500000000000000" pitchFamily="2" charset="-122"/>
              </a:rPr>
              <a:t>对被评价对象所进行的客观</a:t>
            </a:r>
            <a:r>
              <a:rPr kumimoji="1" sz="2400" dirty="0" err="1">
                <a:latin typeface="华光楷体二_CNKI" panose="02000500000000000000" pitchFamily="2" charset="-122"/>
                <a:ea typeface="华光楷体二_CNKI" panose="02000500000000000000" pitchFamily="2" charset="-122"/>
              </a:rPr>
              <a:t>、公正、合理的全面评价。通常综合评价问题都是有若干个同类的被评价对象</a:t>
            </a:r>
            <a:r>
              <a:rPr kumimoji="1" sz="2400" dirty="0">
                <a:latin typeface="华光楷体二_CNKI" panose="02000500000000000000" pitchFamily="2" charset="-122"/>
                <a:ea typeface="华光楷体二_CNKI" panose="02000500000000000000" pitchFamily="2" charset="-122"/>
              </a:rPr>
              <a:t>(</a:t>
            </a:r>
            <a:r>
              <a:rPr kumimoji="1" sz="2400" dirty="0" err="1">
                <a:latin typeface="华光楷体二_CNKI" panose="02000500000000000000" pitchFamily="2" charset="-122"/>
                <a:ea typeface="华光楷体二_CNKI" panose="02000500000000000000" pitchFamily="2" charset="-122"/>
              </a:rPr>
              <a:t>或系统</a:t>
            </a:r>
            <a:r>
              <a:rPr kumimoji="1" sz="2400" dirty="0">
                <a:latin typeface="华光楷体二_CNKI" panose="02000500000000000000" pitchFamily="2" charset="-122"/>
                <a:ea typeface="华光楷体二_CNKI" panose="02000500000000000000" pitchFamily="2" charset="-122"/>
              </a:rPr>
              <a:t>)，</a:t>
            </a:r>
            <a:r>
              <a:rPr kumimoji="1" sz="2400" dirty="0" err="1">
                <a:latin typeface="华光楷体二_CNKI" panose="02000500000000000000" pitchFamily="2" charset="-122"/>
                <a:ea typeface="华光楷体二_CNKI" panose="02000500000000000000" pitchFamily="2" charset="-122"/>
              </a:rPr>
              <a:t>每个被评价对象往往都涉及到多个属性（或指标</a:t>
            </a:r>
            <a:r>
              <a:rPr kumimoji="1" sz="2400" dirty="0">
                <a:latin typeface="华光楷体二_CNKI" panose="02000500000000000000" pitchFamily="2" charset="-122"/>
                <a:ea typeface="华光楷体二_CNKI" panose="02000500000000000000" pitchFamily="2" charset="-122"/>
              </a:rPr>
              <a:t>）。</a:t>
            </a:r>
          </a:p>
          <a:p>
            <a:pPr lvl="0" eaLnBrk="0" fontAlgn="base" hangingPunct="0">
              <a:lnSpc>
                <a:spcPct val="100000"/>
              </a:lnSpc>
              <a:spcBef>
                <a:spcPts val="600"/>
              </a:spcBef>
              <a:spcAft>
                <a:spcPct val="0"/>
              </a:spcAft>
              <a:buClrTx/>
              <a:buSzTx/>
              <a:buChar char="•"/>
            </a:pPr>
            <a:r>
              <a:rPr kumimoji="1" sz="2800" b="1" u="none" dirty="0" err="1" smtClean="0">
                <a:solidFill>
                  <a:srgbClr val="FF00FF"/>
                </a:solidFill>
                <a:effectLst/>
                <a:latin typeface="黑体" pitchFamily="2" charset="-122"/>
                <a:ea typeface="黑体" pitchFamily="2" charset="-122"/>
              </a:rPr>
              <a:t>综合评价的目的</a:t>
            </a:r>
            <a:r>
              <a:rPr kumimoji="1" sz="2800" b="1" u="none" dirty="0" smtClean="0">
                <a:solidFill>
                  <a:srgbClr val="FF00FF"/>
                </a:solidFill>
                <a:effectLst/>
                <a:latin typeface="黑体" pitchFamily="2" charset="-122"/>
                <a:ea typeface="黑体" pitchFamily="2" charset="-122"/>
              </a:rPr>
              <a:t>:</a:t>
            </a:r>
            <a:endParaRPr kumimoji="1" lang="en-US" sz="2800" b="1" u="none" dirty="0" smtClean="0">
              <a:solidFill>
                <a:srgbClr val="FF00FF"/>
              </a:solidFill>
              <a:effectLst/>
              <a:latin typeface="黑体" pitchFamily="2" charset="-122"/>
              <a:ea typeface="黑体" pitchFamily="2" charset="-122"/>
            </a:endParaRPr>
          </a:p>
          <a:p>
            <a:pPr lvl="0" eaLnBrk="0" fontAlgn="base" hangingPunct="0">
              <a:lnSpc>
                <a:spcPct val="100000"/>
              </a:lnSpc>
              <a:spcBef>
                <a:spcPct val="0"/>
              </a:spcBef>
              <a:spcAft>
                <a:spcPct val="0"/>
              </a:spcAft>
              <a:buClrTx/>
              <a:buSzTx/>
            </a:pPr>
            <a:r>
              <a:rPr kumimoji="1" lang="en-US" sz="2800" b="1" dirty="0">
                <a:solidFill>
                  <a:srgbClr val="FF0000"/>
                </a:solidFill>
                <a:latin typeface="黑体" pitchFamily="2" charset="-122"/>
                <a:ea typeface="黑体" pitchFamily="2" charset="-122"/>
              </a:rPr>
              <a:t> </a:t>
            </a:r>
            <a:r>
              <a:rPr kumimoji="1" lang="en-US" sz="2800" b="1" dirty="0" smtClean="0">
                <a:solidFill>
                  <a:srgbClr val="FF0000"/>
                </a:solidFill>
                <a:latin typeface="黑体" pitchFamily="2" charset="-122"/>
                <a:ea typeface="黑体" pitchFamily="2" charset="-122"/>
              </a:rPr>
              <a:t>   </a:t>
            </a:r>
            <a:r>
              <a:rPr kumimoji="1" sz="2400" u="none" dirty="0" smtClean="0">
                <a:effectLst/>
                <a:latin typeface="华光楷体二_CNKI" panose="02000500000000000000" pitchFamily="2" charset="-122"/>
                <a:ea typeface="华光楷体二_CNKI" panose="02000500000000000000" pitchFamily="2" charset="-122"/>
              </a:rPr>
              <a:t>根据系统的属性判断确定这些系统的运行</a:t>
            </a:r>
            <a:r>
              <a:rPr kumimoji="1" sz="2400" u="none" dirty="0">
                <a:effectLst/>
                <a:latin typeface="华光楷体二_CNKI" panose="02000500000000000000" pitchFamily="2" charset="-122"/>
                <a:ea typeface="华光楷体二_CNKI" panose="02000500000000000000" pitchFamily="2" charset="-122"/>
              </a:rPr>
              <a:t>（或发展）状况哪个优，哪个劣，即按优劣对各被评价对象进</a:t>
            </a:r>
            <a:r>
              <a:rPr kumimoji="1" sz="2400" b="1" u="none" dirty="0">
                <a:solidFill>
                  <a:srgbClr val="FF00FF"/>
                </a:solidFill>
                <a:effectLst/>
                <a:latin typeface="华光楷体二_CNKI" panose="02000500000000000000" pitchFamily="2" charset="-122"/>
                <a:ea typeface="华光楷体二_CNKI" panose="02000500000000000000" pitchFamily="2" charset="-122"/>
              </a:rPr>
              <a:t>排序或分类</a:t>
            </a:r>
            <a:r>
              <a:rPr kumimoji="1" sz="2400" u="none" dirty="0">
                <a:effectLst/>
                <a:latin typeface="华光楷体二_CNKI" panose="02000500000000000000" pitchFamily="2" charset="-122"/>
                <a:ea typeface="华光楷体二_CNKI" panose="02000500000000000000" pitchFamily="2" charset="-122"/>
              </a:rPr>
              <a:t>。这类问题又称为</a:t>
            </a:r>
            <a:r>
              <a:rPr kumimoji="1" sz="2400" u="none" dirty="0">
                <a:solidFill>
                  <a:srgbClr val="C00000"/>
                </a:solidFill>
                <a:effectLst/>
                <a:latin typeface="华光楷体二_CNKI" panose="02000500000000000000" pitchFamily="2" charset="-122"/>
                <a:ea typeface="华光楷体二_CNKI" panose="02000500000000000000" pitchFamily="2" charset="-122"/>
              </a:rPr>
              <a:t>多属性（或多指标）的综合评价问题</a:t>
            </a:r>
            <a:r>
              <a:rPr kumimoji="1" sz="2400" u="none" dirty="0">
                <a:effectLst/>
                <a:latin typeface="华光楷体二_CNKI" panose="02000500000000000000" pitchFamily="2" charset="-122"/>
                <a:ea typeface="华光楷体二_CNKI" panose="02000500000000000000" pitchFamily="2" charset="-122"/>
              </a:rPr>
              <a:t>。</a:t>
            </a:r>
          </a:p>
          <a:p>
            <a:pPr eaLnBrk="0" fontAlgn="base" hangingPunct="0">
              <a:spcBef>
                <a:spcPts val="600"/>
              </a:spcBef>
              <a:spcAft>
                <a:spcPct val="0"/>
              </a:spcAft>
              <a:buChar char="•"/>
            </a:pPr>
            <a:r>
              <a:rPr kumimoji="1" sz="2800" b="1" dirty="0" err="1">
                <a:solidFill>
                  <a:srgbClr val="FF00FF"/>
                </a:solidFill>
                <a:latin typeface="黑体" pitchFamily="2" charset="-122"/>
                <a:ea typeface="黑体" pitchFamily="2" charset="-122"/>
              </a:rPr>
              <a:t>综合评价的应用</a:t>
            </a:r>
            <a:r>
              <a:rPr kumimoji="1" sz="2800" b="1" dirty="0">
                <a:solidFill>
                  <a:srgbClr val="FF00FF"/>
                </a:solidFill>
                <a:latin typeface="黑体" pitchFamily="2" charset="-122"/>
                <a:ea typeface="黑体" pitchFamily="2" charset="-122"/>
              </a:rPr>
              <a:t>:</a:t>
            </a:r>
            <a:endParaRPr kumimoji="1" lang="en-US" sz="2800" b="1" dirty="0">
              <a:solidFill>
                <a:srgbClr val="FF00FF"/>
              </a:solidFill>
              <a:latin typeface="黑体" pitchFamily="2" charset="-122"/>
              <a:ea typeface="黑体" pitchFamily="2" charset="-122"/>
            </a:endParaRPr>
          </a:p>
          <a:p>
            <a:pPr eaLnBrk="0" fontAlgn="base" hangingPunct="0">
              <a:spcBef>
                <a:spcPct val="0"/>
              </a:spcBef>
              <a:spcAft>
                <a:spcPct val="0"/>
              </a:spcAft>
            </a:pPr>
            <a:r>
              <a:rPr kumimoji="1" lang="en-US" sz="2800" b="1" dirty="0">
                <a:solidFill>
                  <a:srgbClr val="FF0000"/>
                </a:solidFill>
                <a:latin typeface="黑体" pitchFamily="2" charset="-122"/>
                <a:ea typeface="黑体" pitchFamily="2" charset="-122"/>
              </a:rPr>
              <a:t> </a:t>
            </a:r>
            <a:r>
              <a:rPr kumimoji="1" lang="en-US" sz="2800" b="1" dirty="0" smtClean="0">
                <a:solidFill>
                  <a:srgbClr val="FF0000"/>
                </a:solidFill>
                <a:latin typeface="黑体" pitchFamily="2" charset="-122"/>
                <a:ea typeface="黑体" pitchFamily="2" charset="-122"/>
              </a:rPr>
              <a:t>   </a:t>
            </a:r>
            <a:r>
              <a:rPr kumimoji="1" sz="2400" dirty="0" smtClean="0">
                <a:latin typeface="华光楷体二_CNKI" panose="02000500000000000000" pitchFamily="2" charset="-122"/>
                <a:ea typeface="华光楷体二_CNKI" panose="02000500000000000000" pitchFamily="2" charset="-122"/>
              </a:rPr>
              <a:t>研究</a:t>
            </a:r>
            <a:r>
              <a:rPr kumimoji="1" sz="2400" dirty="0" smtClean="0">
                <a:solidFill>
                  <a:srgbClr val="FF0000"/>
                </a:solidFill>
                <a:latin typeface="华光楷体二_CNKI" panose="02000500000000000000" pitchFamily="2" charset="-122"/>
                <a:ea typeface="华光楷体二_CNKI" panose="02000500000000000000" pitchFamily="2" charset="-122"/>
              </a:rPr>
              <a:t>多目标决策</a:t>
            </a:r>
            <a:r>
              <a:rPr kumimoji="1" sz="2400" dirty="0" smtClean="0">
                <a:latin typeface="华光楷体二_CNKI" panose="02000500000000000000" pitchFamily="2" charset="-122"/>
                <a:ea typeface="华光楷体二_CNKI" panose="02000500000000000000" pitchFamily="2" charset="-122"/>
              </a:rPr>
              <a:t>问题的前提</a:t>
            </a:r>
            <a:r>
              <a:rPr kumimoji="1" sz="2400" dirty="0">
                <a:latin typeface="华光楷体二_CNKI" panose="02000500000000000000" pitchFamily="2" charset="-122"/>
                <a:ea typeface="华光楷体二_CNKI" panose="02000500000000000000" pitchFamily="2" charset="-122"/>
              </a:rPr>
              <a:t>，因此研究解决这类问题在实际中是很有意义的，特别是在政治、经济、社会及军事管理、工程技术及科学决策等领域都有重要的应用价值。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additive="base">
                                        <p:cTn id="6" dur="1" fill="hold">
                                          <p:stCondLst>
                                            <p:cond delay="0"/>
                                          </p:stCondLst>
                                        </p:cTn>
                                        <p:tgtEl>
                                          <p:spTgt spid="2065">
                                            <p:txEl>
                                              <p:pRg st="0" end="0"/>
                                            </p:txEl>
                                          </p:spTgt>
                                        </p:tgtEl>
                                        <p:attrNameLst>
                                          <p:attrName>style.visibility</p:attrName>
                                        </p:attrNameLst>
                                      </p:cBhvr>
                                      <p:to>
                                        <p:strVal val="visible"/>
                                      </p:to>
                                    </p:set>
                                    <p:animEffect transition="in" filter="blinds(horizontal)">
                                      <p:cBhvr additive="base">
                                        <p:cTn id="7" dur="500"/>
                                        <p:tgtEl>
                                          <p:spTgt spid="20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additive="base">
                                        <p:cTn id="11" dur="1" fill="hold">
                                          <p:stCondLst>
                                            <p:cond delay="0"/>
                                          </p:stCondLst>
                                        </p:cTn>
                                        <p:tgtEl>
                                          <p:spTgt spid="2065">
                                            <p:txEl>
                                              <p:pRg st="1" end="1"/>
                                            </p:txEl>
                                          </p:spTgt>
                                        </p:tgtEl>
                                        <p:attrNameLst>
                                          <p:attrName>style.visibility</p:attrName>
                                        </p:attrNameLst>
                                      </p:cBhvr>
                                      <p:to>
                                        <p:strVal val="visible"/>
                                      </p:to>
                                    </p:set>
                                    <p:animEffect transition="in" filter="blinds(horizontal)">
                                      <p:cBhvr additive="base">
                                        <p:cTn id="12" dur="500"/>
                                        <p:tgtEl>
                                          <p:spTgt spid="2065">
                                            <p:txEl>
                                              <p:pRg st="1" end="1"/>
                                            </p:txEl>
                                          </p:spTgt>
                                        </p:tgtEl>
                                      </p:cBhvr>
                                    </p:animEffect>
                                  </p:childTnLst>
                                </p:cTn>
                              </p:par>
                            </p:childTnLst>
                          </p:cTn>
                        </p:par>
                        <p:par>
                          <p:cTn id="13" fill="hold">
                            <p:stCondLst>
                              <p:cond delay="500"/>
                            </p:stCondLst>
                          </p:cTn>
                        </p:par>
                        <p:par>
                          <p:cTn id="14" fill="hold">
                            <p:stCondLst>
                              <p:cond delay="500"/>
                            </p:stCondLst>
                            <p:childTnLst>
                              <p:par>
                                <p:cTn id="15" presetID="3" presetClass="entr" presetSubtype="10" fill="hold" grpId="0" nodeType="clickEffect">
                                  <p:stCondLst>
                                    <p:cond delay="0"/>
                                  </p:stCondLst>
                                  <p:childTnLst>
                                    <p:set>
                                      <p:cBhvr additive="base">
                                        <p:cTn id="16" dur="1" fill="hold">
                                          <p:stCondLst>
                                            <p:cond delay="0"/>
                                          </p:stCondLst>
                                        </p:cTn>
                                        <p:tgtEl>
                                          <p:spTgt spid="2065">
                                            <p:txEl>
                                              <p:pRg st="2" end="2"/>
                                            </p:txEl>
                                          </p:spTgt>
                                        </p:tgtEl>
                                        <p:attrNameLst>
                                          <p:attrName>style.visibility</p:attrName>
                                        </p:attrNameLst>
                                      </p:cBhvr>
                                      <p:to>
                                        <p:strVal val="visible"/>
                                      </p:to>
                                    </p:set>
                                    <p:animEffect transition="in" filter="blinds(horizontal)">
                                      <p:cBhvr additive="base">
                                        <p:cTn id="17" dur="500"/>
                                        <p:tgtEl>
                                          <p:spTgt spid="20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additive="base">
                                        <p:cTn id="21" dur="1" fill="hold">
                                          <p:stCondLst>
                                            <p:cond delay="0"/>
                                          </p:stCondLst>
                                        </p:cTn>
                                        <p:tgtEl>
                                          <p:spTgt spid="2065">
                                            <p:txEl>
                                              <p:pRg st="3" end="3"/>
                                            </p:txEl>
                                          </p:spTgt>
                                        </p:tgtEl>
                                        <p:attrNameLst>
                                          <p:attrName>style.visibility</p:attrName>
                                        </p:attrNameLst>
                                      </p:cBhvr>
                                      <p:to>
                                        <p:strVal val="visible"/>
                                      </p:to>
                                    </p:set>
                                    <p:animEffect transition="in" filter="blinds(horizontal)">
                                      <p:cBhvr additive="base">
                                        <p:cTn id="22" dur="500"/>
                                        <p:tgtEl>
                                          <p:spTgt spid="2065">
                                            <p:txEl>
                                              <p:pRg st="3" end="3"/>
                                            </p:txEl>
                                          </p:spTgt>
                                        </p:tgtEl>
                                      </p:cBhvr>
                                    </p:animEffect>
                                  </p:childTnLst>
                                </p:cTn>
                              </p:par>
                            </p:childTnLst>
                          </p:cTn>
                        </p:par>
                        <p:par>
                          <p:cTn id="23" fill="hold">
                            <p:stCondLst>
                              <p:cond delay="500"/>
                            </p:stCondLst>
                          </p:cTn>
                        </p:par>
                        <p:par>
                          <p:cTn id="24" fill="hold">
                            <p:stCondLst>
                              <p:cond delay="500"/>
                            </p:stCondLst>
                            <p:childTnLst>
                              <p:par>
                                <p:cTn id="25" presetID="3" presetClass="entr" presetSubtype="10" fill="hold" grpId="0" nodeType="clickEffect">
                                  <p:stCondLst>
                                    <p:cond delay="0"/>
                                  </p:stCondLst>
                                  <p:childTnLst>
                                    <p:set>
                                      <p:cBhvr additive="base">
                                        <p:cTn id="26" dur="1" fill="hold">
                                          <p:stCondLst>
                                            <p:cond delay="0"/>
                                          </p:stCondLst>
                                        </p:cTn>
                                        <p:tgtEl>
                                          <p:spTgt spid="2065">
                                            <p:txEl>
                                              <p:pRg st="4" end="4"/>
                                            </p:txEl>
                                          </p:spTgt>
                                        </p:tgtEl>
                                        <p:attrNameLst>
                                          <p:attrName>style.visibility</p:attrName>
                                        </p:attrNameLst>
                                      </p:cBhvr>
                                      <p:to>
                                        <p:strVal val="visible"/>
                                      </p:to>
                                    </p:set>
                                    <p:animEffect transition="in" filter="blinds(horizontal)">
                                      <p:cBhvr additive="base">
                                        <p:cTn id="27" dur="500"/>
                                        <p:tgtEl>
                                          <p:spTgt spid="206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additive="base">
                                        <p:cTn id="31" dur="1" fill="hold">
                                          <p:stCondLst>
                                            <p:cond delay="0"/>
                                          </p:stCondLst>
                                        </p:cTn>
                                        <p:tgtEl>
                                          <p:spTgt spid="2065">
                                            <p:txEl>
                                              <p:pRg st="5" end="5"/>
                                            </p:txEl>
                                          </p:spTgt>
                                        </p:tgtEl>
                                        <p:attrNameLst>
                                          <p:attrName>style.visibility</p:attrName>
                                        </p:attrNameLst>
                                      </p:cBhvr>
                                      <p:to>
                                        <p:strVal val="visible"/>
                                      </p:to>
                                    </p:set>
                                    <p:animEffect transition="in" filter="blinds(horizontal)">
                                      <p:cBhvr additive="base">
                                        <p:cTn id="32" dur="500"/>
                                        <p:tgtEl>
                                          <p:spTgt spid="206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352" name="标题 2351"/>
          <p:cNvSpPr>
            <a:spLocks noGrp="1"/>
          </p:cNvSpPr>
          <p:nvPr>
            <p:ph type="title" idx="4294967295"/>
          </p:nvPr>
        </p:nvSpPr>
        <p:spPr>
          <a:xfrm>
            <a:off x="1393848" y="88900"/>
            <a:ext cx="6248400" cy="9144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3600" dirty="0">
                <a:effectLst/>
              </a:rPr>
              <a:t>4.5  </a:t>
            </a:r>
            <a:r>
              <a:rPr sz="3600" dirty="0" err="1">
                <a:effectLst/>
              </a:rPr>
              <a:t>求综合评分指数</a:t>
            </a:r>
            <a:endParaRPr sz="3600" dirty="0">
              <a:effectLst/>
            </a:endParaRPr>
          </a:p>
        </p:txBody>
      </p:sp>
      <p:sp>
        <p:nvSpPr>
          <p:cNvPr id="2353" name="文本占位符 2352"/>
          <p:cNvSpPr>
            <a:spLocks noGrp="1"/>
          </p:cNvSpPr>
          <p:nvPr>
            <p:ph type="body" idx="4294967295"/>
          </p:nvPr>
        </p:nvSpPr>
        <p:spPr>
          <a:xfrm>
            <a:off x="347072" y="1064389"/>
            <a:ext cx="8616718" cy="4989339"/>
          </a:xfrm>
          <a:prstGeom prst="rect">
            <a:avLst/>
          </a:prstGeom>
          <a:noFill/>
          <a:ln w="12700">
            <a:noFill/>
            <a:prstDash val="solid"/>
            <a:miter lim="800000"/>
            <a:headEnd type="none" w="med" len="med"/>
            <a:tailEnd type="none" w="med" len="med"/>
          </a:ln>
          <a:effectLst/>
        </p:spPr>
        <p:txBody>
          <a:bodyPr>
            <a:normAutofit/>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lvl="0" algn="just">
              <a:lnSpc>
                <a:spcPct val="110000"/>
              </a:lnSpc>
              <a:buNone/>
            </a:pPr>
            <a:r>
              <a:rPr sz="2000" b="1" dirty="0">
                <a:solidFill>
                  <a:srgbClr val="FF00FF"/>
                </a:solidFill>
                <a:effectLst/>
                <a:ea typeface="宋体" pitchFamily="2" charset="-122"/>
              </a:rPr>
              <a:t>(5)</a:t>
            </a:r>
            <a:r>
              <a:rPr sz="2000" b="1" dirty="0" err="1" smtClean="0">
                <a:solidFill>
                  <a:srgbClr val="027407"/>
                </a:solidFill>
                <a:effectLst/>
                <a:ea typeface="宋体" pitchFamily="2" charset="-122"/>
              </a:rPr>
              <a:t>对评价对象总评价目标进行综合评估</a:t>
            </a:r>
            <a:r>
              <a:rPr sz="2000" b="1" dirty="0" err="1">
                <a:effectLst/>
                <a:ea typeface="宋体" pitchFamily="2" charset="-122"/>
              </a:rPr>
              <a:t>。</a:t>
            </a:r>
            <a:r>
              <a:rPr sz="2000" b="1" dirty="0" err="1">
                <a:solidFill>
                  <a:srgbClr val="FF00FF"/>
                </a:solidFill>
                <a:effectLst/>
                <a:latin typeface="黑体" panose="02010609060101010101" pitchFamily="49" charset="-122"/>
                <a:ea typeface="黑体" panose="02010609060101010101" pitchFamily="49" charset="-122"/>
              </a:rPr>
              <a:t>综合评分指数</a:t>
            </a:r>
            <a:r>
              <a:rPr sz="2000" b="1" dirty="0" err="1" smtClean="0">
                <a:solidFill>
                  <a:schemeClr val="folHlink"/>
                </a:solidFill>
                <a:effectLst/>
                <a:latin typeface="黑体" pitchFamily="2" charset="-122"/>
                <a:ea typeface="黑体" pitchFamily="2" charset="-122"/>
              </a:rPr>
              <a:t>GI</a:t>
            </a:r>
            <a:r>
              <a:rPr sz="2000" b="1" dirty="0" err="1" smtClean="0">
                <a:effectLst/>
                <a:ea typeface="宋体" pitchFamily="2" charset="-122"/>
              </a:rPr>
              <a:t>计算公式如下</a:t>
            </a:r>
            <a:r>
              <a:rPr sz="2000" b="1" dirty="0">
                <a:effectLst/>
                <a:ea typeface="宋体" pitchFamily="2" charset="-122"/>
              </a:rPr>
              <a:t>：</a:t>
            </a:r>
          </a:p>
          <a:p>
            <a:pPr lvl="0" algn="just">
              <a:lnSpc>
                <a:spcPct val="110000"/>
              </a:lnSpc>
              <a:buNone/>
            </a:pPr>
            <a:endParaRPr sz="2000" b="1" dirty="0">
              <a:effectLst/>
              <a:ea typeface="宋体" pitchFamily="2" charset="-122"/>
            </a:endParaRPr>
          </a:p>
          <a:p>
            <a:pPr lvl="0" algn="just">
              <a:lnSpc>
                <a:spcPct val="110000"/>
              </a:lnSpc>
              <a:buNone/>
            </a:pPr>
            <a:r>
              <a:rPr sz="2000" b="1" dirty="0">
                <a:effectLst/>
                <a:ea typeface="宋体" pitchFamily="2" charset="-122"/>
              </a:rPr>
              <a:t>      </a:t>
            </a:r>
            <a:r>
              <a:rPr sz="2000" b="1" dirty="0" err="1" smtClean="0">
                <a:effectLst/>
                <a:ea typeface="宋体" pitchFamily="2" charset="-122"/>
              </a:rPr>
              <a:t>其中</a:t>
            </a:r>
            <a:r>
              <a:rPr sz="2000" b="1" dirty="0" err="1">
                <a:effectLst/>
                <a:ea typeface="宋体" pitchFamily="2" charset="-122"/>
              </a:rPr>
              <a:t>P</a:t>
            </a:r>
            <a:r>
              <a:rPr sz="2000" b="1" baseline="-25000" dirty="0" err="1">
                <a:effectLst/>
                <a:ea typeface="宋体" pitchFamily="2" charset="-122"/>
              </a:rPr>
              <a:t>i</a:t>
            </a:r>
            <a:r>
              <a:rPr sz="2000" b="1" dirty="0" err="1">
                <a:effectLst/>
                <a:ea typeface="宋体" pitchFamily="2" charset="-122"/>
              </a:rPr>
              <a:t>为第i个评价指标的测量值，ｍ为评价指标的个数</a:t>
            </a:r>
            <a:r>
              <a:rPr sz="2000" b="1" dirty="0">
                <a:effectLst/>
                <a:ea typeface="宋体" pitchFamily="2" charset="-122"/>
              </a:rPr>
              <a:t>。</a:t>
            </a:r>
          </a:p>
          <a:p>
            <a:pPr lvl="0" algn="just">
              <a:lnSpc>
                <a:spcPct val="120000"/>
              </a:lnSpc>
              <a:buNone/>
            </a:pPr>
            <a:r>
              <a:rPr sz="2000" b="1" dirty="0">
                <a:solidFill>
                  <a:srgbClr val="FF0066"/>
                </a:solidFill>
                <a:effectLst/>
                <a:ea typeface="宋体" pitchFamily="2" charset="-122"/>
              </a:rPr>
              <a:t>         </a:t>
            </a:r>
            <a:endParaRPr lang="en-US" sz="2000" b="1" dirty="0" smtClean="0">
              <a:solidFill>
                <a:srgbClr val="FF0066"/>
              </a:solidFill>
              <a:effectLst/>
              <a:ea typeface="宋体" pitchFamily="2" charset="-122"/>
            </a:endParaRPr>
          </a:p>
          <a:p>
            <a:pPr lvl="0" algn="just">
              <a:lnSpc>
                <a:spcPct val="120000"/>
              </a:lnSpc>
              <a:buNone/>
            </a:pPr>
            <a:r>
              <a:rPr sz="2000" b="1" dirty="0" smtClean="0">
                <a:solidFill>
                  <a:srgbClr val="FF0066"/>
                </a:solidFill>
                <a:effectLst/>
                <a:ea typeface="宋体" pitchFamily="2" charset="-122"/>
              </a:rPr>
              <a:t>例</a:t>
            </a:r>
            <a:r>
              <a:rPr sz="2000" b="1" dirty="0">
                <a:solidFill>
                  <a:srgbClr val="FF0066"/>
                </a:solidFill>
                <a:effectLst/>
                <a:ea typeface="宋体" pitchFamily="2" charset="-122"/>
              </a:rPr>
              <a:t>4</a:t>
            </a:r>
            <a:r>
              <a:rPr sz="2000" b="1" dirty="0">
                <a:effectLst/>
                <a:ea typeface="宋体" pitchFamily="2" charset="-122"/>
              </a:rPr>
              <a:t>   某市有</a:t>
            </a:r>
            <a:r>
              <a:rPr sz="2000" b="1" dirty="0">
                <a:effectLst/>
                <a:ea typeface="Times New Roman" pitchFamily="18" charset="0"/>
              </a:rPr>
              <a:t>6</a:t>
            </a:r>
            <a:r>
              <a:rPr sz="2000" b="1" dirty="0">
                <a:effectLst/>
                <a:ea typeface="宋体" pitchFamily="2" charset="-122"/>
              </a:rPr>
              <a:t>所综合医院，试对其医院工作质量进行综合评价</a:t>
            </a:r>
            <a:r>
              <a:rPr sz="2000" b="1" dirty="0">
                <a:effectLst/>
                <a:ea typeface="Times New Roman" pitchFamily="18" charset="0"/>
              </a:rPr>
              <a:t>,</a:t>
            </a:r>
            <a:r>
              <a:rPr sz="2000" b="1" dirty="0">
                <a:effectLst/>
                <a:ea typeface="宋体" pitchFamily="2" charset="-122"/>
              </a:rPr>
              <a:t>医院的</a:t>
            </a:r>
            <a:r>
              <a:rPr sz="2000" b="1" dirty="0">
                <a:effectLst/>
                <a:ea typeface="Times New Roman" pitchFamily="18" charset="0"/>
              </a:rPr>
              <a:t>6</a:t>
            </a:r>
            <a:r>
              <a:rPr sz="2000" b="1" dirty="0">
                <a:effectLst/>
                <a:ea typeface="宋体" pitchFamily="2" charset="-122"/>
              </a:rPr>
              <a:t>项评价指标分别为病床使用率(P</a:t>
            </a:r>
            <a:r>
              <a:rPr sz="2000" b="1" baseline="-25000" dirty="0">
                <a:effectLst/>
                <a:ea typeface="宋体" pitchFamily="2" charset="-122"/>
              </a:rPr>
              <a:t>1</a:t>
            </a:r>
            <a:r>
              <a:rPr sz="2000" b="1" dirty="0">
                <a:effectLst/>
                <a:ea typeface="宋体" pitchFamily="2" charset="-122"/>
              </a:rPr>
              <a:t>) </a:t>
            </a:r>
            <a:r>
              <a:rPr sz="2000" b="1" dirty="0">
                <a:effectLst/>
                <a:ea typeface="Times New Roman" pitchFamily="18" charset="0"/>
              </a:rPr>
              <a:t>95%</a:t>
            </a:r>
            <a:r>
              <a:rPr sz="2000" b="1" dirty="0">
                <a:effectLst/>
                <a:ea typeface="宋体" pitchFamily="2" charset="-122"/>
              </a:rPr>
              <a:t>，</a:t>
            </a:r>
            <a:r>
              <a:rPr sz="2000" b="1" dirty="0" err="1">
                <a:effectLst/>
                <a:ea typeface="宋体" pitchFamily="2" charset="-122"/>
              </a:rPr>
              <a:t>治疗有效率</a:t>
            </a:r>
            <a:r>
              <a:rPr sz="2000" b="1" dirty="0">
                <a:effectLst/>
                <a:ea typeface="宋体" pitchFamily="2" charset="-122"/>
              </a:rPr>
              <a:t>( P</a:t>
            </a:r>
            <a:r>
              <a:rPr sz="2000" b="1" baseline="-25000" dirty="0">
                <a:effectLst/>
                <a:ea typeface="宋体" pitchFamily="2" charset="-122"/>
              </a:rPr>
              <a:t>2</a:t>
            </a:r>
            <a:r>
              <a:rPr sz="2000" b="1" dirty="0">
                <a:effectLst/>
                <a:ea typeface="宋体" pitchFamily="2" charset="-122"/>
              </a:rPr>
              <a:t>) </a:t>
            </a:r>
            <a:r>
              <a:rPr sz="2000" b="1" dirty="0">
                <a:effectLst/>
                <a:ea typeface="Times New Roman" pitchFamily="18" charset="0"/>
              </a:rPr>
              <a:t>88.1%</a:t>
            </a:r>
            <a:r>
              <a:rPr sz="2000" b="1" dirty="0">
                <a:effectLst/>
                <a:ea typeface="宋体" pitchFamily="2" charset="-122"/>
              </a:rPr>
              <a:t>，</a:t>
            </a:r>
            <a:r>
              <a:rPr sz="2000" b="1" dirty="0" err="1">
                <a:effectLst/>
                <a:ea typeface="宋体" pitchFamily="2" charset="-122"/>
              </a:rPr>
              <a:t>重症收容率</a:t>
            </a:r>
            <a:r>
              <a:rPr sz="2000" b="1" dirty="0">
                <a:effectLst/>
                <a:ea typeface="宋体" pitchFamily="2" charset="-122"/>
              </a:rPr>
              <a:t>(P</a:t>
            </a:r>
            <a:r>
              <a:rPr sz="2000" b="1" baseline="-25000" dirty="0">
                <a:effectLst/>
                <a:ea typeface="宋体" pitchFamily="2" charset="-122"/>
              </a:rPr>
              <a:t>3</a:t>
            </a:r>
            <a:r>
              <a:rPr sz="2000" b="1" dirty="0">
                <a:effectLst/>
                <a:ea typeface="宋体" pitchFamily="2" charset="-122"/>
              </a:rPr>
              <a:t>) </a:t>
            </a:r>
            <a:r>
              <a:rPr sz="2000" b="1" dirty="0">
                <a:effectLst/>
                <a:ea typeface="Times New Roman" pitchFamily="18" charset="0"/>
              </a:rPr>
              <a:t>15.4%</a:t>
            </a:r>
            <a:r>
              <a:rPr sz="2000" b="1" dirty="0">
                <a:effectLst/>
                <a:ea typeface="宋体" pitchFamily="2" charset="-122"/>
              </a:rPr>
              <a:t>，</a:t>
            </a:r>
            <a:r>
              <a:rPr sz="2000" b="1" dirty="0" err="1">
                <a:effectLst/>
                <a:ea typeface="宋体" pitchFamily="2" charset="-122"/>
              </a:rPr>
              <a:t>医疗制度执行优良率</a:t>
            </a:r>
            <a:r>
              <a:rPr sz="2000" b="1" dirty="0">
                <a:effectLst/>
                <a:ea typeface="宋体" pitchFamily="2" charset="-122"/>
              </a:rPr>
              <a:t>(P</a:t>
            </a:r>
            <a:r>
              <a:rPr sz="2000" b="1" baseline="-25000" dirty="0">
                <a:effectLst/>
                <a:ea typeface="宋体" pitchFamily="2" charset="-122"/>
              </a:rPr>
              <a:t>4</a:t>
            </a:r>
            <a:r>
              <a:rPr sz="2000" b="1" dirty="0">
                <a:effectLst/>
                <a:ea typeface="宋体" pitchFamily="2" charset="-122"/>
              </a:rPr>
              <a:t>) </a:t>
            </a:r>
            <a:r>
              <a:rPr sz="2000" b="1" dirty="0">
                <a:effectLst/>
                <a:ea typeface="Times New Roman" pitchFamily="18" charset="0"/>
              </a:rPr>
              <a:t>74.7%</a:t>
            </a:r>
            <a:r>
              <a:rPr sz="2000" b="1" dirty="0">
                <a:effectLst/>
                <a:ea typeface="宋体" pitchFamily="2" charset="-122"/>
              </a:rPr>
              <a:t>，</a:t>
            </a:r>
            <a:r>
              <a:rPr sz="2000" b="1" dirty="0" err="1">
                <a:effectLst/>
                <a:ea typeface="宋体" pitchFamily="2" charset="-122"/>
              </a:rPr>
              <a:t>护理制度执行优良率</a:t>
            </a:r>
            <a:r>
              <a:rPr sz="2000" b="1" dirty="0">
                <a:effectLst/>
                <a:ea typeface="宋体" pitchFamily="2" charset="-122"/>
              </a:rPr>
              <a:t>(P</a:t>
            </a:r>
            <a:r>
              <a:rPr sz="2000" b="1" baseline="-25000" dirty="0">
                <a:effectLst/>
                <a:ea typeface="宋体" pitchFamily="2" charset="-122"/>
              </a:rPr>
              <a:t>5</a:t>
            </a:r>
            <a:r>
              <a:rPr sz="2000" b="1" dirty="0">
                <a:effectLst/>
                <a:ea typeface="宋体" pitchFamily="2" charset="-122"/>
              </a:rPr>
              <a:t>) </a:t>
            </a:r>
            <a:r>
              <a:rPr sz="2000" b="1" dirty="0">
                <a:effectLst/>
                <a:ea typeface="Times New Roman" pitchFamily="18" charset="0"/>
              </a:rPr>
              <a:t>54.7%</a:t>
            </a:r>
            <a:r>
              <a:rPr sz="2000" b="1" dirty="0">
                <a:effectLst/>
                <a:ea typeface="宋体" pitchFamily="2" charset="-122"/>
              </a:rPr>
              <a:t>，</a:t>
            </a:r>
            <a:r>
              <a:rPr sz="2000" b="1" dirty="0" err="1">
                <a:effectLst/>
                <a:ea typeface="宋体" pitchFamily="2" charset="-122"/>
              </a:rPr>
              <a:t>膳食供应优良率</a:t>
            </a:r>
            <a:r>
              <a:rPr sz="2000" b="1" dirty="0">
                <a:effectLst/>
                <a:ea typeface="宋体" pitchFamily="2" charset="-122"/>
              </a:rPr>
              <a:t>(P</a:t>
            </a:r>
            <a:r>
              <a:rPr sz="2000" b="1" baseline="-25000" dirty="0">
                <a:effectLst/>
                <a:ea typeface="宋体" pitchFamily="2" charset="-122"/>
              </a:rPr>
              <a:t>6</a:t>
            </a:r>
            <a:r>
              <a:rPr sz="2000" b="1" dirty="0">
                <a:effectLst/>
                <a:ea typeface="宋体" pitchFamily="2" charset="-122"/>
              </a:rPr>
              <a:t>) </a:t>
            </a:r>
            <a:r>
              <a:rPr sz="2000" b="1" dirty="0">
                <a:effectLst/>
                <a:ea typeface="Times New Roman" pitchFamily="18" charset="0"/>
              </a:rPr>
              <a:t>41.3%,</a:t>
            </a:r>
            <a:r>
              <a:rPr sz="2000" b="1" dirty="0">
                <a:effectLst/>
                <a:ea typeface="宋体" pitchFamily="2" charset="-122"/>
              </a:rPr>
              <a:t>其综合评分指数为：</a:t>
            </a:r>
          </a:p>
          <a:p>
            <a:pPr lvl="0" algn="just">
              <a:lnSpc>
                <a:spcPct val="110000"/>
              </a:lnSpc>
              <a:buNone/>
            </a:pPr>
            <a:endParaRPr sz="2000" b="1" dirty="0">
              <a:effectLst/>
              <a:ea typeface="宋体" pitchFamily="2" charset="-122"/>
            </a:endParaRPr>
          </a:p>
          <a:p>
            <a:pPr lvl="0">
              <a:lnSpc>
                <a:spcPct val="110000"/>
              </a:lnSpc>
              <a:buNone/>
            </a:pPr>
            <a:endParaRPr sz="2000" b="1" dirty="0">
              <a:effectLst/>
            </a:endParaRPr>
          </a:p>
          <a:p>
            <a:pPr lvl="0">
              <a:lnSpc>
                <a:spcPct val="110000"/>
              </a:lnSpc>
              <a:buNone/>
            </a:pPr>
            <a:endParaRPr sz="2000" b="1" dirty="0">
              <a:effectLst/>
            </a:endParaRPr>
          </a:p>
          <a:p>
            <a:pPr lvl="0">
              <a:lnSpc>
                <a:spcPct val="110000"/>
              </a:lnSpc>
              <a:buNone/>
            </a:pPr>
            <a:r>
              <a:rPr sz="2000" b="1" dirty="0">
                <a:effectLst/>
                <a:ea typeface="宋体" pitchFamily="2" charset="-122"/>
              </a:rPr>
              <a:t> 其他医院综合评分指数</a:t>
            </a:r>
            <a:r>
              <a:rPr sz="2000" b="1" dirty="0">
                <a:solidFill>
                  <a:schemeClr val="folHlink"/>
                </a:solidFill>
                <a:effectLst/>
                <a:ea typeface="宋体" pitchFamily="2" charset="-122"/>
              </a:rPr>
              <a:t>GI</a:t>
            </a:r>
            <a:r>
              <a:rPr sz="2000" b="1" dirty="0">
                <a:effectLst/>
                <a:ea typeface="宋体" pitchFamily="2" charset="-122"/>
              </a:rPr>
              <a:t>的计算结果见表6。</a:t>
            </a:r>
            <a:r>
              <a:rPr sz="2000" b="1" dirty="0">
                <a:effectLst/>
              </a:rPr>
              <a:t> </a:t>
            </a:r>
          </a:p>
        </p:txBody>
      </p:sp>
      <p:graphicFrame>
        <p:nvGraphicFramePr>
          <p:cNvPr id="2354" name="OleObject"/>
          <p:cNvGraphicFramePr>
            <a:graphicFrameLocks noChangeAspect="1"/>
          </p:cNvGraphicFramePr>
          <p:nvPr>
            <p:extLst>
              <p:ext uri="{D42A27DB-BD31-4B8C-83A1-F6EECF244321}">
                <p14:modId xmlns:p14="http://schemas.microsoft.com/office/powerpoint/2010/main" val="1385609866"/>
              </p:ext>
            </p:extLst>
          </p:nvPr>
        </p:nvGraphicFramePr>
        <p:xfrm>
          <a:off x="2668089" y="1449468"/>
          <a:ext cx="1587500" cy="755650"/>
        </p:xfrm>
        <a:graphic>
          <a:graphicData uri="http://schemas.openxmlformats.org/presentationml/2006/ole">
            <mc:AlternateContent xmlns:mc="http://schemas.openxmlformats.org/markup-compatibility/2006">
              <mc:Choice xmlns:v="urn:schemas-microsoft-com:vml" Requires="v">
                <p:oleObj spid="_x0000_s11465" name="Equation" r:id="rId3" imgW="0" imgH="0" progId="Equation.DSMT4">
                  <p:embed/>
                </p:oleObj>
              </mc:Choice>
              <mc:Fallback>
                <p:oleObj name="Equation" r:id="rId3" imgW="0" imgH="0" progId="Equation.DSMT4">
                  <p:embed/>
                  <p:pic>
                    <p:nvPicPr>
                      <p:cNvPr id="0" name="Picture 2"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2668089" y="1449468"/>
                        <a:ext cx="15875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 name="OleObject"/>
          <p:cNvGraphicFramePr>
            <a:graphicFrameLocks noChangeAspect="1"/>
          </p:cNvGraphicFramePr>
          <p:nvPr>
            <p:extLst>
              <p:ext uri="{D42A27DB-BD31-4B8C-83A1-F6EECF244321}">
                <p14:modId xmlns:p14="http://schemas.microsoft.com/office/powerpoint/2010/main" val="2875755159"/>
              </p:ext>
            </p:extLst>
          </p:nvPr>
        </p:nvGraphicFramePr>
        <p:xfrm>
          <a:off x="2397774" y="4286191"/>
          <a:ext cx="4722222" cy="960120"/>
        </p:xfrm>
        <a:graphic>
          <a:graphicData uri="http://schemas.openxmlformats.org/presentationml/2006/ole">
            <mc:AlternateContent xmlns:mc="http://schemas.openxmlformats.org/markup-compatibility/2006">
              <mc:Choice xmlns:v="urn:schemas-microsoft-com:vml" Requires="v">
                <p:oleObj spid="_x0000_s11466" name="Equation" r:id="rId5" imgW="2984400" imgH="647640" progId="Equation.DSMT4">
                  <p:embed/>
                </p:oleObj>
              </mc:Choice>
              <mc:Fallback>
                <p:oleObj name="Equation" r:id="rId5" imgW="2984400" imgH="647640" progId="Equation.DSMT4">
                  <p:embed/>
                  <p:pic>
                    <p:nvPicPr>
                      <p:cNvPr id="0" name="Picture 1" descr="rId2"/>
                      <p:cNvPicPr>
                        <a:picLocks noChangeAspect="1" noChangeArrowheads="1"/>
                      </p:cNvPicPr>
                      <p:nvPr/>
                    </p:nvPicPr>
                    <p:blipFill dpi="0">
                      <a:blip r:embed="rId6"/>
                      <a:srcRect/>
                      <a:stretch>
                        <a:fillRect/>
                      </a:stretch>
                    </p:blipFill>
                    <p:spPr bwMode="auto">
                      <a:xfrm>
                        <a:off x="2397774" y="4286191"/>
                        <a:ext cx="4722222" cy="960120"/>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358" name="标题 2357"/>
          <p:cNvSpPr>
            <a:spLocks noGrp="1"/>
          </p:cNvSpPr>
          <p:nvPr>
            <p:ph type="title" idx="4294967295"/>
          </p:nvPr>
        </p:nvSpPr>
        <p:spPr>
          <a:xfrm>
            <a:off x="1156062" y="104503"/>
            <a:ext cx="7543800" cy="9144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3600" dirty="0">
                <a:effectLst/>
              </a:rPr>
              <a:t>4.5  </a:t>
            </a:r>
            <a:r>
              <a:rPr sz="3600" dirty="0" err="1">
                <a:effectLst/>
              </a:rPr>
              <a:t>求综合评分指数</a:t>
            </a:r>
            <a:r>
              <a:rPr sz="3600" dirty="0">
                <a:effectLst/>
              </a:rPr>
              <a:t>(续1）</a:t>
            </a:r>
          </a:p>
        </p:txBody>
      </p:sp>
      <p:sp>
        <p:nvSpPr>
          <p:cNvPr id="2359" name="文本占位符 2358"/>
          <p:cNvSpPr>
            <a:spLocks noGrp="1"/>
          </p:cNvSpPr>
          <p:nvPr>
            <p:ph type="body" idx="4294967295"/>
          </p:nvPr>
        </p:nvSpPr>
        <p:spPr>
          <a:xfrm>
            <a:off x="564968" y="5016137"/>
            <a:ext cx="7824652" cy="1219200"/>
          </a:xfrm>
          <a:prstGeom prst="rect">
            <a:avLst/>
          </a:prstGeom>
          <a:noFill/>
          <a:ln w="12700">
            <a:noFill/>
            <a:prstDash val="solid"/>
            <a:miter lim="800000"/>
            <a:headEnd type="none" w="med" len="med"/>
            <a:tailEnd type="none" w="med" len="med"/>
          </a:ln>
          <a:effectLst/>
        </p:spPr>
        <p:txBody>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lvl="0" algn="just">
              <a:lnSpc>
                <a:spcPct val="125000"/>
              </a:lnSpc>
              <a:buFont typeface="Webdings" pitchFamily="18" charset="2"/>
              <a:buChar char=""/>
            </a:pPr>
            <a:r>
              <a:rPr sz="2400" b="1" dirty="0">
                <a:effectLst/>
                <a:ea typeface="宋体" pitchFamily="2" charset="-122"/>
              </a:rPr>
              <a:t>由表</a:t>
            </a:r>
            <a:r>
              <a:rPr sz="2400" b="1" dirty="0">
                <a:effectLst/>
                <a:ea typeface="Times New Roman" pitchFamily="18" charset="0"/>
              </a:rPr>
              <a:t>6</a:t>
            </a:r>
            <a:r>
              <a:rPr sz="2400" b="1" dirty="0">
                <a:effectLst/>
                <a:ea typeface="宋体" pitchFamily="2" charset="-122"/>
              </a:rPr>
              <a:t>工作质量顺位可见，</a:t>
            </a:r>
            <a:r>
              <a:rPr sz="2400" b="1" dirty="0">
                <a:solidFill>
                  <a:schemeClr val="accent2"/>
                </a:solidFill>
                <a:effectLst/>
                <a:ea typeface="宋体" pitchFamily="2" charset="-122"/>
              </a:rPr>
              <a:t>A医院</a:t>
            </a:r>
            <a:r>
              <a:rPr sz="2400" b="1" dirty="0">
                <a:effectLst/>
                <a:ea typeface="宋体" pitchFamily="2" charset="-122"/>
              </a:rPr>
              <a:t>工作质量最佳，</a:t>
            </a:r>
            <a:r>
              <a:rPr sz="2400" b="1" dirty="0">
                <a:solidFill>
                  <a:schemeClr val="folHlink"/>
                </a:solidFill>
                <a:effectLst/>
                <a:ea typeface="宋体" pitchFamily="2" charset="-122"/>
              </a:rPr>
              <a:t>D医院</a:t>
            </a:r>
            <a:r>
              <a:rPr sz="2400" b="1" dirty="0">
                <a:effectLst/>
                <a:ea typeface="宋体" pitchFamily="2" charset="-122"/>
              </a:rPr>
              <a:t>工作质量最差。</a:t>
            </a:r>
            <a:endParaRPr sz="2400" b="1" dirty="0">
              <a:effectLst/>
            </a:endParaRPr>
          </a:p>
        </p:txBody>
      </p:sp>
      <p:graphicFrame>
        <p:nvGraphicFramePr>
          <p:cNvPr id="2360" name="表格 2359"/>
          <p:cNvGraphicFramePr/>
          <p:nvPr>
            <p:extLst>
              <p:ext uri="{D42A27DB-BD31-4B8C-83A1-F6EECF244321}">
                <p14:modId xmlns:p14="http://schemas.microsoft.com/office/powerpoint/2010/main" val="1360855403"/>
              </p:ext>
            </p:extLst>
          </p:nvPr>
        </p:nvGraphicFramePr>
        <p:xfrm>
          <a:off x="781594" y="1018903"/>
          <a:ext cx="7340917" cy="3690620"/>
        </p:xfrm>
        <a:graphic>
          <a:graphicData uri="http://schemas.openxmlformats.org/drawingml/2006/table">
            <a:tbl>
              <a:tblPr>
                <a:effectLst/>
              </a:tblPr>
              <a:tblGrid>
                <a:gridCol w="2133600"/>
                <a:gridCol w="1066800"/>
                <a:gridCol w="182562"/>
                <a:gridCol w="208280"/>
                <a:gridCol w="549275"/>
                <a:gridCol w="609600"/>
                <a:gridCol w="685800"/>
                <a:gridCol w="685800"/>
                <a:gridCol w="609600"/>
                <a:gridCol w="609600"/>
              </a:tblGrid>
              <a:tr h="304800">
                <a:tc gridSpan="10">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u="none" dirty="0">
                          <a:effectLst/>
                          <a:ea typeface="宋体" pitchFamily="2" charset="-122"/>
                        </a:rPr>
                        <a:t>表6     某市6所医院工作质量的综合评价表</a:t>
                      </a:r>
                      <a:r>
                        <a:rPr kumimoji="1" sz="1600" u="none" dirty="0">
                          <a:effectLst/>
                          <a:ea typeface="楷体_GB2312" pitchFamily="49" charset="-122"/>
                        </a:rPr>
                        <a:t> </a:t>
                      </a: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r>
              <a:tr h="160338">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宋体" pitchFamily="2" charset="-122"/>
                        </a:rPr>
                        <a:t>评价指标</a:t>
                      </a:r>
                      <a:r>
                        <a:rPr kumimoji="1" sz="1600" b="1" u="none">
                          <a:effectLst/>
                          <a:ea typeface="楷体_GB2312" pitchFamily="49" charset="-122"/>
                        </a:rPr>
                        <a:t> </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fontAlgn="base">
                        <a:lnSpc>
                          <a:spcPct val="100000"/>
                        </a:lnSpc>
                        <a:spcBef>
                          <a:spcPct val="20000"/>
                        </a:spcBef>
                        <a:spcAft>
                          <a:spcPct val="0"/>
                        </a:spcAft>
                        <a:buClr>
                          <a:schemeClr val="tx2"/>
                        </a:buClr>
                        <a:buSzTx/>
                        <a:buFont typeface="Wingdings" pitchFamily="2" charset="2"/>
                        <a:buNone/>
                      </a:pPr>
                      <a:r>
                        <a:rPr kumimoji="1" sz="1600" b="1" u="none">
                          <a:solidFill>
                            <a:schemeClr val="tx2"/>
                          </a:solidFill>
                          <a:effectLst/>
                          <a:ea typeface="宋体" pitchFamily="2" charset="-122"/>
                        </a:rPr>
                        <a:t>组合权重</a:t>
                      </a:r>
                      <a:r>
                        <a:rPr kumimoji="1" sz="1600" b="1" u="none">
                          <a:solidFill>
                            <a:srgbClr val="FF3300"/>
                          </a:solidFill>
                          <a:effectLst/>
                          <a:ea typeface="楷体_GB2312" pitchFamily="49" charset="-122"/>
                        </a:rPr>
                        <a:t> </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a:p>
                  </a:txBody>
                  <a:tcPr/>
                </a:tc>
                <a:tc rowSpan="2">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fontAlgn="base">
                        <a:lnSpc>
                          <a:spcPct val="100000"/>
                        </a:lnSpc>
                        <a:spcBef>
                          <a:spcPct val="20000"/>
                        </a:spcBef>
                        <a:spcAft>
                          <a:spcPct val="0"/>
                        </a:spcAft>
                        <a:buClr>
                          <a:schemeClr val="tx2"/>
                        </a:buClr>
                        <a:buSzTx/>
                        <a:buFont typeface="Wingdings" pitchFamily="2" charset="2"/>
                        <a:buNone/>
                      </a:pPr>
                      <a:endParaRPr kumimoji="1" sz="1600" b="1" u="none">
                        <a:effectLst/>
                        <a:ea typeface="楷体_GB2312" pitchFamily="49" charset="-122"/>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宋体" pitchFamily="2" charset="-122"/>
                        </a:rPr>
                        <a:t>医          院</a:t>
                      </a:r>
                      <a:r>
                        <a:rPr kumimoji="1" sz="1600" b="1" u="none">
                          <a:effectLst/>
                          <a:ea typeface="楷体_GB2312" pitchFamily="49" charset="-122"/>
                        </a:rPr>
                        <a:t> </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r>
              <a:tr h="320675">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endParaRPr kumimoji="1" sz="1600" b="1" u="none">
                        <a:effectLst/>
                        <a:ea typeface="宋体" pitchFamily="2" charset="-122"/>
                      </a:endParaRP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fontAlgn="base">
                        <a:lnSpc>
                          <a:spcPct val="100000"/>
                        </a:lnSpc>
                        <a:spcBef>
                          <a:spcPct val="20000"/>
                        </a:spcBef>
                        <a:spcAft>
                          <a:spcPct val="0"/>
                        </a:spcAft>
                        <a:buClr>
                          <a:schemeClr val="tx2"/>
                        </a:buClr>
                        <a:buSzTx/>
                        <a:buFont typeface="Wingdings" pitchFamily="2" charset="2"/>
                        <a:buNone/>
                      </a:pPr>
                      <a:endParaRPr kumimoji="1" sz="1600" b="1" u="none">
                        <a:effectLst/>
                        <a:ea typeface="楷体_GB2312" pitchFamily="49" charset="-122"/>
                      </a:endParaRP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a:p>
                  </a:txBody>
                  <a:tcPr/>
                </a:tc>
                <a:tc vMerge="1">
                  <a:txBody>
                    <a:bodyPr/>
                    <a:lstStyle/>
                    <a:p>
                      <a:endParaRPr/>
                    </a:p>
                  </a:txBody>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rgbClr val="FF0066"/>
                          </a:solidFill>
                          <a:effectLst/>
                          <a:latin typeface="华文中宋" pitchFamily="2" charset="-122"/>
                          <a:ea typeface="华文中宋" pitchFamily="2" charset="-122"/>
                        </a:rPr>
                        <a:t>A</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B</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C</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chemeClr val="folHlink"/>
                          </a:solidFill>
                          <a:effectLst/>
                          <a:ea typeface="Times New Roman" pitchFamily="18" charset="0"/>
                        </a:rPr>
                        <a:t>D</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E</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F</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宋体" pitchFamily="2" charset="-122"/>
                        </a:rPr>
                        <a:t>病床使用率</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0.1892</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rowSpan="8" gridSpan="2">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fontAlgn="base">
                        <a:lnSpc>
                          <a:spcPct val="100000"/>
                        </a:lnSpc>
                        <a:spcBef>
                          <a:spcPct val="20000"/>
                        </a:spcBef>
                        <a:spcAft>
                          <a:spcPct val="0"/>
                        </a:spcAft>
                        <a:buClr>
                          <a:schemeClr val="tx2"/>
                        </a:buClr>
                        <a:buSzTx/>
                        <a:buFont typeface="Wingdings" pitchFamily="2" charset="2"/>
                        <a:buNone/>
                      </a:pPr>
                      <a:endParaRPr kumimoji="1" sz="1600" b="1" u="none">
                        <a:effectLst/>
                        <a:ea typeface="楷体_GB2312" pitchFamily="49" charset="-122"/>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8" hMerge="1">
                  <a:txBody>
                    <a:bodyPr/>
                    <a:lstStyle/>
                    <a:p>
                      <a:endParaRPr/>
                    </a:p>
                  </a:txBody>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rgbClr val="FF0066"/>
                          </a:solidFill>
                          <a:effectLst/>
                          <a:ea typeface="Times New Roman" pitchFamily="18" charset="0"/>
                        </a:rPr>
                        <a:t>95.0</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92.0</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94.8</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chemeClr val="folHlink"/>
                          </a:solidFill>
                          <a:effectLst/>
                          <a:ea typeface="Times New Roman" pitchFamily="18" charset="0"/>
                        </a:rPr>
                        <a:t>95.6</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89.1</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77.4</a:t>
                      </a:r>
                    </a:p>
                  </a:txBody>
                  <a:tcPr>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36550">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宋体" pitchFamily="2" charset="-122"/>
                        </a:rPr>
                        <a:t>治疗有效率</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0.2292</a:t>
                      </a:r>
                    </a:p>
                  </a:txBody>
                  <a:tcPr>
                    <a:lnL>
                      <a:noFill/>
                    </a:lnL>
                    <a:lnR>
                      <a:noFill/>
                    </a:lnR>
                    <a:lnT>
                      <a:noFill/>
                    </a:lnT>
                    <a:lnB>
                      <a:noFill/>
                    </a:lnB>
                    <a:lnTlToBr>
                      <a:noFill/>
                    </a:lnTlToBr>
                    <a:lnBlToTr>
                      <a:noFill/>
                    </a:lnBlToTr>
                    <a:noFill/>
                  </a:tcPr>
                </a:tc>
                <a:tc gridSpan="2" vMerge="1">
                  <a:txBody>
                    <a:bodyPr/>
                    <a:lstStyle/>
                    <a:p>
                      <a:endParaRPr/>
                    </a:p>
                  </a:txBody>
                  <a:tcPr/>
                </a:tc>
                <a:tc hMerge="1" vMerge="1">
                  <a:txBody>
                    <a:bodyPr/>
                    <a:lstStyle/>
                    <a:p>
                      <a:endParaRPr/>
                    </a:p>
                  </a:txBody>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rgbClr val="FF0066"/>
                          </a:solidFill>
                          <a:effectLst/>
                          <a:ea typeface="Times New Roman" pitchFamily="18" charset="0"/>
                        </a:rPr>
                        <a:t>88.1</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91.2</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90.0</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chemeClr val="folHlink"/>
                          </a:solidFill>
                          <a:effectLst/>
                          <a:ea typeface="Times New Roman" pitchFamily="18" charset="0"/>
                        </a:rPr>
                        <a:t>94.0</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93.6</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92.2</a:t>
                      </a:r>
                    </a:p>
                  </a:txBody>
                  <a:tcPr>
                    <a:lnL>
                      <a:noFill/>
                    </a:lnL>
                    <a:lnR>
                      <a:noFill/>
                    </a:lnR>
                    <a:lnT>
                      <a:noFill/>
                    </a:lnT>
                    <a:lnB>
                      <a:noFill/>
                    </a:lnB>
                    <a:lnTlToBr>
                      <a:noFill/>
                    </a:lnTlToBr>
                    <a:lnBlToTr>
                      <a:noFill/>
                    </a:lnBlToTr>
                    <a:noFill/>
                  </a:tcPr>
                </a:tc>
              </a:tr>
              <a:tr h="160338">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宋体" pitchFamily="2" charset="-122"/>
                        </a:rPr>
                        <a:t>重症收容率</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0.1145</a:t>
                      </a:r>
                    </a:p>
                  </a:txBody>
                  <a:tcPr>
                    <a:lnL>
                      <a:noFill/>
                    </a:lnL>
                    <a:lnR>
                      <a:noFill/>
                    </a:lnR>
                    <a:lnT>
                      <a:noFill/>
                    </a:lnT>
                    <a:lnB>
                      <a:noFill/>
                    </a:lnB>
                    <a:lnTlToBr>
                      <a:noFill/>
                    </a:lnTlToBr>
                    <a:lnBlToTr>
                      <a:noFill/>
                    </a:lnBlToTr>
                    <a:noFill/>
                  </a:tcPr>
                </a:tc>
                <a:tc gridSpan="2" vMerge="1">
                  <a:txBody>
                    <a:bodyPr/>
                    <a:lstStyle/>
                    <a:p>
                      <a:endParaRPr/>
                    </a:p>
                  </a:txBody>
                  <a:tcPr/>
                </a:tc>
                <a:tc hMerge="1" vMerge="1">
                  <a:txBody>
                    <a:bodyPr/>
                    <a:lstStyle/>
                    <a:p>
                      <a:endParaRPr/>
                    </a:p>
                  </a:txBody>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rgbClr val="FF0066"/>
                          </a:solidFill>
                          <a:effectLst/>
                          <a:ea typeface="Times New Roman" pitchFamily="18" charset="0"/>
                        </a:rPr>
                        <a:t>15.4</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8.3</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7.9</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chemeClr val="folHlink"/>
                          </a:solidFill>
                          <a:effectLst/>
                          <a:ea typeface="Times New Roman" pitchFamily="18" charset="0"/>
                        </a:rPr>
                        <a:t>3.1</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9.5</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3.7</a:t>
                      </a:r>
                    </a:p>
                  </a:txBody>
                  <a:tcPr>
                    <a:lnL>
                      <a:noFill/>
                    </a:lnL>
                    <a:lnR>
                      <a:noFill/>
                    </a:lnR>
                    <a:lnT>
                      <a:noFill/>
                    </a:lnT>
                    <a:lnB>
                      <a:noFill/>
                    </a:lnB>
                    <a:lnTlToBr>
                      <a:noFill/>
                    </a:lnTlToBr>
                    <a:lnBlToTr>
                      <a:noFill/>
                    </a:lnBlToTr>
                    <a:noFill/>
                  </a:tcPr>
                </a:tc>
              </a:tr>
              <a:tr h="160338">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宋体" pitchFamily="2" charset="-122"/>
                        </a:rPr>
                        <a:t>医疗制度执行优良率</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0.1041</a:t>
                      </a:r>
                    </a:p>
                  </a:txBody>
                  <a:tcPr>
                    <a:lnL>
                      <a:noFill/>
                    </a:lnL>
                    <a:lnR>
                      <a:noFill/>
                    </a:lnR>
                    <a:lnT>
                      <a:noFill/>
                    </a:lnT>
                    <a:lnB>
                      <a:noFill/>
                    </a:lnB>
                    <a:lnTlToBr>
                      <a:noFill/>
                    </a:lnTlToBr>
                    <a:lnBlToTr>
                      <a:noFill/>
                    </a:lnBlToTr>
                    <a:noFill/>
                  </a:tcPr>
                </a:tc>
                <a:tc gridSpan="2" vMerge="1">
                  <a:txBody>
                    <a:bodyPr/>
                    <a:lstStyle/>
                    <a:p>
                      <a:endParaRPr/>
                    </a:p>
                  </a:txBody>
                  <a:tcPr/>
                </a:tc>
                <a:tc hMerge="1" vMerge="1">
                  <a:txBody>
                    <a:bodyPr/>
                    <a:lstStyle/>
                    <a:p>
                      <a:endParaRPr/>
                    </a:p>
                  </a:txBody>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rgbClr val="FF0066"/>
                          </a:solidFill>
                          <a:effectLst/>
                          <a:ea typeface="Times New Roman" pitchFamily="18" charset="0"/>
                        </a:rPr>
                        <a:t>74.7</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53.4</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61.9</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chemeClr val="folHlink"/>
                          </a:solidFill>
                          <a:effectLst/>
                          <a:ea typeface="Times New Roman" pitchFamily="18" charset="0"/>
                        </a:rPr>
                        <a:t>50.0</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61.9</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67.1</a:t>
                      </a:r>
                    </a:p>
                  </a:txBody>
                  <a:tcPr>
                    <a:lnL>
                      <a:noFill/>
                    </a:lnL>
                    <a:lnR>
                      <a:noFill/>
                    </a:lnR>
                    <a:lnT>
                      <a:noFill/>
                    </a:lnT>
                    <a:lnB>
                      <a:noFill/>
                    </a:lnB>
                    <a:lnTlToBr>
                      <a:noFill/>
                    </a:lnTlToBr>
                    <a:lnBlToTr>
                      <a:noFill/>
                    </a:lnBlToTr>
                    <a:noFill/>
                  </a:tcPr>
                </a:tc>
              </a:tr>
              <a:tr h="161925">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宋体" pitchFamily="2" charset="-122"/>
                        </a:rPr>
                        <a:t>护理制度执行优良率</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0.2583</a:t>
                      </a:r>
                    </a:p>
                  </a:txBody>
                  <a:tcPr>
                    <a:lnL>
                      <a:noFill/>
                    </a:lnL>
                    <a:lnR>
                      <a:noFill/>
                    </a:lnR>
                    <a:lnT>
                      <a:noFill/>
                    </a:lnT>
                    <a:lnB>
                      <a:noFill/>
                    </a:lnB>
                    <a:lnTlToBr>
                      <a:noFill/>
                    </a:lnTlToBr>
                    <a:lnBlToTr>
                      <a:noFill/>
                    </a:lnBlToTr>
                    <a:noFill/>
                  </a:tcPr>
                </a:tc>
                <a:tc gridSpan="2" vMerge="1">
                  <a:txBody>
                    <a:bodyPr/>
                    <a:lstStyle/>
                    <a:p>
                      <a:endParaRPr/>
                    </a:p>
                  </a:txBody>
                  <a:tcPr/>
                </a:tc>
                <a:tc hMerge="1" vMerge="1">
                  <a:txBody>
                    <a:bodyPr/>
                    <a:lstStyle/>
                    <a:p>
                      <a:endParaRPr/>
                    </a:p>
                  </a:txBody>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rgbClr val="FF0066"/>
                          </a:solidFill>
                          <a:effectLst/>
                          <a:ea typeface="Times New Roman" pitchFamily="18" charset="0"/>
                        </a:rPr>
                        <a:t>54.7</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20.7</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26.1</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chemeClr val="folHlink"/>
                          </a:solidFill>
                          <a:effectLst/>
                          <a:ea typeface="Times New Roman" pitchFamily="18" charset="0"/>
                        </a:rPr>
                        <a:t>20.0</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27.4</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35.5</a:t>
                      </a:r>
                    </a:p>
                  </a:txBody>
                  <a:tcPr>
                    <a:lnL>
                      <a:noFill/>
                    </a:lnL>
                    <a:lnR>
                      <a:noFill/>
                    </a:lnR>
                    <a:lnT>
                      <a:noFill/>
                    </a:lnT>
                    <a:lnB>
                      <a:noFill/>
                    </a:lnB>
                    <a:lnTlToBr>
                      <a:noFill/>
                    </a:lnTlToBr>
                    <a:lnBlToTr>
                      <a:noFill/>
                    </a:lnBlToTr>
                    <a:noFill/>
                  </a:tcPr>
                </a:tc>
              </a:tr>
              <a:tr h="161925">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宋体" pitchFamily="2" charset="-122"/>
                        </a:rPr>
                        <a:t>膳食供应优良率</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0.1047</a:t>
                      </a:r>
                    </a:p>
                  </a:txBody>
                  <a:tcPr>
                    <a:lnL>
                      <a:noFill/>
                    </a:lnL>
                    <a:lnR>
                      <a:noFill/>
                    </a:lnR>
                    <a:lnT>
                      <a:noFill/>
                    </a:lnT>
                    <a:lnB>
                      <a:noFill/>
                    </a:lnB>
                    <a:lnTlToBr>
                      <a:noFill/>
                    </a:lnTlToBr>
                    <a:lnBlToTr>
                      <a:noFill/>
                    </a:lnBlToTr>
                    <a:noFill/>
                  </a:tcPr>
                </a:tc>
                <a:tc gridSpan="2" vMerge="1">
                  <a:txBody>
                    <a:bodyPr/>
                    <a:lstStyle/>
                    <a:p>
                      <a:endParaRPr/>
                    </a:p>
                  </a:txBody>
                  <a:tcPr/>
                </a:tc>
                <a:tc hMerge="1" vMerge="1">
                  <a:txBody>
                    <a:bodyPr/>
                    <a:lstStyle/>
                    <a:p>
                      <a:endParaRPr/>
                    </a:p>
                  </a:txBody>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rgbClr val="FF0066"/>
                          </a:solidFill>
                          <a:effectLst/>
                          <a:ea typeface="Times New Roman" pitchFamily="18" charset="0"/>
                        </a:rPr>
                        <a:t>41.3</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41.4</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22.8</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chemeClr val="folHlink"/>
                          </a:solidFill>
                          <a:effectLst/>
                          <a:ea typeface="Times New Roman" pitchFamily="18" charset="0"/>
                        </a:rPr>
                        <a:t>20.0</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34.0</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30.3</a:t>
                      </a:r>
                    </a:p>
                  </a:txBody>
                  <a:tcPr>
                    <a:lnL>
                      <a:noFill/>
                    </a:lnL>
                    <a:lnR>
                      <a:noFill/>
                    </a:lnR>
                    <a:lnT>
                      <a:noFill/>
                    </a:lnT>
                    <a:lnB>
                      <a:noFill/>
                    </a:lnB>
                    <a:lnTlToBr>
                      <a:noFill/>
                    </a:lnTlToBr>
                    <a:lnBlToTr>
                      <a:noFill/>
                    </a:lnBlToTr>
                    <a:noFill/>
                  </a:tcPr>
                </a:tc>
              </a:tr>
              <a:tr h="336550">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rgbClr val="FF3300"/>
                          </a:solidFill>
                          <a:effectLst/>
                          <a:ea typeface="宋体" pitchFamily="2" charset="-122"/>
                        </a:rPr>
                        <a:t>综合评分指数</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endParaRPr kumimoji="1" sz="1600" b="1" u="none">
                        <a:effectLst/>
                        <a:ea typeface="Times New Roman" pitchFamily="18" charset="0"/>
                      </a:endParaRPr>
                    </a:p>
                  </a:txBody>
                  <a:tcPr>
                    <a:lnL>
                      <a:noFill/>
                    </a:lnL>
                    <a:lnR>
                      <a:noFill/>
                    </a:lnR>
                    <a:lnT>
                      <a:noFill/>
                    </a:lnT>
                    <a:lnB>
                      <a:noFill/>
                    </a:lnB>
                    <a:lnTlToBr>
                      <a:noFill/>
                    </a:lnTlToBr>
                    <a:lnBlToTr>
                      <a:noFill/>
                    </a:lnBlToTr>
                    <a:noFill/>
                  </a:tcPr>
                </a:tc>
                <a:tc gridSpan="2" vMerge="1">
                  <a:txBody>
                    <a:bodyPr/>
                    <a:lstStyle/>
                    <a:p>
                      <a:endParaRPr/>
                    </a:p>
                  </a:txBody>
                  <a:tcPr/>
                </a:tc>
                <a:tc hMerge="1" vMerge="1">
                  <a:txBody>
                    <a:bodyPr/>
                    <a:lstStyle/>
                    <a:p>
                      <a:endParaRPr/>
                    </a:p>
                  </a:txBody>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rgbClr val="FF0066"/>
                          </a:solidFill>
                          <a:effectLst/>
                          <a:ea typeface="Times New Roman" pitchFamily="18" charset="0"/>
                        </a:rPr>
                        <a:t>66.2</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54.5</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55.0</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chemeClr val="folHlink"/>
                          </a:solidFill>
                          <a:effectLst/>
                          <a:ea typeface="Times New Roman" pitchFamily="18" charset="0"/>
                        </a:rPr>
                        <a:t>52.5</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56.5</a:t>
                      </a:r>
                    </a:p>
                  </a:txBody>
                  <a:tcPr>
                    <a:lnL>
                      <a:noFill/>
                    </a:lnL>
                    <a:lnR>
                      <a:noFill/>
                    </a:lnR>
                    <a:lnT>
                      <a:noFill/>
                    </a:lnT>
                    <a:lnB>
                      <a:noFill/>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55.5</a:t>
                      </a:r>
                    </a:p>
                  </a:txBody>
                  <a:tcPr>
                    <a:lnL>
                      <a:noFill/>
                    </a:lnL>
                    <a:lnR>
                      <a:noFill/>
                    </a:lnR>
                    <a:lnT>
                      <a:noFill/>
                    </a:lnT>
                    <a:lnB>
                      <a:noFill/>
                    </a:lnB>
                    <a:lnTlToBr>
                      <a:noFill/>
                    </a:lnTlToBr>
                    <a:lnBlToTr>
                      <a:noFill/>
                    </a:lnBlToTr>
                    <a:noFill/>
                  </a:tcPr>
                </a:tc>
              </a:tr>
              <a:tr h="146050">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rgbClr val="FF3300"/>
                          </a:solidFill>
                          <a:effectLst/>
                          <a:ea typeface="宋体" pitchFamily="2" charset="-122"/>
                        </a:rPr>
                        <a:t>工作质量顺位</a:t>
                      </a: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endParaRPr kumimoji="1" sz="1600" b="1" u="none">
                        <a:effectLst/>
                        <a:ea typeface="Times New Roman"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vMerge="1">
                  <a:txBody>
                    <a:bodyPr/>
                    <a:lstStyle/>
                    <a:p>
                      <a:endParaRPr/>
                    </a:p>
                  </a:txBody>
                  <a:tcPr/>
                </a:tc>
                <a:tc hMerge="1" vMerge="1">
                  <a:txBody>
                    <a:bodyPr/>
                    <a:lstStyle/>
                    <a:p>
                      <a:endParaRPr/>
                    </a:p>
                  </a:txBody>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rgbClr val="FF0066"/>
                          </a:solidFill>
                          <a:effectLst/>
                          <a:ea typeface="Times New Roman" pitchFamily="18" charset="0"/>
                        </a:rPr>
                        <a:t>1</a:t>
                      </a: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5</a:t>
                      </a: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4</a:t>
                      </a: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solidFill>
                            <a:schemeClr val="folHlink"/>
                          </a:solidFill>
                          <a:effectLst/>
                          <a:ea typeface="Times New Roman" pitchFamily="18" charset="0"/>
                        </a:rPr>
                        <a:t>6</a:t>
                      </a: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a:effectLst/>
                          <a:ea typeface="Times New Roman" pitchFamily="18" charset="0"/>
                        </a:rPr>
                        <a:t>2</a:t>
                      </a: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600" b="1" u="none" dirty="0">
                          <a:effectLst/>
                          <a:ea typeface="Times New Roman" pitchFamily="18" charset="0"/>
                        </a:rPr>
                        <a:t>3</a:t>
                      </a: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46" name="OleObject"/>
          <p:cNvGraphicFramePr>
            <a:graphicFrameLocks noChangeAspect="1"/>
          </p:cNvGraphicFramePr>
          <p:nvPr/>
        </p:nvGraphicFramePr>
        <p:xfrm>
          <a:off x="4038600" y="2133600"/>
          <a:ext cx="296862" cy="381000"/>
        </p:xfrm>
        <a:graphic>
          <a:graphicData uri="http://schemas.openxmlformats.org/presentationml/2006/ole">
            <mc:AlternateContent xmlns:mc="http://schemas.openxmlformats.org/markup-compatibility/2006">
              <mc:Choice xmlns:v="urn:schemas-microsoft-com:vml" Requires="v">
                <p:oleObj spid="_x0000_s12489" name="Equation" r:id="rId3" imgW="0" imgH="0" progId="Equation.DSMT4">
                  <p:embed/>
                </p:oleObj>
              </mc:Choice>
              <mc:Fallback>
                <p:oleObj name="Equation" r:id="rId3" imgW="0" imgH="0" progId="Equation.DSMT4">
                  <p:embed/>
                  <p:pic>
                    <p:nvPicPr>
                      <p:cNvPr id="0" name="Picture 2"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4038600" y="2133600"/>
                        <a:ext cx="296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 name="OleObject"/>
          <p:cNvGraphicFramePr>
            <a:graphicFrameLocks noChangeAspect="1"/>
          </p:cNvGraphicFramePr>
          <p:nvPr/>
        </p:nvGraphicFramePr>
        <p:xfrm>
          <a:off x="2286000" y="2133600"/>
          <a:ext cx="457200" cy="381000"/>
        </p:xfrm>
        <a:graphic>
          <a:graphicData uri="http://schemas.openxmlformats.org/presentationml/2006/ole">
            <mc:AlternateContent xmlns:mc="http://schemas.openxmlformats.org/markup-compatibility/2006">
              <mc:Choice xmlns:v="urn:schemas-microsoft-com:vml" Requires="v">
                <p:oleObj spid="_x0000_s12490" name="Equation" r:id="rId5" imgW="0" imgH="0" progId="Equation.DSMT4">
                  <p:embed/>
                </p:oleObj>
              </mc:Choice>
              <mc:Fallback>
                <p:oleObj name="Equation" r:id="rId5" imgW="0" imgH="0" progId="Equation.DSMT4">
                  <p:embed/>
                  <p:pic>
                    <p:nvPicPr>
                      <p:cNvPr id="0" name="Picture 1" descr="rId2"/>
                      <p:cNvPicPr>
                        <a:picLocks noChangeAspect="1" noChangeArrowheads="1"/>
                      </p:cNvPicPr>
                      <p:nvPr/>
                    </p:nvPicPr>
                    <p:blipFill dpi="0">
                      <a:blip r:embed="rId6">
                        <a:extLst>
                          <a:ext uri="{28A0092B-C50C-407E-A947-70E740481C1C}">
                            <a14:useLocalDpi xmlns:a14="http://schemas.microsoft.com/office/drawing/2010/main" val="0"/>
                          </a:ext>
                        </a:extLst>
                      </a:blip>
                      <a:srcRect/>
                      <a:stretch>
                        <a:fillRect/>
                      </a:stretch>
                    </p:blipFill>
                    <p:spPr bwMode="auto">
                      <a:xfrm>
                        <a:off x="2286000" y="21336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448" name="直接连接符 2447"/>
          <p:cNvCxnSpPr/>
          <p:nvPr/>
        </p:nvCxnSpPr>
        <p:spPr>
          <a:xfrm>
            <a:off x="781594" y="4097383"/>
            <a:ext cx="7391400" cy="0"/>
          </a:xfrm>
          <a:prstGeom prst="line">
            <a:avLst/>
          </a:prstGeom>
          <a:noFill/>
          <a:ln w="12700">
            <a:solidFill>
              <a:srgbClr val="000000"/>
            </a:solidFill>
            <a:prstDash val="solid"/>
            <a:miter lim="800000"/>
            <a:headEnd type="none" w="med" len="med"/>
            <a:tailEnd type="none" w="med" len="med"/>
          </a:ln>
          <a:effec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451" name="标题 2450"/>
          <p:cNvSpPr>
            <a:spLocks noGrp="1"/>
          </p:cNvSpPr>
          <p:nvPr>
            <p:ph type="title" idx="4294967295"/>
          </p:nvPr>
        </p:nvSpPr>
        <p:spPr>
          <a:xfrm>
            <a:off x="538962" y="152400"/>
            <a:ext cx="7543800" cy="7620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3600" dirty="0">
                <a:effectLst/>
              </a:rPr>
              <a:t>4.6  </a:t>
            </a:r>
            <a:r>
              <a:rPr sz="3600" dirty="0" err="1">
                <a:effectLst/>
              </a:rPr>
              <a:t>层次分析法评价</a:t>
            </a:r>
            <a:endParaRPr sz="3600" dirty="0">
              <a:effectLst/>
            </a:endParaRPr>
          </a:p>
        </p:txBody>
      </p:sp>
      <p:sp>
        <p:nvSpPr>
          <p:cNvPr id="2452" name="文本占位符 2451"/>
          <p:cNvSpPr>
            <a:spLocks noGrp="1"/>
          </p:cNvSpPr>
          <p:nvPr>
            <p:ph type="body" idx="4294967295"/>
          </p:nvPr>
        </p:nvSpPr>
        <p:spPr>
          <a:xfrm>
            <a:off x="500862" y="1016000"/>
            <a:ext cx="7620000" cy="1981200"/>
          </a:xfrm>
          <a:prstGeom prst="rect">
            <a:avLst/>
          </a:prstGeom>
          <a:noFill/>
          <a:ln w="12700">
            <a:noFill/>
            <a:prstDash val="solid"/>
            <a:miter lim="800000"/>
            <a:headEnd type="none" w="med" len="med"/>
            <a:tailEnd type="none" w="med" len="med"/>
          </a:ln>
          <a:effectLst/>
        </p:spPr>
        <p:txBody>
          <a:bodyPr>
            <a:normAutofit lnSpcReduction="10000"/>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lvl="0">
              <a:lnSpc>
                <a:spcPct val="130000"/>
              </a:lnSpc>
              <a:buNone/>
            </a:pPr>
            <a:r>
              <a:rPr sz="2000" b="1" dirty="0">
                <a:solidFill>
                  <a:srgbClr val="008000"/>
                </a:solidFill>
                <a:effectLst/>
                <a:ea typeface="宋体" pitchFamily="2" charset="-122"/>
              </a:rPr>
              <a:t>1、应用层次分析法时，注意在计算归一化权重系数后，应检验所计算得出的</a:t>
            </a:r>
            <a:r>
              <a:rPr sz="2000" b="1" dirty="0">
                <a:solidFill>
                  <a:srgbClr val="CC3300"/>
                </a:solidFill>
                <a:effectLst/>
                <a:ea typeface="华文中宋" pitchFamily="2" charset="-122"/>
              </a:rPr>
              <a:t>权重系数是否符合逻辑</a:t>
            </a:r>
            <a:r>
              <a:rPr sz="2000" b="1" dirty="0">
                <a:effectLst/>
                <a:ea typeface="宋体" pitchFamily="2" charset="-122"/>
              </a:rPr>
              <a:t>。通常用一致性指标检验该项目的相对优先顺序有无逻辑混乱，一般认为，当</a:t>
            </a:r>
            <a:r>
              <a:rPr sz="2000" b="1" dirty="0">
                <a:solidFill>
                  <a:srgbClr val="CC3300"/>
                </a:solidFill>
                <a:effectLst/>
                <a:ea typeface="宋体" pitchFamily="2" charset="-122"/>
              </a:rPr>
              <a:t>CI&lt;0.10</a:t>
            </a:r>
            <a:r>
              <a:rPr sz="2000" b="1" dirty="0">
                <a:effectLst/>
                <a:ea typeface="宋体" pitchFamily="2" charset="-122"/>
              </a:rPr>
              <a:t>时，可能无逻辑混乱，即计算得的各项权重可以接受。</a:t>
            </a:r>
          </a:p>
          <a:p>
            <a:pPr lvl="0">
              <a:lnSpc>
                <a:spcPct val="130000"/>
              </a:lnSpc>
              <a:buNone/>
            </a:pPr>
            <a:r>
              <a:rPr sz="2000" b="1" dirty="0">
                <a:effectLst/>
                <a:ea typeface="宋体" pitchFamily="2" charset="-122"/>
              </a:rPr>
              <a:t>           </a:t>
            </a:r>
            <a:r>
              <a:rPr sz="2000" b="1" dirty="0" err="1">
                <a:effectLst/>
                <a:ea typeface="宋体" pitchFamily="2" charset="-122"/>
              </a:rPr>
              <a:t>按下述公式可计算</a:t>
            </a:r>
            <a:r>
              <a:rPr sz="2000" b="1" dirty="0">
                <a:effectLst/>
              </a:rPr>
              <a:t> </a:t>
            </a:r>
            <a:r>
              <a:rPr sz="2000" b="1" dirty="0" err="1">
                <a:solidFill>
                  <a:srgbClr val="CC3300"/>
                </a:solidFill>
                <a:effectLst/>
              </a:rPr>
              <a:t>一致性指标</a:t>
            </a:r>
            <a:r>
              <a:rPr sz="2000" b="1" dirty="0">
                <a:solidFill>
                  <a:srgbClr val="CC3300"/>
                </a:solidFill>
                <a:effectLst/>
              </a:rPr>
              <a:t>        </a:t>
            </a:r>
            <a:r>
              <a:rPr sz="2000" b="1" dirty="0">
                <a:effectLst/>
              </a:rPr>
              <a:t>：</a:t>
            </a:r>
          </a:p>
        </p:txBody>
      </p:sp>
      <p:graphicFrame>
        <p:nvGraphicFramePr>
          <p:cNvPr id="2453" name="OleObject"/>
          <p:cNvGraphicFramePr>
            <a:graphicFrameLocks noChangeAspect="1"/>
          </p:cNvGraphicFramePr>
          <p:nvPr>
            <p:extLst>
              <p:ext uri="{D42A27DB-BD31-4B8C-83A1-F6EECF244321}">
                <p14:modId xmlns:p14="http://schemas.microsoft.com/office/powerpoint/2010/main" val="3410502371"/>
              </p:ext>
            </p:extLst>
          </p:nvPr>
        </p:nvGraphicFramePr>
        <p:xfrm>
          <a:off x="2766399" y="2965187"/>
          <a:ext cx="1981200" cy="685800"/>
        </p:xfrm>
        <a:graphic>
          <a:graphicData uri="http://schemas.openxmlformats.org/presentationml/2006/ole">
            <mc:AlternateContent xmlns:mc="http://schemas.openxmlformats.org/markup-compatibility/2006">
              <mc:Choice xmlns:v="urn:schemas-microsoft-com:vml" Requires="v">
                <p:oleObj spid="_x0000_s13913" name="Equation" r:id="rId3" imgW="0" imgH="0" progId="Equation.DSMT4">
                  <p:embed/>
                </p:oleObj>
              </mc:Choice>
              <mc:Fallback>
                <p:oleObj name="Equation" r:id="rId3" imgW="0" imgH="0" progId="Equation.DSMT4">
                  <p:embed/>
                  <p:pic>
                    <p:nvPicPr>
                      <p:cNvPr id="0" name="Picture 6"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2766399" y="2965187"/>
                        <a:ext cx="198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4" name="OleObject"/>
          <p:cNvGraphicFramePr>
            <a:graphicFrameLocks noChangeAspect="1"/>
          </p:cNvGraphicFramePr>
          <p:nvPr>
            <p:extLst>
              <p:ext uri="{D42A27DB-BD31-4B8C-83A1-F6EECF244321}">
                <p14:modId xmlns:p14="http://schemas.microsoft.com/office/powerpoint/2010/main" val="2816953838"/>
              </p:ext>
            </p:extLst>
          </p:nvPr>
        </p:nvGraphicFramePr>
        <p:xfrm>
          <a:off x="2710383" y="3675062"/>
          <a:ext cx="2362200" cy="762000"/>
        </p:xfrm>
        <a:graphic>
          <a:graphicData uri="http://schemas.openxmlformats.org/presentationml/2006/ole">
            <mc:AlternateContent xmlns:mc="http://schemas.openxmlformats.org/markup-compatibility/2006">
              <mc:Choice xmlns:v="urn:schemas-microsoft-com:vml" Requires="v">
                <p:oleObj spid="_x0000_s13914" name="Equation" r:id="rId5" imgW="0" imgH="0" progId="Equation.DSMT4">
                  <p:embed/>
                </p:oleObj>
              </mc:Choice>
              <mc:Fallback>
                <p:oleObj name="Equation" r:id="rId5" imgW="0" imgH="0" progId="Equation.DSMT4">
                  <p:embed/>
                  <p:pic>
                    <p:nvPicPr>
                      <p:cNvPr id="0" name="Picture 5" descr="rId2"/>
                      <p:cNvPicPr>
                        <a:picLocks noChangeAspect="1" noChangeArrowheads="1"/>
                      </p:cNvPicPr>
                      <p:nvPr/>
                    </p:nvPicPr>
                    <p:blipFill dpi="0">
                      <a:blip r:embed="rId6">
                        <a:extLst>
                          <a:ext uri="{28A0092B-C50C-407E-A947-70E740481C1C}">
                            <a14:useLocalDpi xmlns:a14="http://schemas.microsoft.com/office/drawing/2010/main" val="0"/>
                          </a:ext>
                        </a:extLst>
                      </a:blip>
                      <a:srcRect/>
                      <a:stretch>
                        <a:fillRect/>
                      </a:stretch>
                    </p:blipFill>
                    <p:spPr bwMode="auto">
                      <a:xfrm>
                        <a:off x="2710383" y="3675062"/>
                        <a:ext cx="2362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5" name="OleObject"/>
          <p:cNvGraphicFramePr>
            <a:graphicFrameLocks noChangeAspect="1"/>
          </p:cNvGraphicFramePr>
          <p:nvPr>
            <p:extLst>
              <p:ext uri="{D42A27DB-BD31-4B8C-83A1-F6EECF244321}">
                <p14:modId xmlns:p14="http://schemas.microsoft.com/office/powerpoint/2010/main" val="3039081265"/>
              </p:ext>
            </p:extLst>
          </p:nvPr>
        </p:nvGraphicFramePr>
        <p:xfrm>
          <a:off x="2710382" y="4447842"/>
          <a:ext cx="2109427" cy="782132"/>
        </p:xfrm>
        <a:graphic>
          <a:graphicData uri="http://schemas.openxmlformats.org/presentationml/2006/ole">
            <mc:AlternateContent xmlns:mc="http://schemas.openxmlformats.org/markup-compatibility/2006">
              <mc:Choice xmlns:v="urn:schemas-microsoft-com:vml" Requires="v">
                <p:oleObj spid="_x0000_s13915" name="Equation" r:id="rId7" imgW="1041120" imgH="444240" progId="Equation.DSMT4">
                  <p:embed/>
                </p:oleObj>
              </mc:Choice>
              <mc:Fallback>
                <p:oleObj name="Equation" r:id="rId7" imgW="1041120" imgH="444240" progId="Equation.DSMT4">
                  <p:embed/>
                  <p:pic>
                    <p:nvPicPr>
                      <p:cNvPr id="0" name="Picture 4" descr="rId3"/>
                      <p:cNvPicPr>
                        <a:picLocks noChangeAspect="1" noChangeArrowheads="1"/>
                      </p:cNvPicPr>
                      <p:nvPr/>
                    </p:nvPicPr>
                    <p:blipFill dpi="0">
                      <a:blip r:embed="rId8"/>
                      <a:srcRect/>
                      <a:stretch>
                        <a:fillRect/>
                      </a:stretch>
                    </p:blipFill>
                    <p:spPr bwMode="auto">
                      <a:xfrm>
                        <a:off x="2710382" y="4447842"/>
                        <a:ext cx="2109427" cy="782132"/>
                      </a:xfrm>
                      <a:prstGeom prst="rect">
                        <a:avLst/>
                      </a:prstGeom>
                      <a:noFill/>
                      <a:ln>
                        <a:noFill/>
                      </a:ln>
                      <a:extLst/>
                    </p:spPr>
                  </p:pic>
                </p:oleObj>
              </mc:Fallback>
            </mc:AlternateContent>
          </a:graphicData>
        </a:graphic>
      </p:graphicFrame>
      <p:graphicFrame>
        <p:nvGraphicFramePr>
          <p:cNvPr id="2456" name="OleObject"/>
          <p:cNvGraphicFramePr>
            <a:graphicFrameLocks noChangeAspect="1"/>
          </p:cNvGraphicFramePr>
          <p:nvPr>
            <p:extLst>
              <p:ext uri="{D42A27DB-BD31-4B8C-83A1-F6EECF244321}">
                <p14:modId xmlns:p14="http://schemas.microsoft.com/office/powerpoint/2010/main" val="1086812001"/>
              </p:ext>
            </p:extLst>
          </p:nvPr>
        </p:nvGraphicFramePr>
        <p:xfrm>
          <a:off x="6080173" y="5229974"/>
          <a:ext cx="609600" cy="460375"/>
        </p:xfrm>
        <a:graphic>
          <a:graphicData uri="http://schemas.openxmlformats.org/presentationml/2006/ole">
            <mc:AlternateContent xmlns:mc="http://schemas.openxmlformats.org/markup-compatibility/2006">
              <mc:Choice xmlns:v="urn:schemas-microsoft-com:vml" Requires="v">
                <p:oleObj spid="_x0000_s13916" name="Equation" r:id="rId9" imgW="0" imgH="0" progId="Equation.DSMT4">
                  <p:embed/>
                </p:oleObj>
              </mc:Choice>
              <mc:Fallback>
                <p:oleObj name="Equation" r:id="rId9" imgW="0" imgH="0" progId="Equation.DSMT4">
                  <p:embed/>
                  <p:pic>
                    <p:nvPicPr>
                      <p:cNvPr id="0" name="Picture 3" descr="rId4"/>
                      <p:cNvPicPr>
                        <a:picLocks noChangeAspect="1" noChangeArrowheads="1"/>
                      </p:cNvPicPr>
                      <p:nvPr/>
                    </p:nvPicPr>
                    <p:blipFill dpi="0">
                      <a:blip r:embed="rId10">
                        <a:extLst>
                          <a:ext uri="{28A0092B-C50C-407E-A947-70E740481C1C}">
                            <a14:useLocalDpi xmlns:a14="http://schemas.microsoft.com/office/drawing/2010/main" val="0"/>
                          </a:ext>
                        </a:extLst>
                      </a:blip>
                      <a:srcRect/>
                      <a:stretch>
                        <a:fillRect/>
                      </a:stretch>
                    </p:blipFill>
                    <p:spPr bwMode="auto">
                      <a:xfrm>
                        <a:off x="6080173" y="5229974"/>
                        <a:ext cx="609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7" name="OleObject"/>
          <p:cNvGraphicFramePr>
            <a:graphicFrameLocks noChangeAspect="1"/>
          </p:cNvGraphicFramePr>
          <p:nvPr>
            <p:extLst>
              <p:ext uri="{D42A27DB-BD31-4B8C-83A1-F6EECF244321}">
                <p14:modId xmlns:p14="http://schemas.microsoft.com/office/powerpoint/2010/main" val="1250444975"/>
              </p:ext>
            </p:extLst>
          </p:nvPr>
        </p:nvGraphicFramePr>
        <p:xfrm>
          <a:off x="955675" y="5876924"/>
          <a:ext cx="312471" cy="343665"/>
        </p:xfrm>
        <a:graphic>
          <a:graphicData uri="http://schemas.openxmlformats.org/presentationml/2006/ole">
            <mc:AlternateContent xmlns:mc="http://schemas.openxmlformats.org/markup-compatibility/2006">
              <mc:Choice xmlns:v="urn:schemas-microsoft-com:vml" Requires="v">
                <p:oleObj spid="_x0000_s13917" name="Equation" r:id="rId11" imgW="152280" imgH="228600" progId="Equation.DSMT4">
                  <p:embed/>
                </p:oleObj>
              </mc:Choice>
              <mc:Fallback>
                <p:oleObj name="Equation" r:id="rId11" imgW="152280" imgH="228600" progId="Equation.DSMT4">
                  <p:embed/>
                  <p:pic>
                    <p:nvPicPr>
                      <p:cNvPr id="0" name="Picture 2" descr="rId5"/>
                      <p:cNvPicPr>
                        <a:picLocks noChangeAspect="1" noChangeArrowheads="1"/>
                      </p:cNvPicPr>
                      <p:nvPr/>
                    </p:nvPicPr>
                    <p:blipFill dpi="0">
                      <a:blip r:embed="rId12"/>
                      <a:srcRect/>
                      <a:stretch>
                        <a:fillRect/>
                      </a:stretch>
                    </p:blipFill>
                    <p:spPr bwMode="auto">
                      <a:xfrm>
                        <a:off x="955675" y="5876924"/>
                        <a:ext cx="312471" cy="343665"/>
                      </a:xfrm>
                      <a:prstGeom prst="rect">
                        <a:avLst/>
                      </a:prstGeom>
                      <a:noFill/>
                      <a:ln>
                        <a:noFill/>
                      </a:ln>
                      <a:extLst/>
                    </p:spPr>
                  </p:pic>
                </p:oleObj>
              </mc:Fallback>
            </mc:AlternateContent>
          </a:graphicData>
        </a:graphic>
      </p:graphicFrame>
      <p:sp>
        <p:nvSpPr>
          <p:cNvPr id="2458" name="矩形 2457"/>
          <p:cNvSpPr/>
          <p:nvPr/>
        </p:nvSpPr>
        <p:spPr>
          <a:xfrm>
            <a:off x="1162189" y="5179189"/>
            <a:ext cx="7820789" cy="1041400"/>
          </a:xfrm>
          <a:prstGeom prst="rect">
            <a:avLst/>
          </a:prstGeom>
          <a:no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30000"/>
              </a:lnSpc>
              <a:spcBef>
                <a:spcPct val="0"/>
              </a:spcBef>
              <a:spcAft>
                <a:spcPct val="0"/>
              </a:spcAft>
              <a:buClrTx/>
              <a:buSzTx/>
              <a:buChar char="•"/>
            </a:pPr>
            <a:r>
              <a:rPr kumimoji="1" sz="2400" b="1" u="none" dirty="0">
                <a:effectLst/>
                <a:ea typeface="宋体" pitchFamily="2" charset="-122"/>
              </a:rPr>
              <a:t>  </a:t>
            </a:r>
            <a:r>
              <a:rPr kumimoji="1" sz="2400" b="1" u="none" dirty="0" err="1">
                <a:effectLst/>
                <a:ea typeface="宋体" pitchFamily="2" charset="-122"/>
              </a:rPr>
              <a:t>其中</a:t>
            </a:r>
            <a:r>
              <a:rPr kumimoji="1" sz="2400" b="1" i="1" u="none" dirty="0" err="1">
                <a:solidFill>
                  <a:srgbClr val="339933"/>
                </a:solidFill>
                <a:effectLst/>
                <a:ea typeface="宋体" pitchFamily="2" charset="-122"/>
              </a:rPr>
              <a:t>m</a:t>
            </a:r>
            <a:r>
              <a:rPr kumimoji="1" sz="2400" b="1" u="none" dirty="0" err="1">
                <a:effectLst/>
                <a:ea typeface="宋体" pitchFamily="2" charset="-122"/>
              </a:rPr>
              <a:t>为受检验层次的子目标数</a:t>
            </a:r>
            <a:r>
              <a:rPr kumimoji="1" sz="2400" b="1" u="none" dirty="0" smtClean="0">
                <a:effectLst/>
                <a:ea typeface="宋体" pitchFamily="2" charset="-122"/>
              </a:rPr>
              <a:t>， </a:t>
            </a:r>
            <a:r>
              <a:rPr kumimoji="1" lang="en-US" sz="2400" b="1" u="none" dirty="0" smtClean="0">
                <a:effectLst/>
                <a:ea typeface="宋体" pitchFamily="2" charset="-122"/>
              </a:rPr>
              <a:t>       </a:t>
            </a:r>
            <a:r>
              <a:rPr kumimoji="1" sz="2400" b="1" u="none" dirty="0" err="1" smtClean="0">
                <a:effectLst/>
                <a:ea typeface="宋体" pitchFamily="2" charset="-122"/>
              </a:rPr>
              <a:t>为最大特征根</a:t>
            </a:r>
            <a:r>
              <a:rPr kumimoji="1" sz="2400" b="1" u="none" dirty="0">
                <a:effectLst/>
                <a:ea typeface="宋体" pitchFamily="2" charset="-122"/>
              </a:rPr>
              <a:t>,     </a:t>
            </a:r>
            <a:r>
              <a:rPr kumimoji="1" sz="2400" b="1" u="none" dirty="0" err="1">
                <a:effectLst/>
                <a:ea typeface="宋体" pitchFamily="2" charset="-122"/>
              </a:rPr>
              <a:t>为该层子目标成对比较判断优选矩阵的特征根</a:t>
            </a:r>
            <a:r>
              <a:rPr kumimoji="1" sz="2400" b="1" u="none" dirty="0">
                <a:effectLst/>
                <a:ea typeface="宋体" pitchFamily="2" charset="-122"/>
              </a:rPr>
              <a:t>。</a:t>
            </a:r>
          </a:p>
        </p:txBody>
      </p:sp>
      <p:graphicFrame>
        <p:nvGraphicFramePr>
          <p:cNvPr id="2459" name="OleObject"/>
          <p:cNvGraphicFramePr>
            <a:graphicFrameLocks noChangeAspect="1"/>
          </p:cNvGraphicFramePr>
          <p:nvPr>
            <p:extLst>
              <p:ext uri="{D42A27DB-BD31-4B8C-83A1-F6EECF244321}">
                <p14:modId xmlns:p14="http://schemas.microsoft.com/office/powerpoint/2010/main" val="3836392623"/>
              </p:ext>
            </p:extLst>
          </p:nvPr>
        </p:nvGraphicFramePr>
        <p:xfrm>
          <a:off x="4571003" y="2571538"/>
          <a:ext cx="501581" cy="386882"/>
        </p:xfrm>
        <a:graphic>
          <a:graphicData uri="http://schemas.openxmlformats.org/presentationml/2006/ole">
            <mc:AlternateContent xmlns:mc="http://schemas.openxmlformats.org/markup-compatibility/2006">
              <mc:Choice xmlns:v="urn:schemas-microsoft-com:vml" Requires="v">
                <p:oleObj spid="_x0000_s13918" name="Equation" r:id="rId13" imgW="215640" imgH="177480" progId="Equation.DSMT4">
                  <p:embed/>
                </p:oleObj>
              </mc:Choice>
              <mc:Fallback>
                <p:oleObj name="Equation" r:id="rId13" imgW="215640" imgH="177480" progId="Equation.DSMT4">
                  <p:embed/>
                  <p:pic>
                    <p:nvPicPr>
                      <p:cNvPr id="0" name="Picture 1" descr="rId6"/>
                      <p:cNvPicPr>
                        <a:picLocks noChangeAspect="1" noChangeArrowheads="1"/>
                      </p:cNvPicPr>
                      <p:nvPr/>
                    </p:nvPicPr>
                    <p:blipFill dpi="0">
                      <a:blip r:embed="rId14"/>
                      <a:srcRect/>
                      <a:stretch>
                        <a:fillRect/>
                      </a:stretch>
                    </p:blipFill>
                    <p:spPr bwMode="auto">
                      <a:xfrm>
                        <a:off x="4571003" y="2571538"/>
                        <a:ext cx="501581" cy="386882"/>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462" name="标题 2461"/>
          <p:cNvSpPr>
            <a:spLocks noGrp="1"/>
          </p:cNvSpPr>
          <p:nvPr>
            <p:ph type="title" idx="4294967295"/>
          </p:nvPr>
        </p:nvSpPr>
        <p:spPr>
          <a:xfrm>
            <a:off x="1752600" y="160528"/>
            <a:ext cx="5867400" cy="6858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3600">
                <a:effectLst/>
              </a:rPr>
              <a:t>4.6  层次分析法评价（续1）</a:t>
            </a:r>
          </a:p>
        </p:txBody>
      </p:sp>
      <p:sp>
        <p:nvSpPr>
          <p:cNvPr id="2463" name="文本占位符 2462"/>
          <p:cNvSpPr>
            <a:spLocks noGrp="1"/>
          </p:cNvSpPr>
          <p:nvPr>
            <p:ph type="body" idx="4294967295"/>
          </p:nvPr>
        </p:nvSpPr>
        <p:spPr>
          <a:xfrm>
            <a:off x="659102" y="3523734"/>
            <a:ext cx="7957616" cy="2667000"/>
          </a:xfrm>
          <a:prstGeom prst="rect">
            <a:avLst/>
          </a:prstGeom>
          <a:noFill/>
          <a:ln w="12700">
            <a:noFill/>
            <a:prstDash val="solid"/>
            <a:miter lim="800000"/>
            <a:headEnd type="none" w="med" len="med"/>
            <a:tailEnd type="none" w="med" len="med"/>
          </a:ln>
          <a:effectLst/>
        </p:spPr>
        <p:txBody>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lvl="0">
              <a:lnSpc>
                <a:spcPct val="130000"/>
              </a:lnSpc>
              <a:buNone/>
            </a:pPr>
            <a:r>
              <a:rPr sz="2100" dirty="0">
                <a:effectLst/>
              </a:rPr>
              <a:t> </a:t>
            </a:r>
            <a:r>
              <a:rPr sz="2100" b="1" dirty="0">
                <a:solidFill>
                  <a:schemeClr val="accent2"/>
                </a:solidFill>
                <a:effectLst/>
                <a:ea typeface="宋体" pitchFamily="2" charset="-122"/>
              </a:rPr>
              <a:t>2、</a:t>
            </a:r>
            <a:r>
              <a:rPr sz="2100" b="1" dirty="0">
                <a:effectLst/>
                <a:ea typeface="宋体" pitchFamily="2" charset="-122"/>
              </a:rPr>
              <a:t>为了度量不同阶判断矩阵是否具有满意的一致性，我们还需引入判断矩阵的</a:t>
            </a:r>
            <a:r>
              <a:rPr sz="2100" b="1" dirty="0">
                <a:solidFill>
                  <a:schemeClr val="folHlink"/>
                </a:solidFill>
                <a:effectLst/>
                <a:ea typeface="宋体" pitchFamily="2" charset="-122"/>
              </a:rPr>
              <a:t>平均随机一致性指标值</a:t>
            </a:r>
            <a:r>
              <a:rPr sz="2100" b="1" dirty="0">
                <a:solidFill>
                  <a:schemeClr val="accent2"/>
                </a:solidFill>
                <a:effectLst/>
                <a:ea typeface="宋体" pitchFamily="2" charset="-122"/>
              </a:rPr>
              <a:t>。</a:t>
            </a:r>
            <a:r>
              <a:rPr sz="2100" b="1" dirty="0">
                <a:effectLst/>
                <a:ea typeface="宋体" pitchFamily="2" charset="-122"/>
              </a:rPr>
              <a:t>对于</a:t>
            </a:r>
            <a:r>
              <a:rPr sz="2100" b="1" dirty="0">
                <a:effectLst/>
                <a:ea typeface="Times New Roman" pitchFamily="18" charset="0"/>
              </a:rPr>
              <a:t>1</a:t>
            </a:r>
            <a:r>
              <a:rPr sz="2100" b="1" dirty="0">
                <a:effectLst/>
                <a:ea typeface="宋体" pitchFamily="2" charset="-122"/>
              </a:rPr>
              <a:t>，</a:t>
            </a:r>
            <a:r>
              <a:rPr sz="2100" b="1" dirty="0">
                <a:effectLst/>
                <a:ea typeface="Times New Roman" pitchFamily="18" charset="0"/>
              </a:rPr>
              <a:t>2</a:t>
            </a:r>
            <a:r>
              <a:rPr sz="2100" b="1" dirty="0">
                <a:effectLst/>
                <a:ea typeface="宋体" pitchFamily="2" charset="-122"/>
              </a:rPr>
              <a:t>阶判断矩阵，只是形式上的，因为</a:t>
            </a:r>
            <a:r>
              <a:rPr sz="2100" b="1" dirty="0">
                <a:effectLst/>
                <a:ea typeface="Times New Roman" pitchFamily="18" charset="0"/>
              </a:rPr>
              <a:t>1</a:t>
            </a:r>
            <a:r>
              <a:rPr sz="2100" b="1" dirty="0">
                <a:effectLst/>
                <a:ea typeface="宋体" pitchFamily="2" charset="-122"/>
              </a:rPr>
              <a:t>，</a:t>
            </a:r>
            <a:r>
              <a:rPr sz="2100" b="1" dirty="0">
                <a:effectLst/>
                <a:ea typeface="Times New Roman" pitchFamily="18" charset="0"/>
              </a:rPr>
              <a:t>2</a:t>
            </a:r>
            <a:r>
              <a:rPr sz="2100" b="1" dirty="0">
                <a:effectLst/>
                <a:ea typeface="宋体" pitchFamily="2" charset="-122"/>
              </a:rPr>
              <a:t>阶判断矩阵总具有完全一致性。当阶数大于</a:t>
            </a:r>
            <a:r>
              <a:rPr sz="2100" b="1" dirty="0">
                <a:effectLst/>
                <a:ea typeface="Times New Roman" pitchFamily="18" charset="0"/>
              </a:rPr>
              <a:t>2</a:t>
            </a:r>
            <a:r>
              <a:rPr sz="2100" b="1" dirty="0">
                <a:effectLst/>
                <a:ea typeface="宋体" pitchFamily="2" charset="-122"/>
              </a:rPr>
              <a:t>时，判断矩阵一致性指标与同阶平均随机一致性指标之比称为</a:t>
            </a:r>
            <a:r>
              <a:rPr sz="2100" b="1" dirty="0">
                <a:solidFill>
                  <a:schemeClr val="accent2"/>
                </a:solidFill>
                <a:effectLst/>
                <a:ea typeface="华文中宋" pitchFamily="2" charset="-122"/>
              </a:rPr>
              <a:t>随机一致性比率</a:t>
            </a:r>
            <a:r>
              <a:rPr sz="2100" b="1" dirty="0">
                <a:effectLst/>
                <a:ea typeface="宋体" pitchFamily="2" charset="-122"/>
              </a:rPr>
              <a:t>，记为</a:t>
            </a:r>
            <a:r>
              <a:rPr sz="2100" b="1" i="1" dirty="0">
                <a:solidFill>
                  <a:srgbClr val="CC3300"/>
                </a:solidFill>
                <a:effectLst/>
                <a:ea typeface="宋体" pitchFamily="2" charset="-122"/>
              </a:rPr>
              <a:t>CR</a:t>
            </a:r>
            <a:r>
              <a:rPr sz="2100" b="1" dirty="0">
                <a:solidFill>
                  <a:srgbClr val="CC3300"/>
                </a:solidFill>
                <a:effectLst/>
                <a:ea typeface="宋体" pitchFamily="2" charset="-122"/>
              </a:rPr>
              <a:t>，</a:t>
            </a:r>
            <a:r>
              <a:rPr sz="2100" b="1" dirty="0">
                <a:effectLst/>
                <a:ea typeface="宋体" pitchFamily="2" charset="-122"/>
              </a:rPr>
              <a:t>其计算公式为：</a:t>
            </a:r>
          </a:p>
        </p:txBody>
      </p:sp>
      <p:graphicFrame>
        <p:nvGraphicFramePr>
          <p:cNvPr id="2464" name="OleObject"/>
          <p:cNvGraphicFramePr>
            <a:graphicFrameLocks noChangeAspect="1"/>
          </p:cNvGraphicFramePr>
          <p:nvPr>
            <p:extLst>
              <p:ext uri="{D42A27DB-BD31-4B8C-83A1-F6EECF244321}">
                <p14:modId xmlns:p14="http://schemas.microsoft.com/office/powerpoint/2010/main" val="2668825694"/>
              </p:ext>
            </p:extLst>
          </p:nvPr>
        </p:nvGraphicFramePr>
        <p:xfrm>
          <a:off x="2685777" y="1732529"/>
          <a:ext cx="4934223" cy="348751"/>
        </p:xfrm>
        <a:graphic>
          <a:graphicData uri="http://schemas.openxmlformats.org/presentationml/2006/ole">
            <mc:AlternateContent xmlns:mc="http://schemas.openxmlformats.org/markup-compatibility/2006">
              <mc:Choice xmlns:v="urn:schemas-microsoft-com:vml" Requires="v">
                <p:oleObj spid="_x0000_s14837" name="Equation" r:id="rId3" imgW="3365280" imgH="228600" progId="Equation.DSMT4">
                  <p:embed/>
                </p:oleObj>
              </mc:Choice>
              <mc:Fallback>
                <p:oleObj name="Equation" r:id="rId3" imgW="3365280" imgH="228600" progId="Equation.DSMT4">
                  <p:embed/>
                  <p:pic>
                    <p:nvPicPr>
                      <p:cNvPr id="0" name="Picture 5" descr="rId1"/>
                      <p:cNvPicPr>
                        <a:picLocks noChangeAspect="1" noChangeArrowheads="1"/>
                      </p:cNvPicPr>
                      <p:nvPr/>
                    </p:nvPicPr>
                    <p:blipFill dpi="0">
                      <a:blip r:embed="rId4"/>
                      <a:srcRect/>
                      <a:stretch>
                        <a:fillRect/>
                      </a:stretch>
                    </p:blipFill>
                    <p:spPr bwMode="auto">
                      <a:xfrm>
                        <a:off x="2685777" y="1732529"/>
                        <a:ext cx="4934223" cy="348751"/>
                      </a:xfrm>
                      <a:prstGeom prst="rect">
                        <a:avLst/>
                      </a:prstGeom>
                      <a:noFill/>
                      <a:ln>
                        <a:noFill/>
                      </a:ln>
                    </p:spPr>
                  </p:pic>
                </p:oleObj>
              </mc:Fallback>
            </mc:AlternateContent>
          </a:graphicData>
        </a:graphic>
      </p:graphicFrame>
      <p:graphicFrame>
        <p:nvGraphicFramePr>
          <p:cNvPr id="2465" name="OleObject"/>
          <p:cNvGraphicFramePr>
            <a:graphicFrameLocks noChangeAspect="1"/>
          </p:cNvGraphicFramePr>
          <p:nvPr>
            <p:extLst>
              <p:ext uri="{D42A27DB-BD31-4B8C-83A1-F6EECF244321}">
                <p14:modId xmlns:p14="http://schemas.microsoft.com/office/powerpoint/2010/main" val="2957325966"/>
              </p:ext>
            </p:extLst>
          </p:nvPr>
        </p:nvGraphicFramePr>
        <p:xfrm>
          <a:off x="2008549" y="2191249"/>
          <a:ext cx="3359093" cy="316865"/>
        </p:xfrm>
        <a:graphic>
          <a:graphicData uri="http://schemas.openxmlformats.org/presentationml/2006/ole">
            <mc:AlternateContent xmlns:mc="http://schemas.openxmlformats.org/markup-compatibility/2006">
              <mc:Choice xmlns:v="urn:schemas-microsoft-com:vml" Requires="v">
                <p:oleObj spid="_x0000_s14838" name="Equation" r:id="rId5" imgW="2082600" imgH="228600" progId="Equation.DSMT4">
                  <p:embed/>
                </p:oleObj>
              </mc:Choice>
              <mc:Fallback>
                <p:oleObj name="Equation" r:id="rId5" imgW="2082600" imgH="228600" progId="Equation.DSMT4">
                  <p:embed/>
                  <p:pic>
                    <p:nvPicPr>
                      <p:cNvPr id="0" name="Picture 4" descr="rId2"/>
                      <p:cNvPicPr>
                        <a:picLocks noChangeAspect="1" noChangeArrowheads="1"/>
                      </p:cNvPicPr>
                      <p:nvPr/>
                    </p:nvPicPr>
                    <p:blipFill dpi="0">
                      <a:blip r:embed="rId6"/>
                      <a:srcRect/>
                      <a:stretch>
                        <a:fillRect/>
                      </a:stretch>
                    </p:blipFill>
                    <p:spPr bwMode="auto">
                      <a:xfrm>
                        <a:off x="2008549" y="2191249"/>
                        <a:ext cx="3359093" cy="316865"/>
                      </a:xfrm>
                      <a:prstGeom prst="rect">
                        <a:avLst/>
                      </a:prstGeom>
                      <a:noFill/>
                      <a:ln>
                        <a:noFill/>
                      </a:ln>
                    </p:spPr>
                  </p:pic>
                </p:oleObj>
              </mc:Fallback>
            </mc:AlternateContent>
          </a:graphicData>
        </a:graphic>
      </p:graphicFrame>
      <p:graphicFrame>
        <p:nvGraphicFramePr>
          <p:cNvPr id="2466" name="OleObject"/>
          <p:cNvGraphicFramePr>
            <a:graphicFrameLocks noChangeAspect="1"/>
          </p:cNvGraphicFramePr>
          <p:nvPr>
            <p:extLst>
              <p:ext uri="{D42A27DB-BD31-4B8C-83A1-F6EECF244321}">
                <p14:modId xmlns:p14="http://schemas.microsoft.com/office/powerpoint/2010/main" val="3502911988"/>
              </p:ext>
            </p:extLst>
          </p:nvPr>
        </p:nvGraphicFramePr>
        <p:xfrm>
          <a:off x="2667001" y="2700338"/>
          <a:ext cx="3413760" cy="347662"/>
        </p:xfrm>
        <a:graphic>
          <a:graphicData uri="http://schemas.openxmlformats.org/presentationml/2006/ole">
            <mc:AlternateContent xmlns:mc="http://schemas.openxmlformats.org/markup-compatibility/2006">
              <mc:Choice xmlns:v="urn:schemas-microsoft-com:vml" Requires="v">
                <p:oleObj spid="_x0000_s14839" name="Equation" r:id="rId7" imgW="2527200" imgH="228600" progId="Equation.DSMT4">
                  <p:embed/>
                </p:oleObj>
              </mc:Choice>
              <mc:Fallback>
                <p:oleObj name="Equation" r:id="rId7" imgW="2527200" imgH="228600" progId="Equation.DSMT4">
                  <p:embed/>
                  <p:pic>
                    <p:nvPicPr>
                      <p:cNvPr id="0" name="Picture 3" descr="rId3"/>
                      <p:cNvPicPr>
                        <a:picLocks noChangeAspect="1" noChangeArrowheads="1"/>
                      </p:cNvPicPr>
                      <p:nvPr/>
                    </p:nvPicPr>
                    <p:blipFill dpi="0">
                      <a:blip r:embed="rId8"/>
                      <a:srcRect/>
                      <a:stretch>
                        <a:fillRect/>
                      </a:stretch>
                    </p:blipFill>
                    <p:spPr bwMode="auto">
                      <a:xfrm>
                        <a:off x="2667001" y="2700338"/>
                        <a:ext cx="3413760" cy="347662"/>
                      </a:xfrm>
                      <a:prstGeom prst="rect">
                        <a:avLst/>
                      </a:prstGeom>
                      <a:noFill/>
                      <a:ln>
                        <a:noFill/>
                      </a:ln>
                    </p:spPr>
                  </p:pic>
                </p:oleObj>
              </mc:Fallback>
            </mc:AlternateContent>
          </a:graphicData>
        </a:graphic>
      </p:graphicFrame>
      <p:graphicFrame>
        <p:nvGraphicFramePr>
          <p:cNvPr id="2467" name="OleObject"/>
          <p:cNvGraphicFramePr>
            <a:graphicFrameLocks noChangeAspect="1"/>
          </p:cNvGraphicFramePr>
          <p:nvPr>
            <p:extLst>
              <p:ext uri="{D42A27DB-BD31-4B8C-83A1-F6EECF244321}">
                <p14:modId xmlns:p14="http://schemas.microsoft.com/office/powerpoint/2010/main" val="2734533853"/>
              </p:ext>
            </p:extLst>
          </p:nvPr>
        </p:nvGraphicFramePr>
        <p:xfrm>
          <a:off x="2632845" y="3142734"/>
          <a:ext cx="3192509" cy="286266"/>
        </p:xfrm>
        <a:graphic>
          <a:graphicData uri="http://schemas.openxmlformats.org/presentationml/2006/ole">
            <mc:AlternateContent xmlns:mc="http://schemas.openxmlformats.org/markup-compatibility/2006">
              <mc:Choice xmlns:v="urn:schemas-microsoft-com:vml" Requires="v">
                <p:oleObj spid="_x0000_s14840" name="Equation" r:id="rId9" imgW="2133360" imgH="203040" progId="Equation.DSMT4">
                  <p:embed/>
                </p:oleObj>
              </mc:Choice>
              <mc:Fallback>
                <p:oleObj name="Equation" r:id="rId9" imgW="2133360" imgH="203040" progId="Equation.DSMT4">
                  <p:embed/>
                  <p:pic>
                    <p:nvPicPr>
                      <p:cNvPr id="0" name="Picture 2" descr="rId4"/>
                      <p:cNvPicPr>
                        <a:picLocks noChangeAspect="1" noChangeArrowheads="1"/>
                      </p:cNvPicPr>
                      <p:nvPr/>
                    </p:nvPicPr>
                    <p:blipFill dpi="0">
                      <a:blip r:embed="rId10"/>
                      <a:srcRect/>
                      <a:stretch>
                        <a:fillRect/>
                      </a:stretch>
                    </p:blipFill>
                    <p:spPr bwMode="auto">
                      <a:xfrm>
                        <a:off x="2632845" y="3142734"/>
                        <a:ext cx="3192509" cy="286266"/>
                      </a:xfrm>
                      <a:prstGeom prst="rect">
                        <a:avLst/>
                      </a:prstGeom>
                      <a:noFill/>
                      <a:ln>
                        <a:noFill/>
                      </a:ln>
                    </p:spPr>
                  </p:pic>
                </p:oleObj>
              </mc:Fallback>
            </mc:AlternateContent>
          </a:graphicData>
        </a:graphic>
      </p:graphicFrame>
      <p:sp>
        <p:nvSpPr>
          <p:cNvPr id="2468" name="矩形 2467"/>
          <p:cNvSpPr/>
          <p:nvPr/>
        </p:nvSpPr>
        <p:spPr>
          <a:xfrm>
            <a:off x="494165" y="1050704"/>
            <a:ext cx="2339975" cy="457200"/>
          </a:xfrm>
          <a:prstGeom prst="rect">
            <a:avLst/>
          </a:prstGeom>
          <a:noFill/>
          <a:ln w="12700">
            <a:noFill/>
            <a:prstDash val="solid"/>
            <a:miter lim="800000"/>
            <a:headEnd type="none" w="med" len="med"/>
            <a:tailEnd type="none" w="med" len="med"/>
          </a:ln>
          <a:effectLst/>
        </p:spPr>
        <p:txBody>
          <a:bodyPr wrap="none" anchor="t" anchorCtr="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2400" b="1" u="none" dirty="0" err="1">
                <a:effectLst/>
                <a:ea typeface="宋体" pitchFamily="2" charset="-122"/>
              </a:rPr>
              <a:t>如本例第一层</a:t>
            </a:r>
            <a:r>
              <a:rPr kumimoji="1" sz="2400" b="1" u="none" dirty="0">
                <a:effectLst/>
                <a:ea typeface="宋体" pitchFamily="2" charset="-122"/>
              </a:rPr>
              <a:t>：</a:t>
            </a:r>
          </a:p>
        </p:txBody>
      </p:sp>
      <p:graphicFrame>
        <p:nvGraphicFramePr>
          <p:cNvPr id="2469" name="OleObject"/>
          <p:cNvGraphicFramePr>
            <a:graphicFrameLocks noChangeAspect="1"/>
          </p:cNvGraphicFramePr>
          <p:nvPr>
            <p:extLst>
              <p:ext uri="{D42A27DB-BD31-4B8C-83A1-F6EECF244321}">
                <p14:modId xmlns:p14="http://schemas.microsoft.com/office/powerpoint/2010/main" val="3322937480"/>
              </p:ext>
            </p:extLst>
          </p:nvPr>
        </p:nvGraphicFramePr>
        <p:xfrm>
          <a:off x="3428999" y="5675868"/>
          <a:ext cx="1600200" cy="609600"/>
        </p:xfrm>
        <a:graphic>
          <a:graphicData uri="http://schemas.openxmlformats.org/presentationml/2006/ole">
            <mc:AlternateContent xmlns:mc="http://schemas.openxmlformats.org/markup-compatibility/2006">
              <mc:Choice xmlns:v="urn:schemas-microsoft-com:vml" Requires="v">
                <p:oleObj spid="_x0000_s14841" name="Equation" r:id="rId11" imgW="0" imgH="0" progId="Equation.DSMT4">
                  <p:embed/>
                </p:oleObj>
              </mc:Choice>
              <mc:Fallback>
                <p:oleObj name="Equation" r:id="rId11" imgW="0" imgH="0" progId="Equation.DSMT4">
                  <p:embed/>
                  <p:pic>
                    <p:nvPicPr>
                      <p:cNvPr id="0" name="Picture 1" descr="rId5"/>
                      <p:cNvPicPr>
                        <a:picLocks noChangeAspect="1" noChangeArrowheads="1"/>
                      </p:cNvPicPr>
                      <p:nvPr/>
                    </p:nvPicPr>
                    <p:blipFill dpi="0">
                      <a:blip r:embed="rId12">
                        <a:extLst>
                          <a:ext uri="{28A0092B-C50C-407E-A947-70E740481C1C}">
                            <a14:useLocalDpi xmlns:a14="http://schemas.microsoft.com/office/drawing/2010/main" val="0"/>
                          </a:ext>
                        </a:extLst>
                      </a:blip>
                      <a:srcRect/>
                      <a:stretch>
                        <a:fillRect/>
                      </a:stretch>
                    </p:blipFill>
                    <p:spPr bwMode="auto">
                      <a:xfrm>
                        <a:off x="3428999" y="5675868"/>
                        <a:ext cx="160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472" name="标题 2471"/>
          <p:cNvSpPr>
            <a:spLocks noGrp="1"/>
          </p:cNvSpPr>
          <p:nvPr>
            <p:ph type="title" idx="4294967295"/>
          </p:nvPr>
        </p:nvSpPr>
        <p:spPr>
          <a:xfrm>
            <a:off x="1402246" y="95811"/>
            <a:ext cx="6629400" cy="685800"/>
          </a:xfrm>
          <a:prstGeom prst="rect">
            <a:avLst/>
          </a:prstGeom>
          <a:noFill/>
          <a:ln w="9525" cap="flat">
            <a:noFill/>
            <a:prstDash val="solid"/>
            <a:miter lim="800000"/>
            <a:headEnd type="none" w="med" len="med"/>
            <a:tailEnd type="none" w="med" len="med"/>
          </a:ln>
          <a:effectLst/>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3600" dirty="0">
                <a:effectLst/>
              </a:rPr>
              <a:t>4.6  层次分析法评价（续2）</a:t>
            </a:r>
          </a:p>
        </p:txBody>
      </p:sp>
      <p:sp>
        <p:nvSpPr>
          <p:cNvPr id="2473" name="文本占位符 2472"/>
          <p:cNvSpPr>
            <a:spLocks noGrp="1"/>
          </p:cNvSpPr>
          <p:nvPr>
            <p:ph type="body" idx="4294967295"/>
          </p:nvPr>
        </p:nvSpPr>
        <p:spPr>
          <a:xfrm>
            <a:off x="505550" y="890020"/>
            <a:ext cx="4391025" cy="457200"/>
          </a:xfrm>
          <a:prstGeom prst="rect">
            <a:avLst/>
          </a:prstGeom>
          <a:noFill/>
          <a:ln w="12700">
            <a:noFill/>
            <a:prstDash val="solid"/>
            <a:miter lim="800000"/>
            <a:headEnd type="none" w="med" len="med"/>
            <a:tailEnd type="none" w="med" len="med"/>
          </a:ln>
          <a:effectLst/>
        </p:spPr>
        <p:txBody>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lvl="0">
              <a:lnSpc>
                <a:spcPct val="120000"/>
              </a:lnSpc>
              <a:buNone/>
            </a:pPr>
            <a:r>
              <a:rPr sz="2000" b="1" dirty="0">
                <a:effectLst/>
                <a:ea typeface="宋体" pitchFamily="2" charset="-122"/>
              </a:rPr>
              <a:t>对于1～9阶判断矩阵，</a:t>
            </a:r>
            <a:r>
              <a:rPr sz="2000" b="1" i="1" dirty="0">
                <a:solidFill>
                  <a:srgbClr val="CC3300"/>
                </a:solidFill>
                <a:effectLst/>
                <a:ea typeface="宋体" pitchFamily="2" charset="-122"/>
              </a:rPr>
              <a:t>RI</a:t>
            </a:r>
            <a:r>
              <a:rPr sz="2000" b="1" dirty="0">
                <a:solidFill>
                  <a:srgbClr val="CC3300"/>
                </a:solidFill>
                <a:effectLst/>
                <a:ea typeface="宋体" pitchFamily="2" charset="-122"/>
              </a:rPr>
              <a:t>值</a:t>
            </a:r>
            <a:r>
              <a:rPr sz="2000" b="1" dirty="0">
                <a:effectLst/>
                <a:ea typeface="宋体" pitchFamily="2" charset="-122"/>
              </a:rPr>
              <a:t>见表7。</a:t>
            </a:r>
            <a:endParaRPr sz="2800" dirty="0">
              <a:effectLst/>
            </a:endParaRPr>
          </a:p>
        </p:txBody>
      </p:sp>
      <p:graphicFrame>
        <p:nvGraphicFramePr>
          <p:cNvPr id="2474" name="表格 2473"/>
          <p:cNvGraphicFramePr/>
          <p:nvPr>
            <p:extLst>
              <p:ext uri="{D42A27DB-BD31-4B8C-83A1-F6EECF244321}">
                <p14:modId xmlns:p14="http://schemas.microsoft.com/office/powerpoint/2010/main" val="1639775997"/>
              </p:ext>
            </p:extLst>
          </p:nvPr>
        </p:nvGraphicFramePr>
        <p:xfrm>
          <a:off x="1062445" y="1378087"/>
          <a:ext cx="7162796" cy="1160462"/>
        </p:xfrm>
        <a:graphic>
          <a:graphicData uri="http://schemas.openxmlformats.org/drawingml/2006/table">
            <a:tbl>
              <a:tblPr>
                <a:effectLst/>
              </a:tblPr>
              <a:tblGrid>
                <a:gridCol w="715962"/>
                <a:gridCol w="715962"/>
                <a:gridCol w="717550"/>
                <a:gridCol w="715962"/>
                <a:gridCol w="715962"/>
                <a:gridCol w="715962"/>
                <a:gridCol w="715962"/>
                <a:gridCol w="717550"/>
                <a:gridCol w="715962"/>
                <a:gridCol w="715962"/>
              </a:tblGrid>
              <a:tr h="381000">
                <a:tc gridSpan="10">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dirty="0">
                          <a:effectLst/>
                          <a:ea typeface="宋体" pitchFamily="2" charset="-122"/>
                        </a:rPr>
                        <a:t>表 7   1～9阶平均随机一致性指标的取值</a:t>
                      </a:r>
                      <a:r>
                        <a:rPr kumimoji="1" sz="2000" u="none" dirty="0">
                          <a:effectLst/>
                          <a:ea typeface="楷体_GB2312" pitchFamily="49" charset="-122"/>
                        </a:rPr>
                        <a:t> </a:t>
                      </a:r>
                    </a:p>
                  </a:txBody>
                  <a:tcPr>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r>
              <a:tr h="180975">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a:effectLst/>
                          <a:ea typeface="宋体" pitchFamily="2" charset="-122"/>
                        </a:rPr>
                        <a:t>阶数</a:t>
                      </a:r>
                      <a:r>
                        <a:rPr kumimoji="1" sz="1800" u="none">
                          <a:effectLst/>
                          <a:ea typeface="楷体_GB2312" pitchFamily="49" charset="-122"/>
                        </a:rPr>
                        <a:t> </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a:effectLst/>
                          <a:ea typeface="楷体_GB2312" pitchFamily="49" charset="-122"/>
                        </a:rPr>
                        <a:t>1</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a:effectLst/>
                          <a:ea typeface="楷体_GB2312" pitchFamily="49" charset="-122"/>
                        </a:rPr>
                        <a:t>2</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dirty="0">
                          <a:effectLst/>
                          <a:ea typeface="楷体_GB2312" pitchFamily="49" charset="-122"/>
                        </a:rPr>
                        <a:t>3</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a:effectLst/>
                          <a:ea typeface="楷体_GB2312" pitchFamily="49" charset="-122"/>
                        </a:rPr>
                        <a:t>4</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a:effectLst/>
                          <a:ea typeface="楷体_GB2312" pitchFamily="49" charset="-122"/>
                        </a:rPr>
                        <a:t>5</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a:effectLst/>
                          <a:ea typeface="楷体_GB2312" pitchFamily="49" charset="-122"/>
                        </a:rPr>
                        <a:t>6</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a:effectLst/>
                          <a:ea typeface="楷体_GB2312" pitchFamily="49" charset="-122"/>
                        </a:rPr>
                        <a:t>7</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a:effectLst/>
                          <a:ea typeface="楷体_GB2312" pitchFamily="49" charset="-122"/>
                        </a:rPr>
                        <a:t>8</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a:effectLst/>
                          <a:ea typeface="楷体_GB2312" pitchFamily="49" charset="-122"/>
                        </a:rPr>
                        <a:t>9</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2">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i="1" u="none" dirty="0">
                          <a:effectLst/>
                          <a:ea typeface="楷体_GB2312" pitchFamily="49" charset="-122"/>
                        </a:rPr>
                        <a:t>RI</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a:effectLst/>
                          <a:ea typeface="楷体_GB2312" pitchFamily="49" charset="-122"/>
                        </a:rPr>
                        <a:t>0.00</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a:effectLst/>
                          <a:ea typeface="楷体_GB2312" pitchFamily="49" charset="-122"/>
                        </a:rPr>
                        <a:t>0.00</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dirty="0">
                          <a:effectLst/>
                          <a:ea typeface="楷体_GB2312" pitchFamily="49" charset="-122"/>
                        </a:rPr>
                        <a:t>0.58</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a:effectLst/>
                          <a:ea typeface="楷体_GB2312" pitchFamily="49" charset="-122"/>
                        </a:rPr>
                        <a:t>0.90</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a:effectLst/>
                          <a:ea typeface="楷体_GB2312" pitchFamily="49" charset="-122"/>
                        </a:rPr>
                        <a:t>1.12</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a:effectLst/>
                          <a:ea typeface="楷体_GB2312" pitchFamily="49" charset="-122"/>
                        </a:rPr>
                        <a:t>1.24</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a:effectLst/>
                          <a:ea typeface="楷体_GB2312" pitchFamily="49" charset="-122"/>
                        </a:rPr>
                        <a:t>1.32</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a:effectLst/>
                          <a:ea typeface="楷体_GB2312" pitchFamily="49" charset="-122"/>
                        </a:rPr>
                        <a:t>1.41</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marL="0" lvl="0" indent="0" algn="ctr" fontAlgn="base">
                        <a:lnSpc>
                          <a:spcPct val="100000"/>
                        </a:lnSpc>
                        <a:spcBef>
                          <a:spcPct val="20000"/>
                        </a:spcBef>
                        <a:spcAft>
                          <a:spcPct val="0"/>
                        </a:spcAft>
                        <a:buClr>
                          <a:schemeClr val="tx2"/>
                        </a:buClr>
                        <a:buSzTx/>
                        <a:buFont typeface="Wingdings" pitchFamily="2" charset="2"/>
                        <a:buNone/>
                      </a:pPr>
                      <a:r>
                        <a:rPr kumimoji="1" sz="1800" u="none" dirty="0">
                          <a:effectLst/>
                          <a:ea typeface="楷体_GB2312" pitchFamily="49" charset="-122"/>
                        </a:rPr>
                        <a:t>1.45</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02" name="矩形 2501"/>
          <p:cNvSpPr/>
          <p:nvPr/>
        </p:nvSpPr>
        <p:spPr>
          <a:xfrm>
            <a:off x="548640" y="2828109"/>
            <a:ext cx="7955915" cy="885825"/>
          </a:xfrm>
          <a:prstGeom prst="rect">
            <a:avLst/>
          </a:prstGeom>
          <a:no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30000"/>
              </a:lnSpc>
              <a:spcBef>
                <a:spcPct val="20000"/>
              </a:spcBef>
              <a:spcAft>
                <a:spcPct val="0"/>
              </a:spcAft>
              <a:buClr>
                <a:schemeClr val="tx2"/>
              </a:buClr>
              <a:buSzTx/>
              <a:buFont typeface="Wingdings" pitchFamily="2" charset="2"/>
              <a:buChar char="•"/>
            </a:pPr>
            <a:r>
              <a:rPr kumimoji="1" sz="2000" b="1" u="none" dirty="0">
                <a:effectLst/>
                <a:ea typeface="宋体" pitchFamily="2" charset="-122"/>
              </a:rPr>
              <a:t>     当</a:t>
            </a:r>
            <a:r>
              <a:rPr kumimoji="1" sz="2000" b="1" i="1" u="none" dirty="0">
                <a:solidFill>
                  <a:srgbClr val="FF0000"/>
                </a:solidFill>
                <a:effectLst/>
                <a:ea typeface="宋体" pitchFamily="2" charset="-122"/>
              </a:rPr>
              <a:t>CR</a:t>
            </a:r>
            <a:r>
              <a:rPr kumimoji="1" sz="2000" b="1" u="none" dirty="0">
                <a:solidFill>
                  <a:srgbClr val="FF0000"/>
                </a:solidFill>
                <a:effectLst/>
                <a:ea typeface="宋体" pitchFamily="2" charset="-122"/>
              </a:rPr>
              <a:t>＜0.10</a:t>
            </a:r>
            <a:r>
              <a:rPr kumimoji="1" sz="2000" b="1" u="none" dirty="0">
                <a:effectLst/>
                <a:ea typeface="宋体" pitchFamily="2" charset="-122"/>
              </a:rPr>
              <a:t>时，即认为判断矩阵</a:t>
            </a:r>
            <a:r>
              <a:rPr kumimoji="1" sz="2000" b="1" u="none" dirty="0">
                <a:solidFill>
                  <a:srgbClr val="FF0000"/>
                </a:solidFill>
                <a:effectLst/>
                <a:ea typeface="宋体" pitchFamily="2" charset="-122"/>
              </a:rPr>
              <a:t>具有满意的一致性</a:t>
            </a:r>
            <a:r>
              <a:rPr kumimoji="1" sz="2000" b="1" u="none" dirty="0">
                <a:effectLst/>
                <a:ea typeface="宋体" pitchFamily="2" charset="-122"/>
              </a:rPr>
              <a:t>，否则就需要</a:t>
            </a:r>
            <a:r>
              <a:rPr kumimoji="1" sz="2000" b="1" u="none" dirty="0">
                <a:solidFill>
                  <a:schemeClr val="folHlink"/>
                </a:solidFill>
                <a:effectLst/>
                <a:ea typeface="宋体" pitchFamily="2" charset="-122"/>
              </a:rPr>
              <a:t>调整判断矩阵</a:t>
            </a:r>
            <a:r>
              <a:rPr kumimoji="1" sz="2000" b="1" u="none" dirty="0">
                <a:effectLst/>
                <a:ea typeface="宋体" pitchFamily="2" charset="-122"/>
              </a:rPr>
              <a:t>，并使之具有满意的一致性。以本例第一层为例：</a:t>
            </a:r>
          </a:p>
        </p:txBody>
      </p:sp>
      <p:graphicFrame>
        <p:nvGraphicFramePr>
          <p:cNvPr id="2503" name="OleObject"/>
          <p:cNvGraphicFramePr>
            <a:graphicFrameLocks noChangeAspect="1"/>
          </p:cNvGraphicFramePr>
          <p:nvPr>
            <p:extLst>
              <p:ext uri="{D42A27DB-BD31-4B8C-83A1-F6EECF244321}">
                <p14:modId xmlns:p14="http://schemas.microsoft.com/office/powerpoint/2010/main" val="2569637333"/>
              </p:ext>
            </p:extLst>
          </p:nvPr>
        </p:nvGraphicFramePr>
        <p:xfrm>
          <a:off x="2240526" y="3930752"/>
          <a:ext cx="4650898" cy="362441"/>
        </p:xfrm>
        <a:graphic>
          <a:graphicData uri="http://schemas.openxmlformats.org/presentationml/2006/ole">
            <mc:AlternateContent xmlns:mc="http://schemas.openxmlformats.org/markup-compatibility/2006">
              <mc:Choice xmlns:v="urn:schemas-microsoft-com:vml" Requires="v">
                <p:oleObj spid="_x0000_s15461" name="Equation" r:id="rId3" imgW="2019240" imgH="177480" progId="Equation.DSMT4">
                  <p:embed/>
                </p:oleObj>
              </mc:Choice>
              <mc:Fallback>
                <p:oleObj name="Equation" r:id="rId3" imgW="2019240" imgH="177480" progId="Equation.DSMT4">
                  <p:embed/>
                  <p:pic>
                    <p:nvPicPr>
                      <p:cNvPr id="0" name="Picture 1" descr="rId1"/>
                      <p:cNvPicPr>
                        <a:picLocks noChangeAspect="1" noChangeArrowheads="1"/>
                      </p:cNvPicPr>
                      <p:nvPr/>
                    </p:nvPicPr>
                    <p:blipFill dpi="0">
                      <a:blip r:embed="rId4"/>
                      <a:srcRect/>
                      <a:stretch>
                        <a:fillRect/>
                      </a:stretch>
                    </p:blipFill>
                    <p:spPr bwMode="auto">
                      <a:xfrm>
                        <a:off x="2240526" y="3930752"/>
                        <a:ext cx="4650898" cy="362441"/>
                      </a:xfrm>
                      <a:prstGeom prst="rect">
                        <a:avLst/>
                      </a:prstGeom>
                      <a:noFill/>
                      <a:ln>
                        <a:noFill/>
                      </a:ln>
                    </p:spPr>
                  </p:pic>
                </p:oleObj>
              </mc:Fallback>
            </mc:AlternateContent>
          </a:graphicData>
        </a:graphic>
      </p:graphicFrame>
      <p:sp>
        <p:nvSpPr>
          <p:cNvPr id="2504" name="矩形 2503"/>
          <p:cNvSpPr/>
          <p:nvPr/>
        </p:nvSpPr>
        <p:spPr>
          <a:xfrm>
            <a:off x="505550" y="4589243"/>
            <a:ext cx="8422793" cy="1349375"/>
          </a:xfrm>
          <a:prstGeom prst="rect">
            <a:avLst/>
          </a:prstGeom>
          <a:no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25000"/>
              </a:lnSpc>
              <a:spcBef>
                <a:spcPct val="0"/>
              </a:spcBef>
              <a:spcAft>
                <a:spcPct val="0"/>
              </a:spcAft>
              <a:buClrTx/>
              <a:buSzTx/>
              <a:buChar char="•"/>
            </a:pPr>
            <a:r>
              <a:rPr kumimoji="1" sz="2200" b="1" u="none" dirty="0">
                <a:effectLst/>
                <a:ea typeface="宋体" pitchFamily="2" charset="-122"/>
              </a:rPr>
              <a:t>     </a:t>
            </a:r>
            <a:r>
              <a:rPr kumimoji="1" sz="2200" b="1" u="none" dirty="0" err="1">
                <a:effectLst/>
                <a:ea typeface="宋体" pitchFamily="2" charset="-122"/>
              </a:rPr>
              <a:t>认为第一层子目标各项权重判断无逻辑错误。依此类推，运用此法</a:t>
            </a:r>
            <a:r>
              <a:rPr kumimoji="1" sz="2200" b="1" u="none" dirty="0" err="1">
                <a:solidFill>
                  <a:srgbClr val="FF0000"/>
                </a:solidFill>
                <a:effectLst/>
                <a:ea typeface="宋体" pitchFamily="2" charset="-122"/>
              </a:rPr>
              <a:t>逐步</a:t>
            </a:r>
            <a:r>
              <a:rPr kumimoji="1" sz="2200" b="1" u="none" dirty="0" err="1">
                <a:effectLst/>
                <a:ea typeface="宋体" pitchFamily="2" charset="-122"/>
              </a:rPr>
              <a:t>检测</a:t>
            </a:r>
            <a:r>
              <a:rPr kumimoji="1" sz="2200" b="1" u="none" dirty="0" err="1">
                <a:solidFill>
                  <a:srgbClr val="FF0000"/>
                </a:solidFill>
                <a:effectLst/>
                <a:ea typeface="宋体" pitchFamily="2" charset="-122"/>
              </a:rPr>
              <a:t>每一层</a:t>
            </a:r>
            <a:r>
              <a:rPr kumimoji="1" sz="2200" b="1" u="none" dirty="0" err="1">
                <a:effectLst/>
                <a:ea typeface="宋体" pitchFamily="2" charset="-122"/>
              </a:rPr>
              <a:t>子目标</a:t>
            </a:r>
            <a:r>
              <a:rPr kumimoji="1" sz="2200" b="1" u="none" dirty="0" err="1">
                <a:solidFill>
                  <a:srgbClr val="FF0000"/>
                </a:solidFill>
                <a:effectLst/>
                <a:ea typeface="宋体" pitchFamily="2" charset="-122"/>
              </a:rPr>
              <a:t>权重系数</a:t>
            </a:r>
            <a:r>
              <a:rPr kumimoji="1" sz="2200" b="1" u="none" dirty="0" err="1">
                <a:effectLst/>
                <a:ea typeface="宋体" pitchFamily="2" charset="-122"/>
              </a:rPr>
              <a:t>，判断它们</a:t>
            </a:r>
            <a:r>
              <a:rPr kumimoji="1" sz="2200" b="1" u="none" dirty="0" err="1">
                <a:solidFill>
                  <a:srgbClr val="008000"/>
                </a:solidFill>
                <a:effectLst/>
                <a:ea typeface="宋体" pitchFamily="2" charset="-122"/>
              </a:rPr>
              <a:t>是否都合乎逻辑</a:t>
            </a:r>
            <a:r>
              <a:rPr kumimoji="1" sz="2200" b="1" u="none" dirty="0">
                <a:effectLst/>
                <a:ea typeface="宋体"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507" name="矩形 2506"/>
          <p:cNvSpPr/>
          <p:nvPr/>
        </p:nvSpPr>
        <p:spPr>
          <a:xfrm>
            <a:off x="533400" y="3810000"/>
            <a:ext cx="8077200" cy="2227262"/>
          </a:xfrm>
          <a:prstGeom prst="rect">
            <a:avLst/>
          </a:prstGeom>
          <a:noFill/>
          <a:ln w="9525" cap="flat">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eaLnBrk="0" fontAlgn="base" hangingPunct="0">
              <a:lnSpc>
                <a:spcPct val="100000"/>
              </a:lnSpc>
              <a:spcBef>
                <a:spcPct val="0"/>
              </a:spcBef>
              <a:spcAft>
                <a:spcPct val="0"/>
              </a:spcAft>
              <a:buClrTx/>
              <a:buSzTx/>
              <a:buChar char="•"/>
            </a:pPr>
            <a:r>
              <a:rPr kumimoji="1" sz="2400" b="1" u="none" dirty="0">
                <a:solidFill>
                  <a:srgbClr val="3333FF"/>
                </a:solidFill>
                <a:effectLst/>
                <a:latin typeface="楷体_GB2312" pitchFamily="49" charset="-122"/>
                <a:ea typeface="楷体_GB2312" pitchFamily="49" charset="-122"/>
              </a:rPr>
              <a:t> </a:t>
            </a:r>
            <a:r>
              <a:rPr kumimoji="1" sz="2800" b="1" u="none" dirty="0" err="1" smtClean="0">
                <a:solidFill>
                  <a:srgbClr val="3333FF"/>
                </a:solidFill>
                <a:effectLst/>
                <a:latin typeface="楷体" panose="02010609060101010101" pitchFamily="49" charset="-122"/>
                <a:ea typeface="楷体" panose="02010609060101010101" pitchFamily="49" charset="-122"/>
              </a:rPr>
              <a:t>线性加权综合法的</a:t>
            </a:r>
            <a:r>
              <a:rPr kumimoji="1" sz="2800" b="1" u="none" dirty="0" err="1" smtClean="0">
                <a:solidFill>
                  <a:srgbClr val="FF0000"/>
                </a:solidFill>
                <a:effectLst/>
                <a:latin typeface="楷体" panose="02010609060101010101" pitchFamily="49" charset="-122"/>
                <a:ea typeface="楷体" panose="02010609060101010101" pitchFamily="49" charset="-122"/>
              </a:rPr>
              <a:t>适用条件</a:t>
            </a:r>
            <a:r>
              <a:rPr kumimoji="1" sz="2800" b="1" u="none" dirty="0" err="1">
                <a:solidFill>
                  <a:srgbClr val="FF0000"/>
                </a:solidFill>
                <a:effectLst/>
                <a:latin typeface="楷体" panose="02010609060101010101" pitchFamily="49" charset="-122"/>
                <a:ea typeface="楷体" panose="02010609060101010101" pitchFamily="49" charset="-122"/>
              </a:rPr>
              <a:t>:</a:t>
            </a:r>
            <a:r>
              <a:rPr kumimoji="1" sz="2800" b="1" u="none" dirty="0" err="1">
                <a:solidFill>
                  <a:srgbClr val="3333FF"/>
                </a:solidFill>
                <a:effectLst/>
                <a:latin typeface="楷体" panose="02010609060101010101" pitchFamily="49" charset="-122"/>
                <a:ea typeface="楷体" panose="02010609060101010101" pitchFamily="49" charset="-122"/>
              </a:rPr>
              <a:t>各评价指标之间相互独立</a:t>
            </a:r>
            <a:r>
              <a:rPr kumimoji="1" sz="2800" b="1" u="none" dirty="0">
                <a:solidFill>
                  <a:srgbClr val="3333FF"/>
                </a:solidFill>
                <a:effectLst/>
                <a:latin typeface="楷体" panose="02010609060101010101" pitchFamily="49" charset="-122"/>
                <a:ea typeface="楷体" panose="02010609060101010101" pitchFamily="49" charset="-122"/>
              </a:rPr>
              <a:t>。</a:t>
            </a:r>
          </a:p>
          <a:p>
            <a:pPr lvl="0" eaLnBrk="0" fontAlgn="base" hangingPunct="0">
              <a:lnSpc>
                <a:spcPct val="100000"/>
              </a:lnSpc>
              <a:spcBef>
                <a:spcPct val="0"/>
              </a:spcBef>
              <a:spcAft>
                <a:spcPct val="0"/>
              </a:spcAft>
              <a:buClrTx/>
              <a:buSzTx/>
              <a:buChar char="•"/>
            </a:pPr>
            <a:r>
              <a:rPr kumimoji="1" sz="2800" b="1" u="none" dirty="0">
                <a:solidFill>
                  <a:srgbClr val="3333FF"/>
                </a:solidFill>
                <a:effectLst/>
                <a:latin typeface="楷体" panose="02010609060101010101" pitchFamily="49" charset="-122"/>
                <a:ea typeface="楷体" panose="02010609060101010101" pitchFamily="49" charset="-122"/>
              </a:rPr>
              <a:t> </a:t>
            </a:r>
            <a:r>
              <a:rPr kumimoji="1" sz="2800" b="1" u="none" dirty="0" err="1" smtClean="0">
                <a:solidFill>
                  <a:srgbClr val="3333FF"/>
                </a:solidFill>
                <a:effectLst/>
                <a:latin typeface="楷体" panose="02010609060101010101" pitchFamily="49" charset="-122"/>
                <a:ea typeface="楷体" panose="02010609060101010101" pitchFamily="49" charset="-122"/>
              </a:rPr>
              <a:t>对于不完全独立的情况采用该方法</a:t>
            </a:r>
            <a:r>
              <a:rPr kumimoji="1" sz="2800" b="1" u="none" dirty="0" err="1">
                <a:solidFill>
                  <a:srgbClr val="3333FF"/>
                </a:solidFill>
                <a:effectLst/>
                <a:latin typeface="楷体" panose="02010609060101010101" pitchFamily="49" charset="-122"/>
                <a:ea typeface="楷体" panose="02010609060101010101" pitchFamily="49" charset="-122"/>
              </a:rPr>
              <a:t>，其结果将导致各指标间信息的重复，使得评价结果不能客观地反映实际</a:t>
            </a:r>
            <a:r>
              <a:rPr kumimoji="1" sz="2800" b="1" u="none" dirty="0">
                <a:solidFill>
                  <a:srgbClr val="3333FF"/>
                </a:solidFill>
                <a:effectLst/>
                <a:latin typeface="楷体" panose="02010609060101010101" pitchFamily="49" charset="-122"/>
                <a:ea typeface="楷体" panose="02010609060101010101" pitchFamily="49" charset="-122"/>
              </a:rPr>
              <a:t>。</a:t>
            </a:r>
          </a:p>
        </p:txBody>
      </p:sp>
      <p:sp>
        <p:nvSpPr>
          <p:cNvPr id="2508" name="矩形 2507"/>
          <p:cNvSpPr/>
          <p:nvPr/>
        </p:nvSpPr>
        <p:spPr>
          <a:xfrm>
            <a:off x="528638" y="237309"/>
            <a:ext cx="6629400" cy="711200"/>
          </a:xfrm>
          <a:prstGeom prst="rect">
            <a:avLst/>
          </a:prstGeom>
          <a:gradFill rotWithShape="0">
            <a:gsLst>
              <a:gs pos="0">
                <a:srgbClr val="008000"/>
              </a:gs>
              <a:gs pos="50000">
                <a:srgbClr val="E9E2B6"/>
              </a:gs>
              <a:gs pos="100000">
                <a:srgbClr val="008000"/>
              </a:gs>
            </a:gsLst>
            <a:lin ang="5400000" scaled="1"/>
          </a:gradFill>
          <a:ln w="9525" cap="flat">
            <a:solidFill>
              <a:srgbClr val="FF00FF"/>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4000" b="1" u="none" dirty="0" err="1">
                <a:solidFill>
                  <a:srgbClr val="FF0000"/>
                </a:solidFill>
                <a:effectLst>
                  <a:outerShdw blurRad="38100" dist="38100" dir="2700000" algn="tl">
                    <a:schemeClr val="bg2"/>
                  </a:outerShdw>
                </a:effectLst>
                <a:latin typeface="楷体_GB2312" pitchFamily="49" charset="-122"/>
                <a:ea typeface="楷体_GB2312" pitchFamily="49" charset="-122"/>
              </a:rPr>
              <a:t>三、综合评价的数学模型</a:t>
            </a:r>
            <a:r>
              <a:rPr kumimoji="1" sz="4000" b="1" u="none" dirty="0">
                <a:solidFill>
                  <a:srgbClr val="FF0000"/>
                </a:solidFill>
                <a:effectLst>
                  <a:outerShdw blurRad="38100" dist="38100" dir="2700000" algn="tl">
                    <a:schemeClr val="bg2"/>
                  </a:outerShdw>
                </a:effectLst>
                <a:latin typeface="楷体_GB2312" pitchFamily="49" charset="-122"/>
                <a:ea typeface="楷体_GB2312" pitchFamily="49" charset="-122"/>
              </a:rPr>
              <a:t> </a:t>
            </a:r>
          </a:p>
        </p:txBody>
      </p:sp>
      <p:sp>
        <p:nvSpPr>
          <p:cNvPr id="2509" name="矩形 2508"/>
          <p:cNvSpPr/>
          <p:nvPr/>
        </p:nvSpPr>
        <p:spPr>
          <a:xfrm>
            <a:off x="457200" y="1371600"/>
            <a:ext cx="3048000" cy="457200"/>
          </a:xfrm>
          <a:prstGeom prst="rect">
            <a:avLst/>
          </a:prstGeom>
          <a:solidFill>
            <a:srgbClr val="CCFFFF"/>
          </a:solidFill>
          <a:ln w="9525" cap="flat">
            <a:noFill/>
            <a:prstDash val="solid"/>
            <a:miter lim="800000"/>
            <a:headEnd type="none" w="med" len="med"/>
            <a:tailEnd type="none" w="med" len="med"/>
          </a:ln>
          <a:effectLst/>
        </p:spPr>
        <p:txBody>
          <a:bodyPr lIns="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2400" b="1" u="none">
                <a:solidFill>
                  <a:srgbClr val="0000FF"/>
                </a:solidFill>
                <a:effectLst/>
                <a:ea typeface="宋体" pitchFamily="2" charset="-122"/>
              </a:rPr>
              <a:t> 1.  </a:t>
            </a:r>
            <a:r>
              <a:rPr kumimoji="1" sz="2400" b="1" u="none">
                <a:solidFill>
                  <a:srgbClr val="0000FF"/>
                </a:solidFill>
                <a:effectLst/>
                <a:latin typeface="宋体" pitchFamily="2" charset="-122"/>
                <a:ea typeface="宋体" pitchFamily="2" charset="-122"/>
              </a:rPr>
              <a:t>线性加权综合法 </a:t>
            </a:r>
          </a:p>
        </p:txBody>
      </p:sp>
      <p:graphicFrame>
        <p:nvGraphicFramePr>
          <p:cNvPr id="2510" name="OleObject"/>
          <p:cNvGraphicFramePr>
            <a:graphicFrameLocks noChangeAspect="1"/>
          </p:cNvGraphicFramePr>
          <p:nvPr/>
        </p:nvGraphicFramePr>
        <p:xfrm>
          <a:off x="528638" y="1751012"/>
          <a:ext cx="8126412" cy="1712912"/>
        </p:xfrm>
        <a:graphic>
          <a:graphicData uri="http://schemas.openxmlformats.org/presentationml/2006/ole">
            <mc:AlternateContent xmlns:mc="http://schemas.openxmlformats.org/markup-compatibility/2006">
              <mc:Choice xmlns:v="urn:schemas-microsoft-com:vml" Requires="v">
                <p:oleObj spid="_x0000_s16485" name="文档" r:id="rId3" imgW="0" imgH="0" progId="Word.Document.8">
                  <p:embed/>
                </p:oleObj>
              </mc:Choice>
              <mc:Fallback>
                <p:oleObj name="文档" r:id="rId3" imgW="0" imgH="0" progId="Word.Document.8">
                  <p:embed/>
                  <p:pic>
                    <p:nvPicPr>
                      <p:cNvPr id="0" name="Picture 1"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528638" y="1751012"/>
                        <a:ext cx="8126412"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base">
                                        <p:cTn id="6" dur="1" fill="hold">
                                          <p:stCondLst>
                                            <p:cond delay="0"/>
                                          </p:stCondLst>
                                        </p:cTn>
                                        <p:tgtEl>
                                          <p:spTgt spid="2510"/>
                                        </p:tgtEl>
                                        <p:attrNameLst>
                                          <p:attrName>style.visibility</p:attrName>
                                        </p:attrNameLst>
                                      </p:cBhvr>
                                      <p:to>
                                        <p:strVal val="visible"/>
                                      </p:to>
                                    </p:set>
                                    <p:animEffect transition="in" filter="randombar(horizontal)">
                                      <p:cBhvr additive="base">
                                        <p:cTn id="7" dur="500"/>
                                        <p:tgtEl>
                                          <p:spTgt spid="2510"/>
                                        </p:tgtEl>
                                      </p:cBhvr>
                                    </p:animEffect>
                                  </p:childTnLst>
                                </p:cTn>
                              </p:par>
                            </p:childTnLst>
                          </p:cTn>
                        </p:par>
                        <p:par>
                          <p:cTn id="8" fill="hold">
                            <p:stCondLst>
                              <p:cond delay="indefinite"/>
                            </p:stCondLst>
                          </p:cTn>
                        </p:par>
                        <p:par>
                          <p:cTn id="9" fill="hold">
                            <p:stCondLst>
                              <p:cond delay="0"/>
                            </p:stCondLst>
                            <p:childTnLst>
                              <p:par>
                                <p:cTn id="10" presetID="12" presetClass="entr" presetSubtype="4" fill="hold" grpId="0" nodeType="clickEffect">
                                  <p:stCondLst>
                                    <p:cond delay="0"/>
                                  </p:stCondLst>
                                  <p:childTnLst>
                                    <p:set>
                                      <p:cBhvr additive="base">
                                        <p:cTn id="11" dur="1" fill="hold">
                                          <p:stCondLst>
                                            <p:cond delay="0"/>
                                          </p:stCondLst>
                                        </p:cTn>
                                        <p:tgtEl>
                                          <p:spTgt spid="2507">
                                            <p:txEl>
                                              <p:pRg st="0" end="0"/>
                                            </p:txEl>
                                          </p:spTgt>
                                        </p:tgtEl>
                                        <p:attrNameLst>
                                          <p:attrName>style.visibility</p:attrName>
                                        </p:attrNameLst>
                                      </p:cBhvr>
                                      <p:to>
                                        <p:strVal val="visible"/>
                                      </p:to>
                                    </p:set>
                                    <p:animEffect transition="in" filter="slide(fromBottom)">
                                      <p:cBhvr additive="base">
                                        <p:cTn id="12" dur="500"/>
                                        <p:tgtEl>
                                          <p:spTgt spid="2507">
                                            <p:txEl>
                                              <p:pRg st="0" end="0"/>
                                            </p:txEl>
                                          </p:spTgt>
                                        </p:tgtEl>
                                      </p:cBhvr>
                                    </p:animEffect>
                                  </p:childTnLst>
                                </p:cTn>
                              </p:par>
                            </p:childTnLst>
                          </p:cTn>
                        </p:par>
                        <p:par>
                          <p:cTn id="13" fill="hold">
                            <p:stCondLst>
                              <p:cond delay="indefinite"/>
                            </p:stCondLst>
                          </p:cTn>
                        </p:par>
                        <p:par>
                          <p:cTn id="14" fill="hold">
                            <p:stCondLst>
                              <p:cond delay="0"/>
                            </p:stCondLst>
                            <p:childTnLst>
                              <p:par>
                                <p:cTn id="15" presetID="12" presetClass="entr" presetSubtype="4" fill="hold" grpId="0" nodeType="clickEffect">
                                  <p:stCondLst>
                                    <p:cond delay="0"/>
                                  </p:stCondLst>
                                  <p:childTnLst>
                                    <p:set>
                                      <p:cBhvr additive="base">
                                        <p:cTn id="16" dur="1" fill="hold">
                                          <p:stCondLst>
                                            <p:cond delay="0"/>
                                          </p:stCondLst>
                                        </p:cTn>
                                        <p:tgtEl>
                                          <p:spTgt spid="2507">
                                            <p:txEl>
                                              <p:pRg st="1" end="1"/>
                                            </p:txEl>
                                          </p:spTgt>
                                        </p:tgtEl>
                                        <p:attrNameLst>
                                          <p:attrName>style.visibility</p:attrName>
                                        </p:attrNameLst>
                                      </p:cBhvr>
                                      <p:to>
                                        <p:strVal val="visible"/>
                                      </p:to>
                                    </p:set>
                                    <p:animEffect transition="in" filter="slide(fromBottom)">
                                      <p:cBhvr additive="base">
                                        <p:cTn id="17" dur="500"/>
                                        <p:tgtEl>
                                          <p:spTgt spid="2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7"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513" name="矩形 2512"/>
          <p:cNvSpPr/>
          <p:nvPr/>
        </p:nvSpPr>
        <p:spPr>
          <a:xfrm>
            <a:off x="274320" y="246017"/>
            <a:ext cx="4572000" cy="579438"/>
          </a:xfrm>
          <a:prstGeom prst="rect">
            <a:avLst/>
          </a:prstGeom>
          <a:solidFill>
            <a:srgbClr val="CCFFFF"/>
          </a:solidFill>
          <a:ln w="9525" cap="flat">
            <a:noFill/>
            <a:prstDash val="solid"/>
            <a:miter lim="800000"/>
            <a:headEnd type="none" w="med" len="med"/>
            <a:tailEnd type="none" w="med" len="med"/>
          </a:ln>
          <a:effectLst/>
        </p:spPr>
        <p:txBody>
          <a:bodyPr lIns="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2400" b="1" u="none" dirty="0">
                <a:solidFill>
                  <a:srgbClr val="0000FF"/>
                </a:solidFill>
                <a:effectLst/>
                <a:ea typeface="宋体" pitchFamily="2" charset="-122"/>
              </a:rPr>
              <a:t> </a:t>
            </a:r>
            <a:r>
              <a:rPr kumimoji="1" sz="3200" b="1" u="none" dirty="0">
                <a:solidFill>
                  <a:srgbClr val="0000FF"/>
                </a:solidFill>
                <a:effectLst/>
                <a:ea typeface="宋体" pitchFamily="2" charset="-122"/>
              </a:rPr>
              <a:t>2.  </a:t>
            </a:r>
            <a:r>
              <a:rPr kumimoji="1" sz="3200" b="1" u="none" dirty="0" err="1">
                <a:solidFill>
                  <a:srgbClr val="0000FF"/>
                </a:solidFill>
                <a:effectLst/>
                <a:ea typeface="宋体" pitchFamily="2" charset="-122"/>
              </a:rPr>
              <a:t>非</a:t>
            </a:r>
            <a:r>
              <a:rPr kumimoji="1" sz="3200" b="1" u="none" dirty="0" err="1">
                <a:solidFill>
                  <a:srgbClr val="0000FF"/>
                </a:solidFill>
                <a:effectLst/>
                <a:latin typeface="宋体" pitchFamily="2" charset="-122"/>
                <a:ea typeface="宋体" pitchFamily="2" charset="-122"/>
              </a:rPr>
              <a:t>线性加权综合法</a:t>
            </a:r>
            <a:r>
              <a:rPr kumimoji="1" sz="3200" b="1" u="none" dirty="0">
                <a:solidFill>
                  <a:srgbClr val="0000FF"/>
                </a:solidFill>
                <a:effectLst/>
                <a:latin typeface="宋体" pitchFamily="2" charset="-122"/>
                <a:ea typeface="宋体" pitchFamily="2" charset="-122"/>
              </a:rPr>
              <a:t> </a:t>
            </a:r>
          </a:p>
        </p:txBody>
      </p:sp>
      <p:graphicFrame>
        <p:nvGraphicFramePr>
          <p:cNvPr id="2514" name="OleObject"/>
          <p:cNvGraphicFramePr>
            <a:graphicFrameLocks noChangeAspect="1"/>
          </p:cNvGraphicFramePr>
          <p:nvPr/>
        </p:nvGraphicFramePr>
        <p:xfrm>
          <a:off x="604838" y="760412"/>
          <a:ext cx="7843838" cy="2614612"/>
        </p:xfrm>
        <a:graphic>
          <a:graphicData uri="http://schemas.openxmlformats.org/presentationml/2006/ole">
            <mc:AlternateContent xmlns:mc="http://schemas.openxmlformats.org/markup-compatibility/2006">
              <mc:Choice xmlns:v="urn:schemas-microsoft-com:vml" Requires="v">
                <p:oleObj spid="_x0000_s17509" name="文档" r:id="rId3" imgW="0" imgH="0" progId="Word.Document.8">
                  <p:embed/>
                </p:oleObj>
              </mc:Choice>
              <mc:Fallback>
                <p:oleObj name="文档" r:id="rId3" imgW="0" imgH="0" progId="Word.Document.8">
                  <p:embed/>
                  <p:pic>
                    <p:nvPicPr>
                      <p:cNvPr id="0" name="Picture 1"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604838" y="760412"/>
                        <a:ext cx="7843838"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base">
                                        <p:cTn id="6" dur="1" fill="hold">
                                          <p:stCondLst>
                                            <p:cond delay="0"/>
                                          </p:stCondLst>
                                        </p:cTn>
                                        <p:tgtEl>
                                          <p:spTgt spid="2514"/>
                                        </p:tgtEl>
                                        <p:attrNameLst>
                                          <p:attrName>style.visibility</p:attrName>
                                        </p:attrNameLst>
                                      </p:cBhvr>
                                      <p:to>
                                        <p:strVal val="visible"/>
                                      </p:to>
                                    </p:set>
                                    <p:animEffect transition="in" filter="randombar(horizontal)">
                                      <p:cBhvr additive="base">
                                        <p:cTn id="7" dur="500"/>
                                        <p:tgtEl>
                                          <p:spTgt spid="2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517" name="矩形 2516"/>
          <p:cNvSpPr/>
          <p:nvPr/>
        </p:nvSpPr>
        <p:spPr>
          <a:xfrm>
            <a:off x="395288" y="1268412"/>
            <a:ext cx="4965700" cy="519112"/>
          </a:xfrm>
          <a:prstGeom prst="rect">
            <a:avLst/>
          </a:prstGeom>
          <a:solidFill>
            <a:srgbClr val="CCFFFF"/>
          </a:solidFill>
          <a:ln w="9525" cap="flat">
            <a:noFill/>
            <a:prstDash val="solid"/>
            <a:miter lim="800000"/>
            <a:headEnd type="none" w="med" len="med"/>
            <a:tailEnd type="none" w="med" len="med"/>
          </a:ln>
          <a:effectLst/>
        </p:spPr>
        <p:txBody>
          <a:bodyPr lIns="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2800" b="1" u="none">
                <a:solidFill>
                  <a:srgbClr val="0000FF"/>
                </a:solidFill>
                <a:effectLst/>
                <a:latin typeface="楷体_GB2312" pitchFamily="49" charset="-122"/>
                <a:ea typeface="楷体_GB2312" pitchFamily="49" charset="-122"/>
              </a:rPr>
              <a:t> 1. 评价指标类型的一致化 </a:t>
            </a:r>
          </a:p>
        </p:txBody>
      </p:sp>
      <p:sp>
        <p:nvSpPr>
          <p:cNvPr id="2518" name="矩形 2517"/>
          <p:cNvSpPr/>
          <p:nvPr/>
        </p:nvSpPr>
        <p:spPr>
          <a:xfrm>
            <a:off x="304800" y="3657600"/>
            <a:ext cx="8610600" cy="2503488"/>
          </a:xfrm>
          <a:prstGeom prst="rect">
            <a:avLst/>
          </a:prstGeom>
          <a:noFill/>
          <a:ln w="9525" cap="flat">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2600" b="1" u="none">
                <a:solidFill>
                  <a:srgbClr val="0000FF"/>
                </a:solidFill>
                <a:effectLst/>
                <a:latin typeface="黑体" pitchFamily="2" charset="-122"/>
                <a:ea typeface="黑体" pitchFamily="2" charset="-122"/>
              </a:rPr>
              <a:t>   </a:t>
            </a:r>
            <a:r>
              <a:rPr kumimoji="1" sz="2600" b="1" u="none">
                <a:solidFill>
                  <a:srgbClr val="FF0000"/>
                </a:solidFill>
                <a:effectLst/>
                <a:latin typeface="黑体" pitchFamily="2" charset="-122"/>
                <a:ea typeface="黑体" pitchFamily="2" charset="-122"/>
              </a:rPr>
              <a:t>极大型指标:</a:t>
            </a:r>
            <a:r>
              <a:rPr kumimoji="1" sz="2600" b="1" u="none">
                <a:solidFill>
                  <a:srgbClr val="0000FF"/>
                </a:solidFill>
                <a:effectLst/>
                <a:latin typeface="黑体" pitchFamily="2" charset="-122"/>
                <a:ea typeface="黑体" pitchFamily="2" charset="-122"/>
              </a:rPr>
              <a:t>总是期望指标的取值越大越好；</a:t>
            </a:r>
          </a:p>
          <a:p>
            <a:pPr lvl="0" fontAlgn="base">
              <a:lnSpc>
                <a:spcPct val="100000"/>
              </a:lnSpc>
              <a:spcBef>
                <a:spcPct val="0"/>
              </a:spcBef>
              <a:spcAft>
                <a:spcPct val="0"/>
              </a:spcAft>
              <a:buClrTx/>
              <a:buSzTx/>
              <a:buChar char="•"/>
            </a:pPr>
            <a:r>
              <a:rPr kumimoji="1" sz="2600" b="1" u="none">
                <a:solidFill>
                  <a:srgbClr val="0000FF"/>
                </a:solidFill>
                <a:effectLst/>
                <a:latin typeface="黑体" pitchFamily="2" charset="-122"/>
                <a:ea typeface="黑体" pitchFamily="2" charset="-122"/>
              </a:rPr>
              <a:t>   </a:t>
            </a:r>
            <a:r>
              <a:rPr kumimoji="1" sz="2600" b="1" u="none">
                <a:solidFill>
                  <a:srgbClr val="FF0000"/>
                </a:solidFill>
                <a:effectLst/>
                <a:latin typeface="黑体" pitchFamily="2" charset="-122"/>
                <a:ea typeface="黑体" pitchFamily="2" charset="-122"/>
              </a:rPr>
              <a:t>极小型指标:</a:t>
            </a:r>
            <a:r>
              <a:rPr kumimoji="1" sz="2600" b="1" u="none">
                <a:solidFill>
                  <a:srgbClr val="0000FF"/>
                </a:solidFill>
                <a:effectLst/>
                <a:latin typeface="黑体" pitchFamily="2" charset="-122"/>
                <a:ea typeface="黑体" pitchFamily="2" charset="-122"/>
              </a:rPr>
              <a:t>总是期望指标的取值越小越好；</a:t>
            </a:r>
          </a:p>
          <a:p>
            <a:pPr lvl="0" fontAlgn="base">
              <a:lnSpc>
                <a:spcPct val="100000"/>
              </a:lnSpc>
              <a:spcBef>
                <a:spcPct val="0"/>
              </a:spcBef>
              <a:spcAft>
                <a:spcPct val="0"/>
              </a:spcAft>
              <a:buClrTx/>
              <a:buSzTx/>
              <a:buChar char="•"/>
            </a:pPr>
            <a:r>
              <a:rPr kumimoji="1" sz="2600" b="1" u="none">
                <a:solidFill>
                  <a:srgbClr val="0000FF"/>
                </a:solidFill>
                <a:effectLst/>
                <a:latin typeface="黑体" pitchFamily="2" charset="-122"/>
                <a:ea typeface="黑体" pitchFamily="2" charset="-122"/>
              </a:rPr>
              <a:t>   </a:t>
            </a:r>
            <a:r>
              <a:rPr kumimoji="1" sz="2600" b="1" u="none">
                <a:solidFill>
                  <a:srgbClr val="FF0000"/>
                </a:solidFill>
                <a:effectLst/>
                <a:latin typeface="黑体" pitchFamily="2" charset="-122"/>
                <a:ea typeface="黑体" pitchFamily="2" charset="-122"/>
              </a:rPr>
              <a:t>中间型指标:</a:t>
            </a:r>
            <a:r>
              <a:rPr kumimoji="1" sz="2600" b="1" u="none">
                <a:solidFill>
                  <a:srgbClr val="0000FF"/>
                </a:solidFill>
                <a:effectLst/>
                <a:latin typeface="黑体" pitchFamily="2" charset="-122"/>
                <a:ea typeface="黑体" pitchFamily="2" charset="-122"/>
              </a:rPr>
              <a:t>总是期望指标的取值既不要太大，也不要太小为好，即取适当的中间值为最好;</a:t>
            </a:r>
          </a:p>
          <a:p>
            <a:pPr lvl="0" fontAlgn="base">
              <a:lnSpc>
                <a:spcPct val="100000"/>
              </a:lnSpc>
              <a:spcBef>
                <a:spcPct val="0"/>
              </a:spcBef>
              <a:spcAft>
                <a:spcPct val="0"/>
              </a:spcAft>
              <a:buClrTx/>
              <a:buSzTx/>
              <a:buChar char="•"/>
            </a:pPr>
            <a:r>
              <a:rPr kumimoji="1" sz="2600" b="1" u="none">
                <a:solidFill>
                  <a:srgbClr val="0000FF"/>
                </a:solidFill>
                <a:effectLst/>
                <a:latin typeface="黑体" pitchFamily="2" charset="-122"/>
                <a:ea typeface="黑体" pitchFamily="2" charset="-122"/>
              </a:rPr>
              <a:t>   </a:t>
            </a:r>
            <a:r>
              <a:rPr kumimoji="1" sz="2600" b="1" u="none">
                <a:solidFill>
                  <a:srgbClr val="FF0000"/>
                </a:solidFill>
                <a:effectLst/>
                <a:latin typeface="黑体" pitchFamily="2" charset="-122"/>
                <a:ea typeface="黑体" pitchFamily="2" charset="-122"/>
              </a:rPr>
              <a:t>区间型指标:</a:t>
            </a:r>
            <a:r>
              <a:rPr kumimoji="1" sz="2600" b="1" u="none">
                <a:solidFill>
                  <a:srgbClr val="0000FF"/>
                </a:solidFill>
                <a:effectLst/>
                <a:latin typeface="黑体" pitchFamily="2" charset="-122"/>
                <a:ea typeface="黑体" pitchFamily="2" charset="-122"/>
              </a:rPr>
              <a:t>总是期望指标的取值最好是落在某一个确定的区间内为最好。</a:t>
            </a:r>
            <a:r>
              <a:rPr kumimoji="1" sz="2800" b="1" u="none">
                <a:solidFill>
                  <a:srgbClr val="0000FF"/>
                </a:solidFill>
                <a:effectLst/>
                <a:latin typeface="黑体" pitchFamily="2" charset="-122"/>
                <a:ea typeface="黑体" pitchFamily="2" charset="-122"/>
              </a:rPr>
              <a:t> </a:t>
            </a:r>
          </a:p>
        </p:txBody>
      </p:sp>
      <p:sp>
        <p:nvSpPr>
          <p:cNvPr id="2519" name="矩形 2518"/>
          <p:cNvSpPr/>
          <p:nvPr/>
        </p:nvSpPr>
        <p:spPr>
          <a:xfrm>
            <a:off x="304800" y="284161"/>
            <a:ext cx="6629400" cy="711200"/>
          </a:xfrm>
          <a:prstGeom prst="rect">
            <a:avLst/>
          </a:prstGeom>
          <a:gradFill rotWithShape="0">
            <a:gsLst>
              <a:gs pos="0">
                <a:srgbClr val="008000"/>
              </a:gs>
              <a:gs pos="50000">
                <a:srgbClr val="E9E2B6"/>
              </a:gs>
              <a:gs pos="100000">
                <a:srgbClr val="008000"/>
              </a:gs>
            </a:gsLst>
            <a:lin ang="5400000" scaled="1"/>
          </a:gradFill>
          <a:ln w="9525" cap="flat">
            <a:solidFill>
              <a:srgbClr val="FF00FF"/>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lang="zh-CN" altLang="en-US" sz="4000" b="1" dirty="0">
                <a:solidFill>
                  <a:srgbClr val="FF0000"/>
                </a:solidFill>
                <a:effectLst>
                  <a:outerShdw blurRad="38100" dist="38100" dir="2700000" algn="tl">
                    <a:schemeClr val="bg2"/>
                  </a:outerShdw>
                </a:effectLst>
                <a:latin typeface="楷体_GB2312" pitchFamily="49" charset="-122"/>
                <a:ea typeface="楷体_GB2312" pitchFamily="49" charset="-122"/>
              </a:rPr>
              <a:t>四</a:t>
            </a:r>
            <a:r>
              <a:rPr kumimoji="1" sz="4000" b="1" u="none" dirty="0" smtClean="0">
                <a:solidFill>
                  <a:srgbClr val="FF0000"/>
                </a:solidFill>
                <a:effectLst>
                  <a:outerShdw blurRad="38100" dist="38100" dir="2700000" algn="tl">
                    <a:schemeClr val="bg2"/>
                  </a:outerShdw>
                </a:effectLst>
                <a:latin typeface="楷体_GB2312" pitchFamily="49" charset="-122"/>
                <a:ea typeface="楷体_GB2312" pitchFamily="49" charset="-122"/>
              </a:rPr>
              <a:t>、</a:t>
            </a:r>
            <a:r>
              <a:rPr kumimoji="1" sz="4000" b="1" u="none" dirty="0" err="1">
                <a:solidFill>
                  <a:srgbClr val="FF0000"/>
                </a:solidFill>
                <a:effectLst>
                  <a:outerShdw blurRad="38100" dist="38100" dir="2700000" algn="tl">
                    <a:schemeClr val="bg2"/>
                  </a:outerShdw>
                </a:effectLst>
                <a:latin typeface="楷体_GB2312" pitchFamily="49" charset="-122"/>
                <a:ea typeface="楷体_GB2312" pitchFamily="49" charset="-122"/>
              </a:rPr>
              <a:t>评价指标的规范化处理</a:t>
            </a:r>
            <a:r>
              <a:rPr kumimoji="1" sz="3600" b="1" u="none" dirty="0">
                <a:solidFill>
                  <a:srgbClr val="FF0000"/>
                </a:solidFill>
                <a:effectLst>
                  <a:outerShdw blurRad="38100" dist="38100" dir="2700000" algn="tl">
                    <a:schemeClr val="bg2"/>
                  </a:outerShdw>
                </a:effectLst>
                <a:latin typeface="楷体_GB2312" pitchFamily="49" charset="-122"/>
                <a:ea typeface="楷体_GB2312" pitchFamily="49" charset="-122"/>
              </a:rPr>
              <a:t> </a:t>
            </a:r>
          </a:p>
        </p:txBody>
      </p:sp>
      <p:graphicFrame>
        <p:nvGraphicFramePr>
          <p:cNvPr id="2520" name="OleObject"/>
          <p:cNvGraphicFramePr>
            <a:graphicFrameLocks noChangeAspect="1"/>
          </p:cNvGraphicFramePr>
          <p:nvPr/>
        </p:nvGraphicFramePr>
        <p:xfrm>
          <a:off x="385762" y="2060575"/>
          <a:ext cx="8216900" cy="1519238"/>
        </p:xfrm>
        <a:graphic>
          <a:graphicData uri="http://schemas.openxmlformats.org/presentationml/2006/ole">
            <mc:AlternateContent xmlns:mc="http://schemas.openxmlformats.org/markup-compatibility/2006">
              <mc:Choice xmlns:v="urn:schemas-microsoft-com:vml" Requires="v">
                <p:oleObj spid="_x0000_s18533" name="文档" r:id="rId3" imgW="0" imgH="0" progId="Word.Document.8">
                  <p:embed/>
                </p:oleObj>
              </mc:Choice>
              <mc:Fallback>
                <p:oleObj name="文档" r:id="rId3" imgW="0" imgH="0" progId="Word.Document.8">
                  <p:embed/>
                  <p:pic>
                    <p:nvPicPr>
                      <p:cNvPr id="0" name="Picture 1"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385762" y="2060575"/>
                        <a:ext cx="8216900"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base">
                                        <p:cTn id="6" dur="1" fill="hold">
                                          <p:stCondLst>
                                            <p:cond delay="0"/>
                                          </p:stCondLst>
                                        </p:cTn>
                                        <p:tgtEl>
                                          <p:spTgt spid="2520"/>
                                        </p:tgtEl>
                                        <p:attrNameLst>
                                          <p:attrName>style.visibility</p:attrName>
                                        </p:attrNameLst>
                                      </p:cBhvr>
                                      <p:to>
                                        <p:strVal val="visible"/>
                                      </p:to>
                                    </p:set>
                                    <p:animEffect transition="in" filter="randombar(horizontal)">
                                      <p:cBhvr additive="base">
                                        <p:cTn id="7" dur="500"/>
                                        <p:tgtEl>
                                          <p:spTgt spid="2520"/>
                                        </p:tgtEl>
                                      </p:cBhvr>
                                    </p:animEffect>
                                  </p:childTnLst>
                                </p:cTn>
                              </p:par>
                            </p:childTnLst>
                          </p:cTn>
                        </p:par>
                        <p:par>
                          <p:cTn id="8" fill="hold">
                            <p:stCondLst>
                              <p:cond delay="indefinite"/>
                            </p:stCondLst>
                          </p:cTn>
                        </p:par>
                        <p:par>
                          <p:cTn id="9" fill="hold">
                            <p:stCondLst>
                              <p:cond delay="0"/>
                            </p:stCondLst>
                            <p:childTnLst>
                              <p:par>
                                <p:cTn id="10" presetID="12" presetClass="entr" presetSubtype="4" fill="hold" grpId="0" nodeType="clickEffect">
                                  <p:stCondLst>
                                    <p:cond delay="0"/>
                                  </p:stCondLst>
                                  <p:childTnLst>
                                    <p:set>
                                      <p:cBhvr additive="base">
                                        <p:cTn id="11" dur="1" fill="hold">
                                          <p:stCondLst>
                                            <p:cond delay="0"/>
                                          </p:stCondLst>
                                        </p:cTn>
                                        <p:tgtEl>
                                          <p:spTgt spid="2518">
                                            <p:txEl>
                                              <p:pRg st="0" end="0"/>
                                            </p:txEl>
                                          </p:spTgt>
                                        </p:tgtEl>
                                        <p:attrNameLst>
                                          <p:attrName>style.visibility</p:attrName>
                                        </p:attrNameLst>
                                      </p:cBhvr>
                                      <p:to>
                                        <p:strVal val="visible"/>
                                      </p:to>
                                    </p:set>
                                    <p:animEffect transition="in" filter="slide(fromBottom)">
                                      <p:cBhvr additive="base">
                                        <p:cTn id="12" dur="500"/>
                                        <p:tgtEl>
                                          <p:spTgt spid="2518">
                                            <p:txEl>
                                              <p:pRg st="0" end="0"/>
                                            </p:txEl>
                                          </p:spTgt>
                                        </p:tgtEl>
                                      </p:cBhvr>
                                    </p:animEffect>
                                  </p:childTnLst>
                                </p:cTn>
                              </p:par>
                            </p:childTnLst>
                          </p:cTn>
                        </p:par>
                        <p:par>
                          <p:cTn id="13" fill="hold">
                            <p:stCondLst>
                              <p:cond delay="indefinite"/>
                            </p:stCondLst>
                          </p:cTn>
                        </p:par>
                        <p:par>
                          <p:cTn id="14" fill="hold">
                            <p:stCondLst>
                              <p:cond delay="0"/>
                            </p:stCondLst>
                            <p:childTnLst>
                              <p:par>
                                <p:cTn id="15" presetID="12" presetClass="entr" presetSubtype="4" fill="hold" grpId="0" nodeType="clickEffect">
                                  <p:stCondLst>
                                    <p:cond delay="0"/>
                                  </p:stCondLst>
                                  <p:childTnLst>
                                    <p:set>
                                      <p:cBhvr additive="base">
                                        <p:cTn id="16" dur="1" fill="hold">
                                          <p:stCondLst>
                                            <p:cond delay="0"/>
                                          </p:stCondLst>
                                        </p:cTn>
                                        <p:tgtEl>
                                          <p:spTgt spid="2518">
                                            <p:txEl>
                                              <p:pRg st="1" end="1"/>
                                            </p:txEl>
                                          </p:spTgt>
                                        </p:tgtEl>
                                        <p:attrNameLst>
                                          <p:attrName>style.visibility</p:attrName>
                                        </p:attrNameLst>
                                      </p:cBhvr>
                                      <p:to>
                                        <p:strVal val="visible"/>
                                      </p:to>
                                    </p:set>
                                    <p:animEffect transition="in" filter="slide(fromBottom)">
                                      <p:cBhvr additive="base">
                                        <p:cTn id="17" dur="500"/>
                                        <p:tgtEl>
                                          <p:spTgt spid="2518">
                                            <p:txEl>
                                              <p:pRg st="1" end="1"/>
                                            </p:txEl>
                                          </p:spTgt>
                                        </p:tgtEl>
                                      </p:cBhvr>
                                    </p:animEffect>
                                  </p:childTnLst>
                                </p:cTn>
                              </p:par>
                            </p:childTnLst>
                          </p:cTn>
                        </p:par>
                        <p:par>
                          <p:cTn id="18" fill="hold">
                            <p:stCondLst>
                              <p:cond delay="indefinite"/>
                            </p:stCondLst>
                          </p:cTn>
                        </p:par>
                        <p:par>
                          <p:cTn id="19" fill="hold">
                            <p:stCondLst>
                              <p:cond delay="0"/>
                            </p:stCondLst>
                            <p:childTnLst>
                              <p:par>
                                <p:cTn id="20" presetID="12" presetClass="entr" presetSubtype="4" fill="hold" grpId="0" nodeType="clickEffect">
                                  <p:stCondLst>
                                    <p:cond delay="0"/>
                                  </p:stCondLst>
                                  <p:childTnLst>
                                    <p:set>
                                      <p:cBhvr additive="base">
                                        <p:cTn id="21" dur="1" fill="hold">
                                          <p:stCondLst>
                                            <p:cond delay="0"/>
                                          </p:stCondLst>
                                        </p:cTn>
                                        <p:tgtEl>
                                          <p:spTgt spid="2518">
                                            <p:txEl>
                                              <p:pRg st="2" end="2"/>
                                            </p:txEl>
                                          </p:spTgt>
                                        </p:tgtEl>
                                        <p:attrNameLst>
                                          <p:attrName>style.visibility</p:attrName>
                                        </p:attrNameLst>
                                      </p:cBhvr>
                                      <p:to>
                                        <p:strVal val="visible"/>
                                      </p:to>
                                    </p:set>
                                    <p:animEffect transition="in" filter="slide(fromBottom)">
                                      <p:cBhvr additive="base">
                                        <p:cTn id="22" dur="500"/>
                                        <p:tgtEl>
                                          <p:spTgt spid="2518">
                                            <p:txEl>
                                              <p:pRg st="2" end="2"/>
                                            </p:txEl>
                                          </p:spTgt>
                                        </p:tgtEl>
                                      </p:cBhvr>
                                    </p:animEffect>
                                  </p:childTnLst>
                                </p:cTn>
                              </p:par>
                            </p:childTnLst>
                          </p:cTn>
                        </p:par>
                        <p:par>
                          <p:cTn id="23" fill="hold">
                            <p:stCondLst>
                              <p:cond delay="indefinite"/>
                            </p:stCondLst>
                          </p:cTn>
                        </p:par>
                        <p:par>
                          <p:cTn id="24" fill="hold">
                            <p:stCondLst>
                              <p:cond delay="0"/>
                            </p:stCondLst>
                            <p:childTnLst>
                              <p:par>
                                <p:cTn id="25" presetID="12" presetClass="entr" presetSubtype="4" fill="hold" grpId="0" nodeType="clickEffect">
                                  <p:stCondLst>
                                    <p:cond delay="0"/>
                                  </p:stCondLst>
                                  <p:childTnLst>
                                    <p:set>
                                      <p:cBhvr additive="base">
                                        <p:cTn id="26" dur="1" fill="hold">
                                          <p:stCondLst>
                                            <p:cond delay="0"/>
                                          </p:stCondLst>
                                        </p:cTn>
                                        <p:tgtEl>
                                          <p:spTgt spid="2518">
                                            <p:txEl>
                                              <p:pRg st="3" end="3"/>
                                            </p:txEl>
                                          </p:spTgt>
                                        </p:tgtEl>
                                        <p:attrNameLst>
                                          <p:attrName>style.visibility</p:attrName>
                                        </p:attrNameLst>
                                      </p:cBhvr>
                                      <p:to>
                                        <p:strVal val="visible"/>
                                      </p:to>
                                    </p:set>
                                    <p:animEffect transition="in" filter="slide(fromBottom)">
                                      <p:cBhvr additive="base">
                                        <p:cTn id="27" dur="500"/>
                                        <p:tgtEl>
                                          <p:spTgt spid="25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8"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graphicFrame>
        <p:nvGraphicFramePr>
          <p:cNvPr id="2523" name="OleObject"/>
          <p:cNvGraphicFramePr>
            <a:graphicFrameLocks noChangeAspect="1"/>
          </p:cNvGraphicFramePr>
          <p:nvPr/>
        </p:nvGraphicFramePr>
        <p:xfrm>
          <a:off x="385762" y="1068388"/>
          <a:ext cx="8126412" cy="1841500"/>
        </p:xfrm>
        <a:graphic>
          <a:graphicData uri="http://schemas.openxmlformats.org/presentationml/2006/ole">
            <mc:AlternateContent xmlns:mc="http://schemas.openxmlformats.org/markup-compatibility/2006">
              <mc:Choice xmlns:v="urn:schemas-microsoft-com:vml" Requires="v">
                <p:oleObj spid="_x0000_s19657" name="文档" r:id="rId3" imgW="0" imgH="0" progId="Word.Document.8">
                  <p:embed/>
                </p:oleObj>
              </mc:Choice>
              <mc:Fallback>
                <p:oleObj name="文档" r:id="rId3" imgW="0" imgH="0" progId="Word.Document.8">
                  <p:embed/>
                  <p:pic>
                    <p:nvPicPr>
                      <p:cNvPr id="0" name="Picture 2"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385762" y="1068388"/>
                        <a:ext cx="8126412"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24" name="矩形 2523"/>
          <p:cNvSpPr/>
          <p:nvPr/>
        </p:nvSpPr>
        <p:spPr>
          <a:xfrm>
            <a:off x="250825" y="260350"/>
            <a:ext cx="5410200" cy="579438"/>
          </a:xfrm>
          <a:prstGeom prst="rect">
            <a:avLst/>
          </a:prstGeom>
          <a:solidFill>
            <a:srgbClr val="CCFFFF"/>
          </a:solidFill>
          <a:ln w="9525" cap="flat">
            <a:noFill/>
            <a:prstDash val="solid"/>
            <a:miter lim="800000"/>
            <a:headEnd type="none" w="med" len="med"/>
            <a:tailEnd type="none" w="med" len="med"/>
          </a:ln>
          <a:effectLst/>
        </p:spPr>
        <p:txBody>
          <a:bodyPr lIns="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3200" b="1" u="none">
                <a:solidFill>
                  <a:srgbClr val="0000FF"/>
                </a:solidFill>
                <a:effectLst/>
                <a:ea typeface="宋体" pitchFamily="2" charset="-122"/>
              </a:rPr>
              <a:t> 1. </a:t>
            </a:r>
            <a:r>
              <a:rPr kumimoji="1" sz="3200" b="1" u="none">
                <a:solidFill>
                  <a:srgbClr val="0000FF"/>
                </a:solidFill>
                <a:effectLst/>
                <a:latin typeface="宋体" pitchFamily="2" charset="-122"/>
                <a:ea typeface="宋体" pitchFamily="2" charset="-122"/>
              </a:rPr>
              <a:t>评价指标类型的一致化</a:t>
            </a:r>
            <a:r>
              <a:rPr kumimoji="1" sz="2400" b="1" u="none">
                <a:solidFill>
                  <a:srgbClr val="0000FF"/>
                </a:solidFill>
                <a:effectLst/>
                <a:ea typeface="宋体" pitchFamily="2" charset="-122"/>
              </a:rPr>
              <a:t> </a:t>
            </a:r>
          </a:p>
        </p:txBody>
      </p:sp>
      <p:graphicFrame>
        <p:nvGraphicFramePr>
          <p:cNvPr id="2525" name="OleObject"/>
          <p:cNvGraphicFramePr>
            <a:graphicFrameLocks noChangeAspect="1"/>
          </p:cNvGraphicFramePr>
          <p:nvPr/>
        </p:nvGraphicFramePr>
        <p:xfrm>
          <a:off x="385762" y="3052762"/>
          <a:ext cx="8385175" cy="3025775"/>
        </p:xfrm>
        <a:graphic>
          <a:graphicData uri="http://schemas.openxmlformats.org/presentationml/2006/ole">
            <mc:AlternateContent xmlns:mc="http://schemas.openxmlformats.org/markup-compatibility/2006">
              <mc:Choice xmlns:v="urn:schemas-microsoft-com:vml" Requires="v">
                <p:oleObj spid="_x0000_s19658" name="文档" r:id="rId5" imgW="0" imgH="0" progId="Word.Document.8">
                  <p:embed/>
                </p:oleObj>
              </mc:Choice>
              <mc:Fallback>
                <p:oleObj name="文档" r:id="rId5" imgW="0" imgH="0" progId="Word.Document.8">
                  <p:embed/>
                  <p:pic>
                    <p:nvPicPr>
                      <p:cNvPr id="0" name="Picture 1" descr="rId2"/>
                      <p:cNvPicPr>
                        <a:picLocks noChangeAspect="1" noChangeArrowheads="1"/>
                      </p:cNvPicPr>
                      <p:nvPr/>
                    </p:nvPicPr>
                    <p:blipFill dpi="0">
                      <a:blip r:embed="rId6">
                        <a:extLst>
                          <a:ext uri="{28A0092B-C50C-407E-A947-70E740481C1C}">
                            <a14:useLocalDpi xmlns:a14="http://schemas.microsoft.com/office/drawing/2010/main" val="0"/>
                          </a:ext>
                        </a:extLst>
                      </a:blip>
                      <a:srcRect/>
                      <a:stretch>
                        <a:fillRect/>
                      </a:stretch>
                    </p:blipFill>
                    <p:spPr bwMode="auto">
                      <a:xfrm>
                        <a:off x="385762" y="3052762"/>
                        <a:ext cx="8385175"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base">
                                        <p:cTn id="6" dur="1" fill="hold">
                                          <p:stCondLst>
                                            <p:cond delay="0"/>
                                          </p:stCondLst>
                                        </p:cTn>
                                        <p:tgtEl>
                                          <p:spTgt spid="2523"/>
                                        </p:tgtEl>
                                        <p:attrNameLst>
                                          <p:attrName>style.visibility</p:attrName>
                                        </p:attrNameLst>
                                      </p:cBhvr>
                                      <p:to>
                                        <p:strVal val="visible"/>
                                      </p:to>
                                    </p:set>
                                    <p:animEffect transition="in" filter="randombar(horizontal)">
                                      <p:cBhvr additive="base">
                                        <p:cTn id="7" dur="500"/>
                                        <p:tgtEl>
                                          <p:spTgt spid="2523"/>
                                        </p:tgtEl>
                                      </p:cBhvr>
                                    </p:animEffect>
                                  </p:childTnLst>
                                </p:cTn>
                              </p:par>
                            </p:childTnLst>
                          </p:cTn>
                        </p:par>
                        <p:par>
                          <p:cTn id="8" fill="hold">
                            <p:stCondLst>
                              <p:cond delay="indefinite"/>
                            </p:stCondLst>
                          </p:cTn>
                        </p:par>
                        <p:par>
                          <p:cTn id="9" fill="hold">
                            <p:stCondLst>
                              <p:cond delay="0"/>
                            </p:stCondLst>
                            <p:childTnLst>
                              <p:par>
                                <p:cTn id="10" presetID="14" presetClass="entr" presetSubtype="10" fill="hold" nodeType="clickEffect">
                                  <p:stCondLst>
                                    <p:cond delay="0"/>
                                  </p:stCondLst>
                                  <p:childTnLst>
                                    <p:set>
                                      <p:cBhvr additive="base">
                                        <p:cTn id="11" dur="1" fill="hold">
                                          <p:stCondLst>
                                            <p:cond delay="0"/>
                                          </p:stCondLst>
                                        </p:cTn>
                                        <p:tgtEl>
                                          <p:spTgt spid="2525"/>
                                        </p:tgtEl>
                                        <p:attrNameLst>
                                          <p:attrName>style.visibility</p:attrName>
                                        </p:attrNameLst>
                                      </p:cBhvr>
                                      <p:to>
                                        <p:strVal val="visible"/>
                                      </p:to>
                                    </p:set>
                                    <p:animEffect transition="in" filter="randombar(horizontal)">
                                      <p:cBhvr additive="base">
                                        <p:cTn id="12" dur="500"/>
                                        <p:tgtEl>
                                          <p:spTgt spid="2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528" name="矩形 2527"/>
          <p:cNvSpPr/>
          <p:nvPr/>
        </p:nvSpPr>
        <p:spPr>
          <a:xfrm>
            <a:off x="539750" y="476250"/>
            <a:ext cx="5410200" cy="579438"/>
          </a:xfrm>
          <a:prstGeom prst="rect">
            <a:avLst/>
          </a:prstGeom>
          <a:solidFill>
            <a:srgbClr val="CCFFFF"/>
          </a:solidFill>
          <a:ln w="9525" cap="flat">
            <a:noFill/>
            <a:prstDash val="solid"/>
            <a:miter lim="800000"/>
            <a:headEnd type="none" w="med" len="med"/>
            <a:tailEnd type="none" w="med" len="med"/>
          </a:ln>
          <a:effectLst/>
        </p:spPr>
        <p:txBody>
          <a:bodyPr lIns="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3200" b="1" u="none">
                <a:solidFill>
                  <a:srgbClr val="0000FF"/>
                </a:solidFill>
                <a:effectLst/>
                <a:ea typeface="宋体" pitchFamily="2" charset="-122"/>
              </a:rPr>
              <a:t> 1. </a:t>
            </a:r>
            <a:r>
              <a:rPr kumimoji="1" sz="3200" b="1" u="none">
                <a:solidFill>
                  <a:srgbClr val="0000FF"/>
                </a:solidFill>
                <a:effectLst/>
                <a:latin typeface="宋体" pitchFamily="2" charset="-122"/>
                <a:ea typeface="宋体" pitchFamily="2" charset="-122"/>
              </a:rPr>
              <a:t>评价指标类型的一致化</a:t>
            </a:r>
            <a:r>
              <a:rPr kumimoji="1" sz="2400" b="1" u="none">
                <a:solidFill>
                  <a:srgbClr val="0000FF"/>
                </a:solidFill>
                <a:effectLst/>
                <a:ea typeface="宋体" pitchFamily="2" charset="-122"/>
              </a:rPr>
              <a:t> </a:t>
            </a:r>
          </a:p>
        </p:txBody>
      </p:sp>
      <p:graphicFrame>
        <p:nvGraphicFramePr>
          <p:cNvPr id="2529" name="OleObject"/>
          <p:cNvGraphicFramePr>
            <a:graphicFrameLocks noChangeAspect="1"/>
          </p:cNvGraphicFramePr>
          <p:nvPr/>
        </p:nvGraphicFramePr>
        <p:xfrm>
          <a:off x="463550" y="1268412"/>
          <a:ext cx="8429625" cy="4119562"/>
        </p:xfrm>
        <a:graphic>
          <a:graphicData uri="http://schemas.openxmlformats.org/presentationml/2006/ole">
            <mc:AlternateContent xmlns:mc="http://schemas.openxmlformats.org/markup-compatibility/2006">
              <mc:Choice xmlns:v="urn:schemas-microsoft-com:vml" Requires="v">
                <p:oleObj spid="_x0000_s20581" name="文档" r:id="rId3" imgW="0" imgH="0" progId="Word.Document.8">
                  <p:embed/>
                </p:oleObj>
              </mc:Choice>
              <mc:Fallback>
                <p:oleObj name="文档" r:id="rId3" imgW="0" imgH="0" progId="Word.Document.8">
                  <p:embed/>
                  <p:pic>
                    <p:nvPicPr>
                      <p:cNvPr id="0" name="Picture 1"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463550" y="1268412"/>
                        <a:ext cx="8429625" cy="411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base">
                                        <p:cTn id="6" dur="1" fill="hold">
                                          <p:stCondLst>
                                            <p:cond delay="0"/>
                                          </p:stCondLst>
                                        </p:cTn>
                                        <p:tgtEl>
                                          <p:spTgt spid="2529"/>
                                        </p:tgtEl>
                                        <p:attrNameLst>
                                          <p:attrName>style.visibility</p:attrName>
                                        </p:attrNameLst>
                                      </p:cBhvr>
                                      <p:to>
                                        <p:strVal val="visible"/>
                                      </p:to>
                                    </p:set>
                                    <p:animEffect transition="in" filter="randombar(horizontal)">
                                      <p:cBhvr additive="base">
                                        <p:cTn id="7" dur="500"/>
                                        <p:tgtEl>
                                          <p:spTgt spid="2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068" name="矩形 2067"/>
          <p:cNvSpPr/>
          <p:nvPr/>
        </p:nvSpPr>
        <p:spPr>
          <a:xfrm>
            <a:off x="1110343" y="1947229"/>
            <a:ext cx="6773092" cy="1364205"/>
          </a:xfrm>
          <a:prstGeom prst="rect">
            <a:avLst/>
          </a:prstGeom>
          <a:noFill/>
          <a:ln w="9525" cap="flat">
            <a:noFill/>
            <a:prstDash val="solid"/>
            <a:miter lim="800000"/>
            <a:headEnd type="none" w="med" len="med"/>
            <a:tailEnd type="none" w="med" len="med"/>
          </a:ln>
          <a:effectLst/>
        </p:spPr>
        <p:txBody>
          <a:bodyPr lIns="90000" tIns="46800" rIns="90000" bIns="4680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eaLnBrk="0" fontAlgn="base" hangingPunct="0">
              <a:lnSpc>
                <a:spcPct val="100000"/>
              </a:lnSpc>
              <a:spcBef>
                <a:spcPts val="600"/>
              </a:spcBef>
              <a:spcAft>
                <a:spcPts val="600"/>
              </a:spcAft>
              <a:buClrTx/>
              <a:buSzTx/>
            </a:pPr>
            <a:r>
              <a:rPr kumimoji="1" lang="en-US" sz="2800" b="1" u="none" dirty="0" smtClean="0">
                <a:solidFill>
                  <a:srgbClr val="0000FF"/>
                </a:solidFill>
                <a:effectLst/>
                <a:latin typeface="黑体" panose="02010609060101010101" pitchFamily="49" charset="-122"/>
                <a:ea typeface="黑体" panose="02010609060101010101" pitchFamily="49" charset="-122"/>
              </a:rPr>
              <a:t>  </a:t>
            </a:r>
            <a:r>
              <a:rPr kumimoji="1" sz="2800" b="1" u="none" dirty="0" err="1" smtClean="0">
                <a:effectLst/>
                <a:latin typeface="黑体" panose="02010609060101010101" pitchFamily="49" charset="-122"/>
                <a:ea typeface="黑体" panose="02010609060101010101" pitchFamily="49" charset="-122"/>
              </a:rPr>
              <a:t>被评价对象</a:t>
            </a:r>
            <a:r>
              <a:rPr kumimoji="1" sz="2800" b="1" u="none" dirty="0" smtClean="0">
                <a:effectLst/>
                <a:latin typeface="黑体" panose="02010609060101010101" pitchFamily="49" charset="-122"/>
                <a:ea typeface="黑体" panose="02010609060101010101" pitchFamily="49" charset="-122"/>
              </a:rPr>
              <a:t>、</a:t>
            </a:r>
            <a:r>
              <a:rPr kumimoji="1" lang="en-US" sz="2800" b="1" u="none" dirty="0" smtClean="0">
                <a:effectLst/>
                <a:latin typeface="黑体" panose="02010609060101010101" pitchFamily="49" charset="-122"/>
                <a:ea typeface="黑体" panose="02010609060101010101" pitchFamily="49" charset="-122"/>
              </a:rPr>
              <a:t> </a:t>
            </a:r>
            <a:r>
              <a:rPr kumimoji="1" sz="2800" b="1" u="none" dirty="0" err="1" smtClean="0">
                <a:solidFill>
                  <a:srgbClr val="FF00FF"/>
                </a:solidFill>
                <a:effectLst/>
                <a:latin typeface="黑体" panose="02010609060101010101" pitchFamily="49" charset="-122"/>
                <a:ea typeface="黑体" panose="02010609060101010101" pitchFamily="49" charset="-122"/>
              </a:rPr>
              <a:t>评价指标</a:t>
            </a:r>
            <a:r>
              <a:rPr kumimoji="1" sz="2800" b="1" u="none" dirty="0" smtClean="0">
                <a:effectLst/>
                <a:latin typeface="黑体" panose="02010609060101010101" pitchFamily="49" charset="-122"/>
                <a:ea typeface="黑体" panose="02010609060101010101" pitchFamily="49" charset="-122"/>
              </a:rPr>
              <a:t>、</a:t>
            </a:r>
            <a:r>
              <a:rPr kumimoji="1" lang="en-US" sz="2800" b="1" u="none" dirty="0" smtClean="0">
                <a:effectLst/>
                <a:latin typeface="黑体" panose="02010609060101010101" pitchFamily="49" charset="-122"/>
                <a:ea typeface="黑体" panose="02010609060101010101" pitchFamily="49" charset="-122"/>
              </a:rPr>
              <a:t> </a:t>
            </a:r>
            <a:r>
              <a:rPr kumimoji="1" sz="2800" b="1" u="none" dirty="0" err="1" smtClean="0">
                <a:solidFill>
                  <a:srgbClr val="FF00FF"/>
                </a:solidFill>
                <a:effectLst/>
                <a:latin typeface="黑体" panose="02010609060101010101" pitchFamily="49" charset="-122"/>
                <a:ea typeface="黑体" panose="02010609060101010101" pitchFamily="49" charset="-122"/>
              </a:rPr>
              <a:t>权重系数</a:t>
            </a:r>
            <a:r>
              <a:rPr kumimoji="1" sz="2800" b="1" u="none" dirty="0" smtClean="0">
                <a:effectLst/>
                <a:latin typeface="黑体" panose="02010609060101010101" pitchFamily="49" charset="-122"/>
                <a:ea typeface="黑体" panose="02010609060101010101" pitchFamily="49" charset="-122"/>
              </a:rPr>
              <a:t>、</a:t>
            </a:r>
            <a:endParaRPr kumimoji="1" lang="en-US" sz="2800" b="1" u="none" dirty="0" smtClean="0">
              <a:effectLst/>
              <a:latin typeface="黑体" panose="02010609060101010101" pitchFamily="49" charset="-122"/>
              <a:ea typeface="黑体" panose="02010609060101010101" pitchFamily="49" charset="-122"/>
            </a:endParaRPr>
          </a:p>
          <a:p>
            <a:pPr lvl="0" eaLnBrk="0" fontAlgn="base" hangingPunct="0">
              <a:lnSpc>
                <a:spcPct val="100000"/>
              </a:lnSpc>
              <a:spcBef>
                <a:spcPts val="600"/>
              </a:spcBef>
              <a:spcAft>
                <a:spcPts val="600"/>
              </a:spcAft>
              <a:buClrTx/>
              <a:buSzTx/>
            </a:pPr>
            <a:r>
              <a:rPr kumimoji="1" sz="2800" b="1" u="none" dirty="0" err="1" smtClean="0">
                <a:solidFill>
                  <a:srgbClr val="FF33CC"/>
                </a:solidFill>
                <a:effectLst/>
                <a:latin typeface="黑体" panose="02010609060101010101" pitchFamily="49" charset="-122"/>
                <a:ea typeface="黑体" panose="02010609060101010101" pitchFamily="49" charset="-122"/>
              </a:rPr>
              <a:t>综合评价模型</a:t>
            </a:r>
            <a:r>
              <a:rPr kumimoji="1" lang="zh-CN" altLang="en-US" sz="2800" b="1" u="none" dirty="0" smtClean="0">
                <a:effectLst/>
                <a:latin typeface="黑体" panose="02010609060101010101" pitchFamily="49" charset="-122"/>
                <a:ea typeface="黑体" panose="02010609060101010101" pitchFamily="49" charset="-122"/>
              </a:rPr>
              <a:t>、 </a:t>
            </a:r>
            <a:r>
              <a:rPr kumimoji="1" sz="2800" b="1" u="none" dirty="0" err="1" smtClean="0">
                <a:effectLst/>
                <a:latin typeface="黑体" panose="02010609060101010101" pitchFamily="49" charset="-122"/>
                <a:ea typeface="黑体" panose="02010609060101010101" pitchFamily="49" charset="-122"/>
              </a:rPr>
              <a:t>评价者</a:t>
            </a:r>
            <a:endParaRPr kumimoji="1" sz="2800" b="1" u="none" dirty="0">
              <a:effectLst/>
              <a:latin typeface="黑体" panose="02010609060101010101" pitchFamily="49" charset="-122"/>
              <a:ea typeface="黑体" panose="02010609060101010101" pitchFamily="49" charset="-122"/>
            </a:endParaRPr>
          </a:p>
        </p:txBody>
      </p:sp>
      <p:sp>
        <p:nvSpPr>
          <p:cNvPr id="2070" name="矩形 2069"/>
          <p:cNvSpPr/>
          <p:nvPr/>
        </p:nvSpPr>
        <p:spPr>
          <a:xfrm>
            <a:off x="111034" y="1148670"/>
            <a:ext cx="6106886" cy="579438"/>
          </a:xfrm>
          <a:prstGeom prst="rect">
            <a:avLst/>
          </a:prstGeom>
          <a:noFill/>
          <a:ln w="9525" cap="flat">
            <a:noFill/>
            <a:prstDash val="solid"/>
            <a:miter lim="800000"/>
            <a:headEnd type="none" w="med" len="med"/>
            <a:tailEnd type="none" w="med" len="med"/>
          </a:ln>
          <a:effectLst/>
        </p:spPr>
        <p:txBody>
          <a:bodyPr wrap="none" anchor="t" anchorCtr="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20000"/>
              </a:spcBef>
              <a:spcAft>
                <a:spcPct val="0"/>
              </a:spcAft>
              <a:buClr>
                <a:schemeClr val="bg2"/>
              </a:buClr>
              <a:buSzTx/>
              <a:buFont typeface="Monotype Sorts" pitchFamily="2" charset="2"/>
              <a:buChar char="•"/>
            </a:pPr>
            <a:r>
              <a:rPr kumimoji="1" lang="en-US" sz="3200" b="1" u="none" dirty="0" smtClean="0">
                <a:solidFill>
                  <a:srgbClr val="0000FF"/>
                </a:solidFill>
                <a:effectLst/>
                <a:latin typeface="黑体" pitchFamily="2" charset="-122"/>
                <a:ea typeface="黑体" pitchFamily="2" charset="-122"/>
              </a:rPr>
              <a:t>1</a:t>
            </a:r>
            <a:r>
              <a:rPr kumimoji="1" sz="3200" b="1" u="none" dirty="0" smtClean="0">
                <a:solidFill>
                  <a:srgbClr val="0000FF"/>
                </a:solidFill>
                <a:effectLst/>
                <a:latin typeface="黑体" pitchFamily="2" charset="-122"/>
                <a:ea typeface="黑体" pitchFamily="2" charset="-122"/>
              </a:rPr>
              <a:t>构成综合评价问题的五个要素</a:t>
            </a:r>
            <a:r>
              <a:rPr kumimoji="1" lang="zh-CN" altLang="en-US" sz="3200" b="1" u="none" dirty="0" smtClean="0">
                <a:solidFill>
                  <a:srgbClr val="0000FF"/>
                </a:solidFill>
                <a:effectLst/>
                <a:latin typeface="黑体" pitchFamily="2" charset="-122"/>
                <a:ea typeface="黑体" pitchFamily="2" charset="-122"/>
              </a:rPr>
              <a:t>：</a:t>
            </a:r>
            <a:r>
              <a:rPr kumimoji="1" sz="3200" b="1" u="none" dirty="0" smtClean="0">
                <a:solidFill>
                  <a:srgbClr val="0000FF"/>
                </a:solidFill>
                <a:effectLst/>
                <a:latin typeface="黑体" pitchFamily="2" charset="-122"/>
                <a:ea typeface="黑体" pitchFamily="2" charset="-122"/>
              </a:rPr>
              <a:t> </a:t>
            </a:r>
            <a:endParaRPr kumimoji="1" sz="3200" b="1" u="none" dirty="0">
              <a:solidFill>
                <a:srgbClr val="0000FF"/>
              </a:solidFill>
              <a:effectLst/>
              <a:latin typeface="黑体" pitchFamily="2" charset="-122"/>
              <a:ea typeface="黑体" pitchFamily="2" charset="-122"/>
            </a:endParaRPr>
          </a:p>
        </p:txBody>
      </p:sp>
      <p:graphicFrame>
        <p:nvGraphicFramePr>
          <p:cNvPr id="2071" name="OleObject"/>
          <p:cNvGraphicFramePr>
            <a:graphicFrameLocks noChangeAspect="1"/>
          </p:cNvGraphicFramePr>
          <p:nvPr>
            <p:extLst>
              <p:ext uri="{D42A27DB-BD31-4B8C-83A1-F6EECF244321}">
                <p14:modId xmlns:p14="http://schemas.microsoft.com/office/powerpoint/2010/main" val="3818260818"/>
              </p:ext>
            </p:extLst>
          </p:nvPr>
        </p:nvGraphicFramePr>
        <p:xfrm>
          <a:off x="384447" y="3477487"/>
          <a:ext cx="8191500" cy="2176462"/>
        </p:xfrm>
        <a:graphic>
          <a:graphicData uri="http://schemas.openxmlformats.org/presentationml/2006/ole">
            <mc:AlternateContent xmlns:mc="http://schemas.openxmlformats.org/markup-compatibility/2006">
              <mc:Choice xmlns:v="urn:schemas-microsoft-com:vml" Requires="v">
                <p:oleObj spid="_x0000_s1140" name="文档" r:id="rId3" imgW="0" imgH="0" progId="Word.Document.8">
                  <p:embed/>
                </p:oleObj>
              </mc:Choice>
              <mc:Fallback>
                <p:oleObj name="文档" r:id="rId3" imgW="0" imgH="0" progId="Word.Document.8">
                  <p:embed/>
                  <p:pic>
                    <p:nvPicPr>
                      <p:cNvPr id="0" name="Picture 14"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384447" y="3477487"/>
                        <a:ext cx="8191500" cy="217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337458" y="278674"/>
            <a:ext cx="6629400" cy="650875"/>
          </a:xfrm>
          <a:prstGeom prst="rect">
            <a:avLst/>
          </a:prstGeom>
          <a:gradFill rotWithShape="0">
            <a:gsLst>
              <a:gs pos="0">
                <a:srgbClr val="008000"/>
              </a:gs>
              <a:gs pos="50000">
                <a:srgbClr val="E9E2B6"/>
              </a:gs>
              <a:gs pos="100000">
                <a:srgbClr val="008000"/>
              </a:gs>
            </a:gsLst>
            <a:lin ang="5400000" scaled="1"/>
          </a:gradFill>
          <a:ln w="9525" cap="flat">
            <a:solidFill>
              <a:srgbClr val="FF00FF"/>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pPr>
            <a:r>
              <a:rPr kumimoji="1" sz="3600" b="1" dirty="0" err="1">
                <a:solidFill>
                  <a:srgbClr val="FF0000"/>
                </a:solidFill>
                <a:ea typeface="宋体" pitchFamily="2" charset="-122"/>
              </a:rPr>
              <a:t>一、</a:t>
            </a:r>
            <a:r>
              <a:rPr kumimoji="1" sz="3600" b="1" dirty="0" err="1">
                <a:solidFill>
                  <a:srgbClr val="FF0000"/>
                </a:solidFill>
                <a:latin typeface="宋体" pitchFamily="2" charset="-122"/>
                <a:ea typeface="宋体" pitchFamily="2" charset="-122"/>
              </a:rPr>
              <a:t>综合评价方法的基本概念</a:t>
            </a:r>
            <a:r>
              <a:rPr kumimoji="1" sz="3600" b="1" dirty="0">
                <a:solidFill>
                  <a:srgbClr val="FF0000"/>
                </a:solidFill>
                <a:ea typeface="宋体"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additive="base">
                                        <p:cTn id="6" dur="1" fill="hold">
                                          <p:stCondLst>
                                            <p:cond delay="0"/>
                                          </p:stCondLst>
                                        </p:cTn>
                                        <p:tgtEl>
                                          <p:spTgt spid="2068"/>
                                        </p:tgtEl>
                                        <p:attrNameLst>
                                          <p:attrName>style.visibility</p:attrName>
                                        </p:attrNameLst>
                                      </p:cBhvr>
                                      <p:to>
                                        <p:strVal val="visible"/>
                                      </p:to>
                                    </p:set>
                                    <p:animEffect transition="in" filter="randombar(horizontal)">
                                      <p:cBhvr additive="base">
                                        <p:cTn id="7" dur="500"/>
                                        <p:tgtEl>
                                          <p:spTgt spid="2068"/>
                                        </p:tgtEl>
                                      </p:cBhvr>
                                    </p:animEffect>
                                  </p:childTnLst>
                                </p:cTn>
                              </p:par>
                            </p:childTnLst>
                          </p:cTn>
                        </p:par>
                        <p:par>
                          <p:cTn id="8" fill="hold">
                            <p:stCondLst>
                              <p:cond delay="indefinite"/>
                            </p:stCondLst>
                          </p:cTn>
                        </p:par>
                        <p:par>
                          <p:cTn id="9" fill="hold">
                            <p:stCondLst>
                              <p:cond delay="0"/>
                            </p:stCondLst>
                            <p:childTnLst>
                              <p:par>
                                <p:cTn id="10" presetID="14" presetClass="entr" presetSubtype="10" fill="hold" nodeType="clickEffect">
                                  <p:stCondLst>
                                    <p:cond delay="0"/>
                                  </p:stCondLst>
                                  <p:childTnLst>
                                    <p:set>
                                      <p:cBhvr additive="base">
                                        <p:cTn id="11" dur="1" fill="hold">
                                          <p:stCondLst>
                                            <p:cond delay="0"/>
                                          </p:stCondLst>
                                        </p:cTn>
                                        <p:tgtEl>
                                          <p:spTgt spid="2071"/>
                                        </p:tgtEl>
                                        <p:attrNameLst>
                                          <p:attrName>style.visibility</p:attrName>
                                        </p:attrNameLst>
                                      </p:cBhvr>
                                      <p:to>
                                        <p:strVal val="visible"/>
                                      </p:to>
                                    </p:set>
                                    <p:animEffect transition="in" filter="randombar(horizontal)">
                                      <p:cBhvr additive="base">
                                        <p:cTn id="12" dur="500"/>
                                        <p:tgtEl>
                                          <p:spTgt spid="2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532" name="矩形 2531"/>
          <p:cNvSpPr/>
          <p:nvPr/>
        </p:nvSpPr>
        <p:spPr>
          <a:xfrm>
            <a:off x="593725" y="373062"/>
            <a:ext cx="184150" cy="579438"/>
          </a:xfrm>
          <a:prstGeom prst="rect">
            <a:avLst/>
          </a:prstGeom>
          <a:noFill/>
          <a:ln w="9525" cap="flat">
            <a:noFill/>
            <a:prstDash val="solid"/>
            <a:miter lim="800000"/>
            <a:headEnd type="none" w="med" len="med"/>
            <a:tailEnd type="none" w="med" len="med"/>
          </a:ln>
          <a:effectLst/>
        </p:spPr>
        <p:txBody>
          <a:bodyPr wrap="none" anchor="t" anchorCtr="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eaLnBrk="0" fontAlgn="base" hangingPunct="0">
              <a:lnSpc>
                <a:spcPct val="100000"/>
              </a:lnSpc>
              <a:spcBef>
                <a:spcPct val="0"/>
              </a:spcBef>
              <a:spcAft>
                <a:spcPct val="0"/>
              </a:spcAft>
              <a:buClrTx/>
              <a:buSzTx/>
              <a:buChar char="•"/>
            </a:pPr>
            <a:endParaRPr kumimoji="1" sz="3200" u="none">
              <a:solidFill>
                <a:srgbClr val="3333FF"/>
              </a:solidFill>
              <a:effectLst/>
              <a:ea typeface="楷体_GB2312" pitchFamily="49" charset="-122"/>
            </a:endParaRPr>
          </a:p>
        </p:txBody>
      </p:sp>
      <p:sp>
        <p:nvSpPr>
          <p:cNvPr id="2534" name="矩形 2533"/>
          <p:cNvSpPr/>
          <p:nvPr/>
        </p:nvSpPr>
        <p:spPr>
          <a:xfrm>
            <a:off x="333102" y="174626"/>
            <a:ext cx="6629400" cy="711200"/>
          </a:xfrm>
          <a:prstGeom prst="rect">
            <a:avLst/>
          </a:prstGeom>
          <a:gradFill rotWithShape="0">
            <a:gsLst>
              <a:gs pos="0">
                <a:srgbClr val="008000"/>
              </a:gs>
              <a:gs pos="50000">
                <a:srgbClr val="E9E2B6"/>
              </a:gs>
              <a:gs pos="100000">
                <a:srgbClr val="008000"/>
              </a:gs>
            </a:gsLst>
            <a:lin ang="5400000" scaled="1"/>
          </a:gradFill>
          <a:ln w="9525" cap="flat">
            <a:solidFill>
              <a:srgbClr val="FF00FF"/>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lang="zh-CN" altLang="en-US" sz="4000" b="1" u="none" dirty="0" smtClean="0">
                <a:solidFill>
                  <a:srgbClr val="FF0000"/>
                </a:solidFill>
                <a:effectLst>
                  <a:outerShdw blurRad="38100" dist="38100" dir="2700000" algn="tl">
                    <a:schemeClr val="bg2"/>
                  </a:outerShdw>
                </a:effectLst>
                <a:latin typeface="楷体_GB2312" pitchFamily="49" charset="-122"/>
                <a:ea typeface="楷体_GB2312" pitchFamily="49" charset="-122"/>
              </a:rPr>
              <a:t>四</a:t>
            </a:r>
            <a:r>
              <a:rPr kumimoji="1" sz="4000" b="1" u="none" dirty="0" smtClean="0">
                <a:solidFill>
                  <a:srgbClr val="FF0000"/>
                </a:solidFill>
                <a:effectLst>
                  <a:outerShdw blurRad="38100" dist="38100" dir="2700000" algn="tl">
                    <a:schemeClr val="bg2"/>
                  </a:outerShdw>
                </a:effectLst>
                <a:latin typeface="楷体_GB2312" pitchFamily="49" charset="-122"/>
                <a:ea typeface="楷体_GB2312" pitchFamily="49" charset="-122"/>
              </a:rPr>
              <a:t>、</a:t>
            </a:r>
            <a:r>
              <a:rPr kumimoji="1" sz="4000" b="1" u="none" dirty="0" err="1">
                <a:solidFill>
                  <a:srgbClr val="FF0000"/>
                </a:solidFill>
                <a:effectLst>
                  <a:outerShdw blurRad="38100" dist="38100" dir="2700000" algn="tl">
                    <a:schemeClr val="bg2"/>
                  </a:outerShdw>
                </a:effectLst>
                <a:latin typeface="楷体_GB2312" pitchFamily="49" charset="-122"/>
                <a:ea typeface="楷体_GB2312" pitchFamily="49" charset="-122"/>
              </a:rPr>
              <a:t>评价指标的规范化处理</a:t>
            </a:r>
            <a:r>
              <a:rPr kumimoji="1" sz="3600" b="1" u="none" dirty="0">
                <a:solidFill>
                  <a:srgbClr val="FF0000"/>
                </a:solidFill>
                <a:effectLst>
                  <a:outerShdw blurRad="38100" dist="38100" dir="2700000" algn="tl">
                    <a:schemeClr val="bg2"/>
                  </a:outerShdw>
                </a:effectLst>
                <a:latin typeface="楷体_GB2312" pitchFamily="49" charset="-122"/>
                <a:ea typeface="楷体_GB2312" pitchFamily="49" charset="-122"/>
              </a:rPr>
              <a:t> </a:t>
            </a:r>
          </a:p>
        </p:txBody>
      </p:sp>
      <p:graphicFrame>
        <p:nvGraphicFramePr>
          <p:cNvPr id="2535" name="OleObject"/>
          <p:cNvGraphicFramePr>
            <a:graphicFrameLocks noChangeAspect="1"/>
          </p:cNvGraphicFramePr>
          <p:nvPr>
            <p:extLst>
              <p:ext uri="{D42A27DB-BD31-4B8C-83A1-F6EECF244321}">
                <p14:modId xmlns:p14="http://schemas.microsoft.com/office/powerpoint/2010/main" val="1930583271"/>
              </p:ext>
            </p:extLst>
          </p:nvPr>
        </p:nvGraphicFramePr>
        <p:xfrm>
          <a:off x="507092" y="1767418"/>
          <a:ext cx="7883933" cy="1755685"/>
        </p:xfrm>
        <a:graphic>
          <a:graphicData uri="http://schemas.openxmlformats.org/presentationml/2006/ole">
            <mc:AlternateContent xmlns:mc="http://schemas.openxmlformats.org/markup-compatibility/2006">
              <mc:Choice xmlns:v="urn:schemas-microsoft-com:vml" Requires="v">
                <p:oleObj spid="_x0000_s21605" name="文档" r:id="rId3" imgW="0" imgH="0" progId="Word.Document.8">
                  <p:embed/>
                </p:oleObj>
              </mc:Choice>
              <mc:Fallback>
                <p:oleObj name="文档" r:id="rId3" imgW="0" imgH="0" progId="Word.Document.8">
                  <p:embed/>
                  <p:pic>
                    <p:nvPicPr>
                      <p:cNvPr id="0" name="Picture 1"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507092" y="1767418"/>
                        <a:ext cx="7883933" cy="1755685"/>
                      </a:xfrm>
                      <a:prstGeom prst="rect">
                        <a:avLst/>
                      </a:prstGeom>
                      <a:noFill/>
                      <a:ln>
                        <a:noFill/>
                      </a:ln>
                      <a:extLst/>
                    </p:spPr>
                  </p:pic>
                </p:oleObj>
              </mc:Fallback>
            </mc:AlternateContent>
          </a:graphicData>
        </a:graphic>
      </p:graphicFrame>
      <p:sp>
        <p:nvSpPr>
          <p:cNvPr id="2536" name="矩形 2535"/>
          <p:cNvSpPr/>
          <p:nvPr/>
        </p:nvSpPr>
        <p:spPr>
          <a:xfrm>
            <a:off x="195511" y="3579892"/>
            <a:ext cx="8850517" cy="3042977"/>
          </a:xfrm>
          <a:prstGeom prst="rect">
            <a:avLst/>
          </a:prstGeom>
          <a:noFill/>
          <a:ln w="9525" cap="flat">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20000"/>
              </a:spcBef>
              <a:spcAft>
                <a:spcPct val="0"/>
              </a:spcAft>
              <a:buClr>
                <a:schemeClr val="bg2"/>
              </a:buClr>
              <a:buSzTx/>
              <a:buFont typeface="Monotype Sorts" pitchFamily="2" charset="2"/>
              <a:buChar char="•"/>
            </a:pPr>
            <a:r>
              <a:rPr kumimoji="1" lang="en-US" sz="2600" b="1" u="none" dirty="0" smtClean="0">
                <a:solidFill>
                  <a:srgbClr val="0000FF"/>
                </a:solidFill>
                <a:effectLst/>
                <a:latin typeface="黑体" pitchFamily="2" charset="-122"/>
                <a:ea typeface="黑体" pitchFamily="2" charset="-122"/>
              </a:rPr>
              <a:t> </a:t>
            </a:r>
            <a:r>
              <a:rPr kumimoji="1" sz="2600" b="1" u="none" dirty="0" err="1" smtClean="0">
                <a:effectLst/>
                <a:latin typeface="楷体" panose="02010609060101010101" pitchFamily="49" charset="-122"/>
                <a:ea typeface="楷体" panose="02010609060101010101" pitchFamily="49" charset="-122"/>
              </a:rPr>
              <a:t>如果不对这些指标作相应的无量纲处理</a:t>
            </a:r>
            <a:r>
              <a:rPr kumimoji="1" sz="2600" b="1" u="none" dirty="0" err="1">
                <a:effectLst/>
                <a:latin typeface="楷体" panose="02010609060101010101" pitchFamily="49" charset="-122"/>
                <a:ea typeface="楷体" panose="02010609060101010101" pitchFamily="49" charset="-122"/>
              </a:rPr>
              <a:t>，则在综合评价过程中就会出</a:t>
            </a:r>
            <a:r>
              <a:rPr kumimoji="1" sz="2600" b="1" u="none" dirty="0" err="1">
                <a:solidFill>
                  <a:srgbClr val="FF0000"/>
                </a:solidFill>
                <a:effectLst/>
                <a:latin typeface="楷体" panose="02010609060101010101" pitchFamily="49" charset="-122"/>
                <a:ea typeface="楷体" panose="02010609060101010101" pitchFamily="49" charset="-122"/>
              </a:rPr>
              <a:t>“大数吃小数”</a:t>
            </a:r>
            <a:r>
              <a:rPr kumimoji="1" sz="2600" b="1" u="none" dirty="0" err="1">
                <a:effectLst/>
                <a:latin typeface="楷体" panose="02010609060101010101" pitchFamily="49" charset="-122"/>
                <a:ea typeface="楷体" panose="02010609060101010101" pitchFamily="49" charset="-122"/>
              </a:rPr>
              <a:t>的错误结果，从而导致最后得到错误的评价结论</a:t>
            </a:r>
            <a:r>
              <a:rPr kumimoji="1" sz="2600" b="1" u="none" dirty="0">
                <a:effectLst/>
                <a:latin typeface="楷体" panose="02010609060101010101" pitchFamily="49" charset="-122"/>
                <a:ea typeface="楷体" panose="02010609060101010101" pitchFamily="49" charset="-122"/>
              </a:rPr>
              <a:t>。 </a:t>
            </a:r>
          </a:p>
          <a:p>
            <a:pPr lvl="0" fontAlgn="base">
              <a:lnSpc>
                <a:spcPct val="100000"/>
              </a:lnSpc>
              <a:spcBef>
                <a:spcPct val="20000"/>
              </a:spcBef>
              <a:spcAft>
                <a:spcPct val="0"/>
              </a:spcAft>
              <a:buClr>
                <a:schemeClr val="bg2"/>
              </a:buClr>
              <a:buSzTx/>
              <a:buFont typeface="Monotype Sorts" pitchFamily="2" charset="2"/>
              <a:buChar char="•"/>
            </a:pPr>
            <a:r>
              <a:rPr kumimoji="1" sz="2600" b="1" u="none" dirty="0">
                <a:effectLst/>
                <a:latin typeface="楷体" panose="02010609060101010101" pitchFamily="49" charset="-122"/>
                <a:ea typeface="楷体" panose="02010609060101010101" pitchFamily="49" charset="-122"/>
              </a:rPr>
              <a:t> </a:t>
            </a:r>
            <a:r>
              <a:rPr kumimoji="1" sz="2600" b="1" u="none" dirty="0" err="1">
                <a:effectLst/>
                <a:latin typeface="楷体" panose="02010609060101010101" pitchFamily="49" charset="-122"/>
                <a:ea typeface="楷体" panose="02010609060101010101" pitchFamily="49" charset="-122"/>
              </a:rPr>
              <a:t>无量纲化处理又称为指标数据的</a:t>
            </a:r>
            <a:r>
              <a:rPr kumimoji="1" sz="2600" b="1" u="none" dirty="0" err="1">
                <a:solidFill>
                  <a:srgbClr val="FF0000"/>
                </a:solidFill>
                <a:effectLst/>
                <a:latin typeface="楷体" panose="02010609060101010101" pitchFamily="49" charset="-122"/>
                <a:ea typeface="楷体" panose="02010609060101010101" pitchFamily="49" charset="-122"/>
              </a:rPr>
              <a:t>标准化</a:t>
            </a:r>
            <a:r>
              <a:rPr kumimoji="1" sz="2600" b="1" u="none" dirty="0" err="1">
                <a:effectLst/>
                <a:latin typeface="楷体" panose="02010609060101010101" pitchFamily="49" charset="-122"/>
                <a:ea typeface="楷体" panose="02010609060101010101" pitchFamily="49" charset="-122"/>
              </a:rPr>
              <a:t>,或</a:t>
            </a:r>
            <a:r>
              <a:rPr kumimoji="1" sz="2600" b="1" u="none" dirty="0" err="1">
                <a:solidFill>
                  <a:srgbClr val="FF0000"/>
                </a:solidFill>
                <a:effectLst/>
                <a:latin typeface="楷体" panose="02010609060101010101" pitchFamily="49" charset="-122"/>
                <a:ea typeface="楷体" panose="02010609060101010101" pitchFamily="49" charset="-122"/>
              </a:rPr>
              <a:t>规范化</a:t>
            </a:r>
            <a:r>
              <a:rPr kumimoji="1" sz="2600" b="1" u="none" dirty="0" err="1">
                <a:effectLst/>
                <a:latin typeface="楷体" panose="02010609060101010101" pitchFamily="49" charset="-122"/>
                <a:ea typeface="楷体" panose="02010609060101010101" pitchFamily="49" charset="-122"/>
              </a:rPr>
              <a:t>处理</a:t>
            </a:r>
            <a:r>
              <a:rPr kumimoji="1" sz="2600" b="1" u="none" dirty="0">
                <a:effectLst/>
                <a:latin typeface="楷体" panose="02010609060101010101" pitchFamily="49" charset="-122"/>
                <a:ea typeface="楷体" panose="02010609060101010101" pitchFamily="49" charset="-122"/>
              </a:rPr>
              <a:t>。</a:t>
            </a:r>
          </a:p>
          <a:p>
            <a:pPr lvl="0" fontAlgn="base">
              <a:lnSpc>
                <a:spcPct val="100000"/>
              </a:lnSpc>
              <a:spcBef>
                <a:spcPts val="1800"/>
              </a:spcBef>
              <a:spcAft>
                <a:spcPts val="600"/>
              </a:spcAft>
              <a:buClr>
                <a:schemeClr val="bg2"/>
              </a:buClr>
              <a:buSzTx/>
              <a:buFont typeface="Monotype Sorts" pitchFamily="2" charset="2"/>
              <a:buChar char="•"/>
            </a:pPr>
            <a:r>
              <a:rPr kumimoji="1" sz="2600" b="1" u="none" dirty="0">
                <a:solidFill>
                  <a:srgbClr val="FF0000"/>
                </a:solidFill>
                <a:effectLst/>
                <a:latin typeface="黑体" pitchFamily="2" charset="-122"/>
                <a:ea typeface="黑体" pitchFamily="2" charset="-122"/>
              </a:rPr>
              <a:t> </a:t>
            </a:r>
            <a:r>
              <a:rPr kumimoji="1" sz="2600" b="1" u="sng" dirty="0" err="1">
                <a:solidFill>
                  <a:srgbClr val="FF0000"/>
                </a:solidFill>
                <a:effectLst/>
                <a:latin typeface="黑体" pitchFamily="2" charset="-122"/>
                <a:ea typeface="黑体" pitchFamily="2" charset="-122"/>
              </a:rPr>
              <a:t>常用方法</a:t>
            </a:r>
            <a:r>
              <a:rPr kumimoji="1" sz="2600" b="1" u="sng" dirty="0" err="1">
                <a:solidFill>
                  <a:srgbClr val="0000FF"/>
                </a:solidFill>
                <a:effectLst/>
                <a:latin typeface="黑体" pitchFamily="2" charset="-122"/>
                <a:ea typeface="黑体" pitchFamily="2" charset="-122"/>
              </a:rPr>
              <a:t>:标准差方法、极值差方法和功效系数方法等</a:t>
            </a:r>
            <a:r>
              <a:rPr kumimoji="1" sz="2600" b="1" u="sng" dirty="0">
                <a:solidFill>
                  <a:srgbClr val="0000FF"/>
                </a:solidFill>
                <a:effectLst/>
                <a:latin typeface="黑体" pitchFamily="2" charset="-122"/>
                <a:ea typeface="黑体" pitchFamily="2" charset="-122"/>
              </a:rPr>
              <a:t>。</a:t>
            </a:r>
            <a:r>
              <a:rPr kumimoji="1" sz="2600" b="1" u="sng" dirty="0">
                <a:solidFill>
                  <a:srgbClr val="FF0000"/>
                </a:solidFill>
                <a:effectLst/>
                <a:latin typeface="黑体" pitchFamily="2" charset="-122"/>
                <a:ea typeface="黑体" pitchFamily="2" charset="-122"/>
              </a:rPr>
              <a:t> </a:t>
            </a:r>
          </a:p>
        </p:txBody>
      </p:sp>
      <p:sp>
        <p:nvSpPr>
          <p:cNvPr id="7" name="矩形 6"/>
          <p:cNvSpPr/>
          <p:nvPr/>
        </p:nvSpPr>
        <p:spPr>
          <a:xfrm>
            <a:off x="507092" y="1036903"/>
            <a:ext cx="4953000" cy="579438"/>
          </a:xfrm>
          <a:prstGeom prst="rect">
            <a:avLst/>
          </a:prstGeom>
          <a:solidFill>
            <a:srgbClr val="CCFFFF"/>
          </a:solidFill>
          <a:ln w="9525" cap="flat">
            <a:noFill/>
            <a:prstDash val="solid"/>
            <a:miter lim="800000"/>
            <a:headEnd type="none" w="med" len="med"/>
            <a:tailEnd type="none" w="med" len="med"/>
          </a:ln>
          <a:effectLst/>
        </p:spPr>
        <p:txBody>
          <a:bodyPr lIns="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3200" b="1" u="none" dirty="0">
                <a:solidFill>
                  <a:srgbClr val="0000FF"/>
                </a:solidFill>
                <a:effectLst/>
                <a:ea typeface="宋体" pitchFamily="2" charset="-122"/>
              </a:rPr>
              <a:t> 2.  </a:t>
            </a:r>
            <a:r>
              <a:rPr kumimoji="1" sz="3200" b="1" u="none" dirty="0" err="1">
                <a:solidFill>
                  <a:srgbClr val="0000FF"/>
                </a:solidFill>
                <a:effectLst/>
                <a:latin typeface="宋体" pitchFamily="2" charset="-122"/>
                <a:ea typeface="宋体" pitchFamily="2" charset="-122"/>
              </a:rPr>
              <a:t>评价指标的</a:t>
            </a:r>
            <a:r>
              <a:rPr kumimoji="1" sz="3200" b="1" u="none" dirty="0" err="1">
                <a:solidFill>
                  <a:srgbClr val="0000FF"/>
                </a:solidFill>
                <a:effectLst/>
                <a:latin typeface="华文琥珀" panose="02010800040101010101" pitchFamily="2" charset="-122"/>
                <a:ea typeface="华文琥珀" panose="02010800040101010101" pitchFamily="2" charset="-122"/>
              </a:rPr>
              <a:t>无量纲化</a:t>
            </a:r>
            <a:r>
              <a:rPr kumimoji="1" sz="3200" b="1" u="none" dirty="0">
                <a:solidFill>
                  <a:srgbClr val="0000FF"/>
                </a:solidFill>
                <a:effectLst/>
                <a:ea typeface="宋体"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base">
                                        <p:cTn id="6" dur="1" fill="hold">
                                          <p:stCondLst>
                                            <p:cond delay="0"/>
                                          </p:stCondLst>
                                        </p:cTn>
                                        <p:tgtEl>
                                          <p:spTgt spid="2535"/>
                                        </p:tgtEl>
                                        <p:attrNameLst>
                                          <p:attrName>style.visibility</p:attrName>
                                        </p:attrNameLst>
                                      </p:cBhvr>
                                      <p:to>
                                        <p:strVal val="visible"/>
                                      </p:to>
                                    </p:set>
                                    <p:animEffect transition="in" filter="randombar(horizontal)">
                                      <p:cBhvr additive="base">
                                        <p:cTn id="7" dur="500"/>
                                        <p:tgtEl>
                                          <p:spTgt spid="2535"/>
                                        </p:tgtEl>
                                      </p:cBhvr>
                                    </p:animEffect>
                                  </p:childTnLst>
                                </p:cTn>
                              </p:par>
                            </p:childTnLst>
                          </p:cTn>
                        </p:par>
                        <p:par>
                          <p:cTn id="8" fill="hold">
                            <p:stCondLst>
                              <p:cond delay="indefinite"/>
                            </p:stCondLst>
                          </p:cTn>
                        </p:par>
                        <p:par>
                          <p:cTn id="9" fill="hold">
                            <p:stCondLst>
                              <p:cond delay="0"/>
                            </p:stCondLst>
                            <p:childTnLst>
                              <p:par>
                                <p:cTn id="10" presetID="16" presetClass="entr" presetSubtype="37" fill="hold" grpId="0" nodeType="clickEffect">
                                  <p:stCondLst>
                                    <p:cond delay="0"/>
                                  </p:stCondLst>
                                  <p:childTnLst>
                                    <p:set>
                                      <p:cBhvr additive="base">
                                        <p:cTn id="11" dur="1" fill="hold">
                                          <p:stCondLst>
                                            <p:cond delay="0"/>
                                          </p:stCondLst>
                                        </p:cTn>
                                        <p:tgtEl>
                                          <p:spTgt spid="2536">
                                            <p:txEl>
                                              <p:pRg st="0" end="0"/>
                                            </p:txEl>
                                          </p:spTgt>
                                        </p:tgtEl>
                                        <p:attrNameLst>
                                          <p:attrName>style.visibility</p:attrName>
                                        </p:attrNameLst>
                                      </p:cBhvr>
                                      <p:to>
                                        <p:strVal val="visible"/>
                                      </p:to>
                                    </p:set>
                                    <p:animEffect transition="in" filter="barn(outVertical)">
                                      <p:cBhvr additive="base">
                                        <p:cTn id="12" dur="500"/>
                                        <p:tgtEl>
                                          <p:spTgt spid="2536">
                                            <p:txEl>
                                              <p:pRg st="0" end="0"/>
                                            </p:txEl>
                                          </p:spTgt>
                                        </p:tgtEl>
                                      </p:cBhvr>
                                    </p:animEffect>
                                  </p:childTnLst>
                                </p:cTn>
                              </p:par>
                            </p:childTnLst>
                          </p:cTn>
                        </p:par>
                        <p:par>
                          <p:cTn id="13" fill="hold">
                            <p:stCondLst>
                              <p:cond delay="indefinite"/>
                            </p:stCondLst>
                          </p:cTn>
                        </p:par>
                        <p:par>
                          <p:cTn id="14" fill="hold">
                            <p:stCondLst>
                              <p:cond delay="0"/>
                            </p:stCondLst>
                            <p:childTnLst>
                              <p:par>
                                <p:cTn id="15" presetID="16" presetClass="entr" presetSubtype="37" fill="hold" grpId="0" nodeType="clickEffect">
                                  <p:stCondLst>
                                    <p:cond delay="0"/>
                                  </p:stCondLst>
                                  <p:childTnLst>
                                    <p:set>
                                      <p:cBhvr additive="base">
                                        <p:cTn id="16" dur="1" fill="hold">
                                          <p:stCondLst>
                                            <p:cond delay="0"/>
                                          </p:stCondLst>
                                        </p:cTn>
                                        <p:tgtEl>
                                          <p:spTgt spid="2536">
                                            <p:txEl>
                                              <p:pRg st="1" end="1"/>
                                            </p:txEl>
                                          </p:spTgt>
                                        </p:tgtEl>
                                        <p:attrNameLst>
                                          <p:attrName>style.visibility</p:attrName>
                                        </p:attrNameLst>
                                      </p:cBhvr>
                                      <p:to>
                                        <p:strVal val="visible"/>
                                      </p:to>
                                    </p:set>
                                    <p:animEffect transition="in" filter="barn(outVertical)">
                                      <p:cBhvr additive="base">
                                        <p:cTn id="17" dur="500"/>
                                        <p:tgtEl>
                                          <p:spTgt spid="2536">
                                            <p:txEl>
                                              <p:pRg st="1" end="1"/>
                                            </p:txEl>
                                          </p:spTgt>
                                        </p:tgtEl>
                                      </p:cBhvr>
                                    </p:animEffect>
                                  </p:childTnLst>
                                </p:cTn>
                              </p:par>
                            </p:childTnLst>
                          </p:cTn>
                        </p:par>
                        <p:par>
                          <p:cTn id="18" fill="hold">
                            <p:stCondLst>
                              <p:cond delay="indefinite"/>
                            </p:stCondLst>
                          </p:cTn>
                        </p:par>
                        <p:par>
                          <p:cTn id="19" fill="hold">
                            <p:stCondLst>
                              <p:cond delay="0"/>
                            </p:stCondLst>
                            <p:childTnLst>
                              <p:par>
                                <p:cTn id="20" presetID="16" presetClass="entr" presetSubtype="37" fill="hold" grpId="0" nodeType="clickEffect">
                                  <p:stCondLst>
                                    <p:cond delay="0"/>
                                  </p:stCondLst>
                                  <p:childTnLst>
                                    <p:set>
                                      <p:cBhvr additive="base">
                                        <p:cTn id="21" dur="1" fill="hold">
                                          <p:stCondLst>
                                            <p:cond delay="0"/>
                                          </p:stCondLst>
                                        </p:cTn>
                                        <p:tgtEl>
                                          <p:spTgt spid="2536">
                                            <p:txEl>
                                              <p:pRg st="2" end="2"/>
                                            </p:txEl>
                                          </p:spTgt>
                                        </p:tgtEl>
                                        <p:attrNameLst>
                                          <p:attrName>style.visibility</p:attrName>
                                        </p:attrNameLst>
                                      </p:cBhvr>
                                      <p:to>
                                        <p:strVal val="visible"/>
                                      </p:to>
                                    </p:set>
                                    <p:animEffect transition="in" filter="barn(outVertical)">
                                      <p:cBhvr additive="base">
                                        <p:cTn id="22" dur="500"/>
                                        <p:tgtEl>
                                          <p:spTgt spid="25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539" name="矩形 2538"/>
          <p:cNvSpPr/>
          <p:nvPr/>
        </p:nvSpPr>
        <p:spPr>
          <a:xfrm>
            <a:off x="618127" y="392111"/>
            <a:ext cx="4953000" cy="579438"/>
          </a:xfrm>
          <a:prstGeom prst="rect">
            <a:avLst/>
          </a:prstGeom>
          <a:solidFill>
            <a:srgbClr val="CCFFFF"/>
          </a:solidFill>
          <a:ln w="9525" cap="flat">
            <a:noFill/>
            <a:prstDash val="solid"/>
            <a:miter lim="800000"/>
            <a:headEnd type="none" w="med" len="med"/>
            <a:tailEnd type="none" w="med" len="med"/>
          </a:ln>
          <a:effectLst/>
        </p:spPr>
        <p:txBody>
          <a:bodyPr lIns="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3200" b="1" u="none" dirty="0">
                <a:solidFill>
                  <a:srgbClr val="0000FF"/>
                </a:solidFill>
                <a:effectLst/>
                <a:ea typeface="宋体" pitchFamily="2" charset="-122"/>
              </a:rPr>
              <a:t> 2.  </a:t>
            </a:r>
            <a:r>
              <a:rPr kumimoji="1" sz="3200" b="1" u="none" dirty="0" err="1">
                <a:solidFill>
                  <a:srgbClr val="0000FF"/>
                </a:solidFill>
                <a:effectLst/>
                <a:latin typeface="宋体" pitchFamily="2" charset="-122"/>
                <a:ea typeface="宋体" pitchFamily="2" charset="-122"/>
              </a:rPr>
              <a:t>评价指标的无量纲化</a:t>
            </a:r>
            <a:r>
              <a:rPr kumimoji="1" sz="3200" b="1" u="none" dirty="0">
                <a:solidFill>
                  <a:srgbClr val="0000FF"/>
                </a:solidFill>
                <a:effectLst/>
                <a:ea typeface="宋体" pitchFamily="2" charset="-122"/>
              </a:rPr>
              <a:t> </a:t>
            </a:r>
          </a:p>
        </p:txBody>
      </p:sp>
      <p:graphicFrame>
        <p:nvGraphicFramePr>
          <p:cNvPr id="2540" name="OleObject"/>
          <p:cNvGraphicFramePr>
            <a:graphicFrameLocks noChangeAspect="1"/>
          </p:cNvGraphicFramePr>
          <p:nvPr/>
        </p:nvGraphicFramePr>
        <p:xfrm>
          <a:off x="682625" y="1300162"/>
          <a:ext cx="7778750" cy="1546225"/>
        </p:xfrm>
        <a:graphic>
          <a:graphicData uri="http://schemas.openxmlformats.org/presentationml/2006/ole">
            <mc:AlternateContent xmlns:mc="http://schemas.openxmlformats.org/markup-compatibility/2006">
              <mc:Choice xmlns:v="urn:schemas-microsoft-com:vml" Requires="v">
                <p:oleObj spid="_x0000_s22729" name="文档" r:id="rId3" imgW="0" imgH="0" progId="Word.Document.8">
                  <p:embed/>
                </p:oleObj>
              </mc:Choice>
              <mc:Fallback>
                <p:oleObj name="文档" r:id="rId3" imgW="0" imgH="0" progId="Word.Document.8">
                  <p:embed/>
                  <p:pic>
                    <p:nvPicPr>
                      <p:cNvPr id="0" name="Picture 2"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682625" y="1300162"/>
                        <a:ext cx="77787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41" name="OleObject"/>
          <p:cNvGraphicFramePr>
            <a:graphicFrameLocks noChangeAspect="1"/>
          </p:cNvGraphicFramePr>
          <p:nvPr/>
        </p:nvGraphicFramePr>
        <p:xfrm>
          <a:off x="463550" y="2924175"/>
          <a:ext cx="8204200" cy="2909888"/>
        </p:xfrm>
        <a:graphic>
          <a:graphicData uri="http://schemas.openxmlformats.org/presentationml/2006/ole">
            <mc:AlternateContent xmlns:mc="http://schemas.openxmlformats.org/markup-compatibility/2006">
              <mc:Choice xmlns:v="urn:schemas-microsoft-com:vml" Requires="v">
                <p:oleObj spid="_x0000_s22730" name="文档" r:id="rId5" imgW="0" imgH="0" progId="Word.Document.8">
                  <p:embed/>
                </p:oleObj>
              </mc:Choice>
              <mc:Fallback>
                <p:oleObj name="文档" r:id="rId5" imgW="0" imgH="0" progId="Word.Document.8">
                  <p:embed/>
                  <p:pic>
                    <p:nvPicPr>
                      <p:cNvPr id="0" name="Picture 1" descr="rId2"/>
                      <p:cNvPicPr>
                        <a:picLocks noChangeAspect="1" noChangeArrowheads="1"/>
                      </p:cNvPicPr>
                      <p:nvPr/>
                    </p:nvPicPr>
                    <p:blipFill dpi="0">
                      <a:blip r:embed="rId6">
                        <a:extLst>
                          <a:ext uri="{28A0092B-C50C-407E-A947-70E740481C1C}">
                            <a14:useLocalDpi xmlns:a14="http://schemas.microsoft.com/office/drawing/2010/main" val="0"/>
                          </a:ext>
                        </a:extLst>
                      </a:blip>
                      <a:srcRect/>
                      <a:stretch>
                        <a:fillRect/>
                      </a:stretch>
                    </p:blipFill>
                    <p:spPr bwMode="auto">
                      <a:xfrm>
                        <a:off x="463550" y="2924175"/>
                        <a:ext cx="8204200"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base">
                                        <p:cTn id="6" dur="1" fill="hold">
                                          <p:stCondLst>
                                            <p:cond delay="0"/>
                                          </p:stCondLst>
                                        </p:cTn>
                                        <p:tgtEl>
                                          <p:spTgt spid="2540"/>
                                        </p:tgtEl>
                                        <p:attrNameLst>
                                          <p:attrName>style.visibility</p:attrName>
                                        </p:attrNameLst>
                                      </p:cBhvr>
                                      <p:to>
                                        <p:strVal val="visible"/>
                                      </p:to>
                                    </p:set>
                                    <p:animEffect transition="in" filter="randombar(horizontal)">
                                      <p:cBhvr additive="base">
                                        <p:cTn id="7" dur="500"/>
                                        <p:tgtEl>
                                          <p:spTgt spid="2540"/>
                                        </p:tgtEl>
                                      </p:cBhvr>
                                    </p:animEffect>
                                  </p:childTnLst>
                                </p:cTn>
                              </p:par>
                            </p:childTnLst>
                          </p:cTn>
                        </p:par>
                        <p:par>
                          <p:cTn id="8" fill="hold">
                            <p:stCondLst>
                              <p:cond delay="indefinite"/>
                            </p:stCondLst>
                          </p:cTn>
                        </p:par>
                        <p:par>
                          <p:cTn id="9" fill="hold">
                            <p:stCondLst>
                              <p:cond delay="0"/>
                            </p:stCondLst>
                            <p:childTnLst>
                              <p:par>
                                <p:cTn id="10" presetID="14" presetClass="entr" presetSubtype="10" fill="hold" nodeType="clickEffect">
                                  <p:stCondLst>
                                    <p:cond delay="0"/>
                                  </p:stCondLst>
                                  <p:childTnLst>
                                    <p:set>
                                      <p:cBhvr additive="base">
                                        <p:cTn id="11" dur="1" fill="hold">
                                          <p:stCondLst>
                                            <p:cond delay="0"/>
                                          </p:stCondLst>
                                        </p:cTn>
                                        <p:tgtEl>
                                          <p:spTgt spid="2541"/>
                                        </p:tgtEl>
                                        <p:attrNameLst>
                                          <p:attrName>style.visibility</p:attrName>
                                        </p:attrNameLst>
                                      </p:cBhvr>
                                      <p:to>
                                        <p:strVal val="visible"/>
                                      </p:to>
                                    </p:set>
                                    <p:animEffect transition="in" filter="randombar(horizontal)">
                                      <p:cBhvr additive="base">
                                        <p:cTn id="12" dur="500"/>
                                        <p:tgtEl>
                                          <p:spTgt spid="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544" name="矩形 2543"/>
          <p:cNvSpPr/>
          <p:nvPr/>
        </p:nvSpPr>
        <p:spPr>
          <a:xfrm>
            <a:off x="433251" y="504735"/>
            <a:ext cx="4953000" cy="579438"/>
          </a:xfrm>
          <a:prstGeom prst="rect">
            <a:avLst/>
          </a:prstGeom>
          <a:solidFill>
            <a:srgbClr val="CCFFFF"/>
          </a:solidFill>
          <a:ln w="9525" cap="flat">
            <a:noFill/>
            <a:prstDash val="solid"/>
            <a:miter lim="800000"/>
            <a:headEnd type="none" w="med" len="med"/>
            <a:tailEnd type="none" w="med" len="med"/>
          </a:ln>
          <a:effectLst/>
        </p:spPr>
        <p:txBody>
          <a:bodyPr lIns="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3200" b="1" u="none" dirty="0">
                <a:solidFill>
                  <a:srgbClr val="0000FF"/>
                </a:solidFill>
                <a:effectLst/>
                <a:ea typeface="宋体" pitchFamily="2" charset="-122"/>
              </a:rPr>
              <a:t> 2.  </a:t>
            </a:r>
            <a:r>
              <a:rPr kumimoji="1" sz="3200" b="1" u="none" dirty="0" err="1">
                <a:solidFill>
                  <a:srgbClr val="0000FF"/>
                </a:solidFill>
                <a:effectLst/>
                <a:latin typeface="宋体" pitchFamily="2" charset="-122"/>
                <a:ea typeface="宋体" pitchFamily="2" charset="-122"/>
              </a:rPr>
              <a:t>评价指标的无量纲化</a:t>
            </a:r>
            <a:r>
              <a:rPr kumimoji="1" sz="3200" b="1" u="none" dirty="0">
                <a:solidFill>
                  <a:srgbClr val="0000FF"/>
                </a:solidFill>
                <a:effectLst/>
                <a:ea typeface="宋体" pitchFamily="2" charset="-122"/>
              </a:rPr>
              <a:t> </a:t>
            </a:r>
          </a:p>
        </p:txBody>
      </p:sp>
      <p:graphicFrame>
        <p:nvGraphicFramePr>
          <p:cNvPr id="2545" name="OleObject"/>
          <p:cNvGraphicFramePr>
            <a:graphicFrameLocks noChangeAspect="1"/>
          </p:cNvGraphicFramePr>
          <p:nvPr/>
        </p:nvGraphicFramePr>
        <p:xfrm>
          <a:off x="528638" y="1223962"/>
          <a:ext cx="8099425" cy="2098675"/>
        </p:xfrm>
        <a:graphic>
          <a:graphicData uri="http://schemas.openxmlformats.org/presentationml/2006/ole">
            <mc:AlternateContent xmlns:mc="http://schemas.openxmlformats.org/markup-compatibility/2006">
              <mc:Choice xmlns:v="urn:schemas-microsoft-com:vml" Requires="v">
                <p:oleObj spid="_x0000_s23753" name="文档" r:id="rId3" imgW="0" imgH="0" progId="Word.Document.8">
                  <p:embed/>
                </p:oleObj>
              </mc:Choice>
              <mc:Fallback>
                <p:oleObj name="文档" r:id="rId3" imgW="0" imgH="0" progId="Word.Document.8">
                  <p:embed/>
                  <p:pic>
                    <p:nvPicPr>
                      <p:cNvPr id="0" name="Picture 2"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528638" y="1223962"/>
                        <a:ext cx="809942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46" name="OleObject"/>
          <p:cNvGraphicFramePr>
            <a:graphicFrameLocks noChangeAspect="1"/>
          </p:cNvGraphicFramePr>
          <p:nvPr/>
        </p:nvGraphicFramePr>
        <p:xfrm>
          <a:off x="604838" y="3360738"/>
          <a:ext cx="8010525" cy="2332038"/>
        </p:xfrm>
        <a:graphic>
          <a:graphicData uri="http://schemas.openxmlformats.org/presentationml/2006/ole">
            <mc:AlternateContent xmlns:mc="http://schemas.openxmlformats.org/markup-compatibility/2006">
              <mc:Choice xmlns:v="urn:schemas-microsoft-com:vml" Requires="v">
                <p:oleObj spid="_x0000_s23754" name="Document" r:id="rId5" imgW="0" imgH="0" progId="Word.Document.8">
                  <p:embed/>
                </p:oleObj>
              </mc:Choice>
              <mc:Fallback>
                <p:oleObj name="Document" r:id="rId5" imgW="0" imgH="0" progId="Word.Document.8">
                  <p:embed/>
                  <p:pic>
                    <p:nvPicPr>
                      <p:cNvPr id="0" name="Picture 1" descr="rId2"/>
                      <p:cNvPicPr>
                        <a:picLocks noChangeAspect="1" noChangeArrowheads="1"/>
                      </p:cNvPicPr>
                      <p:nvPr/>
                    </p:nvPicPr>
                    <p:blipFill dpi="0">
                      <a:blip r:embed="rId6">
                        <a:extLst>
                          <a:ext uri="{28A0092B-C50C-407E-A947-70E740481C1C}">
                            <a14:useLocalDpi xmlns:a14="http://schemas.microsoft.com/office/drawing/2010/main" val="0"/>
                          </a:ext>
                        </a:extLst>
                      </a:blip>
                      <a:srcRect/>
                      <a:stretch>
                        <a:fillRect/>
                      </a:stretch>
                    </p:blipFill>
                    <p:spPr bwMode="auto">
                      <a:xfrm>
                        <a:off x="604838" y="3360738"/>
                        <a:ext cx="8010525"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base">
                                        <p:cTn id="6" dur="1" fill="hold">
                                          <p:stCondLst>
                                            <p:cond delay="0"/>
                                          </p:stCondLst>
                                        </p:cTn>
                                        <p:tgtEl>
                                          <p:spTgt spid="2545"/>
                                        </p:tgtEl>
                                        <p:attrNameLst>
                                          <p:attrName>style.visibility</p:attrName>
                                        </p:attrNameLst>
                                      </p:cBhvr>
                                      <p:to>
                                        <p:strVal val="visible"/>
                                      </p:to>
                                    </p:set>
                                    <p:animEffect transition="in" filter="randombar(horizontal)">
                                      <p:cBhvr additive="base">
                                        <p:cTn id="7" dur="500"/>
                                        <p:tgtEl>
                                          <p:spTgt spid="2545"/>
                                        </p:tgtEl>
                                      </p:cBhvr>
                                    </p:animEffect>
                                  </p:childTnLst>
                                </p:cTn>
                              </p:par>
                            </p:childTnLst>
                          </p:cTn>
                        </p:par>
                        <p:par>
                          <p:cTn id="8" fill="hold">
                            <p:stCondLst>
                              <p:cond delay="indefinite"/>
                            </p:stCondLst>
                          </p:cTn>
                        </p:par>
                        <p:par>
                          <p:cTn id="9" fill="hold">
                            <p:stCondLst>
                              <p:cond delay="0"/>
                            </p:stCondLst>
                            <p:childTnLst>
                              <p:par>
                                <p:cTn id="10" presetID="14" presetClass="entr" presetSubtype="10" fill="hold" nodeType="clickEffect">
                                  <p:stCondLst>
                                    <p:cond delay="0"/>
                                  </p:stCondLst>
                                  <p:childTnLst>
                                    <p:set>
                                      <p:cBhvr additive="base">
                                        <p:cTn id="11" dur="1" fill="hold">
                                          <p:stCondLst>
                                            <p:cond delay="0"/>
                                          </p:stCondLst>
                                        </p:cTn>
                                        <p:tgtEl>
                                          <p:spTgt spid="2546"/>
                                        </p:tgtEl>
                                        <p:attrNameLst>
                                          <p:attrName>style.visibility</p:attrName>
                                        </p:attrNameLst>
                                      </p:cBhvr>
                                      <p:to>
                                        <p:strVal val="visible"/>
                                      </p:to>
                                    </p:set>
                                    <p:animEffect transition="in" filter="randombar(horizontal)">
                                      <p:cBhvr additive="base">
                                        <p:cTn id="12" dur="500"/>
                                        <p:tgtEl>
                                          <p:spTgt spid="2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551" name="矩形 2550"/>
          <p:cNvSpPr/>
          <p:nvPr/>
        </p:nvSpPr>
        <p:spPr>
          <a:xfrm>
            <a:off x="452392" y="476658"/>
            <a:ext cx="5007882" cy="579438"/>
          </a:xfrm>
          <a:prstGeom prst="rect">
            <a:avLst/>
          </a:prstGeom>
          <a:solidFill>
            <a:srgbClr val="43EBE7"/>
          </a:solidFill>
          <a:ln w="9525" cap="flat">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eaLnBrk="0" fontAlgn="base" hangingPunct="0">
              <a:lnSpc>
                <a:spcPct val="100000"/>
              </a:lnSpc>
              <a:spcBef>
                <a:spcPct val="0"/>
              </a:spcBef>
              <a:spcAft>
                <a:spcPct val="0"/>
              </a:spcAft>
              <a:buClrTx/>
              <a:buSzTx/>
              <a:buChar char="•"/>
            </a:pPr>
            <a:r>
              <a:rPr kumimoji="1" lang="en-US" sz="3200" b="1" u="none" dirty="0" smtClean="0">
                <a:solidFill>
                  <a:srgbClr val="0000FF"/>
                </a:solidFill>
                <a:effectLst/>
                <a:latin typeface="宋体" pitchFamily="2" charset="-122"/>
                <a:ea typeface="宋体" pitchFamily="2" charset="-122"/>
              </a:rPr>
              <a:t>3.</a:t>
            </a:r>
            <a:r>
              <a:rPr kumimoji="1" sz="3200" b="1" u="none" dirty="0" smtClean="0">
                <a:solidFill>
                  <a:srgbClr val="0000FF"/>
                </a:solidFill>
                <a:effectLst/>
                <a:latin typeface="宋体" pitchFamily="2" charset="-122"/>
                <a:ea typeface="宋体" pitchFamily="2" charset="-122"/>
              </a:rPr>
              <a:t>评价指标的标准化处理</a:t>
            </a:r>
            <a:r>
              <a:rPr kumimoji="1" sz="3200" b="1" u="none" dirty="0" smtClean="0">
                <a:solidFill>
                  <a:srgbClr val="0000FF"/>
                </a:solidFill>
                <a:effectLst/>
                <a:ea typeface="楷体_GB2312" pitchFamily="49" charset="-122"/>
              </a:rPr>
              <a:t> </a:t>
            </a:r>
            <a:endParaRPr kumimoji="1" sz="3200" b="1" u="none" dirty="0">
              <a:solidFill>
                <a:srgbClr val="0000FF"/>
              </a:solidFill>
              <a:effectLst/>
              <a:ea typeface="楷体_GB2312" pitchFamily="49" charset="-122"/>
            </a:endParaRPr>
          </a:p>
        </p:txBody>
      </p:sp>
      <p:graphicFrame>
        <p:nvGraphicFramePr>
          <p:cNvPr id="2552" name="OleObject"/>
          <p:cNvGraphicFramePr>
            <a:graphicFrameLocks noChangeAspect="1"/>
          </p:cNvGraphicFramePr>
          <p:nvPr>
            <p:extLst>
              <p:ext uri="{D42A27DB-BD31-4B8C-83A1-F6EECF244321}">
                <p14:modId xmlns:p14="http://schemas.microsoft.com/office/powerpoint/2010/main" val="161245298"/>
              </p:ext>
            </p:extLst>
          </p:nvPr>
        </p:nvGraphicFramePr>
        <p:xfrm>
          <a:off x="604838" y="1369015"/>
          <a:ext cx="8050212" cy="4637088"/>
        </p:xfrm>
        <a:graphic>
          <a:graphicData uri="http://schemas.openxmlformats.org/presentationml/2006/ole">
            <mc:AlternateContent xmlns:mc="http://schemas.openxmlformats.org/markup-compatibility/2006">
              <mc:Choice xmlns:v="urn:schemas-microsoft-com:vml" Requires="v">
                <p:oleObj spid="_x0000_s24677" name="文档" r:id="rId3" imgW="0" imgH="0" progId="Word.Document.8">
                  <p:embed/>
                </p:oleObj>
              </mc:Choice>
              <mc:Fallback>
                <p:oleObj name="文档" r:id="rId3" imgW="0" imgH="0" progId="Word.Document.8">
                  <p:embed/>
                  <p:pic>
                    <p:nvPicPr>
                      <p:cNvPr id="0" name="Picture 1"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604838" y="1369015"/>
                        <a:ext cx="805021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base">
                                        <p:cTn id="6" dur="1" fill="hold">
                                          <p:stCondLst>
                                            <p:cond delay="0"/>
                                          </p:stCondLst>
                                        </p:cTn>
                                        <p:tgtEl>
                                          <p:spTgt spid="2552"/>
                                        </p:tgtEl>
                                        <p:attrNameLst>
                                          <p:attrName>style.visibility</p:attrName>
                                        </p:attrNameLst>
                                      </p:cBhvr>
                                      <p:to>
                                        <p:strVal val="visible"/>
                                      </p:to>
                                    </p:set>
                                    <p:animEffect transition="in" filter="randombar(horizontal)">
                                      <p:cBhvr additive="base">
                                        <p:cTn id="7" dur="500"/>
                                        <p:tgtEl>
                                          <p:spTgt spid="2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graphicFrame>
        <p:nvGraphicFramePr>
          <p:cNvPr id="2555" name="OleObject"/>
          <p:cNvGraphicFramePr>
            <a:graphicFrameLocks noChangeAspect="1"/>
          </p:cNvGraphicFramePr>
          <p:nvPr/>
        </p:nvGraphicFramePr>
        <p:xfrm>
          <a:off x="609600" y="914400"/>
          <a:ext cx="7921625" cy="5410200"/>
        </p:xfrm>
        <a:graphic>
          <a:graphicData uri="http://schemas.openxmlformats.org/presentationml/2006/ole">
            <mc:AlternateContent xmlns:mc="http://schemas.openxmlformats.org/markup-compatibility/2006">
              <mc:Choice xmlns:v="urn:schemas-microsoft-com:vml" Requires="v">
                <p:oleObj spid="_x0000_s25701" name="文档" r:id="rId3" imgW="0" imgH="0" progId="Word.Document.8">
                  <p:embed/>
                </p:oleObj>
              </mc:Choice>
              <mc:Fallback>
                <p:oleObj name="文档" r:id="rId3" imgW="0" imgH="0" progId="Word.Document.8">
                  <p:embed/>
                  <p:pic>
                    <p:nvPicPr>
                      <p:cNvPr id="0" name="Picture 1"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609600" y="914400"/>
                        <a:ext cx="79216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380547" y="334962"/>
            <a:ext cx="5007882" cy="579438"/>
          </a:xfrm>
          <a:prstGeom prst="rect">
            <a:avLst/>
          </a:prstGeom>
          <a:solidFill>
            <a:srgbClr val="43EBE7"/>
          </a:solidFill>
          <a:ln w="9525" cap="flat">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eaLnBrk="0" fontAlgn="base" hangingPunct="0">
              <a:lnSpc>
                <a:spcPct val="100000"/>
              </a:lnSpc>
              <a:spcBef>
                <a:spcPct val="0"/>
              </a:spcBef>
              <a:spcAft>
                <a:spcPct val="0"/>
              </a:spcAft>
              <a:buClrTx/>
              <a:buSzTx/>
              <a:buChar char="•"/>
            </a:pPr>
            <a:r>
              <a:rPr kumimoji="1" lang="en-US" sz="3200" b="1" u="none" dirty="0" smtClean="0">
                <a:solidFill>
                  <a:srgbClr val="0000FF"/>
                </a:solidFill>
                <a:effectLst/>
                <a:latin typeface="宋体" pitchFamily="2" charset="-122"/>
                <a:ea typeface="宋体" pitchFamily="2" charset="-122"/>
              </a:rPr>
              <a:t>3.</a:t>
            </a:r>
            <a:r>
              <a:rPr kumimoji="1" sz="3200" b="1" u="none" dirty="0" smtClean="0">
                <a:solidFill>
                  <a:srgbClr val="0000FF"/>
                </a:solidFill>
                <a:effectLst/>
                <a:latin typeface="宋体" pitchFamily="2" charset="-122"/>
                <a:ea typeface="宋体" pitchFamily="2" charset="-122"/>
              </a:rPr>
              <a:t>评价指标的标准化处理</a:t>
            </a:r>
            <a:r>
              <a:rPr kumimoji="1" sz="3200" b="1" u="none" dirty="0" smtClean="0">
                <a:solidFill>
                  <a:srgbClr val="0000FF"/>
                </a:solidFill>
                <a:effectLst/>
                <a:ea typeface="楷体_GB2312" pitchFamily="49" charset="-122"/>
              </a:rPr>
              <a:t> </a:t>
            </a:r>
            <a:endParaRPr kumimoji="1" sz="3200" b="1" u="none" dirty="0">
              <a:solidFill>
                <a:srgbClr val="0000FF"/>
              </a:solidFill>
              <a:effectLst/>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base">
                                        <p:cTn id="6" dur="1" fill="hold">
                                          <p:stCondLst>
                                            <p:cond delay="0"/>
                                          </p:stCondLst>
                                        </p:cTn>
                                        <p:tgtEl>
                                          <p:spTgt spid="2555"/>
                                        </p:tgtEl>
                                        <p:attrNameLst>
                                          <p:attrName>style.visibility</p:attrName>
                                        </p:attrNameLst>
                                      </p:cBhvr>
                                      <p:to>
                                        <p:strVal val="visible"/>
                                      </p:to>
                                    </p:set>
                                    <p:animEffect transition="in" filter="randombar(horizontal)">
                                      <p:cBhvr additive="base">
                                        <p:cTn id="7" dur="500"/>
                                        <p:tgtEl>
                                          <p:spTgt spid="2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graphicFrame>
        <p:nvGraphicFramePr>
          <p:cNvPr id="2560" name="OleObject"/>
          <p:cNvGraphicFramePr>
            <a:graphicFrameLocks noChangeAspect="1"/>
          </p:cNvGraphicFramePr>
          <p:nvPr>
            <p:extLst>
              <p:ext uri="{D42A27DB-BD31-4B8C-83A1-F6EECF244321}">
                <p14:modId xmlns:p14="http://schemas.microsoft.com/office/powerpoint/2010/main" val="3531126652"/>
              </p:ext>
            </p:extLst>
          </p:nvPr>
        </p:nvGraphicFramePr>
        <p:xfrm>
          <a:off x="476613" y="1185545"/>
          <a:ext cx="7959725" cy="2241550"/>
        </p:xfrm>
        <a:graphic>
          <a:graphicData uri="http://schemas.openxmlformats.org/presentationml/2006/ole">
            <mc:AlternateContent xmlns:mc="http://schemas.openxmlformats.org/markup-compatibility/2006">
              <mc:Choice xmlns:v="urn:schemas-microsoft-com:vml" Requires="v">
                <p:oleObj spid="_x0000_s26825" name="文档" r:id="rId3" imgW="0" imgH="0" progId="Word.Document.8">
                  <p:embed/>
                </p:oleObj>
              </mc:Choice>
              <mc:Fallback>
                <p:oleObj name="文档" r:id="rId3" imgW="0" imgH="0" progId="Word.Document.8">
                  <p:embed/>
                  <p:pic>
                    <p:nvPicPr>
                      <p:cNvPr id="0" name="Picture 2"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476613" y="1185545"/>
                        <a:ext cx="7959725"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 name="OleObject"/>
          <p:cNvGraphicFramePr>
            <a:graphicFrameLocks noChangeAspect="1"/>
          </p:cNvGraphicFramePr>
          <p:nvPr>
            <p:extLst>
              <p:ext uri="{D42A27DB-BD31-4B8C-83A1-F6EECF244321}">
                <p14:modId xmlns:p14="http://schemas.microsoft.com/office/powerpoint/2010/main" val="4139809442"/>
              </p:ext>
            </p:extLst>
          </p:nvPr>
        </p:nvGraphicFramePr>
        <p:xfrm>
          <a:off x="476613" y="3537087"/>
          <a:ext cx="7915499" cy="1916656"/>
        </p:xfrm>
        <a:graphic>
          <a:graphicData uri="http://schemas.openxmlformats.org/presentationml/2006/ole">
            <mc:AlternateContent xmlns:mc="http://schemas.openxmlformats.org/markup-compatibility/2006">
              <mc:Choice xmlns:v="urn:schemas-microsoft-com:vml" Requires="v">
                <p:oleObj spid="_x0000_s26826" name="Document" r:id="rId5" imgW="6220768" imgH="1158915" progId="Word.Document.8">
                  <p:embed/>
                </p:oleObj>
              </mc:Choice>
              <mc:Fallback>
                <p:oleObj name="Document" r:id="rId5" imgW="6220768" imgH="1158915" progId="Word.Document.8">
                  <p:embed/>
                  <p:pic>
                    <p:nvPicPr>
                      <p:cNvPr id="0" name="Picture 1" descr="rId2"/>
                      <p:cNvPicPr>
                        <a:picLocks noChangeAspect="1" noChangeArrowheads="1"/>
                      </p:cNvPicPr>
                      <p:nvPr/>
                    </p:nvPicPr>
                    <p:blipFill dpi="0">
                      <a:blip r:embed="rId6"/>
                      <a:srcRect/>
                      <a:stretch>
                        <a:fillRect/>
                      </a:stretch>
                    </p:blipFill>
                    <p:spPr bwMode="auto">
                      <a:xfrm>
                        <a:off x="476613" y="3537087"/>
                        <a:ext cx="7915499" cy="1916656"/>
                      </a:xfrm>
                      <a:prstGeom prst="rect">
                        <a:avLst/>
                      </a:prstGeom>
                      <a:noFill/>
                      <a:ln>
                        <a:noFill/>
                      </a:ln>
                    </p:spPr>
                  </p:pic>
                </p:oleObj>
              </mc:Fallback>
            </mc:AlternateContent>
          </a:graphicData>
        </a:graphic>
      </p:graphicFrame>
      <p:sp>
        <p:nvSpPr>
          <p:cNvPr id="5" name="矩形 4"/>
          <p:cNvSpPr/>
          <p:nvPr/>
        </p:nvSpPr>
        <p:spPr>
          <a:xfrm>
            <a:off x="333101" y="174626"/>
            <a:ext cx="7217229" cy="711200"/>
          </a:xfrm>
          <a:prstGeom prst="rect">
            <a:avLst/>
          </a:prstGeom>
          <a:gradFill rotWithShape="0">
            <a:gsLst>
              <a:gs pos="0">
                <a:srgbClr val="008000"/>
              </a:gs>
              <a:gs pos="50000">
                <a:srgbClr val="E9E2B6"/>
              </a:gs>
              <a:gs pos="100000">
                <a:srgbClr val="008000"/>
              </a:gs>
            </a:gsLst>
            <a:lin ang="5400000" scaled="1"/>
          </a:gradFill>
          <a:ln w="9525" cap="flat">
            <a:solidFill>
              <a:srgbClr val="FF00FF"/>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lang="zh-CN" altLang="en-US" sz="4000" b="1" dirty="0">
                <a:solidFill>
                  <a:srgbClr val="FF0000"/>
                </a:solidFill>
                <a:effectLst>
                  <a:outerShdw blurRad="38100" dist="38100" dir="2700000" algn="tl">
                    <a:schemeClr val="bg2"/>
                  </a:outerShdw>
                </a:effectLst>
                <a:latin typeface="楷体_GB2312" pitchFamily="49" charset="-122"/>
                <a:ea typeface="楷体_GB2312" pitchFamily="49" charset="-122"/>
              </a:rPr>
              <a:t>五</a:t>
            </a:r>
            <a:r>
              <a:rPr kumimoji="1" sz="4000" b="1" u="none" dirty="0" smtClean="0">
                <a:solidFill>
                  <a:srgbClr val="FF0000"/>
                </a:solidFill>
                <a:effectLst>
                  <a:outerShdw blurRad="38100" dist="38100" dir="2700000" algn="tl">
                    <a:schemeClr val="bg2"/>
                  </a:outerShdw>
                </a:effectLst>
                <a:latin typeface="楷体_GB2312" pitchFamily="49" charset="-122"/>
                <a:ea typeface="楷体_GB2312" pitchFamily="49" charset="-122"/>
              </a:rPr>
              <a:t>、</a:t>
            </a:r>
            <a:r>
              <a:rPr kumimoji="1" lang="zh-CN" altLang="en-US" sz="4000" b="1" dirty="0" smtClean="0">
                <a:solidFill>
                  <a:srgbClr val="FF0000"/>
                </a:solidFill>
                <a:effectLst>
                  <a:outerShdw blurRad="38100" dist="38100" dir="2700000" algn="tl">
                    <a:schemeClr val="bg2"/>
                  </a:outerShdw>
                </a:effectLst>
                <a:latin typeface="楷体_GB2312" pitchFamily="49" charset="-122"/>
                <a:ea typeface="楷体_GB2312" pitchFamily="49" charset="-122"/>
              </a:rPr>
              <a:t>长江</a:t>
            </a:r>
            <a:r>
              <a:rPr kumimoji="1" lang="zh-CN" altLang="en-US" sz="4000" b="1" dirty="0">
                <a:solidFill>
                  <a:srgbClr val="FF0000"/>
                </a:solidFill>
                <a:effectLst>
                  <a:outerShdw blurRad="38100" dist="38100" dir="2700000" algn="tl">
                    <a:schemeClr val="bg2"/>
                  </a:outerShdw>
                </a:effectLst>
                <a:latin typeface="楷体_GB2312" pitchFamily="49" charset="-122"/>
                <a:ea typeface="楷体_GB2312" pitchFamily="49" charset="-122"/>
              </a:rPr>
              <a:t>水质的综合评价</a:t>
            </a:r>
            <a:r>
              <a:rPr kumimoji="1" lang="zh-CN" altLang="en-US" sz="4000" b="1" dirty="0" smtClean="0">
                <a:solidFill>
                  <a:srgbClr val="FF0000"/>
                </a:solidFill>
                <a:effectLst>
                  <a:outerShdw blurRad="38100" dist="38100" dir="2700000" algn="tl">
                    <a:schemeClr val="bg2"/>
                  </a:outerShdw>
                </a:effectLst>
                <a:latin typeface="楷体_GB2312" pitchFamily="49" charset="-122"/>
                <a:ea typeface="楷体_GB2312" pitchFamily="49" charset="-122"/>
              </a:rPr>
              <a:t>模型</a:t>
            </a:r>
            <a:endParaRPr kumimoji="1" sz="4000" b="1" dirty="0">
              <a:solidFill>
                <a:srgbClr val="FF0000"/>
              </a:solidFill>
              <a:effectLst>
                <a:outerShdw blurRad="38100" dist="38100" dir="2700000" algn="tl">
                  <a:schemeClr val="bg2"/>
                </a:outerShdw>
              </a:effectLst>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base">
                                        <p:cTn id="6" dur="1" fill="hold">
                                          <p:stCondLst>
                                            <p:cond delay="0"/>
                                          </p:stCondLst>
                                        </p:cTn>
                                        <p:tgtEl>
                                          <p:spTgt spid="2560"/>
                                        </p:tgtEl>
                                        <p:attrNameLst>
                                          <p:attrName>style.visibility</p:attrName>
                                        </p:attrNameLst>
                                      </p:cBhvr>
                                      <p:to>
                                        <p:strVal val="visible"/>
                                      </p:to>
                                    </p:set>
                                    <p:animEffect transition="in" filter="randombar(horizontal)">
                                      <p:cBhvr additive="base">
                                        <p:cTn id="7" dur="500"/>
                                        <p:tgtEl>
                                          <p:spTgt spid="2560"/>
                                        </p:tgtEl>
                                      </p:cBhvr>
                                    </p:animEffect>
                                  </p:childTnLst>
                                </p:cTn>
                              </p:par>
                            </p:childTnLst>
                          </p:cTn>
                        </p:par>
                        <p:par>
                          <p:cTn id="8" fill="hold">
                            <p:stCondLst>
                              <p:cond delay="indefinite"/>
                            </p:stCondLst>
                          </p:cTn>
                        </p:par>
                        <p:par>
                          <p:cTn id="9" fill="hold">
                            <p:stCondLst>
                              <p:cond delay="0"/>
                            </p:stCondLst>
                            <p:childTnLst>
                              <p:par>
                                <p:cTn id="10" presetID="14" presetClass="entr" presetSubtype="10" fill="hold" nodeType="clickEffect">
                                  <p:stCondLst>
                                    <p:cond delay="0"/>
                                  </p:stCondLst>
                                  <p:childTnLst>
                                    <p:set>
                                      <p:cBhvr additive="base">
                                        <p:cTn id="11" dur="1" fill="hold">
                                          <p:stCondLst>
                                            <p:cond delay="0"/>
                                          </p:stCondLst>
                                        </p:cTn>
                                        <p:tgtEl>
                                          <p:spTgt spid="2561"/>
                                        </p:tgtEl>
                                        <p:attrNameLst>
                                          <p:attrName>style.visibility</p:attrName>
                                        </p:attrNameLst>
                                      </p:cBhvr>
                                      <p:to>
                                        <p:strVal val="visible"/>
                                      </p:to>
                                    </p:set>
                                    <p:animEffect transition="in" filter="randombar(horizontal)">
                                      <p:cBhvr additive="base">
                                        <p:cTn id="12" dur="500"/>
                                        <p:tgtEl>
                                          <p:spTgt spid="2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566" name="矩形 2565"/>
          <p:cNvSpPr/>
          <p:nvPr/>
        </p:nvSpPr>
        <p:spPr>
          <a:xfrm>
            <a:off x="457200" y="1223554"/>
            <a:ext cx="4648200" cy="519112"/>
          </a:xfrm>
          <a:prstGeom prst="rect">
            <a:avLst/>
          </a:prstGeom>
          <a:solidFill>
            <a:srgbClr val="CCFFFF"/>
          </a:solidFill>
          <a:ln w="9525" cap="flat">
            <a:noFill/>
            <a:prstDash val="solid"/>
            <a:miter lim="800000"/>
            <a:headEnd type="none" w="med" len="med"/>
            <a:tailEnd type="none" w="med" len="med"/>
          </a:ln>
          <a:effectLst/>
        </p:spPr>
        <p:txBody>
          <a:bodyPr lIns="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2400" b="1" u="none" dirty="0">
                <a:solidFill>
                  <a:srgbClr val="0000FF"/>
                </a:solidFill>
                <a:effectLst/>
                <a:ea typeface="宋体" pitchFamily="2" charset="-122"/>
              </a:rPr>
              <a:t> </a:t>
            </a:r>
            <a:r>
              <a:rPr kumimoji="1" sz="2800" b="1" u="none" dirty="0">
                <a:solidFill>
                  <a:srgbClr val="0000FF"/>
                </a:solidFill>
                <a:effectLst/>
                <a:ea typeface="宋体" pitchFamily="2" charset="-122"/>
              </a:rPr>
              <a:t>1. </a:t>
            </a:r>
            <a:r>
              <a:rPr kumimoji="1" sz="2800" b="1" u="none" dirty="0" err="1">
                <a:solidFill>
                  <a:srgbClr val="0000FF"/>
                </a:solidFill>
                <a:effectLst/>
                <a:latin typeface="宋体" pitchFamily="2" charset="-122"/>
                <a:ea typeface="宋体" pitchFamily="2" charset="-122"/>
              </a:rPr>
              <a:t>指标数据的标准化处理</a:t>
            </a:r>
            <a:endParaRPr kumimoji="1" sz="2800" b="1" u="none" dirty="0">
              <a:solidFill>
                <a:srgbClr val="0000FF"/>
              </a:solidFill>
              <a:effectLst/>
              <a:latin typeface="宋体" pitchFamily="2" charset="-122"/>
              <a:ea typeface="宋体" pitchFamily="2" charset="-122"/>
            </a:endParaRPr>
          </a:p>
        </p:txBody>
      </p:sp>
      <p:graphicFrame>
        <p:nvGraphicFramePr>
          <p:cNvPr id="2567" name="OleObject"/>
          <p:cNvGraphicFramePr>
            <a:graphicFrameLocks noChangeAspect="1"/>
          </p:cNvGraphicFramePr>
          <p:nvPr>
            <p:extLst>
              <p:ext uri="{D42A27DB-BD31-4B8C-83A1-F6EECF244321}">
                <p14:modId xmlns:p14="http://schemas.microsoft.com/office/powerpoint/2010/main" val="4282630434"/>
              </p:ext>
            </p:extLst>
          </p:nvPr>
        </p:nvGraphicFramePr>
        <p:xfrm>
          <a:off x="389708" y="1827575"/>
          <a:ext cx="8229600" cy="4356100"/>
        </p:xfrm>
        <a:graphic>
          <a:graphicData uri="http://schemas.openxmlformats.org/presentationml/2006/ole">
            <mc:AlternateContent xmlns:mc="http://schemas.openxmlformats.org/markup-compatibility/2006">
              <mc:Choice xmlns:v="urn:schemas-microsoft-com:vml" Requires="v">
                <p:oleObj spid="_x0000_s27749" name="文档" r:id="rId3" imgW="0" imgH="0" progId="Word.Document.8">
                  <p:embed/>
                </p:oleObj>
              </mc:Choice>
              <mc:Fallback>
                <p:oleObj name="文档" r:id="rId3" imgW="0" imgH="0" progId="Word.Document.8">
                  <p:embed/>
                  <p:pic>
                    <p:nvPicPr>
                      <p:cNvPr id="0" name="Picture 1"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389708" y="1827575"/>
                        <a:ext cx="8229600"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333101" y="174626"/>
            <a:ext cx="7217229" cy="711200"/>
          </a:xfrm>
          <a:prstGeom prst="rect">
            <a:avLst/>
          </a:prstGeom>
          <a:gradFill rotWithShape="0">
            <a:gsLst>
              <a:gs pos="0">
                <a:srgbClr val="008000"/>
              </a:gs>
              <a:gs pos="50000">
                <a:srgbClr val="E9E2B6"/>
              </a:gs>
              <a:gs pos="100000">
                <a:srgbClr val="008000"/>
              </a:gs>
            </a:gsLst>
            <a:lin ang="5400000" scaled="1"/>
          </a:gradFill>
          <a:ln w="9525" cap="flat">
            <a:solidFill>
              <a:srgbClr val="FF00FF"/>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lang="zh-CN" altLang="en-US" sz="4000" b="1" dirty="0">
                <a:solidFill>
                  <a:srgbClr val="FF0000"/>
                </a:solidFill>
                <a:effectLst>
                  <a:outerShdw blurRad="38100" dist="38100" dir="2700000" algn="tl">
                    <a:schemeClr val="bg2"/>
                  </a:outerShdw>
                </a:effectLst>
                <a:latin typeface="楷体_GB2312" pitchFamily="49" charset="-122"/>
                <a:ea typeface="楷体_GB2312" pitchFamily="49" charset="-122"/>
              </a:rPr>
              <a:t>五</a:t>
            </a:r>
            <a:r>
              <a:rPr kumimoji="1" sz="4000" b="1" u="none" dirty="0" smtClean="0">
                <a:solidFill>
                  <a:srgbClr val="FF0000"/>
                </a:solidFill>
                <a:effectLst>
                  <a:outerShdw blurRad="38100" dist="38100" dir="2700000" algn="tl">
                    <a:schemeClr val="bg2"/>
                  </a:outerShdw>
                </a:effectLst>
                <a:latin typeface="楷体_GB2312" pitchFamily="49" charset="-122"/>
                <a:ea typeface="楷体_GB2312" pitchFamily="49" charset="-122"/>
              </a:rPr>
              <a:t>、</a:t>
            </a:r>
            <a:r>
              <a:rPr kumimoji="1" lang="zh-CN" altLang="en-US" sz="4000" b="1" dirty="0" smtClean="0">
                <a:solidFill>
                  <a:srgbClr val="FF0000"/>
                </a:solidFill>
                <a:effectLst>
                  <a:outerShdw blurRad="38100" dist="38100" dir="2700000" algn="tl">
                    <a:schemeClr val="bg2"/>
                  </a:outerShdw>
                </a:effectLst>
                <a:latin typeface="楷体_GB2312" pitchFamily="49" charset="-122"/>
                <a:ea typeface="楷体_GB2312" pitchFamily="49" charset="-122"/>
              </a:rPr>
              <a:t>长江</a:t>
            </a:r>
            <a:r>
              <a:rPr kumimoji="1" lang="zh-CN" altLang="en-US" sz="4000" b="1" dirty="0">
                <a:solidFill>
                  <a:srgbClr val="FF0000"/>
                </a:solidFill>
                <a:effectLst>
                  <a:outerShdw blurRad="38100" dist="38100" dir="2700000" algn="tl">
                    <a:schemeClr val="bg2"/>
                  </a:outerShdw>
                </a:effectLst>
                <a:latin typeface="楷体_GB2312" pitchFamily="49" charset="-122"/>
                <a:ea typeface="楷体_GB2312" pitchFamily="49" charset="-122"/>
              </a:rPr>
              <a:t>水质的综合评价</a:t>
            </a:r>
            <a:r>
              <a:rPr kumimoji="1" lang="zh-CN" altLang="en-US" sz="4000" b="1" dirty="0" smtClean="0">
                <a:solidFill>
                  <a:srgbClr val="FF0000"/>
                </a:solidFill>
                <a:effectLst>
                  <a:outerShdw blurRad="38100" dist="38100" dir="2700000" algn="tl">
                    <a:schemeClr val="bg2"/>
                  </a:outerShdw>
                </a:effectLst>
                <a:latin typeface="楷体_GB2312" pitchFamily="49" charset="-122"/>
                <a:ea typeface="楷体_GB2312" pitchFamily="49" charset="-122"/>
              </a:rPr>
              <a:t>模型</a:t>
            </a:r>
            <a:endParaRPr kumimoji="1" sz="4000" b="1" dirty="0">
              <a:solidFill>
                <a:srgbClr val="FF0000"/>
              </a:solidFill>
              <a:effectLst>
                <a:outerShdw blurRad="38100" dist="38100" dir="2700000" algn="tl">
                  <a:schemeClr val="bg2"/>
                </a:outerShdw>
              </a:effectLst>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base">
                                        <p:cTn id="6" dur="1" fill="hold">
                                          <p:stCondLst>
                                            <p:cond delay="0"/>
                                          </p:stCondLst>
                                        </p:cTn>
                                        <p:tgtEl>
                                          <p:spTgt spid="2567"/>
                                        </p:tgtEl>
                                        <p:attrNameLst>
                                          <p:attrName>style.visibility</p:attrName>
                                        </p:attrNameLst>
                                      </p:cBhvr>
                                      <p:to>
                                        <p:strVal val="visible"/>
                                      </p:to>
                                    </p:set>
                                    <p:animEffect transition="in" filter="randombar(horizontal)">
                                      <p:cBhvr additive="base">
                                        <p:cTn id="7" dur="500"/>
                                        <p:tgtEl>
                                          <p:spTgt spid="2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570" name="矩形 2569"/>
          <p:cNvSpPr/>
          <p:nvPr/>
        </p:nvSpPr>
        <p:spPr>
          <a:xfrm>
            <a:off x="224246" y="477837"/>
            <a:ext cx="5181600" cy="579438"/>
          </a:xfrm>
          <a:prstGeom prst="rect">
            <a:avLst/>
          </a:prstGeom>
          <a:solidFill>
            <a:srgbClr val="CCFFFF"/>
          </a:solidFill>
          <a:ln w="9525" cap="flat">
            <a:noFill/>
            <a:prstDash val="solid"/>
            <a:miter lim="800000"/>
            <a:headEnd type="none" w="med" len="med"/>
            <a:tailEnd type="none" w="med" len="med"/>
          </a:ln>
          <a:effectLst/>
        </p:spPr>
        <p:txBody>
          <a:bodyPr lIns="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r>
              <a:rPr kumimoji="1" sz="2400" b="1" u="none" dirty="0">
                <a:solidFill>
                  <a:srgbClr val="0000FF"/>
                </a:solidFill>
                <a:effectLst/>
                <a:ea typeface="宋体" pitchFamily="2" charset="-122"/>
              </a:rPr>
              <a:t> </a:t>
            </a:r>
            <a:r>
              <a:rPr kumimoji="1" sz="3200" b="1" u="none" dirty="0">
                <a:solidFill>
                  <a:srgbClr val="0000FF"/>
                </a:solidFill>
                <a:effectLst/>
                <a:ea typeface="宋体" pitchFamily="2" charset="-122"/>
              </a:rPr>
              <a:t>1. </a:t>
            </a:r>
            <a:r>
              <a:rPr kumimoji="1" sz="3200" b="1" u="none" dirty="0" err="1">
                <a:solidFill>
                  <a:srgbClr val="0000FF"/>
                </a:solidFill>
                <a:effectLst/>
                <a:latin typeface="宋体" pitchFamily="2" charset="-122"/>
                <a:ea typeface="宋体" pitchFamily="2" charset="-122"/>
              </a:rPr>
              <a:t>指标数据的标准化处理</a:t>
            </a:r>
            <a:endParaRPr kumimoji="1" sz="3200" b="1" u="none" dirty="0">
              <a:solidFill>
                <a:srgbClr val="0000FF"/>
              </a:solidFill>
              <a:effectLst/>
              <a:latin typeface="宋体" pitchFamily="2" charset="-122"/>
              <a:ea typeface="宋体" pitchFamily="2" charset="-122"/>
            </a:endParaRPr>
          </a:p>
        </p:txBody>
      </p:sp>
      <p:graphicFrame>
        <p:nvGraphicFramePr>
          <p:cNvPr id="2571" name="OleObject"/>
          <p:cNvGraphicFramePr>
            <a:graphicFrameLocks noChangeAspect="1"/>
          </p:cNvGraphicFramePr>
          <p:nvPr/>
        </p:nvGraphicFramePr>
        <p:xfrm>
          <a:off x="309562" y="1365250"/>
          <a:ext cx="8640762" cy="2060575"/>
        </p:xfrm>
        <a:graphic>
          <a:graphicData uri="http://schemas.openxmlformats.org/presentationml/2006/ole">
            <mc:AlternateContent xmlns:mc="http://schemas.openxmlformats.org/markup-compatibility/2006">
              <mc:Choice xmlns:v="urn:schemas-microsoft-com:vml" Requires="v">
                <p:oleObj spid="_x0000_s28873" name="文档" r:id="rId3" imgW="0" imgH="0" progId="Word.Document.8">
                  <p:embed/>
                </p:oleObj>
              </mc:Choice>
              <mc:Fallback>
                <p:oleObj name="文档" r:id="rId3" imgW="0" imgH="0" progId="Word.Document.8">
                  <p:embed/>
                  <p:pic>
                    <p:nvPicPr>
                      <p:cNvPr id="0" name="Picture 2"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309562" y="1365250"/>
                        <a:ext cx="8640762"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72" name="OleObject"/>
          <p:cNvGraphicFramePr>
            <a:graphicFrameLocks noChangeAspect="1"/>
          </p:cNvGraphicFramePr>
          <p:nvPr>
            <p:extLst>
              <p:ext uri="{D42A27DB-BD31-4B8C-83A1-F6EECF244321}">
                <p14:modId xmlns:p14="http://schemas.microsoft.com/office/powerpoint/2010/main" val="3834498774"/>
              </p:ext>
            </p:extLst>
          </p:nvPr>
        </p:nvGraphicFramePr>
        <p:xfrm>
          <a:off x="203812" y="3668485"/>
          <a:ext cx="8213725" cy="2409825"/>
        </p:xfrm>
        <a:graphic>
          <a:graphicData uri="http://schemas.openxmlformats.org/presentationml/2006/ole">
            <mc:AlternateContent xmlns:mc="http://schemas.openxmlformats.org/markup-compatibility/2006">
              <mc:Choice xmlns:v="urn:schemas-microsoft-com:vml" Requires="v">
                <p:oleObj spid="_x0000_s28874" name="文档" r:id="rId5" imgW="0" imgH="0" progId="Word.Document.8">
                  <p:embed/>
                </p:oleObj>
              </mc:Choice>
              <mc:Fallback>
                <p:oleObj name="文档" r:id="rId5" imgW="0" imgH="0" progId="Word.Document.8">
                  <p:embed/>
                  <p:pic>
                    <p:nvPicPr>
                      <p:cNvPr id="0" name="Picture 1" descr="rId2"/>
                      <p:cNvPicPr>
                        <a:picLocks noChangeAspect="1" noChangeArrowheads="1"/>
                      </p:cNvPicPr>
                      <p:nvPr/>
                    </p:nvPicPr>
                    <p:blipFill dpi="0">
                      <a:blip r:embed="rId6">
                        <a:extLst>
                          <a:ext uri="{28A0092B-C50C-407E-A947-70E740481C1C}">
                            <a14:useLocalDpi xmlns:a14="http://schemas.microsoft.com/office/drawing/2010/main" val="0"/>
                          </a:ext>
                        </a:extLst>
                      </a:blip>
                      <a:srcRect/>
                      <a:stretch>
                        <a:fillRect/>
                      </a:stretch>
                    </p:blipFill>
                    <p:spPr bwMode="auto">
                      <a:xfrm>
                        <a:off x="203812" y="3668485"/>
                        <a:ext cx="821372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base">
                                        <p:cTn id="6" dur="1" fill="hold">
                                          <p:stCondLst>
                                            <p:cond delay="0"/>
                                          </p:stCondLst>
                                        </p:cTn>
                                        <p:tgtEl>
                                          <p:spTgt spid="2571"/>
                                        </p:tgtEl>
                                        <p:attrNameLst>
                                          <p:attrName>style.visibility</p:attrName>
                                        </p:attrNameLst>
                                      </p:cBhvr>
                                      <p:to>
                                        <p:strVal val="visible"/>
                                      </p:to>
                                    </p:set>
                                    <p:animEffect transition="in" filter="randombar(horizontal)">
                                      <p:cBhvr additive="base">
                                        <p:cTn id="7" dur="500"/>
                                        <p:tgtEl>
                                          <p:spTgt spid="2571"/>
                                        </p:tgtEl>
                                      </p:cBhvr>
                                    </p:animEffect>
                                  </p:childTnLst>
                                </p:cTn>
                              </p:par>
                            </p:childTnLst>
                          </p:cTn>
                        </p:par>
                        <p:par>
                          <p:cTn id="8" fill="hold">
                            <p:stCondLst>
                              <p:cond delay="indefinite"/>
                            </p:stCondLst>
                          </p:cTn>
                        </p:par>
                        <p:par>
                          <p:cTn id="9" fill="hold">
                            <p:stCondLst>
                              <p:cond delay="0"/>
                            </p:stCondLst>
                            <p:childTnLst>
                              <p:par>
                                <p:cTn id="10" presetID="14" presetClass="entr" presetSubtype="10" fill="hold" nodeType="clickEffect">
                                  <p:stCondLst>
                                    <p:cond delay="0"/>
                                  </p:stCondLst>
                                  <p:childTnLst>
                                    <p:set>
                                      <p:cBhvr additive="base">
                                        <p:cTn id="11" dur="1" fill="hold">
                                          <p:stCondLst>
                                            <p:cond delay="0"/>
                                          </p:stCondLst>
                                        </p:cTn>
                                        <p:tgtEl>
                                          <p:spTgt spid="2572"/>
                                        </p:tgtEl>
                                        <p:attrNameLst>
                                          <p:attrName>style.visibility</p:attrName>
                                        </p:attrNameLst>
                                      </p:cBhvr>
                                      <p:to>
                                        <p:strVal val="visible"/>
                                      </p:to>
                                    </p:set>
                                    <p:animEffect transition="in" filter="randombar(horizontal)">
                                      <p:cBhvr additive="base">
                                        <p:cTn id="12" dur="500"/>
                                        <p:tgtEl>
                                          <p:spTgt spid="2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graphicFrame>
        <p:nvGraphicFramePr>
          <p:cNvPr id="2074" name="OleObject"/>
          <p:cNvGraphicFramePr>
            <a:graphicFrameLocks noChangeAspect="1"/>
          </p:cNvGraphicFramePr>
          <p:nvPr/>
        </p:nvGraphicFramePr>
        <p:xfrm>
          <a:off x="336550" y="4376738"/>
          <a:ext cx="8267700" cy="1931988"/>
        </p:xfrm>
        <a:graphic>
          <a:graphicData uri="http://schemas.openxmlformats.org/presentationml/2006/ole">
            <mc:AlternateContent xmlns:mc="http://schemas.openxmlformats.org/markup-compatibility/2006">
              <mc:Choice xmlns:v="urn:schemas-microsoft-com:vml" Requires="v">
                <p:oleObj spid="_x0000_s2149" name="文档" r:id="rId3" imgW="0" imgH="0" progId="Word.Document.8">
                  <p:embed/>
                </p:oleObj>
              </mc:Choice>
              <mc:Fallback>
                <p:oleObj name="文档" r:id="rId3" imgW="0" imgH="0" progId="Word.Document.8">
                  <p:embed/>
                  <p:pic>
                    <p:nvPicPr>
                      <p:cNvPr id="0" name="Picture 1"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336550" y="4376738"/>
                        <a:ext cx="8267700"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76" name="矩形 2075"/>
          <p:cNvSpPr/>
          <p:nvPr/>
        </p:nvSpPr>
        <p:spPr>
          <a:xfrm>
            <a:off x="304800" y="1143000"/>
            <a:ext cx="8458200" cy="2992438"/>
          </a:xfrm>
          <a:prstGeom prst="rect">
            <a:avLst/>
          </a:prstGeom>
          <a:noFill/>
          <a:ln w="9525" cap="flat">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20000"/>
              </a:spcBef>
              <a:spcAft>
                <a:spcPct val="0"/>
              </a:spcAft>
              <a:buClr>
                <a:schemeClr val="bg2"/>
              </a:buClr>
              <a:buSzTx/>
              <a:buFont typeface="Monotype Sorts" pitchFamily="2" charset="2"/>
              <a:buChar char="•"/>
            </a:pPr>
            <a:r>
              <a:rPr kumimoji="1" sz="2800" b="1" u="none" dirty="0">
                <a:solidFill>
                  <a:srgbClr val="FF0000"/>
                </a:solidFill>
                <a:effectLst/>
                <a:latin typeface="黑体" pitchFamily="2" charset="-122"/>
                <a:ea typeface="黑体" pitchFamily="2" charset="-122"/>
              </a:rPr>
              <a:t>　  （2）评价指标</a:t>
            </a:r>
          </a:p>
          <a:p>
            <a:pPr lvl="0" fontAlgn="base">
              <a:lnSpc>
                <a:spcPct val="100000"/>
              </a:lnSpc>
              <a:spcBef>
                <a:spcPct val="20000"/>
              </a:spcBef>
              <a:spcAft>
                <a:spcPct val="0"/>
              </a:spcAft>
              <a:buClr>
                <a:schemeClr val="bg2"/>
              </a:buClr>
              <a:buSzTx/>
              <a:buFont typeface="Monotype Sorts" pitchFamily="2" charset="2"/>
              <a:buChar char="•"/>
            </a:pPr>
            <a:r>
              <a:rPr kumimoji="1" sz="2800" b="1" u="none" dirty="0">
                <a:solidFill>
                  <a:srgbClr val="0000FF"/>
                </a:solidFill>
                <a:effectLst/>
                <a:latin typeface="黑体" pitchFamily="2" charset="-122"/>
                <a:ea typeface="黑体" pitchFamily="2" charset="-122"/>
              </a:rPr>
              <a:t>   </a:t>
            </a:r>
            <a:r>
              <a:rPr kumimoji="1" sz="2400" b="1" u="none" dirty="0" err="1">
                <a:solidFill>
                  <a:srgbClr val="FF0000"/>
                </a:solidFill>
                <a:effectLst/>
                <a:latin typeface="黑体" pitchFamily="2" charset="-122"/>
                <a:ea typeface="黑体" pitchFamily="2" charset="-122"/>
              </a:rPr>
              <a:t>评价指标</a:t>
            </a:r>
            <a:r>
              <a:rPr kumimoji="1" sz="2400" b="1" u="none" dirty="0" err="1">
                <a:solidFill>
                  <a:srgbClr val="0000FF"/>
                </a:solidFill>
                <a:effectLst/>
                <a:latin typeface="黑体" pitchFamily="2" charset="-122"/>
                <a:ea typeface="黑体" pitchFamily="2" charset="-122"/>
              </a:rPr>
              <a:t>是反映被评价对象</a:t>
            </a:r>
            <a:r>
              <a:rPr kumimoji="1" sz="2400" b="1" u="none" dirty="0">
                <a:solidFill>
                  <a:srgbClr val="0000FF"/>
                </a:solidFill>
                <a:effectLst/>
                <a:latin typeface="黑体" pitchFamily="2" charset="-122"/>
                <a:ea typeface="黑体" pitchFamily="2" charset="-122"/>
              </a:rPr>
              <a:t>(</a:t>
            </a:r>
            <a:r>
              <a:rPr kumimoji="1" sz="2400" b="1" u="none" dirty="0" err="1">
                <a:solidFill>
                  <a:srgbClr val="0000FF"/>
                </a:solidFill>
                <a:effectLst/>
                <a:latin typeface="黑体" pitchFamily="2" charset="-122"/>
                <a:ea typeface="黑体" pitchFamily="2" charset="-122"/>
              </a:rPr>
              <a:t>或系统</a:t>
            </a:r>
            <a:r>
              <a:rPr kumimoji="1" sz="2400" b="1" u="none" dirty="0">
                <a:solidFill>
                  <a:srgbClr val="0000FF"/>
                </a:solidFill>
                <a:effectLst/>
                <a:latin typeface="黑体" pitchFamily="2" charset="-122"/>
                <a:ea typeface="黑体" pitchFamily="2" charset="-122"/>
              </a:rPr>
              <a:t>)</a:t>
            </a:r>
            <a:r>
              <a:rPr kumimoji="1" sz="2400" b="1" u="none" dirty="0" err="1">
                <a:solidFill>
                  <a:srgbClr val="0000FF"/>
                </a:solidFill>
                <a:effectLst/>
                <a:latin typeface="黑体" pitchFamily="2" charset="-122"/>
                <a:ea typeface="黑体" pitchFamily="2" charset="-122"/>
              </a:rPr>
              <a:t>的运行</a:t>
            </a:r>
            <a:r>
              <a:rPr kumimoji="1" sz="2400" b="1" u="none" dirty="0">
                <a:solidFill>
                  <a:srgbClr val="0000FF"/>
                </a:solidFill>
                <a:effectLst/>
                <a:latin typeface="黑体" pitchFamily="2" charset="-122"/>
                <a:ea typeface="黑体" pitchFamily="2" charset="-122"/>
              </a:rPr>
              <a:t>(</a:t>
            </a:r>
            <a:r>
              <a:rPr kumimoji="1" sz="2400" b="1" u="none" dirty="0" err="1">
                <a:solidFill>
                  <a:srgbClr val="0000FF"/>
                </a:solidFill>
                <a:effectLst/>
                <a:latin typeface="黑体" pitchFamily="2" charset="-122"/>
                <a:ea typeface="黑体" pitchFamily="2" charset="-122"/>
              </a:rPr>
              <a:t>或发展</a:t>
            </a:r>
            <a:r>
              <a:rPr kumimoji="1" sz="2400" b="1" u="none" dirty="0">
                <a:solidFill>
                  <a:srgbClr val="0000FF"/>
                </a:solidFill>
                <a:effectLst/>
                <a:latin typeface="黑体" pitchFamily="2" charset="-122"/>
                <a:ea typeface="黑体" pitchFamily="2" charset="-122"/>
              </a:rPr>
              <a:t>)</a:t>
            </a:r>
            <a:r>
              <a:rPr kumimoji="1" sz="2400" b="1" u="none" dirty="0" err="1">
                <a:solidFill>
                  <a:srgbClr val="0000FF"/>
                </a:solidFill>
                <a:effectLst/>
                <a:latin typeface="黑体" pitchFamily="2" charset="-122"/>
                <a:ea typeface="黑体" pitchFamily="2" charset="-122"/>
              </a:rPr>
              <a:t>状况的基本要素。通常的问题都是有多项指标构成，每一项指标都是从不同的侧面刻画系统所具有某种特征大小的一个度量</a:t>
            </a:r>
            <a:r>
              <a:rPr kumimoji="1" sz="2400" b="1" u="none" dirty="0">
                <a:solidFill>
                  <a:srgbClr val="0000FF"/>
                </a:solidFill>
                <a:effectLst/>
                <a:latin typeface="黑体" pitchFamily="2" charset="-122"/>
                <a:ea typeface="黑体" pitchFamily="2" charset="-122"/>
              </a:rPr>
              <a:t>。   </a:t>
            </a:r>
          </a:p>
          <a:p>
            <a:pPr lvl="0" fontAlgn="base">
              <a:lnSpc>
                <a:spcPct val="100000"/>
              </a:lnSpc>
              <a:spcBef>
                <a:spcPct val="20000"/>
              </a:spcBef>
              <a:spcAft>
                <a:spcPct val="0"/>
              </a:spcAft>
              <a:buClr>
                <a:schemeClr val="bg2"/>
              </a:buClr>
              <a:buSzTx/>
              <a:buFont typeface="Monotype Sorts" pitchFamily="2" charset="2"/>
              <a:buChar char="•"/>
            </a:pPr>
            <a:r>
              <a:rPr kumimoji="1" sz="2400" b="1" u="none" dirty="0">
                <a:solidFill>
                  <a:srgbClr val="0000FF"/>
                </a:solidFill>
                <a:effectLst/>
                <a:latin typeface="黑体" pitchFamily="2" charset="-122"/>
                <a:ea typeface="黑体" pitchFamily="2" charset="-122"/>
              </a:rPr>
              <a:t>    </a:t>
            </a:r>
            <a:r>
              <a:rPr kumimoji="1" sz="2400" b="1" u="none" dirty="0" err="1">
                <a:solidFill>
                  <a:srgbClr val="0000FF"/>
                </a:solidFill>
                <a:effectLst/>
                <a:latin typeface="黑体" pitchFamily="2" charset="-122"/>
                <a:ea typeface="黑体" pitchFamily="2" charset="-122"/>
              </a:rPr>
              <a:t>一个综合评价问题的评价指标一般可用一个</a:t>
            </a:r>
            <a:r>
              <a:rPr kumimoji="1" sz="2400" b="1" u="none" dirty="0" err="1">
                <a:solidFill>
                  <a:srgbClr val="FF5050"/>
                </a:solidFill>
                <a:effectLst/>
                <a:latin typeface="黑体" pitchFamily="2" charset="-122"/>
                <a:ea typeface="黑体" pitchFamily="2" charset="-122"/>
              </a:rPr>
              <a:t>向量</a:t>
            </a:r>
            <a:r>
              <a:rPr kumimoji="1" sz="2400" b="1" u="none" dirty="0" err="1">
                <a:solidFill>
                  <a:srgbClr val="0000FF"/>
                </a:solidFill>
                <a:effectLst/>
                <a:latin typeface="黑体" pitchFamily="2" charset="-122"/>
                <a:ea typeface="黑体" pitchFamily="2" charset="-122"/>
              </a:rPr>
              <a:t>表示，其中每一个分量就是从一个侧面反映系统的状态，即称为</a:t>
            </a:r>
            <a:r>
              <a:rPr kumimoji="1" sz="2400" b="1" u="none" dirty="0" err="1">
                <a:solidFill>
                  <a:srgbClr val="FF0000"/>
                </a:solidFill>
                <a:effectLst/>
                <a:latin typeface="黑体" pitchFamily="2" charset="-122"/>
                <a:ea typeface="黑体" pitchFamily="2" charset="-122"/>
              </a:rPr>
              <a:t>综合评价的指标体系</a:t>
            </a:r>
            <a:r>
              <a:rPr kumimoji="1" sz="2400" b="1" u="none" dirty="0">
                <a:solidFill>
                  <a:srgbClr val="0000FF"/>
                </a:solidFill>
                <a:effectLst/>
                <a:latin typeface="黑体" pitchFamily="2" charset="-122"/>
                <a:ea typeface="黑体" pitchFamily="2" charset="-122"/>
              </a:rPr>
              <a:t>。</a:t>
            </a:r>
            <a:r>
              <a:rPr kumimoji="1" sz="2800" b="1" u="none" dirty="0">
                <a:solidFill>
                  <a:srgbClr val="0000FF"/>
                </a:solidFill>
                <a:effectLst/>
                <a:latin typeface="黑体" pitchFamily="2" charset="-122"/>
                <a:ea typeface="黑体" pitchFamily="2" charset="-122"/>
              </a:rPr>
              <a:t> </a:t>
            </a:r>
          </a:p>
        </p:txBody>
      </p:sp>
      <p:sp>
        <p:nvSpPr>
          <p:cNvPr id="5" name="矩形 4"/>
          <p:cNvSpPr/>
          <p:nvPr/>
        </p:nvSpPr>
        <p:spPr>
          <a:xfrm>
            <a:off x="304800" y="442912"/>
            <a:ext cx="6106886" cy="579438"/>
          </a:xfrm>
          <a:prstGeom prst="rect">
            <a:avLst/>
          </a:prstGeom>
          <a:noFill/>
          <a:ln w="9525" cap="flat">
            <a:noFill/>
            <a:prstDash val="solid"/>
            <a:miter lim="800000"/>
            <a:headEnd type="none" w="med" len="med"/>
            <a:tailEnd type="none" w="med" len="med"/>
          </a:ln>
          <a:effectLst/>
        </p:spPr>
        <p:txBody>
          <a:bodyPr wrap="none" anchor="t" anchorCtr="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20000"/>
              </a:spcBef>
              <a:spcAft>
                <a:spcPct val="0"/>
              </a:spcAft>
              <a:buClr>
                <a:schemeClr val="bg2"/>
              </a:buClr>
              <a:buSzTx/>
              <a:buFont typeface="Monotype Sorts" pitchFamily="2" charset="2"/>
              <a:buChar char="•"/>
            </a:pPr>
            <a:r>
              <a:rPr kumimoji="1" lang="en-US" sz="3200" b="1" u="none" dirty="0" smtClean="0">
                <a:solidFill>
                  <a:srgbClr val="0000FF"/>
                </a:solidFill>
                <a:effectLst/>
                <a:latin typeface="黑体" pitchFamily="2" charset="-122"/>
                <a:ea typeface="黑体" pitchFamily="2" charset="-122"/>
              </a:rPr>
              <a:t>1</a:t>
            </a:r>
            <a:r>
              <a:rPr kumimoji="1" sz="3200" b="1" u="none" dirty="0" smtClean="0">
                <a:solidFill>
                  <a:srgbClr val="0000FF"/>
                </a:solidFill>
                <a:effectLst/>
                <a:latin typeface="黑体" pitchFamily="2" charset="-122"/>
                <a:ea typeface="黑体" pitchFamily="2" charset="-122"/>
              </a:rPr>
              <a:t>构成综合评价问题的五个要素</a:t>
            </a:r>
            <a:r>
              <a:rPr kumimoji="1" lang="zh-CN" altLang="en-US" sz="3200" b="1" u="none" dirty="0" smtClean="0">
                <a:solidFill>
                  <a:srgbClr val="0000FF"/>
                </a:solidFill>
                <a:effectLst/>
                <a:latin typeface="黑体" pitchFamily="2" charset="-122"/>
                <a:ea typeface="黑体" pitchFamily="2" charset="-122"/>
              </a:rPr>
              <a:t>：</a:t>
            </a:r>
            <a:r>
              <a:rPr kumimoji="1" sz="3200" b="1" u="none" dirty="0" smtClean="0">
                <a:solidFill>
                  <a:srgbClr val="0000FF"/>
                </a:solidFill>
                <a:effectLst/>
                <a:latin typeface="黑体" pitchFamily="2" charset="-122"/>
                <a:ea typeface="黑体" pitchFamily="2" charset="-122"/>
              </a:rPr>
              <a:t> </a:t>
            </a:r>
            <a:endParaRPr kumimoji="1" sz="3200" b="1" u="none" dirty="0">
              <a:solidFill>
                <a:srgbClr val="0000FF"/>
              </a:solidFill>
              <a:effectLst/>
              <a:latin typeface="黑体" pitchFamily="2" charset="-122"/>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additive="base">
                                        <p:cTn id="6" dur="1" fill="hold">
                                          <p:stCondLst>
                                            <p:cond delay="0"/>
                                          </p:stCondLst>
                                        </p:cTn>
                                        <p:tgtEl>
                                          <p:spTgt spid="2076">
                                            <p:txEl>
                                              <p:pRg st="0" end="0"/>
                                            </p:txEl>
                                          </p:spTgt>
                                        </p:tgtEl>
                                        <p:attrNameLst>
                                          <p:attrName>style.visibility</p:attrName>
                                        </p:attrNameLst>
                                      </p:cBhvr>
                                      <p:to>
                                        <p:strVal val="visible"/>
                                      </p:to>
                                    </p:set>
                                    <p:animEffect transition="in" filter="randombar(horizontal)">
                                      <p:cBhvr additive="base">
                                        <p:cTn id="7" dur="500"/>
                                        <p:tgtEl>
                                          <p:spTgt spid="2076">
                                            <p:txEl>
                                              <p:pRg st="0" end="0"/>
                                            </p:txEl>
                                          </p:spTgt>
                                        </p:tgtEl>
                                      </p:cBhvr>
                                    </p:animEffect>
                                  </p:childTnLst>
                                </p:cTn>
                              </p:par>
                            </p:childTnLst>
                          </p:cTn>
                        </p:par>
                        <p:par>
                          <p:cTn id="8" fill="hold">
                            <p:stCondLst>
                              <p:cond delay="indefinite"/>
                            </p:stCondLst>
                          </p:cTn>
                        </p:par>
                        <p:par>
                          <p:cTn id="9" fill="hold">
                            <p:stCondLst>
                              <p:cond delay="0"/>
                            </p:stCondLst>
                            <p:childTnLst>
                              <p:par>
                                <p:cTn id="10" presetID="14" presetClass="entr" presetSubtype="10" fill="hold" grpId="0" nodeType="clickEffect">
                                  <p:stCondLst>
                                    <p:cond delay="0"/>
                                  </p:stCondLst>
                                  <p:childTnLst>
                                    <p:set>
                                      <p:cBhvr additive="base">
                                        <p:cTn id="11" dur="1" fill="hold">
                                          <p:stCondLst>
                                            <p:cond delay="0"/>
                                          </p:stCondLst>
                                        </p:cTn>
                                        <p:tgtEl>
                                          <p:spTgt spid="2076">
                                            <p:txEl>
                                              <p:pRg st="1" end="1"/>
                                            </p:txEl>
                                          </p:spTgt>
                                        </p:tgtEl>
                                        <p:attrNameLst>
                                          <p:attrName>style.visibility</p:attrName>
                                        </p:attrNameLst>
                                      </p:cBhvr>
                                      <p:to>
                                        <p:strVal val="visible"/>
                                      </p:to>
                                    </p:set>
                                    <p:animEffect transition="in" filter="randombar(horizontal)">
                                      <p:cBhvr additive="base">
                                        <p:cTn id="12" dur="500"/>
                                        <p:tgtEl>
                                          <p:spTgt spid="2076">
                                            <p:txEl>
                                              <p:pRg st="1" end="1"/>
                                            </p:txEl>
                                          </p:spTgt>
                                        </p:tgtEl>
                                      </p:cBhvr>
                                    </p:animEffect>
                                  </p:childTnLst>
                                </p:cTn>
                              </p:par>
                            </p:childTnLst>
                          </p:cTn>
                        </p:par>
                        <p:par>
                          <p:cTn id="13" fill="hold">
                            <p:stCondLst>
                              <p:cond delay="indefinite"/>
                            </p:stCondLst>
                          </p:cTn>
                        </p:par>
                        <p:par>
                          <p:cTn id="14" fill="hold">
                            <p:stCondLst>
                              <p:cond delay="0"/>
                            </p:stCondLst>
                            <p:childTnLst>
                              <p:par>
                                <p:cTn id="15" presetID="14" presetClass="entr" presetSubtype="10" fill="hold" grpId="0" nodeType="clickEffect">
                                  <p:stCondLst>
                                    <p:cond delay="0"/>
                                  </p:stCondLst>
                                  <p:childTnLst>
                                    <p:set>
                                      <p:cBhvr additive="base">
                                        <p:cTn id="16" dur="1" fill="hold">
                                          <p:stCondLst>
                                            <p:cond delay="0"/>
                                          </p:stCondLst>
                                        </p:cTn>
                                        <p:tgtEl>
                                          <p:spTgt spid="2076">
                                            <p:txEl>
                                              <p:pRg st="2" end="2"/>
                                            </p:txEl>
                                          </p:spTgt>
                                        </p:tgtEl>
                                        <p:attrNameLst>
                                          <p:attrName>style.visibility</p:attrName>
                                        </p:attrNameLst>
                                      </p:cBhvr>
                                      <p:to>
                                        <p:strVal val="visible"/>
                                      </p:to>
                                    </p:set>
                                    <p:animEffect transition="in" filter="randombar(horizontal)">
                                      <p:cBhvr additive="base">
                                        <p:cTn id="17" dur="500"/>
                                        <p:tgtEl>
                                          <p:spTgt spid="2076">
                                            <p:txEl>
                                              <p:pRg st="2" end="2"/>
                                            </p:txEl>
                                          </p:spTgt>
                                        </p:tgtEl>
                                      </p:cBhvr>
                                    </p:animEffect>
                                  </p:childTnLst>
                                </p:cTn>
                              </p:par>
                            </p:childTnLst>
                          </p:cTn>
                        </p:par>
                        <p:par>
                          <p:cTn id="18" fill="hold">
                            <p:stCondLst>
                              <p:cond delay="indefinite"/>
                            </p:stCondLst>
                          </p:cTn>
                        </p:par>
                        <p:par>
                          <p:cTn id="19" fill="hold">
                            <p:stCondLst>
                              <p:cond delay="0"/>
                            </p:stCondLst>
                            <p:childTnLst>
                              <p:par>
                                <p:cTn id="20" presetID="14" presetClass="entr" presetSubtype="10" fill="hold" nodeType="clickEffect">
                                  <p:stCondLst>
                                    <p:cond delay="0"/>
                                  </p:stCondLst>
                                  <p:childTnLst>
                                    <p:set>
                                      <p:cBhvr additive="base">
                                        <p:cTn id="21" dur="1" fill="hold">
                                          <p:stCondLst>
                                            <p:cond delay="0"/>
                                          </p:stCondLst>
                                        </p:cTn>
                                        <p:tgtEl>
                                          <p:spTgt spid="2074"/>
                                        </p:tgtEl>
                                        <p:attrNameLst>
                                          <p:attrName>style.visibility</p:attrName>
                                        </p:attrNameLst>
                                      </p:cBhvr>
                                      <p:to>
                                        <p:strVal val="visible"/>
                                      </p:to>
                                    </p:set>
                                    <p:animEffect transition="in" filter="randombar(horizontal)">
                                      <p:cBhvr additive="base">
                                        <p:cTn id="22" dur="500"/>
                                        <p:tgtEl>
                                          <p:spTgt spid="2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6"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079" name="矩形 2078"/>
          <p:cNvSpPr/>
          <p:nvPr/>
        </p:nvSpPr>
        <p:spPr>
          <a:xfrm>
            <a:off x="380999" y="4572000"/>
            <a:ext cx="8521337" cy="1709738"/>
          </a:xfrm>
          <a:prstGeom prst="rect">
            <a:avLst/>
          </a:prstGeom>
          <a:solidFill>
            <a:srgbClr val="E4EEF4"/>
          </a:solidFill>
          <a:ln w="9525" cap="flat">
            <a:noFill/>
            <a:prstDash val="solid"/>
            <a:miter lim="800000"/>
            <a:headEnd type="none" w="med" len="med"/>
            <a:tailEnd type="none" w="med" len="med"/>
          </a:ln>
          <a:effectLst/>
        </p:spPr>
        <p:txBody>
          <a:bodyPr lIns="90000" tIns="46800" rIns="90000" bIns="4680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just" eaLnBrk="0" fontAlgn="base" hangingPunct="0">
              <a:lnSpc>
                <a:spcPct val="100000"/>
              </a:lnSpc>
              <a:spcBef>
                <a:spcPct val="0"/>
              </a:spcBef>
              <a:spcAft>
                <a:spcPct val="0"/>
              </a:spcAft>
              <a:buClrTx/>
              <a:buSzTx/>
              <a:buChar char="•"/>
            </a:pPr>
            <a:r>
              <a:rPr kumimoji="1" sz="2800" b="1" u="none" dirty="0">
                <a:solidFill>
                  <a:srgbClr val="FF0000"/>
                </a:solidFill>
                <a:effectLst/>
                <a:latin typeface="黑体" pitchFamily="2" charset="-122"/>
                <a:ea typeface="黑体" pitchFamily="2" charset="-122"/>
              </a:rPr>
              <a:t> </a:t>
            </a:r>
            <a:r>
              <a:rPr kumimoji="1" sz="2600" b="1" u="none" dirty="0" err="1" smtClean="0">
                <a:solidFill>
                  <a:srgbClr val="FF0000"/>
                </a:solidFill>
                <a:effectLst/>
                <a:latin typeface="楷体" panose="02010609060101010101" pitchFamily="49" charset="-122"/>
                <a:ea typeface="楷体" panose="02010609060101010101" pitchFamily="49" charset="-122"/>
              </a:rPr>
              <a:t>注意到</a:t>
            </a:r>
            <a:r>
              <a:rPr kumimoji="1" sz="2600" b="1" u="none" dirty="0" err="1">
                <a:solidFill>
                  <a:srgbClr val="FF0000"/>
                </a:solidFill>
                <a:effectLst/>
                <a:latin typeface="楷体" panose="02010609060101010101" pitchFamily="49" charset="-122"/>
                <a:ea typeface="楷体" panose="02010609060101010101" pitchFamily="49" charset="-122"/>
              </a:rPr>
              <a:t>:</a:t>
            </a:r>
            <a:r>
              <a:rPr kumimoji="1" sz="2600" b="1" u="none" dirty="0" err="1">
                <a:effectLst/>
                <a:latin typeface="楷体" panose="02010609060101010101" pitchFamily="49" charset="-122"/>
                <a:ea typeface="楷体" panose="02010609060101010101" pitchFamily="49" charset="-122"/>
              </a:rPr>
              <a:t>当各被评价对象和评价指标值都确定以后，</a:t>
            </a:r>
            <a:r>
              <a:rPr kumimoji="1" sz="2600" b="1" u="none" dirty="0" err="1" smtClean="0">
                <a:effectLst/>
                <a:latin typeface="楷体" panose="02010609060101010101" pitchFamily="49" charset="-122"/>
                <a:ea typeface="楷体" panose="02010609060101010101" pitchFamily="49" charset="-122"/>
              </a:rPr>
              <a:t>问题的综合评价结果就完全依赖于</a:t>
            </a:r>
            <a:r>
              <a:rPr kumimoji="1" sz="2600" b="1" u="none" dirty="0" err="1" smtClean="0">
                <a:solidFill>
                  <a:srgbClr val="FF0000"/>
                </a:solidFill>
                <a:effectLst/>
                <a:latin typeface="楷体" panose="02010609060101010101" pitchFamily="49" charset="-122"/>
                <a:ea typeface="楷体" panose="02010609060101010101" pitchFamily="49" charset="-122"/>
              </a:rPr>
              <a:t>权重系数</a:t>
            </a:r>
            <a:r>
              <a:rPr kumimoji="1" sz="2600" b="1" u="none" dirty="0" err="1" smtClean="0">
                <a:effectLst/>
                <a:latin typeface="楷体" panose="02010609060101010101" pitchFamily="49" charset="-122"/>
                <a:ea typeface="楷体" panose="02010609060101010101" pitchFamily="49" charset="-122"/>
              </a:rPr>
              <a:t>的取值了</a:t>
            </a:r>
            <a:r>
              <a:rPr kumimoji="1" lang="zh-CN" altLang="en-US" sz="2600" b="1" u="none" dirty="0" smtClean="0">
                <a:effectLst/>
                <a:latin typeface="楷体" panose="02010609060101010101" pitchFamily="49" charset="-122"/>
                <a:ea typeface="楷体" panose="02010609060101010101" pitchFamily="49" charset="-122"/>
              </a:rPr>
              <a:t>！</a:t>
            </a:r>
            <a:endParaRPr kumimoji="1" lang="en-US" altLang="zh-CN" sz="2600" b="1" u="none" dirty="0" smtClean="0">
              <a:effectLst/>
              <a:latin typeface="楷体" panose="02010609060101010101" pitchFamily="49" charset="-122"/>
              <a:ea typeface="楷体" panose="02010609060101010101" pitchFamily="49" charset="-122"/>
            </a:endParaRPr>
          </a:p>
          <a:p>
            <a:pPr lvl="0" algn="just" eaLnBrk="0" fontAlgn="base" hangingPunct="0">
              <a:lnSpc>
                <a:spcPct val="100000"/>
              </a:lnSpc>
              <a:spcBef>
                <a:spcPct val="0"/>
              </a:spcBef>
              <a:spcAft>
                <a:spcPct val="0"/>
              </a:spcAft>
              <a:buClrTx/>
              <a:buSzTx/>
            </a:pPr>
            <a:r>
              <a:rPr kumimoji="1" lang="en-US" sz="2600" b="1" dirty="0">
                <a:latin typeface="楷体" panose="02010609060101010101" pitchFamily="49" charset="-122"/>
                <a:ea typeface="楷体" panose="02010609060101010101" pitchFamily="49" charset="-122"/>
              </a:rPr>
              <a:t> </a:t>
            </a:r>
            <a:r>
              <a:rPr kumimoji="1" lang="en-US" sz="2600" b="1" dirty="0" smtClean="0">
                <a:latin typeface="楷体" panose="02010609060101010101" pitchFamily="49" charset="-122"/>
                <a:ea typeface="楷体" panose="02010609060101010101" pitchFamily="49" charset="-122"/>
              </a:rPr>
              <a:t>   </a:t>
            </a:r>
            <a:r>
              <a:rPr kumimoji="1" lang="en-US" altLang="zh-CN" sz="2600" b="1" dirty="0">
                <a:latin typeface="楷体" panose="02010609060101010101" pitchFamily="49" charset="-122"/>
                <a:ea typeface="楷体" panose="02010609060101010101" pitchFamily="49" charset="-122"/>
              </a:rPr>
              <a:t>——</a:t>
            </a:r>
            <a:r>
              <a:rPr kumimoji="1" sz="2600" b="1" u="none" dirty="0" err="1" smtClean="0">
                <a:solidFill>
                  <a:srgbClr val="FF0000"/>
                </a:solidFill>
                <a:effectLst/>
                <a:latin typeface="楷体" panose="02010609060101010101" pitchFamily="49" charset="-122"/>
                <a:ea typeface="楷体" panose="02010609060101010101" pitchFamily="49" charset="-122"/>
              </a:rPr>
              <a:t>权重系数</a:t>
            </a:r>
            <a:r>
              <a:rPr kumimoji="1" sz="2600" b="1" u="none" dirty="0" err="1" smtClean="0">
                <a:effectLst/>
                <a:latin typeface="楷体" panose="02010609060101010101" pitchFamily="49" charset="-122"/>
                <a:ea typeface="楷体" panose="02010609060101010101" pitchFamily="49" charset="-122"/>
              </a:rPr>
              <a:t>确定的合理与否</a:t>
            </a:r>
            <a:r>
              <a:rPr kumimoji="1" sz="2600" b="1" u="none" dirty="0" err="1">
                <a:effectLst/>
                <a:latin typeface="楷体" panose="02010609060101010101" pitchFamily="49" charset="-122"/>
                <a:ea typeface="楷体" panose="02010609060101010101" pitchFamily="49" charset="-122"/>
              </a:rPr>
              <a:t>，直接关系到综合评价结果的可信度，甚至影响到最后决策的正确性</a:t>
            </a:r>
            <a:r>
              <a:rPr kumimoji="1" sz="2600" b="1" u="none" dirty="0">
                <a:effectLst/>
                <a:latin typeface="楷体" panose="02010609060101010101" pitchFamily="49" charset="-122"/>
                <a:ea typeface="楷体" panose="02010609060101010101" pitchFamily="49" charset="-122"/>
              </a:rPr>
              <a:t>。</a:t>
            </a:r>
          </a:p>
        </p:txBody>
      </p:sp>
      <p:graphicFrame>
        <p:nvGraphicFramePr>
          <p:cNvPr id="2081" name="OleObject"/>
          <p:cNvGraphicFramePr>
            <a:graphicFrameLocks noChangeAspect="1"/>
          </p:cNvGraphicFramePr>
          <p:nvPr/>
        </p:nvGraphicFramePr>
        <p:xfrm>
          <a:off x="533400" y="1143000"/>
          <a:ext cx="8143875" cy="3465512"/>
        </p:xfrm>
        <a:graphic>
          <a:graphicData uri="http://schemas.openxmlformats.org/presentationml/2006/ole">
            <mc:AlternateContent xmlns:mc="http://schemas.openxmlformats.org/markup-compatibility/2006">
              <mc:Choice xmlns:v="urn:schemas-microsoft-com:vml" Requires="v">
                <p:oleObj spid="_x0000_s3173" name="文档" r:id="rId3" imgW="0" imgH="0" progId="Word.Document.8">
                  <p:embed/>
                </p:oleObj>
              </mc:Choice>
              <mc:Fallback>
                <p:oleObj name="文档" r:id="rId3" imgW="0" imgH="0" progId="Word.Document.8">
                  <p:embed/>
                  <p:pic>
                    <p:nvPicPr>
                      <p:cNvPr id="0" name="Picture 1" descr="rId1"/>
                      <p:cNvPicPr>
                        <a:picLocks noChangeAspect="1" noChangeArrowheads="1"/>
                      </p:cNvPicPr>
                      <p:nvPr/>
                    </p:nvPicPr>
                    <p:blipFill dpi="0">
                      <a:blip r:embed="rId4">
                        <a:extLst>
                          <a:ext uri="{28A0092B-C50C-407E-A947-70E740481C1C}">
                            <a14:useLocalDpi xmlns:a14="http://schemas.microsoft.com/office/drawing/2010/main" val="0"/>
                          </a:ext>
                        </a:extLst>
                      </a:blip>
                      <a:srcRect/>
                      <a:stretch>
                        <a:fillRect/>
                      </a:stretch>
                    </p:blipFill>
                    <p:spPr bwMode="auto">
                      <a:xfrm>
                        <a:off x="533400" y="1143000"/>
                        <a:ext cx="8143875" cy="3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326571" y="364899"/>
            <a:ext cx="6106886" cy="579438"/>
          </a:xfrm>
          <a:prstGeom prst="rect">
            <a:avLst/>
          </a:prstGeom>
          <a:noFill/>
          <a:ln w="9525" cap="flat">
            <a:noFill/>
            <a:prstDash val="solid"/>
            <a:miter lim="800000"/>
            <a:headEnd type="none" w="med" len="med"/>
            <a:tailEnd type="none" w="med" len="med"/>
          </a:ln>
          <a:effectLst/>
        </p:spPr>
        <p:txBody>
          <a:bodyPr wrap="none" anchor="t" anchorCtr="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20000"/>
              </a:spcBef>
              <a:spcAft>
                <a:spcPct val="0"/>
              </a:spcAft>
              <a:buClr>
                <a:schemeClr val="bg2"/>
              </a:buClr>
              <a:buSzTx/>
              <a:buFont typeface="Monotype Sorts" pitchFamily="2" charset="2"/>
              <a:buChar char="•"/>
            </a:pPr>
            <a:r>
              <a:rPr kumimoji="1" lang="en-US" sz="3200" b="1" u="none" dirty="0" smtClean="0">
                <a:solidFill>
                  <a:srgbClr val="0000FF"/>
                </a:solidFill>
                <a:effectLst/>
                <a:latin typeface="黑体" pitchFamily="2" charset="-122"/>
                <a:ea typeface="黑体" pitchFamily="2" charset="-122"/>
              </a:rPr>
              <a:t>1</a:t>
            </a:r>
            <a:r>
              <a:rPr kumimoji="1" sz="3200" b="1" u="none" dirty="0" smtClean="0">
                <a:solidFill>
                  <a:srgbClr val="0000FF"/>
                </a:solidFill>
                <a:effectLst/>
                <a:latin typeface="黑体" pitchFamily="2" charset="-122"/>
                <a:ea typeface="黑体" pitchFamily="2" charset="-122"/>
              </a:rPr>
              <a:t>构成综合评价问题的五个要素</a:t>
            </a:r>
            <a:r>
              <a:rPr kumimoji="1" lang="zh-CN" altLang="en-US" sz="3200" b="1" u="none" dirty="0" smtClean="0">
                <a:solidFill>
                  <a:srgbClr val="0000FF"/>
                </a:solidFill>
                <a:effectLst/>
                <a:latin typeface="黑体" pitchFamily="2" charset="-122"/>
                <a:ea typeface="黑体" pitchFamily="2" charset="-122"/>
              </a:rPr>
              <a:t>：</a:t>
            </a:r>
            <a:r>
              <a:rPr kumimoji="1" sz="3200" b="1" u="none" dirty="0" smtClean="0">
                <a:solidFill>
                  <a:srgbClr val="0000FF"/>
                </a:solidFill>
                <a:effectLst/>
                <a:latin typeface="黑体" pitchFamily="2" charset="-122"/>
                <a:ea typeface="黑体" pitchFamily="2" charset="-122"/>
              </a:rPr>
              <a:t> </a:t>
            </a:r>
            <a:endParaRPr kumimoji="1" sz="3200" b="1" u="none" dirty="0">
              <a:solidFill>
                <a:srgbClr val="0000FF"/>
              </a:solidFill>
              <a:effectLst/>
              <a:latin typeface="黑体" pitchFamily="2" charset="-122"/>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additive="base">
                                        <p:cTn id="6" dur="1" fill="hold">
                                          <p:stCondLst>
                                            <p:cond delay="0"/>
                                          </p:stCondLst>
                                        </p:cTn>
                                        <p:tgtEl>
                                          <p:spTgt spid="2079">
                                            <p:txEl>
                                              <p:pRg st="0" end="0"/>
                                            </p:txEl>
                                          </p:spTgt>
                                        </p:tgtEl>
                                        <p:attrNameLst>
                                          <p:attrName>style.visibility</p:attrName>
                                        </p:attrNameLst>
                                      </p:cBhvr>
                                      <p:to>
                                        <p:strVal val="visible"/>
                                      </p:to>
                                    </p:set>
                                    <p:animEffect transition="in" filter="dissolve">
                                      <p:cBhvr additive="base">
                                        <p:cTn id="7" dur="500"/>
                                        <p:tgtEl>
                                          <p:spTgt spid="20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additive="base">
                                        <p:cTn id="11" dur="1" fill="hold">
                                          <p:stCondLst>
                                            <p:cond delay="0"/>
                                          </p:stCondLst>
                                        </p:cTn>
                                        <p:tgtEl>
                                          <p:spTgt spid="2079">
                                            <p:txEl>
                                              <p:pRg st="1" end="1"/>
                                            </p:txEl>
                                          </p:spTgt>
                                        </p:tgtEl>
                                        <p:attrNameLst>
                                          <p:attrName>style.visibility</p:attrName>
                                        </p:attrNameLst>
                                      </p:cBhvr>
                                      <p:to>
                                        <p:strVal val="visible"/>
                                      </p:to>
                                    </p:set>
                                    <p:animEffect transition="in" filter="dissolve">
                                      <p:cBhvr additive="base">
                                        <p:cTn id="12" dur="500"/>
                                        <p:tgtEl>
                                          <p:spTgt spid="20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084" name="矩形 2083"/>
          <p:cNvSpPr/>
          <p:nvPr/>
        </p:nvSpPr>
        <p:spPr>
          <a:xfrm>
            <a:off x="397374" y="912813"/>
            <a:ext cx="8217580" cy="2136775"/>
          </a:xfrm>
          <a:prstGeom prst="rect">
            <a:avLst/>
          </a:prstGeom>
          <a:noFill/>
          <a:ln w="9525" cap="flat">
            <a:noFill/>
            <a:prstDash val="solid"/>
            <a:miter lim="800000"/>
            <a:headEnd type="none" w="med" len="med"/>
            <a:tailEnd type="none" w="med" len="med"/>
          </a:ln>
          <a:effectLst/>
        </p:spPr>
        <p:txBody>
          <a:bodyPr lIns="90000" tIns="46800" rIns="90000" bIns="4680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eaLnBrk="0" fontAlgn="base" hangingPunct="0">
              <a:lnSpc>
                <a:spcPct val="100000"/>
              </a:lnSpc>
              <a:spcBef>
                <a:spcPct val="0"/>
              </a:spcBef>
              <a:spcAft>
                <a:spcPct val="0"/>
              </a:spcAft>
              <a:buClrTx/>
              <a:buSzTx/>
            </a:pPr>
            <a:r>
              <a:rPr kumimoji="1" lang="en-US" sz="2800" b="1" u="none" dirty="0" smtClean="0">
                <a:solidFill>
                  <a:srgbClr val="FF0000"/>
                </a:solidFill>
                <a:effectLst/>
                <a:latin typeface="黑体" pitchFamily="2" charset="-122"/>
                <a:ea typeface="黑体" pitchFamily="2" charset="-122"/>
              </a:rPr>
              <a:t>  </a:t>
            </a:r>
            <a:r>
              <a:rPr kumimoji="1" sz="2800" b="1" u="none" dirty="0" smtClean="0">
                <a:solidFill>
                  <a:srgbClr val="FF0000"/>
                </a:solidFill>
                <a:effectLst/>
                <a:latin typeface="黑体" pitchFamily="2" charset="-122"/>
                <a:ea typeface="黑体" pitchFamily="2" charset="-122"/>
              </a:rPr>
              <a:t>（</a:t>
            </a:r>
            <a:r>
              <a:rPr kumimoji="1" sz="2800" b="1" u="none" dirty="0">
                <a:solidFill>
                  <a:srgbClr val="FF0000"/>
                </a:solidFill>
                <a:effectLst/>
                <a:latin typeface="黑体" pitchFamily="2" charset="-122"/>
                <a:ea typeface="黑体" pitchFamily="2" charset="-122"/>
              </a:rPr>
              <a:t>4）综合评价模型</a:t>
            </a:r>
          </a:p>
          <a:p>
            <a:pPr lvl="0" eaLnBrk="0" fontAlgn="base" hangingPunct="0">
              <a:lnSpc>
                <a:spcPct val="100000"/>
              </a:lnSpc>
              <a:spcBef>
                <a:spcPct val="0"/>
              </a:spcBef>
              <a:spcAft>
                <a:spcPct val="0"/>
              </a:spcAft>
              <a:buClrTx/>
              <a:buSzTx/>
            </a:pPr>
            <a:r>
              <a:rPr kumimoji="1" lang="en-US" sz="2800" dirty="0">
                <a:solidFill>
                  <a:srgbClr val="0000FF"/>
                </a:solidFill>
                <a:latin typeface="黑体" pitchFamily="2" charset="-122"/>
                <a:ea typeface="黑体" pitchFamily="2" charset="-122"/>
              </a:rPr>
              <a:t> </a:t>
            </a:r>
            <a:r>
              <a:rPr kumimoji="1" lang="en-US" sz="2800" dirty="0" smtClean="0">
                <a:solidFill>
                  <a:srgbClr val="0000FF"/>
                </a:solidFill>
                <a:latin typeface="黑体" pitchFamily="2" charset="-122"/>
                <a:ea typeface="黑体" pitchFamily="2" charset="-122"/>
              </a:rPr>
              <a:t>    </a:t>
            </a:r>
            <a:r>
              <a:rPr kumimoji="1" sz="2600" u="none" dirty="0" smtClean="0">
                <a:solidFill>
                  <a:srgbClr val="0000FF"/>
                </a:solidFill>
                <a:effectLst/>
                <a:latin typeface="楷体" panose="02010609060101010101" pitchFamily="49" charset="-122"/>
                <a:ea typeface="楷体" panose="02010609060101010101" pitchFamily="49" charset="-122"/>
              </a:rPr>
              <a:t>对于多指标</a:t>
            </a:r>
            <a:r>
              <a:rPr kumimoji="1" sz="2600" u="none" dirty="0">
                <a:solidFill>
                  <a:srgbClr val="0000FF"/>
                </a:solidFill>
                <a:effectLst/>
                <a:latin typeface="楷体" panose="02010609060101010101" pitchFamily="49" charset="-122"/>
                <a:ea typeface="楷体" panose="02010609060101010101" pitchFamily="49" charset="-122"/>
              </a:rPr>
              <a:t>（或多因素）的综合评价问题,就是要通过建立合适的综合评价数学模型将多个评价指标综合成为一个整体的综合评价指标，作为综合评价的依据，从而得到相应的评价结果。</a:t>
            </a:r>
          </a:p>
        </p:txBody>
      </p:sp>
      <p:pic>
        <p:nvPicPr>
          <p:cNvPr id="2085" name="New picture"/>
          <p:cNvPicPr/>
          <p:nvPr/>
        </p:nvPicPr>
        <p:blipFill dpi="0">
          <a:blip r:embed="rId3"/>
          <a:stretch/>
        </p:blipFill>
        <p:spPr>
          <a:xfrm>
            <a:off x="7700554" y="5839096"/>
            <a:ext cx="1443446" cy="1012553"/>
          </a:xfrm>
          <a:prstGeom prst="rect">
            <a:avLst/>
          </a:prstGeom>
          <a:noFill/>
          <a:ln w="9525" cap="flat">
            <a:noFill/>
            <a:prstDash val="solid"/>
            <a:miter lim="800000"/>
            <a:headEnd type="none" w="med" len="med"/>
            <a:tailEnd type="none" w="med" len="med"/>
          </a:ln>
          <a:effectLst/>
        </p:spPr>
      </p:pic>
      <p:graphicFrame>
        <p:nvGraphicFramePr>
          <p:cNvPr id="2086" name="OleObject"/>
          <p:cNvGraphicFramePr>
            <a:graphicFrameLocks noChangeAspect="1"/>
          </p:cNvGraphicFramePr>
          <p:nvPr>
            <p:extLst>
              <p:ext uri="{D42A27DB-BD31-4B8C-83A1-F6EECF244321}">
                <p14:modId xmlns:p14="http://schemas.microsoft.com/office/powerpoint/2010/main" val="2611242275"/>
              </p:ext>
            </p:extLst>
          </p:nvPr>
        </p:nvGraphicFramePr>
        <p:xfrm>
          <a:off x="703260" y="3252652"/>
          <a:ext cx="7659396" cy="1280159"/>
        </p:xfrm>
        <a:graphic>
          <a:graphicData uri="http://schemas.openxmlformats.org/presentationml/2006/ole">
            <mc:AlternateContent xmlns:mc="http://schemas.openxmlformats.org/markup-compatibility/2006">
              <mc:Choice xmlns:v="urn:schemas-microsoft-com:vml" Requires="v">
                <p:oleObj spid="_x0000_s4297" name="文档" r:id="rId4" imgW="0" imgH="0" progId="Word.Document.8">
                  <p:embed/>
                </p:oleObj>
              </mc:Choice>
              <mc:Fallback>
                <p:oleObj name="文档" r:id="rId4" imgW="0" imgH="0" progId="Word.Document.8">
                  <p:embed/>
                  <p:pic>
                    <p:nvPicPr>
                      <p:cNvPr id="0" name="Picture 2" descr="rId1"/>
                      <p:cNvPicPr>
                        <a:picLocks noChangeAspect="1" noChangeArrowheads="1"/>
                      </p:cNvPicPr>
                      <p:nvPr/>
                    </p:nvPicPr>
                    <p:blipFill dpi="0">
                      <a:blip r:embed="rId5">
                        <a:extLst>
                          <a:ext uri="{28A0092B-C50C-407E-A947-70E740481C1C}">
                            <a14:useLocalDpi xmlns:a14="http://schemas.microsoft.com/office/drawing/2010/main" val="0"/>
                          </a:ext>
                        </a:extLst>
                      </a:blip>
                      <a:srcRect/>
                      <a:stretch>
                        <a:fillRect/>
                      </a:stretch>
                    </p:blipFill>
                    <p:spPr bwMode="auto">
                      <a:xfrm>
                        <a:off x="703260" y="3252652"/>
                        <a:ext cx="7659396" cy="1280159"/>
                      </a:xfrm>
                      <a:prstGeom prst="rect">
                        <a:avLst/>
                      </a:prstGeom>
                      <a:noFill/>
                      <a:ln>
                        <a:noFill/>
                      </a:ln>
                      <a:extLst/>
                    </p:spPr>
                  </p:pic>
                </p:oleObj>
              </mc:Fallback>
            </mc:AlternateContent>
          </a:graphicData>
        </a:graphic>
      </p:graphicFrame>
      <p:graphicFrame>
        <p:nvGraphicFramePr>
          <p:cNvPr id="2087" name="OleObject"/>
          <p:cNvGraphicFramePr>
            <a:graphicFrameLocks noChangeAspect="1"/>
          </p:cNvGraphicFramePr>
          <p:nvPr>
            <p:extLst>
              <p:ext uri="{D42A27DB-BD31-4B8C-83A1-F6EECF244321}">
                <p14:modId xmlns:p14="http://schemas.microsoft.com/office/powerpoint/2010/main" val="758972771"/>
              </p:ext>
            </p:extLst>
          </p:nvPr>
        </p:nvGraphicFramePr>
        <p:xfrm>
          <a:off x="649672" y="4600315"/>
          <a:ext cx="7712984" cy="1594447"/>
        </p:xfrm>
        <a:graphic>
          <a:graphicData uri="http://schemas.openxmlformats.org/presentationml/2006/ole">
            <mc:AlternateContent xmlns:mc="http://schemas.openxmlformats.org/markup-compatibility/2006">
              <mc:Choice xmlns:v="urn:schemas-microsoft-com:vml" Requires="v">
                <p:oleObj spid="_x0000_s4298" name="文档" r:id="rId6" imgW="0" imgH="0" progId="Word.Document.8">
                  <p:embed/>
                </p:oleObj>
              </mc:Choice>
              <mc:Fallback>
                <p:oleObj name="文档" r:id="rId6" imgW="0" imgH="0" progId="Word.Document.8">
                  <p:embed/>
                  <p:pic>
                    <p:nvPicPr>
                      <p:cNvPr id="0" name="Picture 1" descr="rId2"/>
                      <p:cNvPicPr>
                        <a:picLocks noChangeAspect="1" noChangeArrowheads="1"/>
                      </p:cNvPicPr>
                      <p:nvPr/>
                    </p:nvPicPr>
                    <p:blipFill dpi="0">
                      <a:blip r:embed="rId7">
                        <a:extLst>
                          <a:ext uri="{28A0092B-C50C-407E-A947-70E740481C1C}">
                            <a14:useLocalDpi xmlns:a14="http://schemas.microsoft.com/office/drawing/2010/main" val="0"/>
                          </a:ext>
                        </a:extLst>
                      </a:blip>
                      <a:srcRect/>
                      <a:stretch>
                        <a:fillRect/>
                      </a:stretch>
                    </p:blipFill>
                    <p:spPr bwMode="auto">
                      <a:xfrm>
                        <a:off x="649672" y="4600315"/>
                        <a:ext cx="7712984" cy="1594447"/>
                      </a:xfrm>
                      <a:prstGeom prst="rect">
                        <a:avLst/>
                      </a:prstGeom>
                      <a:noFill/>
                      <a:ln>
                        <a:noFill/>
                      </a:ln>
                      <a:extLst/>
                    </p:spPr>
                  </p:pic>
                </p:oleObj>
              </mc:Fallback>
            </mc:AlternateContent>
          </a:graphicData>
        </a:graphic>
      </p:graphicFrame>
      <p:sp>
        <p:nvSpPr>
          <p:cNvPr id="7" name="矩形 6"/>
          <p:cNvSpPr/>
          <p:nvPr/>
        </p:nvSpPr>
        <p:spPr>
          <a:xfrm>
            <a:off x="313508" y="130311"/>
            <a:ext cx="6106886" cy="579438"/>
          </a:xfrm>
          <a:prstGeom prst="rect">
            <a:avLst/>
          </a:prstGeom>
          <a:noFill/>
          <a:ln w="9525" cap="flat">
            <a:noFill/>
            <a:prstDash val="solid"/>
            <a:miter lim="800000"/>
            <a:headEnd type="none" w="med" len="med"/>
            <a:tailEnd type="none" w="med" len="med"/>
          </a:ln>
          <a:effectLst/>
        </p:spPr>
        <p:txBody>
          <a:bodyPr wrap="none" anchor="t" anchorCtr="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20000"/>
              </a:spcBef>
              <a:spcAft>
                <a:spcPct val="0"/>
              </a:spcAft>
              <a:buClr>
                <a:schemeClr val="bg2"/>
              </a:buClr>
              <a:buSzTx/>
              <a:buFont typeface="Monotype Sorts" pitchFamily="2" charset="2"/>
              <a:buChar char="•"/>
            </a:pPr>
            <a:r>
              <a:rPr kumimoji="1" lang="en-US" sz="3200" b="1" u="none" dirty="0" smtClean="0">
                <a:solidFill>
                  <a:srgbClr val="0000FF"/>
                </a:solidFill>
                <a:effectLst/>
                <a:latin typeface="黑体" pitchFamily="2" charset="-122"/>
                <a:ea typeface="黑体" pitchFamily="2" charset="-122"/>
              </a:rPr>
              <a:t>1</a:t>
            </a:r>
            <a:r>
              <a:rPr kumimoji="1" sz="3200" b="1" u="none" dirty="0" smtClean="0">
                <a:solidFill>
                  <a:srgbClr val="0000FF"/>
                </a:solidFill>
                <a:effectLst/>
                <a:latin typeface="黑体" pitchFamily="2" charset="-122"/>
                <a:ea typeface="黑体" pitchFamily="2" charset="-122"/>
              </a:rPr>
              <a:t>构成综合评价问题的五个要素</a:t>
            </a:r>
            <a:r>
              <a:rPr kumimoji="1" lang="zh-CN" altLang="en-US" sz="3200" b="1" u="none" dirty="0" smtClean="0">
                <a:solidFill>
                  <a:srgbClr val="0000FF"/>
                </a:solidFill>
                <a:effectLst/>
                <a:latin typeface="黑体" pitchFamily="2" charset="-122"/>
                <a:ea typeface="黑体" pitchFamily="2" charset="-122"/>
              </a:rPr>
              <a:t>：</a:t>
            </a:r>
            <a:r>
              <a:rPr kumimoji="1" sz="3200" b="1" u="none" dirty="0" smtClean="0">
                <a:solidFill>
                  <a:srgbClr val="0000FF"/>
                </a:solidFill>
                <a:effectLst/>
                <a:latin typeface="黑体" pitchFamily="2" charset="-122"/>
                <a:ea typeface="黑体" pitchFamily="2" charset="-122"/>
              </a:rPr>
              <a:t> </a:t>
            </a:r>
            <a:endParaRPr kumimoji="1" sz="3200" b="1" u="none" dirty="0">
              <a:solidFill>
                <a:srgbClr val="0000FF"/>
              </a:solidFill>
              <a:effectLst/>
              <a:latin typeface="黑体" pitchFamily="2" charset="-122"/>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base">
                                        <p:cTn id="6" dur="1" fill="hold">
                                          <p:stCondLst>
                                            <p:cond delay="0"/>
                                          </p:stCondLst>
                                        </p:cTn>
                                        <p:tgtEl>
                                          <p:spTgt spid="2086"/>
                                        </p:tgtEl>
                                        <p:attrNameLst>
                                          <p:attrName>style.visibility</p:attrName>
                                        </p:attrNameLst>
                                      </p:cBhvr>
                                      <p:to>
                                        <p:strVal val="visible"/>
                                      </p:to>
                                    </p:set>
                                    <p:animEffect transition="in" filter="randombar(horizontal)">
                                      <p:cBhvr additive="base">
                                        <p:cTn id="7" dur="500"/>
                                        <p:tgtEl>
                                          <p:spTgt spid="2086"/>
                                        </p:tgtEl>
                                      </p:cBhvr>
                                    </p:animEffect>
                                  </p:childTnLst>
                                </p:cTn>
                              </p:par>
                            </p:childTnLst>
                          </p:cTn>
                        </p:par>
                        <p:par>
                          <p:cTn id="8" fill="hold">
                            <p:stCondLst>
                              <p:cond delay="indefinite"/>
                            </p:stCondLst>
                          </p:cTn>
                        </p:par>
                        <p:par>
                          <p:cTn id="9" fill="hold">
                            <p:stCondLst>
                              <p:cond delay="0"/>
                            </p:stCondLst>
                            <p:childTnLst>
                              <p:par>
                                <p:cTn id="10" presetID="14" presetClass="entr" presetSubtype="10" fill="hold" nodeType="clickEffect">
                                  <p:stCondLst>
                                    <p:cond delay="0"/>
                                  </p:stCondLst>
                                  <p:childTnLst>
                                    <p:set>
                                      <p:cBhvr additive="base">
                                        <p:cTn id="11" dur="1" fill="hold">
                                          <p:stCondLst>
                                            <p:cond delay="0"/>
                                          </p:stCondLst>
                                        </p:cTn>
                                        <p:tgtEl>
                                          <p:spTgt spid="2087"/>
                                        </p:tgtEl>
                                        <p:attrNameLst>
                                          <p:attrName>style.visibility</p:attrName>
                                        </p:attrNameLst>
                                      </p:cBhvr>
                                      <p:to>
                                        <p:strVal val="visible"/>
                                      </p:to>
                                    </p:set>
                                    <p:animEffect transition="in" filter="randombar(horizontal)">
                                      <p:cBhvr additive="base">
                                        <p:cTn id="12" dur="500"/>
                                        <p:tgtEl>
                                          <p:spTgt spid="2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090" name="矩形 2089"/>
          <p:cNvSpPr/>
          <p:nvPr/>
        </p:nvSpPr>
        <p:spPr>
          <a:xfrm>
            <a:off x="441960" y="1264444"/>
            <a:ext cx="8316686" cy="2227262"/>
          </a:xfrm>
          <a:prstGeom prst="rect">
            <a:avLst/>
          </a:prstGeom>
          <a:noFill/>
          <a:ln w="9525" cap="flat">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just" fontAlgn="base">
              <a:lnSpc>
                <a:spcPct val="100000"/>
              </a:lnSpc>
              <a:spcBef>
                <a:spcPct val="0"/>
              </a:spcBef>
              <a:spcAft>
                <a:spcPts val="600"/>
              </a:spcAft>
              <a:buClrTx/>
              <a:buSzTx/>
            </a:pPr>
            <a:r>
              <a:rPr kumimoji="1" sz="2800" b="1" u="none" dirty="0" smtClean="0">
                <a:solidFill>
                  <a:srgbClr val="FF0000"/>
                </a:solidFill>
                <a:effectLst/>
                <a:latin typeface="黑体" pitchFamily="2" charset="-122"/>
                <a:ea typeface="黑体" pitchFamily="2" charset="-122"/>
              </a:rPr>
              <a:t>（</a:t>
            </a:r>
            <a:r>
              <a:rPr kumimoji="1" sz="2800" b="1" u="none" dirty="0">
                <a:solidFill>
                  <a:srgbClr val="FF0000"/>
                </a:solidFill>
                <a:effectLst/>
                <a:latin typeface="黑体" pitchFamily="2" charset="-122"/>
                <a:ea typeface="黑体" pitchFamily="2" charset="-122"/>
              </a:rPr>
              <a:t>5）评价者</a:t>
            </a:r>
          </a:p>
          <a:p>
            <a:pPr lvl="0" fontAlgn="base">
              <a:lnSpc>
                <a:spcPct val="100000"/>
              </a:lnSpc>
              <a:spcBef>
                <a:spcPct val="0"/>
              </a:spcBef>
              <a:spcAft>
                <a:spcPct val="0"/>
              </a:spcAft>
              <a:buClrTx/>
              <a:buSzTx/>
            </a:pPr>
            <a:r>
              <a:rPr kumimoji="1" lang="en-US" sz="2800" b="1" u="none" dirty="0" smtClean="0">
                <a:solidFill>
                  <a:srgbClr val="0000FF"/>
                </a:solidFill>
                <a:effectLst/>
                <a:latin typeface="黑体" pitchFamily="2" charset="-122"/>
                <a:ea typeface="黑体" pitchFamily="2" charset="-122"/>
              </a:rPr>
              <a:t>   </a:t>
            </a:r>
            <a:r>
              <a:rPr kumimoji="1" sz="2800" u="none" dirty="0" smtClean="0">
                <a:solidFill>
                  <a:srgbClr val="0000FF"/>
                </a:solidFill>
                <a:effectLst/>
                <a:latin typeface="黑体" pitchFamily="2" charset="-122"/>
                <a:ea typeface="黑体" pitchFamily="2" charset="-122"/>
              </a:rPr>
              <a:t>评价者是直接参与评价的人</a:t>
            </a:r>
            <a:r>
              <a:rPr kumimoji="1" sz="2800" u="none" dirty="0">
                <a:solidFill>
                  <a:srgbClr val="0000FF"/>
                </a:solidFill>
                <a:effectLst/>
                <a:latin typeface="黑体" pitchFamily="2" charset="-122"/>
                <a:ea typeface="黑体" pitchFamily="2" charset="-122"/>
              </a:rPr>
              <a:t>，可以是某一个人，也可以是一个团体。对于评价目的选择、评价指标体系确定、评价模型的建立和权重系数的确定都与</a:t>
            </a:r>
            <a:r>
              <a:rPr kumimoji="1" sz="2800" u="none" dirty="0">
                <a:solidFill>
                  <a:srgbClr val="FF0000"/>
                </a:solidFill>
                <a:effectLst/>
                <a:latin typeface="黑体" pitchFamily="2" charset="-122"/>
                <a:ea typeface="黑体" pitchFamily="2" charset="-122"/>
              </a:rPr>
              <a:t>评价者</a:t>
            </a:r>
            <a:r>
              <a:rPr kumimoji="1" sz="2800" u="none" dirty="0">
                <a:solidFill>
                  <a:srgbClr val="0000FF"/>
                </a:solidFill>
                <a:effectLst/>
                <a:latin typeface="黑体" pitchFamily="2" charset="-122"/>
                <a:ea typeface="黑体" pitchFamily="2" charset="-122"/>
              </a:rPr>
              <a:t>有关。 </a:t>
            </a:r>
          </a:p>
        </p:txBody>
      </p:sp>
      <p:pic>
        <p:nvPicPr>
          <p:cNvPr id="2091" name="New picture"/>
          <p:cNvPicPr/>
          <p:nvPr/>
        </p:nvPicPr>
        <p:blipFill dpi="0">
          <a:blip r:embed="rId2"/>
          <a:stretch/>
        </p:blipFill>
        <p:spPr>
          <a:xfrm>
            <a:off x="8153400" y="228600"/>
            <a:ext cx="990600" cy="887412"/>
          </a:xfrm>
          <a:prstGeom prst="rect">
            <a:avLst/>
          </a:prstGeom>
          <a:noFill/>
          <a:ln w="9525" cap="flat">
            <a:noFill/>
            <a:prstDash val="solid"/>
            <a:miter lim="800000"/>
            <a:headEnd type="none" w="med" len="med"/>
            <a:tailEnd type="none" w="med" len="med"/>
          </a:ln>
          <a:effectLst/>
        </p:spPr>
      </p:pic>
      <p:sp>
        <p:nvSpPr>
          <p:cNvPr id="7" name="矩形 6"/>
          <p:cNvSpPr/>
          <p:nvPr/>
        </p:nvSpPr>
        <p:spPr>
          <a:xfrm>
            <a:off x="365759" y="382587"/>
            <a:ext cx="6106886" cy="579438"/>
          </a:xfrm>
          <a:prstGeom prst="rect">
            <a:avLst/>
          </a:prstGeom>
          <a:noFill/>
          <a:ln w="9525" cap="flat">
            <a:noFill/>
            <a:prstDash val="solid"/>
            <a:miter lim="800000"/>
            <a:headEnd type="none" w="med" len="med"/>
            <a:tailEnd type="none" w="med" len="med"/>
          </a:ln>
          <a:effectLst/>
        </p:spPr>
        <p:txBody>
          <a:bodyPr wrap="none" anchor="t" anchorCtr="0"/>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20000"/>
              </a:spcBef>
              <a:spcAft>
                <a:spcPct val="0"/>
              </a:spcAft>
              <a:buClr>
                <a:schemeClr val="bg2"/>
              </a:buClr>
              <a:buSzTx/>
              <a:buFont typeface="Monotype Sorts" pitchFamily="2" charset="2"/>
              <a:buChar char="•"/>
            </a:pPr>
            <a:r>
              <a:rPr kumimoji="1" lang="en-US" sz="3200" b="1" u="none" dirty="0" smtClean="0">
                <a:solidFill>
                  <a:srgbClr val="0000FF"/>
                </a:solidFill>
                <a:effectLst/>
                <a:latin typeface="黑体" pitchFamily="2" charset="-122"/>
                <a:ea typeface="黑体" pitchFamily="2" charset="-122"/>
              </a:rPr>
              <a:t>1</a:t>
            </a:r>
            <a:r>
              <a:rPr kumimoji="1" sz="3200" b="1" u="none" dirty="0" smtClean="0">
                <a:solidFill>
                  <a:srgbClr val="0000FF"/>
                </a:solidFill>
                <a:effectLst/>
                <a:latin typeface="黑体" pitchFamily="2" charset="-122"/>
                <a:ea typeface="黑体" pitchFamily="2" charset="-122"/>
              </a:rPr>
              <a:t>构成综合评价问题的五个要素</a:t>
            </a:r>
            <a:r>
              <a:rPr kumimoji="1" lang="zh-CN" altLang="en-US" sz="3200" b="1" u="none" dirty="0" smtClean="0">
                <a:solidFill>
                  <a:srgbClr val="0000FF"/>
                </a:solidFill>
                <a:effectLst/>
                <a:latin typeface="黑体" pitchFamily="2" charset="-122"/>
                <a:ea typeface="黑体" pitchFamily="2" charset="-122"/>
              </a:rPr>
              <a:t>：</a:t>
            </a:r>
            <a:r>
              <a:rPr kumimoji="1" sz="3200" b="1" u="none" dirty="0" smtClean="0">
                <a:solidFill>
                  <a:srgbClr val="0000FF"/>
                </a:solidFill>
                <a:effectLst/>
                <a:latin typeface="黑体" pitchFamily="2" charset="-122"/>
                <a:ea typeface="黑体" pitchFamily="2" charset="-122"/>
              </a:rPr>
              <a:t> </a:t>
            </a:r>
            <a:endParaRPr kumimoji="1" sz="3200" b="1" u="none" dirty="0">
              <a:solidFill>
                <a:srgbClr val="0000FF"/>
              </a:solidFill>
              <a:effectLst/>
              <a:latin typeface="黑体" pitchFamily="2" charset="-122"/>
              <a:ea typeface="黑体" pitchFamily="2" charset="-122"/>
            </a:endParaRP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097" name="标题 2096"/>
          <p:cNvSpPr>
            <a:spLocks noGrp="1"/>
          </p:cNvSpPr>
          <p:nvPr>
            <p:ph type="title" idx="4294967295"/>
          </p:nvPr>
        </p:nvSpPr>
        <p:spPr>
          <a:xfrm>
            <a:off x="753654" y="722514"/>
            <a:ext cx="7239000" cy="914400"/>
          </a:xfrm>
          <a:prstGeom prst="rect">
            <a:avLst/>
          </a:prstGeom>
          <a:noFill/>
          <a:ln w="9525" cap="flat">
            <a:noFill/>
            <a:prstDash val="solid"/>
            <a:miter lim="800000"/>
            <a:headEnd type="none" w="med" len="med"/>
            <a:tailEnd type="none" w="med" len="med"/>
          </a:ln>
          <a:effectLst/>
        </p:spPr>
        <p:txBody>
          <a:bodyPr anchor="ctr" anchorCtr="0">
            <a:normAutofit/>
          </a:bodyPr>
          <a:lstStyle>
            <a:lvl1pPr marL="0" indent="0" algn="ctr" defTabSz="914400" rtl="0" eaLnBrk="1" fontAlgn="base" hangingPunct="1">
              <a:lnSpc>
                <a:spcPct val="100000"/>
              </a:lnSpc>
              <a:spcBef>
                <a:spcPct val="0"/>
              </a:spcBef>
              <a:spcAft>
                <a:spcPct val="0"/>
              </a:spcAft>
              <a:buClrTx/>
              <a:buSzTx/>
              <a:buFontTx/>
              <a:buNone/>
              <a:defRPr kumimoji="1" sz="4400" b="1" i="0" u="none">
                <a:solidFill>
                  <a:srgbClr val="6666FF"/>
                </a:solidFill>
                <a:effectLst/>
                <a:latin typeface="Times New Roman" pitchFamily="18" charset="0"/>
                <a:ea typeface="华文中宋" pitchFamily="2" charset="-122"/>
              </a:defRPr>
            </a:lvl1pPr>
          </a:lstStyle>
          <a:p>
            <a:pPr lvl="0"/>
            <a:r>
              <a:rPr sz="2800" dirty="0">
                <a:effectLst/>
              </a:rPr>
              <a:t>2.1 </a:t>
            </a:r>
            <a:r>
              <a:rPr sz="2800" dirty="0" err="1">
                <a:solidFill>
                  <a:srgbClr val="FF0000"/>
                </a:solidFill>
                <a:effectLst/>
              </a:rPr>
              <a:t>综合评价</a:t>
            </a:r>
            <a:r>
              <a:rPr sz="2800" dirty="0" err="1">
                <a:effectLst/>
              </a:rPr>
              <a:t>的一般步骤</a:t>
            </a:r>
            <a:endParaRPr sz="2800" dirty="0">
              <a:effectLst/>
            </a:endParaRPr>
          </a:p>
        </p:txBody>
      </p:sp>
      <p:sp>
        <p:nvSpPr>
          <p:cNvPr id="2098" name="文本占位符 2097"/>
          <p:cNvSpPr>
            <a:spLocks noGrp="1"/>
          </p:cNvSpPr>
          <p:nvPr>
            <p:ph type="body" idx="4294967295"/>
          </p:nvPr>
        </p:nvSpPr>
        <p:spPr>
          <a:xfrm>
            <a:off x="133712" y="1409858"/>
            <a:ext cx="8478884" cy="1066800"/>
          </a:xfrm>
          <a:prstGeom prst="rect">
            <a:avLst/>
          </a:prstGeom>
          <a:noFill/>
          <a:ln w="12700">
            <a:noFill/>
            <a:prstDash val="solid"/>
            <a:miter lim="800000"/>
            <a:headEnd type="none" w="med" len="med"/>
            <a:tailEnd type="none" w="med" len="med"/>
          </a:ln>
          <a:effectLst/>
        </p:spPr>
        <p:txBody>
          <a:bodyPr>
            <a:noAutofit/>
          </a:bodyPr>
          <a:lstStyle>
            <a:lvl1pPr marL="342900" indent="-342900" algn="l" defTabSz="914400" rtl="0" eaLnBrk="1" fontAlgn="base" hangingPunct="1">
              <a:lnSpc>
                <a:spcPct val="100000"/>
              </a:lnSpc>
              <a:spcBef>
                <a:spcPct val="20000"/>
              </a:spcBef>
              <a:spcAft>
                <a:spcPct val="0"/>
              </a:spcAft>
              <a:buClr>
                <a:schemeClr val="tx2"/>
              </a:buClr>
              <a:buSzTx/>
              <a:buFont typeface="Wingdings" pitchFamily="2" charset="2"/>
              <a:buChar char="w"/>
              <a:defRPr kumimoji="1" sz="3200" b="0" i="0" u="none">
                <a:solidFill>
                  <a:schemeClr val="tx1"/>
                </a:solidFill>
                <a:effectLst/>
                <a:latin typeface="Times New Roman" pitchFamily="18" charset="0"/>
                <a:ea typeface="楷体_GB2312" pitchFamily="49" charset="-122"/>
              </a:defRPr>
            </a:lvl1pPr>
            <a:lvl2pPr marL="742950" indent="-285750" algn="l" defTabSz="914400" rtl="0" eaLnBrk="1" fontAlgn="base" hangingPunct="1">
              <a:lnSpc>
                <a:spcPct val="100000"/>
              </a:lnSpc>
              <a:spcBef>
                <a:spcPct val="20000"/>
              </a:spcBef>
              <a:spcAft>
                <a:spcPct val="0"/>
              </a:spcAft>
              <a:buClrTx/>
              <a:buSzPct val="95000"/>
              <a:buFontTx/>
              <a:buChar char="–"/>
              <a:defRPr kumimoji="1" sz="2800" b="0" i="0" u="none">
                <a:solidFill>
                  <a:schemeClr val="tx1"/>
                </a:solidFill>
                <a:effectLst/>
                <a:latin typeface="Times New Roman" pitchFamily="18" charset="0"/>
                <a:ea typeface="楷体_GB2312" pitchFamily="49" charset="-122"/>
              </a:defRPr>
            </a:lvl2pPr>
            <a:lvl3pPr marL="1143000" indent="-228600" algn="l" defTabSz="914400" rtl="0" eaLnBrk="1" fontAlgn="base" hangingPunct="1">
              <a:lnSpc>
                <a:spcPct val="100000"/>
              </a:lnSpc>
              <a:spcBef>
                <a:spcPct val="20000"/>
              </a:spcBef>
              <a:spcAft>
                <a:spcPct val="0"/>
              </a:spcAft>
              <a:buClrTx/>
              <a:buSzTx/>
              <a:buFontTx/>
              <a:buChar char="•"/>
              <a:defRPr kumimoji="1" sz="2400" b="0" i="0" u="none">
                <a:solidFill>
                  <a:schemeClr val="tx1"/>
                </a:solidFill>
                <a:effectLst/>
                <a:latin typeface="Times New Roman" pitchFamily="18" charset="0"/>
                <a:ea typeface="楷体_GB2312" pitchFamily="49" charset="-122"/>
              </a:defRPr>
            </a:lvl3pPr>
            <a:lvl4pPr marL="16002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4pPr>
            <a:lvl5pPr marL="2057400" indent="-228600" algn="l" defTabSz="914400" rtl="0" eaLnBrk="1" fontAlgn="base" hangingPunct="1">
              <a:lnSpc>
                <a:spcPct val="100000"/>
              </a:lnSpc>
              <a:spcBef>
                <a:spcPct val="20000"/>
              </a:spcBef>
              <a:spcAft>
                <a:spcPct val="0"/>
              </a:spcAft>
              <a:buClrTx/>
              <a:buSzTx/>
              <a:buFontTx/>
              <a:buChar char="•"/>
              <a:defRPr kumimoji="1" sz="2000" b="0" i="0" u="none">
                <a:solidFill>
                  <a:schemeClr val="tx1"/>
                </a:solidFill>
                <a:effectLst/>
                <a:latin typeface="Times New Roman" pitchFamily="18" charset="0"/>
                <a:ea typeface="楷体_GB2312" pitchFamily="49" charset="-122"/>
              </a:defRPr>
            </a:lvl5pPr>
          </a:lstStyle>
          <a:p>
            <a:pPr lvl="0">
              <a:buFont typeface="Wingdings 2" pitchFamily="18" charset="2"/>
              <a:buChar char="ö"/>
            </a:pPr>
            <a:r>
              <a:rPr sz="2000" b="1" dirty="0">
                <a:effectLst/>
              </a:rPr>
              <a:t>对某事件进行多因素综合评价的过程，实质上就是</a:t>
            </a:r>
            <a:r>
              <a:rPr sz="2000" b="1" dirty="0">
                <a:solidFill>
                  <a:srgbClr val="FF0000"/>
                </a:solidFill>
                <a:effectLst/>
                <a:latin typeface="黑体" panose="02010609060101010101" pitchFamily="49" charset="-122"/>
                <a:ea typeface="黑体" panose="02010609060101010101" pitchFamily="49" charset="-122"/>
              </a:rPr>
              <a:t>科学研究与决策</a:t>
            </a:r>
            <a:r>
              <a:rPr sz="2000" b="1" dirty="0">
                <a:effectLst/>
              </a:rPr>
              <a:t>的过程，原则上应包括</a:t>
            </a:r>
            <a:r>
              <a:rPr sz="2000" b="1" dirty="0">
                <a:solidFill>
                  <a:srgbClr val="0033CC"/>
                </a:solidFill>
                <a:effectLst/>
              </a:rPr>
              <a:t>设计、收集资料和分析资料</a:t>
            </a:r>
            <a:r>
              <a:rPr sz="2000" b="1" dirty="0">
                <a:effectLst/>
              </a:rPr>
              <a:t>几个基本阶段，实施中应着重注意以下几个</a:t>
            </a:r>
            <a:r>
              <a:rPr sz="2000" b="1" dirty="0">
                <a:solidFill>
                  <a:srgbClr val="FF0000"/>
                </a:solidFill>
                <a:effectLst/>
              </a:rPr>
              <a:t>基本环节</a:t>
            </a:r>
            <a:r>
              <a:rPr sz="2000" b="1" dirty="0">
                <a:effectLst/>
              </a:rPr>
              <a:t>。</a:t>
            </a:r>
          </a:p>
        </p:txBody>
      </p:sp>
      <p:sp>
        <p:nvSpPr>
          <p:cNvPr id="2099" name="矩形 2098"/>
          <p:cNvSpPr/>
          <p:nvPr/>
        </p:nvSpPr>
        <p:spPr>
          <a:xfrm>
            <a:off x="1650271" y="2466975"/>
            <a:ext cx="5943600" cy="336550"/>
          </a:xfrm>
          <a:prstGeom prst="rect">
            <a:avLst/>
          </a:prstGeom>
          <a:no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1600" b="1" u="none" dirty="0">
                <a:solidFill>
                  <a:srgbClr val="990033"/>
                </a:solidFill>
                <a:effectLst/>
                <a:latin typeface="宋体" pitchFamily="2" charset="-122"/>
                <a:ea typeface="宋体" pitchFamily="2" charset="-122"/>
              </a:rPr>
              <a:t>①</a:t>
            </a:r>
            <a:r>
              <a:rPr kumimoji="1" sz="1600" b="1" u="none" dirty="0" err="1">
                <a:effectLst/>
                <a:latin typeface="宋体" pitchFamily="2" charset="-122"/>
                <a:ea typeface="宋体" pitchFamily="2" charset="-122"/>
              </a:rPr>
              <a:t>选择恰当的评价指标</a:t>
            </a:r>
            <a:r>
              <a:rPr kumimoji="1" sz="1600" b="1" u="none" dirty="0">
                <a:effectLst/>
                <a:latin typeface="宋体" pitchFamily="2" charset="-122"/>
                <a:ea typeface="宋体" pitchFamily="2" charset="-122"/>
              </a:rPr>
              <a:t>(evaluation indicator)</a:t>
            </a:r>
          </a:p>
        </p:txBody>
      </p:sp>
      <p:sp>
        <p:nvSpPr>
          <p:cNvPr id="2100" name="矩形 2099"/>
          <p:cNvSpPr/>
          <p:nvPr/>
        </p:nvSpPr>
        <p:spPr>
          <a:xfrm>
            <a:off x="1650271" y="3243769"/>
            <a:ext cx="3581400" cy="336550"/>
          </a:xfrm>
          <a:prstGeom prst="rect">
            <a:avLst/>
          </a:prstGeom>
          <a:no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1600" b="1" u="none" dirty="0">
                <a:solidFill>
                  <a:srgbClr val="990033"/>
                </a:solidFill>
                <a:effectLst/>
                <a:latin typeface="宋体" pitchFamily="2" charset="-122"/>
                <a:ea typeface="Times New Roman" pitchFamily="18" charset="0"/>
              </a:rPr>
              <a:t>②</a:t>
            </a:r>
            <a:r>
              <a:rPr kumimoji="1" sz="1600" b="1" u="none" dirty="0" err="1">
                <a:effectLst/>
                <a:latin typeface="宋体" pitchFamily="2" charset="-122"/>
                <a:ea typeface="宋体" pitchFamily="2" charset="-122"/>
              </a:rPr>
              <a:t>确定各评价指标权重</a:t>
            </a:r>
            <a:endParaRPr kumimoji="1" sz="1600" b="1" u="none" dirty="0">
              <a:effectLst/>
              <a:latin typeface="宋体" pitchFamily="2" charset="-122"/>
              <a:ea typeface="宋体" pitchFamily="2" charset="-122"/>
            </a:endParaRPr>
          </a:p>
        </p:txBody>
      </p:sp>
      <p:sp>
        <p:nvSpPr>
          <p:cNvPr id="2101" name="矩形 2100"/>
          <p:cNvSpPr/>
          <p:nvPr/>
        </p:nvSpPr>
        <p:spPr>
          <a:xfrm>
            <a:off x="1650271" y="4135782"/>
            <a:ext cx="6312629" cy="336550"/>
          </a:xfrm>
          <a:prstGeom prst="rect">
            <a:avLst/>
          </a:prstGeom>
          <a:no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1600" b="1" u="none" dirty="0">
                <a:solidFill>
                  <a:srgbClr val="990033"/>
                </a:solidFill>
                <a:effectLst/>
                <a:latin typeface="宋体" pitchFamily="2" charset="-122"/>
                <a:ea typeface="Times New Roman" pitchFamily="18" charset="0"/>
              </a:rPr>
              <a:t>③</a:t>
            </a:r>
            <a:r>
              <a:rPr kumimoji="1" sz="1600" b="1" u="none" dirty="0" err="1">
                <a:effectLst/>
                <a:latin typeface="宋体" pitchFamily="2" charset="-122"/>
                <a:ea typeface="宋体" pitchFamily="2" charset="-122"/>
              </a:rPr>
              <a:t>合理确定各单个指标的评价等级</a:t>
            </a:r>
            <a:r>
              <a:rPr kumimoji="1" sz="1600" b="1" u="none" dirty="0">
                <a:effectLst/>
                <a:latin typeface="宋体" pitchFamily="2" charset="-122"/>
                <a:ea typeface="宋体" pitchFamily="2" charset="-122"/>
              </a:rPr>
              <a:t>(evaluation grade)</a:t>
            </a:r>
            <a:r>
              <a:rPr kumimoji="1" sz="1600" b="1" u="none" dirty="0" err="1">
                <a:effectLst/>
                <a:latin typeface="宋体" pitchFamily="2" charset="-122"/>
                <a:ea typeface="宋体" pitchFamily="2" charset="-122"/>
              </a:rPr>
              <a:t>及其界限</a:t>
            </a:r>
            <a:endParaRPr kumimoji="1" sz="1600" b="1" u="none" dirty="0">
              <a:effectLst/>
              <a:latin typeface="宋体" pitchFamily="2" charset="-122"/>
              <a:ea typeface="宋体" pitchFamily="2" charset="-122"/>
            </a:endParaRPr>
          </a:p>
        </p:txBody>
      </p:sp>
      <p:sp>
        <p:nvSpPr>
          <p:cNvPr id="2102" name="矩形 2101"/>
          <p:cNvSpPr/>
          <p:nvPr/>
        </p:nvSpPr>
        <p:spPr>
          <a:xfrm>
            <a:off x="1650271" y="4880500"/>
            <a:ext cx="5715000" cy="336550"/>
          </a:xfrm>
          <a:prstGeom prst="rect">
            <a:avLst/>
          </a:prstGeom>
          <a:no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50000"/>
              </a:spcBef>
              <a:spcAft>
                <a:spcPct val="0"/>
              </a:spcAft>
              <a:buClrTx/>
              <a:buSzTx/>
              <a:buChar char="•"/>
            </a:pPr>
            <a:r>
              <a:rPr kumimoji="1" sz="1600" b="1" u="none" dirty="0">
                <a:solidFill>
                  <a:srgbClr val="990033"/>
                </a:solidFill>
                <a:effectLst/>
                <a:latin typeface="宋体" pitchFamily="2" charset="-122"/>
                <a:ea typeface="Times New Roman" pitchFamily="18" charset="0"/>
              </a:rPr>
              <a:t>④</a:t>
            </a:r>
            <a:r>
              <a:rPr kumimoji="1" sz="1600" b="1" u="none" dirty="0" err="1">
                <a:effectLst/>
                <a:latin typeface="宋体" pitchFamily="2" charset="-122"/>
                <a:ea typeface="宋体" pitchFamily="2" charset="-122"/>
              </a:rPr>
              <a:t>建立综合评价模型</a:t>
            </a:r>
            <a:r>
              <a:rPr kumimoji="1" sz="1600" b="1" u="none" dirty="0">
                <a:effectLst/>
                <a:latin typeface="宋体" pitchFamily="2" charset="-122"/>
                <a:ea typeface="宋体" pitchFamily="2" charset="-122"/>
              </a:rPr>
              <a:t>(</a:t>
            </a:r>
            <a:r>
              <a:rPr kumimoji="1" sz="1600" b="1" u="none" dirty="0" err="1">
                <a:effectLst/>
                <a:latin typeface="宋体" pitchFamily="2" charset="-122"/>
                <a:ea typeface="宋体" pitchFamily="2" charset="-122"/>
              </a:rPr>
              <a:t>synthetical</a:t>
            </a:r>
            <a:r>
              <a:rPr kumimoji="1" sz="1600" b="1" u="none" dirty="0">
                <a:effectLst/>
                <a:latin typeface="宋体" pitchFamily="2" charset="-122"/>
                <a:ea typeface="宋体" pitchFamily="2" charset="-122"/>
              </a:rPr>
              <a:t> evaluation model)</a:t>
            </a:r>
          </a:p>
        </p:txBody>
      </p:sp>
      <p:sp>
        <p:nvSpPr>
          <p:cNvPr id="2103" name="矩形 2102"/>
          <p:cNvSpPr/>
          <p:nvPr/>
        </p:nvSpPr>
        <p:spPr>
          <a:xfrm>
            <a:off x="1650271" y="5675962"/>
            <a:ext cx="6949444" cy="630238"/>
          </a:xfrm>
          <a:prstGeom prst="rect">
            <a:avLst/>
          </a:prstGeom>
          <a:noFill/>
          <a:ln w="12700">
            <a:no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85000"/>
              </a:lnSpc>
              <a:spcBef>
                <a:spcPct val="50000"/>
              </a:spcBef>
              <a:spcAft>
                <a:spcPct val="0"/>
              </a:spcAft>
              <a:buClrTx/>
              <a:buSzTx/>
              <a:buChar char="•"/>
            </a:pPr>
            <a:r>
              <a:rPr kumimoji="1" sz="1600" b="1" u="none" dirty="0">
                <a:solidFill>
                  <a:srgbClr val="990033"/>
                </a:solidFill>
                <a:effectLst/>
                <a:latin typeface="宋体" pitchFamily="2" charset="-122"/>
                <a:ea typeface="Times New Roman" pitchFamily="18" charset="0"/>
              </a:rPr>
              <a:t>⑤</a:t>
            </a:r>
            <a:r>
              <a:rPr kumimoji="1" sz="1600" b="1" u="none" dirty="0" err="1">
                <a:effectLst/>
                <a:latin typeface="宋体" pitchFamily="2" charset="-122"/>
                <a:ea typeface="宋体" pitchFamily="2" charset="-122"/>
              </a:rPr>
              <a:t>确定多指标综合评价的等级数量界限，</a:t>
            </a:r>
            <a:r>
              <a:rPr kumimoji="1" sz="1600" b="1" u="none" dirty="0" err="1" smtClean="0">
                <a:solidFill>
                  <a:srgbClr val="FF00FF"/>
                </a:solidFill>
                <a:effectLst/>
                <a:latin typeface="宋体" pitchFamily="2" charset="-122"/>
                <a:ea typeface="宋体" pitchFamily="2" charset="-122"/>
              </a:rPr>
              <a:t>并根据实践对已建立模型考察</a:t>
            </a:r>
            <a:r>
              <a:rPr kumimoji="1" sz="1600" b="1" u="none" dirty="0" err="1">
                <a:solidFill>
                  <a:srgbClr val="FF00FF"/>
                </a:solidFill>
                <a:effectLst/>
                <a:latin typeface="宋体" pitchFamily="2" charset="-122"/>
                <a:ea typeface="宋体" pitchFamily="2" charset="-122"/>
              </a:rPr>
              <a:t>、修改及完善</a:t>
            </a:r>
            <a:r>
              <a:rPr kumimoji="1" sz="1600" b="1" u="none" dirty="0">
                <a:solidFill>
                  <a:srgbClr val="FF00FF"/>
                </a:solidFill>
                <a:effectLst/>
                <a:latin typeface="宋体" pitchFamily="2" charset="-122"/>
                <a:ea typeface="宋体" pitchFamily="2" charset="-122"/>
              </a:rPr>
              <a:t>。</a:t>
            </a:r>
          </a:p>
        </p:txBody>
      </p:sp>
      <p:sp>
        <p:nvSpPr>
          <p:cNvPr id="2104" name="下箭头 2103"/>
          <p:cNvSpPr/>
          <p:nvPr/>
        </p:nvSpPr>
        <p:spPr>
          <a:xfrm>
            <a:off x="3021871" y="2840544"/>
            <a:ext cx="304800" cy="381000"/>
          </a:xfrm>
          <a:prstGeom prst="downArrow">
            <a:avLst>
              <a:gd name="adj1" fmla="val 50000"/>
              <a:gd name="adj2" fmla="val 31250"/>
            </a:avLst>
          </a:prstGeom>
          <a:solidFill>
            <a:srgbClr val="727DE0"/>
          </a:solidFill>
          <a:ln w="12700">
            <a:solidFill>
              <a:srgbClr val="000000"/>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endParaRPr kumimoji="1" sz="2400" u="none">
              <a:effectLst/>
              <a:ea typeface="宋体" pitchFamily="2" charset="-122"/>
            </a:endParaRPr>
          </a:p>
        </p:txBody>
      </p:sp>
      <p:sp>
        <p:nvSpPr>
          <p:cNvPr id="2105" name="下箭头 2104"/>
          <p:cNvSpPr/>
          <p:nvPr/>
        </p:nvSpPr>
        <p:spPr>
          <a:xfrm>
            <a:off x="3021871" y="3694619"/>
            <a:ext cx="304800" cy="381000"/>
          </a:xfrm>
          <a:prstGeom prst="downArrow">
            <a:avLst>
              <a:gd name="adj1" fmla="val 50000"/>
              <a:gd name="adj2" fmla="val 31250"/>
            </a:avLst>
          </a:prstGeom>
          <a:solidFill>
            <a:srgbClr val="727DE0"/>
          </a:solidFill>
          <a:ln w="12700">
            <a:solidFill>
              <a:srgbClr val="000000"/>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endParaRPr kumimoji="1" sz="2400" u="none">
              <a:effectLst/>
              <a:ea typeface="宋体" pitchFamily="2" charset="-122"/>
            </a:endParaRPr>
          </a:p>
        </p:txBody>
      </p:sp>
      <p:sp>
        <p:nvSpPr>
          <p:cNvPr id="2106" name="下箭头 2105"/>
          <p:cNvSpPr/>
          <p:nvPr/>
        </p:nvSpPr>
        <p:spPr>
          <a:xfrm>
            <a:off x="3021871" y="4456619"/>
            <a:ext cx="304800" cy="381000"/>
          </a:xfrm>
          <a:prstGeom prst="downArrow">
            <a:avLst>
              <a:gd name="adj1" fmla="val 50000"/>
              <a:gd name="adj2" fmla="val 31250"/>
            </a:avLst>
          </a:prstGeom>
          <a:solidFill>
            <a:srgbClr val="727DE0"/>
          </a:solidFill>
          <a:ln w="12700">
            <a:solidFill>
              <a:srgbClr val="000000"/>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endParaRPr kumimoji="1" sz="2400" u="none">
              <a:effectLst/>
              <a:ea typeface="宋体" pitchFamily="2" charset="-122"/>
            </a:endParaRPr>
          </a:p>
        </p:txBody>
      </p:sp>
      <p:sp>
        <p:nvSpPr>
          <p:cNvPr id="2107" name="下箭头 2106"/>
          <p:cNvSpPr/>
          <p:nvPr/>
        </p:nvSpPr>
        <p:spPr>
          <a:xfrm>
            <a:off x="3021871" y="5278944"/>
            <a:ext cx="304800" cy="381000"/>
          </a:xfrm>
          <a:prstGeom prst="downArrow">
            <a:avLst>
              <a:gd name="adj1" fmla="val 50000"/>
              <a:gd name="adj2" fmla="val 31250"/>
            </a:avLst>
          </a:prstGeom>
          <a:solidFill>
            <a:srgbClr val="727DE0"/>
          </a:solidFill>
          <a:ln w="12700">
            <a:solidFill>
              <a:srgbClr val="000000"/>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buChar char="•"/>
            </a:pPr>
            <a:endParaRPr kumimoji="1" sz="2400" u="none">
              <a:effectLst/>
              <a:ea typeface="宋体" pitchFamily="2" charset="-122"/>
            </a:endParaRPr>
          </a:p>
        </p:txBody>
      </p:sp>
      <p:sp>
        <p:nvSpPr>
          <p:cNvPr id="2108" name="矩形 2107"/>
          <p:cNvSpPr/>
          <p:nvPr/>
        </p:nvSpPr>
        <p:spPr>
          <a:xfrm>
            <a:off x="676275" y="3641725"/>
            <a:ext cx="488950" cy="1371600"/>
          </a:xfrm>
          <a:prstGeom prst="rect">
            <a:avLst/>
          </a:prstGeom>
          <a:solidFill>
            <a:srgbClr val="009999"/>
          </a:solidFill>
          <a:ln w="12700">
            <a:noFill/>
            <a:prstDash val="solid"/>
            <a:miter lim="800000"/>
            <a:headEnd type="none" w="med" len="med"/>
            <a:tailEnd type="none" w="med" len="med"/>
          </a:ln>
          <a:effectLst/>
        </p:spPr>
        <p:txBody>
          <a:bodyPr vert="vert"/>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algn="ctr" fontAlgn="base">
              <a:lnSpc>
                <a:spcPct val="100000"/>
              </a:lnSpc>
              <a:spcBef>
                <a:spcPct val="50000"/>
              </a:spcBef>
              <a:spcAft>
                <a:spcPct val="0"/>
              </a:spcAft>
              <a:buClrTx/>
              <a:buSzTx/>
              <a:buChar char="•"/>
            </a:pPr>
            <a:r>
              <a:rPr kumimoji="1" sz="2000" b="1" u="none" dirty="0" err="1">
                <a:solidFill>
                  <a:srgbClr val="FFFF00"/>
                </a:solidFill>
                <a:effectLst/>
                <a:ea typeface="宋体" pitchFamily="2" charset="-122"/>
              </a:rPr>
              <a:t>研究目的</a:t>
            </a:r>
            <a:endParaRPr kumimoji="1" sz="2000" b="1" u="none" dirty="0">
              <a:solidFill>
                <a:srgbClr val="FFFF00"/>
              </a:solidFill>
              <a:effectLst/>
              <a:ea typeface="宋体" pitchFamily="2" charset="-122"/>
            </a:endParaRPr>
          </a:p>
        </p:txBody>
      </p:sp>
      <p:cxnSp>
        <p:nvCxnSpPr>
          <p:cNvPr id="2109" name="直接连接符 2108"/>
          <p:cNvCxnSpPr/>
          <p:nvPr/>
        </p:nvCxnSpPr>
        <p:spPr>
          <a:xfrm flipV="1">
            <a:off x="1193071" y="2840544"/>
            <a:ext cx="457200" cy="914400"/>
          </a:xfrm>
          <a:prstGeom prst="line">
            <a:avLst/>
          </a:prstGeom>
          <a:noFill/>
          <a:ln w="12700">
            <a:solidFill>
              <a:srgbClr val="000000"/>
            </a:solidFill>
            <a:prstDash val="solid"/>
            <a:miter lim="800000"/>
            <a:headEnd type="none" w="med" len="med"/>
            <a:tailEnd type="triangle" w="sm" len="sm"/>
          </a:ln>
          <a:effectLst/>
        </p:spPr>
      </p:cxnSp>
      <p:cxnSp>
        <p:nvCxnSpPr>
          <p:cNvPr id="2110" name="直接连接符 2109"/>
          <p:cNvCxnSpPr/>
          <p:nvPr/>
        </p:nvCxnSpPr>
        <p:spPr>
          <a:xfrm flipV="1">
            <a:off x="1193071" y="3450144"/>
            <a:ext cx="457200" cy="457200"/>
          </a:xfrm>
          <a:prstGeom prst="line">
            <a:avLst/>
          </a:prstGeom>
          <a:noFill/>
          <a:ln w="12700">
            <a:solidFill>
              <a:srgbClr val="000000"/>
            </a:solidFill>
            <a:prstDash val="solid"/>
            <a:miter lim="800000"/>
            <a:headEnd type="none" w="med" len="med"/>
            <a:tailEnd type="triangle" w="sm" len="sm"/>
          </a:ln>
          <a:effectLst/>
        </p:spPr>
      </p:cxnSp>
      <p:cxnSp>
        <p:nvCxnSpPr>
          <p:cNvPr id="2111" name="直接连接符 2110"/>
          <p:cNvCxnSpPr/>
          <p:nvPr/>
        </p:nvCxnSpPr>
        <p:spPr>
          <a:xfrm>
            <a:off x="1193071" y="4288344"/>
            <a:ext cx="381000" cy="0"/>
          </a:xfrm>
          <a:prstGeom prst="line">
            <a:avLst/>
          </a:prstGeom>
          <a:noFill/>
          <a:ln w="12700">
            <a:solidFill>
              <a:srgbClr val="000000"/>
            </a:solidFill>
            <a:prstDash val="solid"/>
            <a:miter lim="800000"/>
            <a:headEnd type="none" w="med" len="med"/>
            <a:tailEnd type="triangle" w="sm" len="sm"/>
          </a:ln>
          <a:effectLst/>
        </p:spPr>
      </p:cxnSp>
      <p:cxnSp>
        <p:nvCxnSpPr>
          <p:cNvPr id="2112" name="直接连接符 2111"/>
          <p:cNvCxnSpPr/>
          <p:nvPr/>
        </p:nvCxnSpPr>
        <p:spPr>
          <a:xfrm>
            <a:off x="1193071" y="4593144"/>
            <a:ext cx="381000" cy="533400"/>
          </a:xfrm>
          <a:prstGeom prst="line">
            <a:avLst/>
          </a:prstGeom>
          <a:noFill/>
          <a:ln w="12700">
            <a:solidFill>
              <a:srgbClr val="000000"/>
            </a:solidFill>
            <a:prstDash val="solid"/>
            <a:miter lim="800000"/>
            <a:headEnd type="none" w="med" len="med"/>
            <a:tailEnd type="triangle" w="sm" len="sm"/>
          </a:ln>
          <a:effectLst/>
        </p:spPr>
      </p:cxnSp>
      <p:cxnSp>
        <p:nvCxnSpPr>
          <p:cNvPr id="2113" name="直接连接符 2112"/>
          <p:cNvCxnSpPr/>
          <p:nvPr/>
        </p:nvCxnSpPr>
        <p:spPr>
          <a:xfrm>
            <a:off x="1193071" y="4745544"/>
            <a:ext cx="457200" cy="1143000"/>
          </a:xfrm>
          <a:prstGeom prst="line">
            <a:avLst/>
          </a:prstGeom>
          <a:noFill/>
          <a:ln w="12700">
            <a:solidFill>
              <a:srgbClr val="000000"/>
            </a:solidFill>
            <a:prstDash val="solid"/>
            <a:miter lim="800000"/>
            <a:headEnd type="none" w="med" len="med"/>
            <a:tailEnd type="triangle" w="sm" len="sm"/>
          </a:ln>
          <a:effectLst/>
        </p:spPr>
      </p:cxnSp>
      <p:sp>
        <p:nvSpPr>
          <p:cNvPr id="19" name="矩形 18"/>
          <p:cNvSpPr/>
          <p:nvPr/>
        </p:nvSpPr>
        <p:spPr>
          <a:xfrm>
            <a:off x="337458" y="278674"/>
            <a:ext cx="5749834" cy="650875"/>
          </a:xfrm>
          <a:prstGeom prst="rect">
            <a:avLst/>
          </a:prstGeom>
          <a:gradFill rotWithShape="0">
            <a:gsLst>
              <a:gs pos="0">
                <a:srgbClr val="008000"/>
              </a:gs>
              <a:gs pos="50000">
                <a:srgbClr val="E9E2B6"/>
              </a:gs>
              <a:gs pos="100000">
                <a:srgbClr val="008000"/>
              </a:gs>
            </a:gsLst>
            <a:lin ang="5400000" scaled="1"/>
          </a:gradFill>
          <a:ln w="9525" cap="flat">
            <a:solidFill>
              <a:srgbClr val="FF00FF"/>
            </a:solidFill>
            <a:prstDash val="solid"/>
            <a:miter lim="800000"/>
            <a:headEnd type="none" w="med" len="med"/>
            <a:tailEnd type="none" w="med" len="med"/>
          </a:ln>
          <a:effectLst/>
        </p:spPr>
        <p:txBody>
          <a:bodyPr/>
          <a:lstStyle>
            <a:lvl1pPr marL="0" indent="0" algn="l" defTabSz="914400" rtl="0" eaLnBrk="1" hangingPunct="1">
              <a:buNone/>
              <a:defRPr sz="1800">
                <a:solidFill>
                  <a:schemeClr val="tx1"/>
                </a:solidFill>
                <a:effectLst/>
                <a:latin typeface="Times New Roman" pitchFamily="18" charset="0"/>
                <a:ea typeface="Times New Roman" pitchFamily="18" charset="0"/>
              </a:defRPr>
            </a:lvl1pPr>
            <a:lvl2pPr marL="457200" indent="0" algn="l" defTabSz="914400" rtl="0" eaLnBrk="1" hangingPunct="1">
              <a:buNone/>
              <a:defRPr sz="1800">
                <a:solidFill>
                  <a:schemeClr val="tx1"/>
                </a:solidFill>
                <a:effectLst/>
                <a:latin typeface="Times New Roman" pitchFamily="18" charset="0"/>
                <a:ea typeface="Times New Roman" pitchFamily="18" charset="0"/>
              </a:defRPr>
            </a:lvl2pPr>
            <a:lvl3pPr marL="914400" indent="0" algn="l" defTabSz="914400" rtl="0" eaLnBrk="1" hangingPunct="1">
              <a:buNone/>
              <a:defRPr sz="1800">
                <a:solidFill>
                  <a:schemeClr val="tx1"/>
                </a:solidFill>
                <a:effectLst/>
                <a:latin typeface="Times New Roman" pitchFamily="18" charset="0"/>
                <a:ea typeface="Times New Roman" pitchFamily="18" charset="0"/>
              </a:defRPr>
            </a:lvl3pPr>
            <a:lvl4pPr marL="1371600" indent="0" algn="l" defTabSz="914400" rtl="0" eaLnBrk="1" hangingPunct="1">
              <a:buNone/>
              <a:defRPr sz="1800">
                <a:solidFill>
                  <a:schemeClr val="tx1"/>
                </a:solidFill>
                <a:effectLst/>
                <a:latin typeface="Times New Roman" pitchFamily="18" charset="0"/>
                <a:ea typeface="Times New Roman" pitchFamily="18" charset="0"/>
              </a:defRPr>
            </a:lvl4pPr>
            <a:lvl5pPr marL="1828800" indent="0" algn="l" defTabSz="914400" rtl="0" eaLnBrk="1" hangingPunct="1">
              <a:buNone/>
              <a:defRPr sz="1800">
                <a:solidFill>
                  <a:schemeClr val="tx1"/>
                </a:solidFill>
                <a:effectLst/>
                <a:latin typeface="Times New Roman" pitchFamily="18" charset="0"/>
                <a:ea typeface="Times New Roman" pitchFamily="18" charset="0"/>
              </a:defRPr>
            </a:lvl5pPr>
          </a:lstStyle>
          <a:p>
            <a:pPr lvl="0" fontAlgn="base">
              <a:lnSpc>
                <a:spcPct val="100000"/>
              </a:lnSpc>
              <a:spcBef>
                <a:spcPct val="0"/>
              </a:spcBef>
              <a:spcAft>
                <a:spcPct val="0"/>
              </a:spcAft>
              <a:buClrTx/>
              <a:buSzTx/>
            </a:pPr>
            <a:r>
              <a:rPr kumimoji="1" lang="zh-CN" altLang="en-US" sz="3600" b="1" dirty="0" smtClean="0">
                <a:solidFill>
                  <a:srgbClr val="FF0000"/>
                </a:solidFill>
                <a:ea typeface="宋体" pitchFamily="2" charset="-122"/>
              </a:rPr>
              <a:t>二</a:t>
            </a:r>
            <a:r>
              <a:rPr kumimoji="1" sz="3600" b="1" dirty="0" smtClean="0">
                <a:solidFill>
                  <a:srgbClr val="FF0000"/>
                </a:solidFill>
                <a:ea typeface="宋体" pitchFamily="2" charset="-122"/>
              </a:rPr>
              <a:t>、</a:t>
            </a:r>
            <a:r>
              <a:rPr kumimoji="1" sz="3600" b="1" dirty="0" err="1" smtClean="0">
                <a:solidFill>
                  <a:srgbClr val="FF0000"/>
                </a:solidFill>
                <a:latin typeface="宋体" pitchFamily="2" charset="-122"/>
                <a:ea typeface="宋体" pitchFamily="2" charset="-122"/>
              </a:rPr>
              <a:t>综合评价的</a:t>
            </a:r>
            <a:r>
              <a:rPr kumimoji="1" lang="zh-CN" altLang="en-US" sz="3600" b="1" dirty="0" smtClean="0">
                <a:solidFill>
                  <a:srgbClr val="FF0000"/>
                </a:solidFill>
                <a:latin typeface="宋体" pitchFamily="2" charset="-122"/>
                <a:ea typeface="宋体" pitchFamily="2" charset="-122"/>
              </a:rPr>
              <a:t>步骤和方法</a:t>
            </a:r>
            <a:r>
              <a:rPr kumimoji="1" sz="3600" b="1" dirty="0" smtClean="0">
                <a:solidFill>
                  <a:srgbClr val="FF0000"/>
                </a:solidFill>
                <a:ea typeface="宋体" pitchFamily="2" charset="-122"/>
              </a:rPr>
              <a:t> </a:t>
            </a:r>
            <a:endParaRPr kumimoji="1" sz="3600" b="1" dirty="0">
              <a:solidFill>
                <a:srgbClr val="FF0000"/>
              </a:solidFill>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01.30"/>
  <p:tag name="AS_TITLE" val="Aspose.Slides for .NET 4.0"/>
  <p:tag name="AS_VERSION" val="15.1.0.0"/>
</p:tagLst>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165</TotalTime>
  <Words>1347</Words>
  <Application>Microsoft Office PowerPoint</Application>
  <PresentationFormat>全屏显示(4:3)</PresentationFormat>
  <Paragraphs>363</Paragraphs>
  <Slides>47</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5</vt:i4>
      </vt:variant>
      <vt:variant>
        <vt:lpstr>幻灯片标题</vt:lpstr>
      </vt:variant>
      <vt:variant>
        <vt:i4>47</vt:i4>
      </vt:variant>
    </vt:vector>
  </HeadingPairs>
  <TitlesOfParts>
    <vt:vector size="68" baseType="lpstr">
      <vt:lpstr>Monotype Sorts</vt:lpstr>
      <vt:lpstr>黑体</vt:lpstr>
      <vt:lpstr>华光楷体二_CNKI</vt:lpstr>
      <vt:lpstr>华文琥珀</vt:lpstr>
      <vt:lpstr>华文中宋</vt:lpstr>
      <vt:lpstr>楷体</vt:lpstr>
      <vt:lpstr>楷体_GB2312</vt:lpstr>
      <vt:lpstr>宋体</vt:lpstr>
      <vt:lpstr>微软雅黑</vt:lpstr>
      <vt:lpstr>Calibri</vt:lpstr>
      <vt:lpstr>Calibri Light</vt:lpstr>
      <vt:lpstr>Times New Roman</vt:lpstr>
      <vt:lpstr>Webdings</vt:lpstr>
      <vt:lpstr>Wingdings</vt:lpstr>
      <vt:lpstr>Wingdings 2</vt:lpstr>
      <vt:lpstr>回顾</vt:lpstr>
      <vt:lpstr>文档</vt:lpstr>
      <vt:lpstr>Picture</vt:lpstr>
      <vt:lpstr>BMP 图象</vt:lpstr>
      <vt:lpstr>Equation</vt:lpstr>
      <vt:lpstr>Document</vt:lpstr>
      <vt:lpstr>综合评价方法（概述）</vt:lpstr>
      <vt:lpstr>近年来有关评价的模型</vt:lpstr>
      <vt:lpstr>PowerPoint 演示文稿</vt:lpstr>
      <vt:lpstr>PowerPoint 演示文稿</vt:lpstr>
      <vt:lpstr>PowerPoint 演示文稿</vt:lpstr>
      <vt:lpstr>PowerPoint 演示文稿</vt:lpstr>
      <vt:lpstr>PowerPoint 演示文稿</vt:lpstr>
      <vt:lpstr>PowerPoint 演示文稿</vt:lpstr>
      <vt:lpstr>2.1 综合评价的一般步骤</vt:lpstr>
      <vt:lpstr>2.1例：学生综合测评（综合评分）</vt:lpstr>
      <vt:lpstr>PowerPoint 演示文稿</vt:lpstr>
      <vt:lpstr>2.2  综合评价一般步骤示例</vt:lpstr>
      <vt:lpstr>3.1  评价指标的基本要求</vt:lpstr>
      <vt:lpstr>3.2 系统分析法及文献资料分析优选法筛选指标</vt:lpstr>
      <vt:lpstr>3.3 常用客观筛选指标方法</vt:lpstr>
      <vt:lpstr>3.5  评价指标的权重估计方法 </vt:lpstr>
      <vt:lpstr>3.6  专家评分法（评分方式）</vt:lpstr>
      <vt:lpstr>PowerPoint 演示文稿</vt:lpstr>
      <vt:lpstr>3.7  常用的客观定权方法</vt:lpstr>
      <vt:lpstr>3.8  组合权重及其计算方法</vt:lpstr>
      <vt:lpstr>组合权重计算表</vt:lpstr>
      <vt:lpstr>几种常用的综合评价方法</vt:lpstr>
      <vt:lpstr>4.1  层次分析法概念</vt:lpstr>
      <vt:lpstr>4.2  层次分析法示例</vt:lpstr>
      <vt:lpstr>4.3  建立目标图</vt:lpstr>
      <vt:lpstr>4.4  计算权重系数</vt:lpstr>
      <vt:lpstr>4.4  计算权重系数(续1)</vt:lpstr>
      <vt:lpstr>4.4  计算权重系数(续2)</vt:lpstr>
      <vt:lpstr>PowerPoint 演示文稿</vt:lpstr>
      <vt:lpstr>4.5  求综合评分指数</vt:lpstr>
      <vt:lpstr>4.5  求综合评分指数(续1）</vt:lpstr>
      <vt:lpstr>4.6  层次分析法评价</vt:lpstr>
      <vt:lpstr>4.6  层次分析法评价（续1）</vt:lpstr>
      <vt:lpstr>4.6  层次分析法评价（续2）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Windows User</cp:lastModifiedBy>
  <cp:revision>91</cp:revision>
  <cp:lastPrinted>2020-09-17T15:04:20Z</cp:lastPrinted>
  <dcterms:created xsi:type="dcterms:W3CDTF">2020-09-17T15:04:20Z</dcterms:created>
  <dcterms:modified xsi:type="dcterms:W3CDTF">2022-07-07T05:08:58Z</dcterms:modified>
</cp:coreProperties>
</file>