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95"/>
  </p:notesMasterIdLst>
  <p:sldIdLst>
    <p:sldId id="304" r:id="rId2"/>
    <p:sldId id="344" r:id="rId3"/>
    <p:sldId id="435" r:id="rId4"/>
    <p:sldId id="490" r:id="rId5"/>
    <p:sldId id="456" r:id="rId6"/>
    <p:sldId id="437" r:id="rId7"/>
    <p:sldId id="436" r:id="rId8"/>
    <p:sldId id="438" r:id="rId9"/>
    <p:sldId id="486" r:id="rId10"/>
    <p:sldId id="487" r:id="rId11"/>
    <p:sldId id="488" r:id="rId12"/>
    <p:sldId id="489" r:id="rId13"/>
    <p:sldId id="429" r:id="rId14"/>
    <p:sldId id="440" r:id="rId15"/>
    <p:sldId id="428" r:id="rId16"/>
    <p:sldId id="455" r:id="rId17"/>
    <p:sldId id="454" r:id="rId18"/>
    <p:sldId id="358" r:id="rId19"/>
    <p:sldId id="452" r:id="rId20"/>
    <p:sldId id="371" r:id="rId21"/>
    <p:sldId id="445" r:id="rId22"/>
    <p:sldId id="444" r:id="rId23"/>
    <p:sldId id="446" r:id="rId24"/>
    <p:sldId id="373" r:id="rId25"/>
    <p:sldId id="374" r:id="rId26"/>
    <p:sldId id="360" r:id="rId27"/>
    <p:sldId id="363" r:id="rId28"/>
    <p:sldId id="466" r:id="rId29"/>
    <p:sldId id="364" r:id="rId30"/>
    <p:sldId id="451" r:id="rId31"/>
    <p:sldId id="366" r:id="rId32"/>
    <p:sldId id="367" r:id="rId33"/>
    <p:sldId id="368" r:id="rId34"/>
    <p:sldId id="369" r:id="rId35"/>
    <p:sldId id="375" r:id="rId36"/>
    <p:sldId id="376" r:id="rId37"/>
    <p:sldId id="491" r:id="rId38"/>
    <p:sldId id="492" r:id="rId39"/>
    <p:sldId id="493" r:id="rId40"/>
    <p:sldId id="494" r:id="rId41"/>
    <p:sldId id="495" r:id="rId42"/>
    <p:sldId id="496" r:id="rId43"/>
    <p:sldId id="497" r:id="rId44"/>
    <p:sldId id="404" r:id="rId45"/>
    <p:sldId id="405" r:id="rId46"/>
    <p:sldId id="447" r:id="rId47"/>
    <p:sldId id="449" r:id="rId48"/>
    <p:sldId id="448" r:id="rId49"/>
    <p:sldId id="450" r:id="rId50"/>
    <p:sldId id="467" r:id="rId51"/>
    <p:sldId id="468" r:id="rId52"/>
    <p:sldId id="469" r:id="rId53"/>
    <p:sldId id="470" r:id="rId54"/>
    <p:sldId id="471" r:id="rId55"/>
    <p:sldId id="472" r:id="rId56"/>
    <p:sldId id="473" r:id="rId57"/>
    <p:sldId id="474" r:id="rId58"/>
    <p:sldId id="475" r:id="rId59"/>
    <p:sldId id="476" r:id="rId60"/>
    <p:sldId id="477" r:id="rId61"/>
    <p:sldId id="478" r:id="rId62"/>
    <p:sldId id="479" r:id="rId63"/>
    <p:sldId id="480" r:id="rId64"/>
    <p:sldId id="481" r:id="rId65"/>
    <p:sldId id="482" r:id="rId66"/>
    <p:sldId id="377" r:id="rId67"/>
    <p:sldId id="381" r:id="rId68"/>
    <p:sldId id="382" r:id="rId69"/>
    <p:sldId id="383" r:id="rId70"/>
    <p:sldId id="465" r:id="rId71"/>
    <p:sldId id="458" r:id="rId72"/>
    <p:sldId id="459" r:id="rId73"/>
    <p:sldId id="384" r:id="rId74"/>
    <p:sldId id="378" r:id="rId75"/>
    <p:sldId id="386" r:id="rId76"/>
    <p:sldId id="387" r:id="rId77"/>
    <p:sldId id="388" r:id="rId78"/>
    <p:sldId id="389" r:id="rId79"/>
    <p:sldId id="390" r:id="rId80"/>
    <p:sldId id="391" r:id="rId81"/>
    <p:sldId id="392" r:id="rId82"/>
    <p:sldId id="393" r:id="rId83"/>
    <p:sldId id="394" r:id="rId84"/>
    <p:sldId id="395" r:id="rId85"/>
    <p:sldId id="397" r:id="rId86"/>
    <p:sldId id="400" r:id="rId87"/>
    <p:sldId id="401" r:id="rId88"/>
    <p:sldId id="402" r:id="rId89"/>
    <p:sldId id="460" r:id="rId90"/>
    <p:sldId id="461" r:id="rId91"/>
    <p:sldId id="462" r:id="rId92"/>
    <p:sldId id="463" r:id="rId93"/>
    <p:sldId id="464" r:id="rId9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rgbClr val="3399FF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rgbClr val="3399FF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rgbClr val="3399FF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rgbClr val="3399FF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rgbClr val="3399FF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rgbClr val="3399FF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rgbClr val="3399FF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rgbClr val="3399FF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rgbClr val="3399FF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FF"/>
    <a:srgbClr val="0000FF"/>
    <a:srgbClr val="FF33CC"/>
    <a:srgbClr val="FF6600"/>
    <a:srgbClr val="FF3399"/>
    <a:srgbClr val="FF0000"/>
    <a:srgbClr val="00FF00"/>
    <a:srgbClr val="00006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2" autoAdjust="0"/>
    <p:restoredTop sz="94660"/>
  </p:normalViewPr>
  <p:slideViewPr>
    <p:cSldViewPr>
      <p:cViewPr varScale="1">
        <p:scale>
          <a:sx n="97" d="100"/>
          <a:sy n="97" d="100"/>
        </p:scale>
        <p:origin x="796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0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4" Type="http://schemas.openxmlformats.org/officeDocument/2006/relationships/image" Target="../media/image78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8.wmf"/><Relationship Id="rId5" Type="http://schemas.openxmlformats.org/officeDocument/2006/relationships/image" Target="../media/image90.wmf"/><Relationship Id="rId4" Type="http://schemas.openxmlformats.org/officeDocument/2006/relationships/image" Target="../media/image89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5" Type="http://schemas.openxmlformats.org/officeDocument/2006/relationships/image" Target="../media/image93.wmf"/><Relationship Id="rId4" Type="http://schemas.openxmlformats.org/officeDocument/2006/relationships/image" Target="../media/image9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5" Type="http://schemas.openxmlformats.org/officeDocument/2006/relationships/image" Target="../media/image96.wmf"/><Relationship Id="rId4" Type="http://schemas.openxmlformats.org/officeDocument/2006/relationships/image" Target="../media/image95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5" Type="http://schemas.openxmlformats.org/officeDocument/2006/relationships/image" Target="../media/image102.wmf"/><Relationship Id="rId4" Type="http://schemas.openxmlformats.org/officeDocument/2006/relationships/image" Target="../media/image101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Relationship Id="rId5" Type="http://schemas.openxmlformats.org/officeDocument/2006/relationships/image" Target="../media/image107.wmf"/><Relationship Id="rId4" Type="http://schemas.openxmlformats.org/officeDocument/2006/relationships/image" Target="../media/image106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5" Type="http://schemas.openxmlformats.org/officeDocument/2006/relationships/image" Target="../media/image112.wmf"/><Relationship Id="rId4" Type="http://schemas.openxmlformats.org/officeDocument/2006/relationships/image" Target="../media/image111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Relationship Id="rId4" Type="http://schemas.openxmlformats.org/officeDocument/2006/relationships/image" Target="../media/image116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wmf"/><Relationship Id="rId1" Type="http://schemas.openxmlformats.org/officeDocument/2006/relationships/image" Target="../media/image117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Relationship Id="rId6" Type="http://schemas.openxmlformats.org/officeDocument/2006/relationships/image" Target="../media/image129.wmf"/><Relationship Id="rId5" Type="http://schemas.openxmlformats.org/officeDocument/2006/relationships/image" Target="../media/image128.wmf"/><Relationship Id="rId4" Type="http://schemas.openxmlformats.org/officeDocument/2006/relationships/image" Target="../media/image127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wmf"/><Relationship Id="rId1" Type="http://schemas.openxmlformats.org/officeDocument/2006/relationships/image" Target="../media/image130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wmf"/><Relationship Id="rId1" Type="http://schemas.openxmlformats.org/officeDocument/2006/relationships/image" Target="../media/image13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4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wmf"/><Relationship Id="rId1" Type="http://schemas.openxmlformats.org/officeDocument/2006/relationships/image" Target="../media/image135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wmf"/><Relationship Id="rId1" Type="http://schemas.openxmlformats.org/officeDocument/2006/relationships/image" Target="../media/image137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wmf"/><Relationship Id="rId2" Type="http://schemas.openxmlformats.org/officeDocument/2006/relationships/image" Target="../media/image140.wmf"/><Relationship Id="rId1" Type="http://schemas.openxmlformats.org/officeDocument/2006/relationships/image" Target="../media/image139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wmf"/><Relationship Id="rId2" Type="http://schemas.openxmlformats.org/officeDocument/2006/relationships/image" Target="../media/image143.wmf"/><Relationship Id="rId1" Type="http://schemas.openxmlformats.org/officeDocument/2006/relationships/image" Target="../media/image142.wmf"/><Relationship Id="rId4" Type="http://schemas.openxmlformats.org/officeDocument/2006/relationships/image" Target="../media/image145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13" Type="http://schemas.openxmlformats.org/officeDocument/2006/relationships/image" Target="../media/image158.wmf"/><Relationship Id="rId3" Type="http://schemas.openxmlformats.org/officeDocument/2006/relationships/image" Target="../media/image148.wmf"/><Relationship Id="rId7" Type="http://schemas.openxmlformats.org/officeDocument/2006/relationships/image" Target="../media/image152.wmf"/><Relationship Id="rId12" Type="http://schemas.openxmlformats.org/officeDocument/2006/relationships/image" Target="../media/image157.wmf"/><Relationship Id="rId17" Type="http://schemas.openxmlformats.org/officeDocument/2006/relationships/image" Target="../media/image162.wmf"/><Relationship Id="rId2" Type="http://schemas.openxmlformats.org/officeDocument/2006/relationships/image" Target="../media/image147.wmf"/><Relationship Id="rId16" Type="http://schemas.openxmlformats.org/officeDocument/2006/relationships/image" Target="../media/image161.wmf"/><Relationship Id="rId1" Type="http://schemas.openxmlformats.org/officeDocument/2006/relationships/image" Target="../media/image146.wmf"/><Relationship Id="rId6" Type="http://schemas.openxmlformats.org/officeDocument/2006/relationships/image" Target="../media/image151.wmf"/><Relationship Id="rId11" Type="http://schemas.openxmlformats.org/officeDocument/2006/relationships/image" Target="../media/image156.wmf"/><Relationship Id="rId5" Type="http://schemas.openxmlformats.org/officeDocument/2006/relationships/image" Target="../media/image150.wmf"/><Relationship Id="rId15" Type="http://schemas.openxmlformats.org/officeDocument/2006/relationships/image" Target="../media/image160.wmf"/><Relationship Id="rId10" Type="http://schemas.openxmlformats.org/officeDocument/2006/relationships/image" Target="../media/image155.wmf"/><Relationship Id="rId4" Type="http://schemas.openxmlformats.org/officeDocument/2006/relationships/image" Target="../media/image149.wmf"/><Relationship Id="rId9" Type="http://schemas.openxmlformats.org/officeDocument/2006/relationships/image" Target="../media/image154.wmf"/><Relationship Id="rId14" Type="http://schemas.openxmlformats.org/officeDocument/2006/relationships/image" Target="../media/image159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4.wmf"/><Relationship Id="rId1" Type="http://schemas.openxmlformats.org/officeDocument/2006/relationships/image" Target="../media/image163.w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6.wmf"/><Relationship Id="rId1" Type="http://schemas.openxmlformats.org/officeDocument/2006/relationships/image" Target="../media/image165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wmf"/><Relationship Id="rId7" Type="http://schemas.openxmlformats.org/officeDocument/2006/relationships/image" Target="../media/image174.wmf"/><Relationship Id="rId2" Type="http://schemas.openxmlformats.org/officeDocument/2006/relationships/image" Target="../media/image169.wmf"/><Relationship Id="rId1" Type="http://schemas.openxmlformats.org/officeDocument/2006/relationships/image" Target="../media/image168.wmf"/><Relationship Id="rId6" Type="http://schemas.openxmlformats.org/officeDocument/2006/relationships/image" Target="../media/image173.wmf"/><Relationship Id="rId5" Type="http://schemas.openxmlformats.org/officeDocument/2006/relationships/image" Target="../media/image172.wmf"/><Relationship Id="rId4" Type="http://schemas.openxmlformats.org/officeDocument/2006/relationships/image" Target="../media/image171.w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wmf"/><Relationship Id="rId3" Type="http://schemas.openxmlformats.org/officeDocument/2006/relationships/image" Target="../media/image165.wmf"/><Relationship Id="rId7" Type="http://schemas.openxmlformats.org/officeDocument/2006/relationships/image" Target="../media/image170.wmf"/><Relationship Id="rId2" Type="http://schemas.openxmlformats.org/officeDocument/2006/relationships/image" Target="../media/image176.wmf"/><Relationship Id="rId1" Type="http://schemas.openxmlformats.org/officeDocument/2006/relationships/image" Target="../media/image164.wmf"/><Relationship Id="rId6" Type="http://schemas.openxmlformats.org/officeDocument/2006/relationships/image" Target="../media/image179.wmf"/><Relationship Id="rId11" Type="http://schemas.openxmlformats.org/officeDocument/2006/relationships/image" Target="../media/image182.wmf"/><Relationship Id="rId5" Type="http://schemas.openxmlformats.org/officeDocument/2006/relationships/image" Target="../media/image178.wmf"/><Relationship Id="rId10" Type="http://schemas.openxmlformats.org/officeDocument/2006/relationships/image" Target="../media/image181.wmf"/><Relationship Id="rId4" Type="http://schemas.openxmlformats.org/officeDocument/2006/relationships/image" Target="../media/image177.wmf"/><Relationship Id="rId9" Type="http://schemas.openxmlformats.org/officeDocument/2006/relationships/image" Target="../media/image172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12" Type="http://schemas.openxmlformats.org/officeDocument/2006/relationships/image" Target="../media/image32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11" Type="http://schemas.openxmlformats.org/officeDocument/2006/relationships/image" Target="../media/image31.wmf"/><Relationship Id="rId5" Type="http://schemas.openxmlformats.org/officeDocument/2006/relationships/image" Target="../media/image25.wmf"/><Relationship Id="rId10" Type="http://schemas.openxmlformats.org/officeDocument/2006/relationships/image" Target="../media/image30.wmf"/><Relationship Id="rId4" Type="http://schemas.openxmlformats.org/officeDocument/2006/relationships/image" Target="../media/image24.wmf"/><Relationship Id="rId9" Type="http://schemas.openxmlformats.org/officeDocument/2006/relationships/image" Target="../media/image29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wmf"/><Relationship Id="rId2" Type="http://schemas.openxmlformats.org/officeDocument/2006/relationships/image" Target="../media/image184.wmf"/><Relationship Id="rId1" Type="http://schemas.openxmlformats.org/officeDocument/2006/relationships/image" Target="../media/image183.wmf"/><Relationship Id="rId4" Type="http://schemas.openxmlformats.org/officeDocument/2006/relationships/image" Target="../media/image186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wmf"/><Relationship Id="rId7" Type="http://schemas.openxmlformats.org/officeDocument/2006/relationships/image" Target="../media/image192.wmf"/><Relationship Id="rId2" Type="http://schemas.openxmlformats.org/officeDocument/2006/relationships/image" Target="../media/image23.wmf"/><Relationship Id="rId1" Type="http://schemas.openxmlformats.org/officeDocument/2006/relationships/image" Target="../media/image187.wmf"/><Relationship Id="rId6" Type="http://schemas.openxmlformats.org/officeDocument/2006/relationships/image" Target="../media/image191.wmf"/><Relationship Id="rId5" Type="http://schemas.openxmlformats.org/officeDocument/2006/relationships/image" Target="../media/image190.wmf"/><Relationship Id="rId4" Type="http://schemas.openxmlformats.org/officeDocument/2006/relationships/image" Target="../media/image189.w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wmf"/><Relationship Id="rId3" Type="http://schemas.openxmlformats.org/officeDocument/2006/relationships/image" Target="../media/image194.wmf"/><Relationship Id="rId7" Type="http://schemas.openxmlformats.org/officeDocument/2006/relationships/image" Target="../media/image198.wmf"/><Relationship Id="rId2" Type="http://schemas.openxmlformats.org/officeDocument/2006/relationships/image" Target="../media/image185.wmf"/><Relationship Id="rId1" Type="http://schemas.openxmlformats.org/officeDocument/2006/relationships/image" Target="../media/image193.wmf"/><Relationship Id="rId6" Type="http://schemas.openxmlformats.org/officeDocument/2006/relationships/image" Target="../media/image197.wmf"/><Relationship Id="rId11" Type="http://schemas.openxmlformats.org/officeDocument/2006/relationships/image" Target="../media/image202.wmf"/><Relationship Id="rId5" Type="http://schemas.openxmlformats.org/officeDocument/2006/relationships/image" Target="../media/image196.wmf"/><Relationship Id="rId10" Type="http://schemas.openxmlformats.org/officeDocument/2006/relationships/image" Target="../media/image201.wmf"/><Relationship Id="rId4" Type="http://schemas.openxmlformats.org/officeDocument/2006/relationships/image" Target="../media/image195.wmf"/><Relationship Id="rId9" Type="http://schemas.openxmlformats.org/officeDocument/2006/relationships/image" Target="../media/image200.w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wmf"/><Relationship Id="rId3" Type="http://schemas.openxmlformats.org/officeDocument/2006/relationships/image" Target="../media/image205.wmf"/><Relationship Id="rId7" Type="http://schemas.openxmlformats.org/officeDocument/2006/relationships/image" Target="../media/image209.wmf"/><Relationship Id="rId2" Type="http://schemas.openxmlformats.org/officeDocument/2006/relationships/image" Target="../media/image204.wmf"/><Relationship Id="rId1" Type="http://schemas.openxmlformats.org/officeDocument/2006/relationships/image" Target="../media/image203.wmf"/><Relationship Id="rId6" Type="http://schemas.openxmlformats.org/officeDocument/2006/relationships/image" Target="../media/image208.wmf"/><Relationship Id="rId5" Type="http://schemas.openxmlformats.org/officeDocument/2006/relationships/image" Target="../media/image207.wmf"/><Relationship Id="rId4" Type="http://schemas.openxmlformats.org/officeDocument/2006/relationships/image" Target="../media/image206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wmf"/><Relationship Id="rId2" Type="http://schemas.openxmlformats.org/officeDocument/2006/relationships/image" Target="../media/image212.wmf"/><Relationship Id="rId1" Type="http://schemas.openxmlformats.org/officeDocument/2006/relationships/image" Target="../media/image211.wmf"/></Relationships>
</file>

<file path=ppt/drawings/_rels/vmlDrawing4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5.wmf"/><Relationship Id="rId1" Type="http://schemas.openxmlformats.org/officeDocument/2006/relationships/image" Target="../media/image214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8.wmf"/><Relationship Id="rId2" Type="http://schemas.openxmlformats.org/officeDocument/2006/relationships/image" Target="../media/image217.wmf"/><Relationship Id="rId1" Type="http://schemas.openxmlformats.org/officeDocument/2006/relationships/image" Target="../media/image216.wmf"/><Relationship Id="rId5" Type="http://schemas.openxmlformats.org/officeDocument/2006/relationships/image" Target="../media/image220.wmf"/><Relationship Id="rId4" Type="http://schemas.openxmlformats.org/officeDocument/2006/relationships/image" Target="../media/image219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3.wmf"/><Relationship Id="rId2" Type="http://schemas.openxmlformats.org/officeDocument/2006/relationships/image" Target="../media/image222.wmf"/><Relationship Id="rId1" Type="http://schemas.openxmlformats.org/officeDocument/2006/relationships/image" Target="../media/image221.wmf"/><Relationship Id="rId5" Type="http://schemas.openxmlformats.org/officeDocument/2006/relationships/image" Target="../media/image225.wmf"/><Relationship Id="rId4" Type="http://schemas.openxmlformats.org/officeDocument/2006/relationships/image" Target="../media/image224.w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6.wmf"/></Relationships>
</file>

<file path=ppt/drawings/_rels/vmlDrawing4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8.wmf"/><Relationship Id="rId1" Type="http://schemas.openxmlformats.org/officeDocument/2006/relationships/image" Target="../media/image22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5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wmf"/><Relationship Id="rId1" Type="http://schemas.openxmlformats.org/officeDocument/2006/relationships/image" Target="../media/image229.w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image" Target="../media/image44.wmf"/><Relationship Id="rId7" Type="http://schemas.openxmlformats.org/officeDocument/2006/relationships/image" Target="../media/image48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Relationship Id="rId9" Type="http://schemas.openxmlformats.org/officeDocument/2006/relationships/image" Target="../media/image5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68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020CC3D0-823C-4EC5-95DD-3E36AEECB2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56481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A27990-5FE2-4846-B0EA-73E1FBFCFCD6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61817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068C70-6C4E-4707-83CF-3BE5A2C84C4F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8825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F47AF5-0851-4350-9824-394A72D1D78C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请考虑，现实世界中的概念都是明确的非此即彼吗？</a:t>
            </a:r>
          </a:p>
          <a:p>
            <a:r>
              <a:rPr lang="zh-CN" altLang="en-US"/>
              <a:t>姚明的身高</a:t>
            </a:r>
            <a:r>
              <a:rPr lang="en-US" altLang="zh-CN"/>
              <a:t>2.26</a:t>
            </a:r>
            <a:r>
              <a:rPr lang="zh-CN" altLang="en-US"/>
              <a:t>米，我们把论域设为</a:t>
            </a:r>
            <a:r>
              <a:rPr lang="en-US" altLang="zh-CN"/>
              <a:t>[0,3]</a:t>
            </a:r>
            <a:r>
              <a:rPr lang="zh-CN" altLang="en-US"/>
              <a:t>。你们认为多高算高个子？</a:t>
            </a:r>
          </a:p>
        </p:txBody>
      </p:sp>
    </p:spTree>
    <p:extLst>
      <p:ext uri="{BB962C8B-B14F-4D97-AF65-F5344CB8AC3E}">
        <p14:creationId xmlns:p14="http://schemas.microsoft.com/office/powerpoint/2010/main" val="3250359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4993A9-FBDE-49E9-B67A-06584C3BAB0E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42975" y="746125"/>
            <a:ext cx="4972050" cy="37290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724400"/>
            <a:ext cx="5486400" cy="4475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14518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6AAD8D-0869-49BD-9942-A26C5983073D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367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23694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CB97CB-C912-4864-8CC4-A7DAE2D71A4C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37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48545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02DD5F-3297-4947-80FD-AC31B4C46192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回忆一下，经典集合与元素的关系。</a:t>
            </a:r>
          </a:p>
        </p:txBody>
      </p:sp>
    </p:spTree>
    <p:extLst>
      <p:ext uri="{BB962C8B-B14F-4D97-AF65-F5344CB8AC3E}">
        <p14:creationId xmlns:p14="http://schemas.microsoft.com/office/powerpoint/2010/main" val="758559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0CC3D0-823C-4EC5-95DD-3E36AEECB21D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84064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0CC3D0-823C-4EC5-95DD-3E36AEECB21D}" type="slidenum">
              <a:rPr lang="en-US" altLang="zh-CN" smtClean="0"/>
              <a:pPr>
                <a:defRPr/>
              </a:pPr>
              <a:t>74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7832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5" name="Group 9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4286250 w 2706"/>
                <a:gd name="T1" fmla="*/ 0 h 640"/>
                <a:gd name="T2" fmla="*/ 4286250 w 2706"/>
                <a:gd name="T3" fmla="*/ 0 h 640"/>
                <a:gd name="T4" fmla="*/ 4105275 w 2706"/>
                <a:gd name="T5" fmla="*/ 28575 h 640"/>
                <a:gd name="T6" fmla="*/ 3921125 w 2706"/>
                <a:gd name="T7" fmla="*/ 60325 h 640"/>
                <a:gd name="T8" fmla="*/ 3733800 w 2706"/>
                <a:gd name="T9" fmla="*/ 95250 h 640"/>
                <a:gd name="T10" fmla="*/ 3540125 w 2706"/>
                <a:gd name="T11" fmla="*/ 130175 h 640"/>
                <a:gd name="T12" fmla="*/ 3343275 w 2706"/>
                <a:gd name="T13" fmla="*/ 171450 h 640"/>
                <a:gd name="T14" fmla="*/ 3140075 w 2706"/>
                <a:gd name="T15" fmla="*/ 212725 h 640"/>
                <a:gd name="T16" fmla="*/ 2933700 w 2706"/>
                <a:gd name="T17" fmla="*/ 260350 h 640"/>
                <a:gd name="T18" fmla="*/ 2720975 w 2706"/>
                <a:gd name="T19" fmla="*/ 307975 h 640"/>
                <a:gd name="T20" fmla="*/ 2720975 w 2706"/>
                <a:gd name="T21" fmla="*/ 307975 h 640"/>
                <a:gd name="T22" fmla="*/ 2336800 w 2706"/>
                <a:gd name="T23" fmla="*/ 400050 h 640"/>
                <a:gd name="T24" fmla="*/ 1962150 w 2706"/>
                <a:gd name="T25" fmla="*/ 482600 h 640"/>
                <a:gd name="T26" fmla="*/ 1603375 w 2706"/>
                <a:gd name="T27" fmla="*/ 558800 h 640"/>
                <a:gd name="T28" fmla="*/ 1257300 w 2706"/>
                <a:gd name="T29" fmla="*/ 631825 h 640"/>
                <a:gd name="T30" fmla="*/ 927100 w 2706"/>
                <a:gd name="T31" fmla="*/ 695325 h 640"/>
                <a:gd name="T32" fmla="*/ 606425 w 2706"/>
                <a:gd name="T33" fmla="*/ 752475 h 640"/>
                <a:gd name="T34" fmla="*/ 298450 w 2706"/>
                <a:gd name="T35" fmla="*/ 806450 h 640"/>
                <a:gd name="T36" fmla="*/ 0 w 2706"/>
                <a:gd name="T37" fmla="*/ 854075 h 640"/>
                <a:gd name="T38" fmla="*/ 0 w 2706"/>
                <a:gd name="T39" fmla="*/ 854075 h 640"/>
                <a:gd name="T40" fmla="*/ 206375 w 2706"/>
                <a:gd name="T41" fmla="*/ 882650 h 640"/>
                <a:gd name="T42" fmla="*/ 403225 w 2706"/>
                <a:gd name="T43" fmla="*/ 908050 h 640"/>
                <a:gd name="T44" fmla="*/ 593725 w 2706"/>
                <a:gd name="T45" fmla="*/ 930275 h 640"/>
                <a:gd name="T46" fmla="*/ 781050 w 2706"/>
                <a:gd name="T47" fmla="*/ 949325 h 640"/>
                <a:gd name="T48" fmla="*/ 962025 w 2706"/>
                <a:gd name="T49" fmla="*/ 968375 h 640"/>
                <a:gd name="T50" fmla="*/ 1136650 w 2706"/>
                <a:gd name="T51" fmla="*/ 981075 h 640"/>
                <a:gd name="T52" fmla="*/ 1304925 w 2706"/>
                <a:gd name="T53" fmla="*/ 993775 h 640"/>
                <a:gd name="T54" fmla="*/ 1470025 w 2706"/>
                <a:gd name="T55" fmla="*/ 1003300 h 640"/>
                <a:gd name="T56" fmla="*/ 1631950 w 2706"/>
                <a:gd name="T57" fmla="*/ 1009650 h 640"/>
                <a:gd name="T58" fmla="*/ 1787525 w 2706"/>
                <a:gd name="T59" fmla="*/ 1012825 h 640"/>
                <a:gd name="T60" fmla="*/ 1936750 w 2706"/>
                <a:gd name="T61" fmla="*/ 1016000 h 640"/>
                <a:gd name="T62" fmla="*/ 2082800 w 2706"/>
                <a:gd name="T63" fmla="*/ 1016000 h 640"/>
                <a:gd name="T64" fmla="*/ 2225675 w 2706"/>
                <a:gd name="T65" fmla="*/ 1012825 h 640"/>
                <a:gd name="T66" fmla="*/ 2365375 w 2706"/>
                <a:gd name="T67" fmla="*/ 1009650 h 640"/>
                <a:gd name="T68" fmla="*/ 2498725 w 2706"/>
                <a:gd name="T69" fmla="*/ 1003300 h 640"/>
                <a:gd name="T70" fmla="*/ 2628900 w 2706"/>
                <a:gd name="T71" fmla="*/ 993775 h 640"/>
                <a:gd name="T72" fmla="*/ 2752725 w 2706"/>
                <a:gd name="T73" fmla="*/ 984250 h 640"/>
                <a:gd name="T74" fmla="*/ 2876550 w 2706"/>
                <a:gd name="T75" fmla="*/ 971550 h 640"/>
                <a:gd name="T76" fmla="*/ 2994025 w 2706"/>
                <a:gd name="T77" fmla="*/ 955675 h 640"/>
                <a:gd name="T78" fmla="*/ 3111500 w 2706"/>
                <a:gd name="T79" fmla="*/ 939800 h 640"/>
                <a:gd name="T80" fmla="*/ 3222625 w 2706"/>
                <a:gd name="T81" fmla="*/ 920750 h 640"/>
                <a:gd name="T82" fmla="*/ 3333750 w 2706"/>
                <a:gd name="T83" fmla="*/ 901700 h 640"/>
                <a:gd name="T84" fmla="*/ 3438525 w 2706"/>
                <a:gd name="T85" fmla="*/ 879475 h 640"/>
                <a:gd name="T86" fmla="*/ 3543300 w 2706"/>
                <a:gd name="T87" fmla="*/ 857250 h 640"/>
                <a:gd name="T88" fmla="*/ 3644900 w 2706"/>
                <a:gd name="T89" fmla="*/ 831850 h 640"/>
                <a:gd name="T90" fmla="*/ 3743325 w 2706"/>
                <a:gd name="T91" fmla="*/ 806450 h 640"/>
                <a:gd name="T92" fmla="*/ 3838575 w 2706"/>
                <a:gd name="T93" fmla="*/ 777875 h 640"/>
                <a:gd name="T94" fmla="*/ 3933825 w 2706"/>
                <a:gd name="T95" fmla="*/ 749300 h 640"/>
                <a:gd name="T96" fmla="*/ 4114800 w 2706"/>
                <a:gd name="T97" fmla="*/ 685800 h 640"/>
                <a:gd name="T98" fmla="*/ 4289425 w 2706"/>
                <a:gd name="T99" fmla="*/ 619125 h 640"/>
                <a:gd name="T100" fmla="*/ 4289425 w 2706"/>
                <a:gd name="T101" fmla="*/ 619125 h 640"/>
                <a:gd name="T102" fmla="*/ 4295775 w 2706"/>
                <a:gd name="T103" fmla="*/ 615950 h 640"/>
                <a:gd name="T104" fmla="*/ 4295775 w 2706"/>
                <a:gd name="T105" fmla="*/ 615950 h 640"/>
                <a:gd name="T106" fmla="*/ 4295775 w 2706"/>
                <a:gd name="T107" fmla="*/ 0 h 640"/>
                <a:gd name="T108" fmla="*/ 4295775 w 2706"/>
                <a:gd name="T109" fmla="*/ 0 h 640"/>
                <a:gd name="T110" fmla="*/ 4286250 w 2706"/>
                <a:gd name="T111" fmla="*/ 0 h 640"/>
                <a:gd name="T112" fmla="*/ 4286250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8280401 w 5216"/>
                <a:gd name="T1" fmla="*/ 1133475 h 762"/>
                <a:gd name="T2" fmla="*/ 7912101 w 5216"/>
                <a:gd name="T3" fmla="*/ 1089025 h 762"/>
                <a:gd name="T4" fmla="*/ 7108826 w 5216"/>
                <a:gd name="T5" fmla="*/ 968375 h 762"/>
                <a:gd name="T6" fmla="*/ 6213476 w 5216"/>
                <a:gd name="T7" fmla="*/ 806450 h 762"/>
                <a:gd name="T8" fmla="*/ 5216526 w 5216"/>
                <a:gd name="T9" fmla="*/ 593725 h 762"/>
                <a:gd name="T10" fmla="*/ 4676776 w 5216"/>
                <a:gd name="T11" fmla="*/ 469900 h 762"/>
                <a:gd name="T12" fmla="*/ 4257676 w 5216"/>
                <a:gd name="T13" fmla="*/ 374650 h 762"/>
                <a:gd name="T14" fmla="*/ 3857625 w 5216"/>
                <a:gd name="T15" fmla="*/ 292100 h 762"/>
                <a:gd name="T16" fmla="*/ 3476625 w 5216"/>
                <a:gd name="T17" fmla="*/ 222250 h 762"/>
                <a:gd name="T18" fmla="*/ 3111500 w 5216"/>
                <a:gd name="T19" fmla="*/ 161925 h 762"/>
                <a:gd name="T20" fmla="*/ 2762250 w 5216"/>
                <a:gd name="T21" fmla="*/ 114300 h 762"/>
                <a:gd name="T22" fmla="*/ 2117725 w 5216"/>
                <a:gd name="T23" fmla="*/ 44450 h 762"/>
                <a:gd name="T24" fmla="*/ 1539875 w 5216"/>
                <a:gd name="T25" fmla="*/ 6350 h 762"/>
                <a:gd name="T26" fmla="*/ 1022350 w 5216"/>
                <a:gd name="T27" fmla="*/ 0 h 762"/>
                <a:gd name="T28" fmla="*/ 568325 w 5216"/>
                <a:gd name="T29" fmla="*/ 15875 h 762"/>
                <a:gd name="T30" fmla="*/ 174625 w 5216"/>
                <a:gd name="T31" fmla="*/ 50800 h 762"/>
                <a:gd name="T32" fmla="*/ 0 w 5216"/>
                <a:gd name="T33" fmla="*/ 76200 h 762"/>
                <a:gd name="T34" fmla="*/ 498475 w 5216"/>
                <a:gd name="T35" fmla="*/ 136525 h 762"/>
                <a:gd name="T36" fmla="*/ 1035050 w 5216"/>
                <a:gd name="T37" fmla="*/ 222250 h 762"/>
                <a:gd name="T38" fmla="*/ 1609725 w 5216"/>
                <a:gd name="T39" fmla="*/ 333375 h 762"/>
                <a:gd name="T40" fmla="*/ 2225675 w 5216"/>
                <a:gd name="T41" fmla="*/ 469900 h 762"/>
                <a:gd name="T42" fmla="*/ 2787650 w 5216"/>
                <a:gd name="T43" fmla="*/ 600075 h 762"/>
                <a:gd name="T44" fmla="*/ 3822700 w 5216"/>
                <a:gd name="T45" fmla="*/ 819150 h 762"/>
                <a:gd name="T46" fmla="*/ 4298951 w 5216"/>
                <a:gd name="T47" fmla="*/ 908050 h 762"/>
                <a:gd name="T48" fmla="*/ 4749801 w 5216"/>
                <a:gd name="T49" fmla="*/ 984250 h 762"/>
                <a:gd name="T50" fmla="*/ 5175251 w 5216"/>
                <a:gd name="T51" fmla="*/ 1050925 h 762"/>
                <a:gd name="T52" fmla="*/ 5575301 w 5216"/>
                <a:gd name="T53" fmla="*/ 1101725 h 762"/>
                <a:gd name="T54" fmla="*/ 5953126 w 5216"/>
                <a:gd name="T55" fmla="*/ 1146175 h 762"/>
                <a:gd name="T56" fmla="*/ 6308726 w 5216"/>
                <a:gd name="T57" fmla="*/ 1174750 h 762"/>
                <a:gd name="T58" fmla="*/ 6642101 w 5216"/>
                <a:gd name="T59" fmla="*/ 1196975 h 762"/>
                <a:gd name="T60" fmla="*/ 6959601 w 5216"/>
                <a:gd name="T61" fmla="*/ 1209675 h 762"/>
                <a:gd name="T62" fmla="*/ 7254876 w 5216"/>
                <a:gd name="T63" fmla="*/ 1209675 h 762"/>
                <a:gd name="T64" fmla="*/ 7534276 w 5216"/>
                <a:gd name="T65" fmla="*/ 1203325 h 762"/>
                <a:gd name="T66" fmla="*/ 7797801 w 5216"/>
                <a:gd name="T67" fmla="*/ 1187450 h 762"/>
                <a:gd name="T68" fmla="*/ 8045451 w 5216"/>
                <a:gd name="T69" fmla="*/ 1162050 h 762"/>
                <a:gd name="T70" fmla="*/ 8280401 w 5216"/>
                <a:gd name="T71" fmla="*/ 1133475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111125 h 694"/>
                <a:gd name="T2" fmla="*/ 0 w 5144"/>
                <a:gd name="T3" fmla="*/ 111125 h 694"/>
                <a:gd name="T4" fmla="*/ 28575 w 5144"/>
                <a:gd name="T5" fmla="*/ 104775 h 694"/>
                <a:gd name="T6" fmla="*/ 114300 w 5144"/>
                <a:gd name="T7" fmla="*/ 88900 h 694"/>
                <a:gd name="T8" fmla="*/ 260350 w 5144"/>
                <a:gd name="T9" fmla="*/ 66675 h 694"/>
                <a:gd name="T10" fmla="*/ 355600 w 5144"/>
                <a:gd name="T11" fmla="*/ 53975 h 694"/>
                <a:gd name="T12" fmla="*/ 466725 w 5144"/>
                <a:gd name="T13" fmla="*/ 41275 h 694"/>
                <a:gd name="T14" fmla="*/ 590550 w 5144"/>
                <a:gd name="T15" fmla="*/ 31750 h 694"/>
                <a:gd name="T16" fmla="*/ 733425 w 5144"/>
                <a:gd name="T17" fmla="*/ 22225 h 694"/>
                <a:gd name="T18" fmla="*/ 889000 w 5144"/>
                <a:gd name="T19" fmla="*/ 12700 h 694"/>
                <a:gd name="T20" fmla="*/ 1063625 w 5144"/>
                <a:gd name="T21" fmla="*/ 6350 h 694"/>
                <a:gd name="T22" fmla="*/ 1254125 w 5144"/>
                <a:gd name="T23" fmla="*/ 3175 h 694"/>
                <a:gd name="T24" fmla="*/ 1460500 w 5144"/>
                <a:gd name="T25" fmla="*/ 0 h 694"/>
                <a:gd name="T26" fmla="*/ 1682750 w 5144"/>
                <a:gd name="T27" fmla="*/ 3175 h 694"/>
                <a:gd name="T28" fmla="*/ 1920875 w 5144"/>
                <a:gd name="T29" fmla="*/ 9525 h 694"/>
                <a:gd name="T30" fmla="*/ 2178050 w 5144"/>
                <a:gd name="T31" fmla="*/ 22225 h 694"/>
                <a:gd name="T32" fmla="*/ 2451100 w 5144"/>
                <a:gd name="T33" fmla="*/ 38100 h 694"/>
                <a:gd name="T34" fmla="*/ 2740025 w 5144"/>
                <a:gd name="T35" fmla="*/ 63500 h 694"/>
                <a:gd name="T36" fmla="*/ 3048000 w 5144"/>
                <a:gd name="T37" fmla="*/ 92075 h 694"/>
                <a:gd name="T38" fmla="*/ 3375025 w 5144"/>
                <a:gd name="T39" fmla="*/ 127000 h 694"/>
                <a:gd name="T40" fmla="*/ 3717925 w 5144"/>
                <a:gd name="T41" fmla="*/ 168275 h 694"/>
                <a:gd name="T42" fmla="*/ 4079875 w 5144"/>
                <a:gd name="T43" fmla="*/ 219075 h 694"/>
                <a:gd name="T44" fmla="*/ 4457700 w 5144"/>
                <a:gd name="T45" fmla="*/ 276225 h 694"/>
                <a:gd name="T46" fmla="*/ 4854575 w 5144"/>
                <a:gd name="T47" fmla="*/ 342900 h 694"/>
                <a:gd name="T48" fmla="*/ 5270500 w 5144"/>
                <a:gd name="T49" fmla="*/ 422275 h 694"/>
                <a:gd name="T50" fmla="*/ 5705475 w 5144"/>
                <a:gd name="T51" fmla="*/ 508000 h 694"/>
                <a:gd name="T52" fmla="*/ 6159500 w 5144"/>
                <a:gd name="T53" fmla="*/ 603250 h 694"/>
                <a:gd name="T54" fmla="*/ 6632575 w 5144"/>
                <a:gd name="T55" fmla="*/ 711200 h 694"/>
                <a:gd name="T56" fmla="*/ 7124700 w 5144"/>
                <a:gd name="T57" fmla="*/ 828675 h 694"/>
                <a:gd name="T58" fmla="*/ 7635875 w 5144"/>
                <a:gd name="T59" fmla="*/ 958850 h 694"/>
                <a:gd name="T60" fmla="*/ 8166100 w 5144"/>
                <a:gd name="T61" fmla="*/ 1101725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927100 h 584"/>
                <a:gd name="T2" fmla="*/ 0 w 3112"/>
                <a:gd name="T3" fmla="*/ 927100 h 584"/>
                <a:gd name="T4" fmla="*/ 142875 w 3112"/>
                <a:gd name="T5" fmla="*/ 889000 h 584"/>
                <a:gd name="T6" fmla="*/ 533400 w 3112"/>
                <a:gd name="T7" fmla="*/ 790575 h 584"/>
                <a:gd name="T8" fmla="*/ 803275 w 3112"/>
                <a:gd name="T9" fmla="*/ 723900 h 584"/>
                <a:gd name="T10" fmla="*/ 1114425 w 3112"/>
                <a:gd name="T11" fmla="*/ 650875 h 584"/>
                <a:gd name="T12" fmla="*/ 1460500 w 3112"/>
                <a:gd name="T13" fmla="*/ 571500 h 584"/>
                <a:gd name="T14" fmla="*/ 1831975 w 3112"/>
                <a:gd name="T15" fmla="*/ 485775 h 584"/>
                <a:gd name="T16" fmla="*/ 2225675 w 3112"/>
                <a:gd name="T17" fmla="*/ 403225 h 584"/>
                <a:gd name="T18" fmla="*/ 2628900 w 3112"/>
                <a:gd name="T19" fmla="*/ 320675 h 584"/>
                <a:gd name="T20" fmla="*/ 3041650 w 3112"/>
                <a:gd name="T21" fmla="*/ 244475 h 584"/>
                <a:gd name="T22" fmla="*/ 3451225 w 3112"/>
                <a:gd name="T23" fmla="*/ 171450 h 584"/>
                <a:gd name="T24" fmla="*/ 3654425 w 3112"/>
                <a:gd name="T25" fmla="*/ 139700 h 584"/>
                <a:gd name="T26" fmla="*/ 3851275 w 3112"/>
                <a:gd name="T27" fmla="*/ 107950 h 584"/>
                <a:gd name="T28" fmla="*/ 4048125 w 3112"/>
                <a:gd name="T29" fmla="*/ 82550 h 584"/>
                <a:gd name="T30" fmla="*/ 4238625 w 3112"/>
                <a:gd name="T31" fmla="*/ 57150 h 584"/>
                <a:gd name="T32" fmla="*/ 4425950 w 3112"/>
                <a:gd name="T33" fmla="*/ 38100 h 584"/>
                <a:gd name="T34" fmla="*/ 4603750 w 3112"/>
                <a:gd name="T35" fmla="*/ 22225 h 584"/>
                <a:gd name="T36" fmla="*/ 4775200 w 3112"/>
                <a:gd name="T37" fmla="*/ 9525 h 584"/>
                <a:gd name="T38" fmla="*/ 4940300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0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13004800 w 8196"/>
                <a:gd name="T1" fmla="*/ 812800 h 1192"/>
                <a:gd name="T2" fmla="*/ 12763500 w 8196"/>
                <a:gd name="T3" fmla="*/ 904875 h 1192"/>
                <a:gd name="T4" fmla="*/ 12506325 w 8196"/>
                <a:gd name="T5" fmla="*/ 984250 h 1192"/>
                <a:gd name="T6" fmla="*/ 12233275 w 8196"/>
                <a:gd name="T7" fmla="*/ 1057275 h 1192"/>
                <a:gd name="T8" fmla="*/ 11941175 w 8196"/>
                <a:gd name="T9" fmla="*/ 1114425 h 1192"/>
                <a:gd name="T10" fmla="*/ 11623675 w 8196"/>
                <a:gd name="T11" fmla="*/ 1158875 h 1192"/>
                <a:gd name="T12" fmla="*/ 11280775 w 8196"/>
                <a:gd name="T13" fmla="*/ 1190625 h 1192"/>
                <a:gd name="T14" fmla="*/ 10909300 w 8196"/>
                <a:gd name="T15" fmla="*/ 1209675 h 1192"/>
                <a:gd name="T16" fmla="*/ 10506075 w 8196"/>
                <a:gd name="T17" fmla="*/ 1206500 h 1192"/>
                <a:gd name="T18" fmla="*/ 10067925 w 8196"/>
                <a:gd name="T19" fmla="*/ 1190625 h 1192"/>
                <a:gd name="T20" fmla="*/ 9591675 w 8196"/>
                <a:gd name="T21" fmla="*/ 1152525 h 1192"/>
                <a:gd name="T22" fmla="*/ 9074150 w 8196"/>
                <a:gd name="T23" fmla="*/ 1095375 h 1192"/>
                <a:gd name="T24" fmla="*/ 8515350 w 8196"/>
                <a:gd name="T25" fmla="*/ 1019175 h 1192"/>
                <a:gd name="T26" fmla="*/ 7908925 w 8196"/>
                <a:gd name="T27" fmla="*/ 917575 h 1192"/>
                <a:gd name="T28" fmla="*/ 7251700 w 8196"/>
                <a:gd name="T29" fmla="*/ 793750 h 1192"/>
                <a:gd name="T30" fmla="*/ 6543675 w 8196"/>
                <a:gd name="T31" fmla="*/ 644525 h 1192"/>
                <a:gd name="T32" fmla="*/ 5778500 w 8196"/>
                <a:gd name="T33" fmla="*/ 469900 h 1192"/>
                <a:gd name="T34" fmla="*/ 5391150 w 8196"/>
                <a:gd name="T35" fmla="*/ 381000 h 1192"/>
                <a:gd name="T36" fmla="*/ 4657725 w 8196"/>
                <a:gd name="T37" fmla="*/ 234950 h 1192"/>
                <a:gd name="T38" fmla="*/ 3987800 w 8196"/>
                <a:gd name="T39" fmla="*/ 130175 h 1192"/>
                <a:gd name="T40" fmla="*/ 3375025 w 8196"/>
                <a:gd name="T41" fmla="*/ 57150 h 1192"/>
                <a:gd name="T42" fmla="*/ 2819400 w 8196"/>
                <a:gd name="T43" fmla="*/ 15875 h 1192"/>
                <a:gd name="T44" fmla="*/ 2320925 w 8196"/>
                <a:gd name="T45" fmla="*/ 0 h 1192"/>
                <a:gd name="T46" fmla="*/ 1876425 w 8196"/>
                <a:gd name="T47" fmla="*/ 6350 h 1192"/>
                <a:gd name="T48" fmla="*/ 1482725 w 8196"/>
                <a:gd name="T49" fmla="*/ 31750 h 1192"/>
                <a:gd name="T50" fmla="*/ 1136650 w 8196"/>
                <a:gd name="T51" fmla="*/ 69850 h 1192"/>
                <a:gd name="T52" fmla="*/ 841375 w 8196"/>
                <a:gd name="T53" fmla="*/ 117475 h 1192"/>
                <a:gd name="T54" fmla="*/ 593725 w 8196"/>
                <a:gd name="T55" fmla="*/ 171450 h 1192"/>
                <a:gd name="T56" fmla="*/ 393700 w 8196"/>
                <a:gd name="T57" fmla="*/ 228600 h 1192"/>
                <a:gd name="T58" fmla="*/ 234950 w 8196"/>
                <a:gd name="T59" fmla="*/ 279400 h 1192"/>
                <a:gd name="T60" fmla="*/ 76200 w 8196"/>
                <a:gd name="T61" fmla="*/ 342900 h 1192"/>
                <a:gd name="T62" fmla="*/ 0 w 8196"/>
                <a:gd name="T63" fmla="*/ 381000 h 1192"/>
                <a:gd name="T64" fmla="*/ 13004800 w 8196"/>
                <a:gd name="T65" fmla="*/ 1892300 h 1192"/>
                <a:gd name="T66" fmla="*/ 13011150 w 8196"/>
                <a:gd name="T67" fmla="*/ 1882775 h 1192"/>
                <a:gd name="T68" fmla="*/ 13011150 w 8196"/>
                <a:gd name="T69" fmla="*/ 809625 h 1192"/>
                <a:gd name="T70" fmla="*/ 13004800 w 8196"/>
                <a:gd name="T71" fmla="*/ 812800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770092-02CE-46BA-816C-E2994F9550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8388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AAFDEF-F654-4D66-8310-41821E3F4F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9336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0"/>
          <p:cNvSpPr/>
          <p:nvPr/>
        </p:nvSpPr>
        <p:spPr bwMode="hidden"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5" name="Group 14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4286250 w 2706"/>
                <a:gd name="T1" fmla="*/ 0 h 640"/>
                <a:gd name="T2" fmla="*/ 4286250 w 2706"/>
                <a:gd name="T3" fmla="*/ 0 h 640"/>
                <a:gd name="T4" fmla="*/ 4105275 w 2706"/>
                <a:gd name="T5" fmla="*/ 28575 h 640"/>
                <a:gd name="T6" fmla="*/ 3921125 w 2706"/>
                <a:gd name="T7" fmla="*/ 60325 h 640"/>
                <a:gd name="T8" fmla="*/ 3733800 w 2706"/>
                <a:gd name="T9" fmla="*/ 95250 h 640"/>
                <a:gd name="T10" fmla="*/ 3540125 w 2706"/>
                <a:gd name="T11" fmla="*/ 130175 h 640"/>
                <a:gd name="T12" fmla="*/ 3343275 w 2706"/>
                <a:gd name="T13" fmla="*/ 171450 h 640"/>
                <a:gd name="T14" fmla="*/ 3140075 w 2706"/>
                <a:gd name="T15" fmla="*/ 212725 h 640"/>
                <a:gd name="T16" fmla="*/ 2933700 w 2706"/>
                <a:gd name="T17" fmla="*/ 260350 h 640"/>
                <a:gd name="T18" fmla="*/ 2720975 w 2706"/>
                <a:gd name="T19" fmla="*/ 307975 h 640"/>
                <a:gd name="T20" fmla="*/ 2720975 w 2706"/>
                <a:gd name="T21" fmla="*/ 307975 h 640"/>
                <a:gd name="T22" fmla="*/ 2336800 w 2706"/>
                <a:gd name="T23" fmla="*/ 400050 h 640"/>
                <a:gd name="T24" fmla="*/ 1962150 w 2706"/>
                <a:gd name="T25" fmla="*/ 482600 h 640"/>
                <a:gd name="T26" fmla="*/ 1603375 w 2706"/>
                <a:gd name="T27" fmla="*/ 558800 h 640"/>
                <a:gd name="T28" fmla="*/ 1257300 w 2706"/>
                <a:gd name="T29" fmla="*/ 631825 h 640"/>
                <a:gd name="T30" fmla="*/ 927100 w 2706"/>
                <a:gd name="T31" fmla="*/ 695325 h 640"/>
                <a:gd name="T32" fmla="*/ 606425 w 2706"/>
                <a:gd name="T33" fmla="*/ 752475 h 640"/>
                <a:gd name="T34" fmla="*/ 298450 w 2706"/>
                <a:gd name="T35" fmla="*/ 806450 h 640"/>
                <a:gd name="T36" fmla="*/ 0 w 2706"/>
                <a:gd name="T37" fmla="*/ 854075 h 640"/>
                <a:gd name="T38" fmla="*/ 0 w 2706"/>
                <a:gd name="T39" fmla="*/ 854075 h 640"/>
                <a:gd name="T40" fmla="*/ 206375 w 2706"/>
                <a:gd name="T41" fmla="*/ 882650 h 640"/>
                <a:gd name="T42" fmla="*/ 403225 w 2706"/>
                <a:gd name="T43" fmla="*/ 908050 h 640"/>
                <a:gd name="T44" fmla="*/ 593725 w 2706"/>
                <a:gd name="T45" fmla="*/ 930275 h 640"/>
                <a:gd name="T46" fmla="*/ 781050 w 2706"/>
                <a:gd name="T47" fmla="*/ 949325 h 640"/>
                <a:gd name="T48" fmla="*/ 962025 w 2706"/>
                <a:gd name="T49" fmla="*/ 968375 h 640"/>
                <a:gd name="T50" fmla="*/ 1136650 w 2706"/>
                <a:gd name="T51" fmla="*/ 981075 h 640"/>
                <a:gd name="T52" fmla="*/ 1304925 w 2706"/>
                <a:gd name="T53" fmla="*/ 993775 h 640"/>
                <a:gd name="T54" fmla="*/ 1470025 w 2706"/>
                <a:gd name="T55" fmla="*/ 1003300 h 640"/>
                <a:gd name="T56" fmla="*/ 1631950 w 2706"/>
                <a:gd name="T57" fmla="*/ 1009650 h 640"/>
                <a:gd name="T58" fmla="*/ 1787525 w 2706"/>
                <a:gd name="T59" fmla="*/ 1012825 h 640"/>
                <a:gd name="T60" fmla="*/ 1936750 w 2706"/>
                <a:gd name="T61" fmla="*/ 1016000 h 640"/>
                <a:gd name="T62" fmla="*/ 2082800 w 2706"/>
                <a:gd name="T63" fmla="*/ 1016000 h 640"/>
                <a:gd name="T64" fmla="*/ 2225675 w 2706"/>
                <a:gd name="T65" fmla="*/ 1012825 h 640"/>
                <a:gd name="T66" fmla="*/ 2365375 w 2706"/>
                <a:gd name="T67" fmla="*/ 1009650 h 640"/>
                <a:gd name="T68" fmla="*/ 2498725 w 2706"/>
                <a:gd name="T69" fmla="*/ 1003300 h 640"/>
                <a:gd name="T70" fmla="*/ 2628900 w 2706"/>
                <a:gd name="T71" fmla="*/ 993775 h 640"/>
                <a:gd name="T72" fmla="*/ 2752725 w 2706"/>
                <a:gd name="T73" fmla="*/ 984250 h 640"/>
                <a:gd name="T74" fmla="*/ 2876550 w 2706"/>
                <a:gd name="T75" fmla="*/ 971550 h 640"/>
                <a:gd name="T76" fmla="*/ 2994025 w 2706"/>
                <a:gd name="T77" fmla="*/ 955675 h 640"/>
                <a:gd name="T78" fmla="*/ 3111500 w 2706"/>
                <a:gd name="T79" fmla="*/ 939800 h 640"/>
                <a:gd name="T80" fmla="*/ 3222625 w 2706"/>
                <a:gd name="T81" fmla="*/ 920750 h 640"/>
                <a:gd name="T82" fmla="*/ 3333750 w 2706"/>
                <a:gd name="T83" fmla="*/ 901700 h 640"/>
                <a:gd name="T84" fmla="*/ 3438525 w 2706"/>
                <a:gd name="T85" fmla="*/ 879475 h 640"/>
                <a:gd name="T86" fmla="*/ 3543300 w 2706"/>
                <a:gd name="T87" fmla="*/ 857250 h 640"/>
                <a:gd name="T88" fmla="*/ 3644900 w 2706"/>
                <a:gd name="T89" fmla="*/ 831850 h 640"/>
                <a:gd name="T90" fmla="*/ 3743325 w 2706"/>
                <a:gd name="T91" fmla="*/ 806450 h 640"/>
                <a:gd name="T92" fmla="*/ 3838575 w 2706"/>
                <a:gd name="T93" fmla="*/ 777875 h 640"/>
                <a:gd name="T94" fmla="*/ 3933825 w 2706"/>
                <a:gd name="T95" fmla="*/ 749300 h 640"/>
                <a:gd name="T96" fmla="*/ 4114800 w 2706"/>
                <a:gd name="T97" fmla="*/ 685800 h 640"/>
                <a:gd name="T98" fmla="*/ 4289425 w 2706"/>
                <a:gd name="T99" fmla="*/ 619125 h 640"/>
                <a:gd name="T100" fmla="*/ 4289425 w 2706"/>
                <a:gd name="T101" fmla="*/ 619125 h 640"/>
                <a:gd name="T102" fmla="*/ 4295775 w 2706"/>
                <a:gd name="T103" fmla="*/ 615950 h 640"/>
                <a:gd name="T104" fmla="*/ 4295775 w 2706"/>
                <a:gd name="T105" fmla="*/ 615950 h 640"/>
                <a:gd name="T106" fmla="*/ 4295775 w 2706"/>
                <a:gd name="T107" fmla="*/ 0 h 640"/>
                <a:gd name="T108" fmla="*/ 4295775 w 2706"/>
                <a:gd name="T109" fmla="*/ 0 h 640"/>
                <a:gd name="T110" fmla="*/ 4286250 w 2706"/>
                <a:gd name="T111" fmla="*/ 0 h 640"/>
                <a:gd name="T112" fmla="*/ 4286250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8280401 w 5216"/>
                <a:gd name="T1" fmla="*/ 1133475 h 762"/>
                <a:gd name="T2" fmla="*/ 7912101 w 5216"/>
                <a:gd name="T3" fmla="*/ 1089025 h 762"/>
                <a:gd name="T4" fmla="*/ 7108826 w 5216"/>
                <a:gd name="T5" fmla="*/ 968375 h 762"/>
                <a:gd name="T6" fmla="*/ 6213476 w 5216"/>
                <a:gd name="T7" fmla="*/ 806450 h 762"/>
                <a:gd name="T8" fmla="*/ 5216526 w 5216"/>
                <a:gd name="T9" fmla="*/ 593725 h 762"/>
                <a:gd name="T10" fmla="*/ 4676776 w 5216"/>
                <a:gd name="T11" fmla="*/ 469900 h 762"/>
                <a:gd name="T12" fmla="*/ 4257676 w 5216"/>
                <a:gd name="T13" fmla="*/ 374650 h 762"/>
                <a:gd name="T14" fmla="*/ 3857625 w 5216"/>
                <a:gd name="T15" fmla="*/ 292100 h 762"/>
                <a:gd name="T16" fmla="*/ 3476625 w 5216"/>
                <a:gd name="T17" fmla="*/ 222250 h 762"/>
                <a:gd name="T18" fmla="*/ 3111500 w 5216"/>
                <a:gd name="T19" fmla="*/ 161925 h 762"/>
                <a:gd name="T20" fmla="*/ 2762250 w 5216"/>
                <a:gd name="T21" fmla="*/ 114300 h 762"/>
                <a:gd name="T22" fmla="*/ 2117725 w 5216"/>
                <a:gd name="T23" fmla="*/ 44450 h 762"/>
                <a:gd name="T24" fmla="*/ 1539875 w 5216"/>
                <a:gd name="T25" fmla="*/ 6350 h 762"/>
                <a:gd name="T26" fmla="*/ 1022350 w 5216"/>
                <a:gd name="T27" fmla="*/ 0 h 762"/>
                <a:gd name="T28" fmla="*/ 568325 w 5216"/>
                <a:gd name="T29" fmla="*/ 15875 h 762"/>
                <a:gd name="T30" fmla="*/ 174625 w 5216"/>
                <a:gd name="T31" fmla="*/ 50800 h 762"/>
                <a:gd name="T32" fmla="*/ 0 w 5216"/>
                <a:gd name="T33" fmla="*/ 76200 h 762"/>
                <a:gd name="T34" fmla="*/ 498475 w 5216"/>
                <a:gd name="T35" fmla="*/ 136525 h 762"/>
                <a:gd name="T36" fmla="*/ 1035050 w 5216"/>
                <a:gd name="T37" fmla="*/ 222250 h 762"/>
                <a:gd name="T38" fmla="*/ 1609725 w 5216"/>
                <a:gd name="T39" fmla="*/ 333375 h 762"/>
                <a:gd name="T40" fmla="*/ 2225675 w 5216"/>
                <a:gd name="T41" fmla="*/ 469900 h 762"/>
                <a:gd name="T42" fmla="*/ 2787650 w 5216"/>
                <a:gd name="T43" fmla="*/ 600075 h 762"/>
                <a:gd name="T44" fmla="*/ 3822700 w 5216"/>
                <a:gd name="T45" fmla="*/ 819150 h 762"/>
                <a:gd name="T46" fmla="*/ 4298951 w 5216"/>
                <a:gd name="T47" fmla="*/ 908050 h 762"/>
                <a:gd name="T48" fmla="*/ 4749801 w 5216"/>
                <a:gd name="T49" fmla="*/ 984250 h 762"/>
                <a:gd name="T50" fmla="*/ 5175251 w 5216"/>
                <a:gd name="T51" fmla="*/ 1050925 h 762"/>
                <a:gd name="T52" fmla="*/ 5575301 w 5216"/>
                <a:gd name="T53" fmla="*/ 1101725 h 762"/>
                <a:gd name="T54" fmla="*/ 5953126 w 5216"/>
                <a:gd name="T55" fmla="*/ 1146175 h 762"/>
                <a:gd name="T56" fmla="*/ 6308726 w 5216"/>
                <a:gd name="T57" fmla="*/ 1174750 h 762"/>
                <a:gd name="T58" fmla="*/ 6642101 w 5216"/>
                <a:gd name="T59" fmla="*/ 1196975 h 762"/>
                <a:gd name="T60" fmla="*/ 6959601 w 5216"/>
                <a:gd name="T61" fmla="*/ 1209675 h 762"/>
                <a:gd name="T62" fmla="*/ 7254876 w 5216"/>
                <a:gd name="T63" fmla="*/ 1209675 h 762"/>
                <a:gd name="T64" fmla="*/ 7534276 w 5216"/>
                <a:gd name="T65" fmla="*/ 1203325 h 762"/>
                <a:gd name="T66" fmla="*/ 7797801 w 5216"/>
                <a:gd name="T67" fmla="*/ 1187450 h 762"/>
                <a:gd name="T68" fmla="*/ 8045451 w 5216"/>
                <a:gd name="T69" fmla="*/ 1162050 h 762"/>
                <a:gd name="T70" fmla="*/ 8280401 w 5216"/>
                <a:gd name="T71" fmla="*/ 1133475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111125 h 694"/>
                <a:gd name="T2" fmla="*/ 0 w 5144"/>
                <a:gd name="T3" fmla="*/ 111125 h 694"/>
                <a:gd name="T4" fmla="*/ 28575 w 5144"/>
                <a:gd name="T5" fmla="*/ 104775 h 694"/>
                <a:gd name="T6" fmla="*/ 114300 w 5144"/>
                <a:gd name="T7" fmla="*/ 88900 h 694"/>
                <a:gd name="T8" fmla="*/ 260350 w 5144"/>
                <a:gd name="T9" fmla="*/ 66675 h 694"/>
                <a:gd name="T10" fmla="*/ 355600 w 5144"/>
                <a:gd name="T11" fmla="*/ 53975 h 694"/>
                <a:gd name="T12" fmla="*/ 466725 w 5144"/>
                <a:gd name="T13" fmla="*/ 41275 h 694"/>
                <a:gd name="T14" fmla="*/ 590550 w 5144"/>
                <a:gd name="T15" fmla="*/ 31750 h 694"/>
                <a:gd name="T16" fmla="*/ 733425 w 5144"/>
                <a:gd name="T17" fmla="*/ 22225 h 694"/>
                <a:gd name="T18" fmla="*/ 889000 w 5144"/>
                <a:gd name="T19" fmla="*/ 12700 h 694"/>
                <a:gd name="T20" fmla="*/ 1063625 w 5144"/>
                <a:gd name="T21" fmla="*/ 6350 h 694"/>
                <a:gd name="T22" fmla="*/ 1254125 w 5144"/>
                <a:gd name="T23" fmla="*/ 3175 h 694"/>
                <a:gd name="T24" fmla="*/ 1460500 w 5144"/>
                <a:gd name="T25" fmla="*/ 0 h 694"/>
                <a:gd name="T26" fmla="*/ 1682750 w 5144"/>
                <a:gd name="T27" fmla="*/ 3175 h 694"/>
                <a:gd name="T28" fmla="*/ 1920875 w 5144"/>
                <a:gd name="T29" fmla="*/ 9525 h 694"/>
                <a:gd name="T30" fmla="*/ 2178050 w 5144"/>
                <a:gd name="T31" fmla="*/ 22225 h 694"/>
                <a:gd name="T32" fmla="*/ 2451100 w 5144"/>
                <a:gd name="T33" fmla="*/ 38100 h 694"/>
                <a:gd name="T34" fmla="*/ 2740025 w 5144"/>
                <a:gd name="T35" fmla="*/ 63500 h 694"/>
                <a:gd name="T36" fmla="*/ 3048000 w 5144"/>
                <a:gd name="T37" fmla="*/ 92075 h 694"/>
                <a:gd name="T38" fmla="*/ 3375025 w 5144"/>
                <a:gd name="T39" fmla="*/ 127000 h 694"/>
                <a:gd name="T40" fmla="*/ 3717925 w 5144"/>
                <a:gd name="T41" fmla="*/ 168275 h 694"/>
                <a:gd name="T42" fmla="*/ 4079875 w 5144"/>
                <a:gd name="T43" fmla="*/ 219075 h 694"/>
                <a:gd name="T44" fmla="*/ 4457700 w 5144"/>
                <a:gd name="T45" fmla="*/ 276225 h 694"/>
                <a:gd name="T46" fmla="*/ 4854575 w 5144"/>
                <a:gd name="T47" fmla="*/ 342900 h 694"/>
                <a:gd name="T48" fmla="*/ 5270500 w 5144"/>
                <a:gd name="T49" fmla="*/ 422275 h 694"/>
                <a:gd name="T50" fmla="*/ 5705475 w 5144"/>
                <a:gd name="T51" fmla="*/ 508000 h 694"/>
                <a:gd name="T52" fmla="*/ 6159500 w 5144"/>
                <a:gd name="T53" fmla="*/ 603250 h 694"/>
                <a:gd name="T54" fmla="*/ 6632575 w 5144"/>
                <a:gd name="T55" fmla="*/ 711200 h 694"/>
                <a:gd name="T56" fmla="*/ 7124700 w 5144"/>
                <a:gd name="T57" fmla="*/ 828675 h 694"/>
                <a:gd name="T58" fmla="*/ 7635875 w 5144"/>
                <a:gd name="T59" fmla="*/ 958850 h 694"/>
                <a:gd name="T60" fmla="*/ 8166100 w 5144"/>
                <a:gd name="T61" fmla="*/ 1101725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927100 h 584"/>
                <a:gd name="T2" fmla="*/ 0 w 3112"/>
                <a:gd name="T3" fmla="*/ 927100 h 584"/>
                <a:gd name="T4" fmla="*/ 142875 w 3112"/>
                <a:gd name="T5" fmla="*/ 889000 h 584"/>
                <a:gd name="T6" fmla="*/ 533400 w 3112"/>
                <a:gd name="T7" fmla="*/ 790575 h 584"/>
                <a:gd name="T8" fmla="*/ 803275 w 3112"/>
                <a:gd name="T9" fmla="*/ 723900 h 584"/>
                <a:gd name="T10" fmla="*/ 1114425 w 3112"/>
                <a:gd name="T11" fmla="*/ 650875 h 584"/>
                <a:gd name="T12" fmla="*/ 1460500 w 3112"/>
                <a:gd name="T13" fmla="*/ 571500 h 584"/>
                <a:gd name="T14" fmla="*/ 1831975 w 3112"/>
                <a:gd name="T15" fmla="*/ 485775 h 584"/>
                <a:gd name="T16" fmla="*/ 2225675 w 3112"/>
                <a:gd name="T17" fmla="*/ 403225 h 584"/>
                <a:gd name="T18" fmla="*/ 2628900 w 3112"/>
                <a:gd name="T19" fmla="*/ 320675 h 584"/>
                <a:gd name="T20" fmla="*/ 3041650 w 3112"/>
                <a:gd name="T21" fmla="*/ 244475 h 584"/>
                <a:gd name="T22" fmla="*/ 3451225 w 3112"/>
                <a:gd name="T23" fmla="*/ 171450 h 584"/>
                <a:gd name="T24" fmla="*/ 3654425 w 3112"/>
                <a:gd name="T25" fmla="*/ 139700 h 584"/>
                <a:gd name="T26" fmla="*/ 3851275 w 3112"/>
                <a:gd name="T27" fmla="*/ 107950 h 584"/>
                <a:gd name="T28" fmla="*/ 4048125 w 3112"/>
                <a:gd name="T29" fmla="*/ 82550 h 584"/>
                <a:gd name="T30" fmla="*/ 4238625 w 3112"/>
                <a:gd name="T31" fmla="*/ 57150 h 584"/>
                <a:gd name="T32" fmla="*/ 4425950 w 3112"/>
                <a:gd name="T33" fmla="*/ 38100 h 584"/>
                <a:gd name="T34" fmla="*/ 4603750 w 3112"/>
                <a:gd name="T35" fmla="*/ 22225 h 584"/>
                <a:gd name="T36" fmla="*/ 4775200 w 3112"/>
                <a:gd name="T37" fmla="*/ 9525 h 584"/>
                <a:gd name="T38" fmla="*/ 4940300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13004800 w 8196"/>
                <a:gd name="T1" fmla="*/ 812800 h 1192"/>
                <a:gd name="T2" fmla="*/ 12763500 w 8196"/>
                <a:gd name="T3" fmla="*/ 904875 h 1192"/>
                <a:gd name="T4" fmla="*/ 12506325 w 8196"/>
                <a:gd name="T5" fmla="*/ 984250 h 1192"/>
                <a:gd name="T6" fmla="*/ 12233275 w 8196"/>
                <a:gd name="T7" fmla="*/ 1057275 h 1192"/>
                <a:gd name="T8" fmla="*/ 11941175 w 8196"/>
                <a:gd name="T9" fmla="*/ 1114425 h 1192"/>
                <a:gd name="T10" fmla="*/ 11623675 w 8196"/>
                <a:gd name="T11" fmla="*/ 1158875 h 1192"/>
                <a:gd name="T12" fmla="*/ 11280775 w 8196"/>
                <a:gd name="T13" fmla="*/ 1190625 h 1192"/>
                <a:gd name="T14" fmla="*/ 10909300 w 8196"/>
                <a:gd name="T15" fmla="*/ 1209675 h 1192"/>
                <a:gd name="T16" fmla="*/ 10506075 w 8196"/>
                <a:gd name="T17" fmla="*/ 1206500 h 1192"/>
                <a:gd name="T18" fmla="*/ 10067925 w 8196"/>
                <a:gd name="T19" fmla="*/ 1190625 h 1192"/>
                <a:gd name="T20" fmla="*/ 9591675 w 8196"/>
                <a:gd name="T21" fmla="*/ 1152525 h 1192"/>
                <a:gd name="T22" fmla="*/ 9074150 w 8196"/>
                <a:gd name="T23" fmla="*/ 1095375 h 1192"/>
                <a:gd name="T24" fmla="*/ 8515350 w 8196"/>
                <a:gd name="T25" fmla="*/ 1019175 h 1192"/>
                <a:gd name="T26" fmla="*/ 7908925 w 8196"/>
                <a:gd name="T27" fmla="*/ 917575 h 1192"/>
                <a:gd name="T28" fmla="*/ 7251700 w 8196"/>
                <a:gd name="T29" fmla="*/ 793750 h 1192"/>
                <a:gd name="T30" fmla="*/ 6543675 w 8196"/>
                <a:gd name="T31" fmla="*/ 644525 h 1192"/>
                <a:gd name="T32" fmla="*/ 5778500 w 8196"/>
                <a:gd name="T33" fmla="*/ 469900 h 1192"/>
                <a:gd name="T34" fmla="*/ 5391150 w 8196"/>
                <a:gd name="T35" fmla="*/ 381000 h 1192"/>
                <a:gd name="T36" fmla="*/ 4657725 w 8196"/>
                <a:gd name="T37" fmla="*/ 234950 h 1192"/>
                <a:gd name="T38" fmla="*/ 3987800 w 8196"/>
                <a:gd name="T39" fmla="*/ 130175 h 1192"/>
                <a:gd name="T40" fmla="*/ 3375025 w 8196"/>
                <a:gd name="T41" fmla="*/ 57150 h 1192"/>
                <a:gd name="T42" fmla="*/ 2819400 w 8196"/>
                <a:gd name="T43" fmla="*/ 15875 h 1192"/>
                <a:gd name="T44" fmla="*/ 2320925 w 8196"/>
                <a:gd name="T45" fmla="*/ 0 h 1192"/>
                <a:gd name="T46" fmla="*/ 1876425 w 8196"/>
                <a:gd name="T47" fmla="*/ 6350 h 1192"/>
                <a:gd name="T48" fmla="*/ 1482725 w 8196"/>
                <a:gd name="T49" fmla="*/ 31750 h 1192"/>
                <a:gd name="T50" fmla="*/ 1136650 w 8196"/>
                <a:gd name="T51" fmla="*/ 69850 h 1192"/>
                <a:gd name="T52" fmla="*/ 841375 w 8196"/>
                <a:gd name="T53" fmla="*/ 117475 h 1192"/>
                <a:gd name="T54" fmla="*/ 593725 w 8196"/>
                <a:gd name="T55" fmla="*/ 171450 h 1192"/>
                <a:gd name="T56" fmla="*/ 393700 w 8196"/>
                <a:gd name="T57" fmla="*/ 228600 h 1192"/>
                <a:gd name="T58" fmla="*/ 234950 w 8196"/>
                <a:gd name="T59" fmla="*/ 279400 h 1192"/>
                <a:gd name="T60" fmla="*/ 76200 w 8196"/>
                <a:gd name="T61" fmla="*/ 342900 h 1192"/>
                <a:gd name="T62" fmla="*/ 0 w 8196"/>
                <a:gd name="T63" fmla="*/ 381000 h 1192"/>
                <a:gd name="T64" fmla="*/ 13004800 w 8196"/>
                <a:gd name="T65" fmla="*/ 1892300 h 1192"/>
                <a:gd name="T66" fmla="*/ 13011150 w 8196"/>
                <a:gd name="T67" fmla="*/ 1882775 h 1192"/>
                <a:gd name="T68" fmla="*/ 13011150 w 8196"/>
                <a:gd name="T69" fmla="*/ 809625 h 1192"/>
                <a:gd name="T70" fmla="*/ 13004800 w 8196"/>
                <a:gd name="T71" fmla="*/ 812800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F6C505-2509-43A4-A2BF-3344ADBC79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6359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486384"/>
      </p:ext>
    </p:extLst>
  </p:cSld>
  <p:clrMapOvr>
    <a:masterClrMapping/>
  </p:clrMapOvr>
  <p:transition>
    <p:cover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38100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1625" y="1752600"/>
            <a:ext cx="4194175" cy="42703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752600"/>
            <a:ext cx="4194175" cy="2058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63988"/>
            <a:ext cx="4194175" cy="2058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301625" y="61722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1722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1722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2D017A8B-6BAA-4299-84B1-5CA0FF996C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2350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050751-68ED-42EA-951B-9E60461DC8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325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3"/>
          <p:cNvSpPr/>
          <p:nvPr/>
        </p:nvSpPr>
        <p:spPr>
          <a:xfrm>
            <a:off x="228600" y="228600"/>
            <a:ext cx="8696325" cy="47371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Freeform 14"/>
          <p:cNvSpPr>
            <a:spLocks/>
          </p:cNvSpPr>
          <p:nvPr/>
        </p:nvSpPr>
        <p:spPr bwMode="hidden">
          <a:xfrm>
            <a:off x="6046788" y="4203700"/>
            <a:ext cx="2876550" cy="714375"/>
          </a:xfrm>
          <a:custGeom>
            <a:avLst/>
            <a:gdLst>
              <a:gd name="T0" fmla="*/ 2870172 w 2706"/>
              <a:gd name="T1" fmla="*/ 0 h 640"/>
              <a:gd name="T2" fmla="*/ 2870172 w 2706"/>
              <a:gd name="T3" fmla="*/ 0 h 640"/>
              <a:gd name="T4" fmla="*/ 2748987 w 2706"/>
              <a:gd name="T5" fmla="*/ 20092 h 640"/>
              <a:gd name="T6" fmla="*/ 2625676 w 2706"/>
              <a:gd name="T7" fmla="*/ 42416 h 640"/>
              <a:gd name="T8" fmla="*/ 2500239 w 2706"/>
              <a:gd name="T9" fmla="*/ 66973 h 640"/>
              <a:gd name="T10" fmla="*/ 2370549 w 2706"/>
              <a:gd name="T11" fmla="*/ 91529 h 640"/>
              <a:gd name="T12" fmla="*/ 2238734 w 2706"/>
              <a:gd name="T13" fmla="*/ 120551 h 640"/>
              <a:gd name="T14" fmla="*/ 2102667 w 2706"/>
              <a:gd name="T15" fmla="*/ 149572 h 640"/>
              <a:gd name="T16" fmla="*/ 1964473 w 2706"/>
              <a:gd name="T17" fmla="*/ 183059 h 640"/>
              <a:gd name="T18" fmla="*/ 1822028 w 2706"/>
              <a:gd name="T19" fmla="*/ 216545 h 640"/>
              <a:gd name="T20" fmla="*/ 1822028 w 2706"/>
              <a:gd name="T21" fmla="*/ 216545 h 640"/>
              <a:gd name="T22" fmla="*/ 1564775 w 2706"/>
              <a:gd name="T23" fmla="*/ 281285 h 640"/>
              <a:gd name="T24" fmla="*/ 1313901 w 2706"/>
              <a:gd name="T25" fmla="*/ 339328 h 640"/>
              <a:gd name="T26" fmla="*/ 1073657 w 2706"/>
              <a:gd name="T27" fmla="*/ 392906 h 640"/>
              <a:gd name="T28" fmla="*/ 841917 w 2706"/>
              <a:gd name="T29" fmla="*/ 444252 h 640"/>
              <a:gd name="T30" fmla="*/ 620808 w 2706"/>
              <a:gd name="T31" fmla="*/ 488900 h 640"/>
              <a:gd name="T32" fmla="*/ 406076 w 2706"/>
              <a:gd name="T33" fmla="*/ 529084 h 640"/>
              <a:gd name="T34" fmla="*/ 199849 w 2706"/>
              <a:gd name="T35" fmla="*/ 567035 h 640"/>
              <a:gd name="T36" fmla="*/ 0 w 2706"/>
              <a:gd name="T37" fmla="*/ 600521 h 640"/>
              <a:gd name="T38" fmla="*/ 0 w 2706"/>
              <a:gd name="T39" fmla="*/ 600521 h 640"/>
              <a:gd name="T40" fmla="*/ 138193 w 2706"/>
              <a:gd name="T41" fmla="*/ 620613 h 640"/>
              <a:gd name="T42" fmla="*/ 270009 w 2706"/>
              <a:gd name="T43" fmla="*/ 638473 h 640"/>
              <a:gd name="T44" fmla="*/ 397572 w 2706"/>
              <a:gd name="T45" fmla="*/ 654100 h 640"/>
              <a:gd name="T46" fmla="*/ 523009 w 2706"/>
              <a:gd name="T47" fmla="*/ 667494 h 640"/>
              <a:gd name="T48" fmla="*/ 644194 w 2706"/>
              <a:gd name="T49" fmla="*/ 680889 h 640"/>
              <a:gd name="T50" fmla="*/ 761127 w 2706"/>
              <a:gd name="T51" fmla="*/ 689818 h 640"/>
              <a:gd name="T52" fmla="*/ 873808 w 2706"/>
              <a:gd name="T53" fmla="*/ 698748 h 640"/>
              <a:gd name="T54" fmla="*/ 984363 w 2706"/>
              <a:gd name="T55" fmla="*/ 705445 h 640"/>
              <a:gd name="T56" fmla="*/ 1092791 w 2706"/>
              <a:gd name="T57" fmla="*/ 709910 h 640"/>
              <a:gd name="T58" fmla="*/ 1196968 w 2706"/>
              <a:gd name="T59" fmla="*/ 712143 h 640"/>
              <a:gd name="T60" fmla="*/ 1296892 w 2706"/>
              <a:gd name="T61" fmla="*/ 714375 h 640"/>
              <a:gd name="T62" fmla="*/ 1394691 w 2706"/>
              <a:gd name="T63" fmla="*/ 714375 h 640"/>
              <a:gd name="T64" fmla="*/ 1490363 w 2706"/>
              <a:gd name="T65" fmla="*/ 712143 h 640"/>
              <a:gd name="T66" fmla="*/ 1583910 w 2706"/>
              <a:gd name="T67" fmla="*/ 709910 h 640"/>
              <a:gd name="T68" fmla="*/ 1673204 w 2706"/>
              <a:gd name="T69" fmla="*/ 705445 h 640"/>
              <a:gd name="T70" fmla="*/ 1760372 w 2706"/>
              <a:gd name="T71" fmla="*/ 698748 h 640"/>
              <a:gd name="T72" fmla="*/ 1843288 w 2706"/>
              <a:gd name="T73" fmla="*/ 692051 h 640"/>
              <a:gd name="T74" fmla="*/ 1926204 w 2706"/>
              <a:gd name="T75" fmla="*/ 683121 h 640"/>
              <a:gd name="T76" fmla="*/ 2004868 w 2706"/>
              <a:gd name="T77" fmla="*/ 671959 h 640"/>
              <a:gd name="T78" fmla="*/ 2083532 w 2706"/>
              <a:gd name="T79" fmla="*/ 660797 h 640"/>
              <a:gd name="T80" fmla="*/ 2157944 w 2706"/>
              <a:gd name="T81" fmla="*/ 647402 h 640"/>
              <a:gd name="T82" fmla="*/ 2232356 w 2706"/>
              <a:gd name="T83" fmla="*/ 634008 h 640"/>
              <a:gd name="T84" fmla="*/ 2302516 w 2706"/>
              <a:gd name="T85" fmla="*/ 618381 h 640"/>
              <a:gd name="T86" fmla="*/ 2372675 w 2706"/>
              <a:gd name="T87" fmla="*/ 602754 h 640"/>
              <a:gd name="T88" fmla="*/ 2440709 w 2706"/>
              <a:gd name="T89" fmla="*/ 584895 h 640"/>
              <a:gd name="T90" fmla="*/ 2506617 w 2706"/>
              <a:gd name="T91" fmla="*/ 567035 h 640"/>
              <a:gd name="T92" fmla="*/ 2570398 w 2706"/>
              <a:gd name="T93" fmla="*/ 546943 h 640"/>
              <a:gd name="T94" fmla="*/ 2634180 w 2706"/>
              <a:gd name="T95" fmla="*/ 526852 h 640"/>
              <a:gd name="T96" fmla="*/ 2755365 w 2706"/>
              <a:gd name="T97" fmla="*/ 482203 h 640"/>
              <a:gd name="T98" fmla="*/ 2872298 w 2706"/>
              <a:gd name="T99" fmla="*/ 435322 h 640"/>
              <a:gd name="T100" fmla="*/ 2872298 w 2706"/>
              <a:gd name="T101" fmla="*/ 435322 h 640"/>
              <a:gd name="T102" fmla="*/ 2876550 w 2706"/>
              <a:gd name="T103" fmla="*/ 433090 h 640"/>
              <a:gd name="T104" fmla="*/ 2876550 w 2706"/>
              <a:gd name="T105" fmla="*/ 433090 h 640"/>
              <a:gd name="T106" fmla="*/ 2876550 w 2706"/>
              <a:gd name="T107" fmla="*/ 0 h 640"/>
              <a:gd name="T108" fmla="*/ 2876550 w 2706"/>
              <a:gd name="T109" fmla="*/ 0 h 640"/>
              <a:gd name="T110" fmla="*/ 2870172 w 2706"/>
              <a:gd name="T111" fmla="*/ 0 h 640"/>
              <a:gd name="T112" fmla="*/ 2870172 w 2706"/>
              <a:gd name="T113" fmla="*/ 0 h 640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6" y="388"/>
                </a:lnTo>
                <a:lnTo>
                  <a:pt x="2706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Freeform 18"/>
          <p:cNvSpPr>
            <a:spLocks/>
          </p:cNvSpPr>
          <p:nvPr/>
        </p:nvSpPr>
        <p:spPr bwMode="hidden">
          <a:xfrm>
            <a:off x="2619375" y="4075113"/>
            <a:ext cx="5545138" cy="850900"/>
          </a:xfrm>
          <a:custGeom>
            <a:avLst/>
            <a:gdLst>
              <a:gd name="T0" fmla="*/ 5545138 w 5216"/>
              <a:gd name="T1" fmla="*/ 797300 h 762"/>
              <a:gd name="T2" fmla="*/ 5298498 w 5216"/>
              <a:gd name="T3" fmla="*/ 766033 h 762"/>
              <a:gd name="T4" fmla="*/ 4760569 w 5216"/>
              <a:gd name="T5" fmla="*/ 681167 h 762"/>
              <a:gd name="T6" fmla="*/ 4160980 w 5216"/>
              <a:gd name="T7" fmla="*/ 567267 h 762"/>
              <a:gd name="T8" fmla="*/ 3493352 w 5216"/>
              <a:gd name="T9" fmla="*/ 417633 h 762"/>
              <a:gd name="T10" fmla="*/ 3131897 w 5216"/>
              <a:gd name="T11" fmla="*/ 330533 h 762"/>
              <a:gd name="T12" fmla="*/ 2851239 w 5216"/>
              <a:gd name="T13" fmla="*/ 263533 h 762"/>
              <a:gd name="T14" fmla="*/ 2583337 w 5216"/>
              <a:gd name="T15" fmla="*/ 205467 h 762"/>
              <a:gd name="T16" fmla="*/ 2328193 w 5216"/>
              <a:gd name="T17" fmla="*/ 156333 h 762"/>
              <a:gd name="T18" fmla="*/ 2083679 w 5216"/>
              <a:gd name="T19" fmla="*/ 113900 h 762"/>
              <a:gd name="T20" fmla="*/ 1849797 w 5216"/>
              <a:gd name="T21" fmla="*/ 80400 h 762"/>
              <a:gd name="T22" fmla="*/ 1418178 w 5216"/>
              <a:gd name="T23" fmla="*/ 31267 h 762"/>
              <a:gd name="T24" fmla="*/ 1031209 w 5216"/>
              <a:gd name="T25" fmla="*/ 4467 h 762"/>
              <a:gd name="T26" fmla="*/ 684637 w 5216"/>
              <a:gd name="T27" fmla="*/ 0 h 762"/>
              <a:gd name="T28" fmla="*/ 380590 w 5216"/>
              <a:gd name="T29" fmla="*/ 11167 h 762"/>
              <a:gd name="T30" fmla="*/ 116941 w 5216"/>
              <a:gd name="T31" fmla="*/ 35733 h 762"/>
              <a:gd name="T32" fmla="*/ 0 w 5216"/>
              <a:gd name="T33" fmla="*/ 53600 h 762"/>
              <a:gd name="T34" fmla="*/ 333814 w 5216"/>
              <a:gd name="T35" fmla="*/ 96033 h 762"/>
              <a:gd name="T36" fmla="*/ 693142 w 5216"/>
              <a:gd name="T37" fmla="*/ 156333 h 762"/>
              <a:gd name="T38" fmla="*/ 1077985 w 5216"/>
              <a:gd name="T39" fmla="*/ 234500 h 762"/>
              <a:gd name="T40" fmla="*/ 1490468 w 5216"/>
              <a:gd name="T41" fmla="*/ 330533 h 762"/>
              <a:gd name="T42" fmla="*/ 1866806 w 5216"/>
              <a:gd name="T43" fmla="*/ 422100 h 762"/>
              <a:gd name="T44" fmla="*/ 2559949 w 5216"/>
              <a:gd name="T45" fmla="*/ 576200 h 762"/>
              <a:gd name="T46" fmla="*/ 2878879 w 5216"/>
              <a:gd name="T47" fmla="*/ 638733 h 762"/>
              <a:gd name="T48" fmla="*/ 3180800 w 5216"/>
              <a:gd name="T49" fmla="*/ 692333 h 762"/>
              <a:gd name="T50" fmla="*/ 3465711 w 5216"/>
              <a:gd name="T51" fmla="*/ 739233 h 762"/>
              <a:gd name="T52" fmla="*/ 3733613 w 5216"/>
              <a:gd name="T53" fmla="*/ 774967 h 762"/>
              <a:gd name="T54" fmla="*/ 3986631 w 5216"/>
              <a:gd name="T55" fmla="*/ 806233 h 762"/>
              <a:gd name="T56" fmla="*/ 4224766 w 5216"/>
              <a:gd name="T57" fmla="*/ 826333 h 762"/>
              <a:gd name="T58" fmla="*/ 4448017 w 5216"/>
              <a:gd name="T59" fmla="*/ 841967 h 762"/>
              <a:gd name="T60" fmla="*/ 4660637 w 5216"/>
              <a:gd name="T61" fmla="*/ 850900 h 762"/>
              <a:gd name="T62" fmla="*/ 4858374 w 5216"/>
              <a:gd name="T63" fmla="*/ 850900 h 762"/>
              <a:gd name="T64" fmla="*/ 5045480 w 5216"/>
              <a:gd name="T65" fmla="*/ 846433 h 762"/>
              <a:gd name="T66" fmla="*/ 5221955 w 5216"/>
              <a:gd name="T67" fmla="*/ 835267 h 762"/>
              <a:gd name="T68" fmla="*/ 5387799 w 5216"/>
              <a:gd name="T69" fmla="*/ 817400 h 762"/>
              <a:gd name="T70" fmla="*/ 5545138 w 5216"/>
              <a:gd name="T71" fmla="*/ 797300 h 76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Freeform 22"/>
          <p:cNvSpPr>
            <a:spLocks/>
          </p:cNvSpPr>
          <p:nvPr/>
        </p:nvSpPr>
        <p:spPr bwMode="hidden">
          <a:xfrm>
            <a:off x="2828925" y="4087813"/>
            <a:ext cx="5467350" cy="774700"/>
          </a:xfrm>
          <a:custGeom>
            <a:avLst/>
            <a:gdLst>
              <a:gd name="T0" fmla="*/ 0 w 5144"/>
              <a:gd name="T1" fmla="*/ 78140 h 694"/>
              <a:gd name="T2" fmla="*/ 0 w 5144"/>
              <a:gd name="T3" fmla="*/ 78140 h 694"/>
              <a:gd name="T4" fmla="*/ 19131 w 5144"/>
              <a:gd name="T5" fmla="*/ 73675 h 694"/>
              <a:gd name="T6" fmla="*/ 76526 w 5144"/>
              <a:gd name="T7" fmla="*/ 62512 h 694"/>
              <a:gd name="T8" fmla="*/ 174309 w 5144"/>
              <a:gd name="T9" fmla="*/ 46884 h 694"/>
              <a:gd name="T10" fmla="*/ 238081 w 5144"/>
              <a:gd name="T11" fmla="*/ 37954 h 694"/>
              <a:gd name="T12" fmla="*/ 312481 w 5144"/>
              <a:gd name="T13" fmla="*/ 29023 h 694"/>
              <a:gd name="T14" fmla="*/ 395384 w 5144"/>
              <a:gd name="T15" fmla="*/ 22326 h 694"/>
              <a:gd name="T16" fmla="*/ 491041 w 5144"/>
              <a:gd name="T17" fmla="*/ 15628 h 694"/>
              <a:gd name="T18" fmla="*/ 595201 w 5144"/>
              <a:gd name="T19" fmla="*/ 8930 h 694"/>
              <a:gd name="T20" fmla="*/ 712116 w 5144"/>
              <a:gd name="T21" fmla="*/ 4465 h 694"/>
              <a:gd name="T22" fmla="*/ 839659 w 5144"/>
              <a:gd name="T23" fmla="*/ 2233 h 694"/>
              <a:gd name="T24" fmla="*/ 977831 w 5144"/>
              <a:gd name="T25" fmla="*/ 0 h 694"/>
              <a:gd name="T26" fmla="*/ 1126631 w 5144"/>
              <a:gd name="T27" fmla="*/ 2233 h 694"/>
              <a:gd name="T28" fmla="*/ 1286060 w 5144"/>
              <a:gd name="T29" fmla="*/ 6698 h 694"/>
              <a:gd name="T30" fmla="*/ 1458243 w 5144"/>
              <a:gd name="T31" fmla="*/ 15628 h 694"/>
              <a:gd name="T32" fmla="*/ 1641055 w 5144"/>
              <a:gd name="T33" fmla="*/ 26791 h 694"/>
              <a:gd name="T34" fmla="*/ 1834496 w 5144"/>
              <a:gd name="T35" fmla="*/ 44651 h 694"/>
              <a:gd name="T36" fmla="*/ 2040691 w 5144"/>
              <a:gd name="T37" fmla="*/ 64744 h 694"/>
              <a:gd name="T38" fmla="*/ 2259640 w 5144"/>
              <a:gd name="T39" fmla="*/ 89303 h 694"/>
              <a:gd name="T40" fmla="*/ 2489217 w 5144"/>
              <a:gd name="T41" fmla="*/ 118326 h 694"/>
              <a:gd name="T42" fmla="*/ 2731549 w 5144"/>
              <a:gd name="T43" fmla="*/ 154047 h 694"/>
              <a:gd name="T44" fmla="*/ 2984510 w 5144"/>
              <a:gd name="T45" fmla="*/ 194233 h 694"/>
              <a:gd name="T46" fmla="*/ 3250225 w 5144"/>
              <a:gd name="T47" fmla="*/ 241117 h 694"/>
              <a:gd name="T48" fmla="*/ 3528694 w 5144"/>
              <a:gd name="T49" fmla="*/ 296931 h 694"/>
              <a:gd name="T50" fmla="*/ 3819918 w 5144"/>
              <a:gd name="T51" fmla="*/ 357210 h 694"/>
              <a:gd name="T52" fmla="*/ 4123895 w 5144"/>
              <a:gd name="T53" fmla="*/ 424187 h 694"/>
              <a:gd name="T54" fmla="*/ 4440628 w 5144"/>
              <a:gd name="T55" fmla="*/ 500095 h 694"/>
              <a:gd name="T56" fmla="*/ 4770114 w 5144"/>
              <a:gd name="T57" fmla="*/ 582699 h 694"/>
              <a:gd name="T58" fmla="*/ 5112355 w 5144"/>
              <a:gd name="T59" fmla="*/ 674235 h 694"/>
              <a:gd name="T60" fmla="*/ 5467350 w 5144"/>
              <a:gd name="T61" fmla="*/ 774700 h 694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Freeform 26"/>
          <p:cNvSpPr>
            <a:spLocks/>
          </p:cNvSpPr>
          <p:nvPr/>
        </p:nvSpPr>
        <p:spPr bwMode="hidden">
          <a:xfrm>
            <a:off x="5610225" y="4073525"/>
            <a:ext cx="3306763" cy="652463"/>
          </a:xfrm>
          <a:custGeom>
            <a:avLst/>
            <a:gdLst>
              <a:gd name="T0" fmla="*/ 0 w 3112"/>
              <a:gd name="T1" fmla="*/ 652463 h 584"/>
              <a:gd name="T2" fmla="*/ 0 w 3112"/>
              <a:gd name="T3" fmla="*/ 652463 h 584"/>
              <a:gd name="T4" fmla="*/ 95633 w 3112"/>
              <a:gd name="T5" fmla="*/ 625649 h 584"/>
              <a:gd name="T6" fmla="*/ 357028 w 3112"/>
              <a:gd name="T7" fmla="*/ 556381 h 584"/>
              <a:gd name="T8" fmla="*/ 537668 w 3112"/>
              <a:gd name="T9" fmla="*/ 509457 h 584"/>
              <a:gd name="T10" fmla="*/ 745934 w 3112"/>
              <a:gd name="T11" fmla="*/ 458065 h 584"/>
              <a:gd name="T12" fmla="*/ 977578 w 3112"/>
              <a:gd name="T13" fmla="*/ 402203 h 584"/>
              <a:gd name="T14" fmla="*/ 1226223 w 3112"/>
              <a:gd name="T15" fmla="*/ 341873 h 584"/>
              <a:gd name="T16" fmla="*/ 1489743 w 3112"/>
              <a:gd name="T17" fmla="*/ 283777 h 584"/>
              <a:gd name="T18" fmla="*/ 1759640 w 3112"/>
              <a:gd name="T19" fmla="*/ 225681 h 584"/>
              <a:gd name="T20" fmla="*/ 2035912 w 3112"/>
              <a:gd name="T21" fmla="*/ 172054 h 584"/>
              <a:gd name="T22" fmla="*/ 2310059 w 3112"/>
              <a:gd name="T23" fmla="*/ 120661 h 584"/>
              <a:gd name="T24" fmla="*/ 2446070 w 3112"/>
              <a:gd name="T25" fmla="*/ 98316 h 584"/>
              <a:gd name="T26" fmla="*/ 2577830 w 3112"/>
              <a:gd name="T27" fmla="*/ 75972 h 584"/>
              <a:gd name="T28" fmla="*/ 2709591 w 3112"/>
              <a:gd name="T29" fmla="*/ 58096 h 584"/>
              <a:gd name="T30" fmla="*/ 2837101 w 3112"/>
              <a:gd name="T31" fmla="*/ 40220 h 584"/>
              <a:gd name="T32" fmla="*/ 2962486 w 3112"/>
              <a:gd name="T33" fmla="*/ 26814 h 584"/>
              <a:gd name="T34" fmla="*/ 3081495 w 3112"/>
              <a:gd name="T35" fmla="*/ 15641 h 584"/>
              <a:gd name="T36" fmla="*/ 3196254 w 3112"/>
              <a:gd name="T37" fmla="*/ 6703 h 584"/>
              <a:gd name="T38" fmla="*/ 3306763 w 3112"/>
              <a:gd name="T39" fmla="*/ 0 h 58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 useBgFill="1">
        <p:nvSpPr>
          <p:cNvPr id="9" name="Freeform 10"/>
          <p:cNvSpPr>
            <a:spLocks/>
          </p:cNvSpPr>
          <p:nvPr/>
        </p:nvSpPr>
        <p:spPr bwMode="hidden">
          <a:xfrm>
            <a:off x="211138" y="4059238"/>
            <a:ext cx="8723312" cy="1328737"/>
          </a:xfrm>
          <a:custGeom>
            <a:avLst/>
            <a:gdLst>
              <a:gd name="T0" fmla="*/ 8719055 w 8196"/>
              <a:gd name="T1" fmla="*/ 570733 h 1192"/>
              <a:gd name="T2" fmla="*/ 8557275 w 8196"/>
              <a:gd name="T3" fmla="*/ 635386 h 1192"/>
              <a:gd name="T4" fmla="*/ 8384853 w 8196"/>
              <a:gd name="T5" fmla="*/ 691122 h 1192"/>
              <a:gd name="T6" fmla="*/ 8201787 w 8196"/>
              <a:gd name="T7" fmla="*/ 742398 h 1192"/>
              <a:gd name="T8" fmla="*/ 8005948 w 8196"/>
              <a:gd name="T9" fmla="*/ 782528 h 1192"/>
              <a:gd name="T10" fmla="*/ 7793081 w 8196"/>
              <a:gd name="T11" fmla="*/ 813740 h 1192"/>
              <a:gd name="T12" fmla="*/ 7563184 w 8196"/>
              <a:gd name="T13" fmla="*/ 836034 h 1192"/>
              <a:gd name="T14" fmla="*/ 7314129 w 8196"/>
              <a:gd name="T15" fmla="*/ 849411 h 1192"/>
              <a:gd name="T16" fmla="*/ 7043787 w 8196"/>
              <a:gd name="T17" fmla="*/ 847181 h 1192"/>
              <a:gd name="T18" fmla="*/ 6750030 w 8196"/>
              <a:gd name="T19" fmla="*/ 836034 h 1192"/>
              <a:gd name="T20" fmla="*/ 6430729 w 8196"/>
              <a:gd name="T21" fmla="*/ 809281 h 1192"/>
              <a:gd name="T22" fmla="*/ 6083754 w 8196"/>
              <a:gd name="T23" fmla="*/ 769151 h 1192"/>
              <a:gd name="T24" fmla="*/ 5709108 w 8196"/>
              <a:gd name="T25" fmla="*/ 715645 h 1192"/>
              <a:gd name="T26" fmla="*/ 5302531 w 8196"/>
              <a:gd name="T27" fmla="*/ 644304 h 1192"/>
              <a:gd name="T28" fmla="*/ 4861895 w 8196"/>
              <a:gd name="T29" fmla="*/ 557356 h 1192"/>
              <a:gd name="T30" fmla="*/ 4387200 w 8196"/>
              <a:gd name="T31" fmla="*/ 452573 h 1192"/>
              <a:gd name="T32" fmla="*/ 3874189 w 8196"/>
              <a:gd name="T33" fmla="*/ 329955 h 1192"/>
              <a:gd name="T34" fmla="*/ 3614491 w 8196"/>
              <a:gd name="T35" fmla="*/ 267531 h 1192"/>
              <a:gd name="T36" fmla="*/ 3122767 w 8196"/>
              <a:gd name="T37" fmla="*/ 164977 h 1192"/>
              <a:gd name="T38" fmla="*/ 2673616 w 8196"/>
              <a:gd name="T39" fmla="*/ 91406 h 1192"/>
              <a:gd name="T40" fmla="*/ 2262782 w 8196"/>
              <a:gd name="T41" fmla="*/ 40130 h 1192"/>
              <a:gd name="T42" fmla="*/ 1890264 w 8196"/>
              <a:gd name="T43" fmla="*/ 11147 h 1192"/>
              <a:gd name="T44" fmla="*/ 1556062 w 8196"/>
              <a:gd name="T45" fmla="*/ 0 h 1192"/>
              <a:gd name="T46" fmla="*/ 1258047 w 8196"/>
              <a:gd name="T47" fmla="*/ 4459 h 1192"/>
              <a:gd name="T48" fmla="*/ 994091 w 8196"/>
              <a:gd name="T49" fmla="*/ 22294 h 1192"/>
              <a:gd name="T50" fmla="*/ 762066 w 8196"/>
              <a:gd name="T51" fmla="*/ 49047 h 1192"/>
              <a:gd name="T52" fmla="*/ 564099 w 8196"/>
              <a:gd name="T53" fmla="*/ 82489 h 1192"/>
              <a:gd name="T54" fmla="*/ 398062 w 8196"/>
              <a:gd name="T55" fmla="*/ 120389 h 1192"/>
              <a:gd name="T56" fmla="*/ 263956 w 8196"/>
              <a:gd name="T57" fmla="*/ 160519 h 1192"/>
              <a:gd name="T58" fmla="*/ 157522 w 8196"/>
              <a:gd name="T59" fmla="*/ 196189 h 1192"/>
              <a:gd name="T60" fmla="*/ 51088 w 8196"/>
              <a:gd name="T61" fmla="*/ 240778 h 1192"/>
              <a:gd name="T62" fmla="*/ 0 w 8196"/>
              <a:gd name="T63" fmla="*/ 267531 h 1192"/>
              <a:gd name="T64" fmla="*/ 8719055 w 8196"/>
              <a:gd name="T65" fmla="*/ 1328737 h 1192"/>
              <a:gd name="T66" fmla="*/ 8723312 w 8196"/>
              <a:gd name="T67" fmla="*/ 1322049 h 1192"/>
              <a:gd name="T68" fmla="*/ 8723312 w 8196"/>
              <a:gd name="T69" fmla="*/ 568503 h 1192"/>
              <a:gd name="T70" fmla="*/ 8719055 w 8196"/>
              <a:gd name="T71" fmla="*/ 570733 h 119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510"/>
                </a:lnTo>
                <a:lnTo>
                  <a:pt x="8192" y="512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BBB592-7ED8-4382-9F82-7F52018C24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195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56EDB-7B7E-4828-AFDB-4A57415A79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02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0057F5-AF83-43E6-B8E9-92BAF51CC8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9934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6695DE-780F-49D3-BC4C-A0E97230D5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91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0325"/>
            <a:chOff x="-3905251" y="4294188"/>
            <a:chExt cx="13027839" cy="1892300"/>
          </a:xfrm>
        </p:grpSpPr>
        <p:sp>
          <p:nvSpPr>
            <p:cNvPr id="4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4286250 w 2706"/>
                <a:gd name="T1" fmla="*/ 0 h 640"/>
                <a:gd name="T2" fmla="*/ 4286250 w 2706"/>
                <a:gd name="T3" fmla="*/ 0 h 640"/>
                <a:gd name="T4" fmla="*/ 4105275 w 2706"/>
                <a:gd name="T5" fmla="*/ 28575 h 640"/>
                <a:gd name="T6" fmla="*/ 3921125 w 2706"/>
                <a:gd name="T7" fmla="*/ 60325 h 640"/>
                <a:gd name="T8" fmla="*/ 3733800 w 2706"/>
                <a:gd name="T9" fmla="*/ 95250 h 640"/>
                <a:gd name="T10" fmla="*/ 3540125 w 2706"/>
                <a:gd name="T11" fmla="*/ 130175 h 640"/>
                <a:gd name="T12" fmla="*/ 3343275 w 2706"/>
                <a:gd name="T13" fmla="*/ 171450 h 640"/>
                <a:gd name="T14" fmla="*/ 3140075 w 2706"/>
                <a:gd name="T15" fmla="*/ 212725 h 640"/>
                <a:gd name="T16" fmla="*/ 2933700 w 2706"/>
                <a:gd name="T17" fmla="*/ 260350 h 640"/>
                <a:gd name="T18" fmla="*/ 2720975 w 2706"/>
                <a:gd name="T19" fmla="*/ 307975 h 640"/>
                <a:gd name="T20" fmla="*/ 2720975 w 2706"/>
                <a:gd name="T21" fmla="*/ 307975 h 640"/>
                <a:gd name="T22" fmla="*/ 2336800 w 2706"/>
                <a:gd name="T23" fmla="*/ 400050 h 640"/>
                <a:gd name="T24" fmla="*/ 1962150 w 2706"/>
                <a:gd name="T25" fmla="*/ 482600 h 640"/>
                <a:gd name="T26" fmla="*/ 1603375 w 2706"/>
                <a:gd name="T27" fmla="*/ 558800 h 640"/>
                <a:gd name="T28" fmla="*/ 1257300 w 2706"/>
                <a:gd name="T29" fmla="*/ 631825 h 640"/>
                <a:gd name="T30" fmla="*/ 927100 w 2706"/>
                <a:gd name="T31" fmla="*/ 695325 h 640"/>
                <a:gd name="T32" fmla="*/ 606425 w 2706"/>
                <a:gd name="T33" fmla="*/ 752475 h 640"/>
                <a:gd name="T34" fmla="*/ 298450 w 2706"/>
                <a:gd name="T35" fmla="*/ 806450 h 640"/>
                <a:gd name="T36" fmla="*/ 0 w 2706"/>
                <a:gd name="T37" fmla="*/ 854075 h 640"/>
                <a:gd name="T38" fmla="*/ 0 w 2706"/>
                <a:gd name="T39" fmla="*/ 854075 h 640"/>
                <a:gd name="T40" fmla="*/ 206375 w 2706"/>
                <a:gd name="T41" fmla="*/ 882650 h 640"/>
                <a:gd name="T42" fmla="*/ 403225 w 2706"/>
                <a:gd name="T43" fmla="*/ 908050 h 640"/>
                <a:gd name="T44" fmla="*/ 593725 w 2706"/>
                <a:gd name="T45" fmla="*/ 930275 h 640"/>
                <a:gd name="T46" fmla="*/ 781050 w 2706"/>
                <a:gd name="T47" fmla="*/ 949325 h 640"/>
                <a:gd name="T48" fmla="*/ 962025 w 2706"/>
                <a:gd name="T49" fmla="*/ 968375 h 640"/>
                <a:gd name="T50" fmla="*/ 1136650 w 2706"/>
                <a:gd name="T51" fmla="*/ 981075 h 640"/>
                <a:gd name="T52" fmla="*/ 1304925 w 2706"/>
                <a:gd name="T53" fmla="*/ 993775 h 640"/>
                <a:gd name="T54" fmla="*/ 1470025 w 2706"/>
                <a:gd name="T55" fmla="*/ 1003300 h 640"/>
                <a:gd name="T56" fmla="*/ 1631950 w 2706"/>
                <a:gd name="T57" fmla="*/ 1009650 h 640"/>
                <a:gd name="T58" fmla="*/ 1787525 w 2706"/>
                <a:gd name="T59" fmla="*/ 1012825 h 640"/>
                <a:gd name="T60" fmla="*/ 1936750 w 2706"/>
                <a:gd name="T61" fmla="*/ 1016000 h 640"/>
                <a:gd name="T62" fmla="*/ 2082800 w 2706"/>
                <a:gd name="T63" fmla="*/ 1016000 h 640"/>
                <a:gd name="T64" fmla="*/ 2225675 w 2706"/>
                <a:gd name="T65" fmla="*/ 1012825 h 640"/>
                <a:gd name="T66" fmla="*/ 2365375 w 2706"/>
                <a:gd name="T67" fmla="*/ 1009650 h 640"/>
                <a:gd name="T68" fmla="*/ 2498725 w 2706"/>
                <a:gd name="T69" fmla="*/ 1003300 h 640"/>
                <a:gd name="T70" fmla="*/ 2628900 w 2706"/>
                <a:gd name="T71" fmla="*/ 993775 h 640"/>
                <a:gd name="T72" fmla="*/ 2752725 w 2706"/>
                <a:gd name="T73" fmla="*/ 984250 h 640"/>
                <a:gd name="T74" fmla="*/ 2876550 w 2706"/>
                <a:gd name="T75" fmla="*/ 971550 h 640"/>
                <a:gd name="T76" fmla="*/ 2994025 w 2706"/>
                <a:gd name="T77" fmla="*/ 955675 h 640"/>
                <a:gd name="T78" fmla="*/ 3111500 w 2706"/>
                <a:gd name="T79" fmla="*/ 939800 h 640"/>
                <a:gd name="T80" fmla="*/ 3222625 w 2706"/>
                <a:gd name="T81" fmla="*/ 920750 h 640"/>
                <a:gd name="T82" fmla="*/ 3333750 w 2706"/>
                <a:gd name="T83" fmla="*/ 901700 h 640"/>
                <a:gd name="T84" fmla="*/ 3438525 w 2706"/>
                <a:gd name="T85" fmla="*/ 879475 h 640"/>
                <a:gd name="T86" fmla="*/ 3543300 w 2706"/>
                <a:gd name="T87" fmla="*/ 857250 h 640"/>
                <a:gd name="T88" fmla="*/ 3644900 w 2706"/>
                <a:gd name="T89" fmla="*/ 831850 h 640"/>
                <a:gd name="T90" fmla="*/ 3743325 w 2706"/>
                <a:gd name="T91" fmla="*/ 806450 h 640"/>
                <a:gd name="T92" fmla="*/ 3838575 w 2706"/>
                <a:gd name="T93" fmla="*/ 777875 h 640"/>
                <a:gd name="T94" fmla="*/ 3933825 w 2706"/>
                <a:gd name="T95" fmla="*/ 749300 h 640"/>
                <a:gd name="T96" fmla="*/ 4114800 w 2706"/>
                <a:gd name="T97" fmla="*/ 685800 h 640"/>
                <a:gd name="T98" fmla="*/ 4289425 w 2706"/>
                <a:gd name="T99" fmla="*/ 619125 h 640"/>
                <a:gd name="T100" fmla="*/ 4289425 w 2706"/>
                <a:gd name="T101" fmla="*/ 619125 h 640"/>
                <a:gd name="T102" fmla="*/ 4295775 w 2706"/>
                <a:gd name="T103" fmla="*/ 615950 h 640"/>
                <a:gd name="T104" fmla="*/ 4295775 w 2706"/>
                <a:gd name="T105" fmla="*/ 615950 h 640"/>
                <a:gd name="T106" fmla="*/ 4295775 w 2706"/>
                <a:gd name="T107" fmla="*/ 0 h 640"/>
                <a:gd name="T108" fmla="*/ 4295775 w 2706"/>
                <a:gd name="T109" fmla="*/ 0 h 640"/>
                <a:gd name="T110" fmla="*/ 4286250 w 2706"/>
                <a:gd name="T111" fmla="*/ 0 h 640"/>
                <a:gd name="T112" fmla="*/ 4286250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8280401 w 5216"/>
                <a:gd name="T1" fmla="*/ 1133475 h 762"/>
                <a:gd name="T2" fmla="*/ 7912101 w 5216"/>
                <a:gd name="T3" fmla="*/ 1089025 h 762"/>
                <a:gd name="T4" fmla="*/ 7108826 w 5216"/>
                <a:gd name="T5" fmla="*/ 968375 h 762"/>
                <a:gd name="T6" fmla="*/ 6213476 w 5216"/>
                <a:gd name="T7" fmla="*/ 806450 h 762"/>
                <a:gd name="T8" fmla="*/ 5216526 w 5216"/>
                <a:gd name="T9" fmla="*/ 593725 h 762"/>
                <a:gd name="T10" fmla="*/ 4676776 w 5216"/>
                <a:gd name="T11" fmla="*/ 469900 h 762"/>
                <a:gd name="T12" fmla="*/ 4257676 w 5216"/>
                <a:gd name="T13" fmla="*/ 374650 h 762"/>
                <a:gd name="T14" fmla="*/ 3857625 w 5216"/>
                <a:gd name="T15" fmla="*/ 292100 h 762"/>
                <a:gd name="T16" fmla="*/ 3476625 w 5216"/>
                <a:gd name="T17" fmla="*/ 222250 h 762"/>
                <a:gd name="T18" fmla="*/ 3111500 w 5216"/>
                <a:gd name="T19" fmla="*/ 161925 h 762"/>
                <a:gd name="T20" fmla="*/ 2762250 w 5216"/>
                <a:gd name="T21" fmla="*/ 114300 h 762"/>
                <a:gd name="T22" fmla="*/ 2117725 w 5216"/>
                <a:gd name="T23" fmla="*/ 44450 h 762"/>
                <a:gd name="T24" fmla="*/ 1539875 w 5216"/>
                <a:gd name="T25" fmla="*/ 6350 h 762"/>
                <a:gd name="T26" fmla="*/ 1022350 w 5216"/>
                <a:gd name="T27" fmla="*/ 0 h 762"/>
                <a:gd name="T28" fmla="*/ 568325 w 5216"/>
                <a:gd name="T29" fmla="*/ 15875 h 762"/>
                <a:gd name="T30" fmla="*/ 174625 w 5216"/>
                <a:gd name="T31" fmla="*/ 50800 h 762"/>
                <a:gd name="T32" fmla="*/ 0 w 5216"/>
                <a:gd name="T33" fmla="*/ 76200 h 762"/>
                <a:gd name="T34" fmla="*/ 498475 w 5216"/>
                <a:gd name="T35" fmla="*/ 136525 h 762"/>
                <a:gd name="T36" fmla="*/ 1035050 w 5216"/>
                <a:gd name="T37" fmla="*/ 222250 h 762"/>
                <a:gd name="T38" fmla="*/ 1609725 w 5216"/>
                <a:gd name="T39" fmla="*/ 333375 h 762"/>
                <a:gd name="T40" fmla="*/ 2225675 w 5216"/>
                <a:gd name="T41" fmla="*/ 469900 h 762"/>
                <a:gd name="T42" fmla="*/ 2787650 w 5216"/>
                <a:gd name="T43" fmla="*/ 600075 h 762"/>
                <a:gd name="T44" fmla="*/ 3822700 w 5216"/>
                <a:gd name="T45" fmla="*/ 819150 h 762"/>
                <a:gd name="T46" fmla="*/ 4298951 w 5216"/>
                <a:gd name="T47" fmla="*/ 908050 h 762"/>
                <a:gd name="T48" fmla="*/ 4749801 w 5216"/>
                <a:gd name="T49" fmla="*/ 984250 h 762"/>
                <a:gd name="T50" fmla="*/ 5175251 w 5216"/>
                <a:gd name="T51" fmla="*/ 1050925 h 762"/>
                <a:gd name="T52" fmla="*/ 5575301 w 5216"/>
                <a:gd name="T53" fmla="*/ 1101725 h 762"/>
                <a:gd name="T54" fmla="*/ 5953126 w 5216"/>
                <a:gd name="T55" fmla="*/ 1146175 h 762"/>
                <a:gd name="T56" fmla="*/ 6308726 w 5216"/>
                <a:gd name="T57" fmla="*/ 1174750 h 762"/>
                <a:gd name="T58" fmla="*/ 6642101 w 5216"/>
                <a:gd name="T59" fmla="*/ 1196975 h 762"/>
                <a:gd name="T60" fmla="*/ 6959601 w 5216"/>
                <a:gd name="T61" fmla="*/ 1209675 h 762"/>
                <a:gd name="T62" fmla="*/ 7254876 w 5216"/>
                <a:gd name="T63" fmla="*/ 1209675 h 762"/>
                <a:gd name="T64" fmla="*/ 7534276 w 5216"/>
                <a:gd name="T65" fmla="*/ 1203325 h 762"/>
                <a:gd name="T66" fmla="*/ 7797801 w 5216"/>
                <a:gd name="T67" fmla="*/ 1187450 h 762"/>
                <a:gd name="T68" fmla="*/ 8045451 w 5216"/>
                <a:gd name="T69" fmla="*/ 1162050 h 762"/>
                <a:gd name="T70" fmla="*/ 8280401 w 5216"/>
                <a:gd name="T71" fmla="*/ 1133475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111125 h 694"/>
                <a:gd name="T2" fmla="*/ 0 w 5144"/>
                <a:gd name="T3" fmla="*/ 111125 h 694"/>
                <a:gd name="T4" fmla="*/ 28575 w 5144"/>
                <a:gd name="T5" fmla="*/ 104775 h 694"/>
                <a:gd name="T6" fmla="*/ 114300 w 5144"/>
                <a:gd name="T7" fmla="*/ 88900 h 694"/>
                <a:gd name="T8" fmla="*/ 260350 w 5144"/>
                <a:gd name="T9" fmla="*/ 66675 h 694"/>
                <a:gd name="T10" fmla="*/ 355600 w 5144"/>
                <a:gd name="T11" fmla="*/ 53975 h 694"/>
                <a:gd name="T12" fmla="*/ 466725 w 5144"/>
                <a:gd name="T13" fmla="*/ 41275 h 694"/>
                <a:gd name="T14" fmla="*/ 590550 w 5144"/>
                <a:gd name="T15" fmla="*/ 31750 h 694"/>
                <a:gd name="T16" fmla="*/ 733425 w 5144"/>
                <a:gd name="T17" fmla="*/ 22225 h 694"/>
                <a:gd name="T18" fmla="*/ 889000 w 5144"/>
                <a:gd name="T19" fmla="*/ 12700 h 694"/>
                <a:gd name="T20" fmla="*/ 1063625 w 5144"/>
                <a:gd name="T21" fmla="*/ 6350 h 694"/>
                <a:gd name="T22" fmla="*/ 1254125 w 5144"/>
                <a:gd name="T23" fmla="*/ 3175 h 694"/>
                <a:gd name="T24" fmla="*/ 1460500 w 5144"/>
                <a:gd name="T25" fmla="*/ 0 h 694"/>
                <a:gd name="T26" fmla="*/ 1682750 w 5144"/>
                <a:gd name="T27" fmla="*/ 3175 h 694"/>
                <a:gd name="T28" fmla="*/ 1920875 w 5144"/>
                <a:gd name="T29" fmla="*/ 9525 h 694"/>
                <a:gd name="T30" fmla="*/ 2178050 w 5144"/>
                <a:gd name="T31" fmla="*/ 22225 h 694"/>
                <a:gd name="T32" fmla="*/ 2451100 w 5144"/>
                <a:gd name="T33" fmla="*/ 38100 h 694"/>
                <a:gd name="T34" fmla="*/ 2740025 w 5144"/>
                <a:gd name="T35" fmla="*/ 63500 h 694"/>
                <a:gd name="T36" fmla="*/ 3048000 w 5144"/>
                <a:gd name="T37" fmla="*/ 92075 h 694"/>
                <a:gd name="T38" fmla="*/ 3375025 w 5144"/>
                <a:gd name="T39" fmla="*/ 127000 h 694"/>
                <a:gd name="T40" fmla="*/ 3717925 w 5144"/>
                <a:gd name="T41" fmla="*/ 168275 h 694"/>
                <a:gd name="T42" fmla="*/ 4079875 w 5144"/>
                <a:gd name="T43" fmla="*/ 219075 h 694"/>
                <a:gd name="T44" fmla="*/ 4457700 w 5144"/>
                <a:gd name="T45" fmla="*/ 276225 h 694"/>
                <a:gd name="T46" fmla="*/ 4854575 w 5144"/>
                <a:gd name="T47" fmla="*/ 342900 h 694"/>
                <a:gd name="T48" fmla="*/ 5270500 w 5144"/>
                <a:gd name="T49" fmla="*/ 422275 h 694"/>
                <a:gd name="T50" fmla="*/ 5705475 w 5144"/>
                <a:gd name="T51" fmla="*/ 508000 h 694"/>
                <a:gd name="T52" fmla="*/ 6159500 w 5144"/>
                <a:gd name="T53" fmla="*/ 603250 h 694"/>
                <a:gd name="T54" fmla="*/ 6632575 w 5144"/>
                <a:gd name="T55" fmla="*/ 711200 h 694"/>
                <a:gd name="T56" fmla="*/ 7124700 w 5144"/>
                <a:gd name="T57" fmla="*/ 828675 h 694"/>
                <a:gd name="T58" fmla="*/ 7635875 w 5144"/>
                <a:gd name="T59" fmla="*/ 958850 h 694"/>
                <a:gd name="T60" fmla="*/ 8166100 w 5144"/>
                <a:gd name="T61" fmla="*/ 1101725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927100 h 584"/>
                <a:gd name="T2" fmla="*/ 0 w 3112"/>
                <a:gd name="T3" fmla="*/ 927100 h 584"/>
                <a:gd name="T4" fmla="*/ 142875 w 3112"/>
                <a:gd name="T5" fmla="*/ 889000 h 584"/>
                <a:gd name="T6" fmla="*/ 533400 w 3112"/>
                <a:gd name="T7" fmla="*/ 790575 h 584"/>
                <a:gd name="T8" fmla="*/ 803275 w 3112"/>
                <a:gd name="T9" fmla="*/ 723900 h 584"/>
                <a:gd name="T10" fmla="*/ 1114425 w 3112"/>
                <a:gd name="T11" fmla="*/ 650875 h 584"/>
                <a:gd name="T12" fmla="*/ 1460500 w 3112"/>
                <a:gd name="T13" fmla="*/ 571500 h 584"/>
                <a:gd name="T14" fmla="*/ 1831975 w 3112"/>
                <a:gd name="T15" fmla="*/ 485775 h 584"/>
                <a:gd name="T16" fmla="*/ 2225675 w 3112"/>
                <a:gd name="T17" fmla="*/ 403225 h 584"/>
                <a:gd name="T18" fmla="*/ 2628900 w 3112"/>
                <a:gd name="T19" fmla="*/ 320675 h 584"/>
                <a:gd name="T20" fmla="*/ 3041650 w 3112"/>
                <a:gd name="T21" fmla="*/ 244475 h 584"/>
                <a:gd name="T22" fmla="*/ 3451225 w 3112"/>
                <a:gd name="T23" fmla="*/ 171450 h 584"/>
                <a:gd name="T24" fmla="*/ 3654425 w 3112"/>
                <a:gd name="T25" fmla="*/ 139700 h 584"/>
                <a:gd name="T26" fmla="*/ 3851275 w 3112"/>
                <a:gd name="T27" fmla="*/ 107950 h 584"/>
                <a:gd name="T28" fmla="*/ 4048125 w 3112"/>
                <a:gd name="T29" fmla="*/ 82550 h 584"/>
                <a:gd name="T30" fmla="*/ 4238625 w 3112"/>
                <a:gd name="T31" fmla="*/ 57150 h 584"/>
                <a:gd name="T32" fmla="*/ 4425950 w 3112"/>
                <a:gd name="T33" fmla="*/ 38100 h 584"/>
                <a:gd name="T34" fmla="*/ 4603750 w 3112"/>
                <a:gd name="T35" fmla="*/ 22225 h 584"/>
                <a:gd name="T36" fmla="*/ 4775200 w 3112"/>
                <a:gd name="T37" fmla="*/ 9525 h 584"/>
                <a:gd name="T38" fmla="*/ 4940300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8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13021481 w 8196"/>
                <a:gd name="T1" fmla="*/ 812800 h 1192"/>
                <a:gd name="T2" fmla="*/ 12779871 w 8196"/>
                <a:gd name="T3" fmla="*/ 904875 h 1192"/>
                <a:gd name="T4" fmla="*/ 12522366 w 8196"/>
                <a:gd name="T5" fmla="*/ 984250 h 1192"/>
                <a:gd name="T6" fmla="*/ 12248966 w 8196"/>
                <a:gd name="T7" fmla="*/ 1057275 h 1192"/>
                <a:gd name="T8" fmla="*/ 11956492 w 8196"/>
                <a:gd name="T9" fmla="*/ 1114425 h 1192"/>
                <a:gd name="T10" fmla="*/ 11638584 w 8196"/>
                <a:gd name="T11" fmla="*/ 1158875 h 1192"/>
                <a:gd name="T12" fmla="*/ 11295245 w 8196"/>
                <a:gd name="T13" fmla="*/ 1190625 h 1192"/>
                <a:gd name="T14" fmla="*/ 10923293 w 8196"/>
                <a:gd name="T15" fmla="*/ 1209675 h 1192"/>
                <a:gd name="T16" fmla="*/ 10519551 w 8196"/>
                <a:gd name="T17" fmla="*/ 1206500 h 1192"/>
                <a:gd name="T18" fmla="*/ 10080839 w 8196"/>
                <a:gd name="T19" fmla="*/ 1190625 h 1192"/>
                <a:gd name="T20" fmla="*/ 9603978 w 8196"/>
                <a:gd name="T21" fmla="*/ 1152525 h 1192"/>
                <a:gd name="T22" fmla="*/ 9085789 w 8196"/>
                <a:gd name="T23" fmla="*/ 1095375 h 1192"/>
                <a:gd name="T24" fmla="*/ 8526272 w 8196"/>
                <a:gd name="T25" fmla="*/ 1019175 h 1192"/>
                <a:gd name="T26" fmla="*/ 7919070 w 8196"/>
                <a:gd name="T27" fmla="*/ 917575 h 1192"/>
                <a:gd name="T28" fmla="*/ 7261002 w 8196"/>
                <a:gd name="T29" fmla="*/ 793750 h 1192"/>
                <a:gd name="T30" fmla="*/ 6552068 w 8196"/>
                <a:gd name="T31" fmla="*/ 644525 h 1192"/>
                <a:gd name="T32" fmla="*/ 5785912 w 8196"/>
                <a:gd name="T33" fmla="*/ 469900 h 1192"/>
                <a:gd name="T34" fmla="*/ 5398065 w 8196"/>
                <a:gd name="T35" fmla="*/ 381000 h 1192"/>
                <a:gd name="T36" fmla="*/ 4663699 w 8196"/>
                <a:gd name="T37" fmla="*/ 234950 h 1192"/>
                <a:gd name="T38" fmla="*/ 3992915 w 8196"/>
                <a:gd name="T39" fmla="*/ 130175 h 1192"/>
                <a:gd name="T40" fmla="*/ 3379354 w 8196"/>
                <a:gd name="T41" fmla="*/ 57150 h 1192"/>
                <a:gd name="T42" fmla="*/ 2823016 w 8196"/>
                <a:gd name="T43" fmla="*/ 15875 h 1192"/>
                <a:gd name="T44" fmla="*/ 2323902 w 8196"/>
                <a:gd name="T45" fmla="*/ 0 h 1192"/>
                <a:gd name="T46" fmla="*/ 1878832 w 8196"/>
                <a:gd name="T47" fmla="*/ 6350 h 1192"/>
                <a:gd name="T48" fmla="*/ 1484627 w 8196"/>
                <a:gd name="T49" fmla="*/ 31750 h 1192"/>
                <a:gd name="T50" fmla="*/ 1138108 w 8196"/>
                <a:gd name="T51" fmla="*/ 69850 h 1192"/>
                <a:gd name="T52" fmla="*/ 842454 w 8196"/>
                <a:gd name="T53" fmla="*/ 117475 h 1192"/>
                <a:gd name="T54" fmla="*/ 594487 w 8196"/>
                <a:gd name="T55" fmla="*/ 171450 h 1192"/>
                <a:gd name="T56" fmla="*/ 394205 w 8196"/>
                <a:gd name="T57" fmla="*/ 228600 h 1192"/>
                <a:gd name="T58" fmla="*/ 235251 w 8196"/>
                <a:gd name="T59" fmla="*/ 279400 h 1192"/>
                <a:gd name="T60" fmla="*/ 76298 w 8196"/>
                <a:gd name="T61" fmla="*/ 342900 h 1192"/>
                <a:gd name="T62" fmla="*/ 0 w 8196"/>
                <a:gd name="T63" fmla="*/ 381000 h 1192"/>
                <a:gd name="T64" fmla="*/ 13021481 w 8196"/>
                <a:gd name="T65" fmla="*/ 1892300 h 1192"/>
                <a:gd name="T66" fmla="*/ 13027839 w 8196"/>
                <a:gd name="T67" fmla="*/ 1882775 h 1192"/>
                <a:gd name="T68" fmla="*/ 13027839 w 8196"/>
                <a:gd name="T69" fmla="*/ 809625 h 1192"/>
                <a:gd name="T70" fmla="*/ 13021481 w 8196"/>
                <a:gd name="T71" fmla="*/ 812800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A41FF2-1FA2-4541-A465-6D5BAC75A0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652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6" name="Group 23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4286250 w 2706"/>
                <a:gd name="T1" fmla="*/ 0 h 640"/>
                <a:gd name="T2" fmla="*/ 4286250 w 2706"/>
                <a:gd name="T3" fmla="*/ 0 h 640"/>
                <a:gd name="T4" fmla="*/ 4105275 w 2706"/>
                <a:gd name="T5" fmla="*/ 28575 h 640"/>
                <a:gd name="T6" fmla="*/ 3921125 w 2706"/>
                <a:gd name="T7" fmla="*/ 60325 h 640"/>
                <a:gd name="T8" fmla="*/ 3733800 w 2706"/>
                <a:gd name="T9" fmla="*/ 95250 h 640"/>
                <a:gd name="T10" fmla="*/ 3540125 w 2706"/>
                <a:gd name="T11" fmla="*/ 130175 h 640"/>
                <a:gd name="T12" fmla="*/ 3343275 w 2706"/>
                <a:gd name="T13" fmla="*/ 171450 h 640"/>
                <a:gd name="T14" fmla="*/ 3140075 w 2706"/>
                <a:gd name="T15" fmla="*/ 212725 h 640"/>
                <a:gd name="T16" fmla="*/ 2933700 w 2706"/>
                <a:gd name="T17" fmla="*/ 260350 h 640"/>
                <a:gd name="T18" fmla="*/ 2720975 w 2706"/>
                <a:gd name="T19" fmla="*/ 307975 h 640"/>
                <a:gd name="T20" fmla="*/ 2720975 w 2706"/>
                <a:gd name="T21" fmla="*/ 307975 h 640"/>
                <a:gd name="T22" fmla="*/ 2336800 w 2706"/>
                <a:gd name="T23" fmla="*/ 400050 h 640"/>
                <a:gd name="T24" fmla="*/ 1962150 w 2706"/>
                <a:gd name="T25" fmla="*/ 482600 h 640"/>
                <a:gd name="T26" fmla="*/ 1603375 w 2706"/>
                <a:gd name="T27" fmla="*/ 558800 h 640"/>
                <a:gd name="T28" fmla="*/ 1257300 w 2706"/>
                <a:gd name="T29" fmla="*/ 631825 h 640"/>
                <a:gd name="T30" fmla="*/ 927100 w 2706"/>
                <a:gd name="T31" fmla="*/ 695325 h 640"/>
                <a:gd name="T32" fmla="*/ 606425 w 2706"/>
                <a:gd name="T33" fmla="*/ 752475 h 640"/>
                <a:gd name="T34" fmla="*/ 298450 w 2706"/>
                <a:gd name="T35" fmla="*/ 806450 h 640"/>
                <a:gd name="T36" fmla="*/ 0 w 2706"/>
                <a:gd name="T37" fmla="*/ 854075 h 640"/>
                <a:gd name="T38" fmla="*/ 0 w 2706"/>
                <a:gd name="T39" fmla="*/ 854075 h 640"/>
                <a:gd name="T40" fmla="*/ 206375 w 2706"/>
                <a:gd name="T41" fmla="*/ 882650 h 640"/>
                <a:gd name="T42" fmla="*/ 403225 w 2706"/>
                <a:gd name="T43" fmla="*/ 908050 h 640"/>
                <a:gd name="T44" fmla="*/ 593725 w 2706"/>
                <a:gd name="T45" fmla="*/ 930275 h 640"/>
                <a:gd name="T46" fmla="*/ 781050 w 2706"/>
                <a:gd name="T47" fmla="*/ 949325 h 640"/>
                <a:gd name="T48" fmla="*/ 962025 w 2706"/>
                <a:gd name="T49" fmla="*/ 968375 h 640"/>
                <a:gd name="T50" fmla="*/ 1136650 w 2706"/>
                <a:gd name="T51" fmla="*/ 981075 h 640"/>
                <a:gd name="T52" fmla="*/ 1304925 w 2706"/>
                <a:gd name="T53" fmla="*/ 993775 h 640"/>
                <a:gd name="T54" fmla="*/ 1470025 w 2706"/>
                <a:gd name="T55" fmla="*/ 1003300 h 640"/>
                <a:gd name="T56" fmla="*/ 1631950 w 2706"/>
                <a:gd name="T57" fmla="*/ 1009650 h 640"/>
                <a:gd name="T58" fmla="*/ 1787525 w 2706"/>
                <a:gd name="T59" fmla="*/ 1012825 h 640"/>
                <a:gd name="T60" fmla="*/ 1936750 w 2706"/>
                <a:gd name="T61" fmla="*/ 1016000 h 640"/>
                <a:gd name="T62" fmla="*/ 2082800 w 2706"/>
                <a:gd name="T63" fmla="*/ 1016000 h 640"/>
                <a:gd name="T64" fmla="*/ 2225675 w 2706"/>
                <a:gd name="T65" fmla="*/ 1012825 h 640"/>
                <a:gd name="T66" fmla="*/ 2365375 w 2706"/>
                <a:gd name="T67" fmla="*/ 1009650 h 640"/>
                <a:gd name="T68" fmla="*/ 2498725 w 2706"/>
                <a:gd name="T69" fmla="*/ 1003300 h 640"/>
                <a:gd name="T70" fmla="*/ 2628900 w 2706"/>
                <a:gd name="T71" fmla="*/ 993775 h 640"/>
                <a:gd name="T72" fmla="*/ 2752725 w 2706"/>
                <a:gd name="T73" fmla="*/ 984250 h 640"/>
                <a:gd name="T74" fmla="*/ 2876550 w 2706"/>
                <a:gd name="T75" fmla="*/ 971550 h 640"/>
                <a:gd name="T76" fmla="*/ 2994025 w 2706"/>
                <a:gd name="T77" fmla="*/ 955675 h 640"/>
                <a:gd name="T78" fmla="*/ 3111500 w 2706"/>
                <a:gd name="T79" fmla="*/ 939800 h 640"/>
                <a:gd name="T80" fmla="*/ 3222625 w 2706"/>
                <a:gd name="T81" fmla="*/ 920750 h 640"/>
                <a:gd name="T82" fmla="*/ 3333750 w 2706"/>
                <a:gd name="T83" fmla="*/ 901700 h 640"/>
                <a:gd name="T84" fmla="*/ 3438525 w 2706"/>
                <a:gd name="T85" fmla="*/ 879475 h 640"/>
                <a:gd name="T86" fmla="*/ 3543300 w 2706"/>
                <a:gd name="T87" fmla="*/ 857250 h 640"/>
                <a:gd name="T88" fmla="*/ 3644900 w 2706"/>
                <a:gd name="T89" fmla="*/ 831850 h 640"/>
                <a:gd name="T90" fmla="*/ 3743325 w 2706"/>
                <a:gd name="T91" fmla="*/ 806450 h 640"/>
                <a:gd name="T92" fmla="*/ 3838575 w 2706"/>
                <a:gd name="T93" fmla="*/ 777875 h 640"/>
                <a:gd name="T94" fmla="*/ 3933825 w 2706"/>
                <a:gd name="T95" fmla="*/ 749300 h 640"/>
                <a:gd name="T96" fmla="*/ 4114800 w 2706"/>
                <a:gd name="T97" fmla="*/ 685800 h 640"/>
                <a:gd name="T98" fmla="*/ 4289425 w 2706"/>
                <a:gd name="T99" fmla="*/ 619125 h 640"/>
                <a:gd name="T100" fmla="*/ 4289425 w 2706"/>
                <a:gd name="T101" fmla="*/ 619125 h 640"/>
                <a:gd name="T102" fmla="*/ 4295775 w 2706"/>
                <a:gd name="T103" fmla="*/ 615950 h 640"/>
                <a:gd name="T104" fmla="*/ 4295775 w 2706"/>
                <a:gd name="T105" fmla="*/ 615950 h 640"/>
                <a:gd name="T106" fmla="*/ 4295775 w 2706"/>
                <a:gd name="T107" fmla="*/ 0 h 640"/>
                <a:gd name="T108" fmla="*/ 4295775 w 2706"/>
                <a:gd name="T109" fmla="*/ 0 h 640"/>
                <a:gd name="T110" fmla="*/ 4286250 w 2706"/>
                <a:gd name="T111" fmla="*/ 0 h 640"/>
                <a:gd name="T112" fmla="*/ 4286250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8280401 w 5216"/>
                <a:gd name="T1" fmla="*/ 1133475 h 762"/>
                <a:gd name="T2" fmla="*/ 7912101 w 5216"/>
                <a:gd name="T3" fmla="*/ 1089025 h 762"/>
                <a:gd name="T4" fmla="*/ 7108826 w 5216"/>
                <a:gd name="T5" fmla="*/ 968375 h 762"/>
                <a:gd name="T6" fmla="*/ 6213476 w 5216"/>
                <a:gd name="T7" fmla="*/ 806450 h 762"/>
                <a:gd name="T8" fmla="*/ 5216526 w 5216"/>
                <a:gd name="T9" fmla="*/ 593725 h 762"/>
                <a:gd name="T10" fmla="*/ 4676776 w 5216"/>
                <a:gd name="T11" fmla="*/ 469900 h 762"/>
                <a:gd name="T12" fmla="*/ 4257676 w 5216"/>
                <a:gd name="T13" fmla="*/ 374650 h 762"/>
                <a:gd name="T14" fmla="*/ 3857625 w 5216"/>
                <a:gd name="T15" fmla="*/ 292100 h 762"/>
                <a:gd name="T16" fmla="*/ 3476625 w 5216"/>
                <a:gd name="T17" fmla="*/ 222250 h 762"/>
                <a:gd name="T18" fmla="*/ 3111500 w 5216"/>
                <a:gd name="T19" fmla="*/ 161925 h 762"/>
                <a:gd name="T20" fmla="*/ 2762250 w 5216"/>
                <a:gd name="T21" fmla="*/ 114300 h 762"/>
                <a:gd name="T22" fmla="*/ 2117725 w 5216"/>
                <a:gd name="T23" fmla="*/ 44450 h 762"/>
                <a:gd name="T24" fmla="*/ 1539875 w 5216"/>
                <a:gd name="T25" fmla="*/ 6350 h 762"/>
                <a:gd name="T26" fmla="*/ 1022350 w 5216"/>
                <a:gd name="T27" fmla="*/ 0 h 762"/>
                <a:gd name="T28" fmla="*/ 568325 w 5216"/>
                <a:gd name="T29" fmla="*/ 15875 h 762"/>
                <a:gd name="T30" fmla="*/ 174625 w 5216"/>
                <a:gd name="T31" fmla="*/ 50800 h 762"/>
                <a:gd name="T32" fmla="*/ 0 w 5216"/>
                <a:gd name="T33" fmla="*/ 76200 h 762"/>
                <a:gd name="T34" fmla="*/ 498475 w 5216"/>
                <a:gd name="T35" fmla="*/ 136525 h 762"/>
                <a:gd name="T36" fmla="*/ 1035050 w 5216"/>
                <a:gd name="T37" fmla="*/ 222250 h 762"/>
                <a:gd name="T38" fmla="*/ 1609725 w 5216"/>
                <a:gd name="T39" fmla="*/ 333375 h 762"/>
                <a:gd name="T40" fmla="*/ 2225675 w 5216"/>
                <a:gd name="T41" fmla="*/ 469900 h 762"/>
                <a:gd name="T42" fmla="*/ 2787650 w 5216"/>
                <a:gd name="T43" fmla="*/ 600075 h 762"/>
                <a:gd name="T44" fmla="*/ 3822700 w 5216"/>
                <a:gd name="T45" fmla="*/ 819150 h 762"/>
                <a:gd name="T46" fmla="*/ 4298951 w 5216"/>
                <a:gd name="T47" fmla="*/ 908050 h 762"/>
                <a:gd name="T48" fmla="*/ 4749801 w 5216"/>
                <a:gd name="T49" fmla="*/ 984250 h 762"/>
                <a:gd name="T50" fmla="*/ 5175251 w 5216"/>
                <a:gd name="T51" fmla="*/ 1050925 h 762"/>
                <a:gd name="T52" fmla="*/ 5575301 w 5216"/>
                <a:gd name="T53" fmla="*/ 1101725 h 762"/>
                <a:gd name="T54" fmla="*/ 5953126 w 5216"/>
                <a:gd name="T55" fmla="*/ 1146175 h 762"/>
                <a:gd name="T56" fmla="*/ 6308726 w 5216"/>
                <a:gd name="T57" fmla="*/ 1174750 h 762"/>
                <a:gd name="T58" fmla="*/ 6642101 w 5216"/>
                <a:gd name="T59" fmla="*/ 1196975 h 762"/>
                <a:gd name="T60" fmla="*/ 6959601 w 5216"/>
                <a:gd name="T61" fmla="*/ 1209675 h 762"/>
                <a:gd name="T62" fmla="*/ 7254876 w 5216"/>
                <a:gd name="T63" fmla="*/ 1209675 h 762"/>
                <a:gd name="T64" fmla="*/ 7534276 w 5216"/>
                <a:gd name="T65" fmla="*/ 1203325 h 762"/>
                <a:gd name="T66" fmla="*/ 7797801 w 5216"/>
                <a:gd name="T67" fmla="*/ 1187450 h 762"/>
                <a:gd name="T68" fmla="*/ 8045451 w 5216"/>
                <a:gd name="T69" fmla="*/ 1162050 h 762"/>
                <a:gd name="T70" fmla="*/ 8280401 w 5216"/>
                <a:gd name="T71" fmla="*/ 1133475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111125 h 694"/>
                <a:gd name="T2" fmla="*/ 0 w 5144"/>
                <a:gd name="T3" fmla="*/ 111125 h 694"/>
                <a:gd name="T4" fmla="*/ 28575 w 5144"/>
                <a:gd name="T5" fmla="*/ 104775 h 694"/>
                <a:gd name="T6" fmla="*/ 114300 w 5144"/>
                <a:gd name="T7" fmla="*/ 88900 h 694"/>
                <a:gd name="T8" fmla="*/ 260350 w 5144"/>
                <a:gd name="T9" fmla="*/ 66675 h 694"/>
                <a:gd name="T10" fmla="*/ 355600 w 5144"/>
                <a:gd name="T11" fmla="*/ 53975 h 694"/>
                <a:gd name="T12" fmla="*/ 466725 w 5144"/>
                <a:gd name="T13" fmla="*/ 41275 h 694"/>
                <a:gd name="T14" fmla="*/ 590550 w 5144"/>
                <a:gd name="T15" fmla="*/ 31750 h 694"/>
                <a:gd name="T16" fmla="*/ 733425 w 5144"/>
                <a:gd name="T17" fmla="*/ 22225 h 694"/>
                <a:gd name="T18" fmla="*/ 889000 w 5144"/>
                <a:gd name="T19" fmla="*/ 12700 h 694"/>
                <a:gd name="T20" fmla="*/ 1063625 w 5144"/>
                <a:gd name="T21" fmla="*/ 6350 h 694"/>
                <a:gd name="T22" fmla="*/ 1254125 w 5144"/>
                <a:gd name="T23" fmla="*/ 3175 h 694"/>
                <a:gd name="T24" fmla="*/ 1460500 w 5144"/>
                <a:gd name="T25" fmla="*/ 0 h 694"/>
                <a:gd name="T26" fmla="*/ 1682750 w 5144"/>
                <a:gd name="T27" fmla="*/ 3175 h 694"/>
                <a:gd name="T28" fmla="*/ 1920875 w 5144"/>
                <a:gd name="T29" fmla="*/ 9525 h 694"/>
                <a:gd name="T30" fmla="*/ 2178050 w 5144"/>
                <a:gd name="T31" fmla="*/ 22225 h 694"/>
                <a:gd name="T32" fmla="*/ 2451100 w 5144"/>
                <a:gd name="T33" fmla="*/ 38100 h 694"/>
                <a:gd name="T34" fmla="*/ 2740025 w 5144"/>
                <a:gd name="T35" fmla="*/ 63500 h 694"/>
                <a:gd name="T36" fmla="*/ 3048000 w 5144"/>
                <a:gd name="T37" fmla="*/ 92075 h 694"/>
                <a:gd name="T38" fmla="*/ 3375025 w 5144"/>
                <a:gd name="T39" fmla="*/ 127000 h 694"/>
                <a:gd name="T40" fmla="*/ 3717925 w 5144"/>
                <a:gd name="T41" fmla="*/ 168275 h 694"/>
                <a:gd name="T42" fmla="*/ 4079875 w 5144"/>
                <a:gd name="T43" fmla="*/ 219075 h 694"/>
                <a:gd name="T44" fmla="*/ 4457700 w 5144"/>
                <a:gd name="T45" fmla="*/ 276225 h 694"/>
                <a:gd name="T46" fmla="*/ 4854575 w 5144"/>
                <a:gd name="T47" fmla="*/ 342900 h 694"/>
                <a:gd name="T48" fmla="*/ 5270500 w 5144"/>
                <a:gd name="T49" fmla="*/ 422275 h 694"/>
                <a:gd name="T50" fmla="*/ 5705475 w 5144"/>
                <a:gd name="T51" fmla="*/ 508000 h 694"/>
                <a:gd name="T52" fmla="*/ 6159500 w 5144"/>
                <a:gd name="T53" fmla="*/ 603250 h 694"/>
                <a:gd name="T54" fmla="*/ 6632575 w 5144"/>
                <a:gd name="T55" fmla="*/ 711200 h 694"/>
                <a:gd name="T56" fmla="*/ 7124700 w 5144"/>
                <a:gd name="T57" fmla="*/ 828675 h 694"/>
                <a:gd name="T58" fmla="*/ 7635875 w 5144"/>
                <a:gd name="T59" fmla="*/ 958850 h 694"/>
                <a:gd name="T60" fmla="*/ 8166100 w 5144"/>
                <a:gd name="T61" fmla="*/ 1101725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927100 h 584"/>
                <a:gd name="T2" fmla="*/ 0 w 3112"/>
                <a:gd name="T3" fmla="*/ 927100 h 584"/>
                <a:gd name="T4" fmla="*/ 142875 w 3112"/>
                <a:gd name="T5" fmla="*/ 889000 h 584"/>
                <a:gd name="T6" fmla="*/ 533400 w 3112"/>
                <a:gd name="T7" fmla="*/ 790575 h 584"/>
                <a:gd name="T8" fmla="*/ 803275 w 3112"/>
                <a:gd name="T9" fmla="*/ 723900 h 584"/>
                <a:gd name="T10" fmla="*/ 1114425 w 3112"/>
                <a:gd name="T11" fmla="*/ 650875 h 584"/>
                <a:gd name="T12" fmla="*/ 1460500 w 3112"/>
                <a:gd name="T13" fmla="*/ 571500 h 584"/>
                <a:gd name="T14" fmla="*/ 1831975 w 3112"/>
                <a:gd name="T15" fmla="*/ 485775 h 584"/>
                <a:gd name="T16" fmla="*/ 2225675 w 3112"/>
                <a:gd name="T17" fmla="*/ 403225 h 584"/>
                <a:gd name="T18" fmla="*/ 2628900 w 3112"/>
                <a:gd name="T19" fmla="*/ 320675 h 584"/>
                <a:gd name="T20" fmla="*/ 3041650 w 3112"/>
                <a:gd name="T21" fmla="*/ 244475 h 584"/>
                <a:gd name="T22" fmla="*/ 3451225 w 3112"/>
                <a:gd name="T23" fmla="*/ 171450 h 584"/>
                <a:gd name="T24" fmla="*/ 3654425 w 3112"/>
                <a:gd name="T25" fmla="*/ 139700 h 584"/>
                <a:gd name="T26" fmla="*/ 3851275 w 3112"/>
                <a:gd name="T27" fmla="*/ 107950 h 584"/>
                <a:gd name="T28" fmla="*/ 4048125 w 3112"/>
                <a:gd name="T29" fmla="*/ 82550 h 584"/>
                <a:gd name="T30" fmla="*/ 4238625 w 3112"/>
                <a:gd name="T31" fmla="*/ 57150 h 584"/>
                <a:gd name="T32" fmla="*/ 4425950 w 3112"/>
                <a:gd name="T33" fmla="*/ 38100 h 584"/>
                <a:gd name="T34" fmla="*/ 4603750 w 3112"/>
                <a:gd name="T35" fmla="*/ 22225 h 584"/>
                <a:gd name="T36" fmla="*/ 4775200 w 3112"/>
                <a:gd name="T37" fmla="*/ 9525 h 584"/>
                <a:gd name="T38" fmla="*/ 4940300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1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13004800 w 8196"/>
                <a:gd name="T1" fmla="*/ 812800 h 1192"/>
                <a:gd name="T2" fmla="*/ 12763500 w 8196"/>
                <a:gd name="T3" fmla="*/ 904875 h 1192"/>
                <a:gd name="T4" fmla="*/ 12506325 w 8196"/>
                <a:gd name="T5" fmla="*/ 984250 h 1192"/>
                <a:gd name="T6" fmla="*/ 12233275 w 8196"/>
                <a:gd name="T7" fmla="*/ 1057275 h 1192"/>
                <a:gd name="T8" fmla="*/ 11941175 w 8196"/>
                <a:gd name="T9" fmla="*/ 1114425 h 1192"/>
                <a:gd name="T10" fmla="*/ 11623675 w 8196"/>
                <a:gd name="T11" fmla="*/ 1158875 h 1192"/>
                <a:gd name="T12" fmla="*/ 11280775 w 8196"/>
                <a:gd name="T13" fmla="*/ 1190625 h 1192"/>
                <a:gd name="T14" fmla="*/ 10909300 w 8196"/>
                <a:gd name="T15" fmla="*/ 1209675 h 1192"/>
                <a:gd name="T16" fmla="*/ 10506075 w 8196"/>
                <a:gd name="T17" fmla="*/ 1206500 h 1192"/>
                <a:gd name="T18" fmla="*/ 10067925 w 8196"/>
                <a:gd name="T19" fmla="*/ 1190625 h 1192"/>
                <a:gd name="T20" fmla="*/ 9591675 w 8196"/>
                <a:gd name="T21" fmla="*/ 1152525 h 1192"/>
                <a:gd name="T22" fmla="*/ 9074150 w 8196"/>
                <a:gd name="T23" fmla="*/ 1095375 h 1192"/>
                <a:gd name="T24" fmla="*/ 8515350 w 8196"/>
                <a:gd name="T25" fmla="*/ 1019175 h 1192"/>
                <a:gd name="T26" fmla="*/ 7908925 w 8196"/>
                <a:gd name="T27" fmla="*/ 917575 h 1192"/>
                <a:gd name="T28" fmla="*/ 7251700 w 8196"/>
                <a:gd name="T29" fmla="*/ 793750 h 1192"/>
                <a:gd name="T30" fmla="*/ 6543675 w 8196"/>
                <a:gd name="T31" fmla="*/ 644525 h 1192"/>
                <a:gd name="T32" fmla="*/ 5778500 w 8196"/>
                <a:gd name="T33" fmla="*/ 469900 h 1192"/>
                <a:gd name="T34" fmla="*/ 5391150 w 8196"/>
                <a:gd name="T35" fmla="*/ 381000 h 1192"/>
                <a:gd name="T36" fmla="*/ 4657725 w 8196"/>
                <a:gd name="T37" fmla="*/ 234950 h 1192"/>
                <a:gd name="T38" fmla="*/ 3987800 w 8196"/>
                <a:gd name="T39" fmla="*/ 130175 h 1192"/>
                <a:gd name="T40" fmla="*/ 3375025 w 8196"/>
                <a:gd name="T41" fmla="*/ 57150 h 1192"/>
                <a:gd name="T42" fmla="*/ 2819400 w 8196"/>
                <a:gd name="T43" fmla="*/ 15875 h 1192"/>
                <a:gd name="T44" fmla="*/ 2320925 w 8196"/>
                <a:gd name="T45" fmla="*/ 0 h 1192"/>
                <a:gd name="T46" fmla="*/ 1876425 w 8196"/>
                <a:gd name="T47" fmla="*/ 6350 h 1192"/>
                <a:gd name="T48" fmla="*/ 1482725 w 8196"/>
                <a:gd name="T49" fmla="*/ 31750 h 1192"/>
                <a:gd name="T50" fmla="*/ 1136650 w 8196"/>
                <a:gd name="T51" fmla="*/ 69850 h 1192"/>
                <a:gd name="T52" fmla="*/ 841375 w 8196"/>
                <a:gd name="T53" fmla="*/ 117475 h 1192"/>
                <a:gd name="T54" fmla="*/ 593725 w 8196"/>
                <a:gd name="T55" fmla="*/ 171450 h 1192"/>
                <a:gd name="T56" fmla="*/ 393700 w 8196"/>
                <a:gd name="T57" fmla="*/ 228600 h 1192"/>
                <a:gd name="T58" fmla="*/ 234950 w 8196"/>
                <a:gd name="T59" fmla="*/ 279400 h 1192"/>
                <a:gd name="T60" fmla="*/ 76200 w 8196"/>
                <a:gd name="T61" fmla="*/ 342900 h 1192"/>
                <a:gd name="T62" fmla="*/ 0 w 8196"/>
                <a:gd name="T63" fmla="*/ 381000 h 1192"/>
                <a:gd name="T64" fmla="*/ 13004800 w 8196"/>
                <a:gd name="T65" fmla="*/ 1892300 h 1192"/>
                <a:gd name="T66" fmla="*/ 13011150 w 8196"/>
                <a:gd name="T67" fmla="*/ 1882775 h 1192"/>
                <a:gd name="T68" fmla="*/ 13011150 w 8196"/>
                <a:gd name="T69" fmla="*/ 809625 h 1192"/>
                <a:gd name="T70" fmla="*/ 13004800 w 8196"/>
                <a:gd name="T71" fmla="*/ 812800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C57C4C-F46F-44E0-B7F8-B6DAB2CE8B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9416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6" name="Group 8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4286250 w 2706"/>
                <a:gd name="T1" fmla="*/ 0 h 640"/>
                <a:gd name="T2" fmla="*/ 4286250 w 2706"/>
                <a:gd name="T3" fmla="*/ 0 h 640"/>
                <a:gd name="T4" fmla="*/ 4105275 w 2706"/>
                <a:gd name="T5" fmla="*/ 28575 h 640"/>
                <a:gd name="T6" fmla="*/ 3921125 w 2706"/>
                <a:gd name="T7" fmla="*/ 60325 h 640"/>
                <a:gd name="T8" fmla="*/ 3733800 w 2706"/>
                <a:gd name="T9" fmla="*/ 95250 h 640"/>
                <a:gd name="T10" fmla="*/ 3540125 w 2706"/>
                <a:gd name="T11" fmla="*/ 130175 h 640"/>
                <a:gd name="T12" fmla="*/ 3343275 w 2706"/>
                <a:gd name="T13" fmla="*/ 171450 h 640"/>
                <a:gd name="T14" fmla="*/ 3140075 w 2706"/>
                <a:gd name="T15" fmla="*/ 212725 h 640"/>
                <a:gd name="T16" fmla="*/ 2933700 w 2706"/>
                <a:gd name="T17" fmla="*/ 260350 h 640"/>
                <a:gd name="T18" fmla="*/ 2720975 w 2706"/>
                <a:gd name="T19" fmla="*/ 307975 h 640"/>
                <a:gd name="T20" fmla="*/ 2720975 w 2706"/>
                <a:gd name="T21" fmla="*/ 307975 h 640"/>
                <a:gd name="T22" fmla="*/ 2336800 w 2706"/>
                <a:gd name="T23" fmla="*/ 400050 h 640"/>
                <a:gd name="T24" fmla="*/ 1962150 w 2706"/>
                <a:gd name="T25" fmla="*/ 482600 h 640"/>
                <a:gd name="T26" fmla="*/ 1603375 w 2706"/>
                <a:gd name="T27" fmla="*/ 558800 h 640"/>
                <a:gd name="T28" fmla="*/ 1257300 w 2706"/>
                <a:gd name="T29" fmla="*/ 631825 h 640"/>
                <a:gd name="T30" fmla="*/ 927100 w 2706"/>
                <a:gd name="T31" fmla="*/ 695325 h 640"/>
                <a:gd name="T32" fmla="*/ 606425 w 2706"/>
                <a:gd name="T33" fmla="*/ 752475 h 640"/>
                <a:gd name="T34" fmla="*/ 298450 w 2706"/>
                <a:gd name="T35" fmla="*/ 806450 h 640"/>
                <a:gd name="T36" fmla="*/ 0 w 2706"/>
                <a:gd name="T37" fmla="*/ 854075 h 640"/>
                <a:gd name="T38" fmla="*/ 0 w 2706"/>
                <a:gd name="T39" fmla="*/ 854075 h 640"/>
                <a:gd name="T40" fmla="*/ 206375 w 2706"/>
                <a:gd name="T41" fmla="*/ 882650 h 640"/>
                <a:gd name="T42" fmla="*/ 403225 w 2706"/>
                <a:gd name="T43" fmla="*/ 908050 h 640"/>
                <a:gd name="T44" fmla="*/ 593725 w 2706"/>
                <a:gd name="T45" fmla="*/ 930275 h 640"/>
                <a:gd name="T46" fmla="*/ 781050 w 2706"/>
                <a:gd name="T47" fmla="*/ 949325 h 640"/>
                <a:gd name="T48" fmla="*/ 962025 w 2706"/>
                <a:gd name="T49" fmla="*/ 968375 h 640"/>
                <a:gd name="T50" fmla="*/ 1136650 w 2706"/>
                <a:gd name="T51" fmla="*/ 981075 h 640"/>
                <a:gd name="T52" fmla="*/ 1304925 w 2706"/>
                <a:gd name="T53" fmla="*/ 993775 h 640"/>
                <a:gd name="T54" fmla="*/ 1470025 w 2706"/>
                <a:gd name="T55" fmla="*/ 1003300 h 640"/>
                <a:gd name="T56" fmla="*/ 1631950 w 2706"/>
                <a:gd name="T57" fmla="*/ 1009650 h 640"/>
                <a:gd name="T58" fmla="*/ 1787525 w 2706"/>
                <a:gd name="T59" fmla="*/ 1012825 h 640"/>
                <a:gd name="T60" fmla="*/ 1936750 w 2706"/>
                <a:gd name="T61" fmla="*/ 1016000 h 640"/>
                <a:gd name="T62" fmla="*/ 2082800 w 2706"/>
                <a:gd name="T63" fmla="*/ 1016000 h 640"/>
                <a:gd name="T64" fmla="*/ 2225675 w 2706"/>
                <a:gd name="T65" fmla="*/ 1012825 h 640"/>
                <a:gd name="T66" fmla="*/ 2365375 w 2706"/>
                <a:gd name="T67" fmla="*/ 1009650 h 640"/>
                <a:gd name="T68" fmla="*/ 2498725 w 2706"/>
                <a:gd name="T69" fmla="*/ 1003300 h 640"/>
                <a:gd name="T70" fmla="*/ 2628900 w 2706"/>
                <a:gd name="T71" fmla="*/ 993775 h 640"/>
                <a:gd name="T72" fmla="*/ 2752725 w 2706"/>
                <a:gd name="T73" fmla="*/ 984250 h 640"/>
                <a:gd name="T74" fmla="*/ 2876550 w 2706"/>
                <a:gd name="T75" fmla="*/ 971550 h 640"/>
                <a:gd name="T76" fmla="*/ 2994025 w 2706"/>
                <a:gd name="T77" fmla="*/ 955675 h 640"/>
                <a:gd name="T78" fmla="*/ 3111500 w 2706"/>
                <a:gd name="T79" fmla="*/ 939800 h 640"/>
                <a:gd name="T80" fmla="*/ 3222625 w 2706"/>
                <a:gd name="T81" fmla="*/ 920750 h 640"/>
                <a:gd name="T82" fmla="*/ 3333750 w 2706"/>
                <a:gd name="T83" fmla="*/ 901700 h 640"/>
                <a:gd name="T84" fmla="*/ 3438525 w 2706"/>
                <a:gd name="T85" fmla="*/ 879475 h 640"/>
                <a:gd name="T86" fmla="*/ 3543300 w 2706"/>
                <a:gd name="T87" fmla="*/ 857250 h 640"/>
                <a:gd name="T88" fmla="*/ 3644900 w 2706"/>
                <a:gd name="T89" fmla="*/ 831850 h 640"/>
                <a:gd name="T90" fmla="*/ 3743325 w 2706"/>
                <a:gd name="T91" fmla="*/ 806450 h 640"/>
                <a:gd name="T92" fmla="*/ 3838575 w 2706"/>
                <a:gd name="T93" fmla="*/ 777875 h 640"/>
                <a:gd name="T94" fmla="*/ 3933825 w 2706"/>
                <a:gd name="T95" fmla="*/ 749300 h 640"/>
                <a:gd name="T96" fmla="*/ 4114800 w 2706"/>
                <a:gd name="T97" fmla="*/ 685800 h 640"/>
                <a:gd name="T98" fmla="*/ 4289425 w 2706"/>
                <a:gd name="T99" fmla="*/ 619125 h 640"/>
                <a:gd name="T100" fmla="*/ 4289425 w 2706"/>
                <a:gd name="T101" fmla="*/ 619125 h 640"/>
                <a:gd name="T102" fmla="*/ 4295775 w 2706"/>
                <a:gd name="T103" fmla="*/ 615950 h 640"/>
                <a:gd name="T104" fmla="*/ 4295775 w 2706"/>
                <a:gd name="T105" fmla="*/ 615950 h 640"/>
                <a:gd name="T106" fmla="*/ 4295775 w 2706"/>
                <a:gd name="T107" fmla="*/ 0 h 640"/>
                <a:gd name="T108" fmla="*/ 4295775 w 2706"/>
                <a:gd name="T109" fmla="*/ 0 h 640"/>
                <a:gd name="T110" fmla="*/ 4286250 w 2706"/>
                <a:gd name="T111" fmla="*/ 0 h 640"/>
                <a:gd name="T112" fmla="*/ 4286250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8280401 w 5216"/>
                <a:gd name="T1" fmla="*/ 1133475 h 762"/>
                <a:gd name="T2" fmla="*/ 7912101 w 5216"/>
                <a:gd name="T3" fmla="*/ 1089025 h 762"/>
                <a:gd name="T4" fmla="*/ 7108826 w 5216"/>
                <a:gd name="T5" fmla="*/ 968375 h 762"/>
                <a:gd name="T6" fmla="*/ 6213476 w 5216"/>
                <a:gd name="T7" fmla="*/ 806450 h 762"/>
                <a:gd name="T8" fmla="*/ 5216526 w 5216"/>
                <a:gd name="T9" fmla="*/ 593725 h 762"/>
                <a:gd name="T10" fmla="*/ 4676776 w 5216"/>
                <a:gd name="T11" fmla="*/ 469900 h 762"/>
                <a:gd name="T12" fmla="*/ 4257676 w 5216"/>
                <a:gd name="T13" fmla="*/ 374650 h 762"/>
                <a:gd name="T14" fmla="*/ 3857625 w 5216"/>
                <a:gd name="T15" fmla="*/ 292100 h 762"/>
                <a:gd name="T16" fmla="*/ 3476625 w 5216"/>
                <a:gd name="T17" fmla="*/ 222250 h 762"/>
                <a:gd name="T18" fmla="*/ 3111500 w 5216"/>
                <a:gd name="T19" fmla="*/ 161925 h 762"/>
                <a:gd name="T20" fmla="*/ 2762250 w 5216"/>
                <a:gd name="T21" fmla="*/ 114300 h 762"/>
                <a:gd name="T22" fmla="*/ 2117725 w 5216"/>
                <a:gd name="T23" fmla="*/ 44450 h 762"/>
                <a:gd name="T24" fmla="*/ 1539875 w 5216"/>
                <a:gd name="T25" fmla="*/ 6350 h 762"/>
                <a:gd name="T26" fmla="*/ 1022350 w 5216"/>
                <a:gd name="T27" fmla="*/ 0 h 762"/>
                <a:gd name="T28" fmla="*/ 568325 w 5216"/>
                <a:gd name="T29" fmla="*/ 15875 h 762"/>
                <a:gd name="T30" fmla="*/ 174625 w 5216"/>
                <a:gd name="T31" fmla="*/ 50800 h 762"/>
                <a:gd name="T32" fmla="*/ 0 w 5216"/>
                <a:gd name="T33" fmla="*/ 76200 h 762"/>
                <a:gd name="T34" fmla="*/ 498475 w 5216"/>
                <a:gd name="T35" fmla="*/ 136525 h 762"/>
                <a:gd name="T36" fmla="*/ 1035050 w 5216"/>
                <a:gd name="T37" fmla="*/ 222250 h 762"/>
                <a:gd name="T38" fmla="*/ 1609725 w 5216"/>
                <a:gd name="T39" fmla="*/ 333375 h 762"/>
                <a:gd name="T40" fmla="*/ 2225675 w 5216"/>
                <a:gd name="T41" fmla="*/ 469900 h 762"/>
                <a:gd name="T42" fmla="*/ 2787650 w 5216"/>
                <a:gd name="T43" fmla="*/ 600075 h 762"/>
                <a:gd name="T44" fmla="*/ 3822700 w 5216"/>
                <a:gd name="T45" fmla="*/ 819150 h 762"/>
                <a:gd name="T46" fmla="*/ 4298951 w 5216"/>
                <a:gd name="T47" fmla="*/ 908050 h 762"/>
                <a:gd name="T48" fmla="*/ 4749801 w 5216"/>
                <a:gd name="T49" fmla="*/ 984250 h 762"/>
                <a:gd name="T50" fmla="*/ 5175251 w 5216"/>
                <a:gd name="T51" fmla="*/ 1050925 h 762"/>
                <a:gd name="T52" fmla="*/ 5575301 w 5216"/>
                <a:gd name="T53" fmla="*/ 1101725 h 762"/>
                <a:gd name="T54" fmla="*/ 5953126 w 5216"/>
                <a:gd name="T55" fmla="*/ 1146175 h 762"/>
                <a:gd name="T56" fmla="*/ 6308726 w 5216"/>
                <a:gd name="T57" fmla="*/ 1174750 h 762"/>
                <a:gd name="T58" fmla="*/ 6642101 w 5216"/>
                <a:gd name="T59" fmla="*/ 1196975 h 762"/>
                <a:gd name="T60" fmla="*/ 6959601 w 5216"/>
                <a:gd name="T61" fmla="*/ 1209675 h 762"/>
                <a:gd name="T62" fmla="*/ 7254876 w 5216"/>
                <a:gd name="T63" fmla="*/ 1209675 h 762"/>
                <a:gd name="T64" fmla="*/ 7534276 w 5216"/>
                <a:gd name="T65" fmla="*/ 1203325 h 762"/>
                <a:gd name="T66" fmla="*/ 7797801 w 5216"/>
                <a:gd name="T67" fmla="*/ 1187450 h 762"/>
                <a:gd name="T68" fmla="*/ 8045451 w 5216"/>
                <a:gd name="T69" fmla="*/ 1162050 h 762"/>
                <a:gd name="T70" fmla="*/ 8280401 w 5216"/>
                <a:gd name="T71" fmla="*/ 1133475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111125 h 694"/>
                <a:gd name="T2" fmla="*/ 0 w 5144"/>
                <a:gd name="T3" fmla="*/ 111125 h 694"/>
                <a:gd name="T4" fmla="*/ 28575 w 5144"/>
                <a:gd name="T5" fmla="*/ 104775 h 694"/>
                <a:gd name="T6" fmla="*/ 114300 w 5144"/>
                <a:gd name="T7" fmla="*/ 88900 h 694"/>
                <a:gd name="T8" fmla="*/ 260350 w 5144"/>
                <a:gd name="T9" fmla="*/ 66675 h 694"/>
                <a:gd name="T10" fmla="*/ 355600 w 5144"/>
                <a:gd name="T11" fmla="*/ 53975 h 694"/>
                <a:gd name="T12" fmla="*/ 466725 w 5144"/>
                <a:gd name="T13" fmla="*/ 41275 h 694"/>
                <a:gd name="T14" fmla="*/ 590550 w 5144"/>
                <a:gd name="T15" fmla="*/ 31750 h 694"/>
                <a:gd name="T16" fmla="*/ 733425 w 5144"/>
                <a:gd name="T17" fmla="*/ 22225 h 694"/>
                <a:gd name="T18" fmla="*/ 889000 w 5144"/>
                <a:gd name="T19" fmla="*/ 12700 h 694"/>
                <a:gd name="T20" fmla="*/ 1063625 w 5144"/>
                <a:gd name="T21" fmla="*/ 6350 h 694"/>
                <a:gd name="T22" fmla="*/ 1254125 w 5144"/>
                <a:gd name="T23" fmla="*/ 3175 h 694"/>
                <a:gd name="T24" fmla="*/ 1460500 w 5144"/>
                <a:gd name="T25" fmla="*/ 0 h 694"/>
                <a:gd name="T26" fmla="*/ 1682750 w 5144"/>
                <a:gd name="T27" fmla="*/ 3175 h 694"/>
                <a:gd name="T28" fmla="*/ 1920875 w 5144"/>
                <a:gd name="T29" fmla="*/ 9525 h 694"/>
                <a:gd name="T30" fmla="*/ 2178050 w 5144"/>
                <a:gd name="T31" fmla="*/ 22225 h 694"/>
                <a:gd name="T32" fmla="*/ 2451100 w 5144"/>
                <a:gd name="T33" fmla="*/ 38100 h 694"/>
                <a:gd name="T34" fmla="*/ 2740025 w 5144"/>
                <a:gd name="T35" fmla="*/ 63500 h 694"/>
                <a:gd name="T36" fmla="*/ 3048000 w 5144"/>
                <a:gd name="T37" fmla="*/ 92075 h 694"/>
                <a:gd name="T38" fmla="*/ 3375025 w 5144"/>
                <a:gd name="T39" fmla="*/ 127000 h 694"/>
                <a:gd name="T40" fmla="*/ 3717925 w 5144"/>
                <a:gd name="T41" fmla="*/ 168275 h 694"/>
                <a:gd name="T42" fmla="*/ 4079875 w 5144"/>
                <a:gd name="T43" fmla="*/ 219075 h 694"/>
                <a:gd name="T44" fmla="*/ 4457700 w 5144"/>
                <a:gd name="T45" fmla="*/ 276225 h 694"/>
                <a:gd name="T46" fmla="*/ 4854575 w 5144"/>
                <a:gd name="T47" fmla="*/ 342900 h 694"/>
                <a:gd name="T48" fmla="*/ 5270500 w 5144"/>
                <a:gd name="T49" fmla="*/ 422275 h 694"/>
                <a:gd name="T50" fmla="*/ 5705475 w 5144"/>
                <a:gd name="T51" fmla="*/ 508000 h 694"/>
                <a:gd name="T52" fmla="*/ 6159500 w 5144"/>
                <a:gd name="T53" fmla="*/ 603250 h 694"/>
                <a:gd name="T54" fmla="*/ 6632575 w 5144"/>
                <a:gd name="T55" fmla="*/ 711200 h 694"/>
                <a:gd name="T56" fmla="*/ 7124700 w 5144"/>
                <a:gd name="T57" fmla="*/ 828675 h 694"/>
                <a:gd name="T58" fmla="*/ 7635875 w 5144"/>
                <a:gd name="T59" fmla="*/ 958850 h 694"/>
                <a:gd name="T60" fmla="*/ 8166100 w 5144"/>
                <a:gd name="T61" fmla="*/ 1101725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927100 h 584"/>
                <a:gd name="T2" fmla="*/ 0 w 3112"/>
                <a:gd name="T3" fmla="*/ 927100 h 584"/>
                <a:gd name="T4" fmla="*/ 142875 w 3112"/>
                <a:gd name="T5" fmla="*/ 889000 h 584"/>
                <a:gd name="T6" fmla="*/ 533400 w 3112"/>
                <a:gd name="T7" fmla="*/ 790575 h 584"/>
                <a:gd name="T8" fmla="*/ 803275 w 3112"/>
                <a:gd name="T9" fmla="*/ 723900 h 584"/>
                <a:gd name="T10" fmla="*/ 1114425 w 3112"/>
                <a:gd name="T11" fmla="*/ 650875 h 584"/>
                <a:gd name="T12" fmla="*/ 1460500 w 3112"/>
                <a:gd name="T13" fmla="*/ 571500 h 584"/>
                <a:gd name="T14" fmla="*/ 1831975 w 3112"/>
                <a:gd name="T15" fmla="*/ 485775 h 584"/>
                <a:gd name="T16" fmla="*/ 2225675 w 3112"/>
                <a:gd name="T17" fmla="*/ 403225 h 584"/>
                <a:gd name="T18" fmla="*/ 2628900 w 3112"/>
                <a:gd name="T19" fmla="*/ 320675 h 584"/>
                <a:gd name="T20" fmla="*/ 3041650 w 3112"/>
                <a:gd name="T21" fmla="*/ 244475 h 584"/>
                <a:gd name="T22" fmla="*/ 3451225 w 3112"/>
                <a:gd name="T23" fmla="*/ 171450 h 584"/>
                <a:gd name="T24" fmla="*/ 3654425 w 3112"/>
                <a:gd name="T25" fmla="*/ 139700 h 584"/>
                <a:gd name="T26" fmla="*/ 3851275 w 3112"/>
                <a:gd name="T27" fmla="*/ 107950 h 584"/>
                <a:gd name="T28" fmla="*/ 4048125 w 3112"/>
                <a:gd name="T29" fmla="*/ 82550 h 584"/>
                <a:gd name="T30" fmla="*/ 4238625 w 3112"/>
                <a:gd name="T31" fmla="*/ 57150 h 584"/>
                <a:gd name="T32" fmla="*/ 4425950 w 3112"/>
                <a:gd name="T33" fmla="*/ 38100 h 584"/>
                <a:gd name="T34" fmla="*/ 4603750 w 3112"/>
                <a:gd name="T35" fmla="*/ 22225 h 584"/>
                <a:gd name="T36" fmla="*/ 4775200 w 3112"/>
                <a:gd name="T37" fmla="*/ 9525 h 584"/>
                <a:gd name="T38" fmla="*/ 4940300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13004800 w 8196"/>
                <a:gd name="T1" fmla="*/ 812800 h 1192"/>
                <a:gd name="T2" fmla="*/ 12763500 w 8196"/>
                <a:gd name="T3" fmla="*/ 904875 h 1192"/>
                <a:gd name="T4" fmla="*/ 12506325 w 8196"/>
                <a:gd name="T5" fmla="*/ 984250 h 1192"/>
                <a:gd name="T6" fmla="*/ 12233275 w 8196"/>
                <a:gd name="T7" fmla="*/ 1057275 h 1192"/>
                <a:gd name="T8" fmla="*/ 11941175 w 8196"/>
                <a:gd name="T9" fmla="*/ 1114425 h 1192"/>
                <a:gd name="T10" fmla="*/ 11623675 w 8196"/>
                <a:gd name="T11" fmla="*/ 1158875 h 1192"/>
                <a:gd name="T12" fmla="*/ 11280775 w 8196"/>
                <a:gd name="T13" fmla="*/ 1190625 h 1192"/>
                <a:gd name="T14" fmla="*/ 10909300 w 8196"/>
                <a:gd name="T15" fmla="*/ 1209675 h 1192"/>
                <a:gd name="T16" fmla="*/ 10506075 w 8196"/>
                <a:gd name="T17" fmla="*/ 1206500 h 1192"/>
                <a:gd name="T18" fmla="*/ 10067925 w 8196"/>
                <a:gd name="T19" fmla="*/ 1190625 h 1192"/>
                <a:gd name="T20" fmla="*/ 9591675 w 8196"/>
                <a:gd name="T21" fmla="*/ 1152525 h 1192"/>
                <a:gd name="T22" fmla="*/ 9074150 w 8196"/>
                <a:gd name="T23" fmla="*/ 1095375 h 1192"/>
                <a:gd name="T24" fmla="*/ 8515350 w 8196"/>
                <a:gd name="T25" fmla="*/ 1019175 h 1192"/>
                <a:gd name="T26" fmla="*/ 7908925 w 8196"/>
                <a:gd name="T27" fmla="*/ 917575 h 1192"/>
                <a:gd name="T28" fmla="*/ 7251700 w 8196"/>
                <a:gd name="T29" fmla="*/ 793750 h 1192"/>
                <a:gd name="T30" fmla="*/ 6543675 w 8196"/>
                <a:gd name="T31" fmla="*/ 644525 h 1192"/>
                <a:gd name="T32" fmla="*/ 5778500 w 8196"/>
                <a:gd name="T33" fmla="*/ 469900 h 1192"/>
                <a:gd name="T34" fmla="*/ 5391150 w 8196"/>
                <a:gd name="T35" fmla="*/ 381000 h 1192"/>
                <a:gd name="T36" fmla="*/ 4657725 w 8196"/>
                <a:gd name="T37" fmla="*/ 234950 h 1192"/>
                <a:gd name="T38" fmla="*/ 3987800 w 8196"/>
                <a:gd name="T39" fmla="*/ 130175 h 1192"/>
                <a:gd name="T40" fmla="*/ 3375025 w 8196"/>
                <a:gd name="T41" fmla="*/ 57150 h 1192"/>
                <a:gd name="T42" fmla="*/ 2819400 w 8196"/>
                <a:gd name="T43" fmla="*/ 15875 h 1192"/>
                <a:gd name="T44" fmla="*/ 2320925 w 8196"/>
                <a:gd name="T45" fmla="*/ 0 h 1192"/>
                <a:gd name="T46" fmla="*/ 1876425 w 8196"/>
                <a:gd name="T47" fmla="*/ 6350 h 1192"/>
                <a:gd name="T48" fmla="*/ 1482725 w 8196"/>
                <a:gd name="T49" fmla="*/ 31750 h 1192"/>
                <a:gd name="T50" fmla="*/ 1136650 w 8196"/>
                <a:gd name="T51" fmla="*/ 69850 h 1192"/>
                <a:gd name="T52" fmla="*/ 841375 w 8196"/>
                <a:gd name="T53" fmla="*/ 117475 h 1192"/>
                <a:gd name="T54" fmla="*/ 593725 w 8196"/>
                <a:gd name="T55" fmla="*/ 171450 h 1192"/>
                <a:gd name="T56" fmla="*/ 393700 w 8196"/>
                <a:gd name="T57" fmla="*/ 228600 h 1192"/>
                <a:gd name="T58" fmla="*/ 234950 w 8196"/>
                <a:gd name="T59" fmla="*/ 279400 h 1192"/>
                <a:gd name="T60" fmla="*/ 76200 w 8196"/>
                <a:gd name="T61" fmla="*/ 342900 h 1192"/>
                <a:gd name="T62" fmla="*/ 0 w 8196"/>
                <a:gd name="T63" fmla="*/ 381000 h 1192"/>
                <a:gd name="T64" fmla="*/ 13004800 w 8196"/>
                <a:gd name="T65" fmla="*/ 1892300 h 1192"/>
                <a:gd name="T66" fmla="*/ 13011150 w 8196"/>
                <a:gd name="T67" fmla="*/ 1882775 h 1192"/>
                <a:gd name="T68" fmla="*/ 13011150 w 8196"/>
                <a:gd name="T69" fmla="*/ 809625 h 1192"/>
                <a:gd name="T70" fmla="*/ 13004800 w 8196"/>
                <a:gd name="T71" fmla="*/ 812800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6C3B4-D7ED-412F-A7C8-3B24DE5B5D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9485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6325" cy="2468563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027" name="Group 15"/>
          <p:cNvGrpSpPr>
            <a:grpSpLocks noChangeAspect="1"/>
          </p:cNvGrpSpPr>
          <p:nvPr/>
        </p:nvGrpSpPr>
        <p:grpSpPr bwMode="auto">
          <a:xfrm>
            <a:off x="211138" y="1679575"/>
            <a:ext cx="8723312" cy="1330325"/>
            <a:chOff x="-3905251" y="4294188"/>
            <a:chExt cx="13027839" cy="1892300"/>
          </a:xfrm>
        </p:grpSpPr>
        <p:sp>
          <p:nvSpPr>
            <p:cNvPr id="1033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4286250 w 2706"/>
                <a:gd name="T1" fmla="*/ 0 h 640"/>
                <a:gd name="T2" fmla="*/ 4286250 w 2706"/>
                <a:gd name="T3" fmla="*/ 0 h 640"/>
                <a:gd name="T4" fmla="*/ 4105275 w 2706"/>
                <a:gd name="T5" fmla="*/ 28575 h 640"/>
                <a:gd name="T6" fmla="*/ 3921125 w 2706"/>
                <a:gd name="T7" fmla="*/ 60325 h 640"/>
                <a:gd name="T8" fmla="*/ 3733800 w 2706"/>
                <a:gd name="T9" fmla="*/ 95250 h 640"/>
                <a:gd name="T10" fmla="*/ 3540125 w 2706"/>
                <a:gd name="T11" fmla="*/ 130175 h 640"/>
                <a:gd name="T12" fmla="*/ 3343275 w 2706"/>
                <a:gd name="T13" fmla="*/ 171450 h 640"/>
                <a:gd name="T14" fmla="*/ 3140075 w 2706"/>
                <a:gd name="T15" fmla="*/ 212725 h 640"/>
                <a:gd name="T16" fmla="*/ 2933700 w 2706"/>
                <a:gd name="T17" fmla="*/ 260350 h 640"/>
                <a:gd name="T18" fmla="*/ 2720975 w 2706"/>
                <a:gd name="T19" fmla="*/ 307975 h 640"/>
                <a:gd name="T20" fmla="*/ 2720975 w 2706"/>
                <a:gd name="T21" fmla="*/ 307975 h 640"/>
                <a:gd name="T22" fmla="*/ 2336800 w 2706"/>
                <a:gd name="T23" fmla="*/ 400050 h 640"/>
                <a:gd name="T24" fmla="*/ 1962150 w 2706"/>
                <a:gd name="T25" fmla="*/ 482600 h 640"/>
                <a:gd name="T26" fmla="*/ 1603375 w 2706"/>
                <a:gd name="T27" fmla="*/ 558800 h 640"/>
                <a:gd name="T28" fmla="*/ 1257300 w 2706"/>
                <a:gd name="T29" fmla="*/ 631825 h 640"/>
                <a:gd name="T30" fmla="*/ 927100 w 2706"/>
                <a:gd name="T31" fmla="*/ 695325 h 640"/>
                <a:gd name="T32" fmla="*/ 606425 w 2706"/>
                <a:gd name="T33" fmla="*/ 752475 h 640"/>
                <a:gd name="T34" fmla="*/ 298450 w 2706"/>
                <a:gd name="T35" fmla="*/ 806450 h 640"/>
                <a:gd name="T36" fmla="*/ 0 w 2706"/>
                <a:gd name="T37" fmla="*/ 854075 h 640"/>
                <a:gd name="T38" fmla="*/ 0 w 2706"/>
                <a:gd name="T39" fmla="*/ 854075 h 640"/>
                <a:gd name="T40" fmla="*/ 206375 w 2706"/>
                <a:gd name="T41" fmla="*/ 882650 h 640"/>
                <a:gd name="T42" fmla="*/ 403225 w 2706"/>
                <a:gd name="T43" fmla="*/ 908050 h 640"/>
                <a:gd name="T44" fmla="*/ 593725 w 2706"/>
                <a:gd name="T45" fmla="*/ 930275 h 640"/>
                <a:gd name="T46" fmla="*/ 781050 w 2706"/>
                <a:gd name="T47" fmla="*/ 949325 h 640"/>
                <a:gd name="T48" fmla="*/ 962025 w 2706"/>
                <a:gd name="T49" fmla="*/ 968375 h 640"/>
                <a:gd name="T50" fmla="*/ 1136650 w 2706"/>
                <a:gd name="T51" fmla="*/ 981075 h 640"/>
                <a:gd name="T52" fmla="*/ 1304925 w 2706"/>
                <a:gd name="T53" fmla="*/ 993775 h 640"/>
                <a:gd name="T54" fmla="*/ 1470025 w 2706"/>
                <a:gd name="T55" fmla="*/ 1003300 h 640"/>
                <a:gd name="T56" fmla="*/ 1631950 w 2706"/>
                <a:gd name="T57" fmla="*/ 1009650 h 640"/>
                <a:gd name="T58" fmla="*/ 1787525 w 2706"/>
                <a:gd name="T59" fmla="*/ 1012825 h 640"/>
                <a:gd name="T60" fmla="*/ 1936750 w 2706"/>
                <a:gd name="T61" fmla="*/ 1016000 h 640"/>
                <a:gd name="T62" fmla="*/ 2082800 w 2706"/>
                <a:gd name="T63" fmla="*/ 1016000 h 640"/>
                <a:gd name="T64" fmla="*/ 2225675 w 2706"/>
                <a:gd name="T65" fmla="*/ 1012825 h 640"/>
                <a:gd name="T66" fmla="*/ 2365375 w 2706"/>
                <a:gd name="T67" fmla="*/ 1009650 h 640"/>
                <a:gd name="T68" fmla="*/ 2498725 w 2706"/>
                <a:gd name="T69" fmla="*/ 1003300 h 640"/>
                <a:gd name="T70" fmla="*/ 2628900 w 2706"/>
                <a:gd name="T71" fmla="*/ 993775 h 640"/>
                <a:gd name="T72" fmla="*/ 2752725 w 2706"/>
                <a:gd name="T73" fmla="*/ 984250 h 640"/>
                <a:gd name="T74" fmla="*/ 2876550 w 2706"/>
                <a:gd name="T75" fmla="*/ 971550 h 640"/>
                <a:gd name="T76" fmla="*/ 2994025 w 2706"/>
                <a:gd name="T77" fmla="*/ 955675 h 640"/>
                <a:gd name="T78" fmla="*/ 3111500 w 2706"/>
                <a:gd name="T79" fmla="*/ 939800 h 640"/>
                <a:gd name="T80" fmla="*/ 3222625 w 2706"/>
                <a:gd name="T81" fmla="*/ 920750 h 640"/>
                <a:gd name="T82" fmla="*/ 3333750 w 2706"/>
                <a:gd name="T83" fmla="*/ 901700 h 640"/>
                <a:gd name="T84" fmla="*/ 3438525 w 2706"/>
                <a:gd name="T85" fmla="*/ 879475 h 640"/>
                <a:gd name="T86" fmla="*/ 3543300 w 2706"/>
                <a:gd name="T87" fmla="*/ 857250 h 640"/>
                <a:gd name="T88" fmla="*/ 3644900 w 2706"/>
                <a:gd name="T89" fmla="*/ 831850 h 640"/>
                <a:gd name="T90" fmla="*/ 3743325 w 2706"/>
                <a:gd name="T91" fmla="*/ 806450 h 640"/>
                <a:gd name="T92" fmla="*/ 3838575 w 2706"/>
                <a:gd name="T93" fmla="*/ 777875 h 640"/>
                <a:gd name="T94" fmla="*/ 3933825 w 2706"/>
                <a:gd name="T95" fmla="*/ 749300 h 640"/>
                <a:gd name="T96" fmla="*/ 4114800 w 2706"/>
                <a:gd name="T97" fmla="*/ 685800 h 640"/>
                <a:gd name="T98" fmla="*/ 4289425 w 2706"/>
                <a:gd name="T99" fmla="*/ 619125 h 640"/>
                <a:gd name="T100" fmla="*/ 4289425 w 2706"/>
                <a:gd name="T101" fmla="*/ 619125 h 640"/>
                <a:gd name="T102" fmla="*/ 4295775 w 2706"/>
                <a:gd name="T103" fmla="*/ 615950 h 640"/>
                <a:gd name="T104" fmla="*/ 4295775 w 2706"/>
                <a:gd name="T105" fmla="*/ 615950 h 640"/>
                <a:gd name="T106" fmla="*/ 4295775 w 2706"/>
                <a:gd name="T107" fmla="*/ 0 h 640"/>
                <a:gd name="T108" fmla="*/ 4295775 w 2706"/>
                <a:gd name="T109" fmla="*/ 0 h 640"/>
                <a:gd name="T110" fmla="*/ 4286250 w 2706"/>
                <a:gd name="T111" fmla="*/ 0 h 640"/>
                <a:gd name="T112" fmla="*/ 4286250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8280401 w 5216"/>
                <a:gd name="T1" fmla="*/ 1133475 h 762"/>
                <a:gd name="T2" fmla="*/ 7912101 w 5216"/>
                <a:gd name="T3" fmla="*/ 1089025 h 762"/>
                <a:gd name="T4" fmla="*/ 7108826 w 5216"/>
                <a:gd name="T5" fmla="*/ 968375 h 762"/>
                <a:gd name="T6" fmla="*/ 6213476 w 5216"/>
                <a:gd name="T7" fmla="*/ 806450 h 762"/>
                <a:gd name="T8" fmla="*/ 5216526 w 5216"/>
                <a:gd name="T9" fmla="*/ 593725 h 762"/>
                <a:gd name="T10" fmla="*/ 4676776 w 5216"/>
                <a:gd name="T11" fmla="*/ 469900 h 762"/>
                <a:gd name="T12" fmla="*/ 4257676 w 5216"/>
                <a:gd name="T13" fmla="*/ 374650 h 762"/>
                <a:gd name="T14" fmla="*/ 3857625 w 5216"/>
                <a:gd name="T15" fmla="*/ 292100 h 762"/>
                <a:gd name="T16" fmla="*/ 3476625 w 5216"/>
                <a:gd name="T17" fmla="*/ 222250 h 762"/>
                <a:gd name="T18" fmla="*/ 3111500 w 5216"/>
                <a:gd name="T19" fmla="*/ 161925 h 762"/>
                <a:gd name="T20" fmla="*/ 2762250 w 5216"/>
                <a:gd name="T21" fmla="*/ 114300 h 762"/>
                <a:gd name="T22" fmla="*/ 2117725 w 5216"/>
                <a:gd name="T23" fmla="*/ 44450 h 762"/>
                <a:gd name="T24" fmla="*/ 1539875 w 5216"/>
                <a:gd name="T25" fmla="*/ 6350 h 762"/>
                <a:gd name="T26" fmla="*/ 1022350 w 5216"/>
                <a:gd name="T27" fmla="*/ 0 h 762"/>
                <a:gd name="T28" fmla="*/ 568325 w 5216"/>
                <a:gd name="T29" fmla="*/ 15875 h 762"/>
                <a:gd name="T30" fmla="*/ 174625 w 5216"/>
                <a:gd name="T31" fmla="*/ 50800 h 762"/>
                <a:gd name="T32" fmla="*/ 0 w 5216"/>
                <a:gd name="T33" fmla="*/ 76200 h 762"/>
                <a:gd name="T34" fmla="*/ 498475 w 5216"/>
                <a:gd name="T35" fmla="*/ 136525 h 762"/>
                <a:gd name="T36" fmla="*/ 1035050 w 5216"/>
                <a:gd name="T37" fmla="*/ 222250 h 762"/>
                <a:gd name="T38" fmla="*/ 1609725 w 5216"/>
                <a:gd name="T39" fmla="*/ 333375 h 762"/>
                <a:gd name="T40" fmla="*/ 2225675 w 5216"/>
                <a:gd name="T41" fmla="*/ 469900 h 762"/>
                <a:gd name="T42" fmla="*/ 2787650 w 5216"/>
                <a:gd name="T43" fmla="*/ 600075 h 762"/>
                <a:gd name="T44" fmla="*/ 3822700 w 5216"/>
                <a:gd name="T45" fmla="*/ 819150 h 762"/>
                <a:gd name="T46" fmla="*/ 4298951 w 5216"/>
                <a:gd name="T47" fmla="*/ 908050 h 762"/>
                <a:gd name="T48" fmla="*/ 4749801 w 5216"/>
                <a:gd name="T49" fmla="*/ 984250 h 762"/>
                <a:gd name="T50" fmla="*/ 5175251 w 5216"/>
                <a:gd name="T51" fmla="*/ 1050925 h 762"/>
                <a:gd name="T52" fmla="*/ 5575301 w 5216"/>
                <a:gd name="T53" fmla="*/ 1101725 h 762"/>
                <a:gd name="T54" fmla="*/ 5953126 w 5216"/>
                <a:gd name="T55" fmla="*/ 1146175 h 762"/>
                <a:gd name="T56" fmla="*/ 6308726 w 5216"/>
                <a:gd name="T57" fmla="*/ 1174750 h 762"/>
                <a:gd name="T58" fmla="*/ 6642101 w 5216"/>
                <a:gd name="T59" fmla="*/ 1196975 h 762"/>
                <a:gd name="T60" fmla="*/ 6959601 w 5216"/>
                <a:gd name="T61" fmla="*/ 1209675 h 762"/>
                <a:gd name="T62" fmla="*/ 7254876 w 5216"/>
                <a:gd name="T63" fmla="*/ 1209675 h 762"/>
                <a:gd name="T64" fmla="*/ 7534276 w 5216"/>
                <a:gd name="T65" fmla="*/ 1203325 h 762"/>
                <a:gd name="T66" fmla="*/ 7797801 w 5216"/>
                <a:gd name="T67" fmla="*/ 1187450 h 762"/>
                <a:gd name="T68" fmla="*/ 8045451 w 5216"/>
                <a:gd name="T69" fmla="*/ 1162050 h 762"/>
                <a:gd name="T70" fmla="*/ 8280401 w 5216"/>
                <a:gd name="T71" fmla="*/ 1133475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111125 h 694"/>
                <a:gd name="T2" fmla="*/ 0 w 5144"/>
                <a:gd name="T3" fmla="*/ 111125 h 694"/>
                <a:gd name="T4" fmla="*/ 28575 w 5144"/>
                <a:gd name="T5" fmla="*/ 104775 h 694"/>
                <a:gd name="T6" fmla="*/ 114300 w 5144"/>
                <a:gd name="T7" fmla="*/ 88900 h 694"/>
                <a:gd name="T8" fmla="*/ 260350 w 5144"/>
                <a:gd name="T9" fmla="*/ 66675 h 694"/>
                <a:gd name="T10" fmla="*/ 355600 w 5144"/>
                <a:gd name="T11" fmla="*/ 53975 h 694"/>
                <a:gd name="T12" fmla="*/ 466725 w 5144"/>
                <a:gd name="T13" fmla="*/ 41275 h 694"/>
                <a:gd name="T14" fmla="*/ 590550 w 5144"/>
                <a:gd name="T15" fmla="*/ 31750 h 694"/>
                <a:gd name="T16" fmla="*/ 733425 w 5144"/>
                <a:gd name="T17" fmla="*/ 22225 h 694"/>
                <a:gd name="T18" fmla="*/ 889000 w 5144"/>
                <a:gd name="T19" fmla="*/ 12700 h 694"/>
                <a:gd name="T20" fmla="*/ 1063625 w 5144"/>
                <a:gd name="T21" fmla="*/ 6350 h 694"/>
                <a:gd name="T22" fmla="*/ 1254125 w 5144"/>
                <a:gd name="T23" fmla="*/ 3175 h 694"/>
                <a:gd name="T24" fmla="*/ 1460500 w 5144"/>
                <a:gd name="T25" fmla="*/ 0 h 694"/>
                <a:gd name="T26" fmla="*/ 1682750 w 5144"/>
                <a:gd name="T27" fmla="*/ 3175 h 694"/>
                <a:gd name="T28" fmla="*/ 1920875 w 5144"/>
                <a:gd name="T29" fmla="*/ 9525 h 694"/>
                <a:gd name="T30" fmla="*/ 2178050 w 5144"/>
                <a:gd name="T31" fmla="*/ 22225 h 694"/>
                <a:gd name="T32" fmla="*/ 2451100 w 5144"/>
                <a:gd name="T33" fmla="*/ 38100 h 694"/>
                <a:gd name="T34" fmla="*/ 2740025 w 5144"/>
                <a:gd name="T35" fmla="*/ 63500 h 694"/>
                <a:gd name="T36" fmla="*/ 3048000 w 5144"/>
                <a:gd name="T37" fmla="*/ 92075 h 694"/>
                <a:gd name="T38" fmla="*/ 3375025 w 5144"/>
                <a:gd name="T39" fmla="*/ 127000 h 694"/>
                <a:gd name="T40" fmla="*/ 3717925 w 5144"/>
                <a:gd name="T41" fmla="*/ 168275 h 694"/>
                <a:gd name="T42" fmla="*/ 4079875 w 5144"/>
                <a:gd name="T43" fmla="*/ 219075 h 694"/>
                <a:gd name="T44" fmla="*/ 4457700 w 5144"/>
                <a:gd name="T45" fmla="*/ 276225 h 694"/>
                <a:gd name="T46" fmla="*/ 4854575 w 5144"/>
                <a:gd name="T47" fmla="*/ 342900 h 694"/>
                <a:gd name="T48" fmla="*/ 5270500 w 5144"/>
                <a:gd name="T49" fmla="*/ 422275 h 694"/>
                <a:gd name="T50" fmla="*/ 5705475 w 5144"/>
                <a:gd name="T51" fmla="*/ 508000 h 694"/>
                <a:gd name="T52" fmla="*/ 6159500 w 5144"/>
                <a:gd name="T53" fmla="*/ 603250 h 694"/>
                <a:gd name="T54" fmla="*/ 6632575 w 5144"/>
                <a:gd name="T55" fmla="*/ 711200 h 694"/>
                <a:gd name="T56" fmla="*/ 7124700 w 5144"/>
                <a:gd name="T57" fmla="*/ 828675 h 694"/>
                <a:gd name="T58" fmla="*/ 7635875 w 5144"/>
                <a:gd name="T59" fmla="*/ 958850 h 694"/>
                <a:gd name="T60" fmla="*/ 8166100 w 5144"/>
                <a:gd name="T61" fmla="*/ 1101725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927100 h 584"/>
                <a:gd name="T2" fmla="*/ 0 w 3112"/>
                <a:gd name="T3" fmla="*/ 927100 h 584"/>
                <a:gd name="T4" fmla="*/ 142875 w 3112"/>
                <a:gd name="T5" fmla="*/ 889000 h 584"/>
                <a:gd name="T6" fmla="*/ 533400 w 3112"/>
                <a:gd name="T7" fmla="*/ 790575 h 584"/>
                <a:gd name="T8" fmla="*/ 803275 w 3112"/>
                <a:gd name="T9" fmla="*/ 723900 h 584"/>
                <a:gd name="T10" fmla="*/ 1114425 w 3112"/>
                <a:gd name="T11" fmla="*/ 650875 h 584"/>
                <a:gd name="T12" fmla="*/ 1460500 w 3112"/>
                <a:gd name="T13" fmla="*/ 571500 h 584"/>
                <a:gd name="T14" fmla="*/ 1831975 w 3112"/>
                <a:gd name="T15" fmla="*/ 485775 h 584"/>
                <a:gd name="T16" fmla="*/ 2225675 w 3112"/>
                <a:gd name="T17" fmla="*/ 403225 h 584"/>
                <a:gd name="T18" fmla="*/ 2628900 w 3112"/>
                <a:gd name="T19" fmla="*/ 320675 h 584"/>
                <a:gd name="T20" fmla="*/ 3041650 w 3112"/>
                <a:gd name="T21" fmla="*/ 244475 h 584"/>
                <a:gd name="T22" fmla="*/ 3451225 w 3112"/>
                <a:gd name="T23" fmla="*/ 171450 h 584"/>
                <a:gd name="T24" fmla="*/ 3654425 w 3112"/>
                <a:gd name="T25" fmla="*/ 139700 h 584"/>
                <a:gd name="T26" fmla="*/ 3851275 w 3112"/>
                <a:gd name="T27" fmla="*/ 107950 h 584"/>
                <a:gd name="T28" fmla="*/ 4048125 w 3112"/>
                <a:gd name="T29" fmla="*/ 82550 h 584"/>
                <a:gd name="T30" fmla="*/ 4238625 w 3112"/>
                <a:gd name="T31" fmla="*/ 57150 h 584"/>
                <a:gd name="T32" fmla="*/ 4425950 w 3112"/>
                <a:gd name="T33" fmla="*/ 38100 h 584"/>
                <a:gd name="T34" fmla="*/ 4603750 w 3112"/>
                <a:gd name="T35" fmla="*/ 22225 h 584"/>
                <a:gd name="T36" fmla="*/ 4775200 w 3112"/>
                <a:gd name="T37" fmla="*/ 9525 h 584"/>
                <a:gd name="T38" fmla="*/ 4940300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037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13021481 w 8196"/>
                <a:gd name="T1" fmla="*/ 812800 h 1192"/>
                <a:gd name="T2" fmla="*/ 12779871 w 8196"/>
                <a:gd name="T3" fmla="*/ 904875 h 1192"/>
                <a:gd name="T4" fmla="*/ 12522366 w 8196"/>
                <a:gd name="T5" fmla="*/ 984250 h 1192"/>
                <a:gd name="T6" fmla="*/ 12248966 w 8196"/>
                <a:gd name="T7" fmla="*/ 1057275 h 1192"/>
                <a:gd name="T8" fmla="*/ 11956492 w 8196"/>
                <a:gd name="T9" fmla="*/ 1114425 h 1192"/>
                <a:gd name="T10" fmla="*/ 11638584 w 8196"/>
                <a:gd name="T11" fmla="*/ 1158875 h 1192"/>
                <a:gd name="T12" fmla="*/ 11295245 w 8196"/>
                <a:gd name="T13" fmla="*/ 1190625 h 1192"/>
                <a:gd name="T14" fmla="*/ 10923293 w 8196"/>
                <a:gd name="T15" fmla="*/ 1209675 h 1192"/>
                <a:gd name="T16" fmla="*/ 10519551 w 8196"/>
                <a:gd name="T17" fmla="*/ 1206500 h 1192"/>
                <a:gd name="T18" fmla="*/ 10080839 w 8196"/>
                <a:gd name="T19" fmla="*/ 1190625 h 1192"/>
                <a:gd name="T20" fmla="*/ 9603978 w 8196"/>
                <a:gd name="T21" fmla="*/ 1152525 h 1192"/>
                <a:gd name="T22" fmla="*/ 9085789 w 8196"/>
                <a:gd name="T23" fmla="*/ 1095375 h 1192"/>
                <a:gd name="T24" fmla="*/ 8526272 w 8196"/>
                <a:gd name="T25" fmla="*/ 1019175 h 1192"/>
                <a:gd name="T26" fmla="*/ 7919070 w 8196"/>
                <a:gd name="T27" fmla="*/ 917575 h 1192"/>
                <a:gd name="T28" fmla="*/ 7261002 w 8196"/>
                <a:gd name="T29" fmla="*/ 793750 h 1192"/>
                <a:gd name="T30" fmla="*/ 6552068 w 8196"/>
                <a:gd name="T31" fmla="*/ 644525 h 1192"/>
                <a:gd name="T32" fmla="*/ 5785912 w 8196"/>
                <a:gd name="T33" fmla="*/ 469900 h 1192"/>
                <a:gd name="T34" fmla="*/ 5398065 w 8196"/>
                <a:gd name="T35" fmla="*/ 381000 h 1192"/>
                <a:gd name="T36" fmla="*/ 4663699 w 8196"/>
                <a:gd name="T37" fmla="*/ 234950 h 1192"/>
                <a:gd name="T38" fmla="*/ 3992915 w 8196"/>
                <a:gd name="T39" fmla="*/ 130175 h 1192"/>
                <a:gd name="T40" fmla="*/ 3379354 w 8196"/>
                <a:gd name="T41" fmla="*/ 57150 h 1192"/>
                <a:gd name="T42" fmla="*/ 2823016 w 8196"/>
                <a:gd name="T43" fmla="*/ 15875 h 1192"/>
                <a:gd name="T44" fmla="*/ 2323902 w 8196"/>
                <a:gd name="T45" fmla="*/ 0 h 1192"/>
                <a:gd name="T46" fmla="*/ 1878832 w 8196"/>
                <a:gd name="T47" fmla="*/ 6350 h 1192"/>
                <a:gd name="T48" fmla="*/ 1484627 w 8196"/>
                <a:gd name="T49" fmla="*/ 31750 h 1192"/>
                <a:gd name="T50" fmla="*/ 1138108 w 8196"/>
                <a:gd name="T51" fmla="*/ 69850 h 1192"/>
                <a:gd name="T52" fmla="*/ 842454 w 8196"/>
                <a:gd name="T53" fmla="*/ 117475 h 1192"/>
                <a:gd name="T54" fmla="*/ 594487 w 8196"/>
                <a:gd name="T55" fmla="*/ 171450 h 1192"/>
                <a:gd name="T56" fmla="*/ 394205 w 8196"/>
                <a:gd name="T57" fmla="*/ 228600 h 1192"/>
                <a:gd name="T58" fmla="*/ 235251 w 8196"/>
                <a:gd name="T59" fmla="*/ 279400 h 1192"/>
                <a:gd name="T60" fmla="*/ 76298 w 8196"/>
                <a:gd name="T61" fmla="*/ 342900 h 1192"/>
                <a:gd name="T62" fmla="*/ 0 w 8196"/>
                <a:gd name="T63" fmla="*/ 381000 h 1192"/>
                <a:gd name="T64" fmla="*/ 13021481 w 8196"/>
                <a:gd name="T65" fmla="*/ 1892300 h 1192"/>
                <a:gd name="T66" fmla="*/ 13027839 w 8196"/>
                <a:gd name="T67" fmla="*/ 1882775 h 1192"/>
                <a:gd name="T68" fmla="*/ 13027839 w 8196"/>
                <a:gd name="T69" fmla="*/ 809625 h 1192"/>
                <a:gd name="T70" fmla="*/ 13021481 w 8196"/>
                <a:gd name="T71" fmla="*/ 812800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6249988"/>
            <a:ext cx="3786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6249988"/>
            <a:ext cx="3786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6249988"/>
            <a:ext cx="1162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4E2C2EA-75D9-4843-983F-89A7560B63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71538" y="2674938"/>
            <a:ext cx="7408862" cy="345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27" r:id="rId2"/>
    <p:sldLayoutId id="2147483833" r:id="rId3"/>
    <p:sldLayoutId id="2147483828" r:id="rId4"/>
    <p:sldLayoutId id="2147483829" r:id="rId5"/>
    <p:sldLayoutId id="2147483830" r:id="rId6"/>
    <p:sldLayoutId id="2147483834" r:id="rId7"/>
    <p:sldLayoutId id="2147483835" r:id="rId8"/>
    <p:sldLayoutId id="2147483836" r:id="rId9"/>
    <p:sldLayoutId id="2147483831" r:id="rId10"/>
    <p:sldLayoutId id="2147483837" r:id="rId11"/>
    <p:sldLayoutId id="2147483838" r:id="rId12"/>
    <p:sldLayoutId id="2147483839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  <a:ea typeface="华文新魏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  <a:ea typeface="华文新魏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  <a:ea typeface="华文新魏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  <a:ea typeface="华文新魏" pitchFamily="2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0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7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5" Type="http://schemas.openxmlformats.org/officeDocument/2006/relationships/image" Target="../media/image1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6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7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image" Target="../media/image20.png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7.wmf"/><Relationship Id="rId17" Type="http://schemas.openxmlformats.org/officeDocument/2006/relationships/image" Target="../media/image19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4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image" Target="../media/image18.wmf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1.bin"/><Relationship Id="rId14" Type="http://schemas.openxmlformats.org/officeDocument/2006/relationships/oleObject" Target="../embeddings/oleObject13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28.wmf"/><Relationship Id="rId26" Type="http://schemas.openxmlformats.org/officeDocument/2006/relationships/image" Target="../media/image32.wmf"/><Relationship Id="rId3" Type="http://schemas.openxmlformats.org/officeDocument/2006/relationships/oleObject" Target="../embeddings/oleObject15.bin"/><Relationship Id="rId21" Type="http://schemas.openxmlformats.org/officeDocument/2006/relationships/oleObject" Target="../embeddings/oleObject24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5.wmf"/><Relationship Id="rId17" Type="http://schemas.openxmlformats.org/officeDocument/2006/relationships/oleObject" Target="../embeddings/oleObject22.bin"/><Relationship Id="rId25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.wmf"/><Relationship Id="rId20" Type="http://schemas.openxmlformats.org/officeDocument/2006/relationships/image" Target="../media/image29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19.bin"/><Relationship Id="rId24" Type="http://schemas.openxmlformats.org/officeDocument/2006/relationships/image" Target="../media/image31.wmf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23" Type="http://schemas.openxmlformats.org/officeDocument/2006/relationships/oleObject" Target="../embeddings/oleObject25.bin"/><Relationship Id="rId10" Type="http://schemas.openxmlformats.org/officeDocument/2006/relationships/image" Target="../media/image24.wmf"/><Relationship Id="rId19" Type="http://schemas.openxmlformats.org/officeDocument/2006/relationships/oleObject" Target="../embeddings/oleObject23.bin"/><Relationship Id="rId4" Type="http://schemas.openxmlformats.org/officeDocument/2006/relationships/image" Target="../media/image21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6.wmf"/><Relationship Id="rId22" Type="http://schemas.openxmlformats.org/officeDocument/2006/relationships/image" Target="../media/image30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3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34.bin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1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40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oleObject" Target="../embeddings/oleObject41.bin"/><Relationship Id="rId18" Type="http://schemas.openxmlformats.org/officeDocument/2006/relationships/image" Target="../media/image49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46.wmf"/><Relationship Id="rId17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8.wmf"/><Relationship Id="rId20" Type="http://schemas.openxmlformats.org/officeDocument/2006/relationships/image" Target="../media/image50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2.bin"/><Relationship Id="rId10" Type="http://schemas.openxmlformats.org/officeDocument/2006/relationships/image" Target="../media/image45.wmf"/><Relationship Id="rId19" Type="http://schemas.openxmlformats.org/officeDocument/2006/relationships/oleObject" Target="../embeddings/oleObject44.bin"/><Relationship Id="rId4" Type="http://schemas.openxmlformats.org/officeDocument/2006/relationships/image" Target="../media/image42.w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47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oleObject" Target="../embeddings/oleObject50.bin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5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54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56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13" Type="http://schemas.openxmlformats.org/officeDocument/2006/relationships/image" Target="../media/image59.wmf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53.bin"/><Relationship Id="rId12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52.bin"/><Relationship Id="rId11" Type="http://schemas.openxmlformats.org/officeDocument/2006/relationships/image" Target="../media/image58.wmf"/><Relationship Id="rId5" Type="http://schemas.openxmlformats.org/officeDocument/2006/relationships/image" Target="../media/image57.wmf"/><Relationship Id="rId10" Type="http://schemas.openxmlformats.org/officeDocument/2006/relationships/oleObject" Target="../embeddings/oleObject56.bin"/><Relationship Id="rId4" Type="http://schemas.openxmlformats.org/officeDocument/2006/relationships/oleObject" Target="../embeddings/oleObject51.bin"/><Relationship Id="rId9" Type="http://schemas.openxmlformats.org/officeDocument/2006/relationships/oleObject" Target="../embeddings/oleObject55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60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63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oleObject" Target="../embeddings/oleObject67.bin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6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0" Type="http://schemas.openxmlformats.org/officeDocument/2006/relationships/image" Target="../media/image67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69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7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9.bin"/><Relationship Id="rId10" Type="http://schemas.openxmlformats.org/officeDocument/2006/relationships/image" Target="../media/image73.wmf"/><Relationship Id="rId4" Type="http://schemas.openxmlformats.org/officeDocument/2006/relationships/image" Target="../media/image70.wmf"/><Relationship Id="rId9" Type="http://schemas.openxmlformats.org/officeDocument/2006/relationships/oleObject" Target="../embeddings/oleObject71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6.wmf"/><Relationship Id="rId11" Type="http://schemas.openxmlformats.org/officeDocument/2006/relationships/oleObject" Target="../embeddings/oleObject77.bin"/><Relationship Id="rId5" Type="http://schemas.openxmlformats.org/officeDocument/2006/relationships/oleObject" Target="../embeddings/oleObject74.bin"/><Relationship Id="rId10" Type="http://schemas.openxmlformats.org/officeDocument/2006/relationships/image" Target="../media/image78.wmf"/><Relationship Id="rId4" Type="http://schemas.openxmlformats.org/officeDocument/2006/relationships/image" Target="../media/image75.wmf"/><Relationship Id="rId9" Type="http://schemas.openxmlformats.org/officeDocument/2006/relationships/oleObject" Target="../embeddings/oleObject76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79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2.w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81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12" Type="http://schemas.openxmlformats.org/officeDocument/2006/relationships/image" Target="../media/image8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4.wmf"/><Relationship Id="rId11" Type="http://schemas.openxmlformats.org/officeDocument/2006/relationships/oleObject" Target="../embeddings/oleObject86.bin"/><Relationship Id="rId5" Type="http://schemas.openxmlformats.org/officeDocument/2006/relationships/oleObject" Target="../embeddings/oleObject83.bin"/><Relationship Id="rId10" Type="http://schemas.openxmlformats.org/officeDocument/2006/relationships/image" Target="../media/image86.wmf"/><Relationship Id="rId4" Type="http://schemas.openxmlformats.org/officeDocument/2006/relationships/image" Target="../media/image83.wmf"/><Relationship Id="rId9" Type="http://schemas.openxmlformats.org/officeDocument/2006/relationships/oleObject" Target="../embeddings/oleObject85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89.bin"/><Relationship Id="rId12" Type="http://schemas.openxmlformats.org/officeDocument/2006/relationships/image" Target="../media/image90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5.wmf"/><Relationship Id="rId11" Type="http://schemas.openxmlformats.org/officeDocument/2006/relationships/oleObject" Target="../embeddings/oleObject91.bin"/><Relationship Id="rId5" Type="http://schemas.openxmlformats.org/officeDocument/2006/relationships/oleObject" Target="../embeddings/oleObject88.bin"/><Relationship Id="rId10" Type="http://schemas.openxmlformats.org/officeDocument/2006/relationships/image" Target="../media/image89.wmf"/><Relationship Id="rId4" Type="http://schemas.openxmlformats.org/officeDocument/2006/relationships/image" Target="../media/image88.wmf"/><Relationship Id="rId9" Type="http://schemas.openxmlformats.org/officeDocument/2006/relationships/oleObject" Target="../embeddings/oleObject90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12" Type="http://schemas.openxmlformats.org/officeDocument/2006/relationships/image" Target="../media/image93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86.wmf"/><Relationship Id="rId11" Type="http://schemas.openxmlformats.org/officeDocument/2006/relationships/oleObject" Target="../embeddings/oleObject96.bin"/><Relationship Id="rId5" Type="http://schemas.openxmlformats.org/officeDocument/2006/relationships/oleObject" Target="../embeddings/oleObject93.bin"/><Relationship Id="rId10" Type="http://schemas.openxmlformats.org/officeDocument/2006/relationships/image" Target="../media/image92.wmf"/><Relationship Id="rId4" Type="http://schemas.openxmlformats.org/officeDocument/2006/relationships/image" Target="../media/image85.wmf"/><Relationship Id="rId9" Type="http://schemas.openxmlformats.org/officeDocument/2006/relationships/oleObject" Target="../embeddings/oleObject95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99.bin"/><Relationship Id="rId12" Type="http://schemas.openxmlformats.org/officeDocument/2006/relationships/image" Target="../media/image96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6.wmf"/><Relationship Id="rId11" Type="http://schemas.openxmlformats.org/officeDocument/2006/relationships/oleObject" Target="../embeddings/oleObject101.bin"/><Relationship Id="rId5" Type="http://schemas.openxmlformats.org/officeDocument/2006/relationships/oleObject" Target="../embeddings/oleObject98.bin"/><Relationship Id="rId10" Type="http://schemas.openxmlformats.org/officeDocument/2006/relationships/image" Target="../media/image95.wmf"/><Relationship Id="rId4" Type="http://schemas.openxmlformats.org/officeDocument/2006/relationships/image" Target="../media/image85.wmf"/><Relationship Id="rId9" Type="http://schemas.openxmlformats.org/officeDocument/2006/relationships/oleObject" Target="../embeddings/oleObject100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4.bin"/><Relationship Id="rId12" Type="http://schemas.openxmlformats.org/officeDocument/2006/relationships/image" Target="../media/image10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9.wmf"/><Relationship Id="rId11" Type="http://schemas.openxmlformats.org/officeDocument/2006/relationships/oleObject" Target="../embeddings/oleObject106.bin"/><Relationship Id="rId5" Type="http://schemas.openxmlformats.org/officeDocument/2006/relationships/oleObject" Target="../embeddings/oleObject103.bin"/><Relationship Id="rId10" Type="http://schemas.openxmlformats.org/officeDocument/2006/relationships/image" Target="../media/image101.wmf"/><Relationship Id="rId4" Type="http://schemas.openxmlformats.org/officeDocument/2006/relationships/image" Target="../media/image98.wmf"/><Relationship Id="rId9" Type="http://schemas.openxmlformats.org/officeDocument/2006/relationships/oleObject" Target="../embeddings/oleObject105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3" Type="http://schemas.openxmlformats.org/officeDocument/2006/relationships/oleObject" Target="../embeddings/oleObject107.bin"/><Relationship Id="rId7" Type="http://schemas.openxmlformats.org/officeDocument/2006/relationships/oleObject" Target="../embeddings/oleObject109.bin"/><Relationship Id="rId12" Type="http://schemas.openxmlformats.org/officeDocument/2006/relationships/image" Target="../media/image10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04.wmf"/><Relationship Id="rId11" Type="http://schemas.openxmlformats.org/officeDocument/2006/relationships/oleObject" Target="../embeddings/oleObject111.bin"/><Relationship Id="rId5" Type="http://schemas.openxmlformats.org/officeDocument/2006/relationships/oleObject" Target="../embeddings/oleObject108.bin"/><Relationship Id="rId10" Type="http://schemas.openxmlformats.org/officeDocument/2006/relationships/image" Target="../media/image106.wmf"/><Relationship Id="rId4" Type="http://schemas.openxmlformats.org/officeDocument/2006/relationships/image" Target="../media/image103.wmf"/><Relationship Id="rId9" Type="http://schemas.openxmlformats.org/officeDocument/2006/relationships/oleObject" Target="../embeddings/oleObject110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3" Type="http://schemas.openxmlformats.org/officeDocument/2006/relationships/oleObject" Target="../embeddings/oleObject112.bin"/><Relationship Id="rId7" Type="http://schemas.openxmlformats.org/officeDocument/2006/relationships/oleObject" Target="../embeddings/oleObject114.bin"/><Relationship Id="rId12" Type="http://schemas.openxmlformats.org/officeDocument/2006/relationships/image" Target="../media/image1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09.wmf"/><Relationship Id="rId11" Type="http://schemas.openxmlformats.org/officeDocument/2006/relationships/oleObject" Target="../embeddings/oleObject116.bin"/><Relationship Id="rId5" Type="http://schemas.openxmlformats.org/officeDocument/2006/relationships/oleObject" Target="../embeddings/oleObject113.bin"/><Relationship Id="rId10" Type="http://schemas.openxmlformats.org/officeDocument/2006/relationships/image" Target="../media/image111.wmf"/><Relationship Id="rId4" Type="http://schemas.openxmlformats.org/officeDocument/2006/relationships/image" Target="../media/image108.wmf"/><Relationship Id="rId9" Type="http://schemas.openxmlformats.org/officeDocument/2006/relationships/oleObject" Target="../embeddings/oleObject115.bin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3" Type="http://schemas.openxmlformats.org/officeDocument/2006/relationships/oleObject" Target="../embeddings/oleObject117.bin"/><Relationship Id="rId7" Type="http://schemas.openxmlformats.org/officeDocument/2006/relationships/oleObject" Target="../embeddings/oleObject1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14.wmf"/><Relationship Id="rId5" Type="http://schemas.openxmlformats.org/officeDocument/2006/relationships/oleObject" Target="../embeddings/oleObject118.bin"/><Relationship Id="rId10" Type="http://schemas.openxmlformats.org/officeDocument/2006/relationships/image" Target="../media/image116.wmf"/><Relationship Id="rId4" Type="http://schemas.openxmlformats.org/officeDocument/2006/relationships/image" Target="../media/image113.wmf"/><Relationship Id="rId9" Type="http://schemas.openxmlformats.org/officeDocument/2006/relationships/oleObject" Target="../embeddings/oleObject120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18.wmf"/><Relationship Id="rId5" Type="http://schemas.openxmlformats.org/officeDocument/2006/relationships/oleObject" Target="../embeddings/oleObject122.bin"/><Relationship Id="rId4" Type="http://schemas.openxmlformats.org/officeDocument/2006/relationships/image" Target="../media/image117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wmf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3" Type="http://schemas.openxmlformats.org/officeDocument/2006/relationships/oleObject" Target="../embeddings/oleObject123.bin"/><Relationship Id="rId7" Type="http://schemas.openxmlformats.org/officeDocument/2006/relationships/oleObject" Target="../embeddings/oleObject1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22.wmf"/><Relationship Id="rId5" Type="http://schemas.openxmlformats.org/officeDocument/2006/relationships/oleObject" Target="../embeddings/oleObject124.bin"/><Relationship Id="rId4" Type="http://schemas.openxmlformats.org/officeDocument/2006/relationships/image" Target="../media/image121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13" Type="http://schemas.openxmlformats.org/officeDocument/2006/relationships/oleObject" Target="../embeddings/oleObject131.bin"/><Relationship Id="rId3" Type="http://schemas.openxmlformats.org/officeDocument/2006/relationships/oleObject" Target="../embeddings/oleObject126.bin"/><Relationship Id="rId7" Type="http://schemas.openxmlformats.org/officeDocument/2006/relationships/oleObject" Target="../embeddings/oleObject128.bin"/><Relationship Id="rId12" Type="http://schemas.openxmlformats.org/officeDocument/2006/relationships/image" Target="../media/image12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25.wmf"/><Relationship Id="rId11" Type="http://schemas.openxmlformats.org/officeDocument/2006/relationships/oleObject" Target="../embeddings/oleObject130.bin"/><Relationship Id="rId5" Type="http://schemas.openxmlformats.org/officeDocument/2006/relationships/oleObject" Target="../embeddings/oleObject127.bin"/><Relationship Id="rId10" Type="http://schemas.openxmlformats.org/officeDocument/2006/relationships/image" Target="../media/image127.wmf"/><Relationship Id="rId4" Type="http://schemas.openxmlformats.org/officeDocument/2006/relationships/image" Target="../media/image124.wmf"/><Relationship Id="rId9" Type="http://schemas.openxmlformats.org/officeDocument/2006/relationships/oleObject" Target="../embeddings/oleObject129.bin"/><Relationship Id="rId14" Type="http://schemas.openxmlformats.org/officeDocument/2006/relationships/image" Target="../media/image129.w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31.wmf"/><Relationship Id="rId5" Type="http://schemas.openxmlformats.org/officeDocument/2006/relationships/oleObject" Target="../embeddings/oleObject133.bin"/><Relationship Id="rId4" Type="http://schemas.openxmlformats.org/officeDocument/2006/relationships/image" Target="../media/image130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33.wmf"/><Relationship Id="rId5" Type="http://schemas.openxmlformats.org/officeDocument/2006/relationships/oleObject" Target="../embeddings/oleObject135.bin"/><Relationship Id="rId4" Type="http://schemas.openxmlformats.org/officeDocument/2006/relationships/image" Target="../media/image132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134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36.wmf"/><Relationship Id="rId5" Type="http://schemas.openxmlformats.org/officeDocument/2006/relationships/oleObject" Target="../embeddings/oleObject138.bin"/><Relationship Id="rId4" Type="http://schemas.openxmlformats.org/officeDocument/2006/relationships/image" Target="../media/image135.w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38.wmf"/><Relationship Id="rId5" Type="http://schemas.openxmlformats.org/officeDocument/2006/relationships/oleObject" Target="../embeddings/oleObject140.bin"/><Relationship Id="rId4" Type="http://schemas.openxmlformats.org/officeDocument/2006/relationships/image" Target="../media/image137.wm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wmf"/><Relationship Id="rId3" Type="http://schemas.openxmlformats.org/officeDocument/2006/relationships/oleObject" Target="../embeddings/oleObject141.bin"/><Relationship Id="rId7" Type="http://schemas.openxmlformats.org/officeDocument/2006/relationships/oleObject" Target="../embeddings/oleObject14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40.wmf"/><Relationship Id="rId5" Type="http://schemas.openxmlformats.org/officeDocument/2006/relationships/oleObject" Target="../embeddings/oleObject142.bin"/><Relationship Id="rId4" Type="http://schemas.openxmlformats.org/officeDocument/2006/relationships/image" Target="../media/image139.wmf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3" Type="http://schemas.openxmlformats.org/officeDocument/2006/relationships/oleObject" Target="../embeddings/oleObject144.bin"/><Relationship Id="rId7" Type="http://schemas.openxmlformats.org/officeDocument/2006/relationships/oleObject" Target="../embeddings/oleObject1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43.wmf"/><Relationship Id="rId5" Type="http://schemas.openxmlformats.org/officeDocument/2006/relationships/oleObject" Target="../embeddings/oleObject145.bin"/><Relationship Id="rId10" Type="http://schemas.openxmlformats.org/officeDocument/2006/relationships/image" Target="../media/image145.wmf"/><Relationship Id="rId4" Type="http://schemas.openxmlformats.org/officeDocument/2006/relationships/image" Target="../media/image142.wmf"/><Relationship Id="rId9" Type="http://schemas.openxmlformats.org/officeDocument/2006/relationships/oleObject" Target="../embeddings/oleObject147.bin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wmf"/><Relationship Id="rId13" Type="http://schemas.openxmlformats.org/officeDocument/2006/relationships/image" Target="../media/image150.wmf"/><Relationship Id="rId18" Type="http://schemas.openxmlformats.org/officeDocument/2006/relationships/oleObject" Target="../embeddings/oleObject156.bin"/><Relationship Id="rId26" Type="http://schemas.openxmlformats.org/officeDocument/2006/relationships/image" Target="../media/image155.wmf"/><Relationship Id="rId39" Type="http://schemas.openxmlformats.org/officeDocument/2006/relationships/oleObject" Target="../embeddings/oleObject170.bin"/><Relationship Id="rId3" Type="http://schemas.openxmlformats.org/officeDocument/2006/relationships/oleObject" Target="../embeddings/oleObject148.bin"/><Relationship Id="rId21" Type="http://schemas.openxmlformats.org/officeDocument/2006/relationships/oleObject" Target="../embeddings/oleObject159.bin"/><Relationship Id="rId34" Type="http://schemas.openxmlformats.org/officeDocument/2006/relationships/oleObject" Target="../embeddings/oleObject166.bin"/><Relationship Id="rId42" Type="http://schemas.openxmlformats.org/officeDocument/2006/relationships/oleObject" Target="../embeddings/oleObject173.bin"/><Relationship Id="rId47" Type="http://schemas.openxmlformats.org/officeDocument/2006/relationships/image" Target="../media/image162.wmf"/><Relationship Id="rId7" Type="http://schemas.openxmlformats.org/officeDocument/2006/relationships/oleObject" Target="../embeddings/oleObject150.bin"/><Relationship Id="rId12" Type="http://schemas.openxmlformats.org/officeDocument/2006/relationships/oleObject" Target="../embeddings/oleObject153.bin"/><Relationship Id="rId17" Type="http://schemas.openxmlformats.org/officeDocument/2006/relationships/image" Target="../media/image152.wmf"/><Relationship Id="rId25" Type="http://schemas.openxmlformats.org/officeDocument/2006/relationships/oleObject" Target="../embeddings/oleObject161.bin"/><Relationship Id="rId33" Type="http://schemas.openxmlformats.org/officeDocument/2006/relationships/oleObject" Target="../embeddings/oleObject165.bin"/><Relationship Id="rId38" Type="http://schemas.openxmlformats.org/officeDocument/2006/relationships/oleObject" Target="../embeddings/oleObject169.bin"/><Relationship Id="rId46" Type="http://schemas.openxmlformats.org/officeDocument/2006/relationships/oleObject" Target="../embeddings/oleObject17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55.bin"/><Relationship Id="rId20" Type="http://schemas.openxmlformats.org/officeDocument/2006/relationships/oleObject" Target="../embeddings/oleObject158.bin"/><Relationship Id="rId29" Type="http://schemas.openxmlformats.org/officeDocument/2006/relationships/oleObject" Target="../embeddings/oleObject163.bin"/><Relationship Id="rId41" Type="http://schemas.openxmlformats.org/officeDocument/2006/relationships/oleObject" Target="../embeddings/oleObject172.bin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47.wmf"/><Relationship Id="rId11" Type="http://schemas.openxmlformats.org/officeDocument/2006/relationships/oleObject" Target="../embeddings/oleObject152.bin"/><Relationship Id="rId24" Type="http://schemas.openxmlformats.org/officeDocument/2006/relationships/image" Target="../media/image154.wmf"/><Relationship Id="rId32" Type="http://schemas.openxmlformats.org/officeDocument/2006/relationships/image" Target="../media/image158.wmf"/><Relationship Id="rId37" Type="http://schemas.openxmlformats.org/officeDocument/2006/relationships/oleObject" Target="../embeddings/oleObject168.bin"/><Relationship Id="rId40" Type="http://schemas.openxmlformats.org/officeDocument/2006/relationships/oleObject" Target="../embeddings/oleObject171.bin"/><Relationship Id="rId45" Type="http://schemas.openxmlformats.org/officeDocument/2006/relationships/image" Target="../media/image161.wmf"/><Relationship Id="rId5" Type="http://schemas.openxmlformats.org/officeDocument/2006/relationships/oleObject" Target="../embeddings/oleObject149.bin"/><Relationship Id="rId15" Type="http://schemas.openxmlformats.org/officeDocument/2006/relationships/image" Target="../media/image151.wmf"/><Relationship Id="rId23" Type="http://schemas.openxmlformats.org/officeDocument/2006/relationships/oleObject" Target="../embeddings/oleObject160.bin"/><Relationship Id="rId28" Type="http://schemas.openxmlformats.org/officeDocument/2006/relationships/image" Target="../media/image156.wmf"/><Relationship Id="rId36" Type="http://schemas.openxmlformats.org/officeDocument/2006/relationships/image" Target="../media/image159.wmf"/><Relationship Id="rId10" Type="http://schemas.openxmlformats.org/officeDocument/2006/relationships/image" Target="../media/image149.wmf"/><Relationship Id="rId19" Type="http://schemas.openxmlformats.org/officeDocument/2006/relationships/oleObject" Target="../embeddings/oleObject157.bin"/><Relationship Id="rId31" Type="http://schemas.openxmlformats.org/officeDocument/2006/relationships/oleObject" Target="../embeddings/oleObject164.bin"/><Relationship Id="rId44" Type="http://schemas.openxmlformats.org/officeDocument/2006/relationships/oleObject" Target="../embeddings/oleObject174.bin"/><Relationship Id="rId4" Type="http://schemas.openxmlformats.org/officeDocument/2006/relationships/image" Target="../media/image146.wmf"/><Relationship Id="rId9" Type="http://schemas.openxmlformats.org/officeDocument/2006/relationships/oleObject" Target="../embeddings/oleObject151.bin"/><Relationship Id="rId14" Type="http://schemas.openxmlformats.org/officeDocument/2006/relationships/oleObject" Target="../embeddings/oleObject154.bin"/><Relationship Id="rId22" Type="http://schemas.openxmlformats.org/officeDocument/2006/relationships/image" Target="../media/image153.wmf"/><Relationship Id="rId27" Type="http://schemas.openxmlformats.org/officeDocument/2006/relationships/oleObject" Target="../embeddings/oleObject162.bin"/><Relationship Id="rId30" Type="http://schemas.openxmlformats.org/officeDocument/2006/relationships/image" Target="../media/image157.wmf"/><Relationship Id="rId35" Type="http://schemas.openxmlformats.org/officeDocument/2006/relationships/oleObject" Target="../embeddings/oleObject167.bin"/><Relationship Id="rId43" Type="http://schemas.openxmlformats.org/officeDocument/2006/relationships/image" Target="../media/image160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64.wmf"/><Relationship Id="rId5" Type="http://schemas.openxmlformats.org/officeDocument/2006/relationships/oleObject" Target="../embeddings/oleObject177.bin"/><Relationship Id="rId4" Type="http://schemas.openxmlformats.org/officeDocument/2006/relationships/image" Target="../media/image163.w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png"/><Relationship Id="rId7" Type="http://schemas.openxmlformats.org/officeDocument/2006/relationships/image" Target="../media/image16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179.bin"/><Relationship Id="rId5" Type="http://schemas.openxmlformats.org/officeDocument/2006/relationships/image" Target="../media/image165.wmf"/><Relationship Id="rId4" Type="http://schemas.openxmlformats.org/officeDocument/2006/relationships/oleObject" Target="../embeddings/oleObject178.bin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2.bin"/><Relationship Id="rId13" Type="http://schemas.openxmlformats.org/officeDocument/2006/relationships/image" Target="../media/image172.wmf"/><Relationship Id="rId3" Type="http://schemas.openxmlformats.org/officeDocument/2006/relationships/image" Target="../media/image175.png"/><Relationship Id="rId7" Type="http://schemas.openxmlformats.org/officeDocument/2006/relationships/image" Target="../media/image169.wmf"/><Relationship Id="rId12" Type="http://schemas.openxmlformats.org/officeDocument/2006/relationships/oleObject" Target="../embeddings/oleObject184.bin"/><Relationship Id="rId17" Type="http://schemas.openxmlformats.org/officeDocument/2006/relationships/image" Target="../media/image17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86.bin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181.bin"/><Relationship Id="rId11" Type="http://schemas.openxmlformats.org/officeDocument/2006/relationships/image" Target="../media/image171.wmf"/><Relationship Id="rId5" Type="http://schemas.openxmlformats.org/officeDocument/2006/relationships/image" Target="../media/image168.wmf"/><Relationship Id="rId15" Type="http://schemas.openxmlformats.org/officeDocument/2006/relationships/image" Target="../media/image173.wmf"/><Relationship Id="rId10" Type="http://schemas.openxmlformats.org/officeDocument/2006/relationships/oleObject" Target="../embeddings/oleObject183.bin"/><Relationship Id="rId4" Type="http://schemas.openxmlformats.org/officeDocument/2006/relationships/oleObject" Target="../embeddings/oleObject180.bin"/><Relationship Id="rId9" Type="http://schemas.openxmlformats.org/officeDocument/2006/relationships/image" Target="../media/image170.wmf"/><Relationship Id="rId14" Type="http://schemas.openxmlformats.org/officeDocument/2006/relationships/oleObject" Target="../embeddings/oleObject185.bin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wmf"/><Relationship Id="rId13" Type="http://schemas.openxmlformats.org/officeDocument/2006/relationships/oleObject" Target="../embeddings/oleObject192.bin"/><Relationship Id="rId18" Type="http://schemas.openxmlformats.org/officeDocument/2006/relationships/image" Target="../media/image180.wmf"/><Relationship Id="rId3" Type="http://schemas.openxmlformats.org/officeDocument/2006/relationships/oleObject" Target="../embeddings/oleObject187.bin"/><Relationship Id="rId21" Type="http://schemas.openxmlformats.org/officeDocument/2006/relationships/oleObject" Target="../embeddings/oleObject196.bin"/><Relationship Id="rId7" Type="http://schemas.openxmlformats.org/officeDocument/2006/relationships/oleObject" Target="../embeddings/oleObject189.bin"/><Relationship Id="rId12" Type="http://schemas.openxmlformats.org/officeDocument/2006/relationships/image" Target="../media/image178.wmf"/><Relationship Id="rId17" Type="http://schemas.openxmlformats.org/officeDocument/2006/relationships/oleObject" Target="../embeddings/oleObject19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0.wmf"/><Relationship Id="rId20" Type="http://schemas.openxmlformats.org/officeDocument/2006/relationships/image" Target="../media/image172.wmf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76.wmf"/><Relationship Id="rId11" Type="http://schemas.openxmlformats.org/officeDocument/2006/relationships/oleObject" Target="../embeddings/oleObject191.bin"/><Relationship Id="rId24" Type="http://schemas.openxmlformats.org/officeDocument/2006/relationships/image" Target="../media/image182.wmf"/><Relationship Id="rId5" Type="http://schemas.openxmlformats.org/officeDocument/2006/relationships/oleObject" Target="../embeddings/oleObject188.bin"/><Relationship Id="rId15" Type="http://schemas.openxmlformats.org/officeDocument/2006/relationships/oleObject" Target="../embeddings/oleObject193.bin"/><Relationship Id="rId23" Type="http://schemas.openxmlformats.org/officeDocument/2006/relationships/oleObject" Target="../embeddings/oleObject197.bin"/><Relationship Id="rId10" Type="http://schemas.openxmlformats.org/officeDocument/2006/relationships/image" Target="../media/image177.wmf"/><Relationship Id="rId19" Type="http://schemas.openxmlformats.org/officeDocument/2006/relationships/oleObject" Target="../embeddings/oleObject195.bin"/><Relationship Id="rId4" Type="http://schemas.openxmlformats.org/officeDocument/2006/relationships/image" Target="../media/image164.wmf"/><Relationship Id="rId9" Type="http://schemas.openxmlformats.org/officeDocument/2006/relationships/oleObject" Target="../embeddings/oleObject190.bin"/><Relationship Id="rId14" Type="http://schemas.openxmlformats.org/officeDocument/2006/relationships/image" Target="../media/image179.wmf"/><Relationship Id="rId22" Type="http://schemas.openxmlformats.org/officeDocument/2006/relationships/image" Target="../media/image181.wmf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wmf"/><Relationship Id="rId3" Type="http://schemas.openxmlformats.org/officeDocument/2006/relationships/oleObject" Target="../embeddings/oleObject198.bin"/><Relationship Id="rId7" Type="http://schemas.openxmlformats.org/officeDocument/2006/relationships/oleObject" Target="../embeddings/oleObject20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84.wmf"/><Relationship Id="rId5" Type="http://schemas.openxmlformats.org/officeDocument/2006/relationships/oleObject" Target="../embeddings/oleObject199.bin"/><Relationship Id="rId10" Type="http://schemas.openxmlformats.org/officeDocument/2006/relationships/image" Target="../media/image186.wmf"/><Relationship Id="rId4" Type="http://schemas.openxmlformats.org/officeDocument/2006/relationships/image" Target="../media/image183.wmf"/><Relationship Id="rId9" Type="http://schemas.openxmlformats.org/officeDocument/2006/relationships/oleObject" Target="../embeddings/oleObject201.bin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wmf"/><Relationship Id="rId13" Type="http://schemas.openxmlformats.org/officeDocument/2006/relationships/oleObject" Target="../embeddings/oleObject207.bin"/><Relationship Id="rId3" Type="http://schemas.openxmlformats.org/officeDocument/2006/relationships/oleObject" Target="../embeddings/oleObject202.bin"/><Relationship Id="rId7" Type="http://schemas.openxmlformats.org/officeDocument/2006/relationships/oleObject" Target="../embeddings/oleObject204.bin"/><Relationship Id="rId12" Type="http://schemas.openxmlformats.org/officeDocument/2006/relationships/image" Target="../media/image19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2.wmf"/><Relationship Id="rId1" Type="http://schemas.openxmlformats.org/officeDocument/2006/relationships/vmlDrawing" Target="../drawings/vmlDrawing41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06.bin"/><Relationship Id="rId5" Type="http://schemas.openxmlformats.org/officeDocument/2006/relationships/oleObject" Target="../embeddings/oleObject203.bin"/><Relationship Id="rId15" Type="http://schemas.openxmlformats.org/officeDocument/2006/relationships/oleObject" Target="../embeddings/oleObject208.bin"/><Relationship Id="rId10" Type="http://schemas.openxmlformats.org/officeDocument/2006/relationships/image" Target="../media/image189.wmf"/><Relationship Id="rId4" Type="http://schemas.openxmlformats.org/officeDocument/2006/relationships/image" Target="../media/image187.wmf"/><Relationship Id="rId9" Type="http://schemas.openxmlformats.org/officeDocument/2006/relationships/oleObject" Target="../embeddings/oleObject205.bin"/><Relationship Id="rId14" Type="http://schemas.openxmlformats.org/officeDocument/2006/relationships/image" Target="../media/image191.wmf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wmf"/><Relationship Id="rId13" Type="http://schemas.openxmlformats.org/officeDocument/2006/relationships/oleObject" Target="../embeddings/oleObject214.bin"/><Relationship Id="rId18" Type="http://schemas.openxmlformats.org/officeDocument/2006/relationships/image" Target="../media/image199.wmf"/><Relationship Id="rId3" Type="http://schemas.openxmlformats.org/officeDocument/2006/relationships/oleObject" Target="../embeddings/oleObject209.bin"/><Relationship Id="rId21" Type="http://schemas.openxmlformats.org/officeDocument/2006/relationships/oleObject" Target="../embeddings/oleObject218.bin"/><Relationship Id="rId7" Type="http://schemas.openxmlformats.org/officeDocument/2006/relationships/oleObject" Target="../embeddings/oleObject211.bin"/><Relationship Id="rId12" Type="http://schemas.openxmlformats.org/officeDocument/2006/relationships/image" Target="../media/image196.wmf"/><Relationship Id="rId17" Type="http://schemas.openxmlformats.org/officeDocument/2006/relationships/oleObject" Target="../embeddings/oleObject21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8.wmf"/><Relationship Id="rId20" Type="http://schemas.openxmlformats.org/officeDocument/2006/relationships/image" Target="../media/image200.wmf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85.wmf"/><Relationship Id="rId11" Type="http://schemas.openxmlformats.org/officeDocument/2006/relationships/oleObject" Target="../embeddings/oleObject213.bin"/><Relationship Id="rId24" Type="http://schemas.openxmlformats.org/officeDocument/2006/relationships/image" Target="../media/image202.wmf"/><Relationship Id="rId5" Type="http://schemas.openxmlformats.org/officeDocument/2006/relationships/oleObject" Target="../embeddings/oleObject210.bin"/><Relationship Id="rId15" Type="http://schemas.openxmlformats.org/officeDocument/2006/relationships/oleObject" Target="../embeddings/oleObject215.bin"/><Relationship Id="rId23" Type="http://schemas.openxmlformats.org/officeDocument/2006/relationships/oleObject" Target="../embeddings/oleObject219.bin"/><Relationship Id="rId10" Type="http://schemas.openxmlformats.org/officeDocument/2006/relationships/image" Target="../media/image195.wmf"/><Relationship Id="rId19" Type="http://schemas.openxmlformats.org/officeDocument/2006/relationships/oleObject" Target="../embeddings/oleObject217.bin"/><Relationship Id="rId4" Type="http://schemas.openxmlformats.org/officeDocument/2006/relationships/image" Target="../media/image193.wmf"/><Relationship Id="rId9" Type="http://schemas.openxmlformats.org/officeDocument/2006/relationships/oleObject" Target="../embeddings/oleObject212.bin"/><Relationship Id="rId14" Type="http://schemas.openxmlformats.org/officeDocument/2006/relationships/image" Target="../media/image197.wmf"/><Relationship Id="rId22" Type="http://schemas.openxmlformats.org/officeDocument/2006/relationships/image" Target="../media/image201.wmf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wmf"/><Relationship Id="rId13" Type="http://schemas.openxmlformats.org/officeDocument/2006/relationships/oleObject" Target="../embeddings/oleObject225.bin"/><Relationship Id="rId18" Type="http://schemas.openxmlformats.org/officeDocument/2006/relationships/image" Target="../media/image210.wmf"/><Relationship Id="rId3" Type="http://schemas.openxmlformats.org/officeDocument/2006/relationships/oleObject" Target="../embeddings/oleObject220.bin"/><Relationship Id="rId7" Type="http://schemas.openxmlformats.org/officeDocument/2006/relationships/oleObject" Target="../embeddings/oleObject222.bin"/><Relationship Id="rId12" Type="http://schemas.openxmlformats.org/officeDocument/2006/relationships/image" Target="../media/image207.wmf"/><Relationship Id="rId17" Type="http://schemas.openxmlformats.org/officeDocument/2006/relationships/oleObject" Target="../embeddings/oleObject22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9.wmf"/><Relationship Id="rId1" Type="http://schemas.openxmlformats.org/officeDocument/2006/relationships/vmlDrawing" Target="../drawings/vmlDrawing43.vml"/><Relationship Id="rId6" Type="http://schemas.openxmlformats.org/officeDocument/2006/relationships/image" Target="../media/image204.wmf"/><Relationship Id="rId11" Type="http://schemas.openxmlformats.org/officeDocument/2006/relationships/oleObject" Target="../embeddings/oleObject224.bin"/><Relationship Id="rId5" Type="http://schemas.openxmlformats.org/officeDocument/2006/relationships/oleObject" Target="../embeddings/oleObject221.bin"/><Relationship Id="rId15" Type="http://schemas.openxmlformats.org/officeDocument/2006/relationships/oleObject" Target="../embeddings/oleObject226.bin"/><Relationship Id="rId10" Type="http://schemas.openxmlformats.org/officeDocument/2006/relationships/image" Target="../media/image206.wmf"/><Relationship Id="rId4" Type="http://schemas.openxmlformats.org/officeDocument/2006/relationships/image" Target="../media/image203.wmf"/><Relationship Id="rId9" Type="http://schemas.openxmlformats.org/officeDocument/2006/relationships/oleObject" Target="../embeddings/oleObject223.bin"/><Relationship Id="rId14" Type="http://schemas.openxmlformats.org/officeDocument/2006/relationships/image" Target="../media/image208.wmf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wmf"/><Relationship Id="rId3" Type="http://schemas.openxmlformats.org/officeDocument/2006/relationships/oleObject" Target="../embeddings/oleObject228.bin"/><Relationship Id="rId7" Type="http://schemas.openxmlformats.org/officeDocument/2006/relationships/oleObject" Target="../embeddings/oleObject2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212.wmf"/><Relationship Id="rId5" Type="http://schemas.openxmlformats.org/officeDocument/2006/relationships/oleObject" Target="../embeddings/oleObject229.bin"/><Relationship Id="rId4" Type="http://schemas.openxmlformats.org/officeDocument/2006/relationships/image" Target="../media/image211.wmf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215.wmf"/><Relationship Id="rId5" Type="http://schemas.openxmlformats.org/officeDocument/2006/relationships/oleObject" Target="../embeddings/oleObject232.bin"/><Relationship Id="rId4" Type="http://schemas.openxmlformats.org/officeDocument/2006/relationships/image" Target="../media/image214.wmf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8.wmf"/><Relationship Id="rId3" Type="http://schemas.openxmlformats.org/officeDocument/2006/relationships/oleObject" Target="../embeddings/oleObject233.bin"/><Relationship Id="rId7" Type="http://schemas.openxmlformats.org/officeDocument/2006/relationships/oleObject" Target="../embeddings/oleObject235.bin"/><Relationship Id="rId12" Type="http://schemas.openxmlformats.org/officeDocument/2006/relationships/image" Target="../media/image2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217.wmf"/><Relationship Id="rId11" Type="http://schemas.openxmlformats.org/officeDocument/2006/relationships/oleObject" Target="../embeddings/oleObject237.bin"/><Relationship Id="rId5" Type="http://schemas.openxmlformats.org/officeDocument/2006/relationships/oleObject" Target="../embeddings/oleObject234.bin"/><Relationship Id="rId10" Type="http://schemas.openxmlformats.org/officeDocument/2006/relationships/image" Target="../media/image219.wmf"/><Relationship Id="rId4" Type="http://schemas.openxmlformats.org/officeDocument/2006/relationships/image" Target="../media/image216.wmf"/><Relationship Id="rId9" Type="http://schemas.openxmlformats.org/officeDocument/2006/relationships/oleObject" Target="../embeddings/oleObject236.bin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3.wmf"/><Relationship Id="rId3" Type="http://schemas.openxmlformats.org/officeDocument/2006/relationships/oleObject" Target="../embeddings/oleObject238.bin"/><Relationship Id="rId7" Type="http://schemas.openxmlformats.org/officeDocument/2006/relationships/oleObject" Target="../embeddings/oleObject240.bin"/><Relationship Id="rId12" Type="http://schemas.openxmlformats.org/officeDocument/2006/relationships/image" Target="../media/image22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222.wmf"/><Relationship Id="rId11" Type="http://schemas.openxmlformats.org/officeDocument/2006/relationships/oleObject" Target="../embeddings/oleObject242.bin"/><Relationship Id="rId5" Type="http://schemas.openxmlformats.org/officeDocument/2006/relationships/oleObject" Target="../embeddings/oleObject239.bin"/><Relationship Id="rId10" Type="http://schemas.openxmlformats.org/officeDocument/2006/relationships/image" Target="../media/image224.wmf"/><Relationship Id="rId4" Type="http://schemas.openxmlformats.org/officeDocument/2006/relationships/image" Target="../media/image221.wmf"/><Relationship Id="rId9" Type="http://schemas.openxmlformats.org/officeDocument/2006/relationships/oleObject" Target="../embeddings/oleObject241.bin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8.vml"/><Relationship Id="rId4" Type="http://schemas.openxmlformats.org/officeDocument/2006/relationships/image" Target="../media/image226.wmf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228.wmf"/><Relationship Id="rId5" Type="http://schemas.openxmlformats.org/officeDocument/2006/relationships/oleObject" Target="../embeddings/oleObject245.bin"/><Relationship Id="rId4" Type="http://schemas.openxmlformats.org/officeDocument/2006/relationships/image" Target="../media/image227.wmf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230.wmf"/><Relationship Id="rId5" Type="http://schemas.openxmlformats.org/officeDocument/2006/relationships/oleObject" Target="../embeddings/oleObject247.bin"/><Relationship Id="rId4" Type="http://schemas.openxmlformats.org/officeDocument/2006/relationships/image" Target="../media/image229.wmf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1.vml"/><Relationship Id="rId4" Type="http://schemas.openxmlformats.org/officeDocument/2006/relationships/image" Target="../media/image23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AutoShape 2"/>
          <p:cNvSpPr>
            <a:spLocks noGrp="1" noChangeArrowheads="1"/>
          </p:cNvSpPr>
          <p:nvPr>
            <p:ph type="title"/>
          </p:nvPr>
        </p:nvSpPr>
        <p:spPr>
          <a:xfrm>
            <a:off x="455942" y="2060848"/>
            <a:ext cx="8229600" cy="2592288"/>
          </a:xfrm>
          <a:noFill/>
          <a:ln>
            <a:noFill/>
          </a:ln>
        </p:spPr>
        <p:txBody>
          <a:bodyPr/>
          <a:lstStyle/>
          <a:p>
            <a:pPr algn="l" eaLnBrk="1" hangingPunct="1"/>
            <a:r>
              <a:rPr lang="zh-CN" altLang="en-US" sz="5400" b="1" dirty="0" smtClean="0">
                <a:solidFill>
                  <a:srgbClr val="66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数学建模中的</a:t>
            </a:r>
            <a:r>
              <a:rPr lang="en-US" altLang="zh-CN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</a:t>
            </a:r>
            <a:r>
              <a:rPr lang="zh-CN" altLang="en-US" sz="7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模糊数学方法</a:t>
            </a:r>
          </a:p>
        </p:txBody>
      </p:sp>
      <p:sp>
        <p:nvSpPr>
          <p:cNvPr id="6" name="AutoShape 2"/>
          <p:cNvSpPr txBox="1">
            <a:spLocks noChangeArrowheads="1"/>
          </p:cNvSpPr>
          <p:nvPr/>
        </p:nvSpPr>
        <p:spPr bwMode="auto">
          <a:xfrm>
            <a:off x="467544" y="4869160"/>
            <a:ext cx="8229600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Candara" pitchFamily="34" charset="0"/>
                <a:ea typeface="华文新魏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Candara" pitchFamily="34" charset="0"/>
                <a:ea typeface="华文新魏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Candara" pitchFamily="34" charset="0"/>
                <a:ea typeface="华文新魏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Candara" pitchFamily="34" charset="0"/>
                <a:ea typeface="华文新魏" pitchFamily="2" charset="-122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hangingPunct="1"/>
            <a:r>
              <a:rPr lang="en-US" altLang="zh-CN" sz="4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zh-CN" altLang="en-US" sz="3600" b="1" dirty="0">
                <a:solidFill>
                  <a:srgbClr val="FF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杭州电子科技大学 数模</a:t>
            </a:r>
            <a:r>
              <a:rPr lang="zh-CN" altLang="en-US" sz="3600" b="1" dirty="0" smtClean="0">
                <a:solidFill>
                  <a:srgbClr val="FF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395536" y="836712"/>
            <a:ext cx="5761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共同特点：模糊概念的外延不清楚。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838200" y="3200400"/>
            <a:ext cx="2581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kumimoji="1" lang="en-US" altLang="zh-CN" sz="2800"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术语来源</a:t>
            </a:r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1143000" y="3733800"/>
            <a:ext cx="52004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Fuzzy: 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毛绒绒的，边界不清楚的</a:t>
            </a:r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1066800" y="4343400"/>
            <a:ext cx="55419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Times New Roman" panose="02020603050405020304" pitchFamily="18" charset="0"/>
              </a:rPr>
              <a:t>模糊，不分明，弗齐，弗晰，勿晰</a:t>
            </a:r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827584" y="1556792"/>
            <a:ext cx="3756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latin typeface="Times New Roman" panose="02020603050405020304" pitchFamily="18" charset="0"/>
              </a:rPr>
              <a:t>模糊概念导致模糊现象</a:t>
            </a:r>
          </a:p>
        </p:txBody>
      </p:sp>
      <p:sp>
        <p:nvSpPr>
          <p:cNvPr id="71687" name="Rectangle 7"/>
          <p:cNvSpPr>
            <a:spLocks noChangeArrowheads="1"/>
          </p:cNvSpPr>
          <p:nvPr/>
        </p:nvSpPr>
        <p:spPr bwMode="auto">
          <a:xfrm>
            <a:off x="827584" y="2276872"/>
            <a:ext cx="6499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模糊数学就是用数学方法研究模糊现象。</a:t>
            </a:r>
          </a:p>
        </p:txBody>
      </p:sp>
    </p:spTree>
    <p:extLst>
      <p:ext uri="{BB962C8B-B14F-4D97-AF65-F5344CB8AC3E}">
        <p14:creationId xmlns:p14="http://schemas.microsoft.com/office/powerpoint/2010/main" val="217942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2" grpId="0" build="p" autoUpdateAnimBg="0"/>
      <p:bldP spid="71683" grpId="0" autoUpdateAnimBg="0"/>
      <p:bldP spid="71684" grpId="0" autoUpdateAnimBg="0"/>
      <p:bldP spid="71685" grpId="0" autoUpdateAnimBg="0"/>
      <p:bldP spid="71686" grpId="0" autoUpdateAnimBg="0"/>
      <p:bldP spid="7168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539552" y="620688"/>
            <a:ext cx="697498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模糊数学的产生与基本思想</a:t>
            </a:r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533400" y="1371600"/>
            <a:ext cx="2022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kumimoji="1" lang="zh-CN" altLang="en-US" sz="2800" b="1">
                <a:latin typeface="Times New Roman" panose="02020603050405020304" pitchFamily="18" charset="0"/>
              </a:rPr>
              <a:t>产生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609600" y="1981200"/>
            <a:ext cx="8340725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en-US" altLang="zh-CN" sz="2800">
                <a:latin typeface="Times New Roman" panose="02020603050405020304" pitchFamily="18" charset="0"/>
              </a:rPr>
              <a:t>1965</a:t>
            </a:r>
            <a:r>
              <a:rPr kumimoji="1" lang="zh-CN" altLang="en-US" sz="2800">
                <a:latin typeface="Times New Roman" panose="02020603050405020304" pitchFamily="18" charset="0"/>
              </a:rPr>
              <a:t>年，</a:t>
            </a:r>
            <a:r>
              <a:rPr kumimoji="1" lang="en-US" altLang="zh-CN" sz="2800">
                <a:latin typeface="Times New Roman" panose="02020603050405020304" pitchFamily="18" charset="0"/>
              </a:rPr>
              <a:t>L.A. Zadeh</a:t>
            </a:r>
            <a:r>
              <a:rPr kumimoji="1" lang="zh-CN" altLang="en-US" sz="2800">
                <a:latin typeface="Times New Roman" panose="02020603050405020304" pitchFamily="18" charset="0"/>
              </a:rPr>
              <a:t>（扎德） 发表了文章</a:t>
            </a:r>
            <a:r>
              <a:rPr kumimoji="1" lang="en-US" altLang="zh-CN" sz="2800">
                <a:latin typeface="Times New Roman" panose="02020603050405020304" pitchFamily="18" charset="0"/>
              </a:rPr>
              <a:t>《</a:t>
            </a:r>
            <a:r>
              <a:rPr kumimoji="1" lang="zh-CN" altLang="en-US" sz="2800">
                <a:latin typeface="Times New Roman" panose="02020603050405020304" pitchFamily="18" charset="0"/>
              </a:rPr>
              <a:t>模糊集 </a:t>
            </a:r>
            <a:r>
              <a:rPr kumimoji="1" lang="en-US" altLang="zh-CN" sz="2800">
                <a:latin typeface="Times New Roman" panose="02020603050405020304" pitchFamily="18" charset="0"/>
              </a:rPr>
              <a:t>》</a:t>
            </a:r>
          </a:p>
          <a:p>
            <a:pPr>
              <a:spcBef>
                <a:spcPct val="20000"/>
              </a:spcBef>
            </a:pPr>
            <a:r>
              <a:rPr kumimoji="1" lang="en-US" altLang="zh-CN" sz="2800">
                <a:latin typeface="Times New Roman" panose="02020603050405020304" pitchFamily="18" charset="0"/>
              </a:rPr>
              <a:t> </a:t>
            </a:r>
            <a:r>
              <a:rPr kumimoji="1" lang="en-US" altLang="zh-CN" sz="2400">
                <a:latin typeface="Times New Roman" panose="02020603050405020304" pitchFamily="18" charset="0"/>
              </a:rPr>
              <a:t>(Fuzzy Sets</a:t>
            </a:r>
            <a:r>
              <a:rPr kumimoji="1" lang="zh-CN" altLang="en-US" sz="2400">
                <a:latin typeface="Times New Roman" panose="02020603050405020304" pitchFamily="18" charset="0"/>
              </a:rPr>
              <a:t>，</a:t>
            </a:r>
            <a:r>
              <a:rPr kumimoji="1" lang="en-US" altLang="zh-CN" sz="2400">
                <a:latin typeface="Times New Roman" panose="02020603050405020304" pitchFamily="18" charset="0"/>
              </a:rPr>
              <a:t>Information and Control, 8, 338-353 )</a:t>
            </a:r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533400" y="3252788"/>
            <a:ext cx="2886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kumimoji="1" lang="zh-CN" altLang="en-US" sz="2800" b="1">
                <a:latin typeface="Times New Roman" panose="02020603050405020304" pitchFamily="18" charset="0"/>
              </a:rPr>
              <a:t>基本思想</a:t>
            </a:r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685800" y="3886200"/>
            <a:ext cx="5184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latin typeface="Times New Roman" panose="02020603050405020304" pitchFamily="18" charset="0"/>
              </a:rPr>
              <a:t>用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属于程度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代替属于或不属于。</a:t>
            </a:r>
          </a:p>
        </p:txBody>
      </p:sp>
      <p:sp>
        <p:nvSpPr>
          <p:cNvPr id="72711" name="Rectangle 7"/>
          <p:cNvSpPr>
            <a:spLocks noChangeArrowheads="1"/>
          </p:cNvSpPr>
          <p:nvPr/>
        </p:nvSpPr>
        <p:spPr bwMode="auto">
          <a:xfrm>
            <a:off x="533400" y="4543425"/>
            <a:ext cx="52293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 smtClean="0">
                <a:latin typeface="Times New Roman" panose="02020603050405020304" pitchFamily="18" charset="0"/>
              </a:rPr>
              <a:t>     某个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人</a:t>
            </a:r>
            <a:r>
              <a:rPr kumimoji="1"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属于秃子的程度为</a:t>
            </a:r>
            <a:r>
              <a:rPr kumimoji="1"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0.8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, 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72712" name="Rectangle 8"/>
          <p:cNvSpPr>
            <a:spLocks noChangeArrowheads="1"/>
          </p:cNvSpPr>
          <p:nvPr/>
        </p:nvSpPr>
        <p:spPr bwMode="auto">
          <a:xfrm>
            <a:off x="685800" y="5153025"/>
            <a:ext cx="57584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800" b="1" dirty="0" smtClean="0">
                <a:latin typeface="Times New Roman" panose="02020603050405020304" pitchFamily="18" charset="0"/>
              </a:rPr>
              <a:t>   另一个人</a:t>
            </a:r>
            <a:r>
              <a:rPr kumimoji="1" lang="zh-CN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属于秃子</a:t>
            </a:r>
            <a:r>
              <a:rPr kumimoji="1"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的程度为</a:t>
            </a:r>
            <a:r>
              <a:rPr kumimoji="1" lang="en-US" altLang="zh-CN" sz="2800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0.3</a:t>
            </a:r>
            <a:r>
              <a:rPr kumimoji="1" lang="en-US" altLang="zh-CN" sz="2800" b="1" dirty="0" smtClean="0">
                <a:latin typeface="Times New Roman" panose="02020603050405020304" pitchFamily="18" charset="0"/>
              </a:rPr>
              <a:t>.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501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2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2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2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2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2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2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2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2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2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2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6" grpId="0" autoUpdateAnimBg="0"/>
      <p:bldP spid="72707" grpId="0" autoUpdateAnimBg="0"/>
      <p:bldP spid="72708" grpId="0" autoUpdateAnimBg="0"/>
      <p:bldP spid="72709" grpId="0" autoUpdateAnimBg="0"/>
      <p:bldP spid="72710" grpId="0" autoUpdateAnimBg="0"/>
      <p:bldP spid="72711" grpId="0" autoUpdateAnimBg="0"/>
      <p:bldP spid="72712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1520" y="332656"/>
            <a:ext cx="8229600" cy="1252537"/>
          </a:xfrm>
        </p:spPr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模糊集合论</a:t>
            </a:r>
            <a:r>
              <a:rPr lang="zh-CN" altLang="en-US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的基本概念</a:t>
            </a:r>
            <a:endParaRPr lang="zh-CN" altLang="en-US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7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79512" y="1772816"/>
            <a:ext cx="8540750" cy="4270375"/>
          </a:xfrm>
        </p:spPr>
        <p:txBody>
          <a:bodyPr/>
          <a:lstStyle/>
          <a:p>
            <a:r>
              <a:rPr lang="zh-CN" altLang="en-US" sz="2800" b="1" dirty="0"/>
              <a:t>定义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： </a:t>
            </a:r>
            <a:r>
              <a:rPr lang="zh-CN" altLang="en-US" sz="2800" dirty="0"/>
              <a:t>从</a:t>
            </a:r>
            <a:r>
              <a:rPr lang="zh-CN" altLang="en-US" sz="2800" b="1" dirty="0">
                <a:solidFill>
                  <a:srgbClr val="FF0000"/>
                </a:solidFill>
              </a:rPr>
              <a:t>论域</a:t>
            </a:r>
            <a:r>
              <a:rPr lang="en-US" altLang="zh-CN" sz="2800" b="1" dirty="0">
                <a:solidFill>
                  <a:srgbClr val="FF0000"/>
                </a:solidFill>
              </a:rPr>
              <a:t>U</a:t>
            </a:r>
            <a:r>
              <a:rPr lang="zh-CN" altLang="en-US" sz="2800" dirty="0"/>
              <a:t>到闭区间</a:t>
            </a:r>
            <a:r>
              <a:rPr lang="en-US" altLang="zh-CN" sz="2800" dirty="0"/>
              <a:t>[0,1]</a:t>
            </a:r>
            <a:r>
              <a:rPr lang="zh-CN" altLang="en-US" sz="2800" dirty="0"/>
              <a:t>的任意一个映射：             </a:t>
            </a:r>
            <a:endParaRPr lang="en-US" altLang="zh-CN" sz="2800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sz="2800" dirty="0" smtClean="0"/>
              <a:t>对</a:t>
            </a:r>
            <a:r>
              <a:rPr lang="zh-CN" altLang="en-US" sz="2800" dirty="0"/>
              <a:t>任意</a:t>
            </a:r>
            <a:r>
              <a:rPr lang="en-US" altLang="zh-CN" sz="2800" dirty="0" err="1"/>
              <a:t>u</a:t>
            </a:r>
            <a:r>
              <a:rPr lang="en-US" altLang="zh-CN" sz="2800" dirty="0" err="1">
                <a:latin typeface="宋体" panose="02010600030101010101" pitchFamily="2" charset="-122"/>
              </a:rPr>
              <a:t>∈</a:t>
            </a:r>
            <a:r>
              <a:rPr lang="en-US" altLang="zh-CN" sz="2800" b="1" dirty="0" err="1">
                <a:solidFill>
                  <a:srgbClr val="FF0000"/>
                </a:solidFill>
                <a:latin typeface="宋体" panose="02010600030101010101" pitchFamily="2" charset="-122"/>
              </a:rPr>
              <a:t>U</a:t>
            </a:r>
            <a:r>
              <a:rPr lang="zh-CN" altLang="en-US" sz="2800" dirty="0" smtClean="0"/>
              <a:t>，                         </a:t>
            </a:r>
            <a:r>
              <a:rPr lang="zh-CN" altLang="en-US" sz="2800" dirty="0"/>
              <a:t>，         </a:t>
            </a:r>
            <a:r>
              <a:rPr lang="zh-CN" altLang="en-US" sz="2800" dirty="0" smtClean="0"/>
              <a:t>          ，   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那么           叫做</a:t>
            </a:r>
            <a:r>
              <a:rPr lang="en-US" altLang="zh-CN" sz="2800" b="1" dirty="0">
                <a:solidFill>
                  <a:srgbClr val="FF0000"/>
                </a:solidFill>
              </a:rPr>
              <a:t>U</a:t>
            </a:r>
            <a:r>
              <a:rPr lang="zh-CN" altLang="en-US" sz="2800" dirty="0"/>
              <a:t>的一个</a:t>
            </a:r>
            <a:r>
              <a:rPr lang="zh-CN" altLang="en-US" sz="2800" b="1" dirty="0"/>
              <a:t>模糊子集</a:t>
            </a:r>
            <a:r>
              <a:rPr lang="zh-CN" altLang="en-US" sz="2800" dirty="0" smtClean="0"/>
              <a:t>，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/>
              <a:t> </a:t>
            </a:r>
            <a:r>
              <a:rPr lang="zh-CN" altLang="en-US" sz="2800" dirty="0" smtClean="0"/>
              <a:t>     </a:t>
            </a:r>
            <a:r>
              <a:rPr lang="zh-CN" altLang="en-US" sz="2800" dirty="0"/>
              <a:t>叫做</a:t>
            </a:r>
            <a:r>
              <a:rPr lang="en-US" altLang="zh-CN" sz="2800" dirty="0"/>
              <a:t>u</a:t>
            </a:r>
            <a:r>
              <a:rPr lang="zh-CN" altLang="en-US" sz="2800" dirty="0"/>
              <a:t>的</a:t>
            </a:r>
            <a:r>
              <a:rPr lang="zh-CN" altLang="en-US" sz="2800" b="1" dirty="0"/>
              <a:t>隶属函数</a:t>
            </a:r>
            <a:r>
              <a:rPr lang="zh-CN" altLang="en-US" sz="2800" dirty="0"/>
              <a:t>，也记</a:t>
            </a:r>
            <a:r>
              <a:rPr lang="zh-CN" altLang="en-US" sz="2800" dirty="0" smtClean="0"/>
              <a:t>做             </a:t>
            </a:r>
            <a:r>
              <a:rPr lang="zh-CN" altLang="en-US" sz="2800" dirty="0"/>
              <a:t>。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37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936292"/>
              </p:ext>
            </p:extLst>
          </p:nvPr>
        </p:nvGraphicFramePr>
        <p:xfrm>
          <a:off x="3347864" y="2420888"/>
          <a:ext cx="2137461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36" name="Equation" r:id="rId4" imgW="850531" imgH="253890" progId="Equation.DSMT4">
                  <p:embed/>
                </p:oleObj>
              </mc:Choice>
              <mc:Fallback>
                <p:oleObj name="Equation" r:id="rId4" imgW="850531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2420888"/>
                        <a:ext cx="2137461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2124075" y="2349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379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3436179"/>
              </p:ext>
            </p:extLst>
          </p:nvPr>
        </p:nvGraphicFramePr>
        <p:xfrm>
          <a:off x="2699792" y="3212976"/>
          <a:ext cx="1871663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37" name="Equation" r:id="rId6" imgW="850531" imgH="253890" progId="Equation.DSMT4">
                  <p:embed/>
                </p:oleObj>
              </mc:Choice>
              <mc:Fallback>
                <p:oleObj name="Equation" r:id="rId6" imgW="850531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3212976"/>
                        <a:ext cx="1871663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380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650573"/>
              </p:ext>
            </p:extLst>
          </p:nvPr>
        </p:nvGraphicFramePr>
        <p:xfrm>
          <a:off x="4932040" y="3212976"/>
          <a:ext cx="158432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38" name="Equation" r:id="rId8" imgW="799753" imgH="253890" progId="Equation.DSMT4">
                  <p:embed/>
                </p:oleObj>
              </mc:Choice>
              <mc:Fallback>
                <p:oleObj name="Equation" r:id="rId8" imgW="799753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3212976"/>
                        <a:ext cx="1584325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380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288469"/>
              </p:ext>
            </p:extLst>
          </p:nvPr>
        </p:nvGraphicFramePr>
        <p:xfrm>
          <a:off x="539552" y="5229200"/>
          <a:ext cx="384776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39" name="Equation" r:id="rId10" imgW="152268" imgH="203024" progId="Equation.DSMT4">
                  <p:embed/>
                </p:oleObj>
              </mc:Choice>
              <mc:Fallback>
                <p:oleObj name="Equation" r:id="rId10" imgW="152268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5229200"/>
                        <a:ext cx="384776" cy="5040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380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1428767"/>
              </p:ext>
            </p:extLst>
          </p:nvPr>
        </p:nvGraphicFramePr>
        <p:xfrm>
          <a:off x="1259632" y="4149080"/>
          <a:ext cx="792162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40" name="Equation" r:id="rId12" imgW="368140" imgH="253890" progId="Equation.DSMT4">
                  <p:embed/>
                </p:oleObj>
              </mc:Choice>
              <mc:Fallback>
                <p:oleObj name="Equation" r:id="rId12" imgW="368140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4149080"/>
                        <a:ext cx="792162" cy="547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6" name="Rectangle 14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380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8163573"/>
              </p:ext>
            </p:extLst>
          </p:nvPr>
        </p:nvGraphicFramePr>
        <p:xfrm>
          <a:off x="5220072" y="5157192"/>
          <a:ext cx="936104" cy="562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41" name="Equation" r:id="rId14" imgW="431613" imgH="253890" progId="Equation.DSMT4">
                  <p:embed/>
                </p:oleObj>
              </mc:Choice>
              <mc:Fallback>
                <p:oleObj name="Equation" r:id="rId14" imgW="431613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5157192"/>
                        <a:ext cx="936104" cy="5628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62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476672"/>
            <a:ext cx="8229600" cy="1252537"/>
          </a:xfrm>
        </p:spPr>
        <p:txBody>
          <a:bodyPr/>
          <a:lstStyle/>
          <a:p>
            <a:r>
              <a:rPr kumimoji="1" lang="zh-CN" altLang="en-US" sz="4800" b="1" dirty="0">
                <a:solidFill>
                  <a:srgbClr val="FFFF00"/>
                </a:solidFill>
                <a:latin typeface="华文行楷" pitchFamily="2" charset="-122"/>
                <a:ea typeface="华文行楷" pitchFamily="2" charset="-122"/>
                <a:cs typeface="+mn-cs"/>
              </a:rPr>
              <a:t>模糊数学有什么</a:t>
            </a:r>
            <a:r>
              <a:rPr kumimoji="1" lang="zh-CN" altLang="en-US" sz="4800" b="1" dirty="0" smtClean="0">
                <a:solidFill>
                  <a:srgbClr val="FFFF00"/>
                </a:solidFill>
                <a:latin typeface="华文行楷" pitchFamily="2" charset="-122"/>
                <a:ea typeface="华文行楷" pitchFamily="2" charset="-122"/>
                <a:cs typeface="+mn-cs"/>
              </a:rPr>
              <a:t>用</a:t>
            </a:r>
            <a:endParaRPr kumimoji="1" lang="zh-CN" altLang="en-US" sz="4800" b="1" dirty="0">
              <a:solidFill>
                <a:srgbClr val="FFFF00"/>
              </a:solidFill>
              <a:latin typeface="华文行楷" pitchFamily="2" charset="-122"/>
              <a:ea typeface="华文行楷" pitchFamily="2" charset="-122"/>
              <a:cs typeface="+mn-cs"/>
            </a:endParaRPr>
          </a:p>
        </p:txBody>
      </p:sp>
      <p:graphicFrame>
        <p:nvGraphicFramePr>
          <p:cNvPr id="3" name="内容占位符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2071470"/>
              </p:ext>
            </p:extLst>
          </p:nvPr>
        </p:nvGraphicFramePr>
        <p:xfrm>
          <a:off x="3086100" y="3002756"/>
          <a:ext cx="2979738" cy="279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12" name="Clip" r:id="rId4" imgW="2979738" imgH="2795588" progId="MS_ClipArt_Gallery.5">
                  <p:embed/>
                </p:oleObj>
              </mc:Choice>
              <mc:Fallback>
                <p:oleObj name="Clip" r:id="rId4" imgW="2979738" imgH="2795588" progId="MS_ClipArt_Gallery.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6100" y="3002756"/>
                        <a:ext cx="2979738" cy="279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369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179512" y="548680"/>
            <a:ext cx="582723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4400" b="1" dirty="0">
                <a:solidFill>
                  <a:srgbClr val="FF33CC"/>
                </a:solidFill>
                <a:latin typeface="华文行楷" pitchFamily="2" charset="-122"/>
                <a:ea typeface="华文行楷" pitchFamily="2" charset="-122"/>
              </a:rPr>
              <a:t>模糊数学的广泛应用性</a:t>
            </a: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0" y="1546680"/>
            <a:ext cx="9252520" cy="467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100000"/>
            </a:pPr>
            <a:r>
              <a:rPr lang="zh-CN" altLang="en-US" sz="2400" b="1" dirty="0">
                <a:solidFill>
                  <a:schemeClr val="tx1"/>
                </a:solidFill>
              </a:rPr>
              <a:t> 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      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模糊</a:t>
            </a:r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技术是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21</a:t>
            </a:r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世纪的核心技术，其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应用渗透</a:t>
            </a:r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到自然科学与社会科学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的</a:t>
            </a:r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很多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领域</a:t>
            </a:r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：</a:t>
            </a:r>
          </a:p>
          <a:p>
            <a:pPr marL="273050" indent="-2730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）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软科学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方面</a:t>
            </a:r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：投资决策、企业效益评估、经济宏观调控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等；</a:t>
            </a:r>
            <a:endParaRPr lang="zh-CN" altLang="en-US" sz="2400" dirty="0">
              <a:solidFill>
                <a:schemeClr val="tx1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73050" indent="-2730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）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地震科学方面</a:t>
            </a:r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：地震预报、地震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危害分析；</a:t>
            </a:r>
            <a:endParaRPr lang="zh-CN" altLang="en-US" sz="2400" dirty="0">
              <a:solidFill>
                <a:schemeClr val="tx1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73050" indent="-2730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）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工业过程控制方面</a:t>
            </a:r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：模糊控制技术是复杂系统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控制有效手段；</a:t>
            </a:r>
            <a:endParaRPr lang="zh-CN" altLang="en-US" sz="2400" dirty="0">
              <a:solidFill>
                <a:schemeClr val="tx1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73050" indent="-2730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4</a:t>
            </a:r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）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家电行业</a:t>
            </a:r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：模糊家电产品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  </a:t>
            </a:r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提高了机器的“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IQ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”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；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73050" indent="-2730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5</a:t>
            </a:r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）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航空航天及军事领域</a:t>
            </a:r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：飞行器对接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C3I</a:t>
            </a:r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指挥自动化系统，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NASA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；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73050" indent="-2730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6</a:t>
            </a:r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）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人工智能与计算机高技术领域</a:t>
            </a:r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：模糊推理机、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F</a:t>
            </a:r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专家系统、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F</a:t>
            </a:r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数据库、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F</a:t>
            </a:r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语言识别系统、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F</a:t>
            </a:r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机器人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等；</a:t>
            </a:r>
            <a:endParaRPr lang="zh-CN" altLang="en-US" sz="2400" dirty="0">
              <a:solidFill>
                <a:schemeClr val="tx1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73050" indent="-2730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7</a:t>
            </a:r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）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其它</a:t>
            </a:r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：核反应控制、医疗诊断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等。</a:t>
            </a:r>
            <a:endParaRPr lang="zh-CN" altLang="en-US" sz="2400" dirty="0">
              <a:solidFill>
                <a:schemeClr val="tx1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20079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模糊数学方法的范例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1538" y="2498055"/>
            <a:ext cx="8164958" cy="4099297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模糊综合评判</a:t>
            </a: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法 </a:t>
            </a:r>
            <a:r>
              <a:rPr lang="en-US" altLang="zh-CN" sz="2800" dirty="0" smtClean="0">
                <a:solidFill>
                  <a:schemeClr val="tx1"/>
                </a:solidFill>
                <a:latin typeface="Arial"/>
              </a:rPr>
              <a:t>——</a:t>
            </a:r>
            <a:r>
              <a:rPr lang="zh-CN" altLang="en-US" sz="2800" dirty="0" smtClean="0">
                <a:solidFill>
                  <a:schemeClr val="tx1"/>
                </a:solidFill>
                <a:latin typeface="Arial"/>
              </a:rPr>
              <a:t>产品</a:t>
            </a:r>
            <a:r>
              <a:rPr lang="zh-CN" altLang="en-US" sz="2800" dirty="0">
                <a:solidFill>
                  <a:schemeClr val="tx1"/>
                </a:solidFill>
                <a:latin typeface="Arial"/>
              </a:rPr>
              <a:t>质量评定</a:t>
            </a:r>
            <a:r>
              <a:rPr lang="zh-CN" altLang="en-US" sz="2800" dirty="0" smtClean="0">
                <a:solidFill>
                  <a:schemeClr val="tx1"/>
                </a:solidFill>
                <a:latin typeface="Arial"/>
              </a:rPr>
              <a:t>、</a:t>
            </a:r>
            <a:endParaRPr lang="en-US" altLang="zh-CN" sz="2800" dirty="0" smtClean="0">
              <a:solidFill>
                <a:schemeClr val="tx1"/>
              </a:solidFill>
              <a:latin typeface="Arial"/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tx1"/>
                </a:solidFill>
                <a:latin typeface="Arial"/>
              </a:rPr>
              <a:t>                                    </a:t>
            </a:r>
            <a:r>
              <a:rPr lang="zh-CN" altLang="en-US" sz="2800" dirty="0" smtClean="0">
                <a:solidFill>
                  <a:schemeClr val="tx1"/>
                </a:solidFill>
                <a:latin typeface="Arial"/>
              </a:rPr>
              <a:t>科技成果鉴定、</a:t>
            </a:r>
            <a:endParaRPr lang="en-US" altLang="zh-CN" sz="2800" dirty="0" smtClean="0">
              <a:solidFill>
                <a:schemeClr val="tx1"/>
              </a:solidFill>
              <a:latin typeface="Arial"/>
            </a:endParaRPr>
          </a:p>
          <a:p>
            <a:pPr marL="0" indent="0">
              <a:buNone/>
            </a:pPr>
            <a:r>
              <a:rPr lang="en-US" altLang="zh-CN" sz="2800" dirty="0">
                <a:solidFill>
                  <a:schemeClr val="tx1"/>
                </a:solidFill>
                <a:latin typeface="Arial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latin typeface="Arial"/>
              </a:rPr>
              <a:t>                                  </a:t>
            </a:r>
            <a:r>
              <a:rPr lang="zh-CN" altLang="en-US" sz="2800" dirty="0">
                <a:solidFill>
                  <a:schemeClr val="tx1"/>
                </a:solidFill>
                <a:latin typeface="Arial"/>
              </a:rPr>
              <a:t> </a:t>
            </a:r>
            <a:r>
              <a:rPr lang="zh-CN" altLang="en-US" sz="2800" dirty="0" smtClean="0">
                <a:solidFill>
                  <a:schemeClr val="tx1"/>
                </a:solidFill>
                <a:latin typeface="Arial"/>
              </a:rPr>
              <a:t>作物</a:t>
            </a:r>
            <a:r>
              <a:rPr lang="zh-CN" altLang="en-US" sz="2800" dirty="0">
                <a:solidFill>
                  <a:schemeClr val="tx1"/>
                </a:solidFill>
                <a:latin typeface="Arial"/>
              </a:rPr>
              <a:t>种植适应性的评价</a:t>
            </a:r>
            <a:r>
              <a:rPr lang="zh-CN" altLang="en-US" sz="2800" dirty="0" smtClean="0">
                <a:solidFill>
                  <a:schemeClr val="tx1"/>
                </a:solidFill>
                <a:latin typeface="Arial"/>
              </a:rPr>
              <a:t>等；</a:t>
            </a:r>
            <a:endParaRPr lang="en-US" altLang="zh-CN" sz="2800" dirty="0" smtClean="0">
              <a:solidFill>
                <a:schemeClr val="tx1"/>
              </a:solidFill>
              <a:latin typeface="Arial"/>
            </a:endParaRPr>
          </a:p>
          <a:p>
            <a:pPr>
              <a:buFont typeface="Wingdings" pitchFamily="2" charset="2"/>
              <a:buChar char="Ø"/>
            </a:pPr>
            <a:endParaRPr lang="en-US" altLang="zh-CN" sz="28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模糊聚类分析  </a:t>
            </a:r>
            <a:r>
              <a:rPr lang="en-US" altLang="zh-CN" sz="2800" dirty="0" smtClean="0">
                <a:solidFill>
                  <a:schemeClr val="tx1"/>
                </a:solidFill>
                <a:latin typeface="Arial"/>
              </a:rPr>
              <a:t>—— </a:t>
            </a:r>
            <a:r>
              <a:rPr lang="zh-CN" altLang="en-US" sz="2800" dirty="0" smtClean="0">
                <a:solidFill>
                  <a:schemeClr val="tx1"/>
                </a:solidFill>
              </a:rPr>
              <a:t>土壤分类</a:t>
            </a:r>
            <a:r>
              <a:rPr lang="zh-CN" altLang="en-US" sz="2800" dirty="0">
                <a:solidFill>
                  <a:schemeClr val="tx1"/>
                </a:solidFill>
              </a:rPr>
              <a:t>、市场</a:t>
            </a:r>
            <a:r>
              <a:rPr lang="zh-CN" altLang="en-US" sz="2800" dirty="0" smtClean="0">
                <a:solidFill>
                  <a:schemeClr val="tx1"/>
                </a:solidFill>
              </a:rPr>
              <a:t>分析等；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endParaRPr lang="zh-CN" altLang="en-US" sz="28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模糊</a:t>
            </a: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模式识别  </a:t>
            </a:r>
            <a:r>
              <a:rPr lang="en-US" altLang="zh-CN" sz="2800" dirty="0" smtClean="0">
                <a:solidFill>
                  <a:schemeClr val="tx1"/>
                </a:solidFill>
                <a:latin typeface="Arial"/>
              </a:rPr>
              <a:t>——  </a:t>
            </a:r>
            <a:r>
              <a:rPr lang="zh-CN" altLang="en-US" sz="2800" dirty="0" smtClean="0">
                <a:solidFill>
                  <a:schemeClr val="tx1"/>
                </a:solidFill>
              </a:rPr>
              <a:t>识别</a:t>
            </a:r>
            <a:r>
              <a:rPr lang="zh-CN" altLang="en-US" sz="2800" dirty="0">
                <a:solidFill>
                  <a:schemeClr val="tx1"/>
                </a:solidFill>
              </a:rPr>
              <a:t>当前的通货膨胀程度</a:t>
            </a:r>
            <a:r>
              <a:rPr lang="zh-CN" altLang="en-US" sz="2800" dirty="0" smtClean="0">
                <a:solidFill>
                  <a:schemeClr val="tx1"/>
                </a:solidFill>
              </a:rPr>
              <a:t>、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                                           </a:t>
            </a:r>
            <a:r>
              <a:rPr lang="zh-CN" altLang="en-US" sz="2800" dirty="0" smtClean="0">
                <a:solidFill>
                  <a:schemeClr val="tx1"/>
                </a:solidFill>
              </a:rPr>
              <a:t>害虫危害程度等。</a:t>
            </a:r>
            <a:endParaRPr lang="zh-CN" alt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2800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838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第一部分 模糊数学基本概念</a:t>
            </a:r>
          </a:p>
        </p:txBody>
      </p:sp>
      <p:sp>
        <p:nvSpPr>
          <p:cNvPr id="124935" name="Rectangle 7"/>
          <p:cNvSpPr>
            <a:spLocks noChangeArrowheads="1"/>
          </p:cNvSpPr>
          <p:nvPr/>
        </p:nvSpPr>
        <p:spPr bwMode="auto">
          <a:xfrm>
            <a:off x="1116013" y="2636838"/>
            <a:ext cx="55626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pitchFamily="49" charset="-122"/>
              </a:rPr>
              <a:t>1.1 </a:t>
            </a:r>
            <a:r>
              <a:rPr kumimoji="1" lang="zh-CN" altLang="en-US" sz="3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pitchFamily="49" charset="-122"/>
              </a:rPr>
              <a:t>模糊</a:t>
            </a:r>
            <a:r>
              <a:rPr kumimoji="1" lang="zh-CN" altLang="en-US" sz="3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pitchFamily="49" charset="-122"/>
              </a:rPr>
              <a:t>集合</a:t>
            </a:r>
            <a:r>
              <a:rPr kumimoji="1" lang="en-US" altLang="zh-CN" sz="3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pitchFamily="49" charset="-122"/>
              </a:rPr>
              <a:t>    </a:t>
            </a:r>
            <a:endParaRPr kumimoji="1" lang="zh-CN" altLang="en-US" sz="3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24936" name="Rectangle 8"/>
          <p:cNvSpPr>
            <a:spLocks noChangeArrowheads="1"/>
          </p:cNvSpPr>
          <p:nvPr/>
        </p:nvSpPr>
        <p:spPr bwMode="auto">
          <a:xfrm>
            <a:off x="899592" y="3501008"/>
            <a:ext cx="510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3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pitchFamily="49" charset="-122"/>
              </a:rPr>
              <a:t>1.2 </a:t>
            </a:r>
            <a:r>
              <a:rPr kumimoji="1" lang="zh-CN" altLang="en-US" sz="3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pitchFamily="49" charset="-122"/>
              </a:rPr>
              <a:t>模糊关系</a:t>
            </a:r>
          </a:p>
        </p:txBody>
      </p:sp>
    </p:spTree>
    <p:extLst>
      <p:ext uri="{BB962C8B-B14F-4D97-AF65-F5344CB8AC3E}">
        <p14:creationId xmlns:p14="http://schemas.microsoft.com/office/powerpoint/2010/main" val="4187017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9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49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5" grpId="0" build="p" autoUpdateAnimBg="0"/>
      <p:bldP spid="124936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1.1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模糊集合</a:t>
            </a:r>
            <a:endParaRPr kumimoji="1" lang="zh-CN" altLang="en-US" b="1" dirty="0">
              <a:solidFill>
                <a:srgbClr val="FFFF00"/>
              </a:solidFill>
              <a:latin typeface="华文行楷" pitchFamily="2" charset="-122"/>
              <a:ea typeface="华文行楷" pitchFamily="2" charset="-122"/>
              <a:cs typeface="+mn-cs"/>
            </a:endParaRP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sz="2800" dirty="0" smtClean="0"/>
              <a:t>经典集</a:t>
            </a:r>
            <a:r>
              <a:rPr lang="zh-CN" altLang="en-US" sz="2800" dirty="0"/>
              <a:t>的隶属程度</a:t>
            </a:r>
          </a:p>
          <a:p>
            <a:pPr lvl="1"/>
            <a:r>
              <a:rPr lang="zh-CN" altLang="en-US" sz="2800" dirty="0"/>
              <a:t>只能取</a:t>
            </a:r>
            <a:r>
              <a:rPr lang="en-US" altLang="zh-CN" sz="2800" dirty="0"/>
              <a:t>0</a:t>
            </a:r>
            <a:r>
              <a:rPr lang="zh-CN" altLang="en-US" sz="2800" dirty="0"/>
              <a:t>或</a:t>
            </a:r>
            <a:r>
              <a:rPr lang="en-US" altLang="zh-CN" sz="2800" dirty="0"/>
              <a:t>1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800" dirty="0"/>
              <a:t>如何亦此亦彼？</a:t>
            </a:r>
          </a:p>
          <a:p>
            <a:pPr lvl="1"/>
            <a:r>
              <a:rPr lang="zh-CN" altLang="en-US" sz="2800" dirty="0"/>
              <a:t>打破这个限制</a:t>
            </a:r>
          </a:p>
          <a:p>
            <a:pPr lvl="1"/>
            <a:r>
              <a:rPr lang="zh-CN" altLang="en-US" sz="2800" dirty="0"/>
              <a:t>表现</a:t>
            </a:r>
            <a:r>
              <a:rPr lang="zh-CN" altLang="en-US" sz="2800" dirty="0">
                <a:latin typeface="Arial"/>
              </a:rPr>
              <a:t>“</a:t>
            </a:r>
            <a:r>
              <a:rPr lang="zh-CN" altLang="en-US" sz="2800" dirty="0"/>
              <a:t>亦此亦彼</a:t>
            </a:r>
            <a:r>
              <a:rPr lang="zh-CN" altLang="en-US" sz="2800" dirty="0">
                <a:latin typeface="Arial"/>
              </a:rPr>
              <a:t>”</a:t>
            </a:r>
            <a:r>
              <a:rPr lang="zh-CN" altLang="en-US" sz="2800" dirty="0"/>
              <a:t>的</a:t>
            </a:r>
            <a:r>
              <a:rPr lang="zh-CN" altLang="en-US" sz="28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模糊概念</a:t>
            </a:r>
          </a:p>
        </p:txBody>
      </p:sp>
    </p:spTree>
    <p:extLst>
      <p:ext uri="{BB962C8B-B14F-4D97-AF65-F5344CB8AC3E}">
        <p14:creationId xmlns:p14="http://schemas.microsoft.com/office/powerpoint/2010/main" val="122984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7"/>
          <p:cNvSpPr txBox="1">
            <a:spLocks noChangeArrowheads="1"/>
          </p:cNvSpPr>
          <p:nvPr/>
        </p:nvSpPr>
        <p:spPr bwMode="auto">
          <a:xfrm>
            <a:off x="467544" y="1844824"/>
            <a:ext cx="222368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 sz="2800" dirty="0">
                <a:solidFill>
                  <a:schemeClr val="tx1"/>
                </a:solidFill>
                <a:latin typeface="Times New Roman" pitchFamily="18" charset="0"/>
              </a:rPr>
              <a:t>设</a:t>
            </a:r>
            <a:r>
              <a:rPr kumimoji="1" lang="en-US" altLang="zh-CN" sz="2800" b="1" i="1" dirty="0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是论域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itchFamily="18" charset="0"/>
              </a:rPr>
              <a:t>，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5655647"/>
              </p:ext>
            </p:extLst>
          </p:nvPr>
        </p:nvGraphicFramePr>
        <p:xfrm>
          <a:off x="1331640" y="2492896"/>
          <a:ext cx="2057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97" name="Equation" r:id="rId3" imgW="2057400" imgH="381000" progId="Equation.3">
                  <p:embed/>
                </p:oleObj>
              </mc:Choice>
              <mc:Fallback>
                <p:oleObj name="Equation" r:id="rId3" imgW="2057400" imgH="381000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2492896"/>
                        <a:ext cx="2057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419872" y="2420888"/>
            <a:ext cx="3819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 sz="2800" dirty="0">
                <a:solidFill>
                  <a:schemeClr val="tx1"/>
                </a:solidFill>
                <a:latin typeface="Times New Roman" pitchFamily="18" charset="0"/>
              </a:rPr>
              <a:t>则称</a:t>
            </a:r>
            <a:r>
              <a:rPr kumimoji="1" lang="en-US" altLang="zh-CN" sz="2800" i="1" dirty="0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itchFamily="18" charset="0"/>
              </a:rPr>
              <a:t>是</a:t>
            </a:r>
            <a:r>
              <a:rPr kumimoji="1" lang="en-US" altLang="zh-CN" sz="2800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itchFamily="18" charset="0"/>
              </a:rPr>
              <a:t>上的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模糊集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itchFamily="18" charset="0"/>
              </a:rPr>
              <a:t>。</a:t>
            </a:r>
          </a:p>
        </p:txBody>
      </p:sp>
      <p:sp>
        <p:nvSpPr>
          <p:cNvPr id="10" name="Text Box 28"/>
          <p:cNvSpPr txBox="1">
            <a:spLocks noChangeArrowheads="1"/>
          </p:cNvSpPr>
          <p:nvPr/>
        </p:nvSpPr>
        <p:spPr bwMode="auto">
          <a:xfrm>
            <a:off x="611560" y="3573016"/>
            <a:ext cx="476444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itchFamily="18" charset="0"/>
              </a:rPr>
              <a:t>上全体模糊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Times New Roman" pitchFamily="18" charset="0"/>
              </a:rPr>
              <a:t>集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itchFamily="18" charset="0"/>
              </a:rPr>
              <a:t>集合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Times New Roman" pitchFamily="18" charset="0"/>
              </a:rPr>
              <a:t>记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itchFamily="18" charset="0"/>
              </a:rPr>
              <a:t>为</a:t>
            </a:r>
            <a:r>
              <a:rPr kumimoji="1" lang="en-US" altLang="zh-CN" sz="2800" i="1" dirty="0">
                <a:solidFill>
                  <a:schemeClr val="tx1"/>
                </a:solidFill>
                <a:latin typeface="Times New Roman" pitchFamily="18" charset="0"/>
              </a:rPr>
              <a:t>F</a:t>
            </a:r>
            <a:r>
              <a:rPr kumimoji="1"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(</a:t>
            </a:r>
            <a:r>
              <a:rPr kumimoji="1" lang="en-US" altLang="zh-CN" sz="2800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kumimoji="1"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).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419872" y="2996952"/>
            <a:ext cx="4105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sz="2800" i="1" dirty="0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kumimoji="1"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(</a:t>
            </a:r>
            <a:r>
              <a:rPr kumimoji="1" lang="en-US" altLang="zh-CN" sz="2800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kumimoji="1"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)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itchFamily="18" charset="0"/>
              </a:rPr>
              <a:t>称为</a:t>
            </a:r>
            <a:r>
              <a:rPr kumimoji="1" lang="en-US" altLang="zh-CN" sz="2800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itchFamily="18" charset="0"/>
              </a:rPr>
              <a:t>属于</a:t>
            </a:r>
            <a:r>
              <a:rPr kumimoji="1" lang="en-US" altLang="zh-CN" sz="2800" i="1" dirty="0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itchFamily="18" charset="0"/>
              </a:rPr>
              <a:t>的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隶属度</a:t>
            </a:r>
            <a:r>
              <a:rPr kumimoji="1"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.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326711"/>
              </p:ext>
            </p:extLst>
          </p:nvPr>
        </p:nvGraphicFramePr>
        <p:xfrm>
          <a:off x="683568" y="4725144"/>
          <a:ext cx="3238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98" name="Equation" r:id="rId5" imgW="3238500" imgH="431800" progId="Equation.3">
                  <p:embed/>
                </p:oleObj>
              </mc:Choice>
              <mc:Fallback>
                <p:oleObj name="Equation" r:id="rId5" imgW="3238500" imgH="431800" progId="Equation.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4725144"/>
                        <a:ext cx="3238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6711213"/>
              </p:ext>
            </p:extLst>
          </p:nvPr>
        </p:nvGraphicFramePr>
        <p:xfrm>
          <a:off x="683568" y="5229200"/>
          <a:ext cx="3657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99" name="Equation" r:id="rId7" imgW="3657600" imgH="431800" progId="Equation.3">
                  <p:embed/>
                </p:oleObj>
              </mc:Choice>
              <mc:Fallback>
                <p:oleObj name="Equation" r:id="rId7" imgW="3657600" imgH="43180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5229200"/>
                        <a:ext cx="3657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6874252"/>
              </p:ext>
            </p:extLst>
          </p:nvPr>
        </p:nvGraphicFramePr>
        <p:xfrm>
          <a:off x="684213" y="5733504"/>
          <a:ext cx="3479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0" name="Equation" r:id="rId9" imgW="3479800" imgH="431800" progId="Equation.3">
                  <p:embed/>
                </p:oleObj>
              </mc:Choice>
              <mc:Fallback>
                <p:oleObj name="Equation" r:id="rId9" imgW="3479800" imgH="431800" progId="Equation.3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733504"/>
                        <a:ext cx="3479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1916335"/>
              </p:ext>
            </p:extLst>
          </p:nvPr>
        </p:nvGraphicFramePr>
        <p:xfrm>
          <a:off x="971600" y="6314653"/>
          <a:ext cx="4535487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1" name="Equation" r:id="rId11" imgW="1917360" imgH="215640" progId="Equation.DSMT4">
                  <p:embed/>
                </p:oleObj>
              </mc:Choice>
              <mc:Fallback>
                <p:oleObj name="Equation" r:id="rId11" imgW="1917360" imgH="21564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6314653"/>
                        <a:ext cx="4535487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396" name="Picture 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4068763"/>
            <a:ext cx="3309938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Line 15"/>
          <p:cNvSpPr>
            <a:spLocks noChangeShapeType="1"/>
          </p:cNvSpPr>
          <p:nvPr/>
        </p:nvSpPr>
        <p:spPr bwMode="auto">
          <a:xfrm flipV="1">
            <a:off x="5940425" y="3573463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 Box 27"/>
          <p:cNvSpPr txBox="1">
            <a:spLocks noChangeArrowheads="1"/>
          </p:cNvSpPr>
          <p:nvPr/>
        </p:nvSpPr>
        <p:spPr bwMode="auto">
          <a:xfrm>
            <a:off x="539552" y="764704"/>
            <a:ext cx="497051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1. </a:t>
            </a:r>
            <a:r>
              <a:rPr kumimoji="1" lang="zh-CN" alt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模糊集合（</a:t>
            </a:r>
            <a:r>
              <a:rPr kumimoji="1" lang="en-US" altLang="zh-CN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Fuzzy sets</a:t>
            </a:r>
            <a:r>
              <a:rPr kumimoji="1" lang="zh-CN" alt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）</a:t>
            </a:r>
            <a:endParaRPr kumimoji="1" lang="zh-CN" altLang="en-US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1015955"/>
              </p:ext>
            </p:extLst>
          </p:nvPr>
        </p:nvGraphicFramePr>
        <p:xfrm>
          <a:off x="611560" y="3068960"/>
          <a:ext cx="2732461" cy="412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2" name="Equation" r:id="rId14" imgW="1346040" imgH="203040" progId="Equation.DSMT4">
                  <p:embed/>
                </p:oleObj>
              </mc:Choice>
              <mc:Fallback>
                <p:oleObj name="Equation" r:id="rId14" imgW="1346040" imgH="20304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068960"/>
                        <a:ext cx="2732461" cy="4121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2235895"/>
              </p:ext>
            </p:extLst>
          </p:nvPr>
        </p:nvGraphicFramePr>
        <p:xfrm>
          <a:off x="1259632" y="4149080"/>
          <a:ext cx="3839789" cy="548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3" name="Equation" r:id="rId16" imgW="1777680" imgH="253800" progId="Equation.DSMT4">
                  <p:embed/>
                </p:oleObj>
              </mc:Choice>
              <mc:Fallback>
                <p:oleObj name="Equation" r:id="rId16" imgW="1777680" imgH="2538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4149080"/>
                        <a:ext cx="3839789" cy="5482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9" grpId="0" autoUpdateAnimBg="0"/>
      <p:bldP spid="10" grpId="0" autoUpdateAnimBg="0"/>
      <p:bldP spid="11" grpId="0" autoUpdateAnimBg="0"/>
      <p:bldP spid="17" grpId="0" animBg="1"/>
      <p:bldP spid="14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251520" y="2708920"/>
            <a:ext cx="8640960" cy="1949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itchFamily="18" charset="0"/>
              </a:rPr>
              <a:t>       </a:t>
            </a:r>
            <a:r>
              <a:rPr lang="zh-CN" altLang="zh-CN" sz="2800" b="1" dirty="0" smtClean="0">
                <a:solidFill>
                  <a:schemeClr val="tx1"/>
                </a:solidFill>
                <a:latin typeface="Times New Roman" pitchFamily="18" charset="0"/>
              </a:rPr>
              <a:t>当</a:t>
            </a:r>
            <a:r>
              <a:rPr lang="zh-CN" altLang="zh-CN" sz="2800" b="1" dirty="0">
                <a:solidFill>
                  <a:schemeClr val="tx1"/>
                </a:solidFill>
                <a:latin typeface="Times New Roman" pitchFamily="18" charset="0"/>
              </a:rPr>
              <a:t>映射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A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(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x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)</a:t>
            </a:r>
            <a:r>
              <a:rPr lang="zh-CN" altLang="zh-CN" sz="2800" b="1" dirty="0" smtClean="0">
                <a:solidFill>
                  <a:schemeClr val="tx1"/>
                </a:solidFill>
                <a:latin typeface="Times New Roman" pitchFamily="18" charset="0"/>
              </a:rPr>
              <a:t>只</a:t>
            </a:r>
            <a:r>
              <a:rPr lang="zh-CN" altLang="en-US" sz="2800" b="1" dirty="0" smtClean="0">
                <a:solidFill>
                  <a:schemeClr val="tx1"/>
                </a:solidFill>
                <a:latin typeface="Times New Roman" pitchFamily="18" charset="0"/>
              </a:rPr>
              <a:t>能</a:t>
            </a:r>
            <a:r>
              <a:rPr lang="zh-CN" altLang="zh-CN" sz="2800" b="1" dirty="0" smtClean="0">
                <a:solidFill>
                  <a:schemeClr val="tx1"/>
                </a:solidFill>
                <a:latin typeface="Times New Roman" pitchFamily="18" charset="0"/>
              </a:rPr>
              <a:t>取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</a:rPr>
              <a:t>0</a:t>
            </a:r>
            <a:r>
              <a:rPr lang="zh-CN" altLang="zh-CN" sz="2800" b="1" dirty="0">
                <a:solidFill>
                  <a:schemeClr val="tx1"/>
                </a:solidFill>
                <a:latin typeface="Times New Roman" pitchFamily="18" charset="0"/>
              </a:rPr>
              <a:t>或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</a:rPr>
              <a:t>1</a:t>
            </a:r>
            <a:r>
              <a:rPr lang="zh-CN" altLang="zh-CN" sz="2800" b="1" dirty="0">
                <a:solidFill>
                  <a:schemeClr val="tx1"/>
                </a:solidFill>
                <a:latin typeface="Times New Roman" pitchFamily="18" charset="0"/>
              </a:rPr>
              <a:t>时，</a:t>
            </a:r>
            <a:r>
              <a:rPr lang="zh-CN" altLang="zh-CN" sz="2800" b="1" dirty="0" smtClean="0">
                <a:solidFill>
                  <a:schemeClr val="tx1"/>
                </a:solidFill>
                <a:latin typeface="Times New Roman" pitchFamily="18" charset="0"/>
              </a:rPr>
              <a:t>模糊集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A</a:t>
            </a:r>
            <a:r>
              <a:rPr lang="zh-CN" altLang="zh-CN" sz="2800" b="1" dirty="0">
                <a:solidFill>
                  <a:schemeClr val="tx1"/>
                </a:solidFill>
                <a:latin typeface="Times New Roman" pitchFamily="18" charset="0"/>
              </a:rPr>
              <a:t>就是</a:t>
            </a:r>
            <a:r>
              <a:rPr lang="zh-CN" altLang="zh-CN" sz="2800" b="1" dirty="0" smtClean="0">
                <a:solidFill>
                  <a:schemeClr val="tx1"/>
                </a:solidFill>
                <a:latin typeface="Times New Roman" pitchFamily="18" charset="0"/>
              </a:rPr>
              <a:t>经典集</a:t>
            </a:r>
            <a:r>
              <a:rPr lang="zh-CN" altLang="zh-CN" sz="2800" b="1" dirty="0">
                <a:solidFill>
                  <a:schemeClr val="tx1"/>
                </a:solidFill>
                <a:latin typeface="Times New Roman" pitchFamily="18" charset="0"/>
              </a:rPr>
              <a:t>，而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A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(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x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)</a:t>
            </a:r>
            <a:r>
              <a:rPr lang="zh-CN" altLang="zh-CN" sz="2800" b="1" dirty="0">
                <a:solidFill>
                  <a:schemeClr val="tx1"/>
                </a:solidFill>
                <a:latin typeface="Times New Roman" pitchFamily="18" charset="0"/>
              </a:rPr>
              <a:t>就是它的</a:t>
            </a:r>
            <a:r>
              <a:rPr lang="zh-CN" altLang="zh-CN" sz="2800" b="1" dirty="0" smtClean="0">
                <a:solidFill>
                  <a:schemeClr val="tx1"/>
                </a:solidFill>
                <a:latin typeface="Times New Roman" pitchFamily="18" charset="0"/>
              </a:rPr>
              <a:t>特征函数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</a:rPr>
              <a:t>。</a:t>
            </a:r>
            <a:r>
              <a:rPr lang="zh-CN" altLang="zh-CN" sz="2800" b="1" dirty="0" smtClean="0">
                <a:solidFill>
                  <a:schemeClr val="tx1"/>
                </a:solidFill>
                <a:latin typeface="Times New Roman" pitchFamily="18" charset="0"/>
              </a:rPr>
              <a:t>可见经典集</a:t>
            </a:r>
            <a:r>
              <a:rPr lang="zh-CN" altLang="zh-CN" sz="2800" b="1" dirty="0">
                <a:solidFill>
                  <a:schemeClr val="tx1"/>
                </a:solidFill>
                <a:latin typeface="Times New Roman" pitchFamily="18" charset="0"/>
              </a:rPr>
              <a:t>就是</a:t>
            </a:r>
            <a:r>
              <a:rPr lang="zh-CN" altLang="zh-CN" sz="2800" b="1" dirty="0" smtClean="0">
                <a:solidFill>
                  <a:schemeClr val="tx1"/>
                </a:solidFill>
                <a:latin typeface="Times New Roman" pitchFamily="18" charset="0"/>
              </a:rPr>
              <a:t>模糊集</a:t>
            </a:r>
            <a:r>
              <a:rPr lang="zh-CN" altLang="zh-CN" sz="2800" b="1" dirty="0">
                <a:solidFill>
                  <a:schemeClr val="tx1"/>
                </a:solidFill>
                <a:latin typeface="Times New Roman" pitchFamily="18" charset="0"/>
              </a:rPr>
              <a:t>的特殊</a:t>
            </a:r>
            <a:r>
              <a:rPr lang="zh-CN" altLang="zh-CN" sz="2800" b="1" dirty="0" smtClean="0">
                <a:solidFill>
                  <a:schemeClr val="tx1"/>
                </a:solidFill>
                <a:latin typeface="Times New Roman" pitchFamily="18" charset="0"/>
              </a:rPr>
              <a:t>情形</a:t>
            </a:r>
            <a:r>
              <a:rPr lang="zh-CN" altLang="en-US" sz="2800" b="1" dirty="0" smtClean="0">
                <a:solidFill>
                  <a:schemeClr val="tx1"/>
                </a:solidFill>
                <a:latin typeface="Times New Roman" pitchFamily="18" charset="0"/>
              </a:rPr>
              <a:t>。</a:t>
            </a:r>
            <a:endParaRPr lang="en-US" altLang="zh-CN" sz="2800" b="1" dirty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18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WordArt 3"/>
          <p:cNvSpPr>
            <a:spLocks noChangeArrowheads="1" noChangeShapeType="1" noTextEdit="1"/>
          </p:cNvSpPr>
          <p:nvPr/>
        </p:nvSpPr>
        <p:spPr bwMode="auto">
          <a:xfrm>
            <a:off x="1306860" y="2060848"/>
            <a:ext cx="1104900" cy="111125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4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altLang="zh-CN" sz="3600" i="1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宋体"/>
                <a:ea typeface="宋体"/>
              </a:rPr>
              <a:t>?</a:t>
            </a:r>
            <a:endParaRPr lang="zh-CN" altLang="en-US" sz="3600" i="1" kern="10" dirty="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宋体"/>
              <a:ea typeface="宋体"/>
            </a:endParaRPr>
          </a:p>
        </p:txBody>
      </p:sp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2330152" y="2283594"/>
            <a:ext cx="5410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3600" i="1" dirty="0" smtClean="0">
                <a:solidFill>
                  <a:srgbClr val="996633"/>
                </a:solidFill>
                <a:latin typeface="楷体_GB2312" pitchFamily="49" charset="-122"/>
                <a:ea typeface="楷体_GB2312" pitchFamily="49" charset="-122"/>
              </a:rPr>
              <a:t>模糊数学是研究什么的？</a:t>
            </a:r>
            <a:endParaRPr kumimoji="1" lang="zh-CN" altLang="en-US" sz="2400" dirty="0">
              <a:solidFill>
                <a:schemeClr val="tx2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222" name="AutoShape 2"/>
          <p:cNvSpPr txBox="1">
            <a:spLocks noChangeArrowheads="1"/>
          </p:cNvSpPr>
          <p:nvPr/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5400" dirty="0">
                <a:solidFill>
                  <a:srgbClr val="FF0000"/>
                </a:solidFill>
                <a:latin typeface="Candara" pitchFamily="34" charset="0"/>
                <a:ea typeface="华文新魏" pitchFamily="2" charset="-122"/>
              </a:rPr>
              <a:t>序言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758825" y="1196975"/>
            <a:ext cx="99418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chemeClr val="tx1"/>
                </a:solidFill>
                <a:latin typeface="Times New Roman" pitchFamily="18" charset="0"/>
              </a:rPr>
              <a:t>例</a:t>
            </a:r>
            <a:r>
              <a:rPr kumimoji="1" lang="en-US" altLang="zh-CN" sz="2800" b="1" dirty="0" smtClean="0">
                <a:solidFill>
                  <a:schemeClr val="tx1"/>
                </a:solidFill>
                <a:latin typeface="Times New Roman" pitchFamily="18" charset="0"/>
              </a:rPr>
              <a:t>1.1</a:t>
            </a:r>
            <a:endParaRPr kumimoji="1" lang="en-US" altLang="zh-CN" sz="2800" b="1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112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9896118"/>
              </p:ext>
            </p:extLst>
          </p:nvPr>
        </p:nvGraphicFramePr>
        <p:xfrm>
          <a:off x="1867396" y="1281113"/>
          <a:ext cx="3568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30" name="Equation" r:id="rId3" imgW="3568700" imgH="419100" progId="Equation.3">
                  <p:embed/>
                </p:oleObj>
              </mc:Choice>
              <mc:Fallback>
                <p:oleObj name="Equation" r:id="rId3" imgW="3568700" imgH="419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7396" y="1281113"/>
                        <a:ext cx="3568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8"/>
          <p:cNvGraphicFramePr>
            <a:graphicFrameLocks noChangeAspect="1"/>
          </p:cNvGraphicFramePr>
          <p:nvPr/>
        </p:nvGraphicFramePr>
        <p:xfrm>
          <a:off x="1476375" y="1930400"/>
          <a:ext cx="3073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31" name="Equation" r:id="rId5" imgW="3073400" imgH="419100" progId="Equation.3">
                  <p:embed/>
                </p:oleObj>
              </mc:Choice>
              <mc:Fallback>
                <p:oleObj name="Equation" r:id="rId5" imgW="3073400" imgH="4191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930400"/>
                        <a:ext cx="3073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9"/>
          <p:cNvGraphicFramePr>
            <a:graphicFrameLocks noChangeAspect="1"/>
          </p:cNvGraphicFramePr>
          <p:nvPr/>
        </p:nvGraphicFramePr>
        <p:xfrm>
          <a:off x="1476375" y="2492375"/>
          <a:ext cx="58293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32" name="Equation" r:id="rId7" imgW="5829300" imgH="1498600" progId="Equation.3">
                  <p:embed/>
                </p:oleObj>
              </mc:Choice>
              <mc:Fallback>
                <p:oleObj name="Equation" r:id="rId7" imgW="5829300" imgH="149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492375"/>
                        <a:ext cx="5829300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374539"/>
              </p:ext>
            </p:extLst>
          </p:nvPr>
        </p:nvGraphicFramePr>
        <p:xfrm>
          <a:off x="1403648" y="4221088"/>
          <a:ext cx="3352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33" name="Equation" r:id="rId9" imgW="3352800" imgH="431800" progId="Equation.3">
                  <p:embed/>
                </p:oleObj>
              </mc:Choice>
              <mc:Fallback>
                <p:oleObj name="Equation" r:id="rId9" imgW="3352800" imgH="431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4221088"/>
                        <a:ext cx="3352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5" name="Line 11"/>
          <p:cNvSpPr>
            <a:spLocks noChangeShapeType="1"/>
          </p:cNvSpPr>
          <p:nvPr/>
        </p:nvSpPr>
        <p:spPr bwMode="auto">
          <a:xfrm>
            <a:off x="5867400" y="56388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6" name="Line 12"/>
          <p:cNvSpPr>
            <a:spLocks noChangeShapeType="1"/>
          </p:cNvSpPr>
          <p:nvPr/>
        </p:nvSpPr>
        <p:spPr bwMode="auto">
          <a:xfrm flipV="1">
            <a:off x="6096000" y="37338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>
            <a:off x="6096000" y="4267200"/>
            <a:ext cx="24384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2" name="Freeform 18"/>
          <p:cNvSpPr>
            <a:spLocks/>
          </p:cNvSpPr>
          <p:nvPr/>
        </p:nvSpPr>
        <p:spPr bwMode="auto">
          <a:xfrm>
            <a:off x="6477000" y="4267200"/>
            <a:ext cx="1676400" cy="1371600"/>
          </a:xfrm>
          <a:custGeom>
            <a:avLst/>
            <a:gdLst>
              <a:gd name="T0" fmla="*/ 0 w 1104"/>
              <a:gd name="T1" fmla="*/ 2147483647 h 816"/>
              <a:gd name="T2" fmla="*/ 2147483647 w 1104"/>
              <a:gd name="T3" fmla="*/ 2147483647 h 816"/>
              <a:gd name="T4" fmla="*/ 2147483647 w 1104"/>
              <a:gd name="T5" fmla="*/ 0 h 81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04" h="816">
                <a:moveTo>
                  <a:pt x="0" y="816"/>
                </a:moveTo>
                <a:cubicBezTo>
                  <a:pt x="52" y="548"/>
                  <a:pt x="104" y="280"/>
                  <a:pt x="288" y="144"/>
                </a:cubicBezTo>
                <a:cubicBezTo>
                  <a:pt x="472" y="8"/>
                  <a:pt x="968" y="24"/>
                  <a:pt x="1104" y="0"/>
                </a:cubicBezTo>
              </a:path>
            </a:pathLst>
          </a:cu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1283" name="Object 19"/>
          <p:cNvGraphicFramePr>
            <a:graphicFrameLocks noChangeAspect="1"/>
          </p:cNvGraphicFramePr>
          <p:nvPr/>
        </p:nvGraphicFramePr>
        <p:xfrm>
          <a:off x="5638800" y="4495800"/>
          <a:ext cx="469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34" name="Equation" r:id="rId11" imgW="469696" imgH="317362" progId="Equation.3">
                  <p:embed/>
                </p:oleObj>
              </mc:Choice>
              <mc:Fallback>
                <p:oleObj name="Equation" r:id="rId11" imgW="469696" imgH="317362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495800"/>
                        <a:ext cx="469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4" name="Object 20"/>
          <p:cNvGraphicFramePr>
            <a:graphicFrameLocks noChangeAspect="1"/>
          </p:cNvGraphicFramePr>
          <p:nvPr/>
        </p:nvGraphicFramePr>
        <p:xfrm>
          <a:off x="6248400" y="5638800"/>
          <a:ext cx="381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35" name="Equation" r:id="rId13" imgW="380670" imgH="317225" progId="Equation.3">
                  <p:embed/>
                </p:oleObj>
              </mc:Choice>
              <mc:Fallback>
                <p:oleObj name="Equation" r:id="rId13" imgW="380670" imgH="317225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5638800"/>
                        <a:ext cx="381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5" name="Object 21"/>
          <p:cNvGraphicFramePr>
            <a:graphicFrameLocks noChangeAspect="1"/>
          </p:cNvGraphicFramePr>
          <p:nvPr/>
        </p:nvGraphicFramePr>
        <p:xfrm>
          <a:off x="6705600" y="5638800"/>
          <a:ext cx="381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36" name="Equation" r:id="rId15" imgW="380670" imgH="317225" progId="Equation.3">
                  <p:embed/>
                </p:oleObj>
              </mc:Choice>
              <mc:Fallback>
                <p:oleObj name="Equation" r:id="rId15" imgW="380670" imgH="317225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5638800"/>
                        <a:ext cx="381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6" name="Line 22"/>
          <p:cNvSpPr>
            <a:spLocks noChangeShapeType="1"/>
          </p:cNvSpPr>
          <p:nvPr/>
        </p:nvSpPr>
        <p:spPr bwMode="auto">
          <a:xfrm flipV="1">
            <a:off x="6781800" y="46482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7" name="Line 23"/>
          <p:cNvSpPr>
            <a:spLocks noChangeShapeType="1"/>
          </p:cNvSpPr>
          <p:nvPr/>
        </p:nvSpPr>
        <p:spPr bwMode="auto">
          <a:xfrm>
            <a:off x="6096000" y="4648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1288" name="Object 24"/>
          <p:cNvGraphicFramePr>
            <a:graphicFrameLocks noChangeAspect="1"/>
          </p:cNvGraphicFramePr>
          <p:nvPr/>
        </p:nvGraphicFramePr>
        <p:xfrm>
          <a:off x="7696200" y="5638800"/>
          <a:ext cx="381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37" name="Equation" r:id="rId17" imgW="380670" imgH="317225" progId="Equation.3">
                  <p:embed/>
                </p:oleObj>
              </mc:Choice>
              <mc:Fallback>
                <p:oleObj name="Equation" r:id="rId17" imgW="380670" imgH="317225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5638800"/>
                        <a:ext cx="381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9" name="Line 25"/>
          <p:cNvSpPr>
            <a:spLocks noChangeShapeType="1"/>
          </p:cNvSpPr>
          <p:nvPr/>
        </p:nvSpPr>
        <p:spPr bwMode="auto">
          <a:xfrm>
            <a:off x="7848600" y="42672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1291" name="Object 27"/>
          <p:cNvGraphicFramePr>
            <a:graphicFrameLocks noChangeAspect="1"/>
          </p:cNvGraphicFramePr>
          <p:nvPr/>
        </p:nvGraphicFramePr>
        <p:xfrm>
          <a:off x="1476375" y="5661025"/>
          <a:ext cx="2044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38" name="Equation" r:id="rId19" imgW="2044700" imgH="393700" progId="Equation.3">
                  <p:embed/>
                </p:oleObj>
              </mc:Choice>
              <mc:Fallback>
                <p:oleObj name="Equation" r:id="rId19" imgW="2044700" imgH="3937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5661025"/>
                        <a:ext cx="2044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2" name="Object 28"/>
          <p:cNvGraphicFramePr>
            <a:graphicFrameLocks noChangeAspect="1"/>
          </p:cNvGraphicFramePr>
          <p:nvPr/>
        </p:nvGraphicFramePr>
        <p:xfrm>
          <a:off x="1476375" y="4941888"/>
          <a:ext cx="1689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39" name="Equation" r:id="rId21" imgW="1688367" imgH="393529" progId="Equation.3">
                  <p:embed/>
                </p:oleObj>
              </mc:Choice>
              <mc:Fallback>
                <p:oleObj name="Equation" r:id="rId21" imgW="1688367" imgH="393529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941888"/>
                        <a:ext cx="1689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3" name="Object 29"/>
          <p:cNvGraphicFramePr>
            <a:graphicFrameLocks noChangeAspect="1"/>
          </p:cNvGraphicFramePr>
          <p:nvPr/>
        </p:nvGraphicFramePr>
        <p:xfrm>
          <a:off x="3132138" y="4941888"/>
          <a:ext cx="1778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40" name="Equation" r:id="rId23" imgW="1777229" imgH="393529" progId="Equation.3">
                  <p:embed/>
                </p:oleObj>
              </mc:Choice>
              <mc:Fallback>
                <p:oleObj name="Equation" r:id="rId23" imgW="1777229" imgH="393529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4941888"/>
                        <a:ext cx="1778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4" name="Object 30"/>
          <p:cNvGraphicFramePr>
            <a:graphicFrameLocks noChangeAspect="1"/>
          </p:cNvGraphicFramePr>
          <p:nvPr/>
        </p:nvGraphicFramePr>
        <p:xfrm>
          <a:off x="5795963" y="4149725"/>
          <a:ext cx="242887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41" name="公式" r:id="rId25" imgW="88707" imgH="164742" progId="Equation.3">
                  <p:embed/>
                </p:oleObj>
              </mc:Choice>
              <mc:Fallback>
                <p:oleObj name="公式" r:id="rId25" imgW="88707" imgH="164742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4149725"/>
                        <a:ext cx="242887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1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1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1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1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1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1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1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1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0" grpId="0" autoUpdateAnimBg="0"/>
      <p:bldP spid="11275" grpId="0" animBg="1"/>
      <p:bldP spid="11276" grpId="0" animBg="1"/>
      <p:bldP spid="11279" grpId="0" animBg="1"/>
      <p:bldP spid="11282" grpId="0" animBg="1"/>
      <p:bldP spid="11286" grpId="0" animBg="1"/>
      <p:bldP spid="11287" grpId="0" animBg="1"/>
      <p:bldP spid="1128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539552" y="2276872"/>
            <a:ext cx="216758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(1) 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向量表示法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522288" y="3327375"/>
            <a:ext cx="23871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(2) </a:t>
            </a:r>
            <a:r>
              <a:rPr lang="en-US" altLang="zh-CN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Zadeh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表示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法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395536" y="1628799"/>
            <a:ext cx="84969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88900" indent="127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47688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800" b="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当论域</a:t>
            </a:r>
            <a:r>
              <a:rPr lang="en-US" altLang="zh-CN" sz="2800" i="1" dirty="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X</a:t>
            </a:r>
            <a:r>
              <a:rPr lang="zh-CN" altLang="en-US" sz="2800" b="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有限时</a:t>
            </a:r>
            <a:r>
              <a:rPr lang="zh-CN" altLang="en-US" sz="2800" b="0" dirty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，模糊</a:t>
            </a:r>
            <a:r>
              <a:rPr lang="zh-CN" altLang="en-US" sz="2800" b="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集合可表示如下：</a:t>
            </a:r>
            <a:endParaRPr lang="zh-CN" altLang="en-US" sz="2800" b="0" dirty="0">
              <a:effectLst>
                <a:outerShdw blurRad="38100" dist="38100" dir="2700000" algn="tl">
                  <a:srgbClr val="FFFFFF"/>
                </a:outerShdw>
              </a:effectLst>
              <a:latin typeface="Verdana" pitchFamily="34" charset="0"/>
            </a:endParaRPr>
          </a:p>
        </p:txBody>
      </p:sp>
      <p:graphicFrame>
        <p:nvGraphicFramePr>
          <p:cNvPr id="522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2732844"/>
              </p:ext>
            </p:extLst>
          </p:nvPr>
        </p:nvGraphicFramePr>
        <p:xfrm>
          <a:off x="2555776" y="2708920"/>
          <a:ext cx="4383087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29" name="Equation" r:id="rId3" imgW="2133360" imgH="228600" progId="Equation.DSMT4">
                  <p:embed/>
                </p:oleObj>
              </mc:Choice>
              <mc:Fallback>
                <p:oleObj name="Equation" r:id="rId3" imgW="21333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2708920"/>
                        <a:ext cx="4383087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833614"/>
              </p:ext>
            </p:extLst>
          </p:nvPr>
        </p:nvGraphicFramePr>
        <p:xfrm>
          <a:off x="2070100" y="3873500"/>
          <a:ext cx="493712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30" name="Equation" r:id="rId5" imgW="2552400" imgH="380880" progId="Equation.DSMT4">
                  <p:embed/>
                </p:oleObj>
              </mc:Choice>
              <mc:Fallback>
                <p:oleObj name="Equation" r:id="rId5" imgW="255240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100" y="3873500"/>
                        <a:ext cx="4937125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322337" y="1074192"/>
            <a:ext cx="3457575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/>
            <a:r>
              <a:rPr kumimoji="1" lang="en-US" altLang="zh-CN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2.  </a:t>
            </a:r>
            <a:r>
              <a:rPr kumimoji="1" lang="zh-CN" alt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模糊</a:t>
            </a:r>
            <a:r>
              <a:rPr kumimoji="1" lang="zh-CN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集合的表示</a:t>
            </a:r>
          </a:p>
        </p:txBody>
      </p:sp>
    </p:spTree>
    <p:extLst>
      <p:ext uri="{BB962C8B-B14F-4D97-AF65-F5344CB8AC3E}">
        <p14:creationId xmlns:p14="http://schemas.microsoft.com/office/powerpoint/2010/main" val="126430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1600399"/>
            <a:ext cx="8229600" cy="964505"/>
          </a:xfrm>
        </p:spPr>
        <p:txBody>
          <a:bodyPr/>
          <a:lstStyle/>
          <a:p>
            <a:pPr algn="l"/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例</a:t>
            </a:r>
            <a:r>
              <a:rPr lang="en-US" altLang="zh-CN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2.2 </a:t>
            </a:r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“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20</a:t>
            </a: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岁左右”</a:t>
            </a:r>
          </a:p>
        </p:txBody>
      </p:sp>
      <p:sp>
        <p:nvSpPr>
          <p:cNvPr id="5325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1520" y="2564904"/>
            <a:ext cx="8784976" cy="3451225"/>
          </a:xfrm>
        </p:spPr>
        <p:txBody>
          <a:bodyPr/>
          <a:lstStyle/>
          <a:p>
            <a:pPr marL="303213" lvl="1" indent="0">
              <a:buNone/>
            </a:pP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论域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（年龄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）：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{....,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17, 18, 19, 20, 21, 22, 23,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...}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“20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岁左右”这个模糊集可以表示为：</a:t>
            </a:r>
          </a:p>
          <a:p>
            <a:pPr lvl="1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0.8/18 + 0.9/19 + 1/20 + 0.9/21 +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0.8/22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0.6/17+0.7/18+0.8/19+1/20+0.9/21+0.7/22+0.6/23</a:t>
            </a:r>
          </a:p>
          <a:p>
            <a:pPr lvl="1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pPr lvl="1"/>
            <a:endParaRPr lang="zh-CN" altLang="en-US" dirty="0"/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1691680" y="4725144"/>
            <a:ext cx="1584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0" dirty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隶属</a:t>
            </a:r>
            <a:r>
              <a:rPr lang="zh-CN" altLang="en-US" sz="1800" b="0" dirty="0" smtClean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度</a:t>
            </a:r>
            <a:endParaRPr lang="en-US" sz="1800" b="0" dirty="0">
              <a:solidFill>
                <a:srgbClr val="FF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5507955" y="4653136"/>
            <a:ext cx="1584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0" dirty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集合元素</a:t>
            </a:r>
          </a:p>
        </p:txBody>
      </p:sp>
      <p:sp>
        <p:nvSpPr>
          <p:cNvPr id="53254" name="Line 6"/>
          <p:cNvSpPr>
            <a:spLocks noChangeShapeType="1"/>
          </p:cNvSpPr>
          <p:nvPr/>
        </p:nvSpPr>
        <p:spPr bwMode="auto">
          <a:xfrm>
            <a:off x="1979712" y="4581128"/>
            <a:ext cx="431800" cy="0"/>
          </a:xfrm>
          <a:prstGeom prst="line">
            <a:avLst/>
          </a:prstGeom>
          <a:noFill/>
          <a:ln w="9525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5" name="Line 7"/>
          <p:cNvSpPr>
            <a:spLocks noChangeShapeType="1"/>
          </p:cNvSpPr>
          <p:nvPr/>
        </p:nvSpPr>
        <p:spPr bwMode="auto">
          <a:xfrm>
            <a:off x="5580360" y="4581128"/>
            <a:ext cx="431800" cy="0"/>
          </a:xfrm>
          <a:prstGeom prst="line">
            <a:avLst/>
          </a:prstGeom>
          <a:noFill/>
          <a:ln w="9525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6" name="Line 8"/>
          <p:cNvSpPr>
            <a:spLocks noChangeShapeType="1"/>
          </p:cNvSpPr>
          <p:nvPr/>
        </p:nvSpPr>
        <p:spPr bwMode="auto">
          <a:xfrm flipH="1">
            <a:off x="2123281" y="4581128"/>
            <a:ext cx="144463" cy="142875"/>
          </a:xfrm>
          <a:prstGeom prst="line">
            <a:avLst/>
          </a:prstGeom>
          <a:noFill/>
          <a:ln w="9525" cmpd="sng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7" name="Line 9"/>
          <p:cNvSpPr>
            <a:spLocks noChangeShapeType="1"/>
          </p:cNvSpPr>
          <p:nvPr/>
        </p:nvSpPr>
        <p:spPr bwMode="auto">
          <a:xfrm>
            <a:off x="5796830" y="4582269"/>
            <a:ext cx="287338" cy="142875"/>
          </a:xfrm>
          <a:prstGeom prst="line">
            <a:avLst/>
          </a:prstGeom>
          <a:noFill/>
          <a:ln w="9525" cmpd="sng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36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512" y="2564904"/>
            <a:ext cx="8712968" cy="2664296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buFontTx/>
              <a:buNone/>
            </a:pPr>
            <a:endParaRPr lang="zh-CN" altLang="en-US" dirty="0">
              <a:solidFill>
                <a:srgbClr val="FFFF66"/>
              </a:solidFill>
              <a:ea typeface="楷体_GB2312" pitchFamily="1" charset="-122"/>
            </a:endParaRPr>
          </a:p>
          <a:p>
            <a:pPr algn="just">
              <a:lnSpc>
                <a:spcPct val="120000"/>
              </a:lnSpc>
              <a:buFontTx/>
              <a:buNone/>
            </a:pPr>
            <a:r>
              <a:rPr lang="zh-CN" altLang="en-US" sz="2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lang="zh-CN" altLang="en-US" sz="28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2.3  </a:t>
            </a:r>
            <a:r>
              <a:rPr lang="en-US" sz="2800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lang="en-US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={</a:t>
            </a:r>
            <a:r>
              <a:rPr lang="zh-CN" altLang="en-US" sz="2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上海，北京，天津，西安</a:t>
            </a:r>
            <a:r>
              <a:rPr lang="en-US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}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为城市的集合。</a:t>
            </a:r>
          </a:p>
          <a:p>
            <a:pPr algn="just">
              <a:lnSpc>
                <a:spcPct val="120000"/>
              </a:lnSpc>
              <a:buFontTx/>
              <a:buNone/>
            </a:pPr>
            <a:r>
              <a:rPr lang="zh-CN" altLang="en-US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模糊</a:t>
            </a:r>
            <a:r>
              <a:rPr lang="zh-CN" altLang="en-US" sz="2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集合</a:t>
            </a:r>
            <a:r>
              <a:rPr lang="en-US" sz="2800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</a:t>
            </a:r>
            <a:r>
              <a:rPr lang="en-US" sz="2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 “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对城市的爱好”可以表示为：</a:t>
            </a:r>
          </a:p>
          <a:p>
            <a:pPr algn="just">
              <a:lnSpc>
                <a:spcPct val="120000"/>
              </a:lnSpc>
              <a:buFontTx/>
              <a:buNone/>
            </a:pPr>
            <a:r>
              <a:rPr lang="zh-CN" altLang="en-US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lang="en-US" sz="2800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</a:t>
            </a:r>
            <a:r>
              <a:rPr lang="en-US" sz="2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 {(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上海</a:t>
            </a:r>
            <a:r>
              <a:rPr lang="en-US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,0.8),(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北京</a:t>
            </a:r>
            <a:r>
              <a:rPr lang="en-US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,0.9), (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天津</a:t>
            </a:r>
            <a:r>
              <a:rPr lang="en-US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,0.7),(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西安</a:t>
            </a:r>
            <a:r>
              <a:rPr lang="en-US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,0.6)}</a:t>
            </a:r>
          </a:p>
        </p:txBody>
      </p:sp>
      <p:sp>
        <p:nvSpPr>
          <p:cNvPr id="2" name="矩形 1"/>
          <p:cNvSpPr/>
          <p:nvPr/>
        </p:nvSpPr>
        <p:spPr>
          <a:xfrm>
            <a:off x="251520" y="1988840"/>
            <a:ext cx="4608512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）序偶表示</a:t>
            </a: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法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663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8675670"/>
              </p:ext>
            </p:extLst>
          </p:nvPr>
        </p:nvGraphicFramePr>
        <p:xfrm>
          <a:off x="1187450" y="1916832"/>
          <a:ext cx="6235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27" name="Equation" r:id="rId3" imgW="6235700" imgH="406400" progId="Equation.3">
                  <p:embed/>
                </p:oleObj>
              </mc:Choice>
              <mc:Fallback>
                <p:oleObj name="Equation" r:id="rId3" imgW="6235700" imgH="406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916832"/>
                        <a:ext cx="6235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9395589"/>
              </p:ext>
            </p:extLst>
          </p:nvPr>
        </p:nvGraphicFramePr>
        <p:xfrm>
          <a:off x="1116013" y="3068960"/>
          <a:ext cx="6286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28" name="Equation" r:id="rId5" imgW="6286500" imgH="406400" progId="Equation.3">
                  <p:embed/>
                </p:oleObj>
              </mc:Choice>
              <mc:Fallback>
                <p:oleObj name="Equation" r:id="rId5" imgW="6286500" imgH="406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068960"/>
                        <a:ext cx="6286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0026269"/>
              </p:ext>
            </p:extLst>
          </p:nvPr>
        </p:nvGraphicFramePr>
        <p:xfrm>
          <a:off x="1187450" y="2492896"/>
          <a:ext cx="2374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29" name="Equation" r:id="rId7" imgW="2374900" imgH="393700" progId="Equation.3">
                  <p:embed/>
                </p:oleObj>
              </mc:Choice>
              <mc:Fallback>
                <p:oleObj name="Equation" r:id="rId7" imgW="2374900" imgH="393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492896"/>
                        <a:ext cx="2374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71779"/>
              </p:ext>
            </p:extLst>
          </p:nvPr>
        </p:nvGraphicFramePr>
        <p:xfrm>
          <a:off x="1187450" y="3645024"/>
          <a:ext cx="2374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30" name="Equation" r:id="rId9" imgW="2374900" imgH="393700" progId="Equation.3">
                  <p:embed/>
                </p:oleObj>
              </mc:Choice>
              <mc:Fallback>
                <p:oleObj name="Equation" r:id="rId9" imgW="2374900" imgH="393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645024"/>
                        <a:ext cx="2374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0955213"/>
              </p:ext>
            </p:extLst>
          </p:nvPr>
        </p:nvGraphicFramePr>
        <p:xfrm>
          <a:off x="1258888" y="4221088"/>
          <a:ext cx="2324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31" name="Equation" r:id="rId11" imgW="2324100" imgH="469900" progId="Equation.3">
                  <p:embed/>
                </p:oleObj>
              </mc:Choice>
              <mc:Fallback>
                <p:oleObj name="Equation" r:id="rId11" imgW="2324100" imgH="469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221088"/>
                        <a:ext cx="2324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1456086"/>
              </p:ext>
            </p:extLst>
          </p:nvPr>
        </p:nvGraphicFramePr>
        <p:xfrm>
          <a:off x="4859338" y="4221088"/>
          <a:ext cx="166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32" name="Equation" r:id="rId13" imgW="1663700" imgH="419100" progId="Equation.3">
                  <p:embed/>
                </p:oleObj>
              </mc:Choice>
              <mc:Fallback>
                <p:oleObj name="Equation" r:id="rId13" imgW="1663700" imgH="4191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4221088"/>
                        <a:ext cx="166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952891"/>
              </p:ext>
            </p:extLst>
          </p:nvPr>
        </p:nvGraphicFramePr>
        <p:xfrm>
          <a:off x="382960" y="4725144"/>
          <a:ext cx="5197152" cy="1500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33" name="Equation" r:id="rId15" imgW="2374560" imgH="685800" progId="Equation.DSMT4">
                  <p:embed/>
                </p:oleObj>
              </mc:Choice>
              <mc:Fallback>
                <p:oleObj name="Equation" r:id="rId15" imgW="2374560" imgH="685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960" y="4725144"/>
                        <a:ext cx="5197152" cy="15007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-36512" y="990600"/>
            <a:ext cx="475448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tx2"/>
                </a:solidFill>
                <a:ea typeface="楷体_GB2312" pitchFamily="49" charset="-122"/>
              </a:rPr>
              <a:t>  </a:t>
            </a:r>
            <a:r>
              <a:rPr kumimoji="1" lang="en-US" altLang="zh-CN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3.  </a:t>
            </a:r>
            <a:r>
              <a:rPr kumimoji="1" lang="zh-CN" alt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模糊</a:t>
            </a:r>
            <a:r>
              <a:rPr kumimoji="1" lang="zh-CN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集的运算</a:t>
            </a:r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288925" y="2981895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FF0066"/>
                </a:solidFill>
              </a:rPr>
              <a:t>并：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318691" y="1844824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 dirty="0">
                <a:solidFill>
                  <a:srgbClr val="FF0066"/>
                </a:solidFill>
              </a:rPr>
              <a:t>交：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288925" y="4149080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FF0066"/>
                </a:solidFill>
              </a:rPr>
              <a:t>余：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7" grpId="0" autoUpdateAnimBg="0"/>
      <p:bldP spid="14348" grpId="0"/>
      <p:bldP spid="14349" grpId="0"/>
      <p:bldP spid="1435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23850" y="980728"/>
            <a:ext cx="99418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 smtClean="0">
                <a:solidFill>
                  <a:schemeClr val="tx1"/>
                </a:solidFill>
                <a:latin typeface="Times New Roman" pitchFamily="18" charset="0"/>
              </a:rPr>
              <a:t>例</a:t>
            </a:r>
            <a:r>
              <a:rPr kumimoji="1" lang="en-US" altLang="zh-CN" sz="2800" b="1" dirty="0" smtClean="0">
                <a:solidFill>
                  <a:schemeClr val="tx1"/>
                </a:solidFill>
                <a:latin typeface="Times New Roman" pitchFamily="18" charset="0"/>
              </a:rPr>
              <a:t>2.4</a:t>
            </a:r>
            <a:endParaRPr kumimoji="1" lang="en-US" altLang="zh-CN" sz="2800" b="1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153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0161542"/>
              </p:ext>
            </p:extLst>
          </p:nvPr>
        </p:nvGraphicFramePr>
        <p:xfrm>
          <a:off x="1334368" y="1052984"/>
          <a:ext cx="4749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38" name="Equation" r:id="rId3" imgW="4749800" imgH="431800" progId="Equation.3">
                  <p:embed/>
                </p:oleObj>
              </mc:Choice>
              <mc:Fallback>
                <p:oleObj name="Equation" r:id="rId3" imgW="47498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4368" y="1052984"/>
                        <a:ext cx="4749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9510148"/>
              </p:ext>
            </p:extLst>
          </p:nvPr>
        </p:nvGraphicFramePr>
        <p:xfrm>
          <a:off x="1115616" y="1671340"/>
          <a:ext cx="557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39" name="Equation" r:id="rId5" imgW="5575300" imgH="317500" progId="Equation.3">
                  <p:embed/>
                </p:oleObj>
              </mc:Choice>
              <mc:Fallback>
                <p:oleObj name="Equation" r:id="rId5" imgW="5575300" imgH="317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1671340"/>
                        <a:ext cx="5575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9288711"/>
              </p:ext>
            </p:extLst>
          </p:nvPr>
        </p:nvGraphicFramePr>
        <p:xfrm>
          <a:off x="1116013" y="2132856"/>
          <a:ext cx="7391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40" name="Equation" r:id="rId7" imgW="7391400" imgH="317500" progId="Equation.3">
                  <p:embed/>
                </p:oleObj>
              </mc:Choice>
              <mc:Fallback>
                <p:oleObj name="Equation" r:id="rId7" imgW="7391400" imgH="317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132856"/>
                        <a:ext cx="7391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5663513"/>
              </p:ext>
            </p:extLst>
          </p:nvPr>
        </p:nvGraphicFramePr>
        <p:xfrm>
          <a:off x="1219200" y="2552452"/>
          <a:ext cx="6350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41" name="Equation" r:id="rId9" imgW="6350000" imgH="444500" progId="Equation.3">
                  <p:embed/>
                </p:oleObj>
              </mc:Choice>
              <mc:Fallback>
                <p:oleObj name="Equation" r:id="rId9" imgW="6350000" imgH="444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552452"/>
                        <a:ext cx="6350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457200" y="3048000"/>
          <a:ext cx="8255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42" name="Equation" r:id="rId11" imgW="8255000" imgH="469900" progId="Equation.3">
                  <p:embed/>
                </p:oleObj>
              </mc:Choice>
              <mc:Fallback>
                <p:oleObj name="Equation" r:id="rId11" imgW="8255000" imgH="469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048000"/>
                        <a:ext cx="8255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8"/>
          <p:cNvGraphicFramePr>
            <a:graphicFrameLocks noChangeAspect="1"/>
          </p:cNvGraphicFramePr>
          <p:nvPr/>
        </p:nvGraphicFramePr>
        <p:xfrm>
          <a:off x="457200" y="3581400"/>
          <a:ext cx="7912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43" name="Equation" r:id="rId13" imgW="7912100" imgH="469900" progId="Equation.3">
                  <p:embed/>
                </p:oleObj>
              </mc:Choice>
              <mc:Fallback>
                <p:oleObj name="Equation" r:id="rId13" imgW="7912100" imgH="469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581400"/>
                        <a:ext cx="7912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Object 9"/>
          <p:cNvGraphicFramePr>
            <a:graphicFrameLocks noChangeAspect="1"/>
          </p:cNvGraphicFramePr>
          <p:nvPr/>
        </p:nvGraphicFramePr>
        <p:xfrm>
          <a:off x="0" y="4267200"/>
          <a:ext cx="9131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44" name="Equation" r:id="rId15" imgW="9131300" imgH="393700" progId="Equation.3">
                  <p:embed/>
                </p:oleObj>
              </mc:Choice>
              <mc:Fallback>
                <p:oleObj name="Equation" r:id="rId15" imgW="9131300" imgH="3937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267200"/>
                        <a:ext cx="9131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1" name="Object 11"/>
          <p:cNvGraphicFramePr>
            <a:graphicFrameLocks noChangeAspect="1"/>
          </p:cNvGraphicFramePr>
          <p:nvPr/>
        </p:nvGraphicFramePr>
        <p:xfrm>
          <a:off x="304800" y="4876800"/>
          <a:ext cx="7340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45" name="Equation" r:id="rId17" imgW="7340600" imgH="393700" progId="Equation.3">
                  <p:embed/>
                </p:oleObj>
              </mc:Choice>
              <mc:Fallback>
                <p:oleObj name="Equation" r:id="rId17" imgW="7340600" imgH="3937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876800"/>
                        <a:ext cx="7340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2" name="Object 12"/>
          <p:cNvGraphicFramePr>
            <a:graphicFrameLocks noChangeAspect="1"/>
          </p:cNvGraphicFramePr>
          <p:nvPr/>
        </p:nvGraphicFramePr>
        <p:xfrm>
          <a:off x="457200" y="5562600"/>
          <a:ext cx="7988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46" name="Equation" r:id="rId19" imgW="7988300" imgH="431800" progId="Equation.3">
                  <p:embed/>
                </p:oleObj>
              </mc:Choice>
              <mc:Fallback>
                <p:oleObj name="Equation" r:id="rId19" imgW="7988300" imgH="431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562600"/>
                        <a:ext cx="7988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1.2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 模糊关系</a:t>
            </a:r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250825" y="1989138"/>
            <a:ext cx="8205788" cy="439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endParaRPr lang="en-US" altLang="zh-CN" sz="2800" dirty="0">
              <a:solidFill>
                <a:schemeClr val="tx1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  <a:ea typeface="楷体_GB2312" pitchFamily="49" charset="-122"/>
              </a:rPr>
              <a:t>           </a:t>
            </a:r>
            <a:r>
              <a:rPr lang="zh-CN" altLang="en-US" sz="2400" dirty="0">
                <a:solidFill>
                  <a:srgbClr val="000000"/>
                </a:solidFill>
                <a:ea typeface="楷体_GB2312" pitchFamily="49" charset="-122"/>
              </a:rPr>
              <a:t>在日常生活中，“关系”的概念随处可见，如父子关系、同事关系、身高与体重之间的关系、两个人</a:t>
            </a:r>
            <a:r>
              <a:rPr lang="zh-CN" altLang="en-US" sz="2400" dirty="0" smtClean="0">
                <a:solidFill>
                  <a:srgbClr val="000000"/>
                </a:solidFill>
                <a:ea typeface="楷体_GB2312" pitchFamily="49" charset="-122"/>
              </a:rPr>
              <a:t>的</a:t>
            </a:r>
            <a:r>
              <a:rPr lang="zh-CN" altLang="en-US" sz="2400" dirty="0">
                <a:solidFill>
                  <a:srgbClr val="000000"/>
                </a:solidFill>
                <a:ea typeface="楷体_GB2312" pitchFamily="49" charset="-122"/>
              </a:rPr>
              <a:t>相</a:t>
            </a:r>
            <a:r>
              <a:rPr lang="zh-CN" altLang="en-US" sz="2400" dirty="0" smtClean="0">
                <a:solidFill>
                  <a:srgbClr val="000000"/>
                </a:solidFill>
                <a:ea typeface="楷体_GB2312" pitchFamily="49" charset="-122"/>
              </a:rPr>
              <a:t>像</a:t>
            </a:r>
            <a:r>
              <a:rPr lang="zh-CN" altLang="en-US" sz="2400" dirty="0">
                <a:solidFill>
                  <a:srgbClr val="000000"/>
                </a:solidFill>
                <a:ea typeface="楷体_GB2312" pitchFamily="49" charset="-122"/>
              </a:rPr>
              <a:t>关系等。在数学上，有大于、包含、近似相等、远远大于等关系。在各种各样的关系中，有些是明确的，如父子、同事、大于、包含等关系；许多则是界限不明确的关系，如朋友关系、身高与体重之间的关系、两个人的相像关系、近似相等、远远大于等，对于这类关系用简单的“肯定”或“否定”，即用“</a:t>
            </a:r>
            <a:r>
              <a:rPr lang="en-US" altLang="zh-CN" sz="2400" dirty="0">
                <a:solidFill>
                  <a:srgbClr val="000000"/>
                </a:solidFill>
                <a:ea typeface="楷体_GB2312" pitchFamily="49" charset="-122"/>
              </a:rPr>
              <a:t>1”</a:t>
            </a:r>
            <a:r>
              <a:rPr lang="zh-CN" altLang="en-US" sz="2400" dirty="0">
                <a:solidFill>
                  <a:srgbClr val="000000"/>
                </a:solidFill>
                <a:ea typeface="楷体_GB2312" pitchFamily="49" charset="-122"/>
              </a:rPr>
              <a:t>或者“</a:t>
            </a:r>
            <a:r>
              <a:rPr lang="en-US" altLang="zh-CN" sz="2400" dirty="0">
                <a:solidFill>
                  <a:srgbClr val="000000"/>
                </a:solidFill>
                <a:ea typeface="楷体_GB2312" pitchFamily="49" charset="-122"/>
              </a:rPr>
              <a:t>0”</a:t>
            </a:r>
            <a:r>
              <a:rPr lang="zh-CN" altLang="en-US" sz="2400" dirty="0">
                <a:solidFill>
                  <a:srgbClr val="000000"/>
                </a:solidFill>
                <a:ea typeface="楷体_GB2312" pitchFamily="49" charset="-122"/>
              </a:rPr>
              <a:t>来刻画显然是不合适的。</a:t>
            </a: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模糊关系将关系的值域扩充为</a:t>
            </a:r>
            <a:r>
              <a:rPr lang="en-US" altLang="zh-CN" sz="2400" dirty="0">
                <a:solidFill>
                  <a:srgbClr val="FF0000"/>
                </a:solidFill>
                <a:ea typeface="楷体_GB2312" pitchFamily="49" charset="-122"/>
              </a:rPr>
              <a:t>[0,1]</a:t>
            </a:r>
            <a:r>
              <a:rPr lang="zh-CN" altLang="en-US" sz="2400" dirty="0">
                <a:solidFill>
                  <a:srgbClr val="000000"/>
                </a:solidFill>
                <a:ea typeface="楷体_GB2312" pitchFamily="49" charset="-122"/>
              </a:rPr>
              <a:t>，从而引入了模糊关系的概念。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827584" y="908720"/>
            <a:ext cx="619851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1. </a:t>
            </a:r>
            <a:r>
              <a:rPr kumimoji="1"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模糊关系（</a:t>
            </a:r>
            <a:r>
              <a:rPr kumimoji="1"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Fuzzy relation</a:t>
            </a:r>
            <a:r>
              <a:rPr kumimoji="1"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）</a:t>
            </a:r>
            <a:endParaRPr kumimoji="1" lang="zh-CN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</a:endParaRPr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971550" y="1870075"/>
          <a:ext cx="6794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38" name="Equation" r:id="rId3" imgW="6794500" imgH="406400" progId="Equation.3">
                  <p:embed/>
                </p:oleObj>
              </mc:Choice>
              <mc:Fallback>
                <p:oleObj name="Equation" r:id="rId3" imgW="6794500" imgH="406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870075"/>
                        <a:ext cx="6794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971550" y="2420938"/>
          <a:ext cx="7162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39" name="Equation" r:id="rId5" imgW="7162800" imgH="444500" progId="Equation.3">
                  <p:embed/>
                </p:oleObj>
              </mc:Choice>
              <mc:Fallback>
                <p:oleObj name="Equation" r:id="rId5" imgW="7162800" imgH="444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420938"/>
                        <a:ext cx="7162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971550" y="3141663"/>
          <a:ext cx="4902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40" name="Equation" r:id="rId7" imgW="4902200" imgH="406400" progId="Equation.3">
                  <p:embed/>
                </p:oleObj>
              </mc:Choice>
              <mc:Fallback>
                <p:oleObj name="Equation" r:id="rId7" imgW="4902200" imgH="406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141663"/>
                        <a:ext cx="4902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830263" y="3644900"/>
            <a:ext cx="99418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 smtClean="0">
                <a:solidFill>
                  <a:schemeClr val="tx1"/>
                </a:solidFill>
                <a:latin typeface="Times New Roman" pitchFamily="18" charset="0"/>
              </a:rPr>
              <a:t>例</a:t>
            </a:r>
            <a:r>
              <a:rPr kumimoji="1" lang="en-US" altLang="zh-CN" sz="2800" b="1" dirty="0" smtClean="0">
                <a:solidFill>
                  <a:schemeClr val="tx1"/>
                </a:solidFill>
                <a:latin typeface="Times New Roman" pitchFamily="18" charset="0"/>
              </a:rPr>
              <a:t>2.5</a:t>
            </a:r>
            <a:endParaRPr kumimoji="1" lang="en-US" altLang="zh-CN" sz="2800" b="1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163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5100837"/>
              </p:ext>
            </p:extLst>
          </p:nvPr>
        </p:nvGraphicFramePr>
        <p:xfrm>
          <a:off x="1986756" y="3733800"/>
          <a:ext cx="4889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41" name="Equation" r:id="rId9" imgW="4889500" imgH="444500" progId="Equation.3">
                  <p:embed/>
                </p:oleObj>
              </mc:Choice>
              <mc:Fallback>
                <p:oleObj name="Equation" r:id="rId9" imgW="4889500" imgH="444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6756" y="3733800"/>
                        <a:ext cx="4889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9"/>
          <p:cNvGraphicFramePr>
            <a:graphicFrameLocks noChangeAspect="1"/>
          </p:cNvGraphicFramePr>
          <p:nvPr/>
        </p:nvGraphicFramePr>
        <p:xfrm>
          <a:off x="1517650" y="4267200"/>
          <a:ext cx="48133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42" name="Equation" r:id="rId11" imgW="4813300" imgH="1473200" progId="Equation.3">
                  <p:embed/>
                </p:oleObj>
              </mc:Choice>
              <mc:Fallback>
                <p:oleObj name="Equation" r:id="rId11" imgW="4813300" imgH="1473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650" y="4267200"/>
                        <a:ext cx="4813300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Object 10"/>
          <p:cNvGraphicFramePr>
            <a:graphicFrameLocks noChangeAspect="1"/>
          </p:cNvGraphicFramePr>
          <p:nvPr/>
        </p:nvGraphicFramePr>
        <p:xfrm>
          <a:off x="533400" y="5943600"/>
          <a:ext cx="8115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43" name="Equation" r:id="rId13" imgW="8115300" imgH="393700" progId="Equation.3">
                  <p:embed/>
                </p:oleObj>
              </mc:Choice>
              <mc:Fallback>
                <p:oleObj name="Equation" r:id="rId13" imgW="8115300" imgH="3937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943600"/>
                        <a:ext cx="8115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autoUpdateAnimBg="0"/>
      <p:bldP spid="16391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251520" y="908720"/>
            <a:ext cx="2376388" cy="792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  </a:t>
            </a:r>
            <a:r>
              <a:rPr lang="zh-CN" alt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模糊</a:t>
            </a: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矩阵</a:t>
            </a:r>
          </a:p>
        </p:txBody>
      </p:sp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194691" y="2708920"/>
            <a:ext cx="8913813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对于有限论域 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 {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… ,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i="1" baseline="-30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 { 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baseline="-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baseline="-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… ,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 i="1" baseline="-30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，则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到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模糊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关系</a:t>
            </a:r>
            <a:r>
              <a:rPr lang="en-US" altLang="zh-CN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可用</a:t>
            </a:r>
            <a:r>
              <a:rPr lang="en-US" altLang="zh-CN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阶</a:t>
            </a:r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模糊矩阵表示，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即</a:t>
            </a:r>
            <a:endParaRPr lang="en-US" altLang="zh-CN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lang="en-US" altLang="zh-CN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lang="en-US" altLang="zh-CN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lang="en-US" altLang="zh-CN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lang="en-US" altLang="zh-CN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其中</a:t>
            </a:r>
            <a:r>
              <a:rPr lang="en-US" sz="2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i="1" baseline="-30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sz="2400" i="1" baseline="-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∈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[0, 1]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表示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i="1" baseline="-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i="1" baseline="-30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400" i="1" baseline="-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具有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模糊关系</a:t>
            </a:r>
            <a:r>
              <a:rPr lang="en-US" altLang="zh-CN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的程度。</a:t>
            </a:r>
            <a:endParaRPr lang="en-US" altLang="zh-CN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2166" name="Object 6"/>
          <p:cNvGraphicFramePr>
            <a:graphicFrameLocks noChangeAspect="1"/>
          </p:cNvGraphicFramePr>
          <p:nvPr/>
        </p:nvGraphicFramePr>
        <p:xfrm>
          <a:off x="3276600" y="4581525"/>
          <a:ext cx="29210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19" r:id="rId4" imgW="152585" imgH="203341" progId="Equation.DSMT4">
                  <p:embed/>
                </p:oleObj>
              </mc:Choice>
              <mc:Fallback>
                <p:oleObj r:id="rId4" imgW="152585" imgH="20334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581525"/>
                        <a:ext cx="292100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7" name="Object 7"/>
          <p:cNvGraphicFramePr>
            <a:graphicFrameLocks noChangeAspect="1"/>
          </p:cNvGraphicFramePr>
          <p:nvPr/>
        </p:nvGraphicFramePr>
        <p:xfrm>
          <a:off x="2268538" y="4149725"/>
          <a:ext cx="29210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20" r:id="rId6" imgW="152585" imgH="203341" progId="Equation.DSMT4">
                  <p:embed/>
                </p:oleObj>
              </mc:Choice>
              <mc:Fallback>
                <p:oleObj r:id="rId6" imgW="152585" imgH="20334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4149725"/>
                        <a:ext cx="292100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8" name="Object 8"/>
          <p:cNvGraphicFramePr>
            <a:graphicFrameLocks noChangeAspect="1"/>
          </p:cNvGraphicFramePr>
          <p:nvPr/>
        </p:nvGraphicFramePr>
        <p:xfrm>
          <a:off x="971550" y="5013325"/>
          <a:ext cx="29210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21" r:id="rId7" imgW="152585" imgH="203341" progId="Equation.DSMT4">
                  <p:embed/>
                </p:oleObj>
              </mc:Choice>
              <mc:Fallback>
                <p:oleObj r:id="rId7" imgW="152585" imgH="20334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013325"/>
                        <a:ext cx="292100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9" name="Object 9"/>
          <p:cNvGraphicFramePr>
            <a:graphicFrameLocks noChangeAspect="1"/>
          </p:cNvGraphicFramePr>
          <p:nvPr/>
        </p:nvGraphicFramePr>
        <p:xfrm>
          <a:off x="6300788" y="5013325"/>
          <a:ext cx="29210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22" r:id="rId8" imgW="152585" imgH="203341" progId="Equation.DSMT4">
                  <p:embed/>
                </p:oleObj>
              </mc:Choice>
              <mc:Fallback>
                <p:oleObj r:id="rId8" imgW="152585" imgH="20334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5013325"/>
                        <a:ext cx="292100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0" name="Object 10"/>
          <p:cNvGraphicFramePr>
            <a:graphicFrameLocks noChangeAspect="1"/>
          </p:cNvGraphicFramePr>
          <p:nvPr/>
        </p:nvGraphicFramePr>
        <p:xfrm>
          <a:off x="1258888" y="5445125"/>
          <a:ext cx="29210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23" r:id="rId9" imgW="152585" imgH="203341" progId="Equation.DSMT4">
                  <p:embed/>
                </p:oleObj>
              </mc:Choice>
              <mc:Fallback>
                <p:oleObj r:id="rId9" imgW="152585" imgH="20334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445125"/>
                        <a:ext cx="292100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690809" y="1609636"/>
            <a:ext cx="388119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有限论域上的模糊关系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6589310"/>
              </p:ext>
            </p:extLst>
          </p:nvPr>
        </p:nvGraphicFramePr>
        <p:xfrm>
          <a:off x="899592" y="2204864"/>
          <a:ext cx="4737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24" name="Equation" r:id="rId10" imgW="4737100" imgH="406400" progId="Equation.3">
                  <p:embed/>
                </p:oleObj>
              </mc:Choice>
              <mc:Fallback>
                <p:oleObj name="Equation" r:id="rId10" imgW="4737100" imgH="406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204864"/>
                        <a:ext cx="4737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2726907"/>
              </p:ext>
            </p:extLst>
          </p:nvPr>
        </p:nvGraphicFramePr>
        <p:xfrm>
          <a:off x="1096963" y="3860800"/>
          <a:ext cx="5130800" cy="190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25" name="Equation" r:id="rId12" imgW="2527200" imgH="939600" progId="Equation.DSMT4">
                  <p:embed/>
                </p:oleObj>
              </mc:Choice>
              <mc:Fallback>
                <p:oleObj name="Equation" r:id="rId12" imgW="2527200" imgH="939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6963" y="3860800"/>
                        <a:ext cx="5130800" cy="190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616222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2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2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337457" y="1484784"/>
            <a:ext cx="99418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 smtClean="0">
                <a:solidFill>
                  <a:schemeClr val="tx1"/>
                </a:solidFill>
                <a:latin typeface="Times New Roman" pitchFamily="18" charset="0"/>
              </a:rPr>
              <a:t>例</a:t>
            </a:r>
            <a:r>
              <a:rPr kumimoji="1" lang="en-US" altLang="zh-CN" sz="2800" b="1" dirty="0" smtClean="0">
                <a:solidFill>
                  <a:schemeClr val="tx1"/>
                </a:solidFill>
                <a:latin typeface="Times New Roman" pitchFamily="18" charset="0"/>
              </a:rPr>
              <a:t>2.6</a:t>
            </a:r>
            <a:endParaRPr kumimoji="1" lang="en-US" altLang="zh-CN" sz="2800" b="1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174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0754747"/>
              </p:ext>
            </p:extLst>
          </p:nvPr>
        </p:nvGraphicFramePr>
        <p:xfrm>
          <a:off x="1403648" y="1556792"/>
          <a:ext cx="6007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98" name="Equation" r:id="rId3" imgW="6007100" imgH="431800" progId="Equation.3">
                  <p:embed/>
                </p:oleObj>
              </mc:Choice>
              <mc:Fallback>
                <p:oleObj name="Equation" r:id="rId3" imgW="60071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1556792"/>
                        <a:ext cx="6007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9900187"/>
              </p:ext>
            </p:extLst>
          </p:nvPr>
        </p:nvGraphicFramePr>
        <p:xfrm>
          <a:off x="971550" y="2348880"/>
          <a:ext cx="26924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99" name="Equation" r:id="rId5" imgW="2692400" imgH="1524000" progId="Equation.3">
                  <p:embed/>
                </p:oleObj>
              </mc:Choice>
              <mc:Fallback>
                <p:oleObj name="Equation" r:id="rId5" imgW="2692400" imgH="1524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348880"/>
                        <a:ext cx="26924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2920777"/>
              </p:ext>
            </p:extLst>
          </p:nvPr>
        </p:nvGraphicFramePr>
        <p:xfrm>
          <a:off x="4067175" y="2780928"/>
          <a:ext cx="3124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00" name="Equation" r:id="rId7" imgW="3124200" imgH="431800" progId="Equation.3">
                  <p:embed/>
                </p:oleObj>
              </mc:Choice>
              <mc:Fallback>
                <p:oleObj name="Equation" r:id="rId7" imgW="3124200" imgH="431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2780928"/>
                        <a:ext cx="3124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ChangeArrowheads="1"/>
          </p:cNvSpPr>
          <p:nvPr/>
        </p:nvSpPr>
        <p:spPr bwMode="auto">
          <a:xfrm>
            <a:off x="684213" y="836613"/>
            <a:ext cx="7056437" cy="87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kumimoji="1" lang="en-US" altLang="zh-CN" sz="2400" b="1" dirty="0">
                <a:solidFill>
                  <a:srgbClr val="FF3399"/>
                </a:solidFill>
                <a:latin typeface="宋体" pitchFamily="2" charset="-122"/>
              </a:rPr>
              <a:t/>
            </a:r>
            <a:br>
              <a:rPr kumimoji="1" lang="en-US" altLang="zh-CN" sz="2400" b="1" dirty="0">
                <a:solidFill>
                  <a:srgbClr val="FF3399"/>
                </a:solidFill>
                <a:latin typeface="宋体" pitchFamily="2" charset="-122"/>
              </a:rPr>
            </a:br>
            <a:r>
              <a:rPr kumimoji="1" lang="en-US" altLang="zh-CN" sz="4000" b="1" dirty="0">
                <a:solidFill>
                  <a:srgbClr val="FF3399"/>
                </a:solidFill>
                <a:latin typeface="宋体" pitchFamily="2" charset="-122"/>
              </a:rPr>
              <a:t> </a:t>
            </a:r>
            <a:r>
              <a:rPr kumimoji="1" lang="zh-CN" altLang="en-US" sz="4000" b="1" dirty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现象的划分</a:t>
            </a:r>
          </a:p>
        </p:txBody>
      </p:sp>
      <p:sp>
        <p:nvSpPr>
          <p:cNvPr id="117763" name="Text Box 3"/>
          <p:cNvSpPr txBox="1">
            <a:spLocks noChangeArrowheads="1"/>
          </p:cNvSpPr>
          <p:nvPr/>
        </p:nvSpPr>
        <p:spPr bwMode="auto">
          <a:xfrm>
            <a:off x="323850" y="1844675"/>
            <a:ext cx="828040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4000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dirty="0" smtClean="0"/>
              <a:t>     </a:t>
            </a:r>
            <a:r>
              <a:rPr kumimoji="1" lang="en-US" altLang="en-US" sz="2800" dirty="0"/>
              <a:t>◆</a:t>
            </a:r>
            <a:r>
              <a:rPr kumimoji="1" lang="en-US" altLang="zh-CN" sz="2800" dirty="0"/>
              <a:t> </a:t>
            </a:r>
            <a:r>
              <a:rPr kumimoji="1" lang="zh-CN" altLang="en-US" sz="2800" b="1" dirty="0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确定性现象</a:t>
            </a:r>
            <a:r>
              <a:rPr kumimoji="1" lang="zh-CN" altLang="en-US" sz="2800" dirty="0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：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如水加温到</a:t>
            </a:r>
            <a:r>
              <a:rPr kumimoji="1" lang="en-US" altLang="zh-CN" sz="28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100</a:t>
            </a:r>
            <a:r>
              <a:rPr kumimoji="1" lang="en-US" altLang="zh-CN" sz="2800" baseline="300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o</a:t>
            </a:r>
            <a:r>
              <a:rPr kumimoji="1" lang="en-US" altLang="zh-CN" sz="28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C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就沸腾，  这种现象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的规律性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靠经典数学去刻画；     </a:t>
            </a:r>
          </a:p>
          <a:p>
            <a:pPr eaLnBrk="1" hangingPunct="1"/>
            <a:endParaRPr kumimoji="1" lang="zh-CN" altLang="en-US" sz="2800" dirty="0">
              <a:solidFill>
                <a:schemeClr val="tx1"/>
              </a:solidFill>
              <a:latin typeface="Times New Roman" pitchFamily="18" charset="0"/>
              <a:ea typeface="楷体_GB2312" pitchFamily="49" charset="-122"/>
            </a:endParaRPr>
          </a:p>
          <a:p>
            <a:pPr eaLnBrk="1" hangingPunct="1"/>
            <a:r>
              <a:rPr kumimoji="1" lang="zh-CN" altLang="en-US" sz="28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     </a:t>
            </a:r>
            <a:r>
              <a:rPr kumimoji="1" lang="en-US" altLang="en-US" sz="2800" dirty="0"/>
              <a:t>◆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随机现象</a:t>
            </a:r>
            <a:r>
              <a:rPr kumimoji="1" lang="zh-CN" altLang="en-US" sz="2800" dirty="0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：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如掷筛子，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观看哪一面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向上，这种现象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的规律性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靠概率统计去刻画</a:t>
            </a:r>
            <a:r>
              <a:rPr kumimoji="1" lang="en-US" altLang="zh-CN" sz="28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;</a:t>
            </a:r>
          </a:p>
          <a:p>
            <a:pPr eaLnBrk="1" hangingPunct="1"/>
            <a:endParaRPr kumimoji="1" lang="en-US" altLang="zh-CN" sz="2800" dirty="0">
              <a:solidFill>
                <a:schemeClr val="tx1"/>
              </a:solidFill>
              <a:latin typeface="Times New Roman" pitchFamily="18" charset="0"/>
              <a:ea typeface="楷体_GB2312" pitchFamily="49" charset="-122"/>
            </a:endParaRPr>
          </a:p>
          <a:p>
            <a:pPr eaLnBrk="1" hangingPunct="1"/>
            <a:r>
              <a:rPr kumimoji="1" lang="en-US" altLang="zh-CN" sz="28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     </a:t>
            </a:r>
            <a:r>
              <a:rPr kumimoji="1" lang="en-US" altLang="en-US" sz="2800" dirty="0"/>
              <a:t>◆</a:t>
            </a:r>
            <a:r>
              <a:rPr kumimoji="1" lang="en-US" altLang="zh-CN" sz="28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模糊现象</a:t>
            </a:r>
            <a:r>
              <a:rPr kumimoji="1" lang="zh-CN" altLang="en-US" sz="2800" dirty="0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：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如  “今天天气很热”，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“小伙子很帅”等等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。此话准确吗？有多大的水分？靠模糊数学去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刻画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。  </a:t>
            </a:r>
          </a:p>
        </p:txBody>
      </p:sp>
    </p:spTree>
    <p:extLst>
      <p:ext uri="{BB962C8B-B14F-4D97-AF65-F5344CB8AC3E}">
        <p14:creationId xmlns:p14="http://schemas.microsoft.com/office/powerpoint/2010/main" val="4242213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2" grpId="0"/>
      <p:bldP spid="11776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090" name="Group 2"/>
          <p:cNvGrpSpPr>
            <a:grpSpLocks/>
          </p:cNvGrpSpPr>
          <p:nvPr/>
        </p:nvGrpSpPr>
        <p:grpSpPr bwMode="auto">
          <a:xfrm>
            <a:off x="395536" y="3241192"/>
            <a:ext cx="8208963" cy="1484312"/>
            <a:chOff x="0" y="364"/>
            <a:chExt cx="5171" cy="935"/>
          </a:xfrm>
        </p:grpSpPr>
        <p:sp>
          <p:nvSpPr>
            <p:cNvPr id="89091" name="Rectangle 3"/>
            <p:cNvSpPr>
              <a:spLocks noChangeArrowheads="1"/>
            </p:cNvSpPr>
            <p:nvPr/>
          </p:nvSpPr>
          <p:spPr bwMode="auto">
            <a:xfrm>
              <a:off x="0" y="364"/>
              <a:ext cx="5171" cy="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99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50000"/>
                </a:lnSpc>
              </a:pPr>
              <a:r>
                <a:rPr lang="zh-CN" altLang="en-US" sz="1800" b="1" dirty="0" smtClean="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rPr>
                <a:t>设</a:t>
              </a:r>
              <a:r>
                <a:rPr lang="en-US" sz="1800" b="1" i="1" dirty="0" smtClean="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rPr>
                <a:t>A</a:t>
              </a:r>
              <a:r>
                <a:rPr lang="en-US" sz="1800" b="1" dirty="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rPr>
                <a:t>={</a:t>
              </a:r>
              <a:r>
                <a:rPr lang="zh-CN" altLang="en-US" sz="1800" b="1" dirty="0" smtClean="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rPr>
                <a:t>徐</a:t>
              </a:r>
              <a:r>
                <a:rPr lang="zh-CN" altLang="en-US" b="1" dirty="0" smtClean="0">
                  <a:solidFill>
                    <a:schemeClr val="tx1"/>
                  </a:solidFill>
                  <a:latin typeface="Verdana" pitchFamily="34" charset="0"/>
                </a:rPr>
                <a:t>某</a:t>
              </a:r>
              <a:r>
                <a:rPr lang="zh-CN" altLang="en-US" sz="1800" b="1" dirty="0" smtClean="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rPr>
                <a:t>，张</a:t>
              </a:r>
              <a:r>
                <a:rPr lang="zh-CN" altLang="en-US" b="1" dirty="0" smtClean="0">
                  <a:solidFill>
                    <a:schemeClr val="tx1"/>
                  </a:solidFill>
                  <a:latin typeface="Verdana" pitchFamily="34" charset="0"/>
                </a:rPr>
                <a:t>某</a:t>
              </a:r>
              <a:r>
                <a:rPr lang="zh-CN" altLang="en-US" sz="1800" b="1" dirty="0" smtClean="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rPr>
                <a:t>，王</a:t>
              </a:r>
              <a:r>
                <a:rPr lang="zh-CN" altLang="en-US" b="1" dirty="0" smtClean="0">
                  <a:solidFill>
                    <a:schemeClr val="tx1"/>
                  </a:solidFill>
                  <a:latin typeface="Verdana" pitchFamily="34" charset="0"/>
                </a:rPr>
                <a:t>某</a:t>
              </a:r>
              <a:r>
                <a:rPr lang="en-US" sz="1800" b="1" dirty="0" smtClean="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rPr>
                <a:t>}</a:t>
              </a:r>
              <a:r>
                <a:rPr lang="zh-CN" altLang="en-US" sz="1800" b="1" dirty="0" smtClean="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rPr>
                <a:t>，</a:t>
              </a:r>
              <a:r>
                <a:rPr lang="en-US" sz="2000" b="1" i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sz="20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={</a:t>
              </a:r>
              <a:r>
                <a:rPr lang="zh-CN" altLang="en-US" sz="20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英，日，俄，法</a:t>
              </a:r>
              <a:r>
                <a:rPr lang="en-US" sz="20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}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，若</a:t>
              </a:r>
              <a:r>
                <a:rPr lang="zh-CN" altLang="en-US" sz="20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用成绩除以</a:t>
              </a:r>
              <a:r>
                <a:rPr lang="en-US" sz="20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100</a:t>
              </a:r>
              <a:r>
                <a:rPr lang="zh-CN" altLang="en-US" sz="20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折合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成</a:t>
              </a:r>
              <a:endParaRPr lang="en-US" altLang="zh-C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0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隶属</a:t>
              </a:r>
              <a:r>
                <a:rPr lang="zh-CN" altLang="en-US" sz="20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度来描述掌握外语的程度，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则可得如下表</a:t>
              </a:r>
              <a:r>
                <a:rPr lang="en-US" altLang="zh-CN" sz="20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中的模糊关系    ，即小组成</a:t>
              </a:r>
              <a:endParaRPr lang="en-US" altLang="zh-C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0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员“掌握外语程度”</a:t>
              </a:r>
              <a:r>
                <a:rPr lang="zh-CN" altLang="en-US" sz="20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的模糊关系。</a:t>
              </a:r>
            </a:p>
            <a:p>
              <a:endParaRPr lang="zh-CN" altLang="en-US" sz="1800" b="0" dirty="0">
                <a:latin typeface="Verdana" pitchFamily="34" charset="0"/>
                <a:ea typeface="宋体" pitchFamily="2" charset="-122"/>
              </a:endParaRPr>
            </a:p>
          </p:txBody>
        </p:sp>
        <p:graphicFrame>
          <p:nvGraphicFramePr>
            <p:cNvPr id="89094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73848071"/>
                </p:ext>
              </p:extLst>
            </p:nvPr>
          </p:nvGraphicFramePr>
          <p:xfrm>
            <a:off x="4354" y="666"/>
            <a:ext cx="227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338" name="Equation" r:id="rId3" imgW="152280" imgH="164880" progId="Equation.DSMT4">
                    <p:embed/>
                  </p:oleObj>
                </mc:Choice>
                <mc:Fallback>
                  <p:oleObj name="Equation" r:id="rId3" imgW="1522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4" y="666"/>
                          <a:ext cx="227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9095" name="Group 7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036162676"/>
              </p:ext>
            </p:extLst>
          </p:nvPr>
        </p:nvGraphicFramePr>
        <p:xfrm>
          <a:off x="610815" y="5013176"/>
          <a:ext cx="7921625" cy="1467486"/>
        </p:xfrm>
        <a:graphic>
          <a:graphicData uri="http://schemas.openxmlformats.org/drawingml/2006/table">
            <a:tbl>
              <a:tblPr/>
              <a:tblGrid>
                <a:gridCol w="1584325"/>
                <a:gridCol w="1584325"/>
                <a:gridCol w="1584325"/>
                <a:gridCol w="1584325"/>
                <a:gridCol w="1584325"/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英语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俄语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日语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法语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徐某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张某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王某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9127" name="Rectangle 39"/>
          <p:cNvSpPr>
            <a:spLocks noChangeArrowheads="1"/>
          </p:cNvSpPr>
          <p:nvPr/>
        </p:nvSpPr>
        <p:spPr bwMode="auto">
          <a:xfrm>
            <a:off x="2403376" y="4580806"/>
            <a:ext cx="3600450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200" b="1" dirty="0" smtClean="0">
                <a:solidFill>
                  <a:srgbClr val="FF0000"/>
                </a:solidFill>
                <a:latin typeface="Verdana" pitchFamily="34" charset="0"/>
                <a:ea typeface="宋体" pitchFamily="2" charset="-122"/>
              </a:rPr>
              <a:t>表</a:t>
            </a:r>
            <a:r>
              <a:rPr lang="en-US" altLang="zh-CN" sz="2200" b="1" dirty="0" smtClean="0">
                <a:solidFill>
                  <a:srgbClr val="FF0000"/>
                </a:solidFill>
                <a:latin typeface="Verdana" pitchFamily="34" charset="0"/>
                <a:ea typeface="宋体" pitchFamily="2" charset="-122"/>
              </a:rPr>
              <a:t>1</a:t>
            </a:r>
            <a:r>
              <a:rPr lang="en-US" sz="2200" b="1" dirty="0" smtClean="0">
                <a:solidFill>
                  <a:srgbClr val="FF0000"/>
                </a:solidFill>
                <a:latin typeface="Verdana" pitchFamily="34" charset="0"/>
                <a:ea typeface="宋体" pitchFamily="2" charset="-122"/>
              </a:rPr>
              <a:t>  </a:t>
            </a:r>
            <a:r>
              <a:rPr lang="zh-CN" altLang="en-US" sz="2200" b="1" dirty="0">
                <a:solidFill>
                  <a:srgbClr val="FF0000"/>
                </a:solidFill>
                <a:latin typeface="Verdana" pitchFamily="34" charset="0"/>
                <a:ea typeface="宋体" pitchFamily="2" charset="-122"/>
              </a:rPr>
              <a:t>掌握外语的程度</a:t>
            </a:r>
          </a:p>
        </p:txBody>
      </p:sp>
      <p:sp>
        <p:nvSpPr>
          <p:cNvPr id="89128" name="Rectangle 4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512" y="44624"/>
            <a:ext cx="8745304" cy="2636838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例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2.7 </a:t>
            </a:r>
            <a:r>
              <a:rPr lang="zh-CN" altLang="en-US" sz="20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设有一组同学（</a:t>
            </a:r>
            <a:r>
              <a:rPr lang="zh-CN" altLang="en-US" sz="20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徐某，张某，王某），</a:t>
            </a:r>
            <a:r>
              <a:rPr lang="zh-CN" altLang="en-US" sz="20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他们选修英，日，俄，法四种外语中的任几门，他们选修和结业成绩如下：</a:t>
            </a:r>
          </a:p>
          <a:p>
            <a:pPr marL="0" indent="0">
              <a:buNone/>
            </a:pPr>
            <a:r>
              <a:rPr lang="zh-CN" altLang="en-US" sz="20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        </a:t>
            </a:r>
            <a:r>
              <a:rPr lang="zh-CN" altLang="en-US" sz="20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徐某</a:t>
            </a:r>
            <a:r>
              <a:rPr lang="en-US" altLang="zh-CN" sz="20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         </a:t>
            </a:r>
            <a:r>
              <a:rPr lang="zh-CN" altLang="en-US" sz="20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英语        </a:t>
            </a:r>
            <a:r>
              <a:rPr lang="en-US" altLang="zh-CN" sz="20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85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        </a:t>
            </a:r>
            <a:r>
              <a:rPr lang="zh-CN" altLang="en-US" sz="20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徐某</a:t>
            </a:r>
            <a:r>
              <a:rPr lang="en-US" altLang="zh-CN" sz="20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         </a:t>
            </a:r>
            <a:r>
              <a:rPr lang="zh-CN" altLang="en-US" sz="20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日语        </a:t>
            </a:r>
            <a:r>
              <a:rPr lang="en-US" altLang="zh-CN" sz="20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70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        </a:t>
            </a:r>
            <a:r>
              <a:rPr lang="zh-CN" altLang="en-US" sz="20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徐某</a:t>
            </a:r>
            <a:r>
              <a:rPr lang="en-US" altLang="zh-CN" sz="20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         </a:t>
            </a:r>
            <a:r>
              <a:rPr lang="zh-CN" altLang="en-US" sz="20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俄语        </a:t>
            </a:r>
            <a:r>
              <a:rPr lang="en-US" altLang="zh-CN" sz="20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75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        </a:t>
            </a:r>
            <a:r>
              <a:rPr lang="zh-CN" altLang="en-US" sz="20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张某</a:t>
            </a:r>
            <a:r>
              <a:rPr lang="en-US" altLang="zh-CN" sz="20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         </a:t>
            </a:r>
            <a:r>
              <a:rPr lang="zh-CN" altLang="en-US" sz="20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英语        </a:t>
            </a:r>
            <a:r>
              <a:rPr lang="en-US" altLang="zh-CN" sz="20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90 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       </a:t>
            </a:r>
            <a:r>
              <a:rPr lang="en-US" altLang="zh-CN" sz="20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王某</a:t>
            </a:r>
            <a:r>
              <a:rPr lang="en-US" altLang="zh-CN" sz="20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         </a:t>
            </a:r>
            <a:r>
              <a:rPr lang="zh-CN" altLang="en-US" sz="20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英语        </a:t>
            </a:r>
            <a:r>
              <a:rPr lang="en-US" altLang="zh-CN" sz="20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70</a:t>
            </a:r>
            <a:endParaRPr lang="en-US" altLang="zh-CN" sz="2000" b="1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       </a:t>
            </a:r>
            <a:r>
              <a:rPr lang="en-US" altLang="zh-CN" sz="20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王某</a:t>
            </a:r>
            <a:r>
              <a:rPr lang="en-US" altLang="zh-CN" sz="20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         </a:t>
            </a:r>
            <a:r>
              <a:rPr lang="zh-CN" altLang="en-US" sz="20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法语        </a:t>
            </a:r>
            <a:r>
              <a:rPr lang="en-US" altLang="zh-CN" sz="20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80</a:t>
            </a:r>
            <a:endParaRPr lang="en-US" sz="2000" b="1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6631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915988" y="1916113"/>
          <a:ext cx="7112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03" name="Equation" r:id="rId3" imgW="7112000" imgH="406400" progId="Equation.3">
                  <p:embed/>
                </p:oleObj>
              </mc:Choice>
              <mc:Fallback>
                <p:oleObj name="Equation" r:id="rId3" imgW="7112000" imgH="406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8" y="1916113"/>
                        <a:ext cx="7112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971550" y="2636838"/>
          <a:ext cx="2260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04" name="Equation" r:id="rId5" imgW="2260600" imgH="965200" progId="Equation.3">
                  <p:embed/>
                </p:oleObj>
              </mc:Choice>
              <mc:Fallback>
                <p:oleObj name="Equation" r:id="rId5" imgW="2260600" imgH="965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636838"/>
                        <a:ext cx="22606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3924300" y="2636838"/>
          <a:ext cx="2311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05" name="Equation" r:id="rId7" imgW="2311400" imgH="965200" progId="Equation.3">
                  <p:embed/>
                </p:oleObj>
              </mc:Choice>
              <mc:Fallback>
                <p:oleObj name="Equation" r:id="rId7" imgW="2311400" imgH="965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2636838"/>
                        <a:ext cx="23114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7"/>
          <p:cNvGraphicFramePr>
            <a:graphicFrameLocks noChangeAspect="1"/>
          </p:cNvGraphicFramePr>
          <p:nvPr/>
        </p:nvGraphicFramePr>
        <p:xfrm>
          <a:off x="971550" y="3933825"/>
          <a:ext cx="2984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06" name="Equation" r:id="rId9" imgW="2984500" imgH="965200" progId="Equation.3">
                  <p:embed/>
                </p:oleObj>
              </mc:Choice>
              <mc:Fallback>
                <p:oleObj name="Equation" r:id="rId9" imgW="2984500" imgH="965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933825"/>
                        <a:ext cx="29845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8"/>
          <p:cNvGraphicFramePr>
            <a:graphicFrameLocks noChangeAspect="1"/>
          </p:cNvGraphicFramePr>
          <p:nvPr/>
        </p:nvGraphicFramePr>
        <p:xfrm>
          <a:off x="4284663" y="3976688"/>
          <a:ext cx="2984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07" name="Equation" r:id="rId11" imgW="2984500" imgH="965200" progId="Equation.3">
                  <p:embed/>
                </p:oleObj>
              </mc:Choice>
              <mc:Fallback>
                <p:oleObj name="Equation" r:id="rId11" imgW="2984500" imgH="965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3976688"/>
                        <a:ext cx="29845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9"/>
          <p:cNvGraphicFramePr>
            <a:graphicFrameLocks noChangeAspect="1"/>
          </p:cNvGraphicFramePr>
          <p:nvPr/>
        </p:nvGraphicFramePr>
        <p:xfrm>
          <a:off x="971550" y="5373688"/>
          <a:ext cx="2324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08" name="Equation" r:id="rId13" imgW="2324100" imgH="965200" progId="Equation.3">
                  <p:embed/>
                </p:oleObj>
              </mc:Choice>
              <mc:Fallback>
                <p:oleObj name="Equation" r:id="rId13" imgW="2324100" imgH="965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373688"/>
                        <a:ext cx="23241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755650" y="1052513"/>
            <a:ext cx="410368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3.  </a:t>
            </a:r>
            <a:r>
              <a:rPr kumimoji="1"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模糊关系的</a:t>
            </a:r>
            <a:r>
              <a:rPr kumimoji="1"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运算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2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1084263" y="1663700"/>
          <a:ext cx="3416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41" name="Equation" r:id="rId3" imgW="3416300" imgH="469900" progId="Equation.3">
                  <p:embed/>
                </p:oleObj>
              </mc:Choice>
              <mc:Fallback>
                <p:oleObj name="Equation" r:id="rId3" imgW="3416300" imgH="469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263" y="1663700"/>
                        <a:ext cx="3416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1042988" y="2349500"/>
          <a:ext cx="59309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42" name="Equation" r:id="rId5" imgW="5930900" imgH="1066800" progId="Equation.3">
                  <p:embed/>
                </p:oleObj>
              </mc:Choice>
              <mc:Fallback>
                <p:oleObj name="Equation" r:id="rId5" imgW="5930900" imgH="1066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349500"/>
                        <a:ext cx="59309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900113" y="3500438"/>
            <a:ext cx="6584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solidFill>
                  <a:srgbClr val="000066"/>
                </a:solidFill>
                <a:latin typeface="Times New Roman" pitchFamily="18" charset="0"/>
              </a:rPr>
              <a:t>将矩阵乘法中乘积改为取小，加改为取大</a:t>
            </a:r>
          </a:p>
        </p:txBody>
      </p:sp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914400" y="4114800"/>
          <a:ext cx="60579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43" name="Equation" r:id="rId7" imgW="6057900" imgH="1524000" progId="Equation.3">
                  <p:embed/>
                </p:oleObj>
              </mc:Choice>
              <mc:Fallback>
                <p:oleObj name="Equation" r:id="rId7" imgW="6057900" imgH="1524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114800"/>
                        <a:ext cx="60579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7"/>
          <p:cNvGraphicFramePr>
            <a:graphicFrameLocks noChangeAspect="1"/>
          </p:cNvGraphicFramePr>
          <p:nvPr/>
        </p:nvGraphicFramePr>
        <p:xfrm>
          <a:off x="381000" y="5715000"/>
          <a:ext cx="5105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44" name="Equation" r:id="rId9" imgW="5105400" imgH="393700" progId="Equation.3">
                  <p:embed/>
                </p:oleObj>
              </mc:Choice>
              <mc:Fallback>
                <p:oleObj name="Equation" r:id="rId9" imgW="5105400" imgH="393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715000"/>
                        <a:ext cx="5105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Line 8"/>
          <p:cNvSpPr>
            <a:spLocks noChangeShapeType="1"/>
          </p:cNvSpPr>
          <p:nvPr/>
        </p:nvSpPr>
        <p:spPr bwMode="auto">
          <a:xfrm>
            <a:off x="533400" y="6096000"/>
            <a:ext cx="304800" cy="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>
            <a:off x="2362200" y="6096000"/>
            <a:ext cx="304800" cy="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6" name="Line 10"/>
          <p:cNvSpPr>
            <a:spLocks noChangeShapeType="1"/>
          </p:cNvSpPr>
          <p:nvPr/>
        </p:nvSpPr>
        <p:spPr bwMode="auto">
          <a:xfrm>
            <a:off x="4191000" y="6096000"/>
            <a:ext cx="304800" cy="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7" name="Line 11"/>
          <p:cNvSpPr>
            <a:spLocks noChangeShapeType="1"/>
          </p:cNvSpPr>
          <p:nvPr/>
        </p:nvSpPr>
        <p:spPr bwMode="auto">
          <a:xfrm>
            <a:off x="1371600" y="6096000"/>
            <a:ext cx="3048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3200400" y="6096000"/>
            <a:ext cx="3048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4953000" y="6096000"/>
            <a:ext cx="3048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9470" name="Object 14"/>
          <p:cNvGraphicFramePr>
            <a:graphicFrameLocks noChangeAspect="1"/>
          </p:cNvGraphicFramePr>
          <p:nvPr/>
        </p:nvGraphicFramePr>
        <p:xfrm>
          <a:off x="5486400" y="5715000"/>
          <a:ext cx="3086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45" name="Equation" r:id="rId11" imgW="3086100" imgH="317500" progId="Equation.3">
                  <p:embed/>
                </p:oleObj>
              </mc:Choice>
              <mc:Fallback>
                <p:oleObj name="Equation" r:id="rId11" imgW="3086100" imgH="3175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5715000"/>
                        <a:ext cx="30861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1" name="Line 15"/>
          <p:cNvSpPr>
            <a:spLocks noChangeShapeType="1"/>
          </p:cNvSpPr>
          <p:nvPr/>
        </p:nvSpPr>
        <p:spPr bwMode="auto">
          <a:xfrm>
            <a:off x="1835150" y="3429000"/>
            <a:ext cx="304800" cy="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2" name="Line 16"/>
          <p:cNvSpPr>
            <a:spLocks noChangeShapeType="1"/>
          </p:cNvSpPr>
          <p:nvPr/>
        </p:nvSpPr>
        <p:spPr bwMode="auto">
          <a:xfrm>
            <a:off x="3348038" y="3429000"/>
            <a:ext cx="304800" cy="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3" name="Line 17"/>
          <p:cNvSpPr>
            <a:spLocks noChangeShapeType="1"/>
          </p:cNvSpPr>
          <p:nvPr/>
        </p:nvSpPr>
        <p:spPr bwMode="auto">
          <a:xfrm>
            <a:off x="5724525" y="3500438"/>
            <a:ext cx="304800" cy="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4" name="Line 18"/>
          <p:cNvSpPr>
            <a:spLocks noChangeShapeType="1"/>
          </p:cNvSpPr>
          <p:nvPr/>
        </p:nvSpPr>
        <p:spPr bwMode="auto">
          <a:xfrm>
            <a:off x="2411413" y="3429000"/>
            <a:ext cx="3048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5" name="Line 19"/>
          <p:cNvSpPr>
            <a:spLocks noChangeShapeType="1"/>
          </p:cNvSpPr>
          <p:nvPr/>
        </p:nvSpPr>
        <p:spPr bwMode="auto">
          <a:xfrm>
            <a:off x="4067175" y="3429000"/>
            <a:ext cx="3048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6" name="Line 20"/>
          <p:cNvSpPr>
            <a:spLocks noChangeShapeType="1"/>
          </p:cNvSpPr>
          <p:nvPr/>
        </p:nvSpPr>
        <p:spPr bwMode="auto">
          <a:xfrm>
            <a:off x="6443663" y="3500438"/>
            <a:ext cx="3048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7" name="Line 21"/>
          <p:cNvSpPr>
            <a:spLocks noChangeShapeType="1"/>
          </p:cNvSpPr>
          <p:nvPr/>
        </p:nvSpPr>
        <p:spPr bwMode="auto">
          <a:xfrm>
            <a:off x="1066800" y="4800600"/>
            <a:ext cx="1981200" cy="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8" name="Line 22"/>
          <p:cNvSpPr>
            <a:spLocks noChangeShapeType="1"/>
          </p:cNvSpPr>
          <p:nvPr/>
        </p:nvSpPr>
        <p:spPr bwMode="auto">
          <a:xfrm>
            <a:off x="4191000" y="4191000"/>
            <a:ext cx="0" cy="1371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9" name="Rectangle 23"/>
          <p:cNvSpPr>
            <a:spLocks noChangeArrowheads="1"/>
          </p:cNvSpPr>
          <p:nvPr/>
        </p:nvSpPr>
        <p:spPr bwMode="auto">
          <a:xfrm>
            <a:off x="971550" y="904875"/>
            <a:ext cx="525663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3200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4.  </a:t>
            </a:r>
            <a:r>
              <a:rPr kumimoji="1" lang="zh-CN" altLang="en-US" sz="3200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模糊关系的</a:t>
            </a:r>
            <a:r>
              <a:rPr kumimoji="1" lang="zh-CN" altLang="en-US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合成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9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9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build="p" autoUpdateAnimBg="0"/>
      <p:bldP spid="19464" grpId="0" animBg="1"/>
      <p:bldP spid="19465" grpId="0" animBg="1"/>
      <p:bldP spid="19466" grpId="0" animBg="1"/>
      <p:bldP spid="19467" grpId="0" animBg="1"/>
      <p:bldP spid="19468" grpId="0" animBg="1"/>
      <p:bldP spid="19469" grpId="0" animBg="1"/>
      <p:bldP spid="19471" grpId="0" animBg="1"/>
      <p:bldP spid="19472" grpId="0" animBg="1"/>
      <p:bldP spid="19473" grpId="0" animBg="1"/>
      <p:bldP spid="19474" grpId="0" animBg="1"/>
      <p:bldP spid="19475" grpId="0" animBg="1"/>
      <p:bldP spid="19476" grpId="0" animBg="1"/>
      <p:bldP spid="19477" grpId="0" animBg="1"/>
      <p:bldP spid="19478" grpId="0" animBg="1"/>
      <p:bldP spid="19479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487363" y="833438"/>
            <a:ext cx="30765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     </a:t>
            </a:r>
            <a:r>
              <a:rPr kumimoji="1" lang="zh-CN" altLang="en-US" sz="3200" b="1" dirty="0">
                <a:solidFill>
                  <a:srgbClr val="FF0066"/>
                </a:solidFill>
                <a:latin typeface="Times New Roman" pitchFamily="18" charset="0"/>
              </a:rPr>
              <a:t>特殊模糊关系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971550" y="1470025"/>
            <a:ext cx="1962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solidFill>
                  <a:schemeClr val="tx1"/>
                </a:solidFill>
                <a:latin typeface="Times New Roman" pitchFamily="18" charset="0"/>
              </a:rPr>
              <a:t>自反关系：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2771775" y="1470025"/>
            <a:ext cx="3562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solidFill>
                  <a:schemeClr val="tx1"/>
                </a:solidFill>
                <a:latin typeface="Times New Roman" pitchFamily="18" charset="0"/>
              </a:rPr>
              <a:t>主对角线上元素全为</a:t>
            </a:r>
            <a:r>
              <a:rPr kumimoji="1" lang="en-US" altLang="zh-CN" sz="2800">
                <a:solidFill>
                  <a:schemeClr val="tx1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971550" y="2117725"/>
            <a:ext cx="1962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solidFill>
                  <a:schemeClr val="tx1"/>
                </a:solidFill>
                <a:latin typeface="Times New Roman" pitchFamily="18" charset="0"/>
              </a:rPr>
              <a:t>对称关系：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2771775" y="2133600"/>
            <a:ext cx="2317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solidFill>
                  <a:schemeClr val="tx1"/>
                </a:solidFill>
                <a:latin typeface="Times New Roman" pitchFamily="18" charset="0"/>
              </a:rPr>
              <a:t>矩阵为对称阵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971550" y="2765425"/>
            <a:ext cx="1962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solidFill>
                  <a:schemeClr val="tx1"/>
                </a:solidFill>
                <a:latin typeface="Times New Roman" pitchFamily="18" charset="0"/>
              </a:rPr>
              <a:t>传递关系：</a:t>
            </a:r>
          </a:p>
        </p:txBody>
      </p:sp>
      <p:graphicFrame>
        <p:nvGraphicFramePr>
          <p:cNvPr id="20488" name="Object 8"/>
          <p:cNvGraphicFramePr>
            <a:graphicFrameLocks noChangeAspect="1"/>
          </p:cNvGraphicFramePr>
          <p:nvPr/>
        </p:nvGraphicFramePr>
        <p:xfrm>
          <a:off x="2916238" y="2781300"/>
          <a:ext cx="2159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46" name="Equation" r:id="rId3" imgW="2159000" imgH="431800" progId="Equation.3">
                  <p:embed/>
                </p:oleObj>
              </mc:Choice>
              <mc:Fallback>
                <p:oleObj name="Equation" r:id="rId3" imgW="2159000" imgH="431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2781300"/>
                        <a:ext cx="2159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Object 9"/>
          <p:cNvGraphicFramePr>
            <a:graphicFrameLocks noChangeAspect="1"/>
          </p:cNvGraphicFramePr>
          <p:nvPr/>
        </p:nvGraphicFramePr>
        <p:xfrm>
          <a:off x="1116013" y="3573463"/>
          <a:ext cx="4330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47" name="Equation" r:id="rId5" imgW="4330700" imgH="965200" progId="Equation.3">
                  <p:embed/>
                </p:oleObj>
              </mc:Choice>
              <mc:Fallback>
                <p:oleObj name="Equation" r:id="rId5" imgW="4330700" imgH="965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573463"/>
                        <a:ext cx="43307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0196496"/>
              </p:ext>
            </p:extLst>
          </p:nvPr>
        </p:nvGraphicFramePr>
        <p:xfrm>
          <a:off x="1187624" y="4653136"/>
          <a:ext cx="1959275" cy="928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48" name="Equation" r:id="rId7" imgW="965160" imgH="457200" progId="Equation.DSMT4">
                  <p:embed/>
                </p:oleObj>
              </mc:Choice>
              <mc:Fallback>
                <p:oleObj name="Equation" r:id="rId7" imgW="965160" imgH="457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4653136"/>
                        <a:ext cx="1959275" cy="9281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4317676"/>
              </p:ext>
            </p:extLst>
          </p:nvPr>
        </p:nvGraphicFramePr>
        <p:xfrm>
          <a:off x="3491880" y="4581128"/>
          <a:ext cx="5336302" cy="928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49" name="Equation" r:id="rId9" imgW="2628720" imgH="457200" progId="Equation.DSMT4">
                  <p:embed/>
                </p:oleObj>
              </mc:Choice>
              <mc:Fallback>
                <p:oleObj name="Equation" r:id="rId9" imgW="2628720" imgH="457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4581128"/>
                        <a:ext cx="5336302" cy="9281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2" name="Object 12"/>
          <p:cNvGraphicFramePr>
            <a:graphicFrameLocks noChangeAspect="1"/>
          </p:cNvGraphicFramePr>
          <p:nvPr/>
        </p:nvGraphicFramePr>
        <p:xfrm>
          <a:off x="914400" y="5638800"/>
          <a:ext cx="2159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50" name="Equation" r:id="rId11" imgW="2159000" imgH="431800" progId="Equation.3">
                  <p:embed/>
                </p:oleObj>
              </mc:Choice>
              <mc:Fallback>
                <p:oleObj name="Equation" r:id="rId11" imgW="2159000" imgH="431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638800"/>
                        <a:ext cx="2159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3352800" y="5562600"/>
            <a:ext cx="2287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>
                <a:solidFill>
                  <a:schemeClr val="tx1"/>
                </a:solidFill>
                <a:latin typeface="Times New Roman" pitchFamily="18" charset="0"/>
              </a:rPr>
              <a:t> R</a:t>
            </a:r>
            <a:r>
              <a:rPr kumimoji="1" lang="zh-CN" altLang="en-US" sz="2800">
                <a:solidFill>
                  <a:schemeClr val="tx1"/>
                </a:solidFill>
                <a:latin typeface="Times New Roman" pitchFamily="18" charset="0"/>
              </a:rPr>
              <a:t>为传递关系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utoUpdateAnimBg="0"/>
      <p:bldP spid="20483" grpId="0" autoUpdateAnimBg="0"/>
      <p:bldP spid="20484" grpId="0" autoUpdateAnimBg="0"/>
      <p:bldP spid="20485" grpId="0" autoUpdateAnimBg="0"/>
      <p:bldP spid="20486" grpId="0" autoUpdateAnimBg="0"/>
      <p:bldP spid="20487" grpId="0" autoUpdateAnimBg="0"/>
      <p:bldP spid="20493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1096963" y="1973263"/>
            <a:ext cx="1962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solidFill>
                  <a:schemeClr val="tx1"/>
                </a:solidFill>
                <a:latin typeface="Times New Roman" pitchFamily="18" charset="0"/>
              </a:rPr>
              <a:t>相似关系：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2771775" y="1989138"/>
            <a:ext cx="180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solidFill>
                  <a:schemeClr val="tx1"/>
                </a:solidFill>
                <a:latin typeface="Times New Roman" pitchFamily="18" charset="0"/>
              </a:rPr>
              <a:t>自反</a:t>
            </a:r>
            <a:r>
              <a:rPr kumimoji="1" lang="en-US" altLang="zh-CN" sz="280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kumimoji="1" lang="zh-CN" altLang="en-US" sz="2800">
                <a:solidFill>
                  <a:schemeClr val="tx1"/>
                </a:solidFill>
                <a:latin typeface="Times New Roman" pitchFamily="18" charset="0"/>
              </a:rPr>
              <a:t>对称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1116013" y="2636838"/>
            <a:ext cx="1962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solidFill>
                  <a:schemeClr val="tx1"/>
                </a:solidFill>
                <a:latin typeface="Times New Roman" pitchFamily="18" charset="0"/>
              </a:rPr>
              <a:t>等价关系：</a:t>
            </a: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2771775" y="2636838"/>
            <a:ext cx="2717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solidFill>
                  <a:schemeClr val="tx1"/>
                </a:solidFill>
                <a:latin typeface="Times New Roman" pitchFamily="18" charset="0"/>
              </a:rPr>
              <a:t>自反</a:t>
            </a:r>
            <a:r>
              <a:rPr kumimoji="1" lang="en-US" altLang="zh-CN" sz="280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kumimoji="1" lang="zh-CN" altLang="en-US" sz="2800">
                <a:solidFill>
                  <a:schemeClr val="tx1"/>
                </a:solidFill>
                <a:latin typeface="Times New Roman" pitchFamily="18" charset="0"/>
              </a:rPr>
              <a:t>对称</a:t>
            </a:r>
            <a:r>
              <a:rPr kumimoji="1" lang="en-US" altLang="zh-CN" sz="280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kumimoji="1" lang="zh-CN" altLang="en-US" sz="2800">
                <a:solidFill>
                  <a:schemeClr val="tx1"/>
                </a:solidFill>
                <a:latin typeface="Times New Roman" pitchFamily="18" charset="0"/>
              </a:rPr>
              <a:t>传递</a:t>
            </a:r>
          </a:p>
        </p:txBody>
      </p:sp>
      <p:graphicFrame>
        <p:nvGraphicFramePr>
          <p:cNvPr id="21511" name="Object 7"/>
          <p:cNvGraphicFramePr>
            <a:graphicFrameLocks noChangeAspect="1"/>
          </p:cNvGraphicFramePr>
          <p:nvPr/>
        </p:nvGraphicFramePr>
        <p:xfrm>
          <a:off x="1258888" y="3255963"/>
          <a:ext cx="32639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93" name="Equation" r:id="rId3" imgW="3263900" imgH="965200" progId="Equation.3">
                  <p:embed/>
                </p:oleObj>
              </mc:Choice>
              <mc:Fallback>
                <p:oleObj name="Equation" r:id="rId3" imgW="3263900" imgH="965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255963"/>
                        <a:ext cx="32639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8"/>
          <p:cNvGraphicFramePr>
            <a:graphicFrameLocks noChangeAspect="1"/>
          </p:cNvGraphicFramePr>
          <p:nvPr/>
        </p:nvGraphicFramePr>
        <p:xfrm>
          <a:off x="1187450" y="4365625"/>
          <a:ext cx="5130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94" name="Equation" r:id="rId5" imgW="5130800" imgH="965200" progId="Equation.3">
                  <p:embed/>
                </p:oleObj>
              </mc:Choice>
              <mc:Fallback>
                <p:oleObj name="Equation" r:id="rId5" imgW="5130800" imgH="965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365625"/>
                        <a:ext cx="51308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1195424" y="1203325"/>
            <a:ext cx="265649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200" b="1" dirty="0">
                <a:solidFill>
                  <a:srgbClr val="FF0000"/>
                </a:solidFill>
                <a:latin typeface="Times New Roman" pitchFamily="18" charset="0"/>
              </a:rPr>
              <a:t>特殊模糊关系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8" grpId="0" autoUpdateAnimBg="0"/>
      <p:bldP spid="21509" grpId="0" autoUpdateAnimBg="0"/>
      <p:bldP spid="21510" grpId="0" autoUpdateAnimBg="0"/>
      <p:bldP spid="21513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200" b="1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第二部分 模糊数学的基本应用 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27088" y="2427288"/>
            <a:ext cx="511333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600" b="1" dirty="0">
                <a:solidFill>
                  <a:schemeClr val="tx2"/>
                </a:solidFill>
                <a:latin typeface="Times New Roman" pitchFamily="18" charset="0"/>
              </a:rPr>
              <a:t>2.1 </a:t>
            </a:r>
            <a:r>
              <a:rPr kumimoji="1" lang="zh-CN" altLang="en-US" sz="3600" b="1" dirty="0">
                <a:solidFill>
                  <a:schemeClr val="tx2"/>
                </a:solidFill>
                <a:latin typeface="Times New Roman" pitchFamily="18" charset="0"/>
              </a:rPr>
              <a:t>模糊综合</a:t>
            </a:r>
            <a:r>
              <a:rPr kumimoji="1" lang="zh-CN" altLang="en-US" sz="3600" b="1" dirty="0" smtClean="0">
                <a:solidFill>
                  <a:schemeClr val="tx2"/>
                </a:solidFill>
                <a:latin typeface="Times New Roman" pitchFamily="18" charset="0"/>
              </a:rPr>
              <a:t>评判</a:t>
            </a:r>
            <a:endParaRPr kumimoji="1" lang="zh-CN" altLang="en-US" sz="36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27088" y="3143250"/>
            <a:ext cx="3673475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600" b="1">
                <a:solidFill>
                  <a:schemeClr val="tx2"/>
                </a:solidFill>
                <a:latin typeface="Times New Roman" pitchFamily="18" charset="0"/>
              </a:rPr>
              <a:t>2.2 </a:t>
            </a:r>
            <a:r>
              <a:rPr kumimoji="1" lang="zh-CN" altLang="en-US" sz="3600" b="1">
                <a:solidFill>
                  <a:schemeClr val="tx2"/>
                </a:solidFill>
                <a:latin typeface="Times New Roman" pitchFamily="18" charset="0"/>
              </a:rPr>
              <a:t>模糊聚类分析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27088" y="3862388"/>
            <a:ext cx="3673475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600" b="1">
                <a:solidFill>
                  <a:schemeClr val="tx2"/>
                </a:solidFill>
                <a:latin typeface="Times New Roman" pitchFamily="18" charset="0"/>
              </a:rPr>
              <a:t>2.3 </a:t>
            </a:r>
            <a:r>
              <a:rPr kumimoji="1" lang="zh-CN" altLang="en-US" sz="3600" b="1">
                <a:solidFill>
                  <a:schemeClr val="tx2"/>
                </a:solidFill>
                <a:latin typeface="Times New Roman" pitchFamily="18" charset="0"/>
              </a:rPr>
              <a:t>模糊模式识别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6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200" b="1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2.1</a:t>
            </a:r>
            <a:r>
              <a:rPr lang="zh-CN" altLang="en-US" sz="4200" b="1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 模糊综合评判法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611560" y="2449924"/>
            <a:ext cx="784225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 sz="2400" b="1" dirty="0">
              <a:solidFill>
                <a:schemeClr val="tx1"/>
              </a:solidFill>
            </a:endParaRPr>
          </a:p>
          <a:p>
            <a:r>
              <a:rPr kumimoji="1" lang="zh-CN" altLang="en-US" sz="2800" b="1" dirty="0">
                <a:solidFill>
                  <a:schemeClr val="tx1"/>
                </a:solidFill>
              </a:rPr>
              <a:t>       根据多个因素对事物进行评定，称为</a:t>
            </a:r>
            <a:r>
              <a:rPr kumimoji="1" lang="zh-CN" altLang="en-US" sz="2800" b="1" dirty="0">
                <a:solidFill>
                  <a:srgbClr val="FF0000"/>
                </a:solidFill>
              </a:rPr>
              <a:t>综合评判</a:t>
            </a:r>
            <a:r>
              <a:rPr kumimoji="1" lang="zh-CN" altLang="en-US" sz="2800" b="1" dirty="0">
                <a:solidFill>
                  <a:schemeClr val="tx1"/>
                </a:solidFill>
              </a:rPr>
              <a:t>。</a:t>
            </a:r>
            <a:r>
              <a:rPr lang="zh-CN" altLang="en-US" sz="2800" b="1" dirty="0">
                <a:solidFill>
                  <a:schemeClr val="tx1"/>
                </a:solidFill>
              </a:rPr>
              <a:t>在日常生活中，当要对某种东西作出好、较好、不好等评价时，常常感到不易判断。因为这是一个模糊的概念，同时涉及的因素很多。如果运用模糊数学的方法，将可以较好地解决这个问题，解决此类问题的方法叫</a:t>
            </a:r>
            <a:r>
              <a:rPr lang="zh-CN" altLang="en-US" sz="2800" b="1" dirty="0">
                <a:solidFill>
                  <a:srgbClr val="FF0000"/>
                </a:solidFill>
              </a:rPr>
              <a:t>模糊综合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评判法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。</a:t>
            </a:r>
            <a:endParaRPr lang="en-US" altLang="zh-CN" sz="2800" b="1" dirty="0" smtClean="0">
              <a:solidFill>
                <a:schemeClr val="tx1"/>
              </a:solidFill>
            </a:endParaRPr>
          </a:p>
          <a:p>
            <a:endParaRPr lang="zh-CN" altLang="en-US"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模糊合成算子的概念（补充）</a:t>
            </a:r>
            <a:endParaRPr lang="zh-CN" altLang="en-US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0899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1625" y="1752600"/>
            <a:ext cx="5206479" cy="4270375"/>
          </a:xfrm>
        </p:spPr>
        <p:txBody>
          <a:bodyPr/>
          <a:lstStyle/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其中“  </a:t>
            </a:r>
            <a:r>
              <a:rPr lang="zh-CN" altLang="en-US" sz="2800" dirty="0" smtClean="0"/>
              <a:t>   ”</a:t>
            </a:r>
            <a:r>
              <a:rPr lang="zh-CN" altLang="en-US" sz="2800" dirty="0"/>
              <a:t>为</a:t>
            </a:r>
            <a:r>
              <a:rPr lang="zh-CN" altLang="en-US" sz="2800" b="1" dirty="0">
                <a:solidFill>
                  <a:srgbClr val="FF0000"/>
                </a:solidFill>
              </a:rPr>
              <a:t>模糊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合成算子。 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0" y="2957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09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5045697"/>
              </p:ext>
            </p:extLst>
          </p:nvPr>
        </p:nvGraphicFramePr>
        <p:xfrm>
          <a:off x="471488" y="2708275"/>
          <a:ext cx="779780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12" name="Equation" r:id="rId3" imgW="4356000" imgH="939600" progId="Equation.DSMT4">
                  <p:embed/>
                </p:oleObj>
              </mc:Choice>
              <mc:Fallback>
                <p:oleObj name="Equation" r:id="rId3" imgW="435600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8" y="2708275"/>
                        <a:ext cx="7797800" cy="168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2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1835696" y="5085184"/>
          <a:ext cx="101600" cy="10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13" name="公式" r:id="rId5" imgW="101520" imgH="101520" progId="Equation.3">
                  <p:embed/>
                </p:oleObj>
              </mc:Choice>
              <mc:Fallback>
                <p:oleObj name="公式" r:id="rId5" imgW="101520" imgH="101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5085184"/>
                        <a:ext cx="101600" cy="10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4467648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/>
              <a:t>算子（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）</a:t>
            </a:r>
            <a:endParaRPr lang="zh-CN" altLang="en-US" b="1" dirty="0"/>
          </a:p>
        </p:txBody>
      </p:sp>
      <p:sp>
        <p:nvSpPr>
          <p:cNvPr id="829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1520" y="1916832"/>
            <a:ext cx="8712968" cy="3451225"/>
          </a:xfrm>
        </p:spPr>
        <p:txBody>
          <a:bodyPr/>
          <a:lstStyle/>
          <a:p>
            <a:r>
              <a:rPr lang="en-US" altLang="zh-CN" dirty="0"/>
              <a:t>(1)  </a:t>
            </a:r>
            <a:r>
              <a:rPr lang="en-US" altLang="zh-CN" dirty="0" smtClean="0"/>
              <a:t>                      </a:t>
            </a:r>
            <a:r>
              <a:rPr lang="zh-CN" altLang="en-US" dirty="0"/>
              <a:t>算子</a:t>
            </a:r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29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6863290"/>
              </p:ext>
            </p:extLst>
          </p:nvPr>
        </p:nvGraphicFramePr>
        <p:xfrm>
          <a:off x="1187624" y="1916832"/>
          <a:ext cx="122555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47" name="公式" r:id="rId3" imgW="533169" imgH="203112" progId="Equation.3">
                  <p:embed/>
                </p:oleObj>
              </mc:Choice>
              <mc:Fallback>
                <p:oleObj name="公式" r:id="rId3" imgW="533169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1916832"/>
                        <a:ext cx="122555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1" name="Rectangle 7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29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3175206"/>
              </p:ext>
            </p:extLst>
          </p:nvPr>
        </p:nvGraphicFramePr>
        <p:xfrm>
          <a:off x="509588" y="2565400"/>
          <a:ext cx="783590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48" name="Equation" r:id="rId5" imgW="3581280" imgH="431640" progId="Equation.DSMT4">
                  <p:embed/>
                </p:oleObj>
              </mc:Choice>
              <mc:Fallback>
                <p:oleObj name="Equation" r:id="rId5" imgW="35812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8" y="2565400"/>
                        <a:ext cx="7835900" cy="938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3" name="Rectangle 9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2952" name="Object 8"/>
          <p:cNvGraphicFramePr>
            <a:graphicFrameLocks noChangeAspect="1"/>
          </p:cNvGraphicFramePr>
          <p:nvPr/>
        </p:nvGraphicFramePr>
        <p:xfrm>
          <a:off x="684213" y="3789363"/>
          <a:ext cx="215900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49" name="公式" r:id="rId7" imgW="990170" imgH="215806" progId="Equation.3">
                  <p:embed/>
                </p:oleObj>
              </mc:Choice>
              <mc:Fallback>
                <p:oleObj name="公式" r:id="rId7" imgW="990170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789363"/>
                        <a:ext cx="2159000" cy="477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5" name="Rectangle 11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2954" name="Object 10"/>
          <p:cNvGraphicFramePr>
            <a:graphicFrameLocks noChangeAspect="1"/>
          </p:cNvGraphicFramePr>
          <p:nvPr/>
        </p:nvGraphicFramePr>
        <p:xfrm>
          <a:off x="2987675" y="3429000"/>
          <a:ext cx="2392363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50" name="公式" r:id="rId9" imgW="1447560" imgH="711000" progId="Equation.3">
                  <p:embed/>
                </p:oleObj>
              </mc:Choice>
              <mc:Fallback>
                <p:oleObj name="公式" r:id="rId9" imgW="14475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3429000"/>
                        <a:ext cx="2392363" cy="1182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7" name="Rectangle 13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2956" name="Object 12"/>
          <p:cNvGraphicFramePr>
            <a:graphicFrameLocks noChangeAspect="1"/>
          </p:cNvGraphicFramePr>
          <p:nvPr/>
        </p:nvGraphicFramePr>
        <p:xfrm>
          <a:off x="5651500" y="3789363"/>
          <a:ext cx="2112963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51" name="公式" r:id="rId11" imgW="1422360" imgH="215640" progId="Equation.3">
                  <p:embed/>
                </p:oleObj>
              </mc:Choice>
              <mc:Fallback>
                <p:oleObj name="公式" r:id="rId11" imgW="14223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3789363"/>
                        <a:ext cx="2112963" cy="325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517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/>
              <a:t>算子（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）</a:t>
            </a:r>
            <a:endParaRPr lang="zh-CN" altLang="en-US" b="1" dirty="0"/>
          </a:p>
        </p:txBody>
      </p:sp>
      <p:sp>
        <p:nvSpPr>
          <p:cNvPr id="84995" name="Rectangle 3"/>
          <p:cNvSpPr>
            <a:spLocks noGrp="1" noRot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zh-CN" sz="2800"/>
              <a:t>(2)</a:t>
            </a:r>
          </a:p>
        </p:txBody>
      </p:sp>
      <p:graphicFrame>
        <p:nvGraphicFramePr>
          <p:cNvPr id="85006" name="Object 1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258888" y="1773238"/>
          <a:ext cx="16573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71" name="公式" r:id="rId3" imgW="799920" imgH="215640" progId="Equation.3">
                  <p:embed/>
                </p:oleObj>
              </mc:Choice>
              <mc:Fallback>
                <p:oleObj name="公式" r:id="rId3" imgW="7999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773238"/>
                        <a:ext cx="165735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4998" name="Rectangle 6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5000" name="Rectangle 8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5001" name="Object 9"/>
          <p:cNvGraphicFramePr>
            <a:graphicFrameLocks noChangeAspect="1"/>
          </p:cNvGraphicFramePr>
          <p:nvPr/>
        </p:nvGraphicFramePr>
        <p:xfrm>
          <a:off x="684213" y="3789363"/>
          <a:ext cx="215900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72" name="公式" r:id="rId5" imgW="990170" imgH="215806" progId="Equation.3">
                  <p:embed/>
                </p:oleObj>
              </mc:Choice>
              <mc:Fallback>
                <p:oleObj name="公式" r:id="rId5" imgW="990170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789363"/>
                        <a:ext cx="2159000" cy="477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2" name="Rectangle 10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5003" name="Object 11"/>
          <p:cNvGraphicFramePr>
            <a:graphicFrameLocks noChangeAspect="1"/>
          </p:cNvGraphicFramePr>
          <p:nvPr/>
        </p:nvGraphicFramePr>
        <p:xfrm>
          <a:off x="2987675" y="3429000"/>
          <a:ext cx="2392363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73" name="公式" r:id="rId7" imgW="1447560" imgH="711000" progId="Equation.3">
                  <p:embed/>
                </p:oleObj>
              </mc:Choice>
              <mc:Fallback>
                <p:oleObj name="公式" r:id="rId7" imgW="14475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3429000"/>
                        <a:ext cx="2392363" cy="1182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4" name="Rectangle 12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5010" name="Object 18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723922221"/>
              </p:ext>
            </p:extLst>
          </p:nvPr>
        </p:nvGraphicFramePr>
        <p:xfrm>
          <a:off x="1331640" y="2492896"/>
          <a:ext cx="6408712" cy="8596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74" name="Equation" r:id="rId9" imgW="3035160" imgH="431640" progId="Equation.DSMT4">
                  <p:embed/>
                </p:oleObj>
              </mc:Choice>
              <mc:Fallback>
                <p:oleObj name="Equation" r:id="rId9" imgW="30351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2492896"/>
                        <a:ext cx="6408712" cy="8596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13" name="Rectangle 21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5012" name="Object 20"/>
          <p:cNvGraphicFramePr>
            <a:graphicFrameLocks noChangeAspect="1"/>
          </p:cNvGraphicFramePr>
          <p:nvPr/>
        </p:nvGraphicFramePr>
        <p:xfrm>
          <a:off x="5508625" y="3860800"/>
          <a:ext cx="280035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75" name="公式" r:id="rId11" imgW="1739880" imgH="215640" progId="Equation.3">
                  <p:embed/>
                </p:oleObj>
              </mc:Choice>
              <mc:Fallback>
                <p:oleObj name="公式" r:id="rId11" imgW="1739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3860800"/>
                        <a:ext cx="2800350" cy="354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302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sz="40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三大数学模型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8032" y="2565350"/>
            <a:ext cx="9108504" cy="3815978"/>
          </a:xfrm>
        </p:spPr>
        <p:txBody>
          <a:bodyPr/>
          <a:lstStyle/>
          <a:p>
            <a:r>
              <a:rPr lang="zh-CN" altLang="en-US" sz="2800" dirty="0">
                <a:solidFill>
                  <a:schemeClr val="tx1"/>
                </a:solidFill>
              </a:rPr>
              <a:t>处理现实对象的数学模型可分为三大类：</a:t>
            </a:r>
          </a:p>
          <a:p>
            <a:pPr lvl="1"/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确定性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数学模型</a:t>
            </a:r>
            <a:r>
              <a:rPr lang="zh-CN" altLang="en-US" sz="2800" dirty="0" smtClean="0">
                <a:solidFill>
                  <a:schemeClr val="tx1"/>
                </a:solidFill>
              </a:rPr>
              <a:t>：背景</a:t>
            </a:r>
            <a:r>
              <a:rPr lang="zh-CN" altLang="en-US" sz="2800" dirty="0">
                <a:solidFill>
                  <a:schemeClr val="tx1"/>
                </a:solidFill>
              </a:rPr>
              <a:t>对象具有</a:t>
            </a:r>
            <a:r>
              <a:rPr lang="zh-CN" altLang="en-US" sz="2800" dirty="0" smtClean="0">
                <a:solidFill>
                  <a:schemeClr val="tx1"/>
                </a:solidFill>
              </a:rPr>
              <a:t>确定性</a:t>
            </a:r>
            <a:r>
              <a:rPr lang="zh-CN" altLang="en-US" sz="2800" dirty="0">
                <a:solidFill>
                  <a:schemeClr val="tx1"/>
                </a:solidFill>
              </a:rPr>
              <a:t>或</a:t>
            </a:r>
            <a:r>
              <a:rPr lang="zh-CN" altLang="en-US" sz="2800" dirty="0" smtClean="0">
                <a:solidFill>
                  <a:schemeClr val="tx1"/>
                </a:solidFill>
              </a:rPr>
              <a:t>固定</a:t>
            </a:r>
            <a:r>
              <a:rPr lang="zh-CN" altLang="en-US" sz="2800" dirty="0">
                <a:solidFill>
                  <a:schemeClr val="tx1"/>
                </a:solidFill>
              </a:rPr>
              <a:t>性；</a:t>
            </a:r>
          </a:p>
          <a:p>
            <a:pPr lvl="1"/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随机性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数学模型</a:t>
            </a:r>
            <a:r>
              <a:rPr lang="zh-CN" altLang="en-US" sz="2800" dirty="0" smtClean="0">
                <a:solidFill>
                  <a:schemeClr val="tx1"/>
                </a:solidFill>
              </a:rPr>
              <a:t>：背景</a:t>
            </a:r>
            <a:r>
              <a:rPr lang="zh-CN" altLang="en-US" sz="2800" dirty="0">
                <a:solidFill>
                  <a:schemeClr val="tx1"/>
                </a:solidFill>
              </a:rPr>
              <a:t>对象的发生具有</a:t>
            </a:r>
            <a:r>
              <a:rPr lang="zh-CN" altLang="en-US" sz="2800" dirty="0" smtClean="0">
                <a:solidFill>
                  <a:schemeClr val="tx1"/>
                </a:solidFill>
              </a:rPr>
              <a:t>或然性或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marL="303213" lvl="1" indent="0"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                                        </a:t>
            </a:r>
            <a:r>
              <a:rPr lang="zh-CN" altLang="en-US" sz="2800" dirty="0" smtClean="0">
                <a:solidFill>
                  <a:schemeClr val="tx1"/>
                </a:solidFill>
              </a:rPr>
              <a:t>随机性</a:t>
            </a:r>
            <a:r>
              <a:rPr lang="zh-CN" altLang="en-US" sz="2800" dirty="0">
                <a:solidFill>
                  <a:schemeClr val="tx1"/>
                </a:solidFill>
              </a:rPr>
              <a:t>；</a:t>
            </a:r>
          </a:p>
          <a:p>
            <a:pPr lvl="1"/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模糊性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数学模型</a:t>
            </a:r>
            <a:r>
              <a:rPr lang="zh-CN" altLang="en-US" sz="2800" dirty="0" smtClean="0">
                <a:solidFill>
                  <a:schemeClr val="tx1"/>
                </a:solidFill>
              </a:rPr>
              <a:t>：背景</a:t>
            </a:r>
            <a:r>
              <a:rPr lang="zh-CN" altLang="en-US" sz="2800" dirty="0">
                <a:solidFill>
                  <a:schemeClr val="tx1"/>
                </a:solidFill>
              </a:rPr>
              <a:t>对象及其关系均具有模糊性。</a:t>
            </a:r>
          </a:p>
        </p:txBody>
      </p:sp>
    </p:spTree>
    <p:extLst>
      <p:ext uri="{BB962C8B-B14F-4D97-AF65-F5344CB8AC3E}">
        <p14:creationId xmlns:p14="http://schemas.microsoft.com/office/powerpoint/2010/main" val="226728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/>
              <a:t>算子（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）</a:t>
            </a:r>
            <a:endParaRPr lang="zh-CN" altLang="en-US" b="1" dirty="0"/>
          </a:p>
        </p:txBody>
      </p:sp>
      <p:sp>
        <p:nvSpPr>
          <p:cNvPr id="89091" name="Rectangle 3"/>
          <p:cNvSpPr>
            <a:spLocks noGrp="1" noRot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zh-CN" sz="2800"/>
              <a:t>(3)</a:t>
            </a:r>
          </a:p>
        </p:txBody>
      </p:sp>
      <p:sp>
        <p:nvSpPr>
          <p:cNvPr id="89093" name="Rectangle 5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9094" name="Rectangle 6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9095" name="Rectangle 7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9096" name="Object 8"/>
          <p:cNvGraphicFramePr>
            <a:graphicFrameLocks noChangeAspect="1"/>
          </p:cNvGraphicFramePr>
          <p:nvPr/>
        </p:nvGraphicFramePr>
        <p:xfrm>
          <a:off x="684213" y="3789363"/>
          <a:ext cx="215900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95" name="公式" r:id="rId3" imgW="990170" imgH="215806" progId="Equation.3">
                  <p:embed/>
                </p:oleObj>
              </mc:Choice>
              <mc:Fallback>
                <p:oleObj name="公式" r:id="rId3" imgW="990170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789363"/>
                        <a:ext cx="2159000" cy="477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7" name="Rectangle 9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9098" name="Object 10"/>
          <p:cNvGraphicFramePr>
            <a:graphicFrameLocks noChangeAspect="1"/>
          </p:cNvGraphicFramePr>
          <p:nvPr/>
        </p:nvGraphicFramePr>
        <p:xfrm>
          <a:off x="2987675" y="3429000"/>
          <a:ext cx="2392363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96" name="公式" r:id="rId5" imgW="1447560" imgH="711000" progId="Equation.3">
                  <p:embed/>
                </p:oleObj>
              </mc:Choice>
              <mc:Fallback>
                <p:oleObj name="公式" r:id="rId5" imgW="14475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3429000"/>
                        <a:ext cx="2392363" cy="1182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9" name="Rectangle 11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9101" name="Rectangle 13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9102" name="Object 14"/>
          <p:cNvGraphicFramePr>
            <a:graphicFrameLocks noChangeAspect="1"/>
          </p:cNvGraphicFramePr>
          <p:nvPr/>
        </p:nvGraphicFramePr>
        <p:xfrm>
          <a:off x="5753100" y="3860800"/>
          <a:ext cx="2309813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97" name="公式" r:id="rId7" imgW="1434960" imgH="215640" progId="Equation.3">
                  <p:embed/>
                </p:oleObj>
              </mc:Choice>
              <mc:Fallback>
                <p:oleObj name="公式" r:id="rId7" imgW="14349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3100" y="3860800"/>
                        <a:ext cx="2309813" cy="354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04" name="Rectangle 16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910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6820111"/>
              </p:ext>
            </p:extLst>
          </p:nvPr>
        </p:nvGraphicFramePr>
        <p:xfrm>
          <a:off x="1331640" y="1772816"/>
          <a:ext cx="15113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98" name="公式" r:id="rId9" imgW="660113" imgH="203112" progId="Equation.3">
                  <p:embed/>
                </p:oleObj>
              </mc:Choice>
              <mc:Fallback>
                <p:oleObj name="公式" r:id="rId9" imgW="660113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1772816"/>
                        <a:ext cx="15113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08" name="Rectangle 20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910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6554705"/>
              </p:ext>
            </p:extLst>
          </p:nvPr>
        </p:nvGraphicFramePr>
        <p:xfrm>
          <a:off x="1011238" y="2420938"/>
          <a:ext cx="6513090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99" name="Equation" r:id="rId11" imgW="2933640" imgH="482400" progId="Equation.DSMT4">
                  <p:embed/>
                </p:oleObj>
              </mc:Choice>
              <mc:Fallback>
                <p:oleObj name="Equation" r:id="rId11" imgW="29336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1238" y="2420938"/>
                        <a:ext cx="6513090" cy="976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841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/>
              <a:t>算子（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）</a:t>
            </a:r>
            <a:endParaRPr lang="zh-CN" altLang="en-US" b="1" dirty="0"/>
          </a:p>
        </p:txBody>
      </p:sp>
      <p:sp>
        <p:nvSpPr>
          <p:cNvPr id="90115" name="Rectangle 3"/>
          <p:cNvSpPr>
            <a:spLocks noGrp="1" noRot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zh-CN" sz="2800"/>
              <a:t>(4)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0118" name="Rectangle 6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0119" name="Object 7"/>
          <p:cNvGraphicFramePr>
            <a:graphicFrameLocks noChangeAspect="1"/>
          </p:cNvGraphicFramePr>
          <p:nvPr/>
        </p:nvGraphicFramePr>
        <p:xfrm>
          <a:off x="684213" y="3789363"/>
          <a:ext cx="215900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19" name="公式" r:id="rId3" imgW="990170" imgH="215806" progId="Equation.3">
                  <p:embed/>
                </p:oleObj>
              </mc:Choice>
              <mc:Fallback>
                <p:oleObj name="公式" r:id="rId3" imgW="990170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789363"/>
                        <a:ext cx="2159000" cy="477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0" name="Rectangle 8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0121" name="Object 9"/>
          <p:cNvGraphicFramePr>
            <a:graphicFrameLocks noChangeAspect="1"/>
          </p:cNvGraphicFramePr>
          <p:nvPr/>
        </p:nvGraphicFramePr>
        <p:xfrm>
          <a:off x="2987675" y="3429000"/>
          <a:ext cx="2392363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20" name="公式" r:id="rId5" imgW="1447560" imgH="711000" progId="Equation.3">
                  <p:embed/>
                </p:oleObj>
              </mc:Choice>
              <mc:Fallback>
                <p:oleObj name="公式" r:id="rId5" imgW="14475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3429000"/>
                        <a:ext cx="2392363" cy="1182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2" name="Rectangle 10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0123" name="Rectangle 11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0124" name="Object 12"/>
          <p:cNvGraphicFramePr>
            <a:graphicFrameLocks noChangeAspect="1"/>
          </p:cNvGraphicFramePr>
          <p:nvPr/>
        </p:nvGraphicFramePr>
        <p:xfrm>
          <a:off x="5753100" y="3860800"/>
          <a:ext cx="2309813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21" name="公式" r:id="rId7" imgW="1434960" imgH="215640" progId="Equation.3">
                  <p:embed/>
                </p:oleObj>
              </mc:Choice>
              <mc:Fallback>
                <p:oleObj name="公式" r:id="rId7" imgW="14349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3100" y="3860800"/>
                        <a:ext cx="2309813" cy="354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5" name="Rectangle 13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0126" name="Object 14"/>
          <p:cNvGraphicFramePr>
            <a:graphicFrameLocks noChangeAspect="1"/>
          </p:cNvGraphicFramePr>
          <p:nvPr/>
        </p:nvGraphicFramePr>
        <p:xfrm>
          <a:off x="1519238" y="1773238"/>
          <a:ext cx="142557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22" name="公式" r:id="rId9" imgW="622080" imgH="203040" progId="Equation.3">
                  <p:embed/>
                </p:oleObj>
              </mc:Choice>
              <mc:Fallback>
                <p:oleObj name="公式" r:id="rId9" imgW="6220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238" y="1773238"/>
                        <a:ext cx="1425575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7" name="Rectangle 15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0130" name="Rectangle 18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012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2354718"/>
              </p:ext>
            </p:extLst>
          </p:nvPr>
        </p:nvGraphicFramePr>
        <p:xfrm>
          <a:off x="833438" y="2420938"/>
          <a:ext cx="5754786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23" name="Equation" r:id="rId11" imgW="2438280" imgH="482400" progId="Equation.DSMT4">
                  <p:embed/>
                </p:oleObj>
              </mc:Choice>
              <mc:Fallback>
                <p:oleObj name="Equation" r:id="rId11" imgW="24382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2420938"/>
                        <a:ext cx="5754786" cy="10017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448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ea typeface="黑体" panose="02010609060101010101" pitchFamily="49" charset="-122"/>
              </a:rPr>
              <a:t>算子类型分析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10342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79512" y="1916832"/>
            <a:ext cx="8712968" cy="4248472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ea typeface="黑体" panose="02010609060101010101" pitchFamily="49" charset="-122"/>
              </a:rPr>
              <a:t>以上四个算子在综合评价中的特点是</a:t>
            </a:r>
          </a:p>
        </p:txBody>
      </p:sp>
      <p:sp>
        <p:nvSpPr>
          <p:cNvPr id="103437" name="Rectangle 13"/>
          <p:cNvSpPr>
            <a:spLocks noChangeArrowheads="1"/>
          </p:cNvSpPr>
          <p:nvPr/>
        </p:nvSpPr>
        <p:spPr bwMode="auto">
          <a:xfrm>
            <a:off x="1966913" y="2559050"/>
            <a:ext cx="1028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03439" name="Rectangle 15"/>
          <p:cNvSpPr>
            <a:spLocks noChangeArrowheads="1"/>
          </p:cNvSpPr>
          <p:nvPr/>
        </p:nvSpPr>
        <p:spPr bwMode="auto">
          <a:xfrm>
            <a:off x="1966913" y="2559050"/>
            <a:ext cx="1143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03628" name="Rectangle 204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103629" name="Picture 2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492375"/>
            <a:ext cx="8497888" cy="317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572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>
                <a:ea typeface="黑体" panose="02010609060101010101" pitchFamily="49" charset="-122"/>
              </a:rPr>
              <a:t>模糊综合评价</a:t>
            </a:r>
          </a:p>
        </p:txBody>
      </p:sp>
      <p:sp>
        <p:nvSpPr>
          <p:cNvPr id="10445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07504" y="1772816"/>
            <a:ext cx="8540750" cy="5400600"/>
          </a:xfr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最后通过对模糊评判</a:t>
            </a:r>
            <a:r>
              <a:rPr lang="zh-CN" altLang="en-US" b="1" dirty="0" smtClean="0">
                <a:solidFill>
                  <a:srgbClr val="FF0000"/>
                </a:solidFill>
              </a:rPr>
              <a:t>向量</a:t>
            </a:r>
            <a:r>
              <a:rPr lang="en-US" altLang="zh-CN" b="1" i="1" dirty="0" smtClean="0">
                <a:solidFill>
                  <a:srgbClr val="FF0000"/>
                </a:solidFill>
              </a:rPr>
              <a:t>B</a:t>
            </a:r>
            <a:r>
              <a:rPr lang="zh-CN" altLang="en-US" b="1" dirty="0" smtClean="0">
                <a:solidFill>
                  <a:srgbClr val="FF0000"/>
                </a:solidFill>
              </a:rPr>
              <a:t>的</a:t>
            </a:r>
            <a:r>
              <a:rPr lang="zh-CN" altLang="en-US" b="1" dirty="0">
                <a:solidFill>
                  <a:srgbClr val="FF0000"/>
                </a:solidFill>
              </a:rPr>
              <a:t>分析作出综合结论</a:t>
            </a:r>
            <a:r>
              <a:rPr lang="zh-CN" altLang="en-US" b="1" dirty="0" smtClean="0">
                <a:solidFill>
                  <a:srgbClr val="FF0000"/>
                </a:solidFill>
              </a:rPr>
              <a:t>．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一般</a:t>
            </a:r>
            <a:r>
              <a:rPr lang="zh-CN" altLang="en-US" dirty="0"/>
              <a:t>可以采用以下三种方法：</a:t>
            </a:r>
          </a:p>
          <a:p>
            <a:r>
              <a:rPr lang="en-US" altLang="zh-CN" dirty="0"/>
              <a:t>(1) </a:t>
            </a:r>
            <a:r>
              <a:rPr lang="zh-CN" altLang="en-US" b="1" dirty="0">
                <a:solidFill>
                  <a:srgbClr val="FF0000"/>
                </a:solidFill>
              </a:rPr>
              <a:t>最大隶属</a:t>
            </a:r>
            <a:r>
              <a:rPr lang="zh-CN" altLang="en-US" b="1" dirty="0" smtClean="0">
                <a:solidFill>
                  <a:srgbClr val="FF0000"/>
                </a:solidFill>
              </a:rPr>
              <a:t>原则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r>
              <a:rPr lang="en-US" altLang="zh-CN" dirty="0" smtClean="0"/>
              <a:t>(</a:t>
            </a:r>
            <a:r>
              <a:rPr lang="en-US" altLang="zh-CN" dirty="0"/>
              <a:t>2) </a:t>
            </a:r>
            <a:r>
              <a:rPr lang="zh-CN" altLang="en-US" dirty="0"/>
              <a:t>加权平均原则 </a:t>
            </a:r>
          </a:p>
        </p:txBody>
      </p:sp>
      <p:sp>
        <p:nvSpPr>
          <p:cNvPr id="10445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44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8605661"/>
              </p:ext>
            </p:extLst>
          </p:nvPr>
        </p:nvGraphicFramePr>
        <p:xfrm>
          <a:off x="3675329" y="2757273"/>
          <a:ext cx="2359397" cy="390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43" name="Equation" r:id="rId3" imgW="1384200" imgH="228600" progId="Equation.DSMT4">
                  <p:embed/>
                </p:oleObj>
              </mc:Choice>
              <mc:Fallback>
                <p:oleObj name="Equation" r:id="rId3" imgW="1384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5329" y="2757273"/>
                        <a:ext cx="2359397" cy="3900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5" name="Rectangle 7"/>
          <p:cNvSpPr>
            <a:spLocks noChangeArrowheads="1"/>
          </p:cNvSpPr>
          <p:nvPr/>
        </p:nvSpPr>
        <p:spPr bwMode="auto">
          <a:xfrm>
            <a:off x="0" y="3009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44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6805167"/>
              </p:ext>
            </p:extLst>
          </p:nvPr>
        </p:nvGraphicFramePr>
        <p:xfrm>
          <a:off x="3675329" y="3183620"/>
          <a:ext cx="1521290" cy="1178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44" name="Equation" r:id="rId5" imgW="1079280" imgH="838080" progId="Equation.DSMT4">
                  <p:embed/>
                </p:oleObj>
              </mc:Choice>
              <mc:Fallback>
                <p:oleObj name="Equation" r:id="rId5" imgW="107928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5329" y="3183620"/>
                        <a:ext cx="1521290" cy="117802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7" name="Rectangle 9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445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9472470"/>
              </p:ext>
            </p:extLst>
          </p:nvPr>
        </p:nvGraphicFramePr>
        <p:xfrm>
          <a:off x="1403648" y="4236100"/>
          <a:ext cx="2379854" cy="413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45" name="Equation" r:id="rId7" imgW="1485720" imgH="253800" progId="Equation.DSMT4">
                  <p:embed/>
                </p:oleObj>
              </mc:Choice>
              <mc:Fallback>
                <p:oleObj name="Equation" r:id="rId7" imgW="14857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4236100"/>
                        <a:ext cx="2379854" cy="41301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8" name="Text Box 10"/>
          <p:cNvSpPr txBox="1">
            <a:spLocks noChangeArrowheads="1"/>
          </p:cNvSpPr>
          <p:nvPr/>
        </p:nvSpPr>
        <p:spPr bwMode="auto">
          <a:xfrm>
            <a:off x="1074607" y="4675604"/>
            <a:ext cx="75608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评价等级集合为</a:t>
            </a:r>
            <a:r>
              <a:rPr lang="en-US" altLang="zh-CN" dirty="0"/>
              <a:t>={</a:t>
            </a:r>
            <a:r>
              <a:rPr lang="zh-CN" altLang="en-US" dirty="0"/>
              <a:t>很好，好，一般，差</a:t>
            </a:r>
            <a:r>
              <a:rPr lang="en-US" altLang="zh-CN" dirty="0"/>
              <a:t>}</a:t>
            </a:r>
            <a:r>
              <a:rPr lang="zh-CN" altLang="en-US" dirty="0"/>
              <a:t>，各等级赋值分别为</a:t>
            </a:r>
            <a:r>
              <a:rPr lang="en-US" altLang="zh-CN" dirty="0"/>
              <a:t>{4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1} </a:t>
            </a:r>
          </a:p>
        </p:txBody>
      </p:sp>
      <p:sp>
        <p:nvSpPr>
          <p:cNvPr id="104460" name="Rectangle 12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445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788488"/>
              </p:ext>
            </p:extLst>
          </p:nvPr>
        </p:nvGraphicFramePr>
        <p:xfrm>
          <a:off x="1331640" y="5007196"/>
          <a:ext cx="3624621" cy="5968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46" name="公式" r:id="rId9" imgW="2374560" imgH="393480" progId="Equation.3">
                  <p:embed/>
                </p:oleObj>
              </mc:Choice>
              <mc:Fallback>
                <p:oleObj name="公式" r:id="rId9" imgW="23745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5007196"/>
                        <a:ext cx="3624621" cy="59689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61" name="Text Box 13"/>
          <p:cNvSpPr txBox="1">
            <a:spLocks noChangeArrowheads="1"/>
          </p:cNvSpPr>
          <p:nvPr/>
        </p:nvSpPr>
        <p:spPr bwMode="auto">
          <a:xfrm>
            <a:off x="467544" y="5949280"/>
            <a:ext cx="288032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tx2"/>
                </a:solidFill>
                <a:latin typeface="+mn-lt"/>
                <a:ea typeface="+mn-ea"/>
              </a:rPr>
              <a:t>(3) </a:t>
            </a:r>
            <a:r>
              <a:rPr lang="zh-CN" altLang="en-US" sz="2400" dirty="0">
                <a:solidFill>
                  <a:schemeClr val="tx2"/>
                </a:solidFill>
                <a:latin typeface="+mn-lt"/>
                <a:ea typeface="+mn-ea"/>
              </a:rPr>
              <a:t>模糊向量单值化</a:t>
            </a:r>
          </a:p>
        </p:txBody>
      </p:sp>
      <p:sp>
        <p:nvSpPr>
          <p:cNvPr id="104463" name="Rectangle 15"/>
          <p:cNvSpPr>
            <a:spLocks noChangeArrowheads="1"/>
          </p:cNvSpPr>
          <p:nvPr/>
        </p:nvSpPr>
        <p:spPr bwMode="auto">
          <a:xfrm>
            <a:off x="0" y="3009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446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8880848"/>
              </p:ext>
            </p:extLst>
          </p:nvPr>
        </p:nvGraphicFramePr>
        <p:xfrm>
          <a:off x="3571915" y="5565746"/>
          <a:ext cx="1339837" cy="12342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47" name="Equation" r:id="rId11" imgW="799920" imgH="838080" progId="Equation.DSMT4">
                  <p:embed/>
                </p:oleObj>
              </mc:Choice>
              <mc:Fallback>
                <p:oleObj name="Equation" r:id="rId11" imgW="79992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915" y="5565746"/>
                        <a:ext cx="1339837" cy="123422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579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395536" y="908720"/>
            <a:ext cx="58388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itchFamily="18" charset="0"/>
              </a:rPr>
              <a:t>1.  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itchFamily="18" charset="0"/>
              </a:rPr>
              <a:t>模糊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综合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itchFamily="18" charset="0"/>
              </a:rPr>
              <a:t>评判法步骤：</a:t>
            </a:r>
            <a:endParaRPr kumimoji="1" lang="zh-CN" altLang="en-US" sz="28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aphicFrame>
        <p:nvGraphicFramePr>
          <p:cNvPr id="286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4316151"/>
              </p:ext>
            </p:extLst>
          </p:nvPr>
        </p:nvGraphicFramePr>
        <p:xfrm>
          <a:off x="819741" y="1484784"/>
          <a:ext cx="5984507" cy="464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16" name="Equation" r:id="rId3" imgW="2946240" imgH="228600" progId="Equation.DSMT4">
                  <p:embed/>
                </p:oleObj>
              </mc:Choice>
              <mc:Fallback>
                <p:oleObj name="Equation" r:id="rId3" imgW="294624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741" y="1484784"/>
                        <a:ext cx="5984507" cy="4643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8984265"/>
              </p:ext>
            </p:extLst>
          </p:nvPr>
        </p:nvGraphicFramePr>
        <p:xfrm>
          <a:off x="827584" y="2564905"/>
          <a:ext cx="8135036" cy="1368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17" name="Equation" r:id="rId5" imgW="3695400" imgH="685800" progId="Equation.DSMT4">
                  <p:embed/>
                </p:oleObj>
              </mc:Choice>
              <mc:Fallback>
                <p:oleObj name="Equation" r:id="rId5" imgW="3695400" imgH="685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564905"/>
                        <a:ext cx="8135036" cy="13681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7355060"/>
              </p:ext>
            </p:extLst>
          </p:nvPr>
        </p:nvGraphicFramePr>
        <p:xfrm>
          <a:off x="814884" y="1989085"/>
          <a:ext cx="4124635" cy="4640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18" name="Equation" r:id="rId7" imgW="2031840" imgH="228600" progId="Equation.DSMT4">
                  <p:embed/>
                </p:oleObj>
              </mc:Choice>
              <mc:Fallback>
                <p:oleObj name="Equation" r:id="rId7" imgW="203184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884" y="1989085"/>
                        <a:ext cx="4124635" cy="4640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4729406"/>
              </p:ext>
            </p:extLst>
          </p:nvPr>
        </p:nvGraphicFramePr>
        <p:xfrm>
          <a:off x="825331" y="3988792"/>
          <a:ext cx="5258837" cy="2371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19" name="Equation" r:id="rId9" imgW="2590560" imgH="1168200" progId="Equation.DSMT4">
                  <p:embed/>
                </p:oleObj>
              </mc:Choice>
              <mc:Fallback>
                <p:oleObj name="Equation" r:id="rId9" imgW="2590560" imgH="1168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331" y="3988792"/>
                        <a:ext cx="5258837" cy="23714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6105579"/>
              </p:ext>
            </p:extLst>
          </p:nvPr>
        </p:nvGraphicFramePr>
        <p:xfrm>
          <a:off x="827088" y="6350000"/>
          <a:ext cx="6842125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20" name="Equation" r:id="rId11" imgW="3085920" imgH="241200" progId="Equation.DSMT4">
                  <p:embed/>
                </p:oleObj>
              </mc:Choice>
              <mc:Fallback>
                <p:oleObj name="Equation" r:id="rId11" imgW="3085920" imgH="241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6350000"/>
                        <a:ext cx="6842125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7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1965526"/>
              </p:ext>
            </p:extLst>
          </p:nvPr>
        </p:nvGraphicFramePr>
        <p:xfrm>
          <a:off x="395536" y="1124744"/>
          <a:ext cx="7207250" cy="227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96" name="Equation" r:id="rId3" imgW="3695400" imgH="1168200" progId="Equation.DSMT4">
                  <p:embed/>
                </p:oleObj>
              </mc:Choice>
              <mc:Fallback>
                <p:oleObj name="Equation" r:id="rId3" imgW="3695400" imgH="1168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124744"/>
                        <a:ext cx="7207250" cy="227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2062002"/>
              </p:ext>
            </p:extLst>
          </p:nvPr>
        </p:nvGraphicFramePr>
        <p:xfrm>
          <a:off x="2293144" y="3284984"/>
          <a:ext cx="2010431" cy="4640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97" name="Equation" r:id="rId5" imgW="990360" imgH="228600" progId="Equation.DSMT4">
                  <p:embed/>
                </p:oleObj>
              </mc:Choice>
              <mc:Fallback>
                <p:oleObj name="Equation" r:id="rId5" imgW="99036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3144" y="3284984"/>
                        <a:ext cx="2010431" cy="4640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1942145"/>
              </p:ext>
            </p:extLst>
          </p:nvPr>
        </p:nvGraphicFramePr>
        <p:xfrm>
          <a:off x="1187624" y="3861048"/>
          <a:ext cx="5774782" cy="489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98" name="Equation" r:id="rId7" imgW="2844720" imgH="241200" progId="Equation.DSMT4">
                  <p:embed/>
                </p:oleObj>
              </mc:Choice>
              <mc:Fallback>
                <p:oleObj name="Equation" r:id="rId7" imgW="2844720" imgH="241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3861048"/>
                        <a:ext cx="5774782" cy="4896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323528" y="5445224"/>
            <a:ext cx="84969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200" dirty="0" smtClean="0">
                <a:solidFill>
                  <a:schemeClr val="tx1"/>
                </a:solidFill>
                <a:latin typeface="Verdana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Verdana" pitchFamily="34" charset="0"/>
              </a:rPr>
              <a:t>7</a:t>
            </a:r>
            <a:r>
              <a:rPr lang="zh-CN" altLang="en-US" sz="2200" dirty="0">
                <a:solidFill>
                  <a:schemeClr val="tx1"/>
                </a:solidFill>
                <a:latin typeface="Verdana" pitchFamily="34" charset="0"/>
              </a:rPr>
              <a:t>）根据</a:t>
            </a:r>
            <a:r>
              <a:rPr lang="zh-CN" altLang="en-US" sz="2200" b="1" dirty="0">
                <a:solidFill>
                  <a:srgbClr val="FF0000"/>
                </a:solidFill>
                <a:latin typeface="Verdana" pitchFamily="34" charset="0"/>
              </a:rPr>
              <a:t>最大隶属</a:t>
            </a:r>
            <a:r>
              <a:rPr lang="zh-CN" altLang="en-US" sz="2200" b="1" dirty="0" smtClean="0">
                <a:solidFill>
                  <a:srgbClr val="FF0000"/>
                </a:solidFill>
                <a:latin typeface="Verdana" pitchFamily="34" charset="0"/>
              </a:rPr>
              <a:t>度原则</a:t>
            </a:r>
            <a:r>
              <a:rPr lang="zh-CN" altLang="en-US" sz="2200" dirty="0" smtClean="0">
                <a:solidFill>
                  <a:schemeClr val="tx1"/>
                </a:solidFill>
                <a:latin typeface="Verdana" pitchFamily="34" charset="0"/>
              </a:rPr>
              <a:t>，对</a:t>
            </a:r>
            <a:r>
              <a:rPr lang="en-US" altLang="zh-CN" sz="2200" dirty="0" smtClean="0">
                <a:solidFill>
                  <a:schemeClr val="tx1"/>
                </a:solidFill>
                <a:latin typeface="Verdana" pitchFamily="34" charset="0"/>
              </a:rPr>
              <a:t>   </a:t>
            </a:r>
            <a:r>
              <a:rPr lang="zh-CN" altLang="en-US" sz="2200" dirty="0" smtClean="0">
                <a:solidFill>
                  <a:schemeClr val="tx1"/>
                </a:solidFill>
                <a:latin typeface="Verdana" pitchFamily="34" charset="0"/>
              </a:rPr>
              <a:t>做出</a:t>
            </a:r>
            <a:r>
              <a:rPr lang="zh-CN" altLang="en-US" sz="2200" dirty="0">
                <a:solidFill>
                  <a:schemeClr val="tx1"/>
                </a:solidFill>
                <a:latin typeface="Verdana" pitchFamily="34" charset="0"/>
              </a:rPr>
              <a:t>评价判断。</a:t>
            </a:r>
            <a:endParaRPr lang="zh-CN" altLang="en-US" sz="2200" dirty="0">
              <a:solidFill>
                <a:schemeClr val="tx1"/>
              </a:solidFill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1878638"/>
              </p:ext>
            </p:extLst>
          </p:nvPr>
        </p:nvGraphicFramePr>
        <p:xfrm>
          <a:off x="5364088" y="4653136"/>
          <a:ext cx="2370137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99" name="Equation" r:id="rId9" imgW="1168200" imgH="228600" progId="Equation.DSMT4">
                  <p:embed/>
                </p:oleObj>
              </mc:Choice>
              <mc:Fallback>
                <p:oleObj name="Equation" r:id="rId9" imgW="11682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4653136"/>
                        <a:ext cx="2370137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0702757"/>
              </p:ext>
            </p:extLst>
          </p:nvPr>
        </p:nvGraphicFramePr>
        <p:xfrm>
          <a:off x="4211960" y="5483324"/>
          <a:ext cx="360362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00" name="Equation" r:id="rId11" imgW="177480" imgH="164880" progId="Equation.DSMT4">
                  <p:embed/>
                </p:oleObj>
              </mc:Choice>
              <mc:Fallback>
                <p:oleObj name="Equation" r:id="rId11" imgW="177480" imgH="16488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5483324"/>
                        <a:ext cx="360362" cy="33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323528" y="4653136"/>
            <a:ext cx="52629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）得到归一化后的模糊变换结果：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251520" y="1052736"/>
            <a:ext cx="8784976" cy="3240360"/>
          </a:xfrm>
          <a:noFill/>
          <a:ln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4000" b="1" dirty="0" smtClean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2. </a:t>
            </a:r>
            <a:r>
              <a:rPr lang="zh-CN" altLang="en-US" sz="4000" b="1" dirty="0" smtClean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模糊</a:t>
            </a:r>
            <a:r>
              <a:rPr lang="zh-CN" altLang="en-US" sz="4000" b="1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综合评判应用</a:t>
            </a:r>
            <a:r>
              <a:rPr lang="zh-CN" altLang="en-US" sz="4000" b="1" dirty="0" smtClean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实例</a:t>
            </a:r>
            <a:endParaRPr lang="en-US" altLang="zh-CN" sz="4000" b="1" dirty="0" smtClean="0">
              <a:solidFill>
                <a:srgbClr val="FFFF00"/>
              </a:solidFill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800" b="1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4000" dirty="0" smtClean="0">
                <a:solidFill>
                  <a:srgbClr val="6666FF"/>
                </a:solidFill>
              </a:rPr>
              <a:t> </a:t>
            </a:r>
            <a:r>
              <a:rPr lang="zh-CN" altLang="en-US" sz="40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40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sz="40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4000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（网络课程评价</a:t>
            </a:r>
            <a:r>
              <a:rPr lang="zh-CN" altLang="en-US" sz="40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z="4000" b="1" dirty="0" smtClean="0">
              <a:solidFill>
                <a:srgbClr val="FF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b="1" dirty="0" smtClean="0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疫情期间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学校网络课程建设情况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进行评判，设包括三个因素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endParaRPr lang="en-US" altLang="zh-C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即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硬件建设，软件建设、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人员培训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，用论域</a:t>
            </a:r>
            <a:r>
              <a:rPr lang="en-US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表示为：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 {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硬件建设（</a:t>
            </a:r>
            <a:r>
              <a:rPr lang="en-US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i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），软件建设（</a:t>
            </a:r>
            <a:r>
              <a:rPr lang="en-US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i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），人员培训（</a:t>
            </a:r>
            <a:r>
              <a:rPr lang="en-US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i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1520" y="4149080"/>
            <a:ext cx="8536880" cy="2280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而评语论域</a:t>
            </a:r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V</a:t>
            </a:r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表示为：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</a:t>
            </a:r>
            <a:endParaRPr lang="en-US" altLang="zh-CN" sz="24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V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 {</a:t>
            </a:r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很好（</a:t>
            </a:r>
            <a:r>
              <a:rPr lang="en-US" altLang="zh-CN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），较好（</a:t>
            </a:r>
            <a:r>
              <a:rPr lang="en-US" altLang="zh-CN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），一般（</a:t>
            </a:r>
            <a:r>
              <a:rPr lang="en-US" altLang="zh-CN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），不好（</a:t>
            </a:r>
            <a:r>
              <a:rPr lang="en-US" altLang="zh-CN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endParaRPr lang="en-US" altLang="zh-CN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亦即分为四个等级，并用百分比或小数表示。现邀请一些专门人员进行评价，若用人数的百分比来表示评价结果如表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所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示：</a:t>
            </a:r>
            <a:endParaRPr lang="zh-CN" altLang="en-US" sz="2400" dirty="0">
              <a:solidFill>
                <a:schemeClr val="tx1"/>
              </a:solidFill>
              <a:latin typeface="+mn-ea"/>
              <a:ea typeface="+mn-ea"/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60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2339" name="Group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70371471"/>
              </p:ext>
            </p:extLst>
          </p:nvPr>
        </p:nvGraphicFramePr>
        <p:xfrm>
          <a:off x="467544" y="2832273"/>
          <a:ext cx="8291512" cy="2468936"/>
        </p:xfrm>
        <a:graphic>
          <a:graphicData uri="http://schemas.openxmlformats.org/drawingml/2006/table">
            <a:tbl>
              <a:tblPr/>
              <a:tblGrid>
                <a:gridCol w="1658937"/>
                <a:gridCol w="1657350"/>
                <a:gridCol w="1658938"/>
                <a:gridCol w="1657350"/>
                <a:gridCol w="1658937"/>
              </a:tblGrid>
              <a:tr h="8932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 评语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指标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很好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较好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一般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不好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2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硬件指标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2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软件指标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2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人员指标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2372" name="Rectangle 36"/>
          <p:cNvSpPr>
            <a:spLocks noChangeArrowheads="1"/>
          </p:cNvSpPr>
          <p:nvPr/>
        </p:nvSpPr>
        <p:spPr bwMode="auto">
          <a:xfrm>
            <a:off x="2915816" y="1988840"/>
            <a:ext cx="3240087" cy="76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Verdana" pitchFamily="34" charset="0"/>
                <a:ea typeface="宋体" pitchFamily="2" charset="-122"/>
              </a:rPr>
              <a:t>表</a:t>
            </a:r>
            <a:r>
              <a:rPr lang="en-US" sz="2400" b="1" dirty="0">
                <a:solidFill>
                  <a:srgbClr val="FF0000"/>
                </a:solidFill>
                <a:latin typeface="Verdana" pitchFamily="34" charset="0"/>
                <a:ea typeface="宋体" pitchFamily="2" charset="-122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Verdana" pitchFamily="34" charset="0"/>
                <a:ea typeface="宋体" pitchFamily="2" charset="-122"/>
              </a:rPr>
              <a:t>2   </a:t>
            </a:r>
            <a:r>
              <a:rPr lang="zh-CN" altLang="en-US" sz="2400" b="1" dirty="0" smtClean="0">
                <a:solidFill>
                  <a:srgbClr val="FF0000"/>
                </a:solidFill>
                <a:latin typeface="Verdana" pitchFamily="34" charset="0"/>
                <a:ea typeface="宋体" pitchFamily="2" charset="-122"/>
              </a:rPr>
              <a:t>专家评价</a:t>
            </a:r>
            <a:r>
              <a:rPr lang="zh-CN" altLang="en-US" sz="2400" b="1" dirty="0">
                <a:solidFill>
                  <a:srgbClr val="FF0000"/>
                </a:solidFill>
                <a:latin typeface="Verdana" pitchFamily="34" charset="0"/>
                <a:ea typeface="宋体" pitchFamily="2" charset="-122"/>
              </a:rPr>
              <a:t>结果</a:t>
            </a:r>
          </a:p>
        </p:txBody>
      </p:sp>
    </p:spTree>
    <p:extLst>
      <p:ext uri="{BB962C8B-B14F-4D97-AF65-F5344CB8AC3E}">
        <p14:creationId xmlns:p14="http://schemas.microsoft.com/office/powerpoint/2010/main" val="155673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63" name="Group 3"/>
          <p:cNvGrpSpPr>
            <a:grpSpLocks/>
          </p:cNvGrpSpPr>
          <p:nvPr/>
        </p:nvGrpSpPr>
        <p:grpSpPr bwMode="auto">
          <a:xfrm>
            <a:off x="250825" y="334963"/>
            <a:ext cx="8497888" cy="2816281"/>
            <a:chOff x="0" y="38735"/>
            <a:chExt cx="496867" cy="77776617"/>
          </a:xfrm>
        </p:grpSpPr>
        <p:sp>
          <p:nvSpPr>
            <p:cNvPr id="143364" name="Rectangle 4"/>
            <p:cNvSpPr>
              <a:spLocks noChangeArrowheads="1"/>
            </p:cNvSpPr>
            <p:nvPr/>
          </p:nvSpPr>
          <p:spPr bwMode="auto">
            <a:xfrm>
              <a:off x="0" y="49766009"/>
              <a:ext cx="496867" cy="28049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99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800" b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pitchFamily="2" charset="-122"/>
                </a:rPr>
                <a:t>                                                </a:t>
              </a:r>
              <a:r>
                <a:rPr lang="en-US" sz="1800" b="0" baseline="-250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pitchFamily="2" charset="-122"/>
                </a:rPr>
                <a:t> </a:t>
              </a:r>
              <a:r>
                <a:rPr lang="en-US" sz="1800" b="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pitchFamily="2" charset="-122"/>
                </a:rPr>
                <a:t>                                                                     </a:t>
              </a:r>
              <a:endParaRPr lang="en-US" sz="18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endParaRPr>
            </a:p>
            <a:p>
              <a:r>
                <a:rPr lang="zh-CN" altLang="en-US" sz="2400" b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pitchFamily="2" charset="-122"/>
                </a:rPr>
                <a:t>    </a:t>
              </a:r>
              <a:r>
                <a:rPr lang="zh-CN" altLang="en-US" sz="2400" b="1" dirty="0">
                  <a:solidFill>
                    <a:schemeClr val="tx1"/>
                  </a:solidFill>
                  <a:latin typeface="Verdana" pitchFamily="34" charset="0"/>
                </a:rPr>
                <a:t>上表就构成</a:t>
              </a:r>
              <a:r>
                <a:rPr lang="zh-CN" altLang="en-US" sz="2400" b="1" dirty="0" smtClean="0">
                  <a:solidFill>
                    <a:schemeClr val="tx1"/>
                  </a:solidFill>
                  <a:latin typeface="Verdana" pitchFamily="34" charset="0"/>
                </a:rPr>
                <a:t>模糊</a:t>
              </a:r>
              <a:r>
                <a:rPr lang="zh-CN" altLang="en-US" sz="2400" b="1" dirty="0">
                  <a:solidFill>
                    <a:schemeClr val="tx1"/>
                  </a:solidFill>
                  <a:latin typeface="Verdana" pitchFamily="34" charset="0"/>
                </a:rPr>
                <a:t>矩阵</a:t>
              </a:r>
              <a:r>
                <a:rPr lang="zh-CN" altLang="en-US" sz="2400" b="1" dirty="0" smtClean="0">
                  <a:solidFill>
                    <a:schemeClr val="tx1"/>
                  </a:solidFill>
                  <a:latin typeface="Verdana" pitchFamily="34" charset="0"/>
                </a:rPr>
                <a:t> </a:t>
              </a:r>
              <a:r>
                <a:rPr lang="zh-CN" altLang="en-US" sz="1800" b="1" dirty="0" smtClean="0">
                  <a:solidFill>
                    <a:schemeClr val="tx1"/>
                  </a:solidFill>
                  <a:latin typeface="Verdana" pitchFamily="34" charset="0"/>
                </a:rPr>
                <a:t>      </a:t>
              </a:r>
              <a:endParaRPr lang="en-US" sz="1800" b="1" baseline="-25000" dirty="0">
                <a:solidFill>
                  <a:schemeClr val="tx1"/>
                </a:solidFill>
                <a:latin typeface="Verdana" pitchFamily="34" charset="0"/>
              </a:endParaRPr>
            </a:p>
            <a:p>
              <a:r>
                <a:rPr lang="en-US" sz="1800" b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pitchFamily="2" charset="-122"/>
                </a:rPr>
                <a:t>                                                  </a:t>
              </a:r>
              <a:endParaRPr lang="en-US" sz="1800" b="0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43365" name="AutoShape 5"/>
            <p:cNvSpPr>
              <a:spLocks/>
            </p:cNvSpPr>
            <p:nvPr/>
          </p:nvSpPr>
          <p:spPr bwMode="auto">
            <a:xfrm>
              <a:off x="249679" y="38736"/>
              <a:ext cx="91" cy="499"/>
            </a:xfrm>
            <a:prstGeom prst="leftBracket">
              <a:avLst>
                <a:gd name="adj" fmla="val 45696"/>
              </a:avLst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99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366" name="AutoShape 6"/>
            <p:cNvSpPr>
              <a:spLocks/>
            </p:cNvSpPr>
            <p:nvPr/>
          </p:nvSpPr>
          <p:spPr bwMode="auto">
            <a:xfrm>
              <a:off x="251766" y="38735"/>
              <a:ext cx="45" cy="499"/>
            </a:xfrm>
            <a:prstGeom prst="rightBracket">
              <a:avLst>
                <a:gd name="adj" fmla="val 92407"/>
              </a:avLst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99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3367" name="Group 7"/>
            <p:cNvGrpSpPr>
              <a:grpSpLocks/>
            </p:cNvGrpSpPr>
            <p:nvPr/>
          </p:nvGrpSpPr>
          <p:grpSpPr bwMode="auto">
            <a:xfrm>
              <a:off x="249180" y="38736"/>
              <a:ext cx="272" cy="499"/>
              <a:chOff x="0" y="0"/>
              <a:chExt cx="560" cy="436"/>
            </a:xfrm>
          </p:grpSpPr>
          <p:sp>
            <p:nvSpPr>
              <p:cNvPr id="143368" name="Rectangle 8"/>
              <p:cNvSpPr>
                <a:spLocks noChangeArrowheads="1"/>
              </p:cNvSpPr>
              <p:nvPr/>
            </p:nvSpPr>
            <p:spPr bwMode="auto">
              <a:xfrm>
                <a:off x="67" y="31"/>
                <a:ext cx="409" cy="377"/>
              </a:xfrm>
              <a:prstGeom prst="rect">
                <a:avLst/>
              </a:prstGeom>
              <a:solidFill>
                <a:srgbClr val="FFFFFF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43369" name="Object 9"/>
              <p:cNvGraphicFramePr>
                <a:graphicFrameLocks noChangeAspect="1"/>
              </p:cNvGraphicFramePr>
              <p:nvPr/>
            </p:nvGraphicFramePr>
            <p:xfrm>
              <a:off x="0" y="0"/>
              <a:ext cx="560" cy="4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567" r:id="rId3" imgW="152519" imgH="266670" progId="Equation.3">
                      <p:embed/>
                    </p:oleObj>
                  </mc:Choice>
                  <mc:Fallback>
                    <p:oleObj r:id="rId3" imgW="152519" imgH="26667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0"/>
                            <a:ext cx="560" cy="4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43373" name="Group 13"/>
          <p:cNvGrpSpPr>
            <a:grpSpLocks/>
          </p:cNvGrpSpPr>
          <p:nvPr/>
        </p:nvGrpSpPr>
        <p:grpSpPr bwMode="auto">
          <a:xfrm>
            <a:off x="179388" y="3286131"/>
            <a:ext cx="8785229" cy="2173293"/>
            <a:chOff x="0" y="1225"/>
            <a:chExt cx="5534" cy="1369"/>
          </a:xfrm>
        </p:grpSpPr>
        <p:sp>
          <p:nvSpPr>
            <p:cNvPr id="143374" name="Rectangle 14"/>
            <p:cNvSpPr>
              <a:spLocks noChangeArrowheads="1"/>
            </p:cNvSpPr>
            <p:nvPr/>
          </p:nvSpPr>
          <p:spPr bwMode="auto">
            <a:xfrm>
              <a:off x="0" y="1225"/>
              <a:ext cx="5534" cy="1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lnSpc>
                  <a:spcPct val="150000"/>
                </a:lnSpc>
              </a:pPr>
              <a:r>
                <a:rPr lang="zh-CN" altLang="en-US" sz="2400" dirty="0" smtClean="0">
                  <a:solidFill>
                    <a:schemeClr val="tx1"/>
                  </a:solidFill>
                  <a:latin typeface="Verdana" pitchFamily="34" charset="0"/>
                </a:rPr>
                <a:t>     </a:t>
              </a:r>
              <a:r>
                <a:rPr lang="zh-CN" altLang="en-US" sz="24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现在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假定根据实际需要，在对校园网络一期建设做出要求时</a:t>
              </a:r>
              <a:r>
                <a:rPr lang="zh-CN" altLang="en-US" sz="24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，</a:t>
              </a:r>
              <a:endParaRPr lang="en-US" altLang="zh-CN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4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主要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是</a:t>
              </a:r>
              <a:r>
                <a:rPr lang="zh-CN" altLang="en-US" sz="24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硬件建设（</a:t>
              </a:r>
              <a:r>
                <a:rPr lang="en-US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0.5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）</a:t>
              </a:r>
              <a:r>
                <a:rPr lang="en-US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,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其次是人员培训（</a:t>
              </a:r>
              <a:r>
                <a:rPr lang="en-US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0.3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），对软件建设</a:t>
              </a:r>
              <a:r>
                <a:rPr lang="zh-CN" altLang="en-US" sz="24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要</a:t>
              </a:r>
              <a:endParaRPr lang="en-US" altLang="zh-CN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4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求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稍低（</a:t>
              </a:r>
              <a:r>
                <a:rPr lang="en-US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0.2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）。这</a:t>
              </a:r>
              <a:r>
                <a:rPr lang="zh-CN" altLang="en-US" sz="24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就构成一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个由三个权数分配构成的一行</a:t>
              </a:r>
              <a:r>
                <a:rPr lang="zh-CN" altLang="en-US" sz="24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模糊</a:t>
              </a:r>
              <a:endParaRPr lang="en-US" altLang="zh-CN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4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向量    ：</a:t>
              </a:r>
              <a:endPara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                                </a:t>
              </a:r>
            </a:p>
          </p:txBody>
        </p:sp>
        <p:graphicFrame>
          <p:nvGraphicFramePr>
            <p:cNvPr id="143378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3568954"/>
                </p:ext>
              </p:extLst>
            </p:nvPr>
          </p:nvGraphicFramePr>
          <p:xfrm>
            <a:off x="408" y="2313"/>
            <a:ext cx="260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568" name="Equation" r:id="rId5" imgW="152280" imgH="164880" progId="Equation.DSMT4">
                    <p:embed/>
                  </p:oleObj>
                </mc:Choice>
                <mc:Fallback>
                  <p:oleObj name="Equation" r:id="rId5" imgW="1522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" y="2313"/>
                          <a:ext cx="260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2153748"/>
              </p:ext>
            </p:extLst>
          </p:nvPr>
        </p:nvGraphicFramePr>
        <p:xfrm>
          <a:off x="3491880" y="1946275"/>
          <a:ext cx="3413125" cy="148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69" name="Equation" r:id="rId7" imgW="1638000" imgH="711000" progId="Equation.DSMT4">
                  <p:embed/>
                </p:oleObj>
              </mc:Choice>
              <mc:Fallback>
                <p:oleObj name="Equation" r:id="rId7" imgW="163800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1946275"/>
                        <a:ext cx="3413125" cy="148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4096158"/>
              </p:ext>
            </p:extLst>
          </p:nvPr>
        </p:nvGraphicFramePr>
        <p:xfrm>
          <a:off x="3057525" y="5373698"/>
          <a:ext cx="2884487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70" name="Equation" r:id="rId9" imgW="1384200" imgH="253800" progId="Equation.DSMT4">
                  <p:embed/>
                </p:oleObj>
              </mc:Choice>
              <mc:Fallback>
                <p:oleObj name="Equation" r:id="rId9" imgW="13842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7525" y="5373698"/>
                        <a:ext cx="2884487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154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73" name="Group 13"/>
          <p:cNvGrpSpPr>
            <a:grpSpLocks/>
          </p:cNvGrpSpPr>
          <p:nvPr/>
        </p:nvGrpSpPr>
        <p:grpSpPr bwMode="auto">
          <a:xfrm>
            <a:off x="179389" y="188918"/>
            <a:ext cx="8785225" cy="5111750"/>
            <a:chOff x="0" y="-726"/>
            <a:chExt cx="5534" cy="3220"/>
          </a:xfrm>
        </p:grpSpPr>
        <p:sp>
          <p:nvSpPr>
            <p:cNvPr id="143374" name="Rectangle 14"/>
            <p:cNvSpPr>
              <a:spLocks noChangeArrowheads="1"/>
            </p:cNvSpPr>
            <p:nvPr/>
          </p:nvSpPr>
          <p:spPr bwMode="auto">
            <a:xfrm>
              <a:off x="0" y="-726"/>
              <a:ext cx="5534" cy="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 b="0" dirty="0" smtClean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  <a:p>
              <a:r>
                <a:rPr lang="en-US" sz="1800" b="0" dirty="0" smtClean="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rPr>
                <a:t>               </a:t>
              </a:r>
            </a:p>
            <a:p>
              <a:endParaRPr lang="en-US" sz="1800" b="0" dirty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  <a:p>
              <a:r>
                <a:rPr lang="zh-CN" altLang="en-US" sz="2400" b="1" dirty="0" smtClean="0">
                  <a:solidFill>
                    <a:srgbClr val="FFFF00"/>
                  </a:solidFill>
                  <a:latin typeface="Verdana" pitchFamily="34" charset="0"/>
                </a:rPr>
                <a:t>现要做出综合评判，必须进行模糊变换（算子）</a:t>
              </a:r>
              <a:r>
                <a:rPr lang="en-US" altLang="zh-CN" sz="2400" b="1" dirty="0" smtClean="0">
                  <a:solidFill>
                    <a:srgbClr val="FFFF00"/>
                  </a:solidFill>
                  <a:latin typeface="Verdana" pitchFamily="34" charset="0"/>
                </a:rPr>
                <a:t>:  </a:t>
              </a:r>
              <a:endParaRPr lang="en-US" altLang="zh-CN" sz="2400" b="1" dirty="0">
                <a:solidFill>
                  <a:srgbClr val="FFFF00"/>
                </a:solidFill>
                <a:latin typeface="Verdana" pitchFamily="34" charset="0"/>
              </a:endParaRPr>
            </a:p>
            <a:p>
              <a:endParaRPr lang="en-US" sz="18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sz="1800" b="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                                                  </a:t>
              </a:r>
              <a:r>
                <a:rPr lang="en-US" sz="1800" b="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      </a:t>
              </a:r>
              <a:endParaRPr lang="en-US" sz="18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sz="1800" b="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                    </a:t>
              </a:r>
              <a:endParaRPr lang="en-US" sz="18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                   </a:t>
              </a:r>
              <a:endParaRPr lang="en-US" sz="18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zh-CN" altLang="en-US" sz="2000" b="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    </a:t>
              </a:r>
              <a:endParaRPr lang="en-US" altLang="zh-CN" sz="2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endPara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endPara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altLang="zh-CN" sz="2000" b="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      </a:t>
              </a:r>
            </a:p>
            <a:p>
              <a:endPara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400" b="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        为了</a:t>
              </a:r>
              <a:r>
                <a:rPr lang="zh-CN" altLang="en-US" sz="2400" b="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明确地显示综合评判的结果，还需做归一化</a:t>
              </a:r>
              <a:r>
                <a:rPr lang="zh-CN" altLang="en-US" sz="2400" b="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处理</a:t>
              </a:r>
              <a:r>
                <a:rPr lang="en-US" altLang="zh-CN" sz="2400" b="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zh-CN" altLang="en-US" sz="2400" b="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归一</a:t>
              </a:r>
              <a:endParaRPr lang="en-US" altLang="zh-CN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400" b="0" dirty="0" smtClean="0">
                  <a:solidFill>
                    <a:schemeClr val="tx1"/>
                  </a:solidFill>
                  <a:latin typeface="宋体" pitchFamily="2" charset="-122"/>
                </a:rPr>
                <a:t>化</a:t>
              </a:r>
              <a:r>
                <a:rPr lang="zh-CN" altLang="en-US" sz="2400" b="0" dirty="0">
                  <a:solidFill>
                    <a:schemeClr val="tx1"/>
                  </a:solidFill>
                  <a:latin typeface="宋体" pitchFamily="2" charset="-122"/>
                </a:rPr>
                <a:t>后</a:t>
              </a:r>
              <a:r>
                <a:rPr lang="zh-CN" altLang="en-US" sz="2400" b="0" dirty="0" smtClean="0">
                  <a:solidFill>
                    <a:schemeClr val="tx1"/>
                  </a:solidFill>
                  <a:latin typeface="宋体" pitchFamily="2" charset="-122"/>
                </a:rPr>
                <a:t>的模糊变换</a:t>
              </a:r>
              <a:r>
                <a:rPr lang="zh-CN" altLang="en-US" sz="2400" b="0" dirty="0">
                  <a:solidFill>
                    <a:schemeClr val="tx1"/>
                  </a:solidFill>
                  <a:latin typeface="宋体" pitchFamily="2" charset="-122"/>
                </a:rPr>
                <a:t>结果为</a:t>
              </a:r>
              <a:r>
                <a:rPr lang="zh-CN" altLang="en-US" sz="2400" b="0" dirty="0" smtClean="0">
                  <a:solidFill>
                    <a:schemeClr val="tx1"/>
                  </a:solidFill>
                  <a:latin typeface="宋体" pitchFamily="2" charset="-122"/>
                </a:rPr>
                <a:t>：  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Verdana" pitchFamily="34" charset="0"/>
                </a:rPr>
                <a:t>=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（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0.33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，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0.27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，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0.20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，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0.20</a:t>
              </a:r>
              <a:r>
                <a:rPr lang="zh-CN" altLang="en-US" sz="2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）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  <a:endParaRPr lang="zh-CN" alt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400" b="0" dirty="0" smtClean="0">
                  <a:solidFill>
                    <a:schemeClr val="tx1"/>
                  </a:solidFill>
                  <a:latin typeface="Verdana" pitchFamily="34" charset="0"/>
                </a:rPr>
                <a:t>此</a:t>
              </a:r>
              <a:r>
                <a:rPr lang="zh-CN" altLang="en-US" sz="2400" b="0" dirty="0">
                  <a:solidFill>
                    <a:schemeClr val="tx1"/>
                  </a:solidFill>
                  <a:latin typeface="Verdana" pitchFamily="34" charset="0"/>
                </a:rPr>
                <a:t>结果表示</a:t>
              </a:r>
              <a:r>
                <a:rPr lang="zh-CN" altLang="en-US" sz="2400" b="0" dirty="0" smtClean="0">
                  <a:solidFill>
                    <a:schemeClr val="tx1"/>
                  </a:solidFill>
                  <a:latin typeface="Verdana" pitchFamily="34" charset="0"/>
                </a:rPr>
                <a:t>，学校网络平台网课建设</a:t>
              </a:r>
              <a:r>
                <a:rPr lang="zh-CN" altLang="en-US" sz="2400" b="0" dirty="0">
                  <a:solidFill>
                    <a:schemeClr val="tx1"/>
                  </a:solidFill>
                  <a:latin typeface="Verdana" pitchFamily="34" charset="0"/>
                </a:rPr>
                <a:t>情况而言，将硬件建设</a:t>
              </a:r>
              <a:r>
                <a:rPr lang="zh-CN" altLang="en-US" sz="2400" b="0" dirty="0" smtClean="0">
                  <a:solidFill>
                    <a:schemeClr val="tx1"/>
                  </a:solidFill>
                  <a:latin typeface="Verdana" pitchFamily="34" charset="0"/>
                </a:rPr>
                <a:t>、</a:t>
              </a:r>
              <a:endParaRPr lang="en-US" altLang="zh-CN" sz="2400" b="0" dirty="0" smtClean="0">
                <a:solidFill>
                  <a:schemeClr val="tx1"/>
                </a:solidFill>
                <a:latin typeface="Verdana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400" b="0" dirty="0" smtClean="0">
                  <a:solidFill>
                    <a:schemeClr val="tx1"/>
                  </a:solidFill>
                  <a:latin typeface="Verdana" pitchFamily="34" charset="0"/>
                </a:rPr>
                <a:t>软件</a:t>
              </a:r>
              <a:r>
                <a:rPr lang="zh-CN" altLang="en-US" sz="2400" b="0" dirty="0">
                  <a:solidFill>
                    <a:schemeClr val="tx1"/>
                  </a:solidFill>
                  <a:latin typeface="Verdana" pitchFamily="34" charset="0"/>
                </a:rPr>
                <a:t>建设</a:t>
              </a:r>
              <a:r>
                <a:rPr lang="zh-CN" altLang="en-US" sz="2400" b="0" dirty="0" smtClean="0">
                  <a:solidFill>
                    <a:schemeClr val="tx1"/>
                  </a:solidFill>
                  <a:latin typeface="Verdana" pitchFamily="34" charset="0"/>
                </a:rPr>
                <a:t>、人员</a:t>
              </a:r>
              <a:r>
                <a:rPr lang="zh-CN" altLang="en-US" sz="2400" b="0" dirty="0">
                  <a:solidFill>
                    <a:schemeClr val="tx1"/>
                  </a:solidFill>
                  <a:latin typeface="Verdana" pitchFamily="34" charset="0"/>
                </a:rPr>
                <a:t>培训同时考虑的结果，根据</a:t>
              </a:r>
              <a:r>
                <a:rPr lang="zh-CN" altLang="en-US" sz="2400" b="0" dirty="0">
                  <a:solidFill>
                    <a:srgbClr val="FF0000"/>
                  </a:solidFill>
                  <a:latin typeface="Verdana" pitchFamily="34" charset="0"/>
                </a:rPr>
                <a:t>最大隶属度法</a:t>
              </a:r>
              <a:r>
                <a:rPr lang="zh-CN" altLang="en-US" sz="2400" b="0" dirty="0" smtClean="0">
                  <a:solidFill>
                    <a:schemeClr val="tx1"/>
                  </a:solidFill>
                  <a:latin typeface="Verdana" pitchFamily="34" charset="0"/>
                </a:rPr>
                <a:t>，学校</a:t>
              </a:r>
              <a:endParaRPr lang="en-US" altLang="zh-CN" sz="2400" b="0" dirty="0" smtClean="0">
                <a:solidFill>
                  <a:schemeClr val="tx1"/>
                </a:solidFill>
                <a:latin typeface="Verdana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400" b="0" dirty="0" smtClean="0">
                  <a:solidFill>
                    <a:schemeClr val="tx1"/>
                  </a:solidFill>
                  <a:latin typeface="Verdana" pitchFamily="34" charset="0"/>
                </a:rPr>
                <a:t>园</a:t>
              </a:r>
              <a:r>
                <a:rPr lang="zh-CN" altLang="en-US" sz="2400" b="0" dirty="0">
                  <a:solidFill>
                    <a:schemeClr val="tx1"/>
                  </a:solidFill>
                  <a:latin typeface="Verdana" pitchFamily="34" charset="0"/>
                </a:rPr>
                <a:t>网建设仍然是</a:t>
              </a:r>
              <a:r>
                <a:rPr lang="zh-CN" altLang="en-US" sz="2400" b="0" dirty="0" smtClean="0">
                  <a:solidFill>
                    <a:schemeClr val="tx1"/>
                  </a:solidFill>
                  <a:latin typeface="Arial"/>
                </a:rPr>
                <a:t>“</a:t>
              </a:r>
              <a:r>
                <a:rPr lang="zh-CN" altLang="en-US" sz="2400" b="0" dirty="0" smtClean="0">
                  <a:solidFill>
                    <a:schemeClr val="tx1"/>
                  </a:solidFill>
                  <a:latin typeface="Verdana" pitchFamily="34" charset="0"/>
                </a:rPr>
                <a:t>很好</a:t>
              </a:r>
              <a:r>
                <a:rPr lang="zh-CN" altLang="en-US" sz="2400" b="0" dirty="0" smtClean="0">
                  <a:solidFill>
                    <a:schemeClr val="tx1"/>
                  </a:solidFill>
                  <a:latin typeface="Arial"/>
                </a:rPr>
                <a:t>”</a:t>
              </a:r>
              <a:r>
                <a:rPr lang="zh-CN" altLang="en-US" sz="2400" b="0" dirty="0" smtClean="0">
                  <a:solidFill>
                    <a:schemeClr val="tx1"/>
                  </a:solidFill>
                  <a:latin typeface="Verdana" pitchFamily="34" charset="0"/>
                </a:rPr>
                <a:t>占最大</a:t>
              </a:r>
              <a:r>
                <a:rPr lang="zh-CN" altLang="en-US" sz="2400" b="0" dirty="0">
                  <a:solidFill>
                    <a:schemeClr val="tx1"/>
                  </a:solidFill>
                  <a:latin typeface="Verdana" pitchFamily="34" charset="0"/>
                </a:rPr>
                <a:t>比重（</a:t>
              </a:r>
              <a:r>
                <a:rPr lang="en-US" sz="2400" b="0" dirty="0" smtClean="0">
                  <a:solidFill>
                    <a:schemeClr val="tx1"/>
                  </a:solidFill>
                  <a:latin typeface="Verdana" pitchFamily="34" charset="0"/>
                </a:rPr>
                <a:t>0.33</a:t>
              </a:r>
              <a:r>
                <a:rPr lang="zh-CN" altLang="en-US" sz="2400" dirty="0" smtClean="0">
                  <a:solidFill>
                    <a:schemeClr val="tx1"/>
                  </a:solidFill>
                  <a:latin typeface="Verdana" pitchFamily="34" charset="0"/>
                </a:rPr>
                <a:t>）。</a:t>
              </a:r>
              <a:endParaRPr lang="zh-CN" altLang="en-US" sz="2400" b="0" dirty="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graphicFrame>
          <p:nvGraphicFramePr>
            <p:cNvPr id="143378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18762441"/>
                </p:ext>
              </p:extLst>
            </p:nvPr>
          </p:nvGraphicFramePr>
          <p:xfrm>
            <a:off x="771" y="108"/>
            <a:ext cx="3583" cy="15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448" name="Equation" r:id="rId3" imgW="2730240" imgH="1180800" progId="Equation.DSMT4">
                    <p:embed/>
                  </p:oleObj>
                </mc:Choice>
                <mc:Fallback>
                  <p:oleObj name="Equation" r:id="rId3" imgW="2730240" imgH="1180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1" y="108"/>
                          <a:ext cx="3583" cy="15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382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40926538"/>
                </p:ext>
              </p:extLst>
            </p:nvPr>
          </p:nvGraphicFramePr>
          <p:xfrm>
            <a:off x="2159" y="2131"/>
            <a:ext cx="200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449" name="Equation" r:id="rId5" imgW="152280" imgH="164880" progId="Equation.DSMT4">
                    <p:embed/>
                  </p:oleObj>
                </mc:Choice>
                <mc:Fallback>
                  <p:oleObj name="Equation" r:id="rId5" imgW="1522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9" y="2131"/>
                          <a:ext cx="200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82804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kumimoji="1" lang="zh-CN" altLang="en-US" sz="4000" b="1" dirty="0" smtClean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  <a:cs typeface="+mn-cs"/>
              </a:rPr>
              <a:t> </a:t>
            </a:r>
            <a:r>
              <a:rPr kumimoji="1" lang="zh-CN" altLang="en-US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模糊</a:t>
            </a:r>
            <a:r>
              <a:rPr kumimoji="1" lang="zh-CN" altLang="en-US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现象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916832"/>
            <a:ext cx="7772400" cy="4422775"/>
          </a:xfrm>
        </p:spPr>
        <p:txBody>
          <a:bodyPr/>
          <a:lstStyle/>
          <a:p>
            <a:r>
              <a:rPr lang="zh-CN" altLang="en-US" sz="2800" b="1" dirty="0" smtClean="0">
                <a:solidFill>
                  <a:srgbClr val="6666FF"/>
                </a:solidFill>
              </a:rPr>
              <a:t>模糊概念</a:t>
            </a:r>
            <a:r>
              <a:rPr lang="zh-CN" altLang="en-US" sz="2800" dirty="0" smtClean="0"/>
              <a:t>源自</a:t>
            </a:r>
            <a:r>
              <a:rPr lang="zh-CN" altLang="en-US" sz="2800" dirty="0"/>
              <a:t>于实践</a:t>
            </a:r>
          </a:p>
          <a:p>
            <a:r>
              <a:rPr lang="zh-CN" altLang="en-US" sz="2800" b="1" dirty="0">
                <a:solidFill>
                  <a:srgbClr val="6666FF"/>
                </a:solidFill>
              </a:rPr>
              <a:t>模糊概念</a:t>
            </a:r>
            <a:r>
              <a:rPr lang="zh-CN" altLang="en-US" sz="2800" dirty="0"/>
              <a:t>（现象）无处不在</a:t>
            </a:r>
          </a:p>
          <a:p>
            <a:pPr marL="303213" lvl="1" indent="0">
              <a:buNone/>
            </a:pPr>
            <a:endParaRPr lang="zh-CN" altLang="en-US" sz="2800" dirty="0"/>
          </a:p>
        </p:txBody>
      </p:sp>
      <p:pic>
        <p:nvPicPr>
          <p:cNvPr id="4" name="Picture 4" descr="NA01635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37" y="3281115"/>
            <a:ext cx="2227263" cy="169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BD10826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912815"/>
            <a:ext cx="1916112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BD06522_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068960"/>
            <a:ext cx="1897062" cy="198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1139602" y="5157192"/>
            <a:ext cx="120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0" dirty="0">
                <a:solidFill>
                  <a:srgbClr val="6666FF"/>
                </a:solidFill>
              </a:rPr>
              <a:t>风的强弱</a:t>
            </a: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3131840" y="5157192"/>
            <a:ext cx="120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0" dirty="0">
                <a:solidFill>
                  <a:srgbClr val="6666FF"/>
                </a:solidFill>
              </a:rPr>
              <a:t>人的胖瘦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5220072" y="5192365"/>
            <a:ext cx="120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0" dirty="0">
                <a:solidFill>
                  <a:srgbClr val="6666FF"/>
                </a:solidFill>
              </a:rPr>
              <a:t>年龄大小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7452320" y="5157192"/>
            <a:ext cx="120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0" dirty="0">
                <a:solidFill>
                  <a:srgbClr val="6666FF"/>
                </a:solidFill>
              </a:rPr>
              <a:t>个子高低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6296" y="3068960"/>
            <a:ext cx="1514286" cy="1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80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Rot="1" noChangeArrowheads="1"/>
          </p:cNvSpPr>
          <p:nvPr/>
        </p:nvSpPr>
        <p:spPr bwMode="auto">
          <a:xfrm>
            <a:off x="250825" y="557213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zh-CN" sz="28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dirty="0" smtClean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</a:t>
            </a:r>
            <a:r>
              <a:rPr lang="zh-CN" altLang="zh-CN" sz="2800" b="1" dirty="0" smtClean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zh-CN" sz="28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对科技成果项目的综合评价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23850" y="1600200"/>
            <a:ext cx="8280598" cy="11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latin typeface="宋体" panose="02010600030101010101" pitchFamily="2" charset="-122"/>
              </a:rPr>
              <a:t>有甲、乙、丙三项科研成果，现要从中评选出优秀项目。 </a:t>
            </a:r>
            <a:r>
              <a:rPr lang="zh-CN" altLang="en-US" sz="3200" b="1" dirty="0">
                <a:latin typeface="宋体" panose="02010600030101010101" pitchFamily="2" charset="-122"/>
              </a:rPr>
              <a:t>　　　　　　　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2195513" y="2852738"/>
            <a:ext cx="53292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Garamond" panose="02020404030301010803" pitchFamily="18" charset="0"/>
              </a:rPr>
              <a:t>表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Garamond" panose="02020404030301010803" pitchFamily="18" charset="0"/>
              </a:rPr>
              <a:t>3 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Garamond" panose="02020404030301010803" pitchFamily="18" charset="0"/>
              </a:rPr>
              <a:t>三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Garamond" panose="02020404030301010803" pitchFamily="18" charset="0"/>
              </a:rPr>
              <a:t>个科研成果的有关情况表</a:t>
            </a:r>
          </a:p>
        </p:txBody>
      </p:sp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356992"/>
            <a:ext cx="8002524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329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539750" y="1484313"/>
            <a:ext cx="8229600" cy="345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设评价指标集合：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　　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U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＝｛科技水平，实现可能性，经济效益｝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评语集合：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　　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V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＝｛高，中，低｝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评价指标权系数向量：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　　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＝（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0.2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0.3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0.5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42187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1619672" y="1268760"/>
            <a:ext cx="5905202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b="1" dirty="0"/>
              <a:t>　　　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表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4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专家</a:t>
            </a:r>
            <a:r>
              <a:rPr lang="zh-CN" altLang="en-US" sz="2800" b="1" dirty="0">
                <a:solidFill>
                  <a:srgbClr val="FF0000"/>
                </a:solidFill>
              </a:rPr>
              <a:t>评价结果表</a:t>
            </a: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60848"/>
            <a:ext cx="8868354" cy="2880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032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468313" y="1196975"/>
            <a:ext cx="8229600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　</a:t>
            </a:r>
            <a:r>
              <a:rPr lang="zh-CN" altLang="en-US" sz="2800" b="1" dirty="0">
                <a:latin typeface="宋体" panose="02010600030101010101" pitchFamily="2" charset="-122"/>
              </a:rPr>
              <a:t>　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由表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4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，</a:t>
            </a:r>
            <a:r>
              <a:rPr lang="zh-CN" altLang="en-US" sz="2800" b="1" dirty="0">
                <a:latin typeface="宋体" panose="02010600030101010101" pitchFamily="2" charset="-122"/>
              </a:rPr>
              <a:t>可得甲、乙、丙三个项目各自的评价矩阵</a:t>
            </a:r>
            <a:r>
              <a:rPr lang="en-US" altLang="zh-CN" sz="2800" b="1" dirty="0">
                <a:latin typeface="宋体" panose="02010600030101010101" pitchFamily="2" charset="-122"/>
              </a:rPr>
              <a:t>P</a:t>
            </a:r>
            <a:r>
              <a:rPr lang="zh-CN" altLang="en-US" sz="2800" b="1" dirty="0">
                <a:latin typeface="宋体" panose="02010600030101010101" pitchFamily="2" charset="-122"/>
              </a:rPr>
              <a:t>、</a:t>
            </a:r>
            <a:r>
              <a:rPr lang="en-US" altLang="zh-CN" sz="2800" b="1" dirty="0">
                <a:latin typeface="宋体" panose="02010600030101010101" pitchFamily="2" charset="-122"/>
              </a:rPr>
              <a:t>Q</a:t>
            </a:r>
            <a:r>
              <a:rPr lang="zh-CN" altLang="en-US" sz="2800" b="1" dirty="0">
                <a:latin typeface="宋体" panose="02010600030101010101" pitchFamily="2" charset="-122"/>
              </a:rPr>
              <a:t>、</a:t>
            </a:r>
            <a:r>
              <a:rPr lang="en-US" altLang="zh-CN" sz="2800" b="1" dirty="0">
                <a:latin typeface="宋体" panose="02010600030101010101" pitchFamily="2" charset="-122"/>
              </a:rPr>
              <a:t>R</a:t>
            </a:r>
            <a:r>
              <a:rPr lang="zh-CN" altLang="en-US" sz="2800" b="1" dirty="0">
                <a:latin typeface="宋体" panose="02010600030101010101" pitchFamily="2" charset="-122"/>
              </a:rPr>
              <a:t>：</a:t>
            </a:r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2995939"/>
              </p:ext>
            </p:extLst>
          </p:nvPr>
        </p:nvGraphicFramePr>
        <p:xfrm>
          <a:off x="1187624" y="2564904"/>
          <a:ext cx="2808287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36" r:id="rId3" imgW="1311262" imgH="713064" progId="Equation.3">
                  <p:embed/>
                </p:oleObj>
              </mc:Choice>
              <mc:Fallback>
                <p:oleObj r:id="rId3" imgW="1311262" imgH="7130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2564904"/>
                        <a:ext cx="2808287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4946650" y="2565400"/>
          <a:ext cx="285115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37" r:id="rId5" imgW="1297970" imgH="712754" progId="Equation.3">
                  <p:embed/>
                </p:oleObj>
              </mc:Choice>
              <mc:Fallback>
                <p:oleObj r:id="rId5" imgW="1297970" imgH="71275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6650" y="2565400"/>
                        <a:ext cx="285115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3159125" y="4581525"/>
          <a:ext cx="2752725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38" r:id="rId7" imgW="1285248" imgH="712754" progId="Equation.3">
                  <p:embed/>
                </p:oleObj>
              </mc:Choice>
              <mc:Fallback>
                <p:oleObj r:id="rId7" imgW="1285248" imgH="71275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9125" y="4581525"/>
                        <a:ext cx="2752725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238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457200" y="765175"/>
            <a:ext cx="82296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b="1"/>
              <a:t>求得：</a:t>
            </a:r>
          </a:p>
        </p:txBody>
      </p:sp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900113" y="1484313"/>
          <a:ext cx="3816350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74" r:id="rId3" imgW="1460183" imgH="216123" progId="Equation.3">
                  <p:embed/>
                </p:oleObj>
              </mc:Choice>
              <mc:Fallback>
                <p:oleObj r:id="rId3" imgW="1460183" imgH="2161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484313"/>
                        <a:ext cx="3816350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4932363" y="1498600"/>
          <a:ext cx="38163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75" r:id="rId5" imgW="1485572" imgH="216123" progId="Equation.3">
                  <p:embed/>
                </p:oleObj>
              </mc:Choice>
              <mc:Fallback>
                <p:oleObj r:id="rId5" imgW="1485572" imgH="2161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1498600"/>
                        <a:ext cx="381635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900113" y="2349500"/>
          <a:ext cx="3827462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76" r:id="rId7" imgW="1451266" imgH="229414" progId="Equation.3">
                  <p:embed/>
                </p:oleObj>
              </mc:Choice>
              <mc:Fallback>
                <p:oleObj r:id="rId7" imgW="1451266" imgH="2294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349500"/>
                        <a:ext cx="3827462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539750" y="3140075"/>
            <a:ext cx="2520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effectLst>
                  <a:outerShdw blurRad="38100" dist="38100" dir="2700000" algn="tl">
                    <a:srgbClr val="FFFFFF"/>
                  </a:outerShdw>
                </a:effectLst>
                <a:latin typeface="Garamond" panose="02020404030301010803" pitchFamily="18" charset="0"/>
              </a:rPr>
              <a:t>归一化后得：</a:t>
            </a:r>
          </a:p>
        </p:txBody>
      </p:sp>
      <p:graphicFrame>
        <p:nvGraphicFramePr>
          <p:cNvPr id="30727" name="Object 7"/>
          <p:cNvGraphicFramePr>
            <a:graphicFrameLocks noChangeAspect="1"/>
          </p:cNvGraphicFramePr>
          <p:nvPr/>
        </p:nvGraphicFramePr>
        <p:xfrm>
          <a:off x="827088" y="3889375"/>
          <a:ext cx="3671887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77" r:id="rId9" imgW="1336717" imgH="229414" progId="Equation.3">
                  <p:embed/>
                </p:oleObj>
              </mc:Choice>
              <mc:Fallback>
                <p:oleObj r:id="rId9" imgW="1336717" imgH="2294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889375"/>
                        <a:ext cx="3671887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8" name="Object 8"/>
          <p:cNvGraphicFramePr>
            <a:graphicFrameLocks noChangeAspect="1"/>
          </p:cNvGraphicFramePr>
          <p:nvPr/>
        </p:nvGraphicFramePr>
        <p:xfrm>
          <a:off x="4859338" y="3860800"/>
          <a:ext cx="381635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78" r:id="rId11" imgW="1336717" imgH="229414" progId="Equation.3">
                  <p:embed/>
                </p:oleObj>
              </mc:Choice>
              <mc:Fallback>
                <p:oleObj r:id="rId11" imgW="1336717" imgH="2294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3860800"/>
                        <a:ext cx="3816350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9" name="Object 9"/>
          <p:cNvGraphicFramePr>
            <a:graphicFrameLocks noChangeAspect="1"/>
          </p:cNvGraphicFramePr>
          <p:nvPr/>
        </p:nvGraphicFramePr>
        <p:xfrm>
          <a:off x="855663" y="4897438"/>
          <a:ext cx="3671887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79" r:id="rId13" imgW="1349445" imgH="242142" progId="Equation.3">
                  <p:embed/>
                </p:oleObj>
              </mc:Choice>
              <mc:Fallback>
                <p:oleObj r:id="rId13" imgW="1349445" imgH="2421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663" y="4897438"/>
                        <a:ext cx="3671887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971600" y="5805264"/>
            <a:ext cx="691261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Garamond" panose="02020404030301010803" pitchFamily="18" charset="0"/>
              </a:rPr>
              <a:t>　所以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Garamond" panose="02020404030301010803" pitchFamily="18" charset="0"/>
              </a:rPr>
              <a:t>项目乙</a:t>
            </a:r>
            <a:r>
              <a:rPr lang="zh-CN" alt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Garamond" panose="02020404030301010803" pitchFamily="18" charset="0"/>
              </a:rPr>
              <a:t>可推荐为优秀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Garamond" panose="02020404030301010803" pitchFamily="18" charset="0"/>
              </a:rPr>
              <a:t>项目。</a:t>
            </a:r>
            <a:endParaRPr lang="zh-CN" altLang="en-US" sz="3200" b="1" dirty="0">
              <a:effectLst>
                <a:outerShdw blurRad="38100" dist="38100" dir="2700000" algn="tl">
                  <a:srgbClr val="FFFFFF"/>
                </a:outerShdw>
              </a:effectLst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09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323528" y="2420888"/>
            <a:ext cx="864096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"/>
              </a:spcBef>
              <a:spcAft>
                <a:spcPct val="50000"/>
              </a:spcAft>
            </a:pP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因素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集：</a:t>
            </a:r>
          </a:p>
          <a:p>
            <a:r>
              <a:rPr lang="zh-CN" alt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政治表现及工作态度，教学水平，科研水平，外语水平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spcBef>
                <a:spcPct val="50000"/>
              </a:spcBef>
              <a:spcAft>
                <a:spcPct val="50000"/>
              </a:spcAft>
            </a:pP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评判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集：</a:t>
            </a:r>
          </a:p>
          <a:p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好，较好，一般，较差，差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zh-C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395288" y="981075"/>
            <a:ext cx="849719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32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</a:t>
            </a:r>
            <a:r>
              <a:rPr lang="zh-CN" altLang="en-US" sz="32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：（“晋升”的数学模型</a:t>
            </a:r>
            <a:r>
              <a:rPr lang="en-US" altLang="zh-CN" sz="32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CN" altLang="en-US" sz="32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以高校教师晋升教授为例</a:t>
            </a:r>
          </a:p>
        </p:txBody>
      </p:sp>
    </p:spTree>
    <p:extLst>
      <p:ext uri="{BB962C8B-B14F-4D97-AF65-F5344CB8AC3E}">
        <p14:creationId xmlns:p14="http://schemas.microsoft.com/office/powerpoint/2010/main" val="211082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179388" y="908050"/>
            <a:ext cx="82184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）建立模糊综合评判矩阵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531813" y="1801813"/>
            <a:ext cx="814546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</a:rPr>
              <a:t>      当学科评审组的每个成员对评判的对象进行评价，假定学科评审组由</a:t>
            </a:r>
            <a:r>
              <a:rPr lang="en-US" altLang="zh-CN" sz="3200" dirty="0">
                <a:latin typeface="Times New Roman" panose="02020603050405020304" pitchFamily="18" charset="0"/>
              </a:rPr>
              <a:t>7</a:t>
            </a:r>
            <a:r>
              <a:rPr lang="zh-CN" altLang="en-US" sz="3200" dirty="0">
                <a:latin typeface="Times New Roman" panose="02020603050405020304" pitchFamily="18" charset="0"/>
              </a:rPr>
              <a:t>人组成，用打分或投票的方法表明各自的</a:t>
            </a:r>
            <a:r>
              <a:rPr lang="zh-CN" altLang="en-US" sz="3200" dirty="0" smtClean="0">
                <a:latin typeface="Times New Roman" panose="02020603050405020304" pitchFamily="18" charset="0"/>
              </a:rPr>
              <a:t>评价。</a:t>
            </a:r>
            <a:endParaRPr lang="zh-CN" altLang="zh-CN" dirty="0"/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323528" y="3573016"/>
            <a:ext cx="8353425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zh-CN" altLang="en-US" sz="32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例如</a:t>
            </a:r>
            <a:r>
              <a:rPr lang="zh-CN" altLang="en-US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</a:t>
            </a:r>
            <a:r>
              <a:rPr lang="zh-CN" altLang="en-US" sz="32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王老师，</a:t>
            </a:r>
            <a:r>
              <a:rPr lang="zh-CN" altLang="en-US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学科评审组中</a:t>
            </a:r>
            <a:r>
              <a:rPr lang="zh-CN" altLang="en-US" sz="32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有</a:t>
            </a:r>
            <a:endParaRPr lang="en-US" altLang="zh-CN" sz="3200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4</a:t>
            </a:r>
            <a:r>
              <a:rPr lang="zh-CN" altLang="en-US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人认为政治表现及工作态度好</a:t>
            </a:r>
            <a:r>
              <a:rPr lang="zh-CN" altLang="en-US" sz="32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endParaRPr lang="en-US" altLang="zh-CN" sz="3200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2</a:t>
            </a:r>
            <a:r>
              <a:rPr lang="zh-CN" altLang="en-US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人认为较好</a:t>
            </a:r>
            <a:r>
              <a:rPr lang="zh-CN" altLang="en-US" sz="32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endParaRPr lang="en-US" altLang="zh-CN" sz="3200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1</a:t>
            </a:r>
            <a:r>
              <a:rPr lang="zh-CN" altLang="en-US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人认为一般</a:t>
            </a:r>
            <a:r>
              <a:rPr lang="zh-CN" altLang="en-US" sz="32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endParaRPr lang="en-US" altLang="zh-CN" sz="3200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r>
              <a:rPr lang="zh-CN" altLang="en-US" sz="32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</a:t>
            </a:r>
            <a:r>
              <a:rPr lang="zh-CN" altLang="en-US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其他因素作类似评价。</a:t>
            </a:r>
            <a:endParaRPr lang="zh-CN" altLang="zh-CN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908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bldLvl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Group 2"/>
          <p:cNvGraphicFramePr>
            <a:graphicFrameLocks noGrp="1"/>
          </p:cNvGraphicFramePr>
          <p:nvPr/>
        </p:nvGraphicFramePr>
        <p:xfrm>
          <a:off x="396875" y="1944688"/>
          <a:ext cx="8496300" cy="3016250"/>
        </p:xfrm>
        <a:graphic>
          <a:graphicData uri="http://schemas.openxmlformats.org/drawingml/2006/table">
            <a:tbl>
              <a:tblPr/>
              <a:tblGrid>
                <a:gridCol w="8496300"/>
              </a:tblGrid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评判集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因素集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         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好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        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较好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         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一般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        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较差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       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差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政治表现及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  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工作态度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       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4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          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            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           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          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教学水平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       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6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          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            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           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          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科研水平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       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          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            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5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           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          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外语水平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       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          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            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           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          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566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539750" y="765175"/>
          <a:ext cx="7567613" cy="305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44" r:id="rId3" imgW="2857637" imgH="1155917" progId="Equation.3">
                  <p:embed/>
                </p:oleObj>
              </mc:Choice>
              <mc:Fallback>
                <p:oleObj r:id="rId3" imgW="2857637" imgH="1155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765175"/>
                        <a:ext cx="7567613" cy="305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539750" y="3738563"/>
          <a:ext cx="7056438" cy="311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45" name="公式" r:id="rId5" imgW="2641320" imgH="1168200" progId="Equation.3">
                  <p:embed/>
                </p:oleObj>
              </mc:Choice>
              <mc:Fallback>
                <p:oleObj name="公式" r:id="rId5" imgW="2641320" imgH="116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738563"/>
                        <a:ext cx="7056438" cy="311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2970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107950" y="765175"/>
            <a:ext cx="7874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）综合评判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466725" y="1344613"/>
            <a:ext cx="78994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以教学为主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的教师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，权重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=(0.2,0.5,0.1,0.2)</a:t>
            </a:r>
          </a:p>
          <a:p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以科研为主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的教师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，权重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=(0.2,0.1,0.5,0.2)</a:t>
            </a:r>
            <a:endParaRPr lang="zh-CN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411480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74" r:id="rId3" imgW="915438" imgH="216127" progId="Equation.3">
                  <p:embed/>
                </p:oleObj>
              </mc:Choice>
              <mc:Fallback>
                <p:oleObj r:id="rId3" imgW="915438" imgH="21612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517635"/>
              </p:ext>
            </p:extLst>
          </p:nvPr>
        </p:nvGraphicFramePr>
        <p:xfrm>
          <a:off x="467544" y="2420888"/>
          <a:ext cx="3600202" cy="535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75" r:id="rId5" imgW="1449018" imgH="216127" progId="Equation.3">
                  <p:embed/>
                </p:oleObj>
              </mc:Choice>
              <mc:Fallback>
                <p:oleObj r:id="rId5" imgW="1449018" imgH="21612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420888"/>
                        <a:ext cx="3600202" cy="5356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2227263" y="2997200"/>
            <a:ext cx="551338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</a:rPr>
              <a:t>=(0.5,0.2,0.14,0.14,0.14)</a:t>
            </a:r>
          </a:p>
          <a:p>
            <a:r>
              <a:rPr lang="en-US" altLang="zh-CN" sz="2800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</a:rPr>
              <a:t>=(0.2,0.2,0.5,0.14,0.14)</a:t>
            </a:r>
            <a:endParaRPr lang="zh-CN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539750" y="4025900"/>
            <a:ext cx="792162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归一化（即将每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分量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除以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分量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总和），得</a:t>
            </a:r>
          </a:p>
          <a:p>
            <a:r>
              <a: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sz="2800" dirty="0">
                <a:solidFill>
                  <a:srgbClr val="FF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0.46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dirty="0">
                <a:solidFill>
                  <a:srgbClr val="FF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0.18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,0.12,0.12,0.12)</a:t>
            </a:r>
          </a:p>
          <a:p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B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=(0.17,0.17,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,0.12,0.12)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323528" y="5517232"/>
            <a:ext cx="853244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规定评价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“好”和“较好”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要占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50%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以上才可晋升，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endParaRPr lang="en-US" altLang="zh-CN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此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教师晋升为</a:t>
            </a:r>
            <a:r>
              <a:rPr lang="zh-CN" altLang="en-US" sz="2400" b="1" dirty="0">
                <a:solidFill>
                  <a:srgbClr val="FF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教学型教授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，不可晋升为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科研型教授</a:t>
            </a:r>
          </a:p>
        </p:txBody>
      </p:sp>
    </p:spTree>
    <p:extLst>
      <p:ext uri="{BB962C8B-B14F-4D97-AF65-F5344CB8AC3E}">
        <p14:creationId xmlns:p14="http://schemas.microsoft.com/office/powerpoint/2010/main" val="727839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ldLvl="0" autoUpdateAnimBg="0"/>
      <p:bldP spid="35846" grpId="0" bldLvl="0" autoUpdateAnimBg="0"/>
      <p:bldP spid="35847" grpId="0" bldLvl="0" autoUpdateAnimBg="0"/>
      <p:bldP spid="35848" grpId="0" bldLvl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4664"/>
            <a:ext cx="8229600" cy="1252537"/>
          </a:xfrm>
        </p:spPr>
        <p:txBody>
          <a:bodyPr/>
          <a:lstStyle/>
          <a:p>
            <a:pPr algn="l">
              <a:lnSpc>
                <a:spcPct val="90000"/>
              </a:lnSpc>
            </a:pPr>
            <a:r>
              <a:rPr kumimoji="1" lang="zh-CN" altLang="en-US" b="1" dirty="0">
                <a:solidFill>
                  <a:srgbClr val="FFFF00"/>
                </a:solidFill>
                <a:latin typeface="华文行楷" pitchFamily="2" charset="-122"/>
                <a:ea typeface="华文行楷" pitchFamily="2" charset="-122"/>
                <a:cs typeface="+mn-cs"/>
              </a:rPr>
              <a:t>非此即彼？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2348880"/>
            <a:ext cx="7920880" cy="34512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3200" dirty="0">
                <a:latin typeface="Arial"/>
              </a:rPr>
              <a:t>“</a:t>
            </a:r>
            <a:r>
              <a:rPr lang="zh-CN" altLang="en-US" sz="3200" dirty="0">
                <a:solidFill>
                  <a:srgbClr val="FF0000"/>
                </a:solidFill>
              </a:rPr>
              <a:t>高个子</a:t>
            </a:r>
            <a:r>
              <a:rPr lang="zh-CN" altLang="en-US" sz="3200" dirty="0">
                <a:latin typeface="Arial"/>
              </a:rPr>
              <a:t>”</a:t>
            </a:r>
            <a:endParaRPr lang="zh-CN" altLang="en-US" sz="3200" dirty="0"/>
          </a:p>
          <a:p>
            <a:pPr>
              <a:lnSpc>
                <a:spcPct val="90000"/>
              </a:lnSpc>
            </a:pPr>
            <a:r>
              <a:rPr lang="zh-CN" altLang="en-US" sz="3200" dirty="0">
                <a:latin typeface="Arial"/>
              </a:rPr>
              <a:t>“</a:t>
            </a:r>
            <a:r>
              <a:rPr lang="zh-CN" altLang="en-US" sz="3200" dirty="0">
                <a:solidFill>
                  <a:srgbClr val="FF0000"/>
                </a:solidFill>
              </a:rPr>
              <a:t>年轻</a:t>
            </a:r>
            <a:r>
              <a:rPr lang="zh-CN" altLang="en-US" sz="3200" dirty="0">
                <a:latin typeface="Arial"/>
              </a:rPr>
              <a:t>”</a:t>
            </a:r>
            <a:endParaRPr lang="zh-CN" altLang="en-US" sz="3200" dirty="0"/>
          </a:p>
          <a:p>
            <a:pPr>
              <a:lnSpc>
                <a:spcPct val="90000"/>
              </a:lnSpc>
            </a:pPr>
            <a:r>
              <a:rPr lang="zh-CN" altLang="en-US" sz="3200" dirty="0"/>
              <a:t>现实世界中的很多概念具有</a:t>
            </a: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模糊性</a:t>
            </a:r>
          </a:p>
          <a:p>
            <a:pPr>
              <a:lnSpc>
                <a:spcPct val="90000"/>
              </a:lnSpc>
            </a:pPr>
            <a:r>
              <a:rPr lang="zh-CN" altLang="en-US" sz="3200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模糊性</a:t>
            </a:r>
            <a:r>
              <a:rPr lang="zh-CN" altLang="en-US" sz="3200" dirty="0"/>
              <a:t>：客观事物差异的中间</a:t>
            </a:r>
            <a:r>
              <a:rPr lang="zh-CN" altLang="en-US" sz="3200" dirty="0">
                <a:solidFill>
                  <a:srgbClr val="FA0202"/>
                </a:solidFill>
              </a:rPr>
              <a:t>过渡</a:t>
            </a:r>
            <a:r>
              <a:rPr lang="zh-CN" altLang="en-US" sz="3200" dirty="0"/>
              <a:t>中的不分明性，难以划定界限。非此即彼？</a:t>
            </a:r>
          </a:p>
          <a:p>
            <a:pPr lvl="1">
              <a:lnSpc>
                <a:spcPct val="90000"/>
              </a:lnSpc>
            </a:pPr>
            <a:r>
              <a:rPr lang="zh-CN" altLang="en-US" sz="3200" dirty="0"/>
              <a:t>亦此亦彼，模糊概念</a:t>
            </a:r>
          </a:p>
        </p:txBody>
      </p:sp>
    </p:spTree>
    <p:extLst>
      <p:ext uri="{BB962C8B-B14F-4D97-AF65-F5344CB8AC3E}">
        <p14:creationId xmlns:p14="http://schemas.microsoft.com/office/powerpoint/2010/main" val="197397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107504" y="1484784"/>
            <a:ext cx="8928992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3200" b="1" dirty="0" smtClean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3200" b="1" dirty="0" smtClean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2.4</a:t>
            </a:r>
            <a:r>
              <a:rPr lang="zh-CN" altLang="en-US" sz="32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 </a:t>
            </a:r>
            <a:r>
              <a:rPr lang="zh-CN" altLang="en-US" sz="28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利用模糊综合评判对</a:t>
            </a:r>
            <a:r>
              <a:rPr lang="en-US" altLang="zh-CN" sz="2800" b="1" dirty="0" smtClean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zh-CN" altLang="en-US" sz="28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家</a:t>
            </a:r>
            <a:r>
              <a:rPr lang="zh-CN" altLang="en-US" sz="2800" b="1" dirty="0" smtClean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制药厂</a:t>
            </a:r>
            <a:r>
              <a:rPr lang="zh-CN" altLang="en-US" sz="28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经济效益的好坏进行</a:t>
            </a:r>
            <a:r>
              <a:rPr lang="zh-CN" altLang="en-US" sz="2800" b="1" dirty="0" smtClean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排。</a:t>
            </a:r>
            <a:endParaRPr lang="zh-CN" altLang="en-US" sz="2800" b="1" dirty="0">
              <a:solidFill>
                <a:srgbClr val="FF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5000"/>
              </a:spcBef>
              <a:spcAft>
                <a:spcPct val="25000"/>
              </a:spcAft>
            </a:pPr>
            <a:r>
              <a:rPr lang="zh-CN" altLang="en-US" sz="3200" b="1" dirty="0">
                <a:solidFill>
                  <a:srgbClr val="66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因素集：</a:t>
            </a:r>
          </a:p>
          <a:p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8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{ </a:t>
            </a:r>
            <a:r>
              <a:rPr lang="en-US" altLang="zh-CN" sz="28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zh-CN" sz="28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zh-CN" alt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反映企业经济效益的主要指标</a:t>
            </a:r>
          </a:p>
          <a:p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其中   </a:t>
            </a:r>
            <a:r>
              <a:rPr lang="en-US" altLang="zh-CN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：总产值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消耗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  </a:t>
            </a:r>
            <a:r>
              <a:rPr lang="en-US" altLang="zh-CN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净产值；</a:t>
            </a:r>
            <a:endParaRPr lang="en-US" altLang="zh-CN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u</a:t>
            </a:r>
            <a:r>
              <a:rPr lang="en-US" altLang="zh-CN" sz="24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：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盈利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资金占有；</a:t>
            </a:r>
            <a:r>
              <a:rPr lang="en-US" altLang="zh-CN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：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销售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收入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成本，</a:t>
            </a:r>
          </a:p>
          <a:p>
            <a:pPr>
              <a:spcBef>
                <a:spcPct val="25000"/>
              </a:spcBef>
              <a:spcAft>
                <a:spcPct val="25000"/>
              </a:spcAft>
            </a:pP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评判集：</a:t>
            </a:r>
          </a:p>
          <a:p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8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{ </a:t>
            </a:r>
            <a:r>
              <a:rPr lang="en-US" altLang="zh-CN" sz="28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…, </a:t>
            </a:r>
            <a:r>
              <a:rPr lang="en-US" altLang="zh-CN" sz="28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 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zh-CN" alt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家制药厂</a:t>
            </a:r>
            <a:endParaRPr lang="zh-CN" altLang="zh-C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57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616235"/>
              </p:ext>
            </p:extLst>
          </p:nvPr>
        </p:nvGraphicFramePr>
        <p:xfrm>
          <a:off x="2195736" y="404813"/>
          <a:ext cx="5040560" cy="6324025"/>
        </p:xfrm>
        <a:graphic>
          <a:graphicData uri="http://schemas.openxmlformats.org/drawingml/2006/table">
            <a:tbl>
              <a:tblPr/>
              <a:tblGrid>
                <a:gridCol w="5040560"/>
              </a:tblGrid>
              <a:tr h="42919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宋体" panose="02010600030101010101" pitchFamily="2" charset="-122"/>
                        </a:rPr>
                        <a:t>编号     </a:t>
                      </a: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宋体" panose="02010600030101010101" pitchFamily="2" charset="-122"/>
                        </a:rPr>
                        <a:t>u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宋体" panose="02010600030101010101" pitchFamily="2" charset="-122"/>
                        </a:rPr>
                        <a:t>1       </a:t>
                      </a: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宋体" panose="02010600030101010101" pitchFamily="2" charset="-122"/>
                        </a:rPr>
                        <a:t> u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宋体" panose="02010600030101010101" pitchFamily="2" charset="-122"/>
                        </a:rPr>
                        <a:t>2        </a:t>
                      </a: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宋体" panose="02010600030101010101" pitchFamily="2" charset="-122"/>
                        </a:rPr>
                        <a:t>u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宋体" panose="02010600030101010101" pitchFamily="2" charset="-122"/>
                        </a:rPr>
                        <a:t>3       </a:t>
                      </a: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宋体" panose="02010600030101010101" pitchFamily="2" charset="-122"/>
                        </a:rPr>
                        <a:t> u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33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 </a:t>
                      </a: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宋体" panose="02010600030101010101" pitchFamily="2" charset="-122"/>
                        </a:rPr>
                        <a:t>1         1.611         10.59         0.69         1.67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宋体" panose="02010600030101010101" pitchFamily="2" charset="-122"/>
                        </a:rPr>
                        <a:t>2         1.429          9.44         0.61         1.50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宋体" panose="02010600030101010101" pitchFamily="2" charset="-122"/>
                        </a:rPr>
                        <a:t>3         1.447          5.97         0.24         1.25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宋体" panose="02010600030101010101" pitchFamily="2" charset="-122"/>
                        </a:rPr>
                        <a:t>4         1.572         10.78         0.75         1.71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宋体" panose="02010600030101010101" pitchFamily="2" charset="-122"/>
                        </a:rPr>
                        <a:t>5         1.483         10.99         0.75         1.44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宋体" panose="02010600030101010101" pitchFamily="2" charset="-122"/>
                        </a:rPr>
                        <a:t>6         1.371          6.46         0.41         1.31 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宋体" panose="02010600030101010101" pitchFamily="2" charset="-122"/>
                        </a:rPr>
                        <a:t>7         1.665         10.51         0.53         1.52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宋体" panose="02010600030101010101" pitchFamily="2" charset="-122"/>
                        </a:rPr>
                        <a:t>8         1.403          6.11         0.17         1.32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宋体" panose="02010600030101010101" pitchFamily="2" charset="-122"/>
                        </a:rPr>
                        <a:t>9         2.620         21.51         1.40         2.59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宋体" panose="02010600030101010101" pitchFamily="2" charset="-122"/>
                        </a:rPr>
                        <a:t>10        2.033         24.15         1.80         1.89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宋体" panose="02010600030101010101" pitchFamily="2" charset="-122"/>
                        </a:rPr>
                        <a:t>11        2.015         26.86         1.93         2.02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宋体" panose="02010600030101010101" pitchFamily="2" charset="-122"/>
                        </a:rPr>
                        <a:t>12        1.501          9.74         0.87         1.48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宋体" panose="02010600030101010101" pitchFamily="2" charset="-122"/>
                        </a:rPr>
                        <a:t>13        1.578         14.52         1.12         1.47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宋体" panose="02010600030101010101" pitchFamily="2" charset="-122"/>
                        </a:rPr>
                        <a:t>14        1.735         14.64         1.21         1.91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宋体" panose="02010600030101010101" pitchFamily="2" charset="-122"/>
                        </a:rPr>
                        <a:t>15        1.453         12.88         0.87         1.52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宋体" panose="02010600030101010101" pitchFamily="2" charset="-122"/>
                        </a:rPr>
                        <a:t>16        1.765         17.94         0.89         1.40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宋体" panose="02010600030101010101" pitchFamily="2" charset="-122"/>
                        </a:rPr>
                        <a:t>17        1.532         29.42         2.52         1.80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宋体" panose="02010600030101010101" pitchFamily="2" charset="-122"/>
                        </a:rPr>
                        <a:t>18        1.488          9.23         0.81         1.45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宋体" panose="02010600030101010101" pitchFamily="2" charset="-122"/>
                        </a:rPr>
                        <a:t>19        2.586         16.07         0.82         1.83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宋体" panose="02010600030101010101" pitchFamily="2" charset="-122"/>
                        </a:rPr>
                        <a:t>20        1.992         21.63         1.01         1.8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9</a:t>
                      </a: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宋体" panose="02010600030101010101" pitchFamily="2" charset="-122"/>
                        </a:rPr>
                        <a:t>     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948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50838" y="955675"/>
            <a:ext cx="84693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 sz="3200">
              <a:latin typeface="Times New Roman" panose="02020603050405020304" pitchFamily="18" charset="0"/>
            </a:endParaRP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179388" y="908050"/>
            <a:ext cx="82184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latin typeface="Times New Roman" panose="02020603050405020304" pitchFamily="18" charset="0"/>
              </a:rPr>
              <a:t>（</a:t>
            </a:r>
            <a:r>
              <a:rPr lang="en-US" altLang="zh-CN" sz="3200" b="1">
                <a:latin typeface="Times New Roman" panose="02020603050405020304" pitchFamily="18" charset="0"/>
              </a:rPr>
              <a:t>1</a:t>
            </a:r>
            <a:r>
              <a:rPr lang="zh-CN" altLang="en-US" sz="3200" b="1">
                <a:latin typeface="Times New Roman" panose="02020603050405020304" pitchFamily="18" charset="0"/>
              </a:rPr>
              <a:t>）建立模糊综合评判矩阵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604838" y="1957388"/>
            <a:ext cx="8288337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 sz="3200">
              <a:latin typeface="宋体" panose="02010600030101010101" pitchFamily="2" charset="-122"/>
            </a:endParaRPr>
          </a:p>
        </p:txBody>
      </p:sp>
      <p:graphicFrame>
        <p:nvGraphicFramePr>
          <p:cNvPr id="389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1149449"/>
              </p:ext>
            </p:extLst>
          </p:nvPr>
        </p:nvGraphicFramePr>
        <p:xfrm>
          <a:off x="179388" y="1628775"/>
          <a:ext cx="8742362" cy="302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56" name="Equation" r:id="rId3" imgW="3301920" imgH="1143000" progId="Equation.DSMT4">
                  <p:embed/>
                </p:oleObj>
              </mc:Choice>
              <mc:Fallback>
                <p:oleObj name="Equation" r:id="rId3" imgW="330192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628775"/>
                        <a:ext cx="8742362" cy="302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250825" y="4725988"/>
            <a:ext cx="8569325" cy="163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latin typeface="Times New Roman" panose="02020603050405020304" pitchFamily="18" charset="0"/>
              </a:rPr>
              <a:t>    即</a:t>
            </a:r>
            <a:r>
              <a:rPr lang="en-US" altLang="zh-CN" sz="3200" b="1" i="1">
                <a:latin typeface="Times New Roman" panose="02020603050405020304" pitchFamily="18" charset="0"/>
              </a:rPr>
              <a:t>r</a:t>
            </a:r>
            <a:r>
              <a:rPr lang="en-US" altLang="zh-CN" sz="3200" b="1" i="1" baseline="-25000">
                <a:latin typeface="Times New Roman" panose="02020603050405020304" pitchFamily="18" charset="0"/>
              </a:rPr>
              <a:t>ij</a:t>
            </a:r>
            <a:r>
              <a:rPr lang="zh-CN" altLang="en-US" sz="3200" b="1">
                <a:latin typeface="Times New Roman" panose="02020603050405020304" pitchFamily="18" charset="0"/>
              </a:rPr>
              <a:t>表示第</a:t>
            </a:r>
            <a:r>
              <a:rPr lang="en-US" altLang="zh-CN" sz="3200" b="1" i="1">
                <a:latin typeface="Times New Roman" panose="02020603050405020304" pitchFamily="18" charset="0"/>
              </a:rPr>
              <a:t>j</a:t>
            </a:r>
            <a:r>
              <a:rPr lang="zh-CN" altLang="en-US" sz="3200" b="1">
                <a:latin typeface="Times New Roman" panose="02020603050405020304" pitchFamily="18" charset="0"/>
              </a:rPr>
              <a:t>个制药厂的第</a:t>
            </a:r>
            <a:r>
              <a:rPr lang="en-US" altLang="zh-CN" sz="3200" b="1" i="1">
                <a:latin typeface="Times New Roman" panose="02020603050405020304" pitchFamily="18" charset="0"/>
              </a:rPr>
              <a:t>i</a:t>
            </a:r>
            <a:r>
              <a:rPr lang="zh-CN" altLang="en-US" sz="3200" b="1">
                <a:latin typeface="Times New Roman" panose="02020603050405020304" pitchFamily="18" charset="0"/>
              </a:rPr>
              <a:t>个因素的值在</a:t>
            </a:r>
            <a:r>
              <a:rPr lang="en-US" altLang="zh-CN" sz="3200" b="1">
                <a:latin typeface="Times New Roman" panose="02020603050405020304" pitchFamily="18" charset="0"/>
              </a:rPr>
              <a:t>20</a:t>
            </a:r>
            <a:r>
              <a:rPr lang="zh-CN" altLang="en-US" sz="3200" b="1">
                <a:latin typeface="Times New Roman" panose="02020603050405020304" pitchFamily="18" charset="0"/>
              </a:rPr>
              <a:t>家制药厂的同意因素值的总和中所占的比例，得到模糊综合评判矩阵</a:t>
            </a:r>
            <a:r>
              <a:rPr lang="en-US" altLang="zh-CN" sz="3200" b="1" i="1">
                <a:latin typeface="Times New Roman" panose="02020603050405020304" pitchFamily="18" charset="0"/>
              </a:rPr>
              <a:t>R</a:t>
            </a:r>
            <a:r>
              <a:rPr lang="en-US" altLang="zh-CN" sz="3200" b="1">
                <a:latin typeface="Times New Roman" panose="02020603050405020304" pitchFamily="18" charset="0"/>
              </a:rPr>
              <a:t>=(</a:t>
            </a:r>
            <a:r>
              <a:rPr lang="en-US" altLang="zh-CN" sz="3200" b="1" i="1">
                <a:latin typeface="Times New Roman" panose="02020603050405020304" pitchFamily="18" charset="0"/>
              </a:rPr>
              <a:t>r</a:t>
            </a:r>
            <a:r>
              <a:rPr lang="en-US" altLang="zh-CN" sz="3200" b="1" i="1" baseline="-25000">
                <a:latin typeface="Times New Roman" panose="02020603050405020304" pitchFamily="18" charset="0"/>
              </a:rPr>
              <a:t>ij</a:t>
            </a:r>
            <a:r>
              <a:rPr lang="en-US" altLang="zh-CN" sz="3200" b="1">
                <a:latin typeface="Times New Roman" panose="02020603050405020304" pitchFamily="18" charset="0"/>
              </a:rPr>
              <a:t>)</a:t>
            </a:r>
            <a:r>
              <a:rPr lang="en-US" altLang="zh-CN" sz="3200" b="1" baseline="-25000">
                <a:latin typeface="Times New Roman" panose="02020603050405020304" pitchFamily="18" charset="0"/>
              </a:rPr>
              <a:t>4</a:t>
            </a:r>
            <a:r>
              <a:rPr lang="en-US" altLang="zh-CN" sz="3200" b="1" baseline="-25000">
                <a:latin typeface="Times New Roman" panose="02020603050405020304" pitchFamily="18" charset="0"/>
                <a:sym typeface="Arial" panose="020B0604020202020204" pitchFamily="34" charset="0"/>
              </a:rPr>
              <a:t>×</a:t>
            </a:r>
            <a:r>
              <a:rPr lang="en-US" altLang="zh-CN" sz="3200" b="1" baseline="-25000">
                <a:latin typeface="Times New Roman" panose="02020603050405020304" pitchFamily="18" charset="0"/>
              </a:rPr>
              <a:t>20</a:t>
            </a:r>
            <a:endParaRPr lang="zh-CN" altLang="zh-CN" sz="3200" b="1" baseline="-250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67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8" grpId="0" bldLvl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107950" y="836613"/>
            <a:ext cx="7874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latin typeface="Times New Roman" panose="02020603050405020304" pitchFamily="18" charset="0"/>
              </a:rPr>
              <a:t>（</a:t>
            </a:r>
            <a:r>
              <a:rPr lang="en-US" altLang="zh-CN" sz="3200" b="1">
                <a:latin typeface="Times New Roman" panose="02020603050405020304" pitchFamily="18" charset="0"/>
              </a:rPr>
              <a:t>2</a:t>
            </a:r>
            <a:r>
              <a:rPr lang="zh-CN" altLang="en-US" sz="3200" b="1">
                <a:latin typeface="Times New Roman" panose="02020603050405020304" pitchFamily="18" charset="0"/>
              </a:rPr>
              <a:t>）综合评判</a:t>
            </a:r>
          </a:p>
        </p:txBody>
      </p:sp>
      <p:graphicFrame>
        <p:nvGraphicFramePr>
          <p:cNvPr id="39939" name="Object 3"/>
          <p:cNvGraphicFramePr>
            <a:graphicFrameLocks noChangeAspect="1"/>
          </p:cNvGraphicFramePr>
          <p:nvPr/>
        </p:nvGraphicFramePr>
        <p:xfrm>
          <a:off x="684213" y="1412875"/>
          <a:ext cx="707866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8" r:id="rId3" imgW="3022877" imgH="215957" progId="Equation.3">
                  <p:embed/>
                </p:oleObj>
              </mc:Choice>
              <mc:Fallback>
                <p:oleObj r:id="rId3" imgW="3022877" imgH="2159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412875"/>
                        <a:ext cx="7078662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395288" y="1917700"/>
          <a:ext cx="8180387" cy="279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9" r:id="rId5" imgW="3416357" imgH="1168517" progId="Equation.3">
                  <p:embed/>
                </p:oleObj>
              </mc:Choice>
              <mc:Fallback>
                <p:oleObj r:id="rId5" imgW="3416357" imgH="11685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917700"/>
                        <a:ext cx="8180387" cy="279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180975" y="4797425"/>
            <a:ext cx="885507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</a:rPr>
              <a:t>按</a:t>
            </a:r>
            <a:r>
              <a:rPr lang="zh-CN" altLang="en-US" sz="3200" dirty="0" smtClean="0">
                <a:latin typeface="Times New Roman" panose="02020603050405020304" pitchFamily="18" charset="0"/>
              </a:rPr>
              <a:t>从大到</a:t>
            </a:r>
            <a:r>
              <a:rPr lang="zh-CN" altLang="en-US" sz="3200" dirty="0">
                <a:latin typeface="Times New Roman" panose="02020603050405020304" pitchFamily="18" charset="0"/>
              </a:rPr>
              <a:t>小</a:t>
            </a:r>
            <a:r>
              <a:rPr lang="zh-CN" altLang="en-US" sz="3200" dirty="0" smtClean="0">
                <a:latin typeface="Times New Roman" panose="02020603050405020304" pitchFamily="18" charset="0"/>
              </a:rPr>
              <a:t>的</a:t>
            </a:r>
            <a:r>
              <a:rPr lang="zh-CN" altLang="en-US" sz="3200" dirty="0">
                <a:latin typeface="Times New Roman" panose="02020603050405020304" pitchFamily="18" charset="0"/>
              </a:rPr>
              <a:t>次序排序，这</a:t>
            </a:r>
            <a:r>
              <a:rPr lang="en-US" altLang="zh-CN" sz="3200" dirty="0">
                <a:latin typeface="Times New Roman" panose="02020603050405020304" pitchFamily="18" charset="0"/>
              </a:rPr>
              <a:t>20</a:t>
            </a:r>
            <a:r>
              <a:rPr lang="zh-CN" altLang="en-US" sz="3200" dirty="0">
                <a:latin typeface="Times New Roman" panose="02020603050405020304" pitchFamily="18" charset="0"/>
              </a:rPr>
              <a:t>家制药厂的经济效益的好坏顺序为：</a:t>
            </a:r>
            <a:r>
              <a:rPr lang="en-US" altLang="zh-CN" sz="3200" dirty="0">
                <a:latin typeface="Times New Roman" panose="02020603050405020304" pitchFamily="18" charset="0"/>
              </a:rPr>
              <a:t>9</a:t>
            </a:r>
            <a:r>
              <a:rPr lang="zh-CN" altLang="en-US" sz="3200" dirty="0">
                <a:latin typeface="Times New Roman" panose="02020603050405020304" pitchFamily="18" charset="0"/>
              </a:rPr>
              <a:t>，</a:t>
            </a:r>
            <a:r>
              <a:rPr lang="en-US" altLang="zh-CN" sz="3200" dirty="0">
                <a:latin typeface="Times New Roman" panose="02020603050405020304" pitchFamily="18" charset="0"/>
              </a:rPr>
              <a:t>11</a:t>
            </a:r>
            <a:r>
              <a:rPr lang="zh-CN" altLang="en-US" sz="3200" dirty="0">
                <a:latin typeface="Times New Roman" panose="02020603050405020304" pitchFamily="18" charset="0"/>
              </a:rPr>
              <a:t>，</a:t>
            </a:r>
            <a:r>
              <a:rPr lang="en-US" altLang="zh-CN" sz="3200" dirty="0">
                <a:latin typeface="Times New Roman" panose="02020603050405020304" pitchFamily="18" charset="0"/>
              </a:rPr>
              <a:t>14</a:t>
            </a:r>
            <a:r>
              <a:rPr lang="zh-CN" altLang="en-US" sz="3200" dirty="0">
                <a:latin typeface="Times New Roman" panose="02020603050405020304" pitchFamily="18" charset="0"/>
              </a:rPr>
              <a:t>，</a:t>
            </a:r>
            <a:r>
              <a:rPr lang="en-US" altLang="zh-CN" sz="3200" dirty="0">
                <a:latin typeface="Times New Roman" panose="02020603050405020304" pitchFamily="18" charset="0"/>
              </a:rPr>
              <a:t>10</a:t>
            </a:r>
            <a:r>
              <a:rPr lang="zh-CN" altLang="en-US" sz="3200" dirty="0">
                <a:latin typeface="Times New Roman" panose="02020603050405020304" pitchFamily="18" charset="0"/>
              </a:rPr>
              <a:t>，</a:t>
            </a:r>
            <a:r>
              <a:rPr lang="en-US" altLang="zh-CN" sz="3200" dirty="0">
                <a:latin typeface="Times New Roman" panose="02020603050405020304" pitchFamily="18" charset="0"/>
              </a:rPr>
              <a:t>20</a:t>
            </a:r>
            <a:r>
              <a:rPr lang="zh-CN" altLang="en-US" sz="3200" dirty="0">
                <a:latin typeface="Times New Roman" panose="02020603050405020304" pitchFamily="18" charset="0"/>
              </a:rPr>
              <a:t>，</a:t>
            </a:r>
            <a:r>
              <a:rPr lang="en-US" altLang="zh-CN" sz="3200" dirty="0">
                <a:latin typeface="Times New Roman" panose="02020603050405020304" pitchFamily="18" charset="0"/>
              </a:rPr>
              <a:t>19</a:t>
            </a:r>
            <a:r>
              <a:rPr lang="zh-CN" altLang="en-US" sz="3200" dirty="0">
                <a:latin typeface="Times New Roman" panose="02020603050405020304" pitchFamily="18" charset="0"/>
              </a:rPr>
              <a:t>，</a:t>
            </a:r>
            <a:r>
              <a:rPr lang="en-US" altLang="zh-CN" sz="3200" dirty="0">
                <a:latin typeface="Times New Roman" panose="02020603050405020304" pitchFamily="18" charset="0"/>
              </a:rPr>
              <a:t>17</a:t>
            </a:r>
            <a:r>
              <a:rPr lang="zh-CN" altLang="en-US" sz="3200" dirty="0">
                <a:latin typeface="Times New Roman" panose="02020603050405020304" pitchFamily="18" charset="0"/>
              </a:rPr>
              <a:t>，</a:t>
            </a:r>
            <a:r>
              <a:rPr lang="en-US" altLang="zh-CN" sz="3200" dirty="0">
                <a:latin typeface="Times New Roman" panose="02020603050405020304" pitchFamily="18" charset="0"/>
              </a:rPr>
              <a:t>4</a:t>
            </a:r>
            <a:r>
              <a:rPr lang="zh-CN" altLang="en-US" sz="3200" dirty="0">
                <a:latin typeface="Times New Roman" panose="02020603050405020304" pitchFamily="18" charset="0"/>
              </a:rPr>
              <a:t>，</a:t>
            </a:r>
            <a:r>
              <a:rPr lang="en-US" altLang="zh-CN" sz="3200" dirty="0">
                <a:latin typeface="Times New Roman" panose="02020603050405020304" pitchFamily="18" charset="0"/>
              </a:rPr>
              <a:t>1</a:t>
            </a:r>
            <a:r>
              <a:rPr lang="zh-CN" altLang="en-US" sz="3200" dirty="0">
                <a:latin typeface="Times New Roman" panose="02020603050405020304" pitchFamily="18" charset="0"/>
              </a:rPr>
              <a:t>，</a:t>
            </a:r>
            <a:r>
              <a:rPr lang="en-US" altLang="zh-CN" sz="3200" dirty="0">
                <a:latin typeface="Times New Roman" panose="02020603050405020304" pitchFamily="18" charset="0"/>
              </a:rPr>
              <a:t>15</a:t>
            </a:r>
            <a:r>
              <a:rPr lang="zh-CN" altLang="en-US" sz="3200" dirty="0">
                <a:latin typeface="Times New Roman" panose="02020603050405020304" pitchFamily="18" charset="0"/>
              </a:rPr>
              <a:t>，</a:t>
            </a:r>
            <a:r>
              <a:rPr lang="en-US" altLang="zh-CN" sz="3200" dirty="0">
                <a:latin typeface="Times New Roman" panose="02020603050405020304" pitchFamily="18" charset="0"/>
              </a:rPr>
              <a:t>7</a:t>
            </a:r>
            <a:r>
              <a:rPr lang="zh-CN" altLang="en-US" sz="3200" dirty="0">
                <a:latin typeface="Times New Roman" panose="02020603050405020304" pitchFamily="18" charset="0"/>
              </a:rPr>
              <a:t>，</a:t>
            </a:r>
            <a:r>
              <a:rPr lang="en-US" altLang="zh-CN" sz="3200" dirty="0">
                <a:latin typeface="Times New Roman" panose="02020603050405020304" pitchFamily="18" charset="0"/>
              </a:rPr>
              <a:t>2</a:t>
            </a:r>
            <a:r>
              <a:rPr lang="zh-CN" altLang="en-US" sz="3200" dirty="0">
                <a:latin typeface="Times New Roman" panose="02020603050405020304" pitchFamily="18" charset="0"/>
              </a:rPr>
              <a:t>，</a:t>
            </a:r>
            <a:r>
              <a:rPr lang="en-US" altLang="zh-CN" sz="3200" dirty="0">
                <a:latin typeface="Times New Roman" panose="02020603050405020304" pitchFamily="18" charset="0"/>
              </a:rPr>
              <a:t>12</a:t>
            </a:r>
            <a:r>
              <a:rPr lang="zh-CN" altLang="en-US" sz="3200" dirty="0">
                <a:latin typeface="Times New Roman" panose="02020603050405020304" pitchFamily="18" charset="0"/>
              </a:rPr>
              <a:t>，</a:t>
            </a:r>
            <a:r>
              <a:rPr lang="en-US" altLang="zh-CN" sz="3200" dirty="0">
                <a:latin typeface="Times New Roman" panose="02020603050405020304" pitchFamily="18" charset="0"/>
              </a:rPr>
              <a:t>13</a:t>
            </a:r>
            <a:r>
              <a:rPr lang="zh-CN" altLang="en-US" sz="3200" dirty="0">
                <a:latin typeface="Times New Roman" panose="02020603050405020304" pitchFamily="18" charset="0"/>
              </a:rPr>
              <a:t>，</a:t>
            </a:r>
            <a:r>
              <a:rPr lang="en-US" altLang="zh-CN" sz="3200" dirty="0">
                <a:latin typeface="Times New Roman" panose="02020603050405020304" pitchFamily="18" charset="0"/>
              </a:rPr>
              <a:t>18</a:t>
            </a:r>
            <a:r>
              <a:rPr lang="zh-CN" altLang="en-US" sz="3200" dirty="0">
                <a:latin typeface="Times New Roman" panose="02020603050405020304" pitchFamily="18" charset="0"/>
              </a:rPr>
              <a:t>，</a:t>
            </a:r>
            <a:r>
              <a:rPr lang="en-US" altLang="zh-CN" sz="3200" dirty="0">
                <a:latin typeface="Times New Roman" panose="02020603050405020304" pitchFamily="18" charset="0"/>
              </a:rPr>
              <a:t>5</a:t>
            </a:r>
            <a:r>
              <a:rPr lang="zh-CN" altLang="en-US" sz="3200" dirty="0">
                <a:latin typeface="Times New Roman" panose="02020603050405020304" pitchFamily="18" charset="0"/>
              </a:rPr>
              <a:t>，</a:t>
            </a:r>
            <a:r>
              <a:rPr lang="en-US" altLang="zh-CN" sz="3200" dirty="0">
                <a:latin typeface="Times New Roman" panose="02020603050405020304" pitchFamily="18" charset="0"/>
              </a:rPr>
              <a:t>16</a:t>
            </a:r>
            <a:r>
              <a:rPr lang="zh-CN" altLang="en-US" sz="3200" dirty="0">
                <a:latin typeface="Times New Roman" panose="02020603050405020304" pitchFamily="18" charset="0"/>
              </a:rPr>
              <a:t>，</a:t>
            </a:r>
            <a:r>
              <a:rPr lang="en-US" altLang="zh-CN" sz="3200" dirty="0">
                <a:latin typeface="Times New Roman" panose="02020603050405020304" pitchFamily="18" charset="0"/>
              </a:rPr>
              <a:t>8</a:t>
            </a:r>
            <a:r>
              <a:rPr lang="zh-CN" altLang="en-US" sz="3200" dirty="0">
                <a:latin typeface="Times New Roman" panose="02020603050405020304" pitchFamily="18" charset="0"/>
              </a:rPr>
              <a:t>，</a:t>
            </a:r>
            <a:r>
              <a:rPr lang="en-US" altLang="zh-CN" sz="3200" dirty="0">
                <a:latin typeface="Times New Roman" panose="02020603050405020304" pitchFamily="18" charset="0"/>
              </a:rPr>
              <a:t>6</a:t>
            </a:r>
            <a:r>
              <a:rPr lang="zh-CN" altLang="en-US" sz="3200" dirty="0">
                <a:latin typeface="Times New Roman" panose="02020603050405020304" pitchFamily="18" charset="0"/>
              </a:rPr>
              <a:t>，</a:t>
            </a:r>
            <a:r>
              <a:rPr lang="en-US" altLang="zh-CN" sz="3200" dirty="0">
                <a:latin typeface="Times New Roman" panose="02020603050405020304" pitchFamily="18" charset="0"/>
              </a:rPr>
              <a:t>3</a:t>
            </a:r>
            <a:endParaRPr lang="zh-CN" altLang="zh-CN" sz="32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95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 bldLvl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2" name="Object 2"/>
          <p:cNvGraphicFramePr>
            <a:graphicFrameLocks noChangeAspect="1"/>
          </p:cNvGraphicFramePr>
          <p:nvPr/>
        </p:nvGraphicFramePr>
        <p:xfrm>
          <a:off x="323850" y="908050"/>
          <a:ext cx="8442325" cy="230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40" r:id="rId3" imgW="3441917" imgH="939917" progId="Equation.3">
                  <p:embed/>
                </p:oleObj>
              </mc:Choice>
              <mc:Fallback>
                <p:oleObj r:id="rId3" imgW="3441917" imgH="939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908050"/>
                        <a:ext cx="8442325" cy="230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323850" y="3287713"/>
            <a:ext cx="8280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>
                <a:latin typeface="Times New Roman" panose="02020603050405020304" pitchFamily="18" charset="0"/>
              </a:rPr>
              <a:t>得到的排序为：</a:t>
            </a:r>
            <a:r>
              <a:rPr lang="en-US" altLang="zh-CN" sz="3200">
                <a:latin typeface="Times New Roman" panose="02020603050405020304" pitchFamily="18" charset="0"/>
              </a:rPr>
              <a:t>9</a:t>
            </a:r>
            <a:r>
              <a:rPr lang="zh-CN" altLang="en-US" sz="3200">
                <a:latin typeface="Times New Roman" panose="02020603050405020304" pitchFamily="18" charset="0"/>
              </a:rPr>
              <a:t>，</a:t>
            </a:r>
            <a:r>
              <a:rPr lang="en-US" altLang="zh-CN" sz="3200">
                <a:latin typeface="Times New Roman" panose="02020603050405020304" pitchFamily="18" charset="0"/>
              </a:rPr>
              <a:t>17</a:t>
            </a:r>
            <a:r>
              <a:rPr lang="zh-CN" altLang="en-US" sz="3200">
                <a:latin typeface="Times New Roman" panose="02020603050405020304" pitchFamily="18" charset="0"/>
              </a:rPr>
              <a:t>，</a:t>
            </a:r>
            <a:r>
              <a:rPr lang="en-US" altLang="zh-CN" sz="3200">
                <a:latin typeface="Times New Roman" panose="02020603050405020304" pitchFamily="18" charset="0"/>
              </a:rPr>
              <a:t>11</a:t>
            </a:r>
            <a:r>
              <a:rPr lang="zh-CN" altLang="en-US" sz="3200">
                <a:latin typeface="Times New Roman" panose="02020603050405020304" pitchFamily="18" charset="0"/>
              </a:rPr>
              <a:t>，</a:t>
            </a:r>
            <a:r>
              <a:rPr lang="en-US" altLang="zh-CN" sz="3200">
                <a:latin typeface="Times New Roman" panose="02020603050405020304" pitchFamily="18" charset="0"/>
              </a:rPr>
              <a:t>10</a:t>
            </a:r>
            <a:r>
              <a:rPr lang="zh-CN" altLang="en-US" sz="3200">
                <a:latin typeface="Times New Roman" panose="02020603050405020304" pitchFamily="18" charset="0"/>
              </a:rPr>
              <a:t>，</a:t>
            </a:r>
            <a:r>
              <a:rPr lang="en-US" altLang="zh-CN" sz="3200">
                <a:latin typeface="Times New Roman" panose="02020603050405020304" pitchFamily="18" charset="0"/>
              </a:rPr>
              <a:t>20</a:t>
            </a:r>
            <a:r>
              <a:rPr lang="zh-CN" altLang="en-US" sz="3200">
                <a:latin typeface="Times New Roman" panose="02020603050405020304" pitchFamily="18" charset="0"/>
              </a:rPr>
              <a:t>，</a:t>
            </a:r>
            <a:r>
              <a:rPr lang="en-US" altLang="zh-CN" sz="3200">
                <a:latin typeface="Times New Roman" panose="02020603050405020304" pitchFamily="18" charset="0"/>
              </a:rPr>
              <a:t>14</a:t>
            </a:r>
            <a:r>
              <a:rPr lang="zh-CN" altLang="en-US" sz="3200">
                <a:latin typeface="Times New Roman" panose="02020603050405020304" pitchFamily="18" charset="0"/>
              </a:rPr>
              <a:t>，</a:t>
            </a:r>
            <a:r>
              <a:rPr lang="en-US" altLang="zh-CN" sz="3200">
                <a:latin typeface="Times New Roman" panose="02020603050405020304" pitchFamily="18" charset="0"/>
              </a:rPr>
              <a:t>19</a:t>
            </a:r>
            <a:r>
              <a:rPr lang="zh-CN" altLang="en-US" sz="3200">
                <a:latin typeface="Times New Roman" panose="02020603050405020304" pitchFamily="18" charset="0"/>
              </a:rPr>
              <a:t>，</a:t>
            </a:r>
            <a:r>
              <a:rPr lang="en-US" altLang="zh-CN" sz="3200">
                <a:latin typeface="Times New Roman" panose="02020603050405020304" pitchFamily="18" charset="0"/>
              </a:rPr>
              <a:t>13</a:t>
            </a:r>
            <a:r>
              <a:rPr lang="zh-CN" altLang="en-US" sz="3200">
                <a:latin typeface="Times New Roman" panose="02020603050405020304" pitchFamily="18" charset="0"/>
              </a:rPr>
              <a:t>，</a:t>
            </a:r>
            <a:r>
              <a:rPr lang="en-US" altLang="zh-CN" sz="3200">
                <a:latin typeface="Times New Roman" panose="02020603050405020304" pitchFamily="18" charset="0"/>
              </a:rPr>
              <a:t>16</a:t>
            </a:r>
            <a:r>
              <a:rPr lang="zh-CN" altLang="en-US" sz="3200">
                <a:latin typeface="Times New Roman" panose="02020603050405020304" pitchFamily="18" charset="0"/>
              </a:rPr>
              <a:t>，</a:t>
            </a:r>
            <a:r>
              <a:rPr lang="en-US" altLang="zh-CN" sz="3200">
                <a:latin typeface="Times New Roman" panose="02020603050405020304" pitchFamily="18" charset="0"/>
              </a:rPr>
              <a:t>4</a:t>
            </a:r>
            <a:r>
              <a:rPr lang="zh-CN" altLang="en-US" sz="3200">
                <a:latin typeface="Times New Roman" panose="02020603050405020304" pitchFamily="18" charset="0"/>
              </a:rPr>
              <a:t>，</a:t>
            </a:r>
            <a:r>
              <a:rPr lang="en-US" altLang="zh-CN" sz="3200">
                <a:latin typeface="Times New Roman" panose="02020603050405020304" pitchFamily="18" charset="0"/>
              </a:rPr>
              <a:t>15</a:t>
            </a:r>
            <a:r>
              <a:rPr lang="zh-CN" altLang="en-US" sz="3200">
                <a:latin typeface="Times New Roman" panose="02020603050405020304" pitchFamily="18" charset="0"/>
              </a:rPr>
              <a:t>，</a:t>
            </a:r>
            <a:r>
              <a:rPr lang="en-US" altLang="zh-CN" sz="3200">
                <a:latin typeface="Times New Roman" panose="02020603050405020304" pitchFamily="18" charset="0"/>
              </a:rPr>
              <a:t>1</a:t>
            </a:r>
            <a:r>
              <a:rPr lang="zh-CN" altLang="en-US" sz="3200">
                <a:latin typeface="Times New Roman" panose="02020603050405020304" pitchFamily="18" charset="0"/>
              </a:rPr>
              <a:t>，</a:t>
            </a:r>
            <a:r>
              <a:rPr lang="en-US" altLang="zh-CN" sz="3200">
                <a:latin typeface="Times New Roman" panose="02020603050405020304" pitchFamily="18" charset="0"/>
              </a:rPr>
              <a:t>12</a:t>
            </a:r>
            <a:r>
              <a:rPr lang="zh-CN" altLang="en-US" sz="3200">
                <a:latin typeface="Times New Roman" panose="02020603050405020304" pitchFamily="18" charset="0"/>
              </a:rPr>
              <a:t>，</a:t>
            </a:r>
            <a:r>
              <a:rPr lang="en-US" altLang="zh-CN" sz="3200">
                <a:latin typeface="Times New Roman" panose="02020603050405020304" pitchFamily="18" charset="0"/>
              </a:rPr>
              <a:t>5</a:t>
            </a:r>
            <a:r>
              <a:rPr lang="zh-CN" altLang="en-US" sz="3200">
                <a:latin typeface="Times New Roman" panose="02020603050405020304" pitchFamily="18" charset="0"/>
              </a:rPr>
              <a:t>，</a:t>
            </a:r>
            <a:r>
              <a:rPr lang="en-US" altLang="zh-CN" sz="3200">
                <a:latin typeface="Times New Roman" panose="02020603050405020304" pitchFamily="18" charset="0"/>
              </a:rPr>
              <a:t>18</a:t>
            </a:r>
            <a:r>
              <a:rPr lang="zh-CN" altLang="en-US" sz="3200">
                <a:latin typeface="Times New Roman" panose="02020603050405020304" pitchFamily="18" charset="0"/>
              </a:rPr>
              <a:t>，</a:t>
            </a:r>
            <a:r>
              <a:rPr lang="en-US" altLang="zh-CN" sz="3200">
                <a:latin typeface="Times New Roman" panose="02020603050405020304" pitchFamily="18" charset="0"/>
              </a:rPr>
              <a:t>7</a:t>
            </a:r>
            <a:r>
              <a:rPr lang="zh-CN" altLang="en-US" sz="3200">
                <a:latin typeface="Times New Roman" panose="02020603050405020304" pitchFamily="18" charset="0"/>
              </a:rPr>
              <a:t>，</a:t>
            </a:r>
            <a:r>
              <a:rPr lang="en-US" altLang="zh-CN" sz="3200">
                <a:latin typeface="Times New Roman" panose="02020603050405020304" pitchFamily="18" charset="0"/>
              </a:rPr>
              <a:t>2</a:t>
            </a:r>
            <a:r>
              <a:rPr lang="zh-CN" altLang="en-US" sz="3200">
                <a:latin typeface="Times New Roman" panose="02020603050405020304" pitchFamily="18" charset="0"/>
              </a:rPr>
              <a:t>，</a:t>
            </a:r>
            <a:r>
              <a:rPr lang="en-US" altLang="zh-CN" sz="3200">
                <a:latin typeface="Times New Roman" panose="02020603050405020304" pitchFamily="18" charset="0"/>
              </a:rPr>
              <a:t>6</a:t>
            </a:r>
            <a:r>
              <a:rPr lang="zh-CN" altLang="en-US" sz="3200">
                <a:latin typeface="Times New Roman" panose="02020603050405020304" pitchFamily="18" charset="0"/>
              </a:rPr>
              <a:t>，</a:t>
            </a:r>
            <a:r>
              <a:rPr lang="en-US" altLang="zh-CN" sz="3200">
                <a:latin typeface="Times New Roman" panose="02020603050405020304" pitchFamily="18" charset="0"/>
              </a:rPr>
              <a:t>8</a:t>
            </a:r>
            <a:r>
              <a:rPr lang="zh-CN" altLang="en-US" sz="3200">
                <a:latin typeface="Times New Roman" panose="02020603050405020304" pitchFamily="18" charset="0"/>
              </a:rPr>
              <a:t>，</a:t>
            </a:r>
            <a:r>
              <a:rPr lang="en-US" altLang="zh-CN" sz="3200">
                <a:latin typeface="Times New Roman" panose="02020603050405020304" pitchFamily="18" charset="0"/>
              </a:rPr>
              <a:t>3</a:t>
            </a:r>
          </a:p>
        </p:txBody>
      </p:sp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323850" y="5084763"/>
          <a:ext cx="8434388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41" r:id="rId5" imgW="2819477" imgH="254117" progId="Equation.3">
                  <p:embed/>
                </p:oleObj>
              </mc:Choice>
              <mc:Fallback>
                <p:oleObj r:id="rId5" imgW="2819477" imgH="2541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084763"/>
                        <a:ext cx="8434388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2555875" y="5805488"/>
            <a:ext cx="32289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rgbClr val="FF0000"/>
                </a:solidFill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34138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ldLvl="0" autoUpdateAnimBg="0"/>
      <p:bldP spid="40965" grpId="0" bldLvl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679450" y="1268413"/>
            <a:ext cx="79248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 dirty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练习</a:t>
            </a:r>
            <a:r>
              <a:rPr lang="zh-CN" altLang="en-US" sz="3200" b="1" dirty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  <a:p>
            <a:endParaRPr lang="zh-CN" altLang="en-US" sz="3200" b="1" dirty="0">
              <a:solidFill>
                <a:srgbClr val="FF33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2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、建立一个评价教师的教学质量模型</a:t>
            </a:r>
          </a:p>
          <a:p>
            <a:endParaRPr lang="zh-CN" altLang="en-US" sz="3200" b="1" dirty="0">
              <a:solidFill>
                <a:srgbClr val="FF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2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、假如你是一个股民，建立一个炒股模型</a:t>
            </a:r>
            <a:endParaRPr lang="zh-CN" altLang="zh-CN" sz="3200" b="1" dirty="0">
              <a:solidFill>
                <a:srgbClr val="FF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89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b="1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2.2</a:t>
            </a:r>
            <a:r>
              <a:rPr lang="zh-CN" altLang="en-US" sz="4800" b="1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 模糊聚类分析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07504" y="2017291"/>
            <a:ext cx="8928992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800" b="1" dirty="0" smtClean="0">
                <a:solidFill>
                  <a:schemeClr val="tx1"/>
                </a:solidFill>
                <a:ea typeface="楷体_GB2312" pitchFamily="49" charset="-122"/>
              </a:rPr>
              <a:t>       </a:t>
            </a:r>
            <a:r>
              <a:rPr lang="zh-CN" altLang="en-US" sz="2600" b="1" dirty="0" smtClean="0">
                <a:solidFill>
                  <a:schemeClr val="tx1"/>
                </a:solidFill>
                <a:ea typeface="楷体_GB2312" pitchFamily="49" charset="-122"/>
              </a:rPr>
              <a:t>聚类分析是按照一定标准对事物进行分类的数学方法。现实问题的分类多数伴随着模糊性。因此，聚类分析用模糊数学语言来描述、表达，将显得更自然和方便。</a:t>
            </a:r>
            <a:endParaRPr lang="en-US" altLang="zh-CN" sz="2600" b="1" dirty="0" smtClean="0">
              <a:solidFill>
                <a:schemeClr val="tx1"/>
              </a:solidFill>
              <a:ea typeface="楷体_GB2312" pitchFamily="49" charset="-122"/>
            </a:endParaRPr>
          </a:p>
          <a:p>
            <a:r>
              <a:rPr lang="en-US" altLang="zh-CN" sz="2600" b="1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en-US" altLang="zh-CN" sz="2600" b="1" dirty="0" smtClean="0">
                <a:solidFill>
                  <a:schemeClr val="tx1"/>
                </a:solidFill>
                <a:ea typeface="楷体_GB2312" pitchFamily="49" charset="-122"/>
              </a:rPr>
              <a:t>     </a:t>
            </a:r>
            <a:r>
              <a:rPr lang="zh-CN" altLang="en-US" sz="2600" b="1" dirty="0" smtClean="0">
                <a:solidFill>
                  <a:schemeClr val="tx1"/>
                </a:solidFill>
                <a:ea typeface="楷体_GB2312" pitchFamily="49" charset="-122"/>
              </a:rPr>
              <a:t>模糊</a:t>
            </a:r>
            <a:r>
              <a:rPr lang="zh-CN" altLang="en-US" sz="2600" b="1" dirty="0">
                <a:solidFill>
                  <a:schemeClr val="tx1"/>
                </a:solidFill>
                <a:ea typeface="楷体_GB2312" pitchFamily="49" charset="-122"/>
              </a:rPr>
              <a:t>聚类分析</a:t>
            </a:r>
            <a:r>
              <a:rPr lang="en-US" altLang="zh-CN" sz="2600" b="1" dirty="0">
                <a:solidFill>
                  <a:schemeClr val="tx1"/>
                </a:solidFill>
                <a:ea typeface="楷体_GB2312" pitchFamily="49" charset="-122"/>
              </a:rPr>
              <a:t>——</a:t>
            </a:r>
            <a:r>
              <a:rPr lang="zh-CN" altLang="en-US" sz="26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根据研究对象本身的属性</a:t>
            </a:r>
            <a:r>
              <a:rPr lang="zh-CN" altLang="en-US" sz="2600" b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构造模糊</a:t>
            </a:r>
            <a:r>
              <a:rPr lang="zh-CN" altLang="en-US" sz="26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矩阵，在此基础上根据一定的隶属度来</a:t>
            </a:r>
            <a:r>
              <a:rPr lang="zh-CN" altLang="en-US" sz="2600" b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确定其</a:t>
            </a:r>
            <a:r>
              <a:rPr lang="zh-CN" altLang="en-US" sz="26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分类</a:t>
            </a:r>
            <a:r>
              <a:rPr lang="zh-CN" altLang="en-US" sz="2600" b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关系。</a:t>
            </a:r>
            <a:endParaRPr lang="en-US" altLang="zh-CN" sz="2600" b="1" dirty="0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z="26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600" b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600" b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模糊聚类分析在天气预报、农林、医学、生物、化学等领域有着广泛的应用。</a:t>
            </a:r>
            <a:endParaRPr lang="zh-CN" altLang="en-US" sz="2600" dirty="0">
              <a:solidFill>
                <a:schemeClr val="tx1"/>
              </a:solidFill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07504" y="4926111"/>
            <a:ext cx="125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问题：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8120500"/>
              </p:ext>
            </p:extLst>
          </p:nvPr>
        </p:nvGraphicFramePr>
        <p:xfrm>
          <a:off x="1158056" y="4988024"/>
          <a:ext cx="7518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67" name="Equation" r:id="rId3" imgW="7518400" imgH="457200" progId="Equation.3">
                  <p:embed/>
                </p:oleObj>
              </mc:Choice>
              <mc:Fallback>
                <p:oleObj name="Equation" r:id="rId3" imgW="75184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056" y="4988024"/>
                        <a:ext cx="7518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3196236"/>
              </p:ext>
            </p:extLst>
          </p:nvPr>
        </p:nvGraphicFramePr>
        <p:xfrm>
          <a:off x="1115616" y="5576788"/>
          <a:ext cx="7302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68" name="Equation" r:id="rId5" imgW="7302500" imgH="444500" progId="Equation.3">
                  <p:embed/>
                </p:oleObj>
              </mc:Choice>
              <mc:Fallback>
                <p:oleObj name="Equation" r:id="rId5" imgW="7302500" imgH="444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5576788"/>
                        <a:ext cx="7302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1568517"/>
              </p:ext>
            </p:extLst>
          </p:nvPr>
        </p:nvGraphicFramePr>
        <p:xfrm>
          <a:off x="1155948" y="6118944"/>
          <a:ext cx="3848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69" name="Equation" r:id="rId7" imgW="3848100" imgH="406400" progId="Equation.3">
                  <p:embed/>
                </p:oleObj>
              </mc:Choice>
              <mc:Fallback>
                <p:oleObj name="Equation" r:id="rId7" imgW="3848100" imgH="406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948" y="6118944"/>
                        <a:ext cx="3848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Text Box 2"/>
          <p:cNvSpPr txBox="1">
            <a:spLocks noChangeArrowheads="1"/>
          </p:cNvSpPr>
          <p:nvPr/>
        </p:nvSpPr>
        <p:spPr bwMode="auto">
          <a:xfrm>
            <a:off x="395536" y="1609636"/>
            <a:ext cx="82809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kumimoji="1" lang="zh-CN" altLang="en-US" sz="2800" b="1" dirty="0" smtClean="0">
                <a:solidFill>
                  <a:schemeClr val="tx1"/>
                </a:solidFill>
                <a:latin typeface="Times New Roman" pitchFamily="18" charset="0"/>
              </a:rPr>
              <a:t>基于模糊等价关系的模糊聚类分析法的一般步骤：</a:t>
            </a:r>
            <a:endParaRPr kumimoji="1" lang="zh-CN" altLang="en-US" sz="32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aphicFrame>
        <p:nvGraphicFramePr>
          <p:cNvPr id="15258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8200930"/>
              </p:ext>
            </p:extLst>
          </p:nvPr>
        </p:nvGraphicFramePr>
        <p:xfrm>
          <a:off x="606425" y="2251075"/>
          <a:ext cx="7605713" cy="152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81" name="Equation" r:id="rId3" imgW="3746160" imgH="749160" progId="Equation.DSMT4">
                  <p:embed/>
                </p:oleObj>
              </mc:Choice>
              <mc:Fallback>
                <p:oleObj name="Equation" r:id="rId3" imgW="3746160" imgH="74916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25" y="2251075"/>
                        <a:ext cx="7605713" cy="152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1008851"/>
              </p:ext>
            </p:extLst>
          </p:nvPr>
        </p:nvGraphicFramePr>
        <p:xfrm>
          <a:off x="2987824" y="3717032"/>
          <a:ext cx="29337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82" name="Equation" r:id="rId5" imgW="2933700" imgH="787400" progId="Equation.3">
                  <p:embed/>
                </p:oleObj>
              </mc:Choice>
              <mc:Fallback>
                <p:oleObj name="Equation" r:id="rId5" imgW="2933700" imgH="787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3717032"/>
                        <a:ext cx="29337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88" name="Text Box 12"/>
          <p:cNvSpPr txBox="1">
            <a:spLocks noChangeArrowheads="1"/>
          </p:cNvSpPr>
          <p:nvPr/>
        </p:nvSpPr>
        <p:spPr bwMode="auto">
          <a:xfrm>
            <a:off x="611560" y="3845991"/>
            <a:ext cx="2317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solidFill>
                  <a:srgbClr val="FF33CC"/>
                </a:solidFill>
                <a:latin typeface="Times New Roman" pitchFamily="18" charset="0"/>
              </a:rPr>
              <a:t>绝对值减数法</a:t>
            </a:r>
          </a:p>
        </p:txBody>
      </p:sp>
      <p:graphicFrame>
        <p:nvGraphicFramePr>
          <p:cNvPr id="15258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2995956"/>
              </p:ext>
            </p:extLst>
          </p:nvPr>
        </p:nvGraphicFramePr>
        <p:xfrm>
          <a:off x="160338" y="4581525"/>
          <a:ext cx="8480425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83" name="Equation" r:id="rId7" imgW="4178160" imgH="482400" progId="Equation.DSMT4">
                  <p:embed/>
                </p:oleObj>
              </mc:Choice>
              <mc:Fallback>
                <p:oleObj name="Equation" r:id="rId7" imgW="4178160" imgH="4824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38" y="4581525"/>
                        <a:ext cx="8480425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6049815"/>
              </p:ext>
            </p:extLst>
          </p:nvPr>
        </p:nvGraphicFramePr>
        <p:xfrm>
          <a:off x="674688" y="5686425"/>
          <a:ext cx="791527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84" name="Equation" r:id="rId9" imgW="3898800" imgH="457200" progId="Equation.DSMT4">
                  <p:embed/>
                </p:oleObj>
              </mc:Choice>
              <mc:Fallback>
                <p:oleObj name="Equation" r:id="rId9" imgW="3898800" imgH="4572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688" y="5686425"/>
                        <a:ext cx="7915275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2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2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2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2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2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2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2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2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8" grpId="0" autoUpdateAnimBg="0"/>
      <p:bldP spid="152588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909167" y="1077913"/>
            <a:ext cx="99418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 smtClean="0">
                <a:solidFill>
                  <a:srgbClr val="FF6600"/>
                </a:solidFill>
                <a:latin typeface="Times New Roman" pitchFamily="18" charset="0"/>
              </a:rPr>
              <a:t>例</a:t>
            </a:r>
            <a:r>
              <a:rPr kumimoji="1" lang="en-US" altLang="zh-CN" sz="2800" b="1" dirty="0" smtClean="0">
                <a:solidFill>
                  <a:srgbClr val="FF6600"/>
                </a:solidFill>
                <a:latin typeface="Times New Roman" pitchFamily="18" charset="0"/>
              </a:rPr>
              <a:t>2.5</a:t>
            </a:r>
            <a:endParaRPr kumimoji="1" lang="en-US" altLang="zh-CN" sz="2800" b="1" dirty="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2047106" y="1124744"/>
            <a:ext cx="30289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kumimoji="1" lang="zh-CN" altLang="en-US" sz="2800" b="1" dirty="0" smtClean="0">
                <a:solidFill>
                  <a:srgbClr val="FF6600"/>
                </a:solidFill>
                <a:latin typeface="Times New Roman" pitchFamily="18" charset="0"/>
              </a:rPr>
              <a:t>环境</a:t>
            </a:r>
            <a:r>
              <a:rPr kumimoji="1" lang="zh-CN" altLang="en-US" sz="2800" b="1" dirty="0">
                <a:solidFill>
                  <a:srgbClr val="FF6600"/>
                </a:solidFill>
                <a:latin typeface="Times New Roman" pitchFamily="18" charset="0"/>
              </a:rPr>
              <a:t>单元</a:t>
            </a:r>
            <a:r>
              <a:rPr kumimoji="1" lang="zh-CN" altLang="en-US" sz="2800" b="1" dirty="0" smtClean="0">
                <a:solidFill>
                  <a:srgbClr val="FF6600"/>
                </a:solidFill>
                <a:latin typeface="Times New Roman" pitchFamily="18" charset="0"/>
              </a:rPr>
              <a:t>分类</a:t>
            </a:r>
            <a:endParaRPr kumimoji="1" lang="zh-CN" altLang="en-US" sz="2800" b="1" dirty="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943818" y="1829768"/>
            <a:ext cx="6940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dirty="0" smtClean="0">
                <a:solidFill>
                  <a:schemeClr val="tx1"/>
                </a:solidFill>
                <a:latin typeface="Times New Roman" pitchFamily="18" charset="0"/>
              </a:rPr>
              <a:t>每个环境单元包括空气、水分、</a:t>
            </a:r>
            <a:r>
              <a:rPr kumimoji="1" lang="zh-CN" altLang="en-US" sz="2800" dirty="0" smtClean="0">
                <a:solidFill>
                  <a:schemeClr val="tx1"/>
                </a:solidFill>
              </a:rPr>
              <a:t>土壤、作物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943818" y="2492896"/>
            <a:ext cx="6940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dirty="0" smtClean="0">
                <a:solidFill>
                  <a:schemeClr val="tx1"/>
                </a:solidFill>
                <a:latin typeface="Times New Roman" pitchFamily="18" charset="0"/>
              </a:rPr>
              <a:t>四要素，环境单元的污染状况由污染物</a:t>
            </a:r>
            <a:r>
              <a:rPr kumimoji="1" lang="zh-CN" altLang="en-US" sz="2800" dirty="0" smtClean="0">
                <a:solidFill>
                  <a:schemeClr val="tx1"/>
                </a:solidFill>
              </a:rPr>
              <a:t>在四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943818" y="3212976"/>
            <a:ext cx="6940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dirty="0" smtClean="0">
                <a:solidFill>
                  <a:schemeClr val="tx1"/>
                </a:solidFill>
                <a:latin typeface="Times New Roman" pitchFamily="18" charset="0"/>
              </a:rPr>
              <a:t>要素中含量的超限量来描述，现设有五个环</a:t>
            </a:r>
            <a:endParaRPr kumimoji="1" lang="zh-CN" altLang="en-US" sz="28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993626" y="3861048"/>
            <a:ext cx="5162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solidFill>
                  <a:schemeClr val="tx1"/>
                </a:solidFill>
              </a:rPr>
              <a:t>境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itchFamily="18" charset="0"/>
              </a:rPr>
              <a:t>单元，它们的污染数据如下：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 autoUpdateAnimBg="0"/>
      <p:bldP spid="31750" grpId="0" autoUpdateAnimBg="0"/>
      <p:bldP spid="31751" grpId="0" autoUpdateAnimBg="0"/>
      <p:bldP spid="31752" grpId="0" autoUpdateAnimBg="0"/>
      <p:bldP spid="31753" grpId="0" autoUpdateAnimBg="0"/>
      <p:bldP spid="31754" grpId="0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353" name="Group 1609"/>
          <p:cNvGraphicFramePr>
            <a:graphicFrameLocks noGrp="1"/>
          </p:cNvGraphicFramePr>
          <p:nvPr/>
        </p:nvGraphicFramePr>
        <p:xfrm>
          <a:off x="1219200" y="838200"/>
          <a:ext cx="4495800" cy="2636839"/>
        </p:xfrm>
        <a:graphic>
          <a:graphicData uri="http://schemas.openxmlformats.org/drawingml/2006/table">
            <a:tbl>
              <a:tblPr/>
              <a:tblGrid>
                <a:gridCol w="838200"/>
                <a:gridCol w="762000"/>
                <a:gridCol w="685800"/>
                <a:gridCol w="762000"/>
                <a:gridCol w="685800"/>
                <a:gridCol w="762000"/>
              </a:tblGrid>
              <a:tr h="5182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6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881" name="Text Box 1137"/>
          <p:cNvSpPr txBox="1">
            <a:spLocks noChangeArrowheads="1"/>
          </p:cNvSpPr>
          <p:nvPr/>
        </p:nvSpPr>
        <p:spPr bwMode="auto">
          <a:xfrm>
            <a:off x="1219200" y="137160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solidFill>
                  <a:schemeClr val="tx1"/>
                </a:solidFill>
                <a:latin typeface="Times New Roman" pitchFamily="18" charset="0"/>
              </a:rPr>
              <a:t>空气</a:t>
            </a:r>
          </a:p>
        </p:txBody>
      </p:sp>
      <p:sp>
        <p:nvSpPr>
          <p:cNvPr id="32882" name="Text Box 1138"/>
          <p:cNvSpPr txBox="1">
            <a:spLocks noChangeArrowheads="1"/>
          </p:cNvSpPr>
          <p:nvPr/>
        </p:nvSpPr>
        <p:spPr bwMode="auto">
          <a:xfrm>
            <a:off x="1219200" y="198120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solidFill>
                  <a:schemeClr val="tx1"/>
                </a:solidFill>
                <a:latin typeface="Times New Roman" pitchFamily="18" charset="0"/>
              </a:rPr>
              <a:t>水分</a:t>
            </a:r>
          </a:p>
        </p:txBody>
      </p:sp>
      <p:sp>
        <p:nvSpPr>
          <p:cNvPr id="32883" name="Text Box 1139"/>
          <p:cNvSpPr txBox="1">
            <a:spLocks noChangeArrowheads="1"/>
          </p:cNvSpPr>
          <p:nvPr/>
        </p:nvSpPr>
        <p:spPr bwMode="auto">
          <a:xfrm>
            <a:off x="1219200" y="243840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solidFill>
                  <a:schemeClr val="tx1"/>
                </a:solidFill>
                <a:latin typeface="Times New Roman" pitchFamily="18" charset="0"/>
              </a:rPr>
              <a:t>土壤</a:t>
            </a:r>
          </a:p>
        </p:txBody>
      </p:sp>
      <p:sp>
        <p:nvSpPr>
          <p:cNvPr id="32884" name="Text Box 1140"/>
          <p:cNvSpPr txBox="1">
            <a:spLocks noChangeArrowheads="1"/>
          </p:cNvSpPr>
          <p:nvPr/>
        </p:nvSpPr>
        <p:spPr bwMode="auto">
          <a:xfrm>
            <a:off x="1219200" y="297180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solidFill>
                  <a:schemeClr val="tx1"/>
                </a:solidFill>
                <a:latin typeface="Times New Roman" pitchFamily="18" charset="0"/>
              </a:rPr>
              <a:t>作物</a:t>
            </a:r>
          </a:p>
        </p:txBody>
      </p:sp>
      <p:graphicFrame>
        <p:nvGraphicFramePr>
          <p:cNvPr id="32890" name="Object 1146"/>
          <p:cNvGraphicFramePr>
            <a:graphicFrameLocks noChangeAspect="1"/>
          </p:cNvGraphicFramePr>
          <p:nvPr/>
        </p:nvGraphicFramePr>
        <p:xfrm>
          <a:off x="2362200" y="1524000"/>
          <a:ext cx="190500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23" name="Equation" r:id="rId3" imgW="190417" imgH="304668" progId="Equation.3">
                  <p:embed/>
                </p:oleObj>
              </mc:Choice>
              <mc:Fallback>
                <p:oleObj name="Equation" r:id="rId3" imgW="190417" imgH="304668" progId="Equation.3">
                  <p:embed/>
                  <p:pic>
                    <p:nvPicPr>
                      <p:cNvPr id="0" name="Object 1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524000"/>
                        <a:ext cx="190500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91" name="Object 1147"/>
          <p:cNvGraphicFramePr>
            <a:graphicFrameLocks noChangeAspect="1"/>
          </p:cNvGraphicFramePr>
          <p:nvPr/>
        </p:nvGraphicFramePr>
        <p:xfrm>
          <a:off x="2362200" y="2057400"/>
          <a:ext cx="190500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24" name="Equation" r:id="rId5" imgW="190417" imgH="304668" progId="Equation.3">
                  <p:embed/>
                </p:oleObj>
              </mc:Choice>
              <mc:Fallback>
                <p:oleObj name="Equation" r:id="rId5" imgW="190417" imgH="304668" progId="Equation.3">
                  <p:embed/>
                  <p:pic>
                    <p:nvPicPr>
                      <p:cNvPr id="0" name="Object 1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057400"/>
                        <a:ext cx="190500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95" name="Object 1151"/>
          <p:cNvGraphicFramePr>
            <a:graphicFrameLocks noChangeAspect="1"/>
          </p:cNvGraphicFramePr>
          <p:nvPr/>
        </p:nvGraphicFramePr>
        <p:xfrm>
          <a:off x="2362200" y="2514600"/>
          <a:ext cx="19050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25" name="Equation" r:id="rId7" imgW="190335" imgH="317225" progId="Equation.3">
                  <p:embed/>
                </p:oleObj>
              </mc:Choice>
              <mc:Fallback>
                <p:oleObj name="Equation" r:id="rId7" imgW="190335" imgH="317225" progId="Equation.3">
                  <p:embed/>
                  <p:pic>
                    <p:nvPicPr>
                      <p:cNvPr id="0" name="Object 1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514600"/>
                        <a:ext cx="190500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98" name="Object 1154"/>
          <p:cNvGraphicFramePr>
            <a:graphicFrameLocks noChangeAspect="1"/>
          </p:cNvGraphicFramePr>
          <p:nvPr/>
        </p:nvGraphicFramePr>
        <p:xfrm>
          <a:off x="2362200" y="3048000"/>
          <a:ext cx="215900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26" name="Equation" r:id="rId9" imgW="215713" imgH="304536" progId="Equation.3">
                  <p:embed/>
                </p:oleObj>
              </mc:Choice>
              <mc:Fallback>
                <p:oleObj name="Equation" r:id="rId9" imgW="215713" imgH="304536" progId="Equation.3">
                  <p:embed/>
                  <p:pic>
                    <p:nvPicPr>
                      <p:cNvPr id="0" name="Object 1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048000"/>
                        <a:ext cx="215900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357" name="Group 1613"/>
          <p:cNvGrpSpPr>
            <a:grpSpLocks/>
          </p:cNvGrpSpPr>
          <p:nvPr/>
        </p:nvGrpSpPr>
        <p:grpSpPr bwMode="auto">
          <a:xfrm>
            <a:off x="3048000" y="1524000"/>
            <a:ext cx="215900" cy="1868488"/>
            <a:chOff x="1920" y="960"/>
            <a:chExt cx="136" cy="1177"/>
          </a:xfrm>
        </p:grpSpPr>
        <p:graphicFrame>
          <p:nvGraphicFramePr>
            <p:cNvPr id="54354" name="Object 1148"/>
            <p:cNvGraphicFramePr>
              <a:graphicFrameLocks noChangeAspect="1"/>
            </p:cNvGraphicFramePr>
            <p:nvPr/>
          </p:nvGraphicFramePr>
          <p:xfrm>
            <a:off x="1920" y="1928"/>
            <a:ext cx="120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527" name="Equation" r:id="rId11" imgW="190417" imgH="304668" progId="Equation.3">
                    <p:embed/>
                  </p:oleObj>
                </mc:Choice>
                <mc:Fallback>
                  <p:oleObj name="Equation" r:id="rId11" imgW="190417" imgH="304668" progId="Equation.3">
                    <p:embed/>
                    <p:pic>
                      <p:nvPicPr>
                        <p:cNvPr id="0" name="Object 11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1928"/>
                          <a:ext cx="120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355" name="Object 1155"/>
            <p:cNvGraphicFramePr>
              <a:graphicFrameLocks noChangeAspect="1"/>
            </p:cNvGraphicFramePr>
            <p:nvPr/>
          </p:nvGraphicFramePr>
          <p:xfrm>
            <a:off x="1920" y="960"/>
            <a:ext cx="136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528" name="Equation" r:id="rId12" imgW="215713" imgH="304536" progId="Equation.3">
                    <p:embed/>
                  </p:oleObj>
                </mc:Choice>
                <mc:Fallback>
                  <p:oleObj name="Equation" r:id="rId12" imgW="215713" imgH="304536" progId="Equation.3">
                    <p:embed/>
                    <p:pic>
                      <p:nvPicPr>
                        <p:cNvPr id="0" name="Object 11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960"/>
                          <a:ext cx="136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356" name="Object 1156"/>
            <p:cNvGraphicFramePr>
              <a:graphicFrameLocks noChangeAspect="1"/>
            </p:cNvGraphicFramePr>
            <p:nvPr/>
          </p:nvGraphicFramePr>
          <p:xfrm>
            <a:off x="1920" y="1296"/>
            <a:ext cx="120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529" name="Equation" r:id="rId14" imgW="190335" imgH="317225" progId="Equation.3">
                    <p:embed/>
                  </p:oleObj>
                </mc:Choice>
                <mc:Fallback>
                  <p:oleObj name="Equation" r:id="rId14" imgW="190335" imgH="317225" progId="Equation.3">
                    <p:embed/>
                    <p:pic>
                      <p:nvPicPr>
                        <p:cNvPr id="0" name="Object 11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1296"/>
                          <a:ext cx="120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357" name="Object 1157"/>
            <p:cNvGraphicFramePr>
              <a:graphicFrameLocks noChangeAspect="1"/>
            </p:cNvGraphicFramePr>
            <p:nvPr/>
          </p:nvGraphicFramePr>
          <p:xfrm>
            <a:off x="1920" y="1584"/>
            <a:ext cx="136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530" name="Equation" r:id="rId16" imgW="215713" imgH="304536" progId="Equation.3">
                    <p:embed/>
                  </p:oleObj>
                </mc:Choice>
                <mc:Fallback>
                  <p:oleObj name="Equation" r:id="rId16" imgW="215713" imgH="304536" progId="Equation.3">
                    <p:embed/>
                    <p:pic>
                      <p:nvPicPr>
                        <p:cNvPr id="0" name="Object 11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1584"/>
                          <a:ext cx="136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358" name="Group 1614"/>
          <p:cNvGrpSpPr>
            <a:grpSpLocks/>
          </p:cNvGrpSpPr>
          <p:nvPr/>
        </p:nvGrpSpPr>
        <p:grpSpPr bwMode="auto">
          <a:xfrm>
            <a:off x="3746500" y="1524000"/>
            <a:ext cx="215900" cy="1870075"/>
            <a:chOff x="2360" y="960"/>
            <a:chExt cx="136" cy="1178"/>
          </a:xfrm>
        </p:grpSpPr>
        <p:graphicFrame>
          <p:nvGraphicFramePr>
            <p:cNvPr id="54350" name="Object 1152"/>
            <p:cNvGraphicFramePr>
              <a:graphicFrameLocks noChangeAspect="1"/>
            </p:cNvGraphicFramePr>
            <p:nvPr/>
          </p:nvGraphicFramePr>
          <p:xfrm>
            <a:off x="2376" y="1920"/>
            <a:ext cx="120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531" name="Equation" r:id="rId18" imgW="190335" imgH="317225" progId="Equation.3">
                    <p:embed/>
                  </p:oleObj>
                </mc:Choice>
                <mc:Fallback>
                  <p:oleObj name="Equation" r:id="rId18" imgW="190335" imgH="317225" progId="Equation.3">
                    <p:embed/>
                    <p:pic>
                      <p:nvPicPr>
                        <p:cNvPr id="0" name="Object 11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6" y="1920"/>
                          <a:ext cx="120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351" name="Object 1158"/>
            <p:cNvGraphicFramePr>
              <a:graphicFrameLocks noChangeAspect="1"/>
            </p:cNvGraphicFramePr>
            <p:nvPr/>
          </p:nvGraphicFramePr>
          <p:xfrm>
            <a:off x="2360" y="960"/>
            <a:ext cx="120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532" name="Equation" r:id="rId19" imgW="190417" imgH="304668" progId="Equation.3">
                    <p:embed/>
                  </p:oleObj>
                </mc:Choice>
                <mc:Fallback>
                  <p:oleObj name="Equation" r:id="rId19" imgW="190417" imgH="304668" progId="Equation.3">
                    <p:embed/>
                    <p:pic>
                      <p:nvPicPr>
                        <p:cNvPr id="0" name="Object 11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0" y="960"/>
                          <a:ext cx="120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352" name="Object 1159"/>
            <p:cNvGraphicFramePr>
              <a:graphicFrameLocks noChangeAspect="1"/>
            </p:cNvGraphicFramePr>
            <p:nvPr/>
          </p:nvGraphicFramePr>
          <p:xfrm>
            <a:off x="2360" y="1296"/>
            <a:ext cx="120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533" name="Equation" r:id="rId20" imgW="190417" imgH="304668" progId="Equation.3">
                    <p:embed/>
                  </p:oleObj>
                </mc:Choice>
                <mc:Fallback>
                  <p:oleObj name="Equation" r:id="rId20" imgW="190417" imgH="304668" progId="Equation.3">
                    <p:embed/>
                    <p:pic>
                      <p:nvPicPr>
                        <p:cNvPr id="0" name="Object 11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0" y="1296"/>
                          <a:ext cx="120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353" name="Object 1160"/>
            <p:cNvGraphicFramePr>
              <a:graphicFrameLocks noChangeAspect="1"/>
            </p:cNvGraphicFramePr>
            <p:nvPr/>
          </p:nvGraphicFramePr>
          <p:xfrm>
            <a:off x="2360" y="1584"/>
            <a:ext cx="136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534" name="Equation" r:id="rId21" imgW="215713" imgH="304536" progId="Equation.3">
                    <p:embed/>
                  </p:oleObj>
                </mc:Choice>
                <mc:Fallback>
                  <p:oleObj name="Equation" r:id="rId21" imgW="215713" imgH="304536" progId="Equation.3">
                    <p:embed/>
                    <p:pic>
                      <p:nvPicPr>
                        <p:cNvPr id="0" name="Object 11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0" y="1584"/>
                          <a:ext cx="136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356" name="Group 1612"/>
          <p:cNvGrpSpPr>
            <a:grpSpLocks/>
          </p:cNvGrpSpPr>
          <p:nvPr/>
        </p:nvGrpSpPr>
        <p:grpSpPr bwMode="auto">
          <a:xfrm>
            <a:off x="2286000" y="838200"/>
            <a:ext cx="3200400" cy="471488"/>
            <a:chOff x="1440" y="528"/>
            <a:chExt cx="2016" cy="297"/>
          </a:xfrm>
        </p:grpSpPr>
        <p:graphicFrame>
          <p:nvGraphicFramePr>
            <p:cNvPr id="54345" name="Object 1141"/>
            <p:cNvGraphicFramePr>
              <a:graphicFrameLocks noChangeAspect="1"/>
            </p:cNvGraphicFramePr>
            <p:nvPr/>
          </p:nvGraphicFramePr>
          <p:xfrm>
            <a:off x="1440" y="528"/>
            <a:ext cx="17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535" name="Equation" r:id="rId23" imgW="279400" imgH="419100" progId="Equation.3">
                    <p:embed/>
                  </p:oleObj>
                </mc:Choice>
                <mc:Fallback>
                  <p:oleObj name="Equation" r:id="rId23" imgW="279400" imgH="419100" progId="Equation.3">
                    <p:embed/>
                    <p:pic>
                      <p:nvPicPr>
                        <p:cNvPr id="0" name="Object 11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528"/>
                          <a:ext cx="17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346" name="Object 1142"/>
            <p:cNvGraphicFramePr>
              <a:graphicFrameLocks noChangeAspect="1"/>
            </p:cNvGraphicFramePr>
            <p:nvPr/>
          </p:nvGraphicFramePr>
          <p:xfrm>
            <a:off x="1872" y="528"/>
            <a:ext cx="20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536" name="Equation" r:id="rId25" imgW="317362" imgH="418918" progId="Equation.3">
                    <p:embed/>
                  </p:oleObj>
                </mc:Choice>
                <mc:Fallback>
                  <p:oleObj name="Equation" r:id="rId25" imgW="317362" imgH="418918" progId="Equation.3">
                    <p:embed/>
                    <p:pic>
                      <p:nvPicPr>
                        <p:cNvPr id="0" name="Object 11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528"/>
                          <a:ext cx="20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347" name="Object 1145"/>
            <p:cNvGraphicFramePr>
              <a:graphicFrameLocks noChangeAspect="1"/>
            </p:cNvGraphicFramePr>
            <p:nvPr/>
          </p:nvGraphicFramePr>
          <p:xfrm>
            <a:off x="3264" y="528"/>
            <a:ext cx="192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537" name="Equation" r:id="rId27" imgW="304668" imgH="431613" progId="Equation.3">
                    <p:embed/>
                  </p:oleObj>
                </mc:Choice>
                <mc:Fallback>
                  <p:oleObj name="Equation" r:id="rId27" imgW="304668" imgH="431613" progId="Equation.3">
                    <p:embed/>
                    <p:pic>
                      <p:nvPicPr>
                        <p:cNvPr id="0" name="Object 11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528"/>
                          <a:ext cx="192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348" name="Object 1143"/>
            <p:cNvGraphicFramePr>
              <a:graphicFrameLocks noChangeAspect="1"/>
            </p:cNvGraphicFramePr>
            <p:nvPr/>
          </p:nvGraphicFramePr>
          <p:xfrm>
            <a:off x="2312" y="528"/>
            <a:ext cx="192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538" name="Equation" r:id="rId29" imgW="304668" imgH="431613" progId="Equation.3">
                    <p:embed/>
                  </p:oleObj>
                </mc:Choice>
                <mc:Fallback>
                  <p:oleObj name="Equation" r:id="rId29" imgW="304668" imgH="431613" progId="Equation.3">
                    <p:embed/>
                    <p:pic>
                      <p:nvPicPr>
                        <p:cNvPr id="0" name="Object 11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2" y="528"/>
                          <a:ext cx="192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349" name="Object 1144"/>
            <p:cNvGraphicFramePr>
              <a:graphicFrameLocks noChangeAspect="1"/>
            </p:cNvGraphicFramePr>
            <p:nvPr/>
          </p:nvGraphicFramePr>
          <p:xfrm>
            <a:off x="2784" y="528"/>
            <a:ext cx="20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539" name="Equation" r:id="rId31" imgW="317362" imgH="418918" progId="Equation.3">
                    <p:embed/>
                  </p:oleObj>
                </mc:Choice>
                <mc:Fallback>
                  <p:oleObj name="Equation" r:id="rId31" imgW="317362" imgH="418918" progId="Equation.3">
                    <p:embed/>
                    <p:pic>
                      <p:nvPicPr>
                        <p:cNvPr id="0" name="Object 11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528"/>
                          <a:ext cx="20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359" name="Group 1615"/>
          <p:cNvGrpSpPr>
            <a:grpSpLocks/>
          </p:cNvGrpSpPr>
          <p:nvPr/>
        </p:nvGrpSpPr>
        <p:grpSpPr bwMode="auto">
          <a:xfrm>
            <a:off x="4495800" y="1498600"/>
            <a:ext cx="374650" cy="1881188"/>
            <a:chOff x="2832" y="944"/>
            <a:chExt cx="236" cy="1185"/>
          </a:xfrm>
        </p:grpSpPr>
        <p:graphicFrame>
          <p:nvGraphicFramePr>
            <p:cNvPr id="54341" name="Object 1149"/>
            <p:cNvGraphicFramePr>
              <a:graphicFrameLocks noChangeAspect="1"/>
            </p:cNvGraphicFramePr>
            <p:nvPr/>
          </p:nvGraphicFramePr>
          <p:xfrm>
            <a:off x="2832" y="1296"/>
            <a:ext cx="120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540" name="Equation" r:id="rId33" imgW="190417" imgH="304668" progId="Equation.3">
                    <p:embed/>
                  </p:oleObj>
                </mc:Choice>
                <mc:Fallback>
                  <p:oleObj name="Equation" r:id="rId33" imgW="190417" imgH="304668" progId="Equation.3">
                    <p:embed/>
                    <p:pic>
                      <p:nvPicPr>
                        <p:cNvPr id="0" name="Object 11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1296"/>
                          <a:ext cx="120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342" name="Object 1153"/>
            <p:cNvGraphicFramePr>
              <a:graphicFrameLocks noChangeAspect="1"/>
            </p:cNvGraphicFramePr>
            <p:nvPr/>
          </p:nvGraphicFramePr>
          <p:xfrm>
            <a:off x="2832" y="1584"/>
            <a:ext cx="120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541" name="Equation" r:id="rId34" imgW="190335" imgH="317225" progId="Equation.3">
                    <p:embed/>
                  </p:oleObj>
                </mc:Choice>
                <mc:Fallback>
                  <p:oleObj name="Equation" r:id="rId34" imgW="190335" imgH="317225" progId="Equation.3">
                    <p:embed/>
                    <p:pic>
                      <p:nvPicPr>
                        <p:cNvPr id="0" name="Object 11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1584"/>
                          <a:ext cx="120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343" name="Object 1161"/>
            <p:cNvGraphicFramePr>
              <a:graphicFrameLocks noChangeAspect="1"/>
            </p:cNvGraphicFramePr>
            <p:nvPr/>
          </p:nvGraphicFramePr>
          <p:xfrm>
            <a:off x="2864" y="944"/>
            <a:ext cx="188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542" name="Equation" r:id="rId35" imgW="139639" imgH="304668" progId="Equation.3">
                    <p:embed/>
                  </p:oleObj>
                </mc:Choice>
                <mc:Fallback>
                  <p:oleObj name="Equation" r:id="rId35" imgW="139639" imgH="304668" progId="Equation.3">
                    <p:embed/>
                    <p:pic>
                      <p:nvPicPr>
                        <p:cNvPr id="0" name="Object 11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4" y="944"/>
                          <a:ext cx="188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344" name="Object 1162"/>
            <p:cNvGraphicFramePr>
              <a:graphicFrameLocks noChangeAspect="1"/>
            </p:cNvGraphicFramePr>
            <p:nvPr/>
          </p:nvGraphicFramePr>
          <p:xfrm>
            <a:off x="2880" y="1920"/>
            <a:ext cx="188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543" name="Equation" r:id="rId37" imgW="139639" imgH="304668" progId="Equation.3">
                    <p:embed/>
                  </p:oleObj>
                </mc:Choice>
                <mc:Fallback>
                  <p:oleObj name="Equation" r:id="rId37" imgW="139639" imgH="304668" progId="Equation.3">
                    <p:embed/>
                    <p:pic>
                      <p:nvPicPr>
                        <p:cNvPr id="0" name="Object 11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920"/>
                          <a:ext cx="188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360" name="Group 1616"/>
          <p:cNvGrpSpPr>
            <a:grpSpLocks/>
          </p:cNvGrpSpPr>
          <p:nvPr/>
        </p:nvGrpSpPr>
        <p:grpSpPr bwMode="auto">
          <a:xfrm>
            <a:off x="5181600" y="1447800"/>
            <a:ext cx="361950" cy="1931988"/>
            <a:chOff x="3264" y="912"/>
            <a:chExt cx="228" cy="1217"/>
          </a:xfrm>
        </p:grpSpPr>
        <p:graphicFrame>
          <p:nvGraphicFramePr>
            <p:cNvPr id="54337" name="Object 1150"/>
            <p:cNvGraphicFramePr>
              <a:graphicFrameLocks noChangeAspect="1"/>
            </p:cNvGraphicFramePr>
            <p:nvPr/>
          </p:nvGraphicFramePr>
          <p:xfrm>
            <a:off x="3264" y="1584"/>
            <a:ext cx="120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544" name="Equation" r:id="rId38" imgW="190417" imgH="304668" progId="Equation.3">
                    <p:embed/>
                  </p:oleObj>
                </mc:Choice>
                <mc:Fallback>
                  <p:oleObj name="Equation" r:id="rId38" imgW="190417" imgH="304668" progId="Equation.3">
                    <p:embed/>
                    <p:pic>
                      <p:nvPicPr>
                        <p:cNvPr id="0" name="Object 11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1584"/>
                          <a:ext cx="120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338" name="Object 1163"/>
            <p:cNvGraphicFramePr>
              <a:graphicFrameLocks noChangeAspect="1"/>
            </p:cNvGraphicFramePr>
            <p:nvPr/>
          </p:nvGraphicFramePr>
          <p:xfrm>
            <a:off x="3264" y="912"/>
            <a:ext cx="136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545" name="Equation" r:id="rId39" imgW="215713" imgH="304536" progId="Equation.3">
                    <p:embed/>
                  </p:oleObj>
                </mc:Choice>
                <mc:Fallback>
                  <p:oleObj name="Equation" r:id="rId39" imgW="215713" imgH="304536" progId="Equation.3">
                    <p:embed/>
                    <p:pic>
                      <p:nvPicPr>
                        <p:cNvPr id="0" name="Object 11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912"/>
                          <a:ext cx="136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339" name="Object 1164"/>
            <p:cNvGraphicFramePr>
              <a:graphicFrameLocks noChangeAspect="1"/>
            </p:cNvGraphicFramePr>
            <p:nvPr/>
          </p:nvGraphicFramePr>
          <p:xfrm>
            <a:off x="3264" y="1248"/>
            <a:ext cx="136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546" name="Equation" r:id="rId40" imgW="215713" imgH="304536" progId="Equation.3">
                    <p:embed/>
                  </p:oleObj>
                </mc:Choice>
                <mc:Fallback>
                  <p:oleObj name="Equation" r:id="rId40" imgW="215713" imgH="304536" progId="Equation.3">
                    <p:embed/>
                    <p:pic>
                      <p:nvPicPr>
                        <p:cNvPr id="0" name="Object 11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1248"/>
                          <a:ext cx="136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340" name="Object 1165"/>
            <p:cNvGraphicFramePr>
              <a:graphicFrameLocks noChangeAspect="1"/>
            </p:cNvGraphicFramePr>
            <p:nvPr/>
          </p:nvGraphicFramePr>
          <p:xfrm>
            <a:off x="3304" y="1920"/>
            <a:ext cx="188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547" name="Equation" r:id="rId41" imgW="139639" imgH="304668" progId="Equation.3">
                    <p:embed/>
                  </p:oleObj>
                </mc:Choice>
                <mc:Fallback>
                  <p:oleObj name="Equation" r:id="rId41" imgW="139639" imgH="304668" progId="Equation.3">
                    <p:embed/>
                    <p:pic>
                      <p:nvPicPr>
                        <p:cNvPr id="0" name="Object 11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4" y="1920"/>
                          <a:ext cx="188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910" name="Object 1166"/>
          <p:cNvGraphicFramePr>
            <a:graphicFrameLocks noChangeAspect="1"/>
          </p:cNvGraphicFramePr>
          <p:nvPr/>
        </p:nvGraphicFramePr>
        <p:xfrm>
          <a:off x="1136650" y="3733800"/>
          <a:ext cx="60579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48" name="Equation" r:id="rId42" imgW="6057900" imgH="393700" progId="Equation.3">
                  <p:embed/>
                </p:oleObj>
              </mc:Choice>
              <mc:Fallback>
                <p:oleObj name="Equation" r:id="rId42" imgW="6057900" imgH="393700" progId="Equation.3">
                  <p:embed/>
                  <p:pic>
                    <p:nvPicPr>
                      <p:cNvPr id="0" name="Object 1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650" y="3733800"/>
                        <a:ext cx="60579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911" name="Object 1167"/>
          <p:cNvGraphicFramePr>
            <a:graphicFrameLocks noChangeAspect="1"/>
          </p:cNvGraphicFramePr>
          <p:nvPr/>
        </p:nvGraphicFramePr>
        <p:xfrm>
          <a:off x="1219200" y="4343400"/>
          <a:ext cx="5829300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49" name="Equation" r:id="rId44" imgW="5829300" imgH="787400" progId="Equation.3">
                  <p:embed/>
                </p:oleObj>
              </mc:Choice>
              <mc:Fallback>
                <p:oleObj name="Equation" r:id="rId44" imgW="5829300" imgH="787400" progId="Equation.3">
                  <p:embed/>
                  <p:pic>
                    <p:nvPicPr>
                      <p:cNvPr id="0" name="Object 1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343400"/>
                        <a:ext cx="5829300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912" name="Object 11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371433"/>
              </p:ext>
            </p:extLst>
          </p:nvPr>
        </p:nvGraphicFramePr>
        <p:xfrm>
          <a:off x="1187623" y="5271963"/>
          <a:ext cx="7598953" cy="1037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50" name="Equation" r:id="rId46" imgW="3860640" imgH="482400" progId="Equation.DSMT4">
                  <p:embed/>
                </p:oleObj>
              </mc:Choice>
              <mc:Fallback>
                <p:oleObj name="Equation" r:id="rId46" imgW="3860640" imgH="482400" progId="Equation.DSMT4">
                  <p:embed/>
                  <p:pic>
                    <p:nvPicPr>
                      <p:cNvPr id="0" name="Object 1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3" y="5271963"/>
                        <a:ext cx="7598953" cy="10373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002" name="Line 1258"/>
          <p:cNvSpPr>
            <a:spLocks noChangeShapeType="1"/>
          </p:cNvSpPr>
          <p:nvPr/>
        </p:nvSpPr>
        <p:spPr bwMode="auto">
          <a:xfrm>
            <a:off x="1219200" y="8382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003" name="Text Box 1259"/>
          <p:cNvSpPr txBox="1">
            <a:spLocks noChangeArrowheads="1"/>
          </p:cNvSpPr>
          <p:nvPr/>
        </p:nvSpPr>
        <p:spPr bwMode="auto">
          <a:xfrm rot="2419844">
            <a:off x="1504950" y="887413"/>
            <a:ext cx="744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1600" b="1">
                <a:solidFill>
                  <a:schemeClr val="tx1"/>
                </a:solidFill>
                <a:latin typeface="Times New Roman" pitchFamily="18" charset="0"/>
              </a:rPr>
              <a:t>单元</a:t>
            </a:r>
          </a:p>
        </p:txBody>
      </p:sp>
      <p:sp>
        <p:nvSpPr>
          <p:cNvPr id="33005" name="Text Box 1261"/>
          <p:cNvSpPr txBox="1">
            <a:spLocks noChangeArrowheads="1"/>
          </p:cNvSpPr>
          <p:nvPr/>
        </p:nvSpPr>
        <p:spPr bwMode="auto">
          <a:xfrm rot="2419844">
            <a:off x="1128713" y="1030288"/>
            <a:ext cx="6937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1600" b="1" dirty="0">
                <a:solidFill>
                  <a:schemeClr val="tx1"/>
                </a:solidFill>
                <a:latin typeface="Times New Roman" pitchFamily="18" charset="0"/>
              </a:rPr>
              <a:t>要素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3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3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3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3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3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3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3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3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2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2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2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2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2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2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81" grpId="0" autoUpdateAnimBg="0"/>
      <p:bldP spid="32882" grpId="0" autoUpdateAnimBg="0"/>
      <p:bldP spid="32883" grpId="0" autoUpdateAnimBg="0"/>
      <p:bldP spid="32884" grpId="0" autoUpdateAnimBg="0"/>
      <p:bldP spid="33002" grpId="0" animBg="1"/>
      <p:bldP spid="33003" grpId="0" autoUpdateAnimBg="0"/>
      <p:bldP spid="3300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5" name="Text Box 5"/>
          <p:cNvSpPr txBox="1">
            <a:spLocks noChangeArrowheads="1"/>
          </p:cNvSpPr>
          <p:nvPr/>
        </p:nvSpPr>
        <p:spPr bwMode="auto">
          <a:xfrm>
            <a:off x="827584" y="2780928"/>
            <a:ext cx="7162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hlinkClick r:id="rId2" action="ppaction://hlinksldjump"/>
              </a:rPr>
              <a:t>模糊现象</a:t>
            </a:r>
            <a:r>
              <a:rPr kumimoji="1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：</a:t>
            </a:r>
            <a:r>
              <a:rPr kumimoji="1" lang="zh-CN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楷体_GB2312" pitchFamily="49" charset="-122"/>
              </a:rPr>
              <a:t>“</a:t>
            </a:r>
            <a:r>
              <a:rPr kumimoji="1" lang="zh-CN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亦此亦彼</a:t>
            </a:r>
            <a:r>
              <a:rPr kumimoji="1" lang="zh-CN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楷体_GB2312" pitchFamily="49" charset="-122"/>
              </a:rPr>
              <a:t>”</a:t>
            </a:r>
            <a:r>
              <a:rPr kumimoji="1" lang="zh-CN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的不分明</a:t>
            </a:r>
            <a:r>
              <a:rPr kumimoji="1" lang="zh-CN" alt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现象。</a:t>
            </a:r>
            <a:endParaRPr kumimoji="1" lang="zh-CN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07526" name="Text Box 6"/>
          <p:cNvSpPr txBox="1">
            <a:spLocks noChangeArrowheads="1"/>
          </p:cNvSpPr>
          <p:nvPr/>
        </p:nvSpPr>
        <p:spPr bwMode="auto">
          <a:xfrm>
            <a:off x="827584" y="3789040"/>
            <a:ext cx="805445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hlinkClick r:id="rId3" action="ppaction://hlinksldjump"/>
              </a:rPr>
              <a:t>模糊数学</a:t>
            </a:r>
            <a:r>
              <a:rPr kumimoji="1" lang="en-US" altLang="zh-CN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楷体_GB2312" pitchFamily="49" charset="-122"/>
              </a:rPr>
              <a:t>——</a:t>
            </a:r>
            <a:r>
              <a:rPr kumimoji="1" lang="zh-CN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研究和揭示模糊现象的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定量处理方法</a:t>
            </a:r>
            <a:r>
              <a:rPr kumimoji="1" lang="zh-CN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。                 </a:t>
            </a:r>
            <a:endParaRPr kumimoji="1" lang="zh-CN" alt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39552" y="908720"/>
            <a:ext cx="7056437" cy="87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kumimoji="1" lang="en-US" altLang="zh-CN" sz="2400" b="1" dirty="0" smtClean="0">
                <a:solidFill>
                  <a:srgbClr val="FF3399"/>
                </a:solidFill>
                <a:latin typeface="宋体" pitchFamily="2" charset="-122"/>
              </a:rPr>
              <a:t/>
            </a:r>
            <a:br>
              <a:rPr kumimoji="1" lang="en-US" altLang="zh-CN" sz="2400" b="1" dirty="0" smtClean="0">
                <a:solidFill>
                  <a:srgbClr val="FF3399"/>
                </a:solidFill>
                <a:latin typeface="宋体" pitchFamily="2" charset="-122"/>
              </a:rPr>
            </a:br>
            <a:r>
              <a:rPr kumimoji="1" lang="en-US" altLang="zh-CN" sz="4000" b="1" dirty="0" smtClean="0">
                <a:solidFill>
                  <a:srgbClr val="FF3399"/>
                </a:solidFill>
                <a:latin typeface="宋体" pitchFamily="2" charset="-122"/>
              </a:rPr>
              <a:t> </a:t>
            </a:r>
            <a:r>
              <a:rPr kumimoji="1" lang="zh-CN" altLang="en-US" sz="4400" b="1" dirty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什么是</a:t>
            </a:r>
            <a:r>
              <a:rPr kumimoji="1" lang="zh-CN" altLang="en-US" sz="4400" b="1" dirty="0" smtClean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模糊数学</a:t>
            </a:r>
            <a:r>
              <a:rPr kumimoji="1" lang="en-US" altLang="zh-CN" sz="4400" b="1" dirty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?</a:t>
            </a:r>
            <a:endParaRPr kumimoji="1" lang="zh-CN" altLang="en-US" sz="4400" b="1" dirty="0">
              <a:solidFill>
                <a:srgbClr val="FF0000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901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75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5" grpId="0"/>
      <p:bldP spid="107526" grpId="0"/>
      <p:bldP spid="7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9350609"/>
              </p:ext>
            </p:extLst>
          </p:nvPr>
        </p:nvGraphicFramePr>
        <p:xfrm>
          <a:off x="223565" y="1216050"/>
          <a:ext cx="110807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59" name="Equation" r:id="rId3" imgW="545760" imgH="203040" progId="Equation.DSMT4">
                  <p:embed/>
                </p:oleObj>
              </mc:Choice>
              <mc:Fallback>
                <p:oleObj name="Equation" r:id="rId3" imgW="545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65" y="1216050"/>
                        <a:ext cx="1108075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5645242"/>
              </p:ext>
            </p:extLst>
          </p:nvPr>
        </p:nvGraphicFramePr>
        <p:xfrm>
          <a:off x="2195736" y="1679947"/>
          <a:ext cx="4200525" cy="239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60" name="Equation" r:id="rId5" imgW="4495800" imgH="2565400" progId="Equation.3">
                  <p:embed/>
                </p:oleObj>
              </mc:Choice>
              <mc:Fallback>
                <p:oleObj name="Equation" r:id="rId5" imgW="4495800" imgH="2565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1679947"/>
                        <a:ext cx="4200525" cy="239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276674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9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54" y="1412776"/>
            <a:ext cx="8136186" cy="4511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4059901"/>
              </p:ext>
            </p:extLst>
          </p:nvPr>
        </p:nvGraphicFramePr>
        <p:xfrm>
          <a:off x="1889348" y="6165304"/>
          <a:ext cx="3735324" cy="347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45" name="Equation" r:id="rId4" imgW="4914900" imgH="457200" progId="Equation.3">
                  <p:embed/>
                </p:oleObj>
              </mc:Choice>
              <mc:Fallback>
                <p:oleObj name="Equation" r:id="rId4" imgW="491490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9348" y="6165304"/>
                        <a:ext cx="3735324" cy="3474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7350727"/>
              </p:ext>
            </p:extLst>
          </p:nvPr>
        </p:nvGraphicFramePr>
        <p:xfrm>
          <a:off x="768350" y="6093296"/>
          <a:ext cx="1495425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46" name="Equation" r:id="rId6" imgW="736560" imgH="203040" progId="Equation.DSMT4">
                  <p:embed/>
                </p:oleObj>
              </mc:Choice>
              <mc:Fallback>
                <p:oleObj name="Equation" r:id="rId6" imgW="736560" imgH="203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50" y="6093296"/>
                        <a:ext cx="1495425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350494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9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333375"/>
            <a:ext cx="4105275" cy="241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2675368"/>
              </p:ext>
            </p:extLst>
          </p:nvPr>
        </p:nvGraphicFramePr>
        <p:xfrm>
          <a:off x="2195736" y="2852936"/>
          <a:ext cx="4361688" cy="484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13" name="Equation" r:id="rId4" imgW="2057400" imgH="228600" progId="Equation.DSMT4">
                  <p:embed/>
                </p:oleObj>
              </mc:Choice>
              <mc:Fallback>
                <p:oleObj name="Equation" r:id="rId4" imgW="2057400" imgH="2286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2852936"/>
                        <a:ext cx="4361688" cy="4846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9918594"/>
              </p:ext>
            </p:extLst>
          </p:nvPr>
        </p:nvGraphicFramePr>
        <p:xfrm>
          <a:off x="779686" y="3429000"/>
          <a:ext cx="128905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14" name="Equation" r:id="rId6" imgW="634680" imgH="177480" progId="Equation.DSMT4">
                  <p:embed/>
                </p:oleObj>
              </mc:Choice>
              <mc:Fallback>
                <p:oleObj name="Equation" r:id="rId6" imgW="634680" imgH="17748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686" y="3429000"/>
                        <a:ext cx="1289050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9015944"/>
              </p:ext>
            </p:extLst>
          </p:nvPr>
        </p:nvGraphicFramePr>
        <p:xfrm>
          <a:off x="2195736" y="3429000"/>
          <a:ext cx="4343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15" name="Equation" r:id="rId8" imgW="4343400" imgH="457200" progId="Equation.3">
                  <p:embed/>
                </p:oleObj>
              </mc:Choice>
              <mc:Fallback>
                <p:oleObj name="Equation" r:id="rId8" imgW="4343400" imgH="457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3429000"/>
                        <a:ext cx="4343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8783986"/>
              </p:ext>
            </p:extLst>
          </p:nvPr>
        </p:nvGraphicFramePr>
        <p:xfrm>
          <a:off x="755650" y="4005064"/>
          <a:ext cx="1289050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16" name="Equation" r:id="rId10" imgW="634680" imgH="177480" progId="Equation.DSMT4">
                  <p:embed/>
                </p:oleObj>
              </mc:Choice>
              <mc:Fallback>
                <p:oleObj name="Equation" r:id="rId10" imgW="634680" imgH="17748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005064"/>
                        <a:ext cx="1289050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901440"/>
              </p:ext>
            </p:extLst>
          </p:nvPr>
        </p:nvGraphicFramePr>
        <p:xfrm>
          <a:off x="2195736" y="4005064"/>
          <a:ext cx="4178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17" name="Equation" r:id="rId12" imgW="4178300" imgH="457200" progId="Equation.3">
                  <p:embed/>
                </p:oleObj>
              </mc:Choice>
              <mc:Fallback>
                <p:oleObj name="Equation" r:id="rId12" imgW="4178300" imgH="457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4005064"/>
                        <a:ext cx="4178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0696597"/>
              </p:ext>
            </p:extLst>
          </p:nvPr>
        </p:nvGraphicFramePr>
        <p:xfrm>
          <a:off x="755650" y="4581128"/>
          <a:ext cx="1289050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18" name="Equation" r:id="rId14" imgW="634680" imgH="177480" progId="Equation.DSMT4">
                  <p:embed/>
                </p:oleObj>
              </mc:Choice>
              <mc:Fallback>
                <p:oleObj name="Equation" r:id="rId14" imgW="634680" imgH="17748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581128"/>
                        <a:ext cx="1289050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24"/>
          <p:cNvSpPr txBox="1">
            <a:spLocks noChangeArrowheads="1"/>
          </p:cNvSpPr>
          <p:nvPr/>
        </p:nvSpPr>
        <p:spPr bwMode="auto">
          <a:xfrm>
            <a:off x="2110234" y="4566071"/>
            <a:ext cx="2317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solidFill>
                  <a:schemeClr val="tx1"/>
                </a:solidFill>
                <a:latin typeface="Times New Roman" pitchFamily="18" charset="0"/>
              </a:rPr>
              <a:t>全体归为一类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7069126"/>
              </p:ext>
            </p:extLst>
          </p:nvPr>
        </p:nvGraphicFramePr>
        <p:xfrm>
          <a:off x="784201" y="2924175"/>
          <a:ext cx="979487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19" name="Equation" r:id="rId16" imgW="482400" imgH="177480" progId="Equation.DSMT4">
                  <p:embed/>
                </p:oleObj>
              </mc:Choice>
              <mc:Fallback>
                <p:oleObj name="Equation" r:id="rId16" imgW="482400" imgH="17748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201" y="2924175"/>
                        <a:ext cx="979487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094088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2438400" y="533400"/>
          <a:ext cx="4200525" cy="239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63" name="Equation" r:id="rId3" imgW="4495800" imgH="2565400" progId="Equation.3">
                  <p:embed/>
                </p:oleObj>
              </mc:Choice>
              <mc:Fallback>
                <p:oleObj name="Equation" r:id="rId3" imgW="4495800" imgH="2565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33400"/>
                        <a:ext cx="4200525" cy="239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702175"/>
              </p:ext>
            </p:extLst>
          </p:nvPr>
        </p:nvGraphicFramePr>
        <p:xfrm>
          <a:off x="1073150" y="3140968"/>
          <a:ext cx="1107893" cy="360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64" name="Equation" r:id="rId5" imgW="545760" imgH="177480" progId="Equation.DSMT4">
                  <p:embed/>
                </p:oleObj>
              </mc:Choice>
              <mc:Fallback>
                <p:oleObj name="Equation" r:id="rId5" imgW="545760" imgH="177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150" y="3140968"/>
                        <a:ext cx="1107893" cy="3602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0" name="Line 4"/>
          <p:cNvSpPr>
            <a:spLocks noChangeShapeType="1"/>
          </p:cNvSpPr>
          <p:nvPr/>
        </p:nvSpPr>
        <p:spPr bwMode="auto">
          <a:xfrm>
            <a:off x="3276600" y="914400"/>
            <a:ext cx="228600" cy="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>
            <a:off x="3962400" y="1371600"/>
            <a:ext cx="228600" cy="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2" name="Line 6"/>
          <p:cNvSpPr>
            <a:spLocks noChangeShapeType="1"/>
          </p:cNvSpPr>
          <p:nvPr/>
        </p:nvSpPr>
        <p:spPr bwMode="auto">
          <a:xfrm>
            <a:off x="4724400" y="1905000"/>
            <a:ext cx="228600" cy="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3" name="Line 7"/>
          <p:cNvSpPr>
            <a:spLocks noChangeShapeType="1"/>
          </p:cNvSpPr>
          <p:nvPr/>
        </p:nvSpPr>
        <p:spPr bwMode="auto">
          <a:xfrm>
            <a:off x="5410200" y="2362200"/>
            <a:ext cx="228600" cy="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4" name="Line 8"/>
          <p:cNvSpPr>
            <a:spLocks noChangeShapeType="1"/>
          </p:cNvSpPr>
          <p:nvPr/>
        </p:nvSpPr>
        <p:spPr bwMode="auto">
          <a:xfrm>
            <a:off x="6172200" y="2819400"/>
            <a:ext cx="228600" cy="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482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771062"/>
              </p:ext>
            </p:extLst>
          </p:nvPr>
        </p:nvGraphicFramePr>
        <p:xfrm>
          <a:off x="2123728" y="3124200"/>
          <a:ext cx="4914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65" name="Equation" r:id="rId7" imgW="4914900" imgH="457200" progId="Equation.3">
                  <p:embed/>
                </p:oleObj>
              </mc:Choice>
              <mc:Fallback>
                <p:oleObj name="Equation" r:id="rId7" imgW="491490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3124200"/>
                        <a:ext cx="4914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6" name="Oval 10"/>
          <p:cNvSpPr>
            <a:spLocks noChangeArrowheads="1"/>
          </p:cNvSpPr>
          <p:nvPr/>
        </p:nvSpPr>
        <p:spPr bwMode="auto">
          <a:xfrm>
            <a:off x="4572000" y="457200"/>
            <a:ext cx="533400" cy="457200"/>
          </a:xfrm>
          <a:prstGeom prst="ellips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482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6504428"/>
              </p:ext>
            </p:extLst>
          </p:nvPr>
        </p:nvGraphicFramePr>
        <p:xfrm>
          <a:off x="1043608" y="3717032"/>
          <a:ext cx="1288400" cy="360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66" name="Equation" r:id="rId9" imgW="634680" imgH="177480" progId="Equation.DSMT4">
                  <p:embed/>
                </p:oleObj>
              </mc:Choice>
              <mc:Fallback>
                <p:oleObj name="Equation" r:id="rId9" imgW="634680" imgH="17748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717032"/>
                        <a:ext cx="1288400" cy="3602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9959918"/>
              </p:ext>
            </p:extLst>
          </p:nvPr>
        </p:nvGraphicFramePr>
        <p:xfrm>
          <a:off x="2133600" y="3717032"/>
          <a:ext cx="4622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67" name="Equation" r:id="rId11" imgW="4622800" imgH="457200" progId="Equation.3">
                  <p:embed/>
                </p:oleObj>
              </mc:Choice>
              <mc:Fallback>
                <p:oleObj name="Equation" r:id="rId11" imgW="4622800" imgH="457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717032"/>
                        <a:ext cx="4622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8473844"/>
              </p:ext>
            </p:extLst>
          </p:nvPr>
        </p:nvGraphicFramePr>
        <p:xfrm>
          <a:off x="1043608" y="4293096"/>
          <a:ext cx="1288400" cy="360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68" name="Equation" r:id="rId13" imgW="634680" imgH="177480" progId="Equation.DSMT4">
                  <p:embed/>
                </p:oleObj>
              </mc:Choice>
              <mc:Fallback>
                <p:oleObj name="Equation" r:id="rId13" imgW="634680" imgH="17748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4293096"/>
                        <a:ext cx="1288400" cy="3602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2" name="Oval 16"/>
          <p:cNvSpPr>
            <a:spLocks noChangeArrowheads="1"/>
          </p:cNvSpPr>
          <p:nvPr/>
        </p:nvSpPr>
        <p:spPr bwMode="auto">
          <a:xfrm>
            <a:off x="5943600" y="1981200"/>
            <a:ext cx="533400" cy="457200"/>
          </a:xfrm>
          <a:prstGeom prst="ellips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483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5090346"/>
              </p:ext>
            </p:extLst>
          </p:nvPr>
        </p:nvGraphicFramePr>
        <p:xfrm>
          <a:off x="2123728" y="4267200"/>
          <a:ext cx="4343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69" name="Equation" r:id="rId15" imgW="4343400" imgH="457200" progId="Equation.3">
                  <p:embed/>
                </p:oleObj>
              </mc:Choice>
              <mc:Fallback>
                <p:oleObj name="Equation" r:id="rId15" imgW="4343400" imgH="457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4267200"/>
                        <a:ext cx="4343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4" name="Oval 18"/>
          <p:cNvSpPr>
            <a:spLocks noChangeArrowheads="1"/>
          </p:cNvSpPr>
          <p:nvPr/>
        </p:nvSpPr>
        <p:spPr bwMode="auto">
          <a:xfrm>
            <a:off x="5257800" y="533400"/>
            <a:ext cx="533400" cy="457200"/>
          </a:xfrm>
          <a:prstGeom prst="ellips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5" name="Oval 19"/>
          <p:cNvSpPr>
            <a:spLocks noChangeArrowheads="1"/>
          </p:cNvSpPr>
          <p:nvPr/>
        </p:nvSpPr>
        <p:spPr bwMode="auto">
          <a:xfrm>
            <a:off x="5334000" y="1447800"/>
            <a:ext cx="533400" cy="457200"/>
          </a:xfrm>
          <a:prstGeom prst="ellips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483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018762"/>
              </p:ext>
            </p:extLst>
          </p:nvPr>
        </p:nvGraphicFramePr>
        <p:xfrm>
          <a:off x="1043608" y="4868916"/>
          <a:ext cx="1288400" cy="360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70" name="Equation" r:id="rId17" imgW="634680" imgH="177480" progId="Equation.DSMT4">
                  <p:embed/>
                </p:oleObj>
              </mc:Choice>
              <mc:Fallback>
                <p:oleObj name="Equation" r:id="rId17" imgW="634680" imgH="17748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4868916"/>
                        <a:ext cx="1288400" cy="3602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877350"/>
              </p:ext>
            </p:extLst>
          </p:nvPr>
        </p:nvGraphicFramePr>
        <p:xfrm>
          <a:off x="2123728" y="4800600"/>
          <a:ext cx="4178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71" name="Equation" r:id="rId19" imgW="4178300" imgH="457200" progId="Equation.3">
                  <p:embed/>
                </p:oleObj>
              </mc:Choice>
              <mc:Fallback>
                <p:oleObj name="Equation" r:id="rId19" imgW="4178300" imgH="457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4800600"/>
                        <a:ext cx="4178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8" name="Oval 22"/>
          <p:cNvSpPr>
            <a:spLocks noChangeArrowheads="1"/>
          </p:cNvSpPr>
          <p:nvPr/>
        </p:nvSpPr>
        <p:spPr bwMode="auto">
          <a:xfrm>
            <a:off x="5943600" y="1066800"/>
            <a:ext cx="533400" cy="381000"/>
          </a:xfrm>
          <a:prstGeom prst="ellips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483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2097739"/>
              </p:ext>
            </p:extLst>
          </p:nvPr>
        </p:nvGraphicFramePr>
        <p:xfrm>
          <a:off x="1043608" y="5373216"/>
          <a:ext cx="1288400" cy="360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72" name="Equation" r:id="rId21" imgW="634680" imgH="177480" progId="Equation.DSMT4">
                  <p:embed/>
                </p:oleObj>
              </mc:Choice>
              <mc:Fallback>
                <p:oleObj name="Equation" r:id="rId21" imgW="634680" imgH="17748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5373216"/>
                        <a:ext cx="1288400" cy="3602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40" name="Text Box 24"/>
          <p:cNvSpPr txBox="1">
            <a:spLocks noChangeArrowheads="1"/>
          </p:cNvSpPr>
          <p:nvPr/>
        </p:nvSpPr>
        <p:spPr bwMode="auto">
          <a:xfrm>
            <a:off x="2038226" y="5301208"/>
            <a:ext cx="2317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solidFill>
                  <a:schemeClr val="tx1"/>
                </a:solidFill>
                <a:latin typeface="Times New Roman" pitchFamily="18" charset="0"/>
              </a:rPr>
              <a:t>全体归为一类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8625622"/>
              </p:ext>
            </p:extLst>
          </p:nvPr>
        </p:nvGraphicFramePr>
        <p:xfrm>
          <a:off x="251520" y="1052736"/>
          <a:ext cx="110966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73" name="Equation" r:id="rId23" imgW="545760" imgH="203040" progId="Equation.DSMT4">
                  <p:embed/>
                </p:oleObj>
              </mc:Choice>
              <mc:Fallback>
                <p:oleObj name="Equation" r:id="rId23" imgW="545760" imgH="20304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052736"/>
                        <a:ext cx="1109663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4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4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4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4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4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4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4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4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4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4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4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4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4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4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4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4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4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4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4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4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4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4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4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4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4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4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4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4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animBg="1"/>
      <p:bldP spid="34821" grpId="0" animBg="1"/>
      <p:bldP spid="34822" grpId="0" animBg="1"/>
      <p:bldP spid="34823" grpId="0" animBg="1"/>
      <p:bldP spid="34824" grpId="0" animBg="1"/>
      <p:bldP spid="34826" grpId="0" animBg="1"/>
      <p:bldP spid="34832" grpId="0" animBg="1"/>
      <p:bldP spid="34834" grpId="0" animBg="1"/>
      <p:bldP spid="34835" grpId="0" animBg="1"/>
      <p:bldP spid="34838" grpId="0" animBg="1"/>
      <p:bldP spid="34840" grpId="0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b="1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2.3</a:t>
            </a:r>
            <a:r>
              <a:rPr lang="zh-CN" altLang="en-US" sz="4800" b="1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 模糊模式识别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79512" y="1969676"/>
            <a:ext cx="14221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kumimoji="1" lang="en-US" altLang="zh-CN" sz="2800" dirty="0">
                <a:solidFill>
                  <a:srgbClr val="FF33CC"/>
                </a:solidFill>
                <a:latin typeface="Times New Roman" pitchFamily="18" charset="0"/>
              </a:rPr>
              <a:t>   </a:t>
            </a:r>
            <a:r>
              <a:rPr kumimoji="1" lang="zh-CN" altLang="en-US" sz="2600" dirty="0" smtClean="0">
                <a:solidFill>
                  <a:srgbClr val="FF33CC"/>
                </a:solidFill>
                <a:latin typeface="Times New Roman" pitchFamily="18" charset="0"/>
              </a:rPr>
              <a:t>模式</a:t>
            </a:r>
            <a:r>
              <a:rPr kumimoji="1" lang="en-US" altLang="zh-CN" sz="2600" dirty="0">
                <a:solidFill>
                  <a:srgbClr val="FF33CC"/>
                </a:solidFill>
                <a:latin typeface="Times New Roman" pitchFamily="18" charset="0"/>
              </a:rPr>
              <a:t>: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619672" y="1988840"/>
            <a:ext cx="2518638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600" dirty="0">
                <a:solidFill>
                  <a:schemeClr val="tx1"/>
                </a:solidFill>
                <a:latin typeface="Times New Roman" pitchFamily="18" charset="0"/>
              </a:rPr>
              <a:t>供模仿用的标本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38460" y="2504509"/>
            <a:ext cx="2145139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kumimoji="1" lang="en-US" altLang="zh-CN" sz="2600" dirty="0">
                <a:solidFill>
                  <a:srgbClr val="FF33CC"/>
                </a:solidFill>
                <a:latin typeface="Times New Roman" pitchFamily="18" charset="0"/>
              </a:rPr>
              <a:t>    </a:t>
            </a:r>
            <a:r>
              <a:rPr kumimoji="1" lang="zh-CN" altLang="en-US" sz="2600" dirty="0">
                <a:solidFill>
                  <a:srgbClr val="FF33CC"/>
                </a:solidFill>
                <a:latin typeface="Times New Roman" pitchFamily="18" charset="0"/>
              </a:rPr>
              <a:t>模式识别</a:t>
            </a:r>
            <a:r>
              <a:rPr kumimoji="1" lang="en-US" altLang="zh-CN" sz="2600" dirty="0">
                <a:solidFill>
                  <a:srgbClr val="FF33CC"/>
                </a:solidFill>
                <a:latin typeface="Times New Roman" pitchFamily="18" charset="0"/>
              </a:rPr>
              <a:t>: 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07504" y="5229200"/>
            <a:ext cx="2811988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kumimoji="1" lang="en-US" altLang="zh-CN" sz="2600" dirty="0">
                <a:solidFill>
                  <a:srgbClr val="FF33CC"/>
                </a:solidFill>
                <a:latin typeface="Times New Roman" pitchFamily="18" charset="0"/>
              </a:rPr>
              <a:t>    </a:t>
            </a:r>
            <a:r>
              <a:rPr kumimoji="1" lang="zh-CN" altLang="en-US" sz="2600" dirty="0">
                <a:solidFill>
                  <a:srgbClr val="FF33CC"/>
                </a:solidFill>
                <a:latin typeface="Times New Roman" pitchFamily="18" charset="0"/>
              </a:rPr>
              <a:t>模糊模式识别</a:t>
            </a:r>
            <a:r>
              <a:rPr kumimoji="1" lang="en-US" altLang="zh-CN" sz="2600" dirty="0">
                <a:solidFill>
                  <a:srgbClr val="FF33CC"/>
                </a:solidFill>
                <a:latin typeface="Times New Roman" pitchFamily="18" charset="0"/>
              </a:rPr>
              <a:t>: 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95536" y="5661248"/>
            <a:ext cx="8856984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      </a:t>
            </a:r>
            <a:r>
              <a:rPr kumimoji="1" lang="zh-CN" altLang="en-US" sz="2600" dirty="0">
                <a:solidFill>
                  <a:schemeClr val="tx1"/>
                </a:solidFill>
                <a:latin typeface="Times New Roman" pitchFamily="18" charset="0"/>
              </a:rPr>
              <a:t>标本或待识别的事物具有模糊性时，</a:t>
            </a:r>
            <a:r>
              <a:rPr kumimoji="1" lang="zh-CN" altLang="en-US" sz="2600" dirty="0" smtClean="0">
                <a:solidFill>
                  <a:schemeClr val="tx1"/>
                </a:solidFill>
                <a:latin typeface="Times New Roman" pitchFamily="18" charset="0"/>
              </a:rPr>
              <a:t>利用模糊数学方法处理模式识别问题。</a:t>
            </a:r>
            <a:endParaRPr kumimoji="1" lang="zh-CN" altLang="en-US" sz="26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251520" y="2960482"/>
            <a:ext cx="8915400" cy="972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600" dirty="0">
                <a:latin typeface="宋体" pitchFamily="2" charset="-122"/>
              </a:rPr>
              <a:t>    已知某类事物的若干标准模型，现有这类事物中的一</a:t>
            </a:r>
            <a:r>
              <a:rPr lang="zh-CN" altLang="en-US" sz="2600" dirty="0" smtClean="0">
                <a:latin typeface="宋体" pitchFamily="2" charset="-122"/>
              </a:rPr>
              <a:t>个</a:t>
            </a:r>
            <a:endParaRPr lang="en-US" altLang="zh-CN" sz="2600" dirty="0" smtClean="0">
              <a:latin typeface="宋体" pitchFamily="2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2600" dirty="0" smtClean="0">
                <a:latin typeface="宋体" pitchFamily="2" charset="-122"/>
              </a:rPr>
              <a:t>具体</a:t>
            </a:r>
            <a:r>
              <a:rPr lang="zh-CN" altLang="en-US" sz="2600" dirty="0">
                <a:latin typeface="宋体" pitchFamily="2" charset="-122"/>
              </a:rPr>
              <a:t>对象，问把它归到哪一模型，这就是模型</a:t>
            </a:r>
            <a:r>
              <a:rPr lang="zh-CN" altLang="en-US" sz="2600" dirty="0" smtClean="0">
                <a:latin typeface="宋体" pitchFamily="2" charset="-122"/>
              </a:rPr>
              <a:t>识别。</a:t>
            </a:r>
            <a:endParaRPr lang="en-US" sz="2600" dirty="0">
              <a:latin typeface="宋体" pitchFamily="2" charset="-122"/>
            </a:endParaRP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272827" y="3967316"/>
            <a:ext cx="8691661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zh-CN" altLang="en-US" sz="2400" b="1" dirty="0" smtClean="0">
                <a:solidFill>
                  <a:schemeClr val="tx1"/>
                </a:solidFill>
              </a:rPr>
              <a:t>       模型</a:t>
            </a:r>
            <a:r>
              <a:rPr kumimoji="1" lang="zh-CN" altLang="en-US" sz="2400" b="1" dirty="0">
                <a:solidFill>
                  <a:schemeClr val="tx1"/>
                </a:solidFill>
              </a:rPr>
              <a:t>识别在实际问题中是普遍存在</a:t>
            </a:r>
            <a:r>
              <a:rPr kumimoji="1" lang="zh-CN" altLang="en-US" sz="2400" b="1" dirty="0" smtClean="0">
                <a:solidFill>
                  <a:schemeClr val="tx1"/>
                </a:solidFill>
              </a:rPr>
              <a:t>的。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宋体" pitchFamily="2" charset="-122"/>
              </a:rPr>
              <a:t>例如</a:t>
            </a:r>
            <a:r>
              <a:rPr kumimoji="1" lang="zh-CN" altLang="en-US" sz="2400" b="1" dirty="0">
                <a:solidFill>
                  <a:schemeClr val="tx1"/>
                </a:solidFill>
                <a:latin typeface="宋体" pitchFamily="2" charset="-122"/>
              </a:rPr>
              <a:t>，学生到野外采集到一个植物标本，要识别它属于哪一纲哪一目；投递员</a:t>
            </a:r>
            <a:r>
              <a:rPr kumimoji="1" lang="en-US" altLang="zh-CN" sz="2400" b="1" dirty="0">
                <a:solidFill>
                  <a:schemeClr val="tx1"/>
                </a:solidFill>
                <a:latin typeface="宋体" pitchFamily="2" charset="-122"/>
              </a:rPr>
              <a:t>(</a:t>
            </a:r>
            <a:r>
              <a:rPr kumimoji="1" lang="zh-CN" altLang="en-US" sz="2400" b="1" dirty="0">
                <a:solidFill>
                  <a:schemeClr val="tx1"/>
                </a:solidFill>
                <a:latin typeface="宋体" pitchFamily="2" charset="-122"/>
              </a:rPr>
              <a:t>或分拣机</a:t>
            </a:r>
            <a:r>
              <a:rPr kumimoji="1" lang="en-US" altLang="zh-CN" sz="2400" b="1" dirty="0">
                <a:solidFill>
                  <a:schemeClr val="tx1"/>
                </a:solidFill>
                <a:latin typeface="宋体" pitchFamily="2" charset="-122"/>
              </a:rPr>
              <a:t>)</a:t>
            </a:r>
            <a:r>
              <a:rPr kumimoji="1" lang="zh-CN" altLang="en-US" sz="2400" b="1" dirty="0">
                <a:solidFill>
                  <a:schemeClr val="tx1"/>
                </a:solidFill>
                <a:latin typeface="宋体" pitchFamily="2" charset="-122"/>
              </a:rPr>
              <a:t>在分拣信件时要识别邮政编码等等，这些都是模型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宋体" pitchFamily="2" charset="-122"/>
              </a:rPr>
              <a:t>识别</a:t>
            </a:r>
            <a:r>
              <a:rPr kumimoji="1" lang="zh-CN" altLang="en-US" sz="2800" b="1" dirty="0">
                <a:solidFill>
                  <a:schemeClr val="tx1"/>
                </a:solidFill>
                <a:latin typeface="宋体" pitchFamily="2" charset="-122"/>
              </a:rPr>
              <a:t>。</a:t>
            </a:r>
            <a:endParaRPr kumimoji="1" lang="en-US" altLang="zh-CN" sz="2800" b="1" dirty="0">
              <a:solidFill>
                <a:schemeClr val="tx1"/>
              </a:solidFill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2" name="Text Box 12"/>
          <p:cNvSpPr txBox="1">
            <a:spLocks noChangeArrowheads="1"/>
          </p:cNvSpPr>
          <p:nvPr/>
        </p:nvSpPr>
        <p:spPr bwMode="auto">
          <a:xfrm>
            <a:off x="251520" y="1340768"/>
            <a:ext cx="26844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6666FF"/>
                </a:solidFill>
              </a:rPr>
              <a:t>模式识别方法：</a:t>
            </a:r>
          </a:p>
        </p:txBody>
      </p:sp>
      <p:sp>
        <p:nvSpPr>
          <p:cNvPr id="143373" name="Text Box 13"/>
          <p:cNvSpPr txBox="1">
            <a:spLocks noChangeArrowheads="1"/>
          </p:cNvSpPr>
          <p:nvPr/>
        </p:nvSpPr>
        <p:spPr bwMode="auto">
          <a:xfrm>
            <a:off x="323528" y="2204864"/>
            <a:ext cx="5480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kumimoji="1" lang="en-US" altLang="zh-CN" sz="2400" b="1" dirty="0">
                <a:solidFill>
                  <a:srgbClr val="C00000"/>
                </a:solidFill>
              </a:rPr>
              <a:t> </a:t>
            </a:r>
            <a:r>
              <a:rPr kumimoji="1" lang="zh-CN" altLang="en-US" sz="2400" b="1" dirty="0">
                <a:solidFill>
                  <a:srgbClr val="C00000"/>
                </a:solidFill>
              </a:rPr>
              <a:t>最大隶属原则</a:t>
            </a:r>
            <a:r>
              <a:rPr kumimoji="1" lang="en-US" altLang="zh-CN" sz="2400" b="1" dirty="0">
                <a:solidFill>
                  <a:srgbClr val="C00000"/>
                </a:solidFill>
              </a:rPr>
              <a:t>(</a:t>
            </a:r>
            <a:r>
              <a:rPr kumimoji="1" lang="zh-CN" altLang="en-US" sz="2400" b="1" dirty="0">
                <a:solidFill>
                  <a:srgbClr val="C00000"/>
                </a:solidFill>
              </a:rPr>
              <a:t>直接</a:t>
            </a:r>
            <a:r>
              <a:rPr kumimoji="1" lang="en-US" altLang="zh-CN" sz="2400" b="1" dirty="0">
                <a:solidFill>
                  <a:srgbClr val="C00000"/>
                </a:solidFill>
              </a:rPr>
              <a:t>)</a:t>
            </a:r>
            <a:r>
              <a:rPr kumimoji="1" lang="zh-CN" altLang="en-US" sz="2400" b="1" dirty="0">
                <a:solidFill>
                  <a:srgbClr val="C00000"/>
                </a:solidFill>
              </a:rPr>
              <a:t>：用于个体的识别</a:t>
            </a:r>
          </a:p>
        </p:txBody>
      </p:sp>
      <p:sp>
        <p:nvSpPr>
          <p:cNvPr id="143374" name="Text Box 14"/>
          <p:cNvSpPr txBox="1">
            <a:spLocks noChangeArrowheads="1"/>
          </p:cNvSpPr>
          <p:nvPr/>
        </p:nvSpPr>
        <p:spPr bwMode="auto">
          <a:xfrm>
            <a:off x="323528" y="2852936"/>
            <a:ext cx="4867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kumimoji="1" lang="en-US" altLang="zh-CN" sz="2400" b="1" dirty="0">
                <a:solidFill>
                  <a:srgbClr val="FF3399"/>
                </a:solidFill>
              </a:rPr>
              <a:t> </a:t>
            </a:r>
            <a:r>
              <a:rPr kumimoji="1" lang="zh-CN" altLang="en-US" sz="2400" b="1" dirty="0">
                <a:solidFill>
                  <a:srgbClr val="FF3399"/>
                </a:solidFill>
              </a:rPr>
              <a:t>择近原则</a:t>
            </a:r>
            <a:r>
              <a:rPr kumimoji="1" lang="en-US" altLang="zh-CN" sz="2400" b="1" dirty="0">
                <a:solidFill>
                  <a:srgbClr val="FF3399"/>
                </a:solidFill>
              </a:rPr>
              <a:t>(</a:t>
            </a:r>
            <a:r>
              <a:rPr kumimoji="1" lang="zh-CN" altLang="en-US" sz="2400" b="1" dirty="0">
                <a:solidFill>
                  <a:srgbClr val="FF3399"/>
                </a:solidFill>
              </a:rPr>
              <a:t>间接</a:t>
            </a:r>
            <a:r>
              <a:rPr kumimoji="1" lang="en-US" altLang="zh-CN" sz="2400" b="1" dirty="0">
                <a:solidFill>
                  <a:srgbClr val="FF3399"/>
                </a:solidFill>
              </a:rPr>
              <a:t>)</a:t>
            </a:r>
            <a:r>
              <a:rPr kumimoji="1" lang="zh-CN" altLang="en-US" sz="2400" b="1" dirty="0">
                <a:solidFill>
                  <a:srgbClr val="FF3399"/>
                </a:solidFill>
              </a:rPr>
              <a:t>：用于群体的识别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72" grpId="0" autoUpdateAnimBg="0"/>
      <p:bldP spid="143373" grpId="0" autoUpdateAnimBg="0"/>
      <p:bldP spid="143374" grpId="0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1026"/>
          <p:cNvSpPr txBox="1">
            <a:spLocks noChangeArrowheads="1"/>
          </p:cNvSpPr>
          <p:nvPr/>
        </p:nvSpPr>
        <p:spPr bwMode="auto">
          <a:xfrm>
            <a:off x="194754" y="1054477"/>
            <a:ext cx="693521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1. </a:t>
            </a:r>
            <a:r>
              <a:rPr kumimoji="1" lang="zh-CN" altLang="en-US" sz="36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个体</a:t>
            </a:r>
            <a:r>
              <a:rPr kumimoji="1" lang="zh-CN" altLang="en-US" sz="36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模糊模式识别</a:t>
            </a:r>
          </a:p>
        </p:txBody>
      </p:sp>
      <p:graphicFrame>
        <p:nvGraphicFramePr>
          <p:cNvPr id="50180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8142696"/>
              </p:ext>
            </p:extLst>
          </p:nvPr>
        </p:nvGraphicFramePr>
        <p:xfrm>
          <a:off x="899592" y="3056508"/>
          <a:ext cx="3124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08" name="公式" r:id="rId3" imgW="3124200" imgH="444500" progId="Equation.3">
                  <p:embed/>
                </p:oleObj>
              </mc:Choice>
              <mc:Fallback>
                <p:oleObj name="公式" r:id="rId3" imgW="3124200" imgH="4445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056508"/>
                        <a:ext cx="3124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1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9787765"/>
              </p:ext>
            </p:extLst>
          </p:nvPr>
        </p:nvGraphicFramePr>
        <p:xfrm>
          <a:off x="991344" y="4725144"/>
          <a:ext cx="4876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09" name="Equation" r:id="rId5" imgW="4876800" imgH="444500" progId="Equation.3">
                  <p:embed/>
                </p:oleObj>
              </mc:Choice>
              <mc:Fallback>
                <p:oleObj name="Equation" r:id="rId5" imgW="4876800" imgH="44450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1344" y="4725144"/>
                        <a:ext cx="4876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2" name="Text Box 1030"/>
          <p:cNvSpPr txBox="1">
            <a:spLocks noChangeArrowheads="1"/>
          </p:cNvSpPr>
          <p:nvPr/>
        </p:nvSpPr>
        <p:spPr bwMode="auto">
          <a:xfrm>
            <a:off x="179512" y="1844824"/>
            <a:ext cx="1255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问题：</a:t>
            </a:r>
          </a:p>
        </p:txBody>
      </p:sp>
      <p:sp>
        <p:nvSpPr>
          <p:cNvPr id="50183" name="Text Box 1031"/>
          <p:cNvSpPr txBox="1">
            <a:spLocks noChangeArrowheads="1"/>
          </p:cNvSpPr>
          <p:nvPr/>
        </p:nvSpPr>
        <p:spPr bwMode="auto">
          <a:xfrm>
            <a:off x="827088" y="3573016"/>
            <a:ext cx="26844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最大隶属原则：</a:t>
            </a:r>
          </a:p>
        </p:txBody>
      </p:sp>
      <p:graphicFrame>
        <p:nvGraphicFramePr>
          <p:cNvPr id="50184" name="Object 10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8102883"/>
              </p:ext>
            </p:extLst>
          </p:nvPr>
        </p:nvGraphicFramePr>
        <p:xfrm>
          <a:off x="900113" y="4149080"/>
          <a:ext cx="4508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10" name="Equation" r:id="rId7" imgW="4508500" imgH="457200" progId="Equation.3">
                  <p:embed/>
                </p:oleObj>
              </mc:Choice>
              <mc:Fallback>
                <p:oleObj name="Equation" r:id="rId7" imgW="4508500" imgH="45720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149080"/>
                        <a:ext cx="4508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5" name="Object 10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8658101"/>
              </p:ext>
            </p:extLst>
          </p:nvPr>
        </p:nvGraphicFramePr>
        <p:xfrm>
          <a:off x="5580063" y="4221088"/>
          <a:ext cx="2489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11" name="Equation" r:id="rId9" imgW="2489200" imgH="444500" progId="Equation.3">
                  <p:embed/>
                </p:oleObj>
              </mc:Choice>
              <mc:Fallback>
                <p:oleObj name="Equation" r:id="rId9" imgW="2489200" imgH="444500" progId="Equation.3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4221088"/>
                        <a:ext cx="2489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190" name="Group 1038"/>
          <p:cNvGrpSpPr>
            <a:grpSpLocks noChangeAspect="1"/>
          </p:cNvGrpSpPr>
          <p:nvPr/>
        </p:nvGrpSpPr>
        <p:grpSpPr bwMode="auto">
          <a:xfrm>
            <a:off x="877888" y="2420888"/>
            <a:ext cx="8266112" cy="455612"/>
            <a:chOff x="480" y="1536"/>
            <a:chExt cx="5207" cy="287"/>
          </a:xfrm>
        </p:grpSpPr>
        <p:sp>
          <p:nvSpPr>
            <p:cNvPr id="59402" name="AutoShape 1037"/>
            <p:cNvSpPr>
              <a:spLocks noChangeAspect="1" noChangeArrowheads="1" noTextEdit="1"/>
            </p:cNvSpPr>
            <p:nvPr/>
          </p:nvSpPr>
          <p:spPr bwMode="auto">
            <a:xfrm>
              <a:off x="480" y="1536"/>
              <a:ext cx="5078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03" name="Rectangle 1039"/>
            <p:cNvSpPr>
              <a:spLocks noChangeArrowheads="1"/>
            </p:cNvSpPr>
            <p:nvPr/>
          </p:nvSpPr>
          <p:spPr bwMode="auto">
            <a:xfrm>
              <a:off x="5479" y="1551"/>
              <a:ext cx="2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宋体" pitchFamily="2" charset="-122"/>
                </a:rPr>
                <a:t>，</a:t>
              </a:r>
              <a:endParaRPr lang="zh-CN" altLang="en-US"/>
            </a:p>
          </p:txBody>
        </p:sp>
        <p:sp>
          <p:nvSpPr>
            <p:cNvPr id="59404" name="Rectangle 1040"/>
            <p:cNvSpPr>
              <a:spLocks noChangeArrowheads="1"/>
            </p:cNvSpPr>
            <p:nvPr/>
          </p:nvSpPr>
          <p:spPr bwMode="auto">
            <a:xfrm>
              <a:off x="5010" y="1551"/>
              <a:ext cx="4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宋体" pitchFamily="2" charset="-122"/>
                </a:rPr>
                <a:t>标本</a:t>
              </a:r>
              <a:endParaRPr lang="zh-CN" altLang="en-US"/>
            </a:p>
          </p:txBody>
        </p:sp>
        <p:sp>
          <p:nvSpPr>
            <p:cNvPr id="59405" name="Rectangle 1041"/>
            <p:cNvSpPr>
              <a:spLocks noChangeArrowheads="1"/>
            </p:cNvSpPr>
            <p:nvPr/>
          </p:nvSpPr>
          <p:spPr bwMode="auto">
            <a:xfrm>
              <a:off x="4319" y="1551"/>
              <a:ext cx="6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宋体" pitchFamily="2" charset="-122"/>
                </a:rPr>
                <a:t>个模式</a:t>
              </a:r>
              <a:endParaRPr lang="zh-CN" altLang="en-US"/>
            </a:p>
          </p:txBody>
        </p:sp>
        <p:sp>
          <p:nvSpPr>
            <p:cNvPr id="59406" name="Rectangle 1042"/>
            <p:cNvSpPr>
              <a:spLocks noChangeArrowheads="1"/>
            </p:cNvSpPr>
            <p:nvPr/>
          </p:nvSpPr>
          <p:spPr bwMode="auto">
            <a:xfrm>
              <a:off x="2755" y="1551"/>
              <a:ext cx="14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宋体" pitchFamily="2" charset="-122"/>
                </a:rPr>
                <a:t>个模糊集，代表</a:t>
              </a:r>
              <a:endParaRPr lang="zh-CN" altLang="en-US"/>
            </a:p>
          </p:txBody>
        </p:sp>
        <p:sp>
          <p:nvSpPr>
            <p:cNvPr id="59407" name="Rectangle 1043"/>
            <p:cNvSpPr>
              <a:spLocks noChangeArrowheads="1"/>
            </p:cNvSpPr>
            <p:nvPr/>
          </p:nvSpPr>
          <p:spPr bwMode="auto">
            <a:xfrm>
              <a:off x="2234" y="1551"/>
              <a:ext cx="4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宋体" pitchFamily="2" charset="-122"/>
                </a:rPr>
                <a:t>上的</a:t>
              </a:r>
              <a:endParaRPr lang="zh-CN" altLang="en-US"/>
            </a:p>
          </p:txBody>
        </p:sp>
        <p:sp>
          <p:nvSpPr>
            <p:cNvPr id="59408" name="Rectangle 1044"/>
            <p:cNvSpPr>
              <a:spLocks noChangeArrowheads="1"/>
            </p:cNvSpPr>
            <p:nvPr/>
          </p:nvSpPr>
          <p:spPr bwMode="auto">
            <a:xfrm>
              <a:off x="1481" y="1551"/>
              <a:ext cx="6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宋体" pitchFamily="2" charset="-122"/>
                </a:rPr>
                <a:t>是论域</a:t>
              </a:r>
              <a:endParaRPr lang="zh-CN" altLang="en-US"/>
            </a:p>
          </p:txBody>
        </p:sp>
        <p:sp>
          <p:nvSpPr>
            <p:cNvPr id="59409" name="Rectangle 1045"/>
            <p:cNvSpPr>
              <a:spLocks noChangeArrowheads="1"/>
            </p:cNvSpPr>
            <p:nvPr/>
          </p:nvSpPr>
          <p:spPr bwMode="auto">
            <a:xfrm>
              <a:off x="5427" y="1544"/>
              <a:ext cx="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6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 altLang="zh-CN"/>
            </a:p>
          </p:txBody>
        </p:sp>
        <p:sp>
          <p:nvSpPr>
            <p:cNvPr id="59410" name="Rectangle 1046"/>
            <p:cNvSpPr>
              <a:spLocks noChangeArrowheads="1"/>
            </p:cNvSpPr>
            <p:nvPr/>
          </p:nvSpPr>
          <p:spPr bwMode="auto">
            <a:xfrm>
              <a:off x="4941" y="1544"/>
              <a:ext cx="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60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endParaRPr lang="en-US" altLang="zh-CN"/>
            </a:p>
          </p:txBody>
        </p:sp>
        <p:sp>
          <p:nvSpPr>
            <p:cNvPr id="59411" name="Rectangle 1047"/>
            <p:cNvSpPr>
              <a:spLocks noChangeArrowheads="1"/>
            </p:cNvSpPr>
            <p:nvPr/>
          </p:nvSpPr>
          <p:spPr bwMode="auto">
            <a:xfrm>
              <a:off x="1219" y="1544"/>
              <a:ext cx="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600">
                  <a:solidFill>
                    <a:srgbClr val="000000"/>
                  </a:solidFill>
                  <a:latin typeface="Times New Roman" pitchFamily="18" charset="0"/>
                </a:rPr>
                <a:t>,</a:t>
              </a:r>
              <a:endParaRPr lang="en-US" altLang="zh-CN"/>
            </a:p>
          </p:txBody>
        </p:sp>
        <p:sp>
          <p:nvSpPr>
            <p:cNvPr id="59412" name="Rectangle 1048"/>
            <p:cNvSpPr>
              <a:spLocks noChangeArrowheads="1"/>
            </p:cNvSpPr>
            <p:nvPr/>
          </p:nvSpPr>
          <p:spPr bwMode="auto">
            <a:xfrm>
              <a:off x="956" y="1544"/>
              <a:ext cx="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600">
                  <a:solidFill>
                    <a:srgbClr val="000000"/>
                  </a:solidFill>
                  <a:latin typeface="Times New Roman" pitchFamily="18" charset="0"/>
                </a:rPr>
                <a:t>,</a:t>
              </a:r>
              <a:endParaRPr lang="en-US" altLang="zh-CN"/>
            </a:p>
          </p:txBody>
        </p:sp>
        <p:sp>
          <p:nvSpPr>
            <p:cNvPr id="59413" name="Rectangle 1049"/>
            <p:cNvSpPr>
              <a:spLocks noChangeArrowheads="1"/>
            </p:cNvSpPr>
            <p:nvPr/>
          </p:nvSpPr>
          <p:spPr bwMode="auto">
            <a:xfrm>
              <a:off x="676" y="1544"/>
              <a:ext cx="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600">
                  <a:solidFill>
                    <a:srgbClr val="000000"/>
                  </a:solidFill>
                  <a:latin typeface="Times New Roman" pitchFamily="18" charset="0"/>
                </a:rPr>
                <a:t>,</a:t>
              </a:r>
              <a:endParaRPr lang="en-US" altLang="zh-CN"/>
            </a:p>
          </p:txBody>
        </p:sp>
        <p:sp>
          <p:nvSpPr>
            <p:cNvPr id="59414" name="Rectangle 1050"/>
            <p:cNvSpPr>
              <a:spLocks noChangeArrowheads="1"/>
            </p:cNvSpPr>
            <p:nvPr/>
          </p:nvSpPr>
          <p:spPr bwMode="auto">
            <a:xfrm>
              <a:off x="875" y="1669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/>
            </a:p>
          </p:txBody>
        </p:sp>
        <p:sp>
          <p:nvSpPr>
            <p:cNvPr id="59415" name="Rectangle 1051"/>
            <p:cNvSpPr>
              <a:spLocks noChangeArrowheads="1"/>
            </p:cNvSpPr>
            <p:nvPr/>
          </p:nvSpPr>
          <p:spPr bwMode="auto">
            <a:xfrm>
              <a:off x="605" y="1669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/>
            </a:p>
          </p:txBody>
        </p:sp>
        <p:sp>
          <p:nvSpPr>
            <p:cNvPr id="59416" name="Rectangle 1052"/>
            <p:cNvSpPr>
              <a:spLocks noChangeArrowheads="1"/>
            </p:cNvSpPr>
            <p:nvPr/>
          </p:nvSpPr>
          <p:spPr bwMode="auto">
            <a:xfrm>
              <a:off x="4214" y="1544"/>
              <a:ext cx="1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600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endParaRPr lang="en-US" altLang="zh-CN"/>
            </a:p>
          </p:txBody>
        </p:sp>
        <p:sp>
          <p:nvSpPr>
            <p:cNvPr id="59417" name="Rectangle 1053"/>
            <p:cNvSpPr>
              <a:spLocks noChangeArrowheads="1"/>
            </p:cNvSpPr>
            <p:nvPr/>
          </p:nvSpPr>
          <p:spPr bwMode="auto">
            <a:xfrm>
              <a:off x="2651" y="1544"/>
              <a:ext cx="1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600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endParaRPr lang="en-US" altLang="zh-CN"/>
            </a:p>
          </p:txBody>
        </p:sp>
        <p:sp>
          <p:nvSpPr>
            <p:cNvPr id="59418" name="Rectangle 1054"/>
            <p:cNvSpPr>
              <a:spLocks noChangeArrowheads="1"/>
            </p:cNvSpPr>
            <p:nvPr/>
          </p:nvSpPr>
          <p:spPr bwMode="auto">
            <a:xfrm>
              <a:off x="2107" y="1544"/>
              <a:ext cx="1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6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/>
            </a:p>
          </p:txBody>
        </p:sp>
        <p:sp>
          <p:nvSpPr>
            <p:cNvPr id="59419" name="Rectangle 1055"/>
            <p:cNvSpPr>
              <a:spLocks noChangeArrowheads="1"/>
            </p:cNvSpPr>
            <p:nvPr/>
          </p:nvSpPr>
          <p:spPr bwMode="auto">
            <a:xfrm>
              <a:off x="1307" y="1544"/>
              <a:ext cx="1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600" i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en-US" altLang="zh-CN"/>
            </a:p>
          </p:txBody>
        </p:sp>
        <p:sp>
          <p:nvSpPr>
            <p:cNvPr id="59420" name="Rectangle 1056"/>
            <p:cNvSpPr>
              <a:spLocks noChangeArrowheads="1"/>
            </p:cNvSpPr>
            <p:nvPr/>
          </p:nvSpPr>
          <p:spPr bwMode="auto">
            <a:xfrm>
              <a:off x="765" y="1544"/>
              <a:ext cx="1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600" i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en-US" altLang="zh-CN"/>
            </a:p>
          </p:txBody>
        </p:sp>
        <p:sp>
          <p:nvSpPr>
            <p:cNvPr id="59421" name="Rectangle 1057"/>
            <p:cNvSpPr>
              <a:spLocks noChangeArrowheads="1"/>
            </p:cNvSpPr>
            <p:nvPr/>
          </p:nvSpPr>
          <p:spPr bwMode="auto">
            <a:xfrm>
              <a:off x="508" y="1544"/>
              <a:ext cx="1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600" i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en-US" altLang="zh-CN"/>
            </a:p>
          </p:txBody>
        </p:sp>
        <p:sp>
          <p:nvSpPr>
            <p:cNvPr id="59422" name="Rectangle 1058"/>
            <p:cNvSpPr>
              <a:spLocks noChangeArrowheads="1"/>
            </p:cNvSpPr>
            <p:nvPr/>
          </p:nvSpPr>
          <p:spPr bwMode="auto">
            <a:xfrm>
              <a:off x="1418" y="1669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endParaRPr lang="en-US" altLang="zh-CN"/>
            </a:p>
          </p:txBody>
        </p:sp>
        <p:sp>
          <p:nvSpPr>
            <p:cNvPr id="59423" name="Rectangle 1059"/>
            <p:cNvSpPr>
              <a:spLocks noChangeArrowheads="1"/>
            </p:cNvSpPr>
            <p:nvPr/>
          </p:nvSpPr>
          <p:spPr bwMode="auto">
            <a:xfrm>
              <a:off x="1009" y="1563"/>
              <a:ext cx="2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600" dirty="0">
                  <a:solidFill>
                    <a:srgbClr val="000000"/>
                  </a:solidFill>
                  <a:latin typeface="MT Extra" pitchFamily="18" charset="2"/>
                </a:rPr>
                <a:t>L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0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0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0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0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0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0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autoUpdateAnimBg="0"/>
      <p:bldP spid="50182" grpId="0" autoUpdateAnimBg="0"/>
      <p:bldP spid="50183" grpId="0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1026"/>
          <p:cNvSpPr txBox="1">
            <a:spLocks noChangeArrowheads="1"/>
          </p:cNvSpPr>
          <p:nvPr/>
        </p:nvSpPr>
        <p:spPr bwMode="auto">
          <a:xfrm>
            <a:off x="121433" y="1393612"/>
            <a:ext cx="99418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 smtClean="0">
                <a:solidFill>
                  <a:srgbClr val="FF6600"/>
                </a:solidFill>
                <a:latin typeface="Times New Roman" pitchFamily="18" charset="0"/>
              </a:rPr>
              <a:t>例</a:t>
            </a:r>
            <a:r>
              <a:rPr kumimoji="1" lang="en-US" altLang="zh-CN" sz="2800" b="1" dirty="0" smtClean="0">
                <a:solidFill>
                  <a:srgbClr val="FF6600"/>
                </a:solidFill>
                <a:latin typeface="Times New Roman" pitchFamily="18" charset="0"/>
              </a:rPr>
              <a:t>2.6</a:t>
            </a:r>
            <a:endParaRPr kumimoji="1" lang="en-US" altLang="zh-CN" sz="2800" b="1" dirty="0">
              <a:solidFill>
                <a:srgbClr val="FF6600"/>
              </a:solidFill>
              <a:latin typeface="Times New Roman" pitchFamily="18" charset="0"/>
            </a:endParaRPr>
          </a:p>
        </p:txBody>
      </p:sp>
      <p:graphicFrame>
        <p:nvGraphicFramePr>
          <p:cNvPr id="51203" name="Object 10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853053"/>
              </p:ext>
            </p:extLst>
          </p:nvPr>
        </p:nvGraphicFramePr>
        <p:xfrm>
          <a:off x="1115616" y="1484784"/>
          <a:ext cx="1905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99" name="Equation" r:id="rId3" imgW="1905000" imgH="381000" progId="Equation.3">
                  <p:embed/>
                </p:oleObj>
              </mc:Choice>
              <mc:Fallback>
                <p:oleObj name="Equation" r:id="rId3" imgW="1905000" imgH="3810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1484784"/>
                        <a:ext cx="1905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4" name="Object 1028"/>
          <p:cNvGraphicFramePr>
            <a:graphicFrameLocks noChangeAspect="1"/>
          </p:cNvGraphicFramePr>
          <p:nvPr/>
        </p:nvGraphicFramePr>
        <p:xfrm>
          <a:off x="1371600" y="2209800"/>
          <a:ext cx="58293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00" name="Equation" r:id="rId5" imgW="5829300" imgH="1498600" progId="Equation.3">
                  <p:embed/>
                </p:oleObj>
              </mc:Choice>
              <mc:Fallback>
                <p:oleObj name="Equation" r:id="rId5" imgW="5829300" imgH="14986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209800"/>
                        <a:ext cx="5829300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5" name="Object 1029"/>
          <p:cNvGraphicFramePr>
            <a:graphicFrameLocks noChangeAspect="1"/>
          </p:cNvGraphicFramePr>
          <p:nvPr/>
        </p:nvGraphicFramePr>
        <p:xfrm>
          <a:off x="1447800" y="3733800"/>
          <a:ext cx="56769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01" name="Equation" r:id="rId7" imgW="5676900" imgH="1498600" progId="Equation.3">
                  <p:embed/>
                </p:oleObj>
              </mc:Choice>
              <mc:Fallback>
                <p:oleObj name="Equation" r:id="rId7" imgW="5676900" imgH="149860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733800"/>
                        <a:ext cx="5676900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6" name="Object 10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0373486"/>
              </p:ext>
            </p:extLst>
          </p:nvPr>
        </p:nvGraphicFramePr>
        <p:xfrm>
          <a:off x="3059832" y="1484784"/>
          <a:ext cx="1460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02" name="Equation" r:id="rId9" imgW="1459866" imgH="393529" progId="Equation.3">
                  <p:embed/>
                </p:oleObj>
              </mc:Choice>
              <mc:Fallback>
                <p:oleObj name="Equation" r:id="rId9" imgW="1459866" imgH="393529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1484784"/>
                        <a:ext cx="1460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7" name="Object 10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4510884"/>
              </p:ext>
            </p:extLst>
          </p:nvPr>
        </p:nvGraphicFramePr>
        <p:xfrm>
          <a:off x="4572000" y="1484784"/>
          <a:ext cx="1435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03" name="Equation" r:id="rId11" imgW="1435100" imgH="393700" progId="Equation.3">
                  <p:embed/>
                </p:oleObj>
              </mc:Choice>
              <mc:Fallback>
                <p:oleObj name="Equation" r:id="rId11" imgW="1435100" imgH="39370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484784"/>
                        <a:ext cx="1435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8" name="Object 10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7522564"/>
              </p:ext>
            </p:extLst>
          </p:nvPr>
        </p:nvGraphicFramePr>
        <p:xfrm>
          <a:off x="6084168" y="1425724"/>
          <a:ext cx="293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04" name="Equation" r:id="rId13" imgW="2933700" imgH="419100" progId="Equation.3">
                  <p:embed/>
                </p:oleObj>
              </mc:Choice>
              <mc:Fallback>
                <p:oleObj name="Equation" r:id="rId13" imgW="2933700" imgH="41910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168" y="1425724"/>
                        <a:ext cx="293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9" name="Text Box 1033"/>
          <p:cNvSpPr txBox="1">
            <a:spLocks noChangeArrowheads="1"/>
          </p:cNvSpPr>
          <p:nvPr/>
        </p:nvSpPr>
        <p:spPr bwMode="auto">
          <a:xfrm>
            <a:off x="1259632" y="6096000"/>
            <a:ext cx="3740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35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itchFamily="18" charset="0"/>
              </a:rPr>
              <a:t>岁应相对属于中年人</a:t>
            </a:r>
          </a:p>
        </p:txBody>
      </p:sp>
      <p:graphicFrame>
        <p:nvGraphicFramePr>
          <p:cNvPr id="51210" name="Object 1034"/>
          <p:cNvGraphicFramePr>
            <a:graphicFrameLocks noChangeAspect="1"/>
          </p:cNvGraphicFramePr>
          <p:nvPr/>
        </p:nvGraphicFramePr>
        <p:xfrm>
          <a:off x="1295400" y="5486400"/>
          <a:ext cx="5232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05" name="Equation" r:id="rId15" imgW="5232400" imgH="393700" progId="Equation.3">
                  <p:embed/>
                </p:oleObj>
              </mc:Choice>
              <mc:Fallback>
                <p:oleObj name="Equation" r:id="rId15" imgW="5232400" imgH="393700" progId="Equation.3">
                  <p:embed/>
                  <p:pic>
                    <p:nvPicPr>
                      <p:cNvPr id="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86400"/>
                        <a:ext cx="5232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1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1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1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1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 autoUpdateAnimBg="0"/>
      <p:bldP spid="51209" grpId="0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51520" y="1196752"/>
            <a:ext cx="6976864" cy="533400"/>
          </a:xfrm>
        </p:spPr>
        <p:txBody>
          <a:bodyPr lIns="92075" tIns="46038" rIns="92075" bIns="46038" anchor="ctr"/>
          <a:lstStyle/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3400" b="1" dirty="0" smtClean="0">
                <a:solidFill>
                  <a:srgbClr val="FF6600"/>
                </a:solidFill>
                <a:latin typeface="宋体" pitchFamily="2" charset="-122"/>
              </a:rPr>
              <a:t>例</a:t>
            </a:r>
            <a:r>
              <a:rPr lang="en-US" altLang="zh-CN" sz="3400" b="1" dirty="0" smtClean="0">
                <a:solidFill>
                  <a:srgbClr val="FF6600"/>
                </a:solidFill>
                <a:latin typeface="宋体" pitchFamily="2" charset="-122"/>
              </a:rPr>
              <a:t>2.7 </a:t>
            </a:r>
            <a:r>
              <a:rPr lang="zh-CN" altLang="en-US" sz="3400" b="1" dirty="0" smtClean="0">
                <a:solidFill>
                  <a:srgbClr val="FF6600"/>
                </a:solidFill>
                <a:latin typeface="宋体" pitchFamily="2" charset="-122"/>
              </a:rPr>
              <a:t>细胞染色体形状的模糊识别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215404" y="1916832"/>
            <a:ext cx="8915400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en-US" altLang="zh-CN" sz="3200" b="1" dirty="0">
                <a:solidFill>
                  <a:schemeClr val="tx1"/>
                </a:solidFill>
                <a:latin typeface="宋体" pitchFamily="2" charset="-122"/>
              </a:rPr>
              <a:t> </a:t>
            </a:r>
            <a:r>
              <a:rPr kumimoji="1" lang="en-US" altLang="zh-CN" sz="3200" b="1" dirty="0" smtClean="0">
                <a:solidFill>
                  <a:schemeClr val="tx1"/>
                </a:solidFill>
                <a:latin typeface="宋体" pitchFamily="2" charset="-122"/>
              </a:rPr>
              <a:t>  </a:t>
            </a:r>
            <a:r>
              <a:rPr kumimoji="1" lang="zh-CN" altLang="en-US" sz="2800" b="1" dirty="0" smtClean="0">
                <a:solidFill>
                  <a:schemeClr val="tx1"/>
                </a:solidFill>
                <a:latin typeface="宋体" pitchFamily="2" charset="-122"/>
              </a:rPr>
              <a:t>细胞</a:t>
            </a:r>
            <a:r>
              <a:rPr kumimoji="1" lang="zh-CN" altLang="en-US" sz="2800" b="1" dirty="0">
                <a:solidFill>
                  <a:schemeClr val="tx1"/>
                </a:solidFill>
                <a:latin typeface="宋体" pitchFamily="2" charset="-122"/>
              </a:rPr>
              <a:t>染色体形状的模糊识别就是几何图形的模糊识别</a:t>
            </a:r>
            <a:r>
              <a:rPr kumimoji="1" lang="en-US" altLang="zh-CN" sz="2800" b="1" dirty="0">
                <a:solidFill>
                  <a:schemeClr val="tx1"/>
                </a:solidFill>
                <a:latin typeface="宋体" pitchFamily="2" charset="-122"/>
              </a:rPr>
              <a:t>,</a:t>
            </a:r>
            <a:r>
              <a:rPr kumimoji="1" lang="zh-CN" altLang="en-US" sz="2800" b="1" dirty="0">
                <a:solidFill>
                  <a:schemeClr val="tx1"/>
                </a:solidFill>
                <a:latin typeface="宋体" pitchFamily="2" charset="-122"/>
              </a:rPr>
              <a:t>而几何图形常常化为若干个三角图形</a:t>
            </a:r>
            <a:r>
              <a:rPr kumimoji="1" lang="en-US" altLang="zh-CN" sz="2800" b="1" dirty="0">
                <a:solidFill>
                  <a:schemeClr val="tx1"/>
                </a:solidFill>
                <a:latin typeface="宋体" pitchFamily="2" charset="-122"/>
              </a:rPr>
              <a:t>,</a:t>
            </a:r>
            <a:r>
              <a:rPr kumimoji="1" lang="zh-CN" altLang="en-US" sz="2800" b="1" dirty="0">
                <a:solidFill>
                  <a:schemeClr val="tx1"/>
                </a:solidFill>
                <a:latin typeface="宋体" pitchFamily="2" charset="-122"/>
              </a:rPr>
              <a:t>故设论域为三角形全体</a:t>
            </a:r>
            <a:r>
              <a:rPr kumimoji="1" lang="en-US" altLang="zh-CN" sz="2800" b="1" dirty="0">
                <a:solidFill>
                  <a:schemeClr val="tx1"/>
                </a:solidFill>
                <a:latin typeface="宋体" pitchFamily="2" charset="-122"/>
              </a:rPr>
              <a:t>.</a:t>
            </a:r>
            <a:r>
              <a:rPr kumimoji="1" lang="zh-CN" altLang="en-US" sz="2800" b="1" dirty="0" smtClean="0">
                <a:solidFill>
                  <a:schemeClr val="tx1"/>
                </a:solidFill>
                <a:latin typeface="宋体" pitchFamily="2" charset="-122"/>
              </a:rPr>
              <a:t>即</a:t>
            </a:r>
            <a:r>
              <a:rPr kumimoji="1" lang="en-US" altLang="zh-CN" sz="2800" b="1" i="1" dirty="0" smtClean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itchFamily="18" charset="0"/>
              </a:rPr>
              <a:t>={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(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,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B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,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C 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)| 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+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B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+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C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=180, 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itchFamily="18" charset="0"/>
              </a:rPr>
              <a:t>≥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B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itchFamily="18" charset="0"/>
              </a:rPr>
              <a:t>≥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C</a:t>
            </a:r>
            <a:r>
              <a:rPr kumimoji="1" lang="en-US" altLang="zh-CN" sz="2800" b="1" dirty="0" smtClean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}</a:t>
            </a:r>
            <a:r>
              <a:rPr kumimoji="1" lang="zh-CN" altLang="en-US" sz="2800" b="1" dirty="0" smtClean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。</a:t>
            </a:r>
            <a:endParaRPr kumimoji="1" lang="en-US" altLang="zh-CN" sz="2800" b="1" dirty="0" smtClean="0">
              <a:solidFill>
                <a:schemeClr val="tx1"/>
              </a:solidFill>
              <a:latin typeface="Times New Roman" pitchFamily="18" charset="0"/>
              <a:sym typeface="Symbol" pitchFamily="18" charset="2"/>
            </a:endParaRPr>
          </a:p>
          <a:p>
            <a:pPr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en-US" altLang="zh-CN" sz="28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800" b="1" dirty="0" smtClean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     </a:t>
            </a:r>
            <a:r>
              <a:rPr kumimoji="1" lang="zh-CN" altLang="en-US" sz="2800" b="1" dirty="0" smtClean="0">
                <a:solidFill>
                  <a:schemeClr val="tx1"/>
                </a:solidFill>
                <a:latin typeface="宋体" pitchFamily="2" charset="-122"/>
              </a:rPr>
              <a:t>标准</a:t>
            </a:r>
            <a:r>
              <a:rPr kumimoji="1" lang="zh-CN" altLang="en-US" sz="2800" b="1" dirty="0">
                <a:solidFill>
                  <a:schemeClr val="tx1"/>
                </a:solidFill>
                <a:latin typeface="宋体" pitchFamily="2" charset="-122"/>
              </a:rPr>
              <a:t>模型库</a:t>
            </a:r>
            <a:r>
              <a:rPr kumimoji="1" lang="en-US" altLang="zh-CN" sz="2800" b="1" dirty="0">
                <a:solidFill>
                  <a:schemeClr val="tx1"/>
                </a:solidFill>
                <a:latin typeface="宋体" pitchFamily="2" charset="-122"/>
              </a:rPr>
              <a:t>={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itchFamily="18" charset="0"/>
              </a:rPr>
              <a:t>E</a:t>
            </a:r>
            <a:r>
              <a:rPr kumimoji="1" lang="en-US" altLang="zh-CN" sz="2800" b="1" dirty="0">
                <a:solidFill>
                  <a:schemeClr val="tx1"/>
                </a:solidFill>
                <a:latin typeface="宋体" pitchFamily="2" charset="-122"/>
              </a:rPr>
              <a:t>(</a:t>
            </a:r>
            <a:r>
              <a:rPr kumimoji="1" lang="zh-CN" altLang="en-US" sz="2800" b="1" dirty="0">
                <a:solidFill>
                  <a:schemeClr val="tx1"/>
                </a:solidFill>
                <a:latin typeface="宋体" pitchFamily="2" charset="-122"/>
              </a:rPr>
              <a:t>正三角形</a:t>
            </a:r>
            <a:r>
              <a:rPr kumimoji="1" lang="en-US" altLang="zh-CN" sz="2800" b="1" dirty="0">
                <a:solidFill>
                  <a:schemeClr val="tx1"/>
                </a:solidFill>
                <a:latin typeface="宋体" pitchFamily="2" charset="-122"/>
              </a:rPr>
              <a:t>),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itchFamily="18" charset="0"/>
              </a:rPr>
              <a:t>R</a:t>
            </a:r>
            <a:r>
              <a:rPr kumimoji="1" lang="en-US" altLang="zh-CN" sz="2800" b="1" dirty="0">
                <a:solidFill>
                  <a:schemeClr val="tx1"/>
                </a:solidFill>
                <a:latin typeface="宋体" pitchFamily="2" charset="-122"/>
              </a:rPr>
              <a:t>(</a:t>
            </a:r>
            <a:r>
              <a:rPr kumimoji="1" lang="zh-CN" altLang="en-US" sz="2800" b="1" dirty="0">
                <a:solidFill>
                  <a:schemeClr val="tx1"/>
                </a:solidFill>
                <a:latin typeface="宋体" pitchFamily="2" charset="-122"/>
              </a:rPr>
              <a:t>直角三角形</a:t>
            </a:r>
            <a:r>
              <a:rPr kumimoji="1" lang="en-US" altLang="zh-CN" sz="2800" b="1" dirty="0">
                <a:solidFill>
                  <a:schemeClr val="tx1"/>
                </a:solidFill>
                <a:latin typeface="宋体" pitchFamily="2" charset="-122"/>
              </a:rPr>
              <a:t>), 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itchFamily="18" charset="0"/>
              </a:rPr>
              <a:t>I</a:t>
            </a:r>
            <a:r>
              <a:rPr kumimoji="1" lang="en-US" altLang="zh-CN" sz="2800" b="1" dirty="0">
                <a:solidFill>
                  <a:schemeClr val="tx1"/>
                </a:solidFill>
                <a:latin typeface="宋体" pitchFamily="2" charset="-122"/>
              </a:rPr>
              <a:t>(</a:t>
            </a:r>
            <a:r>
              <a:rPr kumimoji="1" lang="zh-CN" altLang="en-US" sz="2800" b="1" dirty="0">
                <a:solidFill>
                  <a:schemeClr val="tx1"/>
                </a:solidFill>
                <a:latin typeface="宋体" pitchFamily="2" charset="-122"/>
              </a:rPr>
              <a:t>等腰三角形</a:t>
            </a:r>
            <a:r>
              <a:rPr kumimoji="1" lang="en-US" altLang="zh-CN" sz="2800" b="1" dirty="0">
                <a:solidFill>
                  <a:schemeClr val="tx1"/>
                </a:solidFill>
                <a:latin typeface="宋体" pitchFamily="2" charset="-122"/>
              </a:rPr>
              <a:t>),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itchFamily="18" charset="0"/>
              </a:rPr>
              <a:t>I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itchFamily="18" charset="0"/>
              </a:rPr>
              <a:t>∩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itchFamily="18" charset="0"/>
              </a:rPr>
              <a:t>R</a:t>
            </a:r>
            <a:r>
              <a:rPr kumimoji="1" lang="en-US" altLang="zh-CN" sz="2800" b="1" dirty="0">
                <a:solidFill>
                  <a:schemeClr val="tx1"/>
                </a:solidFill>
                <a:latin typeface="宋体" pitchFamily="2" charset="-122"/>
              </a:rPr>
              <a:t>(</a:t>
            </a:r>
            <a:r>
              <a:rPr kumimoji="1" lang="zh-CN" altLang="en-US" sz="2800" b="1" dirty="0">
                <a:solidFill>
                  <a:schemeClr val="tx1"/>
                </a:solidFill>
                <a:latin typeface="宋体" pitchFamily="2" charset="-122"/>
              </a:rPr>
              <a:t>等腰直角三角形</a:t>
            </a:r>
            <a:r>
              <a:rPr kumimoji="1" lang="en-US" altLang="zh-CN" sz="2800" b="1" dirty="0">
                <a:solidFill>
                  <a:schemeClr val="tx1"/>
                </a:solidFill>
                <a:latin typeface="宋体" pitchFamily="2" charset="-122"/>
              </a:rPr>
              <a:t>),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itchFamily="18" charset="0"/>
              </a:rPr>
              <a:t>T</a:t>
            </a:r>
            <a:r>
              <a:rPr kumimoji="1" lang="en-US" altLang="zh-CN" sz="2800" b="1" dirty="0">
                <a:solidFill>
                  <a:schemeClr val="tx1"/>
                </a:solidFill>
                <a:latin typeface="宋体" pitchFamily="2" charset="-122"/>
              </a:rPr>
              <a:t>(</a:t>
            </a:r>
            <a:r>
              <a:rPr kumimoji="1" lang="zh-CN" altLang="en-US" sz="2800" b="1" dirty="0">
                <a:solidFill>
                  <a:schemeClr val="tx1"/>
                </a:solidFill>
                <a:latin typeface="宋体" pitchFamily="2" charset="-122"/>
              </a:rPr>
              <a:t>任意三角形</a:t>
            </a:r>
            <a:r>
              <a:rPr kumimoji="1" lang="en-US" altLang="zh-CN" sz="2800" b="1" dirty="0">
                <a:solidFill>
                  <a:schemeClr val="tx1"/>
                </a:solidFill>
                <a:latin typeface="宋体" pitchFamily="2" charset="-122"/>
              </a:rPr>
              <a:t>)}.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251520" y="4653136"/>
            <a:ext cx="8763000" cy="187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 smtClean="0">
                <a:solidFill>
                  <a:schemeClr val="tx1"/>
                </a:solidFill>
                <a:latin typeface="宋体" pitchFamily="2" charset="-122"/>
              </a:rPr>
              <a:t>   某人</a:t>
            </a:r>
            <a:r>
              <a:rPr kumimoji="1" lang="zh-CN" altLang="en-US" sz="2800" b="1" dirty="0">
                <a:solidFill>
                  <a:schemeClr val="tx1"/>
                </a:solidFill>
                <a:latin typeface="宋体" pitchFamily="2" charset="-122"/>
              </a:rPr>
              <a:t>在实验中观察到一染色体的几何形状，测得其三个内角分别为</a:t>
            </a:r>
            <a:r>
              <a:rPr kumimoji="1" lang="en-US" altLang="zh-CN" sz="2800" b="1" dirty="0">
                <a:solidFill>
                  <a:schemeClr val="tx1"/>
                </a:solidFill>
                <a:latin typeface="宋体" pitchFamily="2" charset="-122"/>
              </a:rPr>
              <a:t>94,50,36,</a:t>
            </a:r>
            <a:r>
              <a:rPr kumimoji="1" lang="zh-CN" altLang="en-US" sz="2800" b="1" dirty="0">
                <a:solidFill>
                  <a:schemeClr val="tx1"/>
                </a:solidFill>
                <a:latin typeface="宋体" pitchFamily="2" charset="-122"/>
              </a:rPr>
              <a:t>即待识别对象</a:t>
            </a:r>
            <a:r>
              <a:rPr kumimoji="1" lang="zh-CN" altLang="en-US" sz="2800" b="1" dirty="0" smtClean="0">
                <a:solidFill>
                  <a:schemeClr val="tx1"/>
                </a:solidFill>
                <a:latin typeface="宋体" pitchFamily="2" charset="-122"/>
              </a:rPr>
              <a:t>为  </a:t>
            </a:r>
            <a:endParaRPr kumimoji="1" lang="en-US" altLang="zh-CN" sz="2800" b="1" dirty="0" smtClean="0">
              <a:solidFill>
                <a:schemeClr val="tx1"/>
              </a:solidFill>
              <a:latin typeface="宋体" pitchFamily="2" charset="-122"/>
            </a:endParaRPr>
          </a:p>
          <a:p>
            <a:r>
              <a:rPr kumimoji="1" lang="en-US" altLang="zh-CN" sz="2800" b="1" dirty="0">
                <a:solidFill>
                  <a:schemeClr val="tx1"/>
                </a:solidFill>
                <a:latin typeface="宋体" pitchFamily="2" charset="-122"/>
              </a:rPr>
              <a:t> </a:t>
            </a:r>
            <a:r>
              <a:rPr kumimoji="1" lang="en-US" altLang="zh-CN" sz="2800" b="1" dirty="0" smtClean="0">
                <a:solidFill>
                  <a:schemeClr val="tx1"/>
                </a:solidFill>
                <a:latin typeface="宋体" pitchFamily="2" charset="-122"/>
              </a:rPr>
              <a:t>           </a:t>
            </a:r>
            <a:r>
              <a:rPr kumimoji="1" lang="zh-CN" altLang="en-US" sz="2800" b="1" dirty="0" smtClean="0">
                <a:solidFill>
                  <a:schemeClr val="tx1"/>
                </a:solidFill>
                <a:latin typeface="宋体" pitchFamily="2" charset="-122"/>
              </a:rPr>
              <a:t>     </a:t>
            </a:r>
            <a:r>
              <a:rPr kumimoji="1" lang="en-US" altLang="zh-CN" sz="2800" b="1" i="1" dirty="0" smtClean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kumimoji="1" lang="en-US" altLang="zh-CN" sz="2800" b="1" baseline="-30000" dirty="0" smtClean="0">
                <a:solidFill>
                  <a:schemeClr val="tx1"/>
                </a:solidFill>
                <a:latin typeface="Times New Roman" pitchFamily="18" charset="0"/>
              </a:rPr>
              <a:t>0</a:t>
            </a:r>
            <a:r>
              <a:rPr kumimoji="1" lang="en-US" altLang="zh-CN" sz="2800" b="1" dirty="0">
                <a:solidFill>
                  <a:schemeClr val="tx1"/>
                </a:solidFill>
                <a:latin typeface="宋体" pitchFamily="2" charset="-122"/>
              </a:rPr>
              <a:t>=(94,50,36</a:t>
            </a:r>
            <a:r>
              <a:rPr kumimoji="1" lang="en-US" altLang="zh-CN" sz="2800" b="1" dirty="0" smtClean="0">
                <a:solidFill>
                  <a:schemeClr val="tx1"/>
                </a:solidFill>
                <a:latin typeface="宋体" pitchFamily="2" charset="-122"/>
              </a:rPr>
              <a:t>).</a:t>
            </a:r>
          </a:p>
          <a:p>
            <a:r>
              <a:rPr kumimoji="1" lang="zh-CN" altLang="en-US" sz="2800" b="1" dirty="0" smtClean="0">
                <a:solidFill>
                  <a:schemeClr val="tx1"/>
                </a:solidFill>
                <a:latin typeface="宋体" pitchFamily="2" charset="-122"/>
              </a:rPr>
              <a:t>问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kumimoji="1" lang="en-US" altLang="zh-CN" sz="2800" b="1" baseline="-30000" dirty="0">
                <a:solidFill>
                  <a:schemeClr val="tx1"/>
                </a:solidFill>
                <a:latin typeface="Times New Roman" pitchFamily="18" charset="0"/>
              </a:rPr>
              <a:t>0</a:t>
            </a:r>
            <a:r>
              <a:rPr kumimoji="1" lang="zh-CN" altLang="en-US" sz="2800" b="1" dirty="0">
                <a:solidFill>
                  <a:schemeClr val="tx1"/>
                </a:solidFill>
                <a:latin typeface="宋体" pitchFamily="2" charset="-122"/>
              </a:rPr>
              <a:t>应隶属于哪一种三角形？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4"/>
          <p:cNvSpPr>
            <a:spLocks noChangeArrowheads="1"/>
          </p:cNvSpPr>
          <p:nvPr/>
        </p:nvSpPr>
        <p:spPr bwMode="auto">
          <a:xfrm>
            <a:off x="107504" y="1628800"/>
            <a:ext cx="807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itchFamily="2" charset="-122"/>
              </a:rPr>
              <a:t>先建立标准模型库中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各种三角形的隶属函数</a:t>
            </a:r>
            <a:r>
              <a:rPr kumimoji="1" lang="en-US" altLang="zh-CN" sz="3200" b="1" dirty="0">
                <a:solidFill>
                  <a:srgbClr val="FF0066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179512" y="2204864"/>
            <a:ext cx="8839200" cy="2566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en-US" altLang="zh-CN" sz="3200" b="1" dirty="0">
                <a:solidFill>
                  <a:schemeClr val="tx1"/>
                </a:solidFill>
                <a:latin typeface="宋体" pitchFamily="2" charset="-122"/>
              </a:rPr>
              <a:t>    </a:t>
            </a:r>
            <a:r>
              <a:rPr kumimoji="1" lang="zh-CN" altLang="en-US" sz="2800" b="1" dirty="0">
                <a:solidFill>
                  <a:schemeClr val="tx1"/>
                </a:solidFill>
                <a:latin typeface="宋体" pitchFamily="2" charset="-122"/>
              </a:rPr>
              <a:t>直角三角形的隶属函数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itchFamily="18" charset="0"/>
              </a:rPr>
              <a:t>R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,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B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,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C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)</a:t>
            </a:r>
            <a:r>
              <a:rPr kumimoji="1" lang="zh-CN" altLang="en-US" sz="2800" b="1" dirty="0">
                <a:solidFill>
                  <a:schemeClr val="tx1"/>
                </a:solidFill>
                <a:latin typeface="宋体" pitchFamily="2" charset="-122"/>
                <a:sym typeface="Symbol" pitchFamily="18" charset="2"/>
              </a:rPr>
              <a:t>应满足下列约束条件：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z="2800" b="1" dirty="0">
                <a:solidFill>
                  <a:schemeClr val="tx1"/>
                </a:solidFill>
                <a:latin typeface="宋体" pitchFamily="2" charset="-122"/>
                <a:sym typeface="Symbol" pitchFamily="18" charset="2"/>
              </a:rPr>
              <a:t>    </a:t>
            </a:r>
            <a:r>
              <a:rPr kumimoji="1" lang="en-US" altLang="zh-CN" sz="2800" b="1" dirty="0">
                <a:solidFill>
                  <a:schemeClr val="tx1"/>
                </a:solidFill>
                <a:latin typeface="宋体" pitchFamily="2" charset="-122"/>
                <a:sym typeface="Symbol" pitchFamily="18" charset="2"/>
              </a:rPr>
              <a:t>(1) </a:t>
            </a:r>
            <a:r>
              <a:rPr kumimoji="1" lang="zh-CN" altLang="en-US" sz="2800" b="1" dirty="0">
                <a:solidFill>
                  <a:schemeClr val="tx1"/>
                </a:solidFill>
                <a:latin typeface="宋体" pitchFamily="2" charset="-122"/>
                <a:sym typeface="Symbol" pitchFamily="18" charset="2"/>
              </a:rPr>
              <a:t>当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=90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时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, 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itchFamily="18" charset="0"/>
              </a:rPr>
              <a:t>R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,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B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,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C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)=1;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en-US" altLang="zh-CN" sz="2800" b="1" dirty="0">
                <a:solidFill>
                  <a:schemeClr val="tx1"/>
                </a:solidFill>
                <a:latin typeface="宋体" pitchFamily="2" charset="-122"/>
                <a:sym typeface="Symbol" pitchFamily="18" charset="2"/>
              </a:rPr>
              <a:t>    (2) </a:t>
            </a:r>
            <a:r>
              <a:rPr kumimoji="1" lang="zh-CN" altLang="en-US" sz="2800" b="1" dirty="0">
                <a:solidFill>
                  <a:schemeClr val="tx1"/>
                </a:solidFill>
                <a:latin typeface="宋体" pitchFamily="2" charset="-122"/>
                <a:sym typeface="Symbol" pitchFamily="18" charset="2"/>
              </a:rPr>
              <a:t>当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=180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时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, 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itchFamily="18" charset="0"/>
              </a:rPr>
              <a:t>R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,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B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,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C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)=0;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en-US" altLang="zh-CN" sz="2800" b="1" dirty="0">
                <a:solidFill>
                  <a:schemeClr val="tx1"/>
                </a:solidFill>
                <a:latin typeface="宋体" pitchFamily="2" charset="-122"/>
                <a:sym typeface="Symbol" pitchFamily="18" charset="2"/>
              </a:rPr>
              <a:t>    (3) 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0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itchFamily="18" charset="0"/>
              </a:rPr>
              <a:t>≤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itchFamily="18" charset="0"/>
              </a:rPr>
              <a:t>R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,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B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,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C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)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itchFamily="18" charset="0"/>
              </a:rPr>
              <a:t>≤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1.</a:t>
            </a:r>
            <a:endParaRPr kumimoji="1" lang="en-US" altLang="zh-CN" sz="2800" b="1" dirty="0">
              <a:solidFill>
                <a:schemeClr val="tx1"/>
              </a:solidFill>
              <a:latin typeface="宋体" pitchFamily="2" charset="-122"/>
              <a:sym typeface="Symbol" pitchFamily="18" charset="2"/>
            </a:endParaRP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201488" y="4764282"/>
            <a:ext cx="8763000" cy="154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 dirty="0">
                <a:solidFill>
                  <a:schemeClr val="tx1"/>
                </a:solidFill>
                <a:latin typeface="宋体" pitchFamily="2" charset="-122"/>
                <a:sym typeface="Symbol" pitchFamily="18" charset="2"/>
              </a:rPr>
              <a:t>    </a:t>
            </a:r>
            <a:r>
              <a:rPr kumimoji="1" lang="zh-CN" altLang="en-US" sz="2800" b="1" dirty="0">
                <a:solidFill>
                  <a:schemeClr val="tx1"/>
                </a:solidFill>
                <a:latin typeface="宋体" pitchFamily="2" charset="-122"/>
                <a:sym typeface="Symbol" pitchFamily="18" charset="2"/>
              </a:rPr>
              <a:t>因此，不妨定义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itchFamily="18" charset="0"/>
              </a:rPr>
              <a:t>R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,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B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,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C 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) = 1 </a:t>
            </a:r>
            <a:r>
              <a:rPr kumimoji="1" lang="en-US" altLang="zh-CN" sz="2800" b="1" dirty="0">
                <a:solidFill>
                  <a:schemeClr val="tx1"/>
                </a:solidFill>
                <a:latin typeface="宋体" pitchFamily="2" charset="-122"/>
                <a:sym typeface="Symbol" pitchFamily="18" charset="2"/>
              </a:rPr>
              <a:t>-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|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A </a:t>
            </a:r>
            <a:r>
              <a:rPr kumimoji="1" lang="en-US" altLang="zh-CN" sz="2800" b="1" dirty="0">
                <a:solidFill>
                  <a:schemeClr val="tx1"/>
                </a:solidFill>
                <a:latin typeface="宋体" pitchFamily="2" charset="-122"/>
                <a:sym typeface="Symbol" pitchFamily="18" charset="2"/>
              </a:rPr>
              <a:t>-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90|/90. 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则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itchFamily="18" charset="0"/>
              </a:rPr>
              <a:t>R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kumimoji="1" lang="en-US" altLang="zh-CN" sz="2800" b="1" baseline="-30000" dirty="0">
                <a:solidFill>
                  <a:schemeClr val="tx1"/>
                </a:solidFill>
                <a:latin typeface="Times New Roman" pitchFamily="18" charset="0"/>
              </a:rPr>
              <a:t>0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)=0.955.  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en-US" altLang="zh-CN" sz="3200" b="1" dirty="0">
                <a:solidFill>
                  <a:schemeClr val="tx1"/>
                </a:solidFill>
                <a:latin typeface="宋体" pitchFamily="2" charset="-122"/>
                <a:sym typeface="Symbol" pitchFamily="18" charset="2"/>
              </a:rPr>
              <a:t>   </a:t>
            </a:r>
            <a:endParaRPr kumimoji="1" lang="en-US" altLang="zh-CN" sz="3200" b="1" dirty="0">
              <a:solidFill>
                <a:schemeClr val="tx1"/>
              </a:solidFill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7" name="Rectangle 3"/>
          <p:cNvSpPr>
            <a:spLocks noChangeArrowheads="1"/>
          </p:cNvSpPr>
          <p:nvPr/>
        </p:nvSpPr>
        <p:spPr bwMode="auto">
          <a:xfrm>
            <a:off x="539552" y="1052736"/>
            <a:ext cx="8064896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/>
                </a:solidFill>
              </a:rPr>
              <a:t>       </a:t>
            </a:r>
            <a:r>
              <a:rPr lang="zh-CN" altLang="en-US" sz="2400" b="1" dirty="0">
                <a:solidFill>
                  <a:schemeClr val="tx1"/>
                </a:solidFill>
              </a:rPr>
              <a:t>众所周知，</a:t>
            </a:r>
            <a:r>
              <a:rPr lang="zh-CN" altLang="en-US" sz="2400" b="1" dirty="0">
                <a:solidFill>
                  <a:srgbClr val="C00000"/>
                </a:solidFill>
              </a:rPr>
              <a:t>经典数学是以精确性为特征的</a:t>
            </a:r>
            <a:r>
              <a:rPr lang="en-US" altLang="zh-CN" sz="2400" b="1" dirty="0">
                <a:solidFill>
                  <a:srgbClr val="C00000"/>
                </a:solidFill>
              </a:rPr>
              <a:t>.  </a:t>
            </a:r>
            <a:r>
              <a:rPr kumimoji="1" lang="zh-CN" altLang="en-US" sz="2400" b="1" dirty="0">
                <a:solidFill>
                  <a:schemeClr val="tx1"/>
                </a:solidFill>
              </a:rPr>
              <a:t>然而，</a:t>
            </a:r>
          </a:p>
          <a:p>
            <a:pPr>
              <a:lnSpc>
                <a:spcPct val="150000"/>
              </a:lnSpc>
            </a:pPr>
            <a:r>
              <a:rPr kumimoji="1" lang="zh-CN" altLang="en-US" sz="2400" b="1" dirty="0">
                <a:solidFill>
                  <a:schemeClr val="tx1"/>
                </a:solidFill>
              </a:rPr>
              <a:t>与</a:t>
            </a:r>
            <a:r>
              <a:rPr kumimoji="1" lang="zh-CN" altLang="en-US" sz="2400" b="1" dirty="0" smtClean="0">
                <a:solidFill>
                  <a:schemeClr val="tx1"/>
                </a:solidFill>
              </a:rPr>
              <a:t>精确</a:t>
            </a:r>
            <a:r>
              <a:rPr kumimoji="1" lang="zh-CN" altLang="en-US" sz="2400" b="1" dirty="0">
                <a:solidFill>
                  <a:schemeClr val="tx1"/>
                </a:solidFill>
              </a:rPr>
              <a:t>性</a:t>
            </a:r>
            <a:r>
              <a:rPr kumimoji="1" lang="zh-CN" altLang="en-US" sz="2400" b="1" dirty="0" smtClean="0">
                <a:solidFill>
                  <a:schemeClr val="tx1"/>
                </a:solidFill>
              </a:rPr>
              <a:t>相悖</a:t>
            </a:r>
            <a:r>
              <a:rPr kumimoji="1" lang="zh-CN" altLang="en-US" sz="2400" b="1" dirty="0">
                <a:solidFill>
                  <a:schemeClr val="tx1"/>
                </a:solidFill>
              </a:rPr>
              <a:t>的模糊性并不完全是消极的、没有价值</a:t>
            </a:r>
          </a:p>
          <a:p>
            <a:pPr>
              <a:lnSpc>
                <a:spcPct val="150000"/>
              </a:lnSpc>
            </a:pPr>
            <a:r>
              <a:rPr kumimoji="1" lang="zh-CN" altLang="en-US" sz="2400" b="1" dirty="0">
                <a:solidFill>
                  <a:schemeClr val="tx1"/>
                </a:solidFill>
              </a:rPr>
              <a:t>的</a:t>
            </a:r>
            <a:r>
              <a:rPr kumimoji="1" lang="en-US" altLang="zh-CN" sz="2400" b="1" dirty="0">
                <a:solidFill>
                  <a:schemeClr val="tx1"/>
                </a:solidFill>
              </a:rPr>
              <a:t>. </a:t>
            </a:r>
            <a:r>
              <a:rPr kumimoji="1" lang="zh-CN" altLang="en-US" sz="2400" b="1" dirty="0">
                <a:solidFill>
                  <a:schemeClr val="tx1"/>
                </a:solidFill>
              </a:rPr>
              <a:t>甚至可以这样说，</a:t>
            </a:r>
            <a:r>
              <a:rPr kumimoji="1" lang="zh-CN" altLang="en-US" sz="2400" b="1" u="sng" dirty="0">
                <a:solidFill>
                  <a:srgbClr val="FF0000"/>
                </a:solidFill>
              </a:rPr>
              <a:t>有时模糊性比精确性还</a:t>
            </a:r>
            <a:r>
              <a:rPr kumimoji="1" lang="zh-CN" altLang="en-US" sz="2400" b="1" u="sng" dirty="0" smtClean="0">
                <a:solidFill>
                  <a:srgbClr val="FF0000"/>
                </a:solidFill>
              </a:rPr>
              <a:t>要好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。</a:t>
            </a:r>
            <a:endParaRPr kumimoji="1" lang="en-US" altLang="zh-CN" sz="24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b="1" dirty="0">
                <a:solidFill>
                  <a:schemeClr val="tx1"/>
                </a:solidFill>
              </a:rPr>
              <a:t>       </a:t>
            </a:r>
            <a:endParaRPr kumimoji="1" lang="en-US" altLang="zh-CN" sz="24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b="1" dirty="0" smtClean="0">
                <a:solidFill>
                  <a:schemeClr val="tx1"/>
                </a:solidFill>
                <a:latin typeface="宋体" pitchFamily="2" charset="-122"/>
              </a:rPr>
              <a:t>例如</a:t>
            </a:r>
            <a:r>
              <a:rPr kumimoji="1" lang="en-US" altLang="zh-CN" sz="2400" b="1" dirty="0">
                <a:solidFill>
                  <a:schemeClr val="tx1"/>
                </a:solidFill>
                <a:latin typeface="宋体" pitchFamily="2" charset="-122"/>
              </a:rPr>
              <a:t>, </a:t>
            </a:r>
            <a:r>
              <a:rPr kumimoji="1" lang="zh-CN" altLang="en-US" sz="2400" b="1" dirty="0">
                <a:solidFill>
                  <a:schemeClr val="tx1"/>
                </a:solidFill>
                <a:latin typeface="宋体" pitchFamily="2" charset="-122"/>
              </a:rPr>
              <a:t>你要到某时某地去迎接一个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itchFamily="18" charset="0"/>
              </a:rPr>
              <a:t>“</a:t>
            </a:r>
            <a:r>
              <a:rPr kumimoji="1" lang="zh-CN" altLang="en-US" sz="2400" b="1" dirty="0">
                <a:solidFill>
                  <a:schemeClr val="tx1"/>
                </a:solidFill>
                <a:latin typeface="宋体" pitchFamily="2" charset="-122"/>
              </a:rPr>
              <a:t>大胡子、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宋体" pitchFamily="2" charset="-122"/>
              </a:rPr>
              <a:t>高个子、</a:t>
            </a:r>
            <a:endParaRPr kumimoji="1" lang="en-US" altLang="zh-CN" sz="2400" b="1" dirty="0" smtClean="0">
              <a:solidFill>
                <a:schemeClr val="tx1"/>
              </a:solidFill>
              <a:latin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b="1" dirty="0" smtClean="0">
                <a:solidFill>
                  <a:schemeClr val="tx1"/>
                </a:solidFill>
                <a:latin typeface="宋体" pitchFamily="2" charset="-122"/>
              </a:rPr>
              <a:t>长头发、戴宽边黑色眼镜的中年男人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Times New Roman" pitchFamily="18" charset="0"/>
              </a:rPr>
              <a:t>”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宋体" pitchFamily="2" charset="-122"/>
              </a:rPr>
              <a:t>。尽管这里只提</a:t>
            </a:r>
            <a:endParaRPr kumimoji="1" lang="en-US" altLang="zh-CN" sz="2400" b="1" dirty="0" smtClean="0">
              <a:solidFill>
                <a:schemeClr val="tx1"/>
              </a:solidFill>
              <a:latin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b="1" dirty="0" smtClean="0">
                <a:solidFill>
                  <a:schemeClr val="tx1"/>
                </a:solidFill>
                <a:latin typeface="宋体" pitchFamily="2" charset="-122"/>
              </a:rPr>
              <a:t>供</a:t>
            </a:r>
            <a:r>
              <a:rPr kumimoji="1" lang="zh-CN" altLang="en-US" sz="2400" b="1" dirty="0">
                <a:solidFill>
                  <a:schemeClr val="tx1"/>
                </a:solidFill>
                <a:latin typeface="宋体" pitchFamily="2" charset="-122"/>
              </a:rPr>
              <a:t>了一个精确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宋体" pitchFamily="2" charset="-122"/>
              </a:rPr>
              <a:t>信息</a:t>
            </a:r>
            <a:r>
              <a:rPr kumimoji="1" lang="en-US" altLang="zh-CN" sz="2400" b="1" dirty="0">
                <a:solidFill>
                  <a:schemeClr val="tx1"/>
                </a:solidFill>
                <a:latin typeface="宋体" pitchFamily="2" charset="-122"/>
              </a:rPr>
              <a:t>——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宋体" pitchFamily="2" charset="-122"/>
              </a:rPr>
              <a:t>男人</a:t>
            </a:r>
            <a:r>
              <a:rPr kumimoji="1" lang="zh-CN" altLang="en-US" sz="2400" b="1" dirty="0">
                <a:solidFill>
                  <a:schemeClr val="tx1"/>
                </a:solidFill>
                <a:latin typeface="宋体" pitchFamily="2" charset="-122"/>
              </a:rPr>
              <a:t>，而其他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宋体" pitchFamily="2" charset="-122"/>
              </a:rPr>
              <a:t>信息</a:t>
            </a:r>
            <a:r>
              <a:rPr kumimoji="1" lang="en-US" altLang="zh-CN" sz="2400" b="1" dirty="0">
                <a:solidFill>
                  <a:schemeClr val="tx1"/>
                </a:solidFill>
                <a:latin typeface="宋体" pitchFamily="2" charset="-122"/>
              </a:rPr>
              <a:t>——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宋体" pitchFamily="2" charset="-122"/>
              </a:rPr>
              <a:t>大胡子、</a:t>
            </a:r>
            <a:endParaRPr kumimoji="1" lang="en-US" altLang="zh-CN" sz="2400" b="1" dirty="0" smtClean="0">
              <a:solidFill>
                <a:schemeClr val="tx1"/>
              </a:solidFill>
              <a:latin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b="1" dirty="0" smtClean="0">
                <a:solidFill>
                  <a:schemeClr val="tx1"/>
                </a:solidFill>
                <a:latin typeface="宋体" pitchFamily="2" charset="-122"/>
              </a:rPr>
              <a:t>高个子</a:t>
            </a:r>
            <a:r>
              <a:rPr kumimoji="1" lang="zh-CN" altLang="en-US" sz="2400" b="1" dirty="0">
                <a:solidFill>
                  <a:schemeClr val="tx1"/>
                </a:solidFill>
                <a:latin typeface="宋体" pitchFamily="2" charset="-122"/>
              </a:rPr>
              <a:t>、长头发、宽边黑色眼镜、中年等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宋体" pitchFamily="2" charset="-122"/>
              </a:rPr>
              <a:t>都是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宋体" pitchFamily="2" charset="-122"/>
              </a:rPr>
              <a:t>模糊概念</a:t>
            </a:r>
            <a:endParaRPr kumimoji="1" lang="en-US" altLang="zh-CN" sz="2400" b="1" dirty="0" smtClean="0">
              <a:solidFill>
                <a:srgbClr val="FF0000"/>
              </a:solidFill>
              <a:latin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b="1" dirty="0" smtClean="0">
                <a:solidFill>
                  <a:schemeClr val="tx1"/>
                </a:solidFill>
                <a:latin typeface="宋体" pitchFamily="2" charset="-122"/>
              </a:rPr>
              <a:t>，但你</a:t>
            </a:r>
            <a:r>
              <a:rPr kumimoji="1"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只要将这些模糊概念经过头脑的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综合分析判断，</a:t>
            </a:r>
            <a:endParaRPr kumimoji="1" lang="en-US" altLang="zh-CN" sz="24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就</a:t>
            </a:r>
            <a:r>
              <a:rPr kumimoji="1"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可以接到这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个人！</a:t>
            </a:r>
            <a:endParaRPr kumimoji="1" lang="en-US" altLang="zh-CN" sz="24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383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3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3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3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3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3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3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3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3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4"/>
          <p:cNvSpPr>
            <a:spLocks noChangeArrowheads="1"/>
          </p:cNvSpPr>
          <p:nvPr/>
        </p:nvSpPr>
        <p:spPr bwMode="auto">
          <a:xfrm>
            <a:off x="0" y="1498104"/>
            <a:ext cx="8839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200" b="1" dirty="0">
                <a:solidFill>
                  <a:schemeClr val="tx1"/>
                </a:solidFill>
                <a:latin typeface="宋体" pitchFamily="2" charset="-122"/>
              </a:rPr>
              <a:t>    </a:t>
            </a:r>
            <a:r>
              <a:rPr kumimoji="1" lang="zh-CN" altLang="en-US" sz="3200" b="1" dirty="0">
                <a:solidFill>
                  <a:schemeClr val="tx1"/>
                </a:solidFill>
                <a:latin typeface="宋体" pitchFamily="2" charset="-122"/>
              </a:rPr>
              <a:t>正三角形的隶属函数</a:t>
            </a:r>
            <a:r>
              <a:rPr kumimoji="1" lang="en-US" altLang="zh-CN" sz="3200" b="1" i="1" dirty="0">
                <a:solidFill>
                  <a:schemeClr val="tx1"/>
                </a:solidFill>
                <a:latin typeface="Times New Roman" pitchFamily="18" charset="0"/>
              </a:rPr>
              <a:t>E</a:t>
            </a:r>
            <a:r>
              <a:rPr kumimoji="1" lang="en-US" altLang="zh-CN" sz="32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3200" b="1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32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,</a:t>
            </a:r>
            <a:r>
              <a:rPr kumimoji="1" lang="en-US" altLang="zh-CN" sz="3200" b="1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B</a:t>
            </a:r>
            <a:r>
              <a:rPr kumimoji="1" lang="en-US" altLang="zh-CN" sz="32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,</a:t>
            </a:r>
            <a:r>
              <a:rPr kumimoji="1" lang="en-US" altLang="zh-CN" sz="3200" b="1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C</a:t>
            </a:r>
            <a:r>
              <a:rPr kumimoji="1" lang="en-US" altLang="zh-CN" sz="32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)</a:t>
            </a:r>
            <a:r>
              <a:rPr kumimoji="1" lang="zh-CN" altLang="en-US" sz="3200" b="1" dirty="0">
                <a:solidFill>
                  <a:schemeClr val="tx1"/>
                </a:solidFill>
                <a:latin typeface="宋体" pitchFamily="2" charset="-122"/>
                <a:sym typeface="Symbol" pitchFamily="18" charset="2"/>
              </a:rPr>
              <a:t>应满足下列约束条件：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755650" y="2492375"/>
            <a:ext cx="7467600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en-US" altLang="zh-CN" sz="32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(1) </a:t>
            </a:r>
            <a:r>
              <a:rPr kumimoji="1" lang="zh-CN" altLang="en-US" sz="32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当</a:t>
            </a:r>
            <a:r>
              <a:rPr kumimoji="1" lang="en-US" altLang="zh-CN" sz="3200" b="1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A </a:t>
            </a:r>
            <a:r>
              <a:rPr kumimoji="1" lang="en-US" altLang="zh-CN" sz="32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= </a:t>
            </a:r>
            <a:r>
              <a:rPr kumimoji="1" lang="en-US" altLang="zh-CN" sz="3200" b="1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B </a:t>
            </a:r>
            <a:r>
              <a:rPr kumimoji="1" lang="en-US" altLang="zh-CN" sz="32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= </a:t>
            </a:r>
            <a:r>
              <a:rPr kumimoji="1" lang="en-US" altLang="zh-CN" sz="3200" b="1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C </a:t>
            </a:r>
            <a:r>
              <a:rPr kumimoji="1" lang="en-US" altLang="zh-CN" sz="32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= 60</a:t>
            </a:r>
            <a:r>
              <a:rPr kumimoji="1" lang="zh-CN" altLang="en-US" sz="32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时</a:t>
            </a:r>
            <a:r>
              <a:rPr kumimoji="1" lang="en-US" altLang="zh-CN" sz="32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, </a:t>
            </a:r>
            <a:r>
              <a:rPr kumimoji="1" lang="en-US" altLang="zh-CN" sz="3200" b="1" i="1" dirty="0">
                <a:solidFill>
                  <a:schemeClr val="tx1"/>
                </a:solidFill>
                <a:latin typeface="Times New Roman" pitchFamily="18" charset="0"/>
              </a:rPr>
              <a:t>E</a:t>
            </a:r>
            <a:r>
              <a:rPr kumimoji="1" lang="en-US" altLang="zh-CN" sz="32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3200" b="1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32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,</a:t>
            </a:r>
            <a:r>
              <a:rPr kumimoji="1" lang="en-US" altLang="zh-CN" sz="3200" b="1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B</a:t>
            </a:r>
            <a:r>
              <a:rPr kumimoji="1" lang="en-US" altLang="zh-CN" sz="32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,</a:t>
            </a:r>
            <a:r>
              <a:rPr kumimoji="1" lang="en-US" altLang="zh-CN" sz="3200" b="1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C </a:t>
            </a:r>
            <a:r>
              <a:rPr kumimoji="1" lang="en-US" altLang="zh-CN" sz="32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)=1;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en-US" altLang="zh-CN" sz="32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(2) </a:t>
            </a:r>
            <a:r>
              <a:rPr kumimoji="1" lang="zh-CN" altLang="en-US" sz="32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当</a:t>
            </a:r>
            <a:r>
              <a:rPr kumimoji="1" lang="en-US" altLang="zh-CN" sz="3200" b="1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A </a:t>
            </a:r>
            <a:r>
              <a:rPr kumimoji="1" lang="en-US" altLang="zh-CN" sz="32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= 180, </a:t>
            </a:r>
            <a:r>
              <a:rPr kumimoji="1" lang="en-US" altLang="zh-CN" sz="3200" b="1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B </a:t>
            </a:r>
            <a:r>
              <a:rPr kumimoji="1" lang="en-US" altLang="zh-CN" sz="32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= </a:t>
            </a:r>
            <a:r>
              <a:rPr kumimoji="1" lang="en-US" altLang="zh-CN" sz="3200" b="1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C </a:t>
            </a:r>
            <a:r>
              <a:rPr kumimoji="1" lang="en-US" altLang="zh-CN" sz="32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= 0</a:t>
            </a:r>
            <a:r>
              <a:rPr kumimoji="1" lang="zh-CN" altLang="en-US" sz="32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时</a:t>
            </a:r>
            <a:r>
              <a:rPr kumimoji="1" lang="en-US" altLang="zh-CN" sz="32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, </a:t>
            </a:r>
            <a:r>
              <a:rPr kumimoji="1" lang="en-US" altLang="zh-CN" sz="3200" b="1" i="1" dirty="0">
                <a:solidFill>
                  <a:schemeClr val="tx1"/>
                </a:solidFill>
                <a:latin typeface="Times New Roman" pitchFamily="18" charset="0"/>
              </a:rPr>
              <a:t>E</a:t>
            </a:r>
            <a:r>
              <a:rPr kumimoji="1" lang="en-US" altLang="zh-CN" sz="32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3200" b="1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32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,</a:t>
            </a:r>
            <a:r>
              <a:rPr kumimoji="1" lang="en-US" altLang="zh-CN" sz="3200" b="1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B</a:t>
            </a:r>
            <a:r>
              <a:rPr kumimoji="1" lang="en-US" altLang="zh-CN" sz="32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,</a:t>
            </a:r>
            <a:r>
              <a:rPr kumimoji="1" lang="en-US" altLang="zh-CN" sz="3200" b="1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C</a:t>
            </a:r>
            <a:r>
              <a:rPr kumimoji="1" lang="en-US" altLang="zh-CN" sz="32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)=0;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en-US" altLang="zh-CN" sz="32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(3) 0</a:t>
            </a:r>
            <a:r>
              <a:rPr kumimoji="1" lang="en-US" altLang="zh-CN" sz="3200" b="1" dirty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≤</a:t>
            </a:r>
            <a:r>
              <a:rPr kumimoji="1" lang="en-US" altLang="zh-CN" sz="3200" b="1" i="1" dirty="0">
                <a:solidFill>
                  <a:schemeClr val="tx1"/>
                </a:solidFill>
                <a:latin typeface="Times New Roman" pitchFamily="18" charset="0"/>
              </a:rPr>
              <a:t>E</a:t>
            </a:r>
            <a:r>
              <a:rPr kumimoji="1" lang="en-US" altLang="zh-CN" sz="32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3200" b="1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32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,</a:t>
            </a:r>
            <a:r>
              <a:rPr kumimoji="1" lang="en-US" altLang="zh-CN" sz="3200" b="1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B</a:t>
            </a:r>
            <a:r>
              <a:rPr kumimoji="1" lang="en-US" altLang="zh-CN" sz="32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,</a:t>
            </a:r>
            <a:r>
              <a:rPr kumimoji="1" lang="en-US" altLang="zh-CN" sz="3200" b="1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C</a:t>
            </a:r>
            <a:r>
              <a:rPr kumimoji="1" lang="en-US" altLang="zh-CN" sz="32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)</a:t>
            </a:r>
            <a:r>
              <a:rPr kumimoji="1" lang="en-US" altLang="zh-CN" sz="3200" b="1" dirty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≤</a:t>
            </a:r>
            <a:r>
              <a:rPr kumimoji="1" lang="en-US" altLang="zh-CN" sz="32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1.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0" y="4221088"/>
            <a:ext cx="8839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en-US" altLang="zh-CN" sz="3200" b="1" dirty="0">
                <a:solidFill>
                  <a:schemeClr val="tx1"/>
                </a:solidFill>
                <a:latin typeface="宋体" pitchFamily="2" charset="-122"/>
                <a:sym typeface="Symbol" pitchFamily="18" charset="2"/>
              </a:rPr>
              <a:t>    </a:t>
            </a:r>
            <a:r>
              <a:rPr kumimoji="1" lang="zh-CN" altLang="en-US" sz="32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因此，不妨定义</a:t>
            </a:r>
            <a:r>
              <a:rPr kumimoji="1" lang="en-US" altLang="zh-CN" sz="3200" b="1" i="1" dirty="0">
                <a:solidFill>
                  <a:schemeClr val="tx1"/>
                </a:solidFill>
                <a:latin typeface="Times New Roman" pitchFamily="18" charset="0"/>
              </a:rPr>
              <a:t>E</a:t>
            </a:r>
            <a:r>
              <a:rPr kumimoji="1" lang="en-US" altLang="zh-CN" sz="32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3200" b="1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32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,</a:t>
            </a:r>
            <a:r>
              <a:rPr kumimoji="1" lang="en-US" altLang="zh-CN" sz="3200" b="1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B</a:t>
            </a:r>
            <a:r>
              <a:rPr kumimoji="1" lang="en-US" altLang="zh-CN" sz="32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,</a:t>
            </a:r>
            <a:r>
              <a:rPr kumimoji="1" lang="en-US" altLang="zh-CN" sz="3200" b="1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C </a:t>
            </a:r>
            <a:r>
              <a:rPr kumimoji="1" lang="en-US" altLang="zh-CN" sz="32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) = 1 – (</a:t>
            </a:r>
            <a:r>
              <a:rPr kumimoji="1" lang="en-US" altLang="zh-CN" sz="3200" b="1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A </a:t>
            </a:r>
            <a:r>
              <a:rPr kumimoji="1" lang="en-US" altLang="zh-CN" sz="32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– </a:t>
            </a:r>
            <a:r>
              <a:rPr kumimoji="1" lang="en-US" altLang="zh-CN" sz="3200" b="1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C</a:t>
            </a:r>
            <a:r>
              <a:rPr kumimoji="1" lang="en-US" altLang="zh-CN" sz="32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)/180.</a:t>
            </a:r>
            <a:r>
              <a:rPr kumimoji="1" lang="zh-CN" altLang="en-US" sz="32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则</a:t>
            </a:r>
            <a:r>
              <a:rPr kumimoji="1" lang="en-US" altLang="zh-CN" sz="3200" b="1" i="1" dirty="0">
                <a:solidFill>
                  <a:schemeClr val="tx1"/>
                </a:solidFill>
                <a:latin typeface="Times New Roman" pitchFamily="18" charset="0"/>
              </a:rPr>
              <a:t>E</a:t>
            </a:r>
            <a:r>
              <a:rPr kumimoji="1" lang="en-US" altLang="zh-CN" sz="32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3200" b="1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kumimoji="1" lang="en-US" altLang="zh-CN" sz="3200" b="1" baseline="-30000" dirty="0">
                <a:solidFill>
                  <a:schemeClr val="tx1"/>
                </a:solidFill>
                <a:latin typeface="Times New Roman" pitchFamily="18" charset="0"/>
              </a:rPr>
              <a:t>0</a:t>
            </a:r>
            <a:r>
              <a:rPr kumimoji="1" lang="en-US" altLang="zh-CN" sz="32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) =0.677.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4"/>
          <p:cNvSpPr>
            <a:spLocks noChangeArrowheads="1"/>
          </p:cNvSpPr>
          <p:nvPr/>
        </p:nvSpPr>
        <p:spPr bwMode="auto">
          <a:xfrm>
            <a:off x="152400" y="1426096"/>
            <a:ext cx="8991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200" b="1" dirty="0">
                <a:solidFill>
                  <a:schemeClr val="tx1"/>
                </a:solidFill>
                <a:latin typeface="宋体" pitchFamily="2" charset="-122"/>
              </a:rPr>
              <a:t>    </a:t>
            </a:r>
            <a:r>
              <a:rPr kumimoji="1" lang="zh-CN" altLang="en-US" sz="3200" b="1" dirty="0">
                <a:solidFill>
                  <a:schemeClr val="tx1"/>
                </a:solidFill>
                <a:latin typeface="宋体" pitchFamily="2" charset="-122"/>
              </a:rPr>
              <a:t>等腰三角形的隶属函数</a:t>
            </a:r>
            <a:r>
              <a:rPr kumimoji="1" lang="en-US" altLang="zh-CN" sz="3200" b="1" i="1" dirty="0">
                <a:solidFill>
                  <a:schemeClr val="tx1"/>
                </a:solidFill>
                <a:latin typeface="Times New Roman" pitchFamily="18" charset="0"/>
              </a:rPr>
              <a:t>I</a:t>
            </a:r>
            <a:r>
              <a:rPr kumimoji="1" lang="en-US" altLang="zh-CN" sz="32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3200" b="1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32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,</a:t>
            </a:r>
            <a:r>
              <a:rPr kumimoji="1" lang="en-US" altLang="zh-CN" sz="3200" b="1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B</a:t>
            </a:r>
            <a:r>
              <a:rPr kumimoji="1" lang="en-US" altLang="zh-CN" sz="32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,</a:t>
            </a:r>
            <a:r>
              <a:rPr kumimoji="1" lang="en-US" altLang="zh-CN" sz="3200" b="1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C</a:t>
            </a:r>
            <a:r>
              <a:rPr kumimoji="1" lang="en-US" altLang="zh-CN" sz="32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)</a:t>
            </a:r>
            <a:r>
              <a:rPr kumimoji="1" lang="zh-CN" altLang="en-US" sz="3200" b="1" dirty="0">
                <a:solidFill>
                  <a:schemeClr val="tx1"/>
                </a:solidFill>
                <a:latin typeface="宋体" pitchFamily="2" charset="-122"/>
                <a:sym typeface="Symbol" pitchFamily="18" charset="2"/>
              </a:rPr>
              <a:t>应满足下列约束条件：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914400" y="2473251"/>
            <a:ext cx="8229600" cy="174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en-US" altLang="zh-CN" sz="3200" b="1" dirty="0">
                <a:solidFill>
                  <a:schemeClr val="tx1"/>
                </a:solidFill>
                <a:latin typeface="宋体" pitchFamily="2" charset="-122"/>
                <a:sym typeface="Symbol" pitchFamily="18" charset="2"/>
              </a:rPr>
              <a:t>(1) </a:t>
            </a:r>
            <a:r>
              <a:rPr kumimoji="1" lang="zh-CN" altLang="en-US" sz="3200" b="1" dirty="0">
                <a:solidFill>
                  <a:schemeClr val="tx1"/>
                </a:solidFill>
                <a:latin typeface="宋体" pitchFamily="2" charset="-122"/>
                <a:sym typeface="Symbol" pitchFamily="18" charset="2"/>
              </a:rPr>
              <a:t>当</a:t>
            </a:r>
            <a:r>
              <a:rPr kumimoji="1" lang="en-US" altLang="zh-CN" sz="3200" b="1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A </a:t>
            </a:r>
            <a:r>
              <a:rPr kumimoji="1" lang="en-US" altLang="zh-CN" sz="32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= </a:t>
            </a:r>
            <a:r>
              <a:rPr kumimoji="1" lang="en-US" altLang="zh-CN" sz="3200" b="1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B </a:t>
            </a:r>
            <a:r>
              <a:rPr kumimoji="1" lang="zh-CN" altLang="en-US" sz="32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或者 </a:t>
            </a:r>
            <a:r>
              <a:rPr kumimoji="1" lang="en-US" altLang="zh-CN" sz="3200" b="1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B </a:t>
            </a:r>
            <a:r>
              <a:rPr kumimoji="1" lang="en-US" altLang="zh-CN" sz="32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= </a:t>
            </a:r>
            <a:r>
              <a:rPr kumimoji="1" lang="en-US" altLang="zh-CN" sz="3200" b="1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C</a:t>
            </a:r>
            <a:r>
              <a:rPr kumimoji="1" lang="zh-CN" altLang="en-US" sz="32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时</a:t>
            </a:r>
            <a:r>
              <a:rPr kumimoji="1" lang="en-US" altLang="zh-CN" sz="32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, </a:t>
            </a:r>
            <a:r>
              <a:rPr kumimoji="1" lang="en-US" altLang="zh-CN" sz="3200" b="1" i="1" dirty="0">
                <a:solidFill>
                  <a:schemeClr val="tx1"/>
                </a:solidFill>
                <a:latin typeface="Times New Roman" pitchFamily="18" charset="0"/>
              </a:rPr>
              <a:t>I</a:t>
            </a:r>
            <a:r>
              <a:rPr kumimoji="1" lang="en-US" altLang="zh-CN" sz="32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3200" b="1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32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,</a:t>
            </a:r>
            <a:r>
              <a:rPr kumimoji="1" lang="en-US" altLang="zh-CN" sz="3200" b="1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B</a:t>
            </a:r>
            <a:r>
              <a:rPr kumimoji="1" lang="en-US" altLang="zh-CN" sz="32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,</a:t>
            </a:r>
            <a:r>
              <a:rPr kumimoji="1" lang="en-US" altLang="zh-CN" sz="3200" b="1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C </a:t>
            </a:r>
            <a:r>
              <a:rPr kumimoji="1" lang="en-US" altLang="zh-CN" sz="32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)=1;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en-US" altLang="zh-CN" sz="3200" b="1" dirty="0">
                <a:solidFill>
                  <a:schemeClr val="tx1"/>
                </a:solidFill>
                <a:latin typeface="宋体" pitchFamily="2" charset="-122"/>
                <a:sym typeface="Symbol" pitchFamily="18" charset="2"/>
              </a:rPr>
              <a:t>(2) </a:t>
            </a:r>
            <a:r>
              <a:rPr kumimoji="1" lang="zh-CN" altLang="en-US" sz="3200" b="1" dirty="0">
                <a:solidFill>
                  <a:schemeClr val="tx1"/>
                </a:solidFill>
                <a:latin typeface="宋体" pitchFamily="2" charset="-122"/>
                <a:sym typeface="Symbol" pitchFamily="18" charset="2"/>
              </a:rPr>
              <a:t>当</a:t>
            </a:r>
            <a:r>
              <a:rPr kumimoji="1" lang="en-US" altLang="zh-CN" sz="3200" b="1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A </a:t>
            </a:r>
            <a:r>
              <a:rPr kumimoji="1" lang="en-US" altLang="zh-CN" sz="32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= 120, </a:t>
            </a:r>
            <a:r>
              <a:rPr kumimoji="1" lang="en-US" altLang="zh-CN" sz="3200" b="1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B </a:t>
            </a:r>
            <a:r>
              <a:rPr kumimoji="1" lang="en-US" altLang="zh-CN" sz="32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= 60, </a:t>
            </a:r>
            <a:r>
              <a:rPr kumimoji="1" lang="en-US" altLang="zh-CN" sz="3200" b="1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C </a:t>
            </a:r>
            <a:r>
              <a:rPr kumimoji="1" lang="en-US" altLang="zh-CN" sz="32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= 0</a:t>
            </a:r>
            <a:r>
              <a:rPr kumimoji="1" lang="zh-CN" altLang="en-US" sz="32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时</a:t>
            </a:r>
            <a:r>
              <a:rPr kumimoji="1" lang="en-US" altLang="zh-CN" sz="32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, </a:t>
            </a:r>
            <a:r>
              <a:rPr kumimoji="1" lang="en-US" altLang="zh-CN" sz="3200" b="1" i="1" dirty="0">
                <a:solidFill>
                  <a:schemeClr val="tx1"/>
                </a:solidFill>
                <a:latin typeface="Times New Roman" pitchFamily="18" charset="0"/>
              </a:rPr>
              <a:t>I</a:t>
            </a:r>
            <a:r>
              <a:rPr kumimoji="1" lang="en-US" altLang="zh-CN" sz="32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3200" b="1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32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,</a:t>
            </a:r>
            <a:r>
              <a:rPr kumimoji="1" lang="en-US" altLang="zh-CN" sz="3200" b="1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B</a:t>
            </a:r>
            <a:r>
              <a:rPr kumimoji="1" lang="en-US" altLang="zh-CN" sz="32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,</a:t>
            </a:r>
            <a:r>
              <a:rPr kumimoji="1" lang="en-US" altLang="zh-CN" sz="3200" b="1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C </a:t>
            </a:r>
            <a:r>
              <a:rPr kumimoji="1" lang="en-US" altLang="zh-CN" sz="32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) = 0;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en-US" altLang="zh-CN" sz="3200" b="1" dirty="0">
                <a:solidFill>
                  <a:schemeClr val="tx1"/>
                </a:solidFill>
                <a:latin typeface="宋体" pitchFamily="2" charset="-122"/>
                <a:sym typeface="Symbol" pitchFamily="18" charset="2"/>
              </a:rPr>
              <a:t>(3) </a:t>
            </a:r>
            <a:r>
              <a:rPr kumimoji="1" lang="en-US" altLang="zh-CN" sz="32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0</a:t>
            </a:r>
            <a:r>
              <a:rPr kumimoji="1" lang="en-US" altLang="zh-CN" sz="3200" b="1" dirty="0">
                <a:solidFill>
                  <a:schemeClr val="tx1"/>
                </a:solidFill>
                <a:latin typeface="Times New Roman" pitchFamily="18" charset="0"/>
              </a:rPr>
              <a:t>≤</a:t>
            </a:r>
            <a:r>
              <a:rPr kumimoji="1" lang="en-US" altLang="zh-CN" sz="3200" b="1" i="1" dirty="0">
                <a:solidFill>
                  <a:schemeClr val="tx1"/>
                </a:solidFill>
                <a:latin typeface="Times New Roman" pitchFamily="18" charset="0"/>
              </a:rPr>
              <a:t>I</a:t>
            </a:r>
            <a:r>
              <a:rPr kumimoji="1" lang="en-US" altLang="zh-CN" sz="32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3200" b="1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32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,</a:t>
            </a:r>
            <a:r>
              <a:rPr kumimoji="1" lang="en-US" altLang="zh-CN" sz="3200" b="1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B</a:t>
            </a:r>
            <a:r>
              <a:rPr kumimoji="1" lang="en-US" altLang="zh-CN" sz="32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,</a:t>
            </a:r>
            <a:r>
              <a:rPr kumimoji="1" lang="en-US" altLang="zh-CN" sz="3200" b="1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C </a:t>
            </a:r>
            <a:r>
              <a:rPr kumimoji="1" lang="en-US" altLang="zh-CN" sz="32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)</a:t>
            </a:r>
            <a:r>
              <a:rPr kumimoji="1" lang="en-US" altLang="zh-CN" sz="3200" b="1" dirty="0">
                <a:solidFill>
                  <a:schemeClr val="tx1"/>
                </a:solidFill>
                <a:latin typeface="Times New Roman" pitchFamily="18" charset="0"/>
              </a:rPr>
              <a:t>≤</a:t>
            </a:r>
            <a:r>
              <a:rPr kumimoji="1" lang="en-US" altLang="zh-CN" sz="32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1.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0" y="4129434"/>
            <a:ext cx="8839200" cy="176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en-US" altLang="zh-CN" sz="3200" b="1" dirty="0">
                <a:solidFill>
                  <a:schemeClr val="tx1"/>
                </a:solidFill>
                <a:latin typeface="宋体" pitchFamily="2" charset="-122"/>
                <a:sym typeface="Symbol" pitchFamily="18" charset="2"/>
              </a:rPr>
              <a:t>    </a:t>
            </a:r>
            <a:r>
              <a:rPr kumimoji="1" lang="en-US" altLang="zh-CN" sz="3200" b="1" dirty="0" smtClean="0">
                <a:solidFill>
                  <a:schemeClr val="tx1"/>
                </a:solidFill>
                <a:latin typeface="宋体" pitchFamily="2" charset="-122"/>
                <a:sym typeface="Symbol" pitchFamily="18" charset="2"/>
              </a:rPr>
              <a:t> </a:t>
            </a:r>
            <a:r>
              <a:rPr kumimoji="1" lang="zh-CN" altLang="en-US" sz="3200" b="1" dirty="0" smtClean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因此</a:t>
            </a:r>
            <a:r>
              <a:rPr kumimoji="1" lang="zh-CN" altLang="en-US" sz="32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，不妨定义</a:t>
            </a:r>
          </a:p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en-US" altLang="zh-CN" sz="3200" b="1" i="1" dirty="0">
                <a:solidFill>
                  <a:schemeClr val="tx1"/>
                </a:solidFill>
                <a:latin typeface="Times New Roman" pitchFamily="18" charset="0"/>
              </a:rPr>
              <a:t>I</a:t>
            </a:r>
            <a:r>
              <a:rPr kumimoji="1" lang="en-US" altLang="zh-CN" sz="32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3200" b="1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32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,</a:t>
            </a:r>
            <a:r>
              <a:rPr kumimoji="1" lang="en-US" altLang="zh-CN" sz="3200" b="1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B</a:t>
            </a:r>
            <a:r>
              <a:rPr kumimoji="1" lang="en-US" altLang="zh-CN" sz="32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,</a:t>
            </a:r>
            <a:r>
              <a:rPr kumimoji="1" lang="en-US" altLang="zh-CN" sz="3200" b="1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C </a:t>
            </a:r>
            <a:r>
              <a:rPr kumimoji="1" lang="en-US" altLang="zh-CN" sz="32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) = 1 – [(</a:t>
            </a:r>
            <a:r>
              <a:rPr kumimoji="1" lang="en-US" altLang="zh-CN" sz="3200" b="1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A </a:t>
            </a:r>
            <a:r>
              <a:rPr kumimoji="1" lang="en-US" altLang="zh-CN" sz="32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– </a:t>
            </a:r>
            <a:r>
              <a:rPr kumimoji="1" lang="en-US" altLang="zh-CN" sz="3200" b="1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B</a:t>
            </a:r>
            <a:r>
              <a:rPr kumimoji="1" lang="en-US" altLang="zh-CN" sz="32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)</a:t>
            </a:r>
            <a:r>
              <a:rPr kumimoji="1" lang="en-US" altLang="zh-CN" sz="3200" b="1" dirty="0">
                <a:solidFill>
                  <a:schemeClr val="tx1"/>
                </a:solidFill>
                <a:latin typeface="宋体" pitchFamily="2" charset="-122"/>
              </a:rPr>
              <a:t>∧</a:t>
            </a:r>
            <a:r>
              <a:rPr kumimoji="1" lang="en-US" altLang="zh-CN" sz="32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3200" b="1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B </a:t>
            </a:r>
            <a:r>
              <a:rPr kumimoji="1" lang="en-US" altLang="zh-CN" sz="32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– </a:t>
            </a:r>
            <a:r>
              <a:rPr kumimoji="1" lang="en-US" altLang="zh-CN" sz="3200" b="1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C</a:t>
            </a:r>
            <a:r>
              <a:rPr kumimoji="1" lang="en-US" altLang="zh-CN" sz="32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)]/60.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z="32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则</a:t>
            </a:r>
            <a:r>
              <a:rPr kumimoji="1" lang="en-US" altLang="zh-CN" sz="3200" b="1" i="1" dirty="0">
                <a:solidFill>
                  <a:schemeClr val="tx1"/>
                </a:solidFill>
                <a:latin typeface="Times New Roman" pitchFamily="18" charset="0"/>
              </a:rPr>
              <a:t>I</a:t>
            </a:r>
            <a:r>
              <a:rPr kumimoji="1" lang="en-US" altLang="zh-CN" sz="32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3200" b="1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kumimoji="1" lang="en-US" altLang="zh-CN" sz="3200" b="1" baseline="-30000" dirty="0">
                <a:solidFill>
                  <a:schemeClr val="tx1"/>
                </a:solidFill>
                <a:latin typeface="Times New Roman" pitchFamily="18" charset="0"/>
              </a:rPr>
              <a:t>0</a:t>
            </a:r>
            <a:r>
              <a:rPr kumimoji="1" lang="en-US" altLang="zh-CN" sz="32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) =0.766.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4"/>
          <p:cNvSpPr>
            <a:spLocks noChangeArrowheads="1"/>
          </p:cNvSpPr>
          <p:nvPr/>
        </p:nvSpPr>
        <p:spPr bwMode="auto">
          <a:xfrm>
            <a:off x="395288" y="1185242"/>
            <a:ext cx="822960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z="3200" b="1" dirty="0">
                <a:solidFill>
                  <a:schemeClr val="tx1"/>
                </a:solidFill>
                <a:latin typeface="Times New Roman" pitchFamily="18" charset="0"/>
              </a:rPr>
              <a:t>等腰直角三角形的隶属函数</a:t>
            </a:r>
          </a:p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en-US" altLang="zh-CN" sz="3200" b="1" dirty="0">
                <a:solidFill>
                  <a:schemeClr val="tx1"/>
                </a:solidFill>
                <a:latin typeface="Times New Roman" pitchFamily="18" charset="0"/>
              </a:rPr>
              <a:t>(</a:t>
            </a:r>
            <a:r>
              <a:rPr kumimoji="1" lang="en-US" altLang="zh-CN" sz="3200" b="1" i="1" dirty="0">
                <a:solidFill>
                  <a:schemeClr val="tx1"/>
                </a:solidFill>
                <a:latin typeface="Times New Roman" pitchFamily="18" charset="0"/>
              </a:rPr>
              <a:t>I</a:t>
            </a:r>
            <a:r>
              <a:rPr kumimoji="1" lang="en-US" altLang="zh-CN" sz="3200" b="1" dirty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∩</a:t>
            </a:r>
            <a:r>
              <a:rPr kumimoji="1" lang="en-US" altLang="zh-CN" sz="3200" b="1" i="1" dirty="0">
                <a:solidFill>
                  <a:schemeClr val="tx1"/>
                </a:solidFill>
                <a:latin typeface="Times New Roman" pitchFamily="18" charset="0"/>
              </a:rPr>
              <a:t>R</a:t>
            </a:r>
            <a:r>
              <a:rPr kumimoji="1" lang="en-US" altLang="zh-CN" sz="3200" b="1" dirty="0">
                <a:solidFill>
                  <a:schemeClr val="tx1"/>
                </a:solidFill>
                <a:latin typeface="Times New Roman" pitchFamily="18" charset="0"/>
              </a:rPr>
              <a:t>)</a:t>
            </a:r>
            <a:r>
              <a:rPr kumimoji="1" lang="en-US" altLang="zh-CN" sz="32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3200" b="1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32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,</a:t>
            </a:r>
            <a:r>
              <a:rPr kumimoji="1" lang="en-US" altLang="zh-CN" sz="3200" b="1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B</a:t>
            </a:r>
            <a:r>
              <a:rPr kumimoji="1" lang="en-US" altLang="zh-CN" sz="32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,</a:t>
            </a:r>
            <a:r>
              <a:rPr kumimoji="1" lang="en-US" altLang="zh-CN" sz="3200" b="1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C</a:t>
            </a:r>
            <a:r>
              <a:rPr kumimoji="1" lang="en-US" altLang="zh-CN" sz="32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)</a:t>
            </a:r>
            <a:r>
              <a:rPr kumimoji="1" lang="en-US" altLang="zh-CN" sz="3200" b="1" i="1" dirty="0">
                <a:solidFill>
                  <a:schemeClr val="tx1"/>
                </a:solidFill>
                <a:latin typeface="Times New Roman" pitchFamily="18" charset="0"/>
              </a:rPr>
              <a:t> = I</a:t>
            </a:r>
            <a:r>
              <a:rPr kumimoji="1" lang="en-US" altLang="zh-CN" sz="32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3200" b="1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32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,</a:t>
            </a:r>
            <a:r>
              <a:rPr kumimoji="1" lang="en-US" altLang="zh-CN" sz="3200" b="1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B</a:t>
            </a:r>
            <a:r>
              <a:rPr kumimoji="1" lang="en-US" altLang="zh-CN" sz="32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,</a:t>
            </a:r>
            <a:r>
              <a:rPr kumimoji="1" lang="en-US" altLang="zh-CN" sz="3200" b="1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C</a:t>
            </a:r>
            <a:r>
              <a:rPr kumimoji="1" lang="en-US" altLang="zh-CN" sz="32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)</a:t>
            </a:r>
            <a:r>
              <a:rPr kumimoji="1" lang="en-US" altLang="zh-CN" sz="3200" b="1" dirty="0">
                <a:solidFill>
                  <a:schemeClr val="tx1"/>
                </a:solidFill>
                <a:latin typeface="宋体" pitchFamily="2" charset="-122"/>
              </a:rPr>
              <a:t>∧</a:t>
            </a:r>
            <a:r>
              <a:rPr kumimoji="1" lang="en-US" altLang="zh-CN" sz="3200" b="1" i="1" dirty="0">
                <a:solidFill>
                  <a:schemeClr val="tx1"/>
                </a:solidFill>
                <a:latin typeface="Times New Roman" pitchFamily="18" charset="0"/>
              </a:rPr>
              <a:t>R </a:t>
            </a:r>
            <a:r>
              <a:rPr kumimoji="1" lang="en-US" altLang="zh-CN" sz="32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3200" b="1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32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,</a:t>
            </a:r>
            <a:r>
              <a:rPr kumimoji="1" lang="en-US" altLang="zh-CN" sz="3200" b="1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B</a:t>
            </a:r>
            <a:r>
              <a:rPr kumimoji="1" lang="en-US" altLang="zh-CN" sz="32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,</a:t>
            </a:r>
            <a:r>
              <a:rPr kumimoji="1" lang="en-US" altLang="zh-CN" sz="3200" b="1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C</a:t>
            </a:r>
            <a:r>
              <a:rPr kumimoji="1" lang="en-US" altLang="zh-CN" sz="32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);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295572" y="2345506"/>
            <a:ext cx="57165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 b="1" dirty="0">
                <a:solidFill>
                  <a:schemeClr val="tx1"/>
                </a:solidFill>
                <a:latin typeface="Times New Roman" pitchFamily="18" charset="0"/>
              </a:rPr>
              <a:t>(</a:t>
            </a:r>
            <a:r>
              <a:rPr kumimoji="1" lang="en-US" altLang="zh-CN" sz="3200" b="1" i="1" dirty="0">
                <a:solidFill>
                  <a:schemeClr val="tx1"/>
                </a:solidFill>
                <a:latin typeface="Times New Roman" pitchFamily="18" charset="0"/>
              </a:rPr>
              <a:t>I</a:t>
            </a:r>
            <a:r>
              <a:rPr kumimoji="1" lang="en-US" altLang="zh-CN" sz="3200" b="1" dirty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∩</a:t>
            </a:r>
            <a:r>
              <a:rPr kumimoji="1" lang="en-US" altLang="zh-CN" sz="3200" b="1" i="1" dirty="0">
                <a:solidFill>
                  <a:schemeClr val="tx1"/>
                </a:solidFill>
                <a:latin typeface="Times New Roman" pitchFamily="18" charset="0"/>
              </a:rPr>
              <a:t>R</a:t>
            </a:r>
            <a:r>
              <a:rPr kumimoji="1" lang="en-US" altLang="zh-CN" sz="3200" b="1" dirty="0">
                <a:solidFill>
                  <a:schemeClr val="tx1"/>
                </a:solidFill>
                <a:latin typeface="Times New Roman" pitchFamily="18" charset="0"/>
              </a:rPr>
              <a:t>) </a:t>
            </a:r>
            <a:r>
              <a:rPr kumimoji="1" lang="en-US" altLang="zh-CN" sz="32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3200" b="1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kumimoji="1" lang="en-US" altLang="zh-CN" sz="3200" b="1" baseline="-30000" dirty="0">
                <a:solidFill>
                  <a:schemeClr val="tx1"/>
                </a:solidFill>
                <a:latin typeface="Times New Roman" pitchFamily="18" charset="0"/>
              </a:rPr>
              <a:t>0</a:t>
            </a:r>
            <a:r>
              <a:rPr kumimoji="1" lang="en-US" altLang="zh-CN" sz="32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)=0.766</a:t>
            </a:r>
            <a:r>
              <a:rPr kumimoji="1" lang="en-US" altLang="zh-CN" sz="3200" b="1" dirty="0">
                <a:solidFill>
                  <a:schemeClr val="tx1"/>
                </a:solidFill>
                <a:latin typeface="宋体" pitchFamily="2" charset="-122"/>
              </a:rPr>
              <a:t>∧</a:t>
            </a:r>
            <a:r>
              <a:rPr kumimoji="1" lang="en-US" altLang="zh-CN" sz="32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0.955</a:t>
            </a:r>
            <a:r>
              <a:rPr kumimoji="1" lang="en-US" altLang="zh-CN" sz="3200" b="1" dirty="0">
                <a:solidFill>
                  <a:schemeClr val="tx1"/>
                </a:solidFill>
                <a:latin typeface="Times New Roman" pitchFamily="18" charset="0"/>
              </a:rPr>
              <a:t>=0.766.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395288" y="2981821"/>
            <a:ext cx="81534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z="3200" b="1" dirty="0">
                <a:solidFill>
                  <a:schemeClr val="tx1"/>
                </a:solidFill>
                <a:latin typeface="Times New Roman" pitchFamily="18" charset="0"/>
              </a:rPr>
              <a:t>任意三角形的隶属</a:t>
            </a:r>
            <a:r>
              <a:rPr kumimoji="1" lang="zh-CN" altLang="en-US" sz="3200" b="1" dirty="0" smtClean="0">
                <a:solidFill>
                  <a:schemeClr val="tx1"/>
                </a:solidFill>
                <a:latin typeface="Times New Roman" pitchFamily="18" charset="0"/>
              </a:rPr>
              <a:t>函数</a:t>
            </a:r>
            <a:endParaRPr kumimoji="1" lang="en-US" altLang="zh-CN" sz="3200" b="1" dirty="0" smtClean="0">
              <a:solidFill>
                <a:schemeClr val="tx1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en-US" altLang="zh-CN" sz="3200" b="1" i="1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kumimoji="1" lang="en-US" altLang="zh-CN" sz="3200" b="1" i="1" dirty="0" smtClean="0">
                <a:solidFill>
                  <a:schemeClr val="tx1"/>
                </a:solidFill>
                <a:latin typeface="Times New Roman" pitchFamily="18" charset="0"/>
              </a:rPr>
              <a:t>        T</a:t>
            </a:r>
            <a:r>
              <a:rPr kumimoji="1" lang="en-US" altLang="zh-CN" sz="3200" b="1" dirty="0" smtClean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3200" b="1" i="1" dirty="0" smtClean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3200" b="1" dirty="0" smtClean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,</a:t>
            </a:r>
            <a:r>
              <a:rPr kumimoji="1" lang="en-US" altLang="zh-CN" sz="3200" b="1" i="1" dirty="0" smtClean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B</a:t>
            </a:r>
            <a:r>
              <a:rPr kumimoji="1" lang="en-US" altLang="zh-CN" sz="3200" b="1" dirty="0" smtClean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,</a:t>
            </a:r>
            <a:r>
              <a:rPr kumimoji="1" lang="en-US" altLang="zh-CN" sz="3200" b="1" i="1" dirty="0" smtClean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C</a:t>
            </a:r>
            <a:r>
              <a:rPr kumimoji="1" lang="en-US" altLang="zh-CN" sz="32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)</a:t>
            </a:r>
            <a:r>
              <a:rPr kumimoji="1" lang="en-US" altLang="zh-CN" sz="3200" b="1" i="1" dirty="0">
                <a:solidFill>
                  <a:schemeClr val="tx1"/>
                </a:solidFill>
                <a:latin typeface="Times New Roman" pitchFamily="18" charset="0"/>
              </a:rPr>
              <a:t> = </a:t>
            </a:r>
            <a:r>
              <a:rPr kumimoji="1" lang="en-US" altLang="zh-CN" sz="3200" b="1" i="1" dirty="0" err="1">
                <a:solidFill>
                  <a:schemeClr val="tx1"/>
                </a:solidFill>
                <a:latin typeface="Times New Roman" pitchFamily="18" charset="0"/>
              </a:rPr>
              <a:t>I</a:t>
            </a:r>
            <a:r>
              <a:rPr kumimoji="1" lang="en-US" altLang="zh-CN" sz="3200" b="1" i="1" baseline="30000" dirty="0" err="1">
                <a:solidFill>
                  <a:schemeClr val="tx1"/>
                </a:solidFill>
                <a:latin typeface="Times New Roman" pitchFamily="18" charset="0"/>
              </a:rPr>
              <a:t>c</a:t>
            </a:r>
            <a:r>
              <a:rPr kumimoji="1" lang="en-US" altLang="zh-CN" sz="3200" b="1" dirty="0" err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∩</a:t>
            </a:r>
            <a:r>
              <a:rPr kumimoji="1" lang="en-US" altLang="zh-CN" sz="3200" b="1" i="1" dirty="0" err="1">
                <a:solidFill>
                  <a:schemeClr val="tx1"/>
                </a:solidFill>
                <a:latin typeface="Times New Roman" pitchFamily="18" charset="0"/>
              </a:rPr>
              <a:t>R</a:t>
            </a:r>
            <a:r>
              <a:rPr kumimoji="1" lang="en-US" altLang="zh-CN" sz="3200" b="1" i="1" baseline="30000" dirty="0" err="1">
                <a:solidFill>
                  <a:schemeClr val="tx1"/>
                </a:solidFill>
                <a:latin typeface="Times New Roman" pitchFamily="18" charset="0"/>
              </a:rPr>
              <a:t>c</a:t>
            </a:r>
            <a:r>
              <a:rPr kumimoji="1" lang="en-US" altLang="zh-CN" sz="3200" b="1" dirty="0" err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∩</a:t>
            </a:r>
            <a:r>
              <a:rPr kumimoji="1" lang="en-US" altLang="zh-CN" sz="3200" b="1" i="1" dirty="0" err="1">
                <a:solidFill>
                  <a:schemeClr val="tx1"/>
                </a:solidFill>
                <a:latin typeface="Times New Roman" pitchFamily="18" charset="0"/>
              </a:rPr>
              <a:t>E</a:t>
            </a:r>
            <a:r>
              <a:rPr kumimoji="1" lang="en-US" altLang="zh-CN" sz="3200" b="1" i="1" baseline="30000" dirty="0" err="1">
                <a:solidFill>
                  <a:schemeClr val="tx1"/>
                </a:solidFill>
                <a:latin typeface="Times New Roman" pitchFamily="18" charset="0"/>
              </a:rPr>
              <a:t>c</a:t>
            </a:r>
            <a:r>
              <a:rPr kumimoji="1" lang="en-US" altLang="zh-CN" sz="32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= (</a:t>
            </a:r>
            <a:r>
              <a:rPr kumimoji="1" lang="en-US" altLang="zh-CN" sz="3200" b="1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kumimoji="1" lang="en-US" altLang="zh-CN" sz="3200" b="1" dirty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∪</a:t>
            </a:r>
            <a:r>
              <a:rPr kumimoji="1" lang="en-US" altLang="zh-CN" sz="3200" b="1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R</a:t>
            </a:r>
            <a:r>
              <a:rPr kumimoji="1" lang="en-US" altLang="zh-CN" sz="3200" b="1" dirty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∪</a:t>
            </a:r>
            <a:r>
              <a:rPr kumimoji="1" lang="en-US" altLang="zh-CN" sz="3200" b="1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E</a:t>
            </a:r>
            <a:r>
              <a:rPr kumimoji="1" lang="en-US" altLang="zh-CN" sz="32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)</a:t>
            </a:r>
            <a:r>
              <a:rPr kumimoji="1" lang="en-US" altLang="zh-CN" sz="3200" b="1" i="1" baseline="30000" dirty="0">
                <a:solidFill>
                  <a:schemeClr val="tx1"/>
                </a:solidFill>
                <a:latin typeface="Times New Roman" pitchFamily="18" charset="0"/>
              </a:rPr>
              <a:t>c</a:t>
            </a:r>
            <a:r>
              <a:rPr kumimoji="1" lang="en-US" altLang="zh-CN" sz="32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.</a:t>
            </a:r>
            <a:endParaRPr kumimoji="1" lang="en-US" altLang="zh-CN" sz="3200" b="1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250825" y="4217714"/>
            <a:ext cx="8474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 b="1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T</a:t>
            </a:r>
            <a:r>
              <a:rPr kumimoji="1" lang="en-US" altLang="zh-CN" sz="32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3200" b="1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kumimoji="1" lang="en-US" altLang="zh-CN" sz="3200" b="1" baseline="-30000" dirty="0">
                <a:solidFill>
                  <a:schemeClr val="tx1"/>
                </a:solidFill>
                <a:latin typeface="Times New Roman" pitchFamily="18" charset="0"/>
              </a:rPr>
              <a:t>0</a:t>
            </a:r>
            <a:r>
              <a:rPr kumimoji="1" lang="en-US" altLang="zh-CN" sz="32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) =(0.766</a:t>
            </a:r>
            <a:r>
              <a:rPr kumimoji="1" lang="en-US" altLang="zh-CN" sz="3200" b="1" dirty="0">
                <a:solidFill>
                  <a:schemeClr val="tx1"/>
                </a:solidFill>
                <a:latin typeface="宋体" pitchFamily="2" charset="-122"/>
                <a:sym typeface="Symbol" pitchFamily="18" charset="2"/>
              </a:rPr>
              <a:t>∨</a:t>
            </a:r>
            <a:r>
              <a:rPr kumimoji="1" lang="en-US" altLang="zh-CN" sz="32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0.955</a:t>
            </a:r>
            <a:r>
              <a:rPr kumimoji="1" lang="en-US" altLang="zh-CN" sz="3200" b="1" dirty="0">
                <a:solidFill>
                  <a:schemeClr val="tx1"/>
                </a:solidFill>
                <a:latin typeface="宋体" pitchFamily="2" charset="-122"/>
                <a:sym typeface="Symbol" pitchFamily="18" charset="2"/>
              </a:rPr>
              <a:t>∨</a:t>
            </a:r>
            <a:r>
              <a:rPr kumimoji="1" lang="en-US" altLang="zh-CN" sz="32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0.677)</a:t>
            </a:r>
            <a:r>
              <a:rPr kumimoji="1" lang="en-US" altLang="zh-CN" sz="3200" b="1" i="1" baseline="30000" dirty="0">
                <a:solidFill>
                  <a:schemeClr val="tx1"/>
                </a:solidFill>
                <a:latin typeface="Times New Roman" pitchFamily="18" charset="0"/>
              </a:rPr>
              <a:t>c</a:t>
            </a:r>
            <a:r>
              <a:rPr kumimoji="1" lang="en-US" altLang="zh-CN" sz="32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= (0.955)</a:t>
            </a:r>
            <a:r>
              <a:rPr kumimoji="1" lang="en-US" altLang="zh-CN" sz="3200" b="1" i="1" baseline="30000" dirty="0">
                <a:solidFill>
                  <a:schemeClr val="tx1"/>
                </a:solidFill>
                <a:latin typeface="Times New Roman" pitchFamily="18" charset="0"/>
              </a:rPr>
              <a:t>c </a:t>
            </a:r>
            <a:r>
              <a:rPr kumimoji="1" lang="en-US" altLang="zh-CN" sz="32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= 0.045.</a:t>
            </a: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152400" y="4810472"/>
            <a:ext cx="8991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200" b="1" dirty="0">
                <a:solidFill>
                  <a:schemeClr val="tx1"/>
                </a:solidFill>
                <a:latin typeface="宋体" pitchFamily="2" charset="-122"/>
                <a:sym typeface="Symbol" pitchFamily="18" charset="2"/>
              </a:rPr>
              <a:t>    </a:t>
            </a:r>
            <a:r>
              <a:rPr kumimoji="1" lang="zh-CN" altLang="en-US" sz="32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通过以上计算</a:t>
            </a:r>
            <a:r>
              <a:rPr kumimoji="1" lang="en-US" altLang="zh-CN" sz="3200" b="1" dirty="0">
                <a:solidFill>
                  <a:schemeClr val="tx1"/>
                </a:solidFill>
                <a:latin typeface="宋体" pitchFamily="2" charset="-122"/>
                <a:sym typeface="Symbol" pitchFamily="18" charset="2"/>
              </a:rPr>
              <a:t>,</a:t>
            </a:r>
            <a:r>
              <a:rPr kumimoji="1" lang="en-US" altLang="zh-CN" sz="3200" b="1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R</a:t>
            </a:r>
            <a:r>
              <a:rPr kumimoji="1" lang="en-US" altLang="zh-CN" sz="32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3200" b="1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kumimoji="1" lang="en-US" altLang="zh-CN" sz="3200" b="1" baseline="-30000" dirty="0">
                <a:solidFill>
                  <a:schemeClr val="tx1"/>
                </a:solidFill>
                <a:latin typeface="Times New Roman" pitchFamily="18" charset="0"/>
              </a:rPr>
              <a:t>0</a:t>
            </a:r>
            <a:r>
              <a:rPr kumimoji="1" lang="en-US" altLang="zh-CN" sz="32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) = 0.955</a:t>
            </a:r>
            <a:r>
              <a:rPr kumimoji="1" lang="zh-CN" altLang="en-US" sz="32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最大</a:t>
            </a:r>
            <a:r>
              <a:rPr kumimoji="1" lang="en-US" altLang="zh-CN" sz="3200" b="1" dirty="0">
                <a:solidFill>
                  <a:schemeClr val="tx1"/>
                </a:solidFill>
                <a:latin typeface="宋体" pitchFamily="2" charset="-122"/>
                <a:sym typeface="Symbol" pitchFamily="18" charset="2"/>
              </a:rPr>
              <a:t>,</a:t>
            </a:r>
            <a:r>
              <a:rPr kumimoji="1" lang="zh-CN" altLang="en-US" sz="32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所以</a:t>
            </a:r>
            <a:r>
              <a:rPr kumimoji="1" lang="en-US" altLang="zh-CN" sz="3200" b="1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kumimoji="1" lang="en-US" altLang="zh-CN" sz="3200" b="1" baseline="-30000" dirty="0">
                <a:solidFill>
                  <a:schemeClr val="tx1"/>
                </a:solidFill>
                <a:latin typeface="Times New Roman" pitchFamily="18" charset="0"/>
              </a:rPr>
              <a:t>0</a:t>
            </a:r>
            <a:r>
              <a:rPr kumimoji="1" lang="zh-CN" altLang="en-US" sz="3200" b="1" dirty="0">
                <a:solidFill>
                  <a:schemeClr val="tx1"/>
                </a:solidFill>
                <a:latin typeface="Times New Roman" pitchFamily="18" charset="0"/>
              </a:rPr>
              <a:t>应隶属于直角三角形</a:t>
            </a:r>
            <a:r>
              <a:rPr kumimoji="1" lang="en-US" altLang="zh-CN" sz="3200" b="1" dirty="0">
                <a:solidFill>
                  <a:schemeClr val="tx1"/>
                </a:solidFill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685800" y="821655"/>
            <a:ext cx="1968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阈值原则</a:t>
            </a:r>
            <a:r>
              <a:rPr kumimoji="1" lang="zh-CN" altLang="en-US" sz="2800" dirty="0">
                <a:solidFill>
                  <a:srgbClr val="FF3300"/>
                </a:solidFill>
                <a:latin typeface="Times New Roman" pitchFamily="18" charset="0"/>
              </a:rPr>
              <a:t>：</a:t>
            </a:r>
          </a:p>
        </p:txBody>
      </p:sp>
      <p:graphicFrame>
        <p:nvGraphicFramePr>
          <p:cNvPr id="522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4989664"/>
              </p:ext>
            </p:extLst>
          </p:nvPr>
        </p:nvGraphicFramePr>
        <p:xfrm>
          <a:off x="783456" y="2564904"/>
          <a:ext cx="4292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95" name="Equation" r:id="rId3" imgW="4292600" imgH="495300" progId="Equation.3">
                  <p:embed/>
                </p:oleObj>
              </mc:Choice>
              <mc:Fallback>
                <p:oleObj name="Equation" r:id="rId3" imgW="4292600" imgH="495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456" y="2564904"/>
                        <a:ext cx="42926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8" name="Object 4"/>
          <p:cNvGraphicFramePr>
            <a:graphicFrameLocks noChangeAspect="1"/>
          </p:cNvGraphicFramePr>
          <p:nvPr/>
        </p:nvGraphicFramePr>
        <p:xfrm>
          <a:off x="762000" y="1371600"/>
          <a:ext cx="4508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96" name="Equation" r:id="rId5" imgW="4508500" imgH="457200" progId="Equation.3">
                  <p:embed/>
                </p:oleObj>
              </mc:Choice>
              <mc:Fallback>
                <p:oleObj name="Equation" r:id="rId5" imgW="45085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371600"/>
                        <a:ext cx="4508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9704403"/>
              </p:ext>
            </p:extLst>
          </p:nvPr>
        </p:nvGraphicFramePr>
        <p:xfrm>
          <a:off x="755576" y="1981200"/>
          <a:ext cx="1943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97" name="Equation" r:id="rId7" imgW="1943100" imgH="482600" progId="Equation.3">
                  <p:embed/>
                </p:oleObj>
              </mc:Choice>
              <mc:Fallback>
                <p:oleObj name="Equation" r:id="rId7" imgW="1943100" imgH="482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981200"/>
                        <a:ext cx="19431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0" name="Object 6"/>
          <p:cNvGraphicFramePr>
            <a:graphicFrameLocks noChangeAspect="1"/>
          </p:cNvGraphicFramePr>
          <p:nvPr/>
        </p:nvGraphicFramePr>
        <p:xfrm>
          <a:off x="5334000" y="1447800"/>
          <a:ext cx="2730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98" name="Equation" r:id="rId9" imgW="2730500" imgH="419100" progId="Equation.3">
                  <p:embed/>
                </p:oleObj>
              </mc:Choice>
              <mc:Fallback>
                <p:oleObj name="Equation" r:id="rId9" imgW="2730500" imgH="419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447800"/>
                        <a:ext cx="2730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3215560"/>
              </p:ext>
            </p:extLst>
          </p:nvPr>
        </p:nvGraphicFramePr>
        <p:xfrm>
          <a:off x="2771800" y="1981200"/>
          <a:ext cx="2425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99" name="Equation" r:id="rId11" imgW="2425700" imgH="469900" progId="Equation.3">
                  <p:embed/>
                </p:oleObj>
              </mc:Choice>
              <mc:Fallback>
                <p:oleObj name="Equation" r:id="rId11" imgW="2425700" imgH="469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1981200"/>
                        <a:ext cx="2425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9444041"/>
              </p:ext>
            </p:extLst>
          </p:nvPr>
        </p:nvGraphicFramePr>
        <p:xfrm>
          <a:off x="5292080" y="1981200"/>
          <a:ext cx="1651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00" name="Equation" r:id="rId13" imgW="1651000" imgH="482600" progId="Equation.3">
                  <p:embed/>
                </p:oleObj>
              </mc:Choice>
              <mc:Fallback>
                <p:oleObj name="Equation" r:id="rId13" imgW="1651000" imgH="482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1981200"/>
                        <a:ext cx="1651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7021944"/>
              </p:ext>
            </p:extLst>
          </p:nvPr>
        </p:nvGraphicFramePr>
        <p:xfrm>
          <a:off x="782265" y="3043238"/>
          <a:ext cx="7750175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01" name="Equation" r:id="rId15" imgW="2946240" imgH="228600" progId="Equation.DSMT4">
                  <p:embed/>
                </p:oleObj>
              </mc:Choice>
              <mc:Fallback>
                <p:oleObj name="Equation" r:id="rId15" imgW="294624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265" y="3043238"/>
                        <a:ext cx="7750175" cy="60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9184721"/>
              </p:ext>
            </p:extLst>
          </p:nvPr>
        </p:nvGraphicFramePr>
        <p:xfrm>
          <a:off x="775816" y="3645024"/>
          <a:ext cx="5740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02" name="Equation" r:id="rId17" imgW="5740400" imgH="431800" progId="Equation.3">
                  <p:embed/>
                </p:oleObj>
              </mc:Choice>
              <mc:Fallback>
                <p:oleObj name="Equation" r:id="rId17" imgW="5740400" imgH="431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816" y="3645024"/>
                        <a:ext cx="5740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5699754"/>
              </p:ext>
            </p:extLst>
          </p:nvPr>
        </p:nvGraphicFramePr>
        <p:xfrm>
          <a:off x="806276" y="4221336"/>
          <a:ext cx="7150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03" name="Equation" r:id="rId19" imgW="7150100" imgH="431800" progId="Equation.3">
                  <p:embed/>
                </p:oleObj>
              </mc:Choice>
              <mc:Fallback>
                <p:oleObj name="Equation" r:id="rId19" imgW="7150100" imgH="431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276" y="4221336"/>
                        <a:ext cx="7150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7686207"/>
              </p:ext>
            </p:extLst>
          </p:nvPr>
        </p:nvGraphicFramePr>
        <p:xfrm>
          <a:off x="2411760" y="4797152"/>
          <a:ext cx="6172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04" name="Equation" r:id="rId21" imgW="6172200" imgH="457200" progId="Equation.3">
                  <p:embed/>
                </p:oleObj>
              </mc:Choice>
              <mc:Fallback>
                <p:oleObj name="Equation" r:id="rId21" imgW="6172200" imgH="457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4797152"/>
                        <a:ext cx="6172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8709209"/>
              </p:ext>
            </p:extLst>
          </p:nvPr>
        </p:nvGraphicFramePr>
        <p:xfrm>
          <a:off x="815752" y="4822800"/>
          <a:ext cx="1524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05" name="Equation" r:id="rId23" imgW="1523339" imgH="406224" progId="Equation.3">
                  <p:embed/>
                </p:oleObj>
              </mc:Choice>
              <mc:Fallback>
                <p:oleObj name="Equation" r:id="rId23" imgW="1523339" imgH="406224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752" y="4822800"/>
                        <a:ext cx="1524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2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2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2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2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2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2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2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2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2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5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0202661"/>
              </p:ext>
            </p:extLst>
          </p:nvPr>
        </p:nvGraphicFramePr>
        <p:xfrm>
          <a:off x="971600" y="4077072"/>
          <a:ext cx="4457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352" name="Equation" r:id="rId3" imgW="4457700" imgH="444500" progId="Equation.3">
                  <p:embed/>
                </p:oleObj>
              </mc:Choice>
              <mc:Fallback>
                <p:oleObj name="Equation" r:id="rId3" imgW="4457700" imgH="4445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4077072"/>
                        <a:ext cx="4457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827088" y="1916832"/>
            <a:ext cx="14398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贴近度：</a:t>
            </a:r>
          </a:p>
        </p:txBody>
      </p:sp>
      <p:graphicFrame>
        <p:nvGraphicFramePr>
          <p:cNvPr id="5325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5508180"/>
              </p:ext>
            </p:extLst>
          </p:nvPr>
        </p:nvGraphicFramePr>
        <p:xfrm>
          <a:off x="2339975" y="1988840"/>
          <a:ext cx="5410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353" name="Equation" r:id="rId5" imgW="5410200" imgH="431800" progId="Equation.3">
                  <p:embed/>
                </p:oleObj>
              </mc:Choice>
              <mc:Fallback>
                <p:oleObj name="Equation" r:id="rId5" imgW="5410200" imgH="431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1988840"/>
                        <a:ext cx="5410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6979940"/>
              </p:ext>
            </p:extLst>
          </p:nvPr>
        </p:nvGraphicFramePr>
        <p:xfrm>
          <a:off x="2062584" y="2564904"/>
          <a:ext cx="4165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354" name="Equation" r:id="rId7" imgW="4165600" imgH="393700" progId="Equation.3">
                  <p:embed/>
                </p:oleObj>
              </mc:Choice>
              <mc:Fallback>
                <p:oleObj name="Equation" r:id="rId7" imgW="4165600" imgH="3937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2584" y="2564904"/>
                        <a:ext cx="4165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2429029"/>
              </p:ext>
            </p:extLst>
          </p:nvPr>
        </p:nvGraphicFramePr>
        <p:xfrm>
          <a:off x="2023988" y="3068960"/>
          <a:ext cx="3340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355" name="Equation" r:id="rId9" imgW="3340100" imgH="393700" progId="Equation.3">
                  <p:embed/>
                </p:oleObj>
              </mc:Choice>
              <mc:Fallback>
                <p:oleObj name="Equation" r:id="rId9" imgW="3340100" imgH="3937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3988" y="3068960"/>
                        <a:ext cx="3340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7985847"/>
              </p:ext>
            </p:extLst>
          </p:nvPr>
        </p:nvGraphicFramePr>
        <p:xfrm>
          <a:off x="2013272" y="3501008"/>
          <a:ext cx="6807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356" name="Equation" r:id="rId11" imgW="6807200" imgH="431800" progId="Equation.3">
                  <p:embed/>
                </p:oleObj>
              </mc:Choice>
              <mc:Fallback>
                <p:oleObj name="Equation" r:id="rId11" imgW="6807200" imgH="431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3272" y="3501008"/>
                        <a:ext cx="6807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2" name="Text Box 13"/>
          <p:cNvSpPr txBox="1">
            <a:spLocks noChangeArrowheads="1"/>
          </p:cNvSpPr>
          <p:nvPr/>
        </p:nvSpPr>
        <p:spPr bwMode="auto">
          <a:xfrm>
            <a:off x="170631" y="334397"/>
            <a:ext cx="476140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40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en-US" altLang="zh-CN" sz="4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kumimoji="1" lang="zh-CN" altLang="en-US" sz="40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群体</a:t>
            </a:r>
            <a:r>
              <a:rPr kumimoji="1" lang="zh-CN" altLang="en-US" sz="4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模式识别</a:t>
            </a:r>
          </a:p>
        </p:txBody>
      </p:sp>
      <p:graphicFrame>
        <p:nvGraphicFramePr>
          <p:cNvPr id="53286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1458468"/>
              </p:ext>
            </p:extLst>
          </p:nvPr>
        </p:nvGraphicFramePr>
        <p:xfrm>
          <a:off x="1763688" y="4670400"/>
          <a:ext cx="36449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357" name="Equation" r:id="rId13" imgW="3644900" imgH="558800" progId="Equation.3">
                  <p:embed/>
                </p:oleObj>
              </mc:Choice>
              <mc:Fallback>
                <p:oleObj name="Equation" r:id="rId13" imgW="3644900" imgH="5588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4670400"/>
                        <a:ext cx="36449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87" name="Text Box 39"/>
          <p:cNvSpPr txBox="1">
            <a:spLocks noChangeArrowheads="1"/>
          </p:cNvSpPr>
          <p:nvPr/>
        </p:nvSpPr>
        <p:spPr bwMode="auto">
          <a:xfrm>
            <a:off x="827584" y="4581128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内积：</a:t>
            </a:r>
          </a:p>
        </p:txBody>
      </p:sp>
      <p:sp>
        <p:nvSpPr>
          <p:cNvPr id="53288" name="Text Box 40"/>
          <p:cNvSpPr txBox="1">
            <a:spLocks noChangeArrowheads="1"/>
          </p:cNvSpPr>
          <p:nvPr/>
        </p:nvSpPr>
        <p:spPr bwMode="auto">
          <a:xfrm>
            <a:off x="827584" y="5157192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外积：</a:t>
            </a:r>
          </a:p>
        </p:txBody>
      </p:sp>
      <p:sp>
        <p:nvSpPr>
          <p:cNvPr id="53289" name="Text Box 41"/>
          <p:cNvSpPr txBox="1">
            <a:spLocks noChangeArrowheads="1"/>
          </p:cNvSpPr>
          <p:nvPr/>
        </p:nvSpPr>
        <p:spPr bwMode="auto">
          <a:xfrm>
            <a:off x="827931" y="1125538"/>
            <a:ext cx="24479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200" b="1">
                <a:solidFill>
                  <a:schemeClr val="accent1"/>
                </a:solidFill>
                <a:latin typeface="Times New Roman" pitchFamily="18" charset="0"/>
              </a:rPr>
              <a:t>相关定义</a:t>
            </a:r>
          </a:p>
        </p:txBody>
      </p:sp>
      <p:graphicFrame>
        <p:nvGraphicFramePr>
          <p:cNvPr id="53291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8070341"/>
              </p:ext>
            </p:extLst>
          </p:nvPr>
        </p:nvGraphicFramePr>
        <p:xfrm>
          <a:off x="1763688" y="5229200"/>
          <a:ext cx="36449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358" name="Equation" r:id="rId15" imgW="3644900" imgH="558800" progId="Equation.3">
                  <p:embed/>
                </p:oleObj>
              </mc:Choice>
              <mc:Fallback>
                <p:oleObj name="Equation" r:id="rId15" imgW="3644900" imgH="55880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5229200"/>
                        <a:ext cx="36449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92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1056886"/>
              </p:ext>
            </p:extLst>
          </p:nvPr>
        </p:nvGraphicFramePr>
        <p:xfrm>
          <a:off x="885304" y="5805264"/>
          <a:ext cx="4622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359" name="Equation" r:id="rId17" imgW="4622800" imgH="393700" progId="Equation.3">
                  <p:embed/>
                </p:oleObj>
              </mc:Choice>
              <mc:Fallback>
                <p:oleObj name="Equation" r:id="rId17" imgW="4622800" imgH="39370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304" y="5805264"/>
                        <a:ext cx="4622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93" name="Text Box 45"/>
          <p:cNvSpPr txBox="1">
            <a:spLocks noChangeArrowheads="1"/>
          </p:cNvSpPr>
          <p:nvPr/>
        </p:nvSpPr>
        <p:spPr bwMode="auto">
          <a:xfrm>
            <a:off x="5434781" y="5718199"/>
            <a:ext cx="33618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solidFill>
                  <a:schemeClr val="tx1"/>
                </a:solidFill>
                <a:latin typeface="Times New Roman" pitchFamily="18" charset="0"/>
              </a:rPr>
              <a:t>称为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A,B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itchFamily="18" charset="0"/>
              </a:rPr>
              <a:t>的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格贴近</a:t>
            </a:r>
            <a:r>
              <a:rPr kumimoji="1" lang="zh-CN" altLang="en-US" sz="2800" b="1" dirty="0" smtClean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度</a:t>
            </a:r>
            <a:r>
              <a:rPr kumimoji="1" lang="en-US" altLang="zh-CN" sz="2800" b="1" dirty="0" smtClean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.</a:t>
            </a:r>
            <a:endParaRPr kumimoji="1" lang="zh-CN" altLang="en-US" sz="2800" b="1" dirty="0">
              <a:solidFill>
                <a:schemeClr val="tx1"/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3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3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3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3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3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3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3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3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3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3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3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3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3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6" grpId="0" autoUpdateAnimBg="0"/>
      <p:bldP spid="53287" grpId="0" autoUpdateAnimBg="0"/>
      <p:bldP spid="53288" grpId="0" autoUpdateAnimBg="0"/>
      <p:bldP spid="53289" grpId="0" autoUpdateAnimBg="0"/>
      <p:bldP spid="53293" grpId="0" autoUpdateAnimBg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606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4996010"/>
              </p:ext>
            </p:extLst>
          </p:nvPr>
        </p:nvGraphicFramePr>
        <p:xfrm>
          <a:off x="986407" y="4555976"/>
          <a:ext cx="7797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42" name="Equation" r:id="rId3" imgW="7797800" imgH="457200" progId="Equation.3">
                  <p:embed/>
                </p:oleObj>
              </mc:Choice>
              <mc:Fallback>
                <p:oleObj name="Equation" r:id="rId3" imgW="7797800" imgH="4572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6407" y="4555976"/>
                        <a:ext cx="7797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7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2455539"/>
              </p:ext>
            </p:extLst>
          </p:nvPr>
        </p:nvGraphicFramePr>
        <p:xfrm>
          <a:off x="974824" y="4005064"/>
          <a:ext cx="5613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43" name="Equation" r:id="rId5" imgW="5613400" imgH="457200" progId="Equation.3">
                  <p:embed/>
                </p:oleObj>
              </mc:Choice>
              <mc:Fallback>
                <p:oleObj name="Equation" r:id="rId5" imgW="5613400" imgH="4572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824" y="4005064"/>
                        <a:ext cx="5613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8" name="Text Box 32"/>
          <p:cNvSpPr txBox="1">
            <a:spLocks noChangeArrowheads="1"/>
          </p:cNvSpPr>
          <p:nvPr/>
        </p:nvSpPr>
        <p:spPr bwMode="auto">
          <a:xfrm>
            <a:off x="881658" y="3429000"/>
            <a:ext cx="1962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择近原则：</a:t>
            </a:r>
          </a:p>
        </p:txBody>
      </p:sp>
      <p:sp>
        <p:nvSpPr>
          <p:cNvPr id="24609" name="Text Box 33"/>
          <p:cNvSpPr txBox="1">
            <a:spLocks noChangeArrowheads="1"/>
          </p:cNvSpPr>
          <p:nvPr/>
        </p:nvSpPr>
        <p:spPr bwMode="auto">
          <a:xfrm>
            <a:off x="940024" y="1772816"/>
            <a:ext cx="1255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问题：</a:t>
            </a:r>
          </a:p>
        </p:txBody>
      </p:sp>
      <p:grpSp>
        <p:nvGrpSpPr>
          <p:cNvPr id="24610" name="Group 34"/>
          <p:cNvGrpSpPr>
            <a:grpSpLocks noChangeAspect="1"/>
          </p:cNvGrpSpPr>
          <p:nvPr/>
        </p:nvGrpSpPr>
        <p:grpSpPr bwMode="auto">
          <a:xfrm>
            <a:off x="986407" y="2420888"/>
            <a:ext cx="8266113" cy="455613"/>
            <a:chOff x="521" y="1525"/>
            <a:chExt cx="5207" cy="287"/>
          </a:xfrm>
        </p:grpSpPr>
        <p:sp>
          <p:nvSpPr>
            <p:cNvPr id="69641" name="AutoShape 35"/>
            <p:cNvSpPr>
              <a:spLocks noChangeAspect="1" noChangeArrowheads="1" noTextEdit="1"/>
            </p:cNvSpPr>
            <p:nvPr/>
          </p:nvSpPr>
          <p:spPr bwMode="auto">
            <a:xfrm>
              <a:off x="521" y="1525"/>
              <a:ext cx="5078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42" name="Rectangle 36"/>
            <p:cNvSpPr>
              <a:spLocks noChangeArrowheads="1"/>
            </p:cNvSpPr>
            <p:nvPr/>
          </p:nvSpPr>
          <p:spPr bwMode="auto">
            <a:xfrm>
              <a:off x="5520" y="1540"/>
              <a:ext cx="2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宋体" pitchFamily="2" charset="-122"/>
                </a:rPr>
                <a:t>，</a:t>
              </a:r>
              <a:endParaRPr lang="zh-CN" altLang="en-US"/>
            </a:p>
          </p:txBody>
        </p:sp>
        <p:sp>
          <p:nvSpPr>
            <p:cNvPr id="69643" name="Rectangle 37"/>
            <p:cNvSpPr>
              <a:spLocks noChangeArrowheads="1"/>
            </p:cNvSpPr>
            <p:nvPr/>
          </p:nvSpPr>
          <p:spPr bwMode="auto">
            <a:xfrm>
              <a:off x="5051" y="1540"/>
              <a:ext cx="4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宋体" pitchFamily="2" charset="-122"/>
                </a:rPr>
                <a:t>标本</a:t>
              </a:r>
              <a:endParaRPr lang="zh-CN" altLang="en-US"/>
            </a:p>
          </p:txBody>
        </p:sp>
        <p:sp>
          <p:nvSpPr>
            <p:cNvPr id="69644" name="Rectangle 38"/>
            <p:cNvSpPr>
              <a:spLocks noChangeArrowheads="1"/>
            </p:cNvSpPr>
            <p:nvPr/>
          </p:nvSpPr>
          <p:spPr bwMode="auto">
            <a:xfrm>
              <a:off x="4360" y="1540"/>
              <a:ext cx="6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宋体" pitchFamily="2" charset="-122"/>
                </a:rPr>
                <a:t>个模式</a:t>
              </a:r>
              <a:endParaRPr lang="zh-CN" altLang="en-US"/>
            </a:p>
          </p:txBody>
        </p:sp>
        <p:sp>
          <p:nvSpPr>
            <p:cNvPr id="69645" name="Rectangle 39"/>
            <p:cNvSpPr>
              <a:spLocks noChangeArrowheads="1"/>
            </p:cNvSpPr>
            <p:nvPr/>
          </p:nvSpPr>
          <p:spPr bwMode="auto">
            <a:xfrm>
              <a:off x="2796" y="1540"/>
              <a:ext cx="14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宋体" pitchFamily="2" charset="-122"/>
                </a:rPr>
                <a:t>个模糊集，代表</a:t>
              </a:r>
              <a:endParaRPr lang="zh-CN" altLang="en-US"/>
            </a:p>
          </p:txBody>
        </p:sp>
        <p:sp>
          <p:nvSpPr>
            <p:cNvPr id="69646" name="Rectangle 40"/>
            <p:cNvSpPr>
              <a:spLocks noChangeArrowheads="1"/>
            </p:cNvSpPr>
            <p:nvPr/>
          </p:nvSpPr>
          <p:spPr bwMode="auto">
            <a:xfrm>
              <a:off x="2275" y="1540"/>
              <a:ext cx="4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宋体" pitchFamily="2" charset="-122"/>
                </a:rPr>
                <a:t>上的</a:t>
              </a:r>
              <a:endParaRPr lang="zh-CN" altLang="en-US"/>
            </a:p>
          </p:txBody>
        </p:sp>
        <p:sp>
          <p:nvSpPr>
            <p:cNvPr id="69647" name="Rectangle 41"/>
            <p:cNvSpPr>
              <a:spLocks noChangeArrowheads="1"/>
            </p:cNvSpPr>
            <p:nvPr/>
          </p:nvSpPr>
          <p:spPr bwMode="auto">
            <a:xfrm>
              <a:off x="1522" y="1540"/>
              <a:ext cx="6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宋体" pitchFamily="2" charset="-122"/>
                </a:rPr>
                <a:t>是论域</a:t>
              </a:r>
              <a:endParaRPr lang="zh-CN" altLang="en-US"/>
            </a:p>
          </p:txBody>
        </p:sp>
        <p:sp>
          <p:nvSpPr>
            <p:cNvPr id="69648" name="Rectangle 42"/>
            <p:cNvSpPr>
              <a:spLocks noChangeArrowheads="1"/>
            </p:cNvSpPr>
            <p:nvPr/>
          </p:nvSpPr>
          <p:spPr bwMode="auto">
            <a:xfrm>
              <a:off x="5468" y="1533"/>
              <a:ext cx="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6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 altLang="zh-CN"/>
            </a:p>
          </p:txBody>
        </p:sp>
        <p:sp>
          <p:nvSpPr>
            <p:cNvPr id="69649" name="Rectangle 43"/>
            <p:cNvSpPr>
              <a:spLocks noChangeArrowheads="1"/>
            </p:cNvSpPr>
            <p:nvPr/>
          </p:nvSpPr>
          <p:spPr bwMode="auto">
            <a:xfrm>
              <a:off x="4982" y="1533"/>
              <a:ext cx="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60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endParaRPr lang="en-US" altLang="zh-CN"/>
            </a:p>
          </p:txBody>
        </p:sp>
        <p:sp>
          <p:nvSpPr>
            <p:cNvPr id="69650" name="Rectangle 44"/>
            <p:cNvSpPr>
              <a:spLocks noChangeArrowheads="1"/>
            </p:cNvSpPr>
            <p:nvPr/>
          </p:nvSpPr>
          <p:spPr bwMode="auto">
            <a:xfrm>
              <a:off x="1260" y="1533"/>
              <a:ext cx="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600">
                  <a:solidFill>
                    <a:srgbClr val="000000"/>
                  </a:solidFill>
                  <a:latin typeface="Times New Roman" pitchFamily="18" charset="0"/>
                </a:rPr>
                <a:t>,</a:t>
              </a:r>
              <a:endParaRPr lang="en-US" altLang="zh-CN"/>
            </a:p>
          </p:txBody>
        </p:sp>
        <p:sp>
          <p:nvSpPr>
            <p:cNvPr id="69651" name="Rectangle 45"/>
            <p:cNvSpPr>
              <a:spLocks noChangeArrowheads="1"/>
            </p:cNvSpPr>
            <p:nvPr/>
          </p:nvSpPr>
          <p:spPr bwMode="auto">
            <a:xfrm>
              <a:off x="997" y="1533"/>
              <a:ext cx="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600">
                  <a:solidFill>
                    <a:srgbClr val="000000"/>
                  </a:solidFill>
                  <a:latin typeface="Times New Roman" pitchFamily="18" charset="0"/>
                </a:rPr>
                <a:t>,</a:t>
              </a:r>
              <a:endParaRPr lang="en-US" altLang="zh-CN"/>
            </a:p>
          </p:txBody>
        </p:sp>
        <p:sp>
          <p:nvSpPr>
            <p:cNvPr id="69652" name="Rectangle 46"/>
            <p:cNvSpPr>
              <a:spLocks noChangeArrowheads="1"/>
            </p:cNvSpPr>
            <p:nvPr/>
          </p:nvSpPr>
          <p:spPr bwMode="auto">
            <a:xfrm>
              <a:off x="717" y="1533"/>
              <a:ext cx="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600">
                  <a:solidFill>
                    <a:srgbClr val="000000"/>
                  </a:solidFill>
                  <a:latin typeface="Times New Roman" pitchFamily="18" charset="0"/>
                </a:rPr>
                <a:t>,</a:t>
              </a:r>
              <a:endParaRPr lang="en-US" altLang="zh-CN"/>
            </a:p>
          </p:txBody>
        </p:sp>
        <p:sp>
          <p:nvSpPr>
            <p:cNvPr id="69653" name="Rectangle 47"/>
            <p:cNvSpPr>
              <a:spLocks noChangeArrowheads="1"/>
            </p:cNvSpPr>
            <p:nvPr/>
          </p:nvSpPr>
          <p:spPr bwMode="auto">
            <a:xfrm>
              <a:off x="916" y="1658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/>
            </a:p>
          </p:txBody>
        </p:sp>
        <p:sp>
          <p:nvSpPr>
            <p:cNvPr id="69654" name="Rectangle 48"/>
            <p:cNvSpPr>
              <a:spLocks noChangeArrowheads="1"/>
            </p:cNvSpPr>
            <p:nvPr/>
          </p:nvSpPr>
          <p:spPr bwMode="auto">
            <a:xfrm>
              <a:off x="646" y="1658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/>
            </a:p>
          </p:txBody>
        </p:sp>
        <p:sp>
          <p:nvSpPr>
            <p:cNvPr id="69655" name="Rectangle 49"/>
            <p:cNvSpPr>
              <a:spLocks noChangeArrowheads="1"/>
            </p:cNvSpPr>
            <p:nvPr/>
          </p:nvSpPr>
          <p:spPr bwMode="auto">
            <a:xfrm>
              <a:off x="4255" y="1533"/>
              <a:ext cx="1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600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endParaRPr lang="en-US" altLang="zh-CN"/>
            </a:p>
          </p:txBody>
        </p:sp>
        <p:sp>
          <p:nvSpPr>
            <p:cNvPr id="69656" name="Rectangle 50"/>
            <p:cNvSpPr>
              <a:spLocks noChangeArrowheads="1"/>
            </p:cNvSpPr>
            <p:nvPr/>
          </p:nvSpPr>
          <p:spPr bwMode="auto">
            <a:xfrm>
              <a:off x="2692" y="1533"/>
              <a:ext cx="1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600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endParaRPr lang="en-US" altLang="zh-CN"/>
            </a:p>
          </p:txBody>
        </p:sp>
        <p:sp>
          <p:nvSpPr>
            <p:cNvPr id="69657" name="Rectangle 51"/>
            <p:cNvSpPr>
              <a:spLocks noChangeArrowheads="1"/>
            </p:cNvSpPr>
            <p:nvPr/>
          </p:nvSpPr>
          <p:spPr bwMode="auto">
            <a:xfrm>
              <a:off x="2148" y="1533"/>
              <a:ext cx="1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6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/>
            </a:p>
          </p:txBody>
        </p:sp>
        <p:sp>
          <p:nvSpPr>
            <p:cNvPr id="69658" name="Rectangle 52"/>
            <p:cNvSpPr>
              <a:spLocks noChangeArrowheads="1"/>
            </p:cNvSpPr>
            <p:nvPr/>
          </p:nvSpPr>
          <p:spPr bwMode="auto">
            <a:xfrm>
              <a:off x="1348" y="1533"/>
              <a:ext cx="1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600" i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en-US" altLang="zh-CN"/>
            </a:p>
          </p:txBody>
        </p:sp>
        <p:sp>
          <p:nvSpPr>
            <p:cNvPr id="69659" name="Rectangle 53"/>
            <p:cNvSpPr>
              <a:spLocks noChangeArrowheads="1"/>
            </p:cNvSpPr>
            <p:nvPr/>
          </p:nvSpPr>
          <p:spPr bwMode="auto">
            <a:xfrm>
              <a:off x="806" y="1533"/>
              <a:ext cx="1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600" i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en-US" altLang="zh-CN"/>
            </a:p>
          </p:txBody>
        </p:sp>
        <p:sp>
          <p:nvSpPr>
            <p:cNvPr id="69660" name="Rectangle 54"/>
            <p:cNvSpPr>
              <a:spLocks noChangeArrowheads="1"/>
            </p:cNvSpPr>
            <p:nvPr/>
          </p:nvSpPr>
          <p:spPr bwMode="auto">
            <a:xfrm>
              <a:off x="549" y="1533"/>
              <a:ext cx="1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600" i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en-US" altLang="zh-CN"/>
            </a:p>
          </p:txBody>
        </p:sp>
        <p:sp>
          <p:nvSpPr>
            <p:cNvPr id="69661" name="Rectangle 55"/>
            <p:cNvSpPr>
              <a:spLocks noChangeArrowheads="1"/>
            </p:cNvSpPr>
            <p:nvPr/>
          </p:nvSpPr>
          <p:spPr bwMode="auto">
            <a:xfrm>
              <a:off x="1459" y="1658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endParaRPr lang="en-US" altLang="zh-CN"/>
            </a:p>
          </p:txBody>
        </p:sp>
        <p:sp>
          <p:nvSpPr>
            <p:cNvPr id="69662" name="Rectangle 56"/>
            <p:cNvSpPr>
              <a:spLocks noChangeArrowheads="1"/>
            </p:cNvSpPr>
            <p:nvPr/>
          </p:nvSpPr>
          <p:spPr bwMode="auto">
            <a:xfrm>
              <a:off x="1050" y="1552"/>
              <a:ext cx="2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600">
                  <a:solidFill>
                    <a:srgbClr val="000000"/>
                  </a:solidFill>
                  <a:latin typeface="MT Extra" pitchFamily="18" charset="2"/>
                </a:rPr>
                <a:t>L</a:t>
              </a:r>
              <a:endParaRPr lang="en-US" altLang="zh-CN"/>
            </a:p>
          </p:txBody>
        </p:sp>
      </p:grpSp>
      <p:graphicFrame>
        <p:nvGraphicFramePr>
          <p:cNvPr id="24633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4695092"/>
              </p:ext>
            </p:extLst>
          </p:nvPr>
        </p:nvGraphicFramePr>
        <p:xfrm>
          <a:off x="948928" y="2996952"/>
          <a:ext cx="4775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44" name="Equation" r:id="rId7" imgW="4775200" imgH="406400" progId="Equation.3">
                  <p:embed/>
                </p:oleObj>
              </mc:Choice>
              <mc:Fallback>
                <p:oleObj name="Equation" r:id="rId7" imgW="4775200" imgH="40640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8928" y="2996952"/>
                        <a:ext cx="4775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0" name="Text Box 58"/>
          <p:cNvSpPr txBox="1">
            <a:spLocks noChangeArrowheads="1"/>
          </p:cNvSpPr>
          <p:nvPr/>
        </p:nvSpPr>
        <p:spPr bwMode="auto">
          <a:xfrm>
            <a:off x="900113" y="1052513"/>
            <a:ext cx="38973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群体模糊模式识别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6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08" grpId="0" build="p" autoUpdateAnimBg="0"/>
      <p:bldP spid="24609" grpId="0" autoUpdateAnimBg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99592" y="691604"/>
            <a:ext cx="3960440" cy="865188"/>
          </a:xfrm>
        </p:spPr>
        <p:txBody>
          <a:bodyPr lIns="92075" tIns="46038" rIns="92075" bIns="46038"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200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茶叶等级识别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14574" y="1628800"/>
            <a:ext cx="8602662" cy="4392488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茶叶分为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II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III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种，识别为哪一种。</a:t>
            </a:r>
          </a:p>
          <a:p>
            <a:pPr marL="0" indent="0" eaLnBrk="1" hangingPunct="1">
              <a:buNone/>
            </a:pPr>
            <a:endParaRPr lang="zh-CN" alt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I=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0.5, 0.4, 0.3, 0.6, 0.5, 0.4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）</a:t>
            </a:r>
          </a:p>
          <a:p>
            <a:pPr eaLnBrk="1" hangingPunct="1"/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II=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0.3, 0.2, 0.2, 0.1, 0.2, 0.2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）</a:t>
            </a:r>
          </a:p>
          <a:p>
            <a:pPr eaLnBrk="1" hangingPunct="1"/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III=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0.2, 0.2, 0.2, 0.1, 0.1, 0.2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）</a:t>
            </a:r>
          </a:p>
          <a:p>
            <a:pPr eaLnBrk="1" hangingPunct="1"/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IV=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0, 0.1, 0.2, 0.1, 0.1, 0.1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）</a:t>
            </a:r>
          </a:p>
          <a:p>
            <a:pPr eaLnBrk="1" hangingPunct="1"/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V=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0, 0.1, 0.1, 0.1, 0.1, 0.1</a:t>
            </a:r>
            <a:r>
              <a:rPr lang="zh-CN" altLang="en-US" sz="3200" dirty="0" smtClean="0"/>
              <a:t>）</a:t>
            </a:r>
            <a:r>
              <a:rPr lang="zh-CN" altLang="en-US" dirty="0" smtClean="0"/>
              <a:t> </a:t>
            </a:r>
          </a:p>
        </p:txBody>
      </p:sp>
      <p:sp>
        <p:nvSpPr>
          <p:cNvPr id="7270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kumimoji="1" lang="zh-CN" altLang="zh-CN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7270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1030831"/>
              </p:ext>
            </p:extLst>
          </p:nvPr>
        </p:nvGraphicFramePr>
        <p:xfrm>
          <a:off x="1547664" y="2204864"/>
          <a:ext cx="6501384" cy="466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98" r:id="rId3" imgW="3009900" imgH="215900" progId="Equation.DSMT4">
                  <p:embed/>
                </p:oleObj>
              </mc:Choice>
              <mc:Fallback>
                <p:oleObj r:id="rId3" imgW="3009900" imgH="2159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2204864"/>
                        <a:ext cx="6501384" cy="46634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2684390"/>
              </p:ext>
            </p:extLst>
          </p:nvPr>
        </p:nvGraphicFramePr>
        <p:xfrm>
          <a:off x="611560" y="5589240"/>
          <a:ext cx="6465341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99" name="Equation" r:id="rId5" imgW="2234880" imgH="215640" progId="Equation.DSMT4">
                  <p:embed/>
                </p:oleObj>
              </mc:Choice>
              <mc:Fallback>
                <p:oleObj name="Equation" r:id="rId5" imgW="2234880" imgH="2156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5589240"/>
                        <a:ext cx="6465341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1" name="Text Box 8"/>
          <p:cNvSpPr txBox="1">
            <a:spLocks noChangeArrowheads="1"/>
          </p:cNvSpPr>
          <p:nvPr/>
        </p:nvSpPr>
        <p:spPr bwMode="auto">
          <a:xfrm>
            <a:off x="539552" y="828001"/>
            <a:ext cx="110959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99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200" b="1" dirty="0" smtClean="0">
                <a:solidFill>
                  <a:srgbClr val="FF6600"/>
                </a:solidFill>
                <a:latin typeface="Times New Roman" pitchFamily="18" charset="0"/>
              </a:rPr>
              <a:t>例</a:t>
            </a:r>
            <a:r>
              <a:rPr kumimoji="1" lang="en-US" altLang="zh-CN" sz="3200" b="1" dirty="0" smtClean="0">
                <a:solidFill>
                  <a:srgbClr val="FF6600"/>
                </a:solidFill>
                <a:latin typeface="Times New Roman" pitchFamily="18" charset="0"/>
              </a:rPr>
              <a:t>2.8</a:t>
            </a:r>
            <a:endParaRPr kumimoji="1" lang="en-US" altLang="zh-CN" sz="3200" b="1" dirty="0">
              <a:solidFill>
                <a:srgbClr val="FF66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4" name="Rectangle 1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277888"/>
            <a:ext cx="7772400" cy="1143000"/>
          </a:xfrm>
        </p:spPr>
        <p:txBody>
          <a:bodyPr lIns="92075" tIns="46038" rIns="92075" bIns="46038"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算法演示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2420938"/>
            <a:ext cx="7126288" cy="4114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</a:t>
            </a:r>
          </a:p>
          <a:p>
            <a:pPr marL="0" indent="0" eaLnBrk="1" hangingPunct="1">
              <a:buNone/>
            </a:pP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II =</a:t>
            </a:r>
            <a:r>
              <a:rPr lang="zh-CN" alt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0.3</a:t>
            </a:r>
            <a:r>
              <a:rPr lang="zh-CN" alt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0.2</a:t>
            </a:r>
            <a:r>
              <a:rPr lang="zh-CN" alt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0.2</a:t>
            </a:r>
            <a:r>
              <a:rPr lang="zh-CN" alt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0.1</a:t>
            </a:r>
            <a:r>
              <a:rPr lang="zh-CN" alt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0.2</a:t>
            </a:r>
            <a:r>
              <a:rPr lang="zh-CN" alt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0.2</a:t>
            </a:r>
            <a:r>
              <a:rPr lang="zh-CN" altLang="en-US" sz="3200" dirty="0" smtClean="0">
                <a:solidFill>
                  <a:schemeClr val="tx1"/>
                </a:solidFill>
              </a:rPr>
              <a:t>）</a:t>
            </a:r>
          </a:p>
        </p:txBody>
      </p:sp>
      <p:graphicFrame>
        <p:nvGraphicFramePr>
          <p:cNvPr id="73732" name="Object 13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9043988" y="5149850"/>
          <a:ext cx="100012" cy="8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05" name="公式" r:id="rId3" imgW="101380" imgH="88707" progId="Equation.3">
                  <p:embed/>
                </p:oleObj>
              </mc:Choice>
              <mc:Fallback>
                <p:oleObj name="公式" r:id="rId3" imgW="101380" imgH="88707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3988" y="5149850"/>
                        <a:ext cx="100012" cy="80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kumimoji="1" lang="zh-CN" altLang="zh-CN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7373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3038640"/>
              </p:ext>
            </p:extLst>
          </p:nvPr>
        </p:nvGraphicFramePr>
        <p:xfrm>
          <a:off x="674688" y="3701976"/>
          <a:ext cx="6405562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06" name="Equation" r:id="rId5" imgW="2501640" imgH="203040" progId="Equation.DSMT4">
                  <p:embed/>
                </p:oleObj>
              </mc:Choice>
              <mc:Fallback>
                <p:oleObj name="Equation" r:id="rId5" imgW="250164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688" y="3701976"/>
                        <a:ext cx="6405562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5" name="Rectangle 7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kumimoji="1" lang="zh-CN" altLang="zh-CN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7373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065078"/>
              </p:ext>
            </p:extLst>
          </p:nvPr>
        </p:nvGraphicFramePr>
        <p:xfrm>
          <a:off x="755576" y="4314924"/>
          <a:ext cx="666115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07" name="Equation" r:id="rId7" imgW="2552400" imgH="431640" progId="Equation.DSMT4">
                  <p:embed/>
                </p:oleObj>
              </mc:Choice>
              <mc:Fallback>
                <p:oleObj name="Equation" r:id="rId7" imgW="2552400" imgH="431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4314924"/>
                        <a:ext cx="6661150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7" name="Rectangle 9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kumimoji="1" lang="zh-CN" altLang="zh-CN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7373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8101131"/>
              </p:ext>
            </p:extLst>
          </p:nvPr>
        </p:nvGraphicFramePr>
        <p:xfrm>
          <a:off x="683568" y="5402672"/>
          <a:ext cx="4202049" cy="546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08" r:id="rId9" imgW="1562100" imgH="203200" progId="Equation.DSMT4">
                  <p:embed/>
                </p:oleObj>
              </mc:Choice>
              <mc:Fallback>
                <p:oleObj r:id="rId9" imgW="1562100" imgH="203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5402672"/>
                        <a:ext cx="4202049" cy="5466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9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845889"/>
              </p:ext>
            </p:extLst>
          </p:nvPr>
        </p:nvGraphicFramePr>
        <p:xfrm>
          <a:off x="684213" y="2364557"/>
          <a:ext cx="6767512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09" r:id="rId11" imgW="1790700" imgH="203200" progId="Equation.DSMT4">
                  <p:embed/>
                </p:oleObj>
              </mc:Choice>
              <mc:Fallback>
                <p:oleObj r:id="rId11" imgW="1790700" imgH="2032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364557"/>
                        <a:ext cx="6767512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333375"/>
            <a:ext cx="8676456" cy="58356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200" b="1" dirty="0" smtClean="0">
                <a:solidFill>
                  <a:srgbClr val="000099"/>
                </a:solidFill>
              </a:rPr>
              <a:t>      </a:t>
            </a:r>
            <a:endParaRPr lang="en-US" altLang="zh-CN" sz="3200" b="1" dirty="0" smtClean="0">
              <a:solidFill>
                <a:srgbClr val="000099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200" b="1" dirty="0">
                <a:solidFill>
                  <a:srgbClr val="000099"/>
                </a:solidFill>
              </a:rPr>
              <a:t> </a:t>
            </a:r>
            <a:r>
              <a:rPr lang="en-US" altLang="zh-CN" sz="3200" b="1" dirty="0" smtClean="0">
                <a:solidFill>
                  <a:srgbClr val="000099"/>
                </a:solidFill>
              </a:rPr>
              <a:t>     </a:t>
            </a:r>
            <a:r>
              <a:rPr lang="zh-CN" altLang="en-US" sz="3200" b="1" dirty="0" smtClean="0">
                <a:solidFill>
                  <a:srgbClr val="000099"/>
                </a:solidFill>
              </a:rPr>
              <a:t>利用贴近度得</a:t>
            </a:r>
            <a:r>
              <a:rPr lang="zh-CN" altLang="en-US" sz="3200" dirty="0" smtClean="0"/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32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3200" b="1" dirty="0" smtClean="0">
              <a:solidFill>
                <a:srgbClr val="000099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32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32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32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zh-CN" altLang="en-US" sz="3200" dirty="0" smtClean="0">
                <a:latin typeface="Times New Roman" pitchFamily="18" charset="0"/>
                <a:cs typeface="Times New Roman" pitchFamily="18" charset="0"/>
              </a:rPr>
              <a:t>由此可得 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zh-CN" altLang="en-US" sz="3200" dirty="0" smtClean="0">
                <a:latin typeface="Times New Roman" pitchFamily="18" charset="0"/>
                <a:cs typeface="Times New Roman" pitchFamily="18" charset="0"/>
              </a:rPr>
              <a:t>为 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I  </a:t>
            </a:r>
            <a:r>
              <a:rPr lang="zh-CN" altLang="en-US" sz="3200" dirty="0" smtClean="0">
                <a:latin typeface="Times New Roman" pitchFamily="18" charset="0"/>
                <a:cs typeface="Times New Roman" pitchFamily="18" charset="0"/>
              </a:rPr>
              <a:t>型茶叶。</a:t>
            </a:r>
          </a:p>
        </p:txBody>
      </p:sp>
      <p:sp>
        <p:nvSpPr>
          <p:cNvPr id="7475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kumimoji="1" lang="zh-CN" altLang="zh-CN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747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6305733"/>
              </p:ext>
            </p:extLst>
          </p:nvPr>
        </p:nvGraphicFramePr>
        <p:xfrm>
          <a:off x="684252" y="1628826"/>
          <a:ext cx="2287928" cy="5463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26" r:id="rId3" imgW="850531" imgH="203112" progId="Equation.DSMT4">
                  <p:embed/>
                </p:oleObj>
              </mc:Choice>
              <mc:Fallback>
                <p:oleObj r:id="rId3" imgW="850531" imgH="203112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52" y="1628826"/>
                        <a:ext cx="2287928" cy="5463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7" name="Rectangle 7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kumimoji="1" lang="zh-CN" altLang="zh-CN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747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0814740"/>
              </p:ext>
            </p:extLst>
          </p:nvPr>
        </p:nvGraphicFramePr>
        <p:xfrm>
          <a:off x="3419872" y="1628800"/>
          <a:ext cx="2424521" cy="5463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27" r:id="rId5" imgW="901309" imgH="203112" progId="Equation.DSMT4">
                  <p:embed/>
                </p:oleObj>
              </mc:Choice>
              <mc:Fallback>
                <p:oleObj r:id="rId5" imgW="901309" imgH="203112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1628800"/>
                        <a:ext cx="2424521" cy="5463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7862023"/>
              </p:ext>
            </p:extLst>
          </p:nvPr>
        </p:nvGraphicFramePr>
        <p:xfrm>
          <a:off x="684213" y="2522589"/>
          <a:ext cx="2561114" cy="5463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28" r:id="rId7" imgW="952087" imgH="203112" progId="Equation.DSMT4">
                  <p:embed/>
                </p:oleObj>
              </mc:Choice>
              <mc:Fallback>
                <p:oleObj r:id="rId7" imgW="952087" imgH="203112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522589"/>
                        <a:ext cx="2561114" cy="54637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3956877"/>
              </p:ext>
            </p:extLst>
          </p:nvPr>
        </p:nvGraphicFramePr>
        <p:xfrm>
          <a:off x="3435350" y="2522538"/>
          <a:ext cx="2528888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29" name="Equation" r:id="rId9" imgW="939600" imgH="203040" progId="Equation.DSMT4">
                  <p:embed/>
                </p:oleObj>
              </mc:Choice>
              <mc:Fallback>
                <p:oleObj name="Equation" r:id="rId9" imgW="939600" imgH="2030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5350" y="2522538"/>
                        <a:ext cx="2528888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0156076"/>
              </p:ext>
            </p:extLst>
          </p:nvPr>
        </p:nvGraphicFramePr>
        <p:xfrm>
          <a:off x="665749" y="3386685"/>
          <a:ext cx="2322075" cy="5463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30" r:id="rId11" imgW="863225" imgH="203112" progId="Equation.DSMT4">
                  <p:embed/>
                </p:oleObj>
              </mc:Choice>
              <mc:Fallback>
                <p:oleObj r:id="rId11" imgW="863225" imgH="203112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749" y="3386685"/>
                        <a:ext cx="2322075" cy="5463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2" name="Rectangle 11"/>
          <p:cNvSpPr>
            <a:spLocks noChangeArrowheads="1"/>
          </p:cNvSpPr>
          <p:nvPr/>
        </p:nvSpPr>
        <p:spPr bwMode="auto">
          <a:xfrm>
            <a:off x="0" y="2754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kumimoji="1" lang="zh-CN" altLang="zh-CN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4763" name="Rectangle 12"/>
          <p:cNvSpPr>
            <a:spLocks noChangeArrowheads="1"/>
          </p:cNvSpPr>
          <p:nvPr/>
        </p:nvSpPr>
        <p:spPr bwMode="auto">
          <a:xfrm>
            <a:off x="0" y="2954338"/>
            <a:ext cx="311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zh-CN" altLang="en-US" sz="1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endParaRPr kumimoji="1" lang="zh-CN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4764" name="Rectangle 13"/>
          <p:cNvSpPr>
            <a:spLocks noChangeArrowheads="1"/>
          </p:cNvSpPr>
          <p:nvPr/>
        </p:nvSpPr>
        <p:spPr bwMode="auto">
          <a:xfrm>
            <a:off x="0" y="3398838"/>
            <a:ext cx="311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zh-CN" altLang="en-US" sz="1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endParaRPr kumimoji="1" lang="zh-CN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4765" name="Rectangle 14"/>
          <p:cNvSpPr>
            <a:spLocks noChangeArrowheads="1"/>
          </p:cNvSpPr>
          <p:nvPr/>
        </p:nvSpPr>
        <p:spPr bwMode="auto">
          <a:xfrm>
            <a:off x="0" y="3843338"/>
            <a:ext cx="2190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en-US" altLang="zh-CN" sz="1100">
                <a:solidFill>
                  <a:schemeClr val="tx1"/>
                </a:solidFill>
                <a:latin typeface="Times New Roman" pitchFamily="18" charset="0"/>
              </a:rPr>
              <a:t> </a:t>
            </a:r>
            <a:endParaRPr kumimoji="1" lang="en-US" altLang="zh-CN" sz="240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Text Box 2"/>
          <p:cNvSpPr txBox="1">
            <a:spLocks noChangeArrowheads="1"/>
          </p:cNvSpPr>
          <p:nvPr/>
        </p:nvSpPr>
        <p:spPr bwMode="auto">
          <a:xfrm>
            <a:off x="2051720" y="2460997"/>
            <a:ext cx="63373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0000" dirty="0">
                <a:solidFill>
                  <a:srgbClr val="DB1203"/>
                </a:solidFill>
                <a:latin typeface="+mn-ea"/>
                <a:ea typeface="+mn-ea"/>
              </a:rPr>
              <a:t>谢 谢！</a:t>
            </a:r>
          </a:p>
        </p:txBody>
      </p:sp>
    </p:spTree>
    <p:extLst>
      <p:ext uri="{BB962C8B-B14F-4D97-AF65-F5344CB8AC3E}">
        <p14:creationId xmlns:p14="http://schemas.microsoft.com/office/powerpoint/2010/main" val="74306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1619672" y="404664"/>
            <a:ext cx="519112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什么是</a:t>
            </a:r>
            <a:r>
              <a:rPr kumimoji="1" lang="zh-CN" alt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模糊数学</a:t>
            </a:r>
            <a:r>
              <a:rPr kumimoji="1" lang="en-US" altLang="zh-CN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?</a:t>
            </a:r>
            <a:endParaRPr kumimoji="1" lang="zh-CN" altLang="en-US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685800" y="1828800"/>
            <a:ext cx="65500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kumimoji="1"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秃子悖论</a:t>
            </a:r>
            <a:r>
              <a:rPr kumimoji="1"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: </a:t>
            </a:r>
            <a:r>
              <a:rPr kumimoji="1"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天下所有的人都是秃子</a:t>
            </a: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990600" y="2362200"/>
            <a:ext cx="2139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dirty="0">
                <a:latin typeface="Times New Roman" panose="02020603050405020304" pitchFamily="18" charset="0"/>
              </a:rPr>
              <a:t>设头发根数</a:t>
            </a:r>
            <a:r>
              <a:rPr kumimoji="1" lang="en-US" altLang="zh-CN" sz="2800" i="1" dirty="0"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3352800" y="2362200"/>
            <a:ext cx="17573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i="1">
                <a:latin typeface="Times New Roman" panose="02020603050405020304" pitchFamily="18" charset="0"/>
              </a:rPr>
              <a:t>n=</a:t>
            </a:r>
            <a:r>
              <a:rPr kumimoji="1" lang="en-US" altLang="zh-CN" sz="2800">
                <a:latin typeface="Times New Roman" panose="02020603050405020304" pitchFamily="18" charset="0"/>
              </a:rPr>
              <a:t>1   </a:t>
            </a:r>
            <a:r>
              <a:rPr kumimoji="1" lang="zh-CN" altLang="en-US" sz="2800">
                <a:latin typeface="Times New Roman" panose="02020603050405020304" pitchFamily="18" charset="0"/>
              </a:rPr>
              <a:t>显然</a:t>
            </a:r>
          </a:p>
        </p:txBody>
      </p:sp>
      <p:sp>
        <p:nvSpPr>
          <p:cNvPr id="70662" name="Rectangle 6"/>
          <p:cNvSpPr>
            <a:spLocks noChangeArrowheads="1"/>
          </p:cNvSpPr>
          <p:nvPr/>
        </p:nvSpPr>
        <p:spPr bwMode="auto">
          <a:xfrm>
            <a:off x="1066800" y="2971800"/>
            <a:ext cx="24479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kumimoji="1" lang="zh-CN" altLang="en-US" sz="2800">
                <a:latin typeface="Times New Roman" panose="02020603050405020304" pitchFamily="18" charset="0"/>
              </a:rPr>
              <a:t>若</a:t>
            </a:r>
            <a:r>
              <a:rPr kumimoji="1" lang="en-US" altLang="zh-CN" sz="2800" i="1">
                <a:latin typeface="Times New Roman" panose="02020603050405020304" pitchFamily="18" charset="0"/>
              </a:rPr>
              <a:t>n=k</a:t>
            </a:r>
            <a:r>
              <a:rPr kumimoji="1" lang="en-US" altLang="zh-CN" sz="2800">
                <a:latin typeface="Times New Roman" panose="02020603050405020304" pitchFamily="18" charset="0"/>
              </a:rPr>
              <a:t>   </a:t>
            </a:r>
            <a:r>
              <a:rPr kumimoji="1" lang="zh-CN" altLang="en-US" sz="2800">
                <a:latin typeface="Times New Roman" panose="02020603050405020304" pitchFamily="18" charset="0"/>
              </a:rPr>
              <a:t>为秃子</a:t>
            </a:r>
          </a:p>
        </p:txBody>
      </p:sp>
      <p:sp>
        <p:nvSpPr>
          <p:cNvPr id="70663" name="Rectangle 7"/>
          <p:cNvSpPr>
            <a:spLocks noChangeArrowheads="1"/>
          </p:cNvSpPr>
          <p:nvPr/>
        </p:nvSpPr>
        <p:spPr bwMode="auto">
          <a:xfrm>
            <a:off x="3657600" y="2971800"/>
            <a:ext cx="2825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i="1">
                <a:latin typeface="Times New Roman" panose="02020603050405020304" pitchFamily="18" charset="0"/>
              </a:rPr>
              <a:t>n=k</a:t>
            </a:r>
            <a:r>
              <a:rPr kumimoji="1" lang="en-US" altLang="zh-CN" sz="2800">
                <a:latin typeface="Times New Roman" panose="02020603050405020304" pitchFamily="18" charset="0"/>
              </a:rPr>
              <a:t>+1   </a:t>
            </a:r>
            <a:r>
              <a:rPr kumimoji="1" lang="zh-CN" altLang="en-US" sz="2800">
                <a:latin typeface="Times New Roman" panose="02020603050405020304" pitchFamily="18" charset="0"/>
              </a:rPr>
              <a:t>亦为秃子</a:t>
            </a:r>
          </a:p>
        </p:txBody>
      </p:sp>
      <p:sp>
        <p:nvSpPr>
          <p:cNvPr id="70664" name="Rectangle 8"/>
          <p:cNvSpPr>
            <a:spLocks noChangeArrowheads="1"/>
          </p:cNvSpPr>
          <p:nvPr/>
        </p:nvSpPr>
        <p:spPr bwMode="auto">
          <a:xfrm>
            <a:off x="533400" y="1219200"/>
            <a:ext cx="243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kumimoji="1" lang="zh-CN" altLang="en-US" sz="2800" b="1">
                <a:latin typeface="Times New Roman" panose="02020603050405020304" pitchFamily="18" charset="0"/>
              </a:rPr>
              <a:t>模糊概念</a:t>
            </a:r>
          </a:p>
        </p:txBody>
      </p:sp>
      <p:sp>
        <p:nvSpPr>
          <p:cNvPr id="70665" name="Rectangle 9"/>
          <p:cNvSpPr>
            <a:spLocks noChangeArrowheads="1"/>
          </p:cNvSpPr>
          <p:nvPr/>
        </p:nvSpPr>
        <p:spPr bwMode="auto">
          <a:xfrm>
            <a:off x="467544" y="3717032"/>
            <a:ext cx="73279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latin typeface="Times New Roman" panose="02020603050405020304" pitchFamily="18" charset="0"/>
              </a:rPr>
              <a:t>模糊概念：从</a:t>
            </a:r>
            <a:r>
              <a:rPr kumimoji="1"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属于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该概念到</a:t>
            </a:r>
            <a:r>
              <a:rPr kumimoji="1"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不属于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该概念之间</a:t>
            </a:r>
          </a:p>
          <a:p>
            <a:r>
              <a:rPr kumimoji="1"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无明显分界线</a:t>
            </a:r>
          </a:p>
        </p:txBody>
      </p:sp>
      <p:sp>
        <p:nvSpPr>
          <p:cNvPr id="70666" name="Rectangle 10"/>
          <p:cNvSpPr>
            <a:spLocks noChangeArrowheads="1"/>
          </p:cNvSpPr>
          <p:nvPr/>
        </p:nvSpPr>
        <p:spPr bwMode="auto">
          <a:xfrm>
            <a:off x="1043608" y="4941168"/>
            <a:ext cx="7345362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1" lang="zh-CN" altLang="en-US" sz="2800" b="1" dirty="0">
                <a:latin typeface="Times New Roman" panose="02020603050405020304" pitchFamily="18" charset="0"/>
              </a:rPr>
              <a:t>年轻、重、热、美、厚、薄、快、慢、大、小、高、低、长、短、贵、贱、强、弱、软、硬、阴天、多云、暴雨、清晨、礼品。</a:t>
            </a:r>
          </a:p>
        </p:txBody>
      </p:sp>
    </p:spTree>
    <p:extLst>
      <p:ext uri="{BB962C8B-B14F-4D97-AF65-F5344CB8AC3E}">
        <p14:creationId xmlns:p14="http://schemas.microsoft.com/office/powerpoint/2010/main" val="242346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0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0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0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0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0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06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 build="p" autoUpdateAnimBg="0"/>
      <p:bldP spid="70659" grpId="0" build="p" autoUpdateAnimBg="0"/>
      <p:bldP spid="70660" grpId="0" build="p" autoUpdateAnimBg="0"/>
      <p:bldP spid="70661" grpId="0" build="p" autoUpdateAnimBg="0"/>
      <p:bldP spid="70662" grpId="0" build="p" autoUpdateAnimBg="0"/>
      <p:bldP spid="70663" grpId="0" build="p" autoUpdateAnimBg="0"/>
      <p:bldP spid="70664" grpId="0" build="p" autoUpdateAnimBg="0"/>
      <p:bldP spid="70665" grpId="0" build="p" autoUpdateAnimBg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ChangeArrowheads="1"/>
          </p:cNvSpPr>
          <p:nvPr/>
        </p:nvSpPr>
        <p:spPr bwMode="auto">
          <a:xfrm>
            <a:off x="411088" y="1883296"/>
            <a:ext cx="4953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/>
          <a:p>
            <a:r>
              <a:rPr lang="zh-CN" altLang="en-US" sz="3200" b="1" dirty="0" smtClean="0">
                <a:solidFill>
                  <a:srgbClr val="F6363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附录</a:t>
            </a:r>
            <a:endParaRPr lang="en-US" altLang="zh-CN" sz="3200" b="1" dirty="0" smtClean="0">
              <a:solidFill>
                <a:srgbClr val="F6363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endParaRPr lang="en-US" altLang="zh-CN" sz="2800" b="1" dirty="0">
              <a:solidFill>
                <a:srgbClr val="F6363F"/>
              </a:solidFill>
            </a:endParaRPr>
          </a:p>
          <a:p>
            <a:r>
              <a:rPr lang="zh-CN" altLang="en-US" sz="2800" b="1" dirty="0" smtClean="0">
                <a:solidFill>
                  <a:schemeClr val="tx1"/>
                </a:solidFill>
                <a:ea typeface="宋体" pitchFamily="2" charset="-122"/>
              </a:rPr>
              <a:t>模糊</a:t>
            </a:r>
            <a:r>
              <a:rPr lang="zh-CN" altLang="en-US" sz="2800" b="1" dirty="0">
                <a:solidFill>
                  <a:schemeClr val="tx1"/>
                </a:solidFill>
                <a:ea typeface="宋体" pitchFamily="2" charset="-122"/>
              </a:rPr>
              <a:t>相似矩阵建立</a:t>
            </a:r>
            <a:r>
              <a:rPr lang="zh-CN" altLang="en-US" sz="2800" b="1" dirty="0" smtClean="0">
                <a:solidFill>
                  <a:schemeClr val="tx1"/>
                </a:solidFill>
                <a:ea typeface="宋体" pitchFamily="2" charset="-122"/>
              </a:rPr>
              <a:t>方法：</a:t>
            </a:r>
            <a:endParaRPr lang="zh-CN" altLang="en-US" sz="2800" b="1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63843" name="Rectangle 3"/>
          <p:cNvSpPr>
            <a:spLocks noChangeArrowheads="1"/>
          </p:cNvSpPr>
          <p:nvPr/>
        </p:nvSpPr>
        <p:spPr bwMode="auto">
          <a:xfrm>
            <a:off x="395536" y="2905780"/>
            <a:ext cx="290977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ea typeface="宋体" pitchFamily="2" charset="-122"/>
              </a:rPr>
              <a:t>（</a:t>
            </a:r>
            <a:r>
              <a:rPr lang="en-US" altLang="zh-CN" sz="2800" b="1" dirty="0" smtClean="0">
                <a:ea typeface="宋体" pitchFamily="2" charset="-122"/>
              </a:rPr>
              <a:t>1</a:t>
            </a:r>
            <a:r>
              <a:rPr lang="zh-CN" altLang="en-US" sz="2800" b="1" dirty="0" smtClean="0">
                <a:ea typeface="宋体" pitchFamily="2" charset="-122"/>
              </a:rPr>
              <a:t>）夹角</a:t>
            </a:r>
            <a:r>
              <a:rPr lang="zh-CN" altLang="en-US" sz="2800" b="1" dirty="0">
                <a:ea typeface="宋体" pitchFamily="2" charset="-122"/>
              </a:rPr>
              <a:t>余弦法</a:t>
            </a:r>
          </a:p>
        </p:txBody>
      </p:sp>
      <p:graphicFrame>
        <p:nvGraphicFramePr>
          <p:cNvPr id="1638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4978768"/>
              </p:ext>
            </p:extLst>
          </p:nvPr>
        </p:nvGraphicFramePr>
        <p:xfrm>
          <a:off x="2399523" y="3495894"/>
          <a:ext cx="2604525" cy="1805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96" r:id="rId3" imgW="1283017" imgH="889317" progId="Equation.3">
                  <p:embed/>
                </p:oleObj>
              </mc:Choice>
              <mc:Fallback>
                <p:oleObj r:id="rId3" imgW="1283017" imgH="8893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9523" y="3495894"/>
                        <a:ext cx="2604525" cy="18053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603507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ChangeArrowheads="1"/>
          </p:cNvSpPr>
          <p:nvPr/>
        </p:nvSpPr>
        <p:spPr bwMode="auto">
          <a:xfrm>
            <a:off x="152400" y="1091208"/>
            <a:ext cx="657984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/>
          <a:p>
            <a:r>
              <a:rPr lang="zh-CN" altLang="en-US" sz="2800" b="1" dirty="0" smtClean="0">
                <a:solidFill>
                  <a:schemeClr val="tx1"/>
                </a:solidFill>
              </a:rPr>
              <a:t>（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2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）相关系数</a:t>
            </a:r>
            <a:r>
              <a:rPr lang="zh-CN" altLang="en-US" sz="2800" b="1" dirty="0">
                <a:solidFill>
                  <a:schemeClr val="tx1"/>
                </a:solidFill>
              </a:rPr>
              <a:t>法</a:t>
            </a:r>
          </a:p>
        </p:txBody>
      </p:sp>
      <p:graphicFrame>
        <p:nvGraphicFramePr>
          <p:cNvPr id="1648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590196"/>
              </p:ext>
            </p:extLst>
          </p:nvPr>
        </p:nvGraphicFramePr>
        <p:xfrm>
          <a:off x="1870551" y="1695694"/>
          <a:ext cx="4357633" cy="1805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84" r:id="rId3" imgW="2146617" imgH="889317" progId="Equation.3">
                  <p:embed/>
                </p:oleObj>
              </mc:Choice>
              <mc:Fallback>
                <p:oleObj r:id="rId3" imgW="2146617" imgH="8893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0551" y="1695694"/>
                        <a:ext cx="4357633" cy="18053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4868" name="Group 4"/>
          <p:cNvGrpSpPr>
            <a:grpSpLocks/>
          </p:cNvGrpSpPr>
          <p:nvPr/>
        </p:nvGrpSpPr>
        <p:grpSpPr bwMode="auto">
          <a:xfrm>
            <a:off x="1139304" y="3573016"/>
            <a:ext cx="4368800" cy="876300"/>
            <a:chOff x="-48" y="0"/>
            <a:chExt cx="2752" cy="552"/>
          </a:xfrm>
        </p:grpSpPr>
        <p:sp>
          <p:nvSpPr>
            <p:cNvPr id="164869" name="Rectangle 5"/>
            <p:cNvSpPr>
              <a:spLocks noChangeArrowheads="1"/>
            </p:cNvSpPr>
            <p:nvPr/>
          </p:nvSpPr>
          <p:spPr bwMode="auto">
            <a:xfrm>
              <a:off x="-48" y="149"/>
              <a:ext cx="60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 dirty="0" smtClean="0">
                  <a:solidFill>
                    <a:schemeClr val="tx1"/>
                  </a:solidFill>
                  <a:ea typeface="宋体" pitchFamily="2" charset="-122"/>
                </a:rPr>
                <a:t>其中，</a:t>
              </a:r>
              <a:endParaRPr lang="zh-CN" altLang="en-US" sz="2400" dirty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graphicFrame>
          <p:nvGraphicFramePr>
            <p:cNvPr id="164870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2956298"/>
                </p:ext>
              </p:extLst>
            </p:nvPr>
          </p:nvGraphicFramePr>
          <p:xfrm>
            <a:off x="496" y="0"/>
            <a:ext cx="2208" cy="5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485" r:id="rId5" imgW="1726768" imgH="431930" progId="Equation.DSMT4">
                    <p:embed/>
                  </p:oleObj>
                </mc:Choice>
                <mc:Fallback>
                  <p:oleObj r:id="rId5" imgW="1726768" imgH="43193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" y="0"/>
                          <a:ext cx="2208" cy="5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92945435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ChangeArrowheads="1"/>
          </p:cNvSpPr>
          <p:nvPr/>
        </p:nvSpPr>
        <p:spPr bwMode="auto">
          <a:xfrm>
            <a:off x="467544" y="1124744"/>
            <a:ext cx="2448272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/>
          <a:p>
            <a:r>
              <a:rPr lang="zh-CN" altLang="en-US" sz="2800" b="1" dirty="0" smtClean="0">
                <a:solidFill>
                  <a:schemeClr val="tx1"/>
                </a:solidFill>
                <a:ea typeface="宋体" pitchFamily="2" charset="-122"/>
              </a:rPr>
              <a:t>（</a:t>
            </a:r>
            <a:r>
              <a:rPr lang="en-US" altLang="zh-CN" sz="2800" b="1" dirty="0" smtClean="0">
                <a:solidFill>
                  <a:schemeClr val="tx1"/>
                </a:solidFill>
                <a:ea typeface="宋体" pitchFamily="2" charset="-122"/>
              </a:rPr>
              <a:t>3</a:t>
            </a:r>
            <a:r>
              <a:rPr lang="zh-CN" altLang="en-US" sz="2800" b="1" dirty="0" smtClean="0">
                <a:solidFill>
                  <a:schemeClr val="tx1"/>
                </a:solidFill>
                <a:ea typeface="宋体" pitchFamily="2" charset="-122"/>
              </a:rPr>
              <a:t>）距离法</a:t>
            </a:r>
            <a:endParaRPr lang="zh-CN" altLang="en-US" sz="2800" b="1" dirty="0">
              <a:solidFill>
                <a:schemeClr val="tx1"/>
              </a:solidFill>
              <a:ea typeface="宋体" pitchFamily="2" charset="-122"/>
            </a:endParaRPr>
          </a:p>
        </p:txBody>
      </p:sp>
      <p:grpSp>
        <p:nvGrpSpPr>
          <p:cNvPr id="165891" name="Group 3"/>
          <p:cNvGrpSpPr>
            <a:grpSpLocks/>
          </p:cNvGrpSpPr>
          <p:nvPr/>
        </p:nvGrpSpPr>
        <p:grpSpPr bwMode="auto">
          <a:xfrm>
            <a:off x="683568" y="1844824"/>
            <a:ext cx="4954588" cy="1155700"/>
            <a:chOff x="0" y="0"/>
            <a:chExt cx="3121" cy="728"/>
          </a:xfrm>
        </p:grpSpPr>
        <p:sp>
          <p:nvSpPr>
            <p:cNvPr id="165892" name="Rectangle 4"/>
            <p:cNvSpPr>
              <a:spLocks noChangeArrowheads="1"/>
            </p:cNvSpPr>
            <p:nvPr/>
          </p:nvSpPr>
          <p:spPr bwMode="auto">
            <a:xfrm>
              <a:off x="1306" y="0"/>
              <a:ext cx="181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 dirty="0" err="1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sz="2800" i="1" baseline="-30000" dirty="0" err="1">
                  <a:latin typeface="Times New Roman" pitchFamily="18" charset="0"/>
                  <a:cs typeface="Times New Roman" pitchFamily="18" charset="0"/>
                </a:rPr>
                <a:t>ij</a:t>
              </a:r>
              <a:r>
                <a:rPr lang="en-US" sz="2800" i="1" baseline="-300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= 1 – </a:t>
              </a:r>
              <a:r>
                <a:rPr lang="en-US" sz="2800" i="1" dirty="0" smtClean="0">
                  <a:latin typeface="Times New Roman" pitchFamily="18" charset="0"/>
                  <a:cs typeface="Times New Roman" pitchFamily="18" charset="0"/>
                </a:rPr>
                <a:t>c d </a:t>
              </a:r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sz="2800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800" i="1" baseline="-30000" dirty="0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2800" i="1" dirty="0" err="1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800" i="1" baseline="-30000" dirty="0" err="1"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US" sz="2800" i="1" baseline="-300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)</a:t>
              </a:r>
            </a:p>
          </p:txBody>
        </p:sp>
        <p:sp>
          <p:nvSpPr>
            <p:cNvPr id="165893" name="Rectangle 5"/>
            <p:cNvSpPr>
              <a:spLocks noChangeArrowheads="1"/>
            </p:cNvSpPr>
            <p:nvPr/>
          </p:nvSpPr>
          <p:spPr bwMode="auto">
            <a:xfrm>
              <a:off x="0" y="401"/>
              <a:ext cx="252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ea typeface="宋体" pitchFamily="2" charset="-122"/>
                </a:rPr>
                <a:t>其中</a:t>
              </a:r>
              <a:r>
                <a:rPr lang="en-US" sz="2800" i="1" dirty="0">
                  <a:ea typeface="宋体" pitchFamily="2" charset="-122"/>
                </a:rPr>
                <a:t>c</a:t>
              </a:r>
              <a:r>
                <a:rPr lang="zh-CN" altLang="en-US" sz="2800" dirty="0">
                  <a:ea typeface="宋体" pitchFamily="2" charset="-122"/>
                </a:rPr>
                <a:t>为适当选取的参数</a:t>
              </a:r>
              <a:r>
                <a:rPr lang="en-US" sz="2800" dirty="0">
                  <a:ea typeface="宋体" pitchFamily="2" charset="-122"/>
                </a:rPr>
                <a:t>.</a:t>
              </a:r>
            </a:p>
          </p:txBody>
        </p:sp>
      </p:grpSp>
      <p:grpSp>
        <p:nvGrpSpPr>
          <p:cNvPr id="165894" name="Group 6"/>
          <p:cNvGrpSpPr>
            <a:grpSpLocks/>
          </p:cNvGrpSpPr>
          <p:nvPr/>
        </p:nvGrpSpPr>
        <p:grpSpPr bwMode="auto">
          <a:xfrm>
            <a:off x="684213" y="2852936"/>
            <a:ext cx="6481762" cy="1206500"/>
            <a:chOff x="0" y="0"/>
            <a:chExt cx="4083" cy="760"/>
          </a:xfrm>
        </p:grpSpPr>
        <p:sp>
          <p:nvSpPr>
            <p:cNvPr id="165895" name="Rectangle 7"/>
            <p:cNvSpPr>
              <a:spLocks noChangeArrowheads="1"/>
            </p:cNvSpPr>
            <p:nvPr/>
          </p:nvSpPr>
          <p:spPr bwMode="auto">
            <a:xfrm>
              <a:off x="0" y="182"/>
              <a:ext cx="14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>
                  <a:ea typeface="宋体" pitchFamily="2" charset="-122"/>
                </a:rPr>
                <a:t>绝对海明距离</a:t>
              </a:r>
            </a:p>
          </p:txBody>
        </p:sp>
        <p:graphicFrame>
          <p:nvGraphicFramePr>
            <p:cNvPr id="165896" name="Object 8"/>
            <p:cNvGraphicFramePr>
              <a:graphicFrameLocks noChangeAspect="1"/>
            </p:cNvGraphicFramePr>
            <p:nvPr/>
          </p:nvGraphicFramePr>
          <p:xfrm>
            <a:off x="1587" y="0"/>
            <a:ext cx="2496" cy="7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508" r:id="rId3" imgW="1472878" imgH="431930" progId="Equation.3">
                    <p:embed/>
                  </p:oleObj>
                </mc:Choice>
                <mc:Fallback>
                  <p:oleObj r:id="rId3" imgW="1472878" imgH="43193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7" y="0"/>
                          <a:ext cx="2496" cy="7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5897" name="Group 9"/>
          <p:cNvGrpSpPr>
            <a:grpSpLocks/>
          </p:cNvGrpSpPr>
          <p:nvPr/>
        </p:nvGrpSpPr>
        <p:grpSpPr bwMode="auto">
          <a:xfrm>
            <a:off x="683568" y="4005064"/>
            <a:ext cx="5543550" cy="757238"/>
            <a:chOff x="0" y="0"/>
            <a:chExt cx="3492" cy="477"/>
          </a:xfrm>
        </p:grpSpPr>
        <p:sp>
          <p:nvSpPr>
            <p:cNvPr id="165898" name="Rectangle 10"/>
            <p:cNvSpPr>
              <a:spLocks noChangeArrowheads="1"/>
            </p:cNvSpPr>
            <p:nvPr/>
          </p:nvSpPr>
          <p:spPr bwMode="auto">
            <a:xfrm>
              <a:off x="0" y="46"/>
              <a:ext cx="14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ea typeface="宋体" pitchFamily="2" charset="-122"/>
                </a:rPr>
                <a:t>相对海明距离</a:t>
              </a:r>
            </a:p>
          </p:txBody>
        </p:sp>
        <p:graphicFrame>
          <p:nvGraphicFramePr>
            <p:cNvPr id="165899" name="Object 11"/>
            <p:cNvGraphicFramePr>
              <a:graphicFrameLocks noChangeAspect="1"/>
            </p:cNvGraphicFramePr>
            <p:nvPr/>
          </p:nvGraphicFramePr>
          <p:xfrm>
            <a:off x="1723" y="0"/>
            <a:ext cx="1769" cy="4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509" r:id="rId5" imgW="1320544" imgH="393846" progId="Equation.DSMT4">
                    <p:embed/>
                  </p:oleObj>
                </mc:Choice>
                <mc:Fallback>
                  <p:oleObj r:id="rId5" imgW="1320544" imgH="39384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3" y="0"/>
                          <a:ext cx="1769" cy="4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cmpd="sng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33167073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914" name="Group 2"/>
          <p:cNvGrpSpPr>
            <a:grpSpLocks/>
          </p:cNvGrpSpPr>
          <p:nvPr/>
        </p:nvGrpSpPr>
        <p:grpSpPr bwMode="auto">
          <a:xfrm>
            <a:off x="387350" y="1557536"/>
            <a:ext cx="6858000" cy="1349375"/>
            <a:chOff x="0" y="0"/>
            <a:chExt cx="4320" cy="850"/>
          </a:xfrm>
        </p:grpSpPr>
        <p:sp>
          <p:nvSpPr>
            <p:cNvPr id="166915" name="Rectangle 3"/>
            <p:cNvSpPr>
              <a:spLocks noChangeArrowheads="1"/>
            </p:cNvSpPr>
            <p:nvPr/>
          </p:nvSpPr>
          <p:spPr bwMode="auto">
            <a:xfrm>
              <a:off x="0" y="244"/>
              <a:ext cx="10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ea typeface="宋体" pitchFamily="2" charset="-122"/>
                </a:rPr>
                <a:t>欧氏距离</a:t>
              </a:r>
            </a:p>
          </p:txBody>
        </p:sp>
        <p:graphicFrame>
          <p:nvGraphicFramePr>
            <p:cNvPr id="166916" name="Object 4"/>
            <p:cNvGraphicFramePr>
              <a:graphicFrameLocks noChangeAspect="1"/>
            </p:cNvGraphicFramePr>
            <p:nvPr/>
          </p:nvGraphicFramePr>
          <p:xfrm>
            <a:off x="1501" y="0"/>
            <a:ext cx="2819" cy="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69" r:id="rId3" imgW="1663295" imgH="482708" progId="Equation.3">
                    <p:embed/>
                  </p:oleObj>
                </mc:Choice>
                <mc:Fallback>
                  <p:oleObj r:id="rId3" imgW="1663295" imgH="48270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1" y="0"/>
                          <a:ext cx="2819" cy="8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6917" name="Group 5"/>
          <p:cNvGrpSpPr>
            <a:grpSpLocks/>
          </p:cNvGrpSpPr>
          <p:nvPr/>
        </p:nvGrpSpPr>
        <p:grpSpPr bwMode="auto">
          <a:xfrm>
            <a:off x="398934" y="3260973"/>
            <a:ext cx="5953125" cy="1204913"/>
            <a:chOff x="0" y="0"/>
            <a:chExt cx="3750" cy="759"/>
          </a:xfrm>
        </p:grpSpPr>
        <p:sp>
          <p:nvSpPr>
            <p:cNvPr id="166918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14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ea typeface="宋体" pitchFamily="2" charset="-122"/>
                </a:rPr>
                <a:t>切比雪夫距离</a:t>
              </a:r>
            </a:p>
          </p:txBody>
        </p:sp>
        <p:sp>
          <p:nvSpPr>
            <p:cNvPr id="166919" name="Rectangle 7"/>
            <p:cNvSpPr>
              <a:spLocks noChangeArrowheads="1"/>
            </p:cNvSpPr>
            <p:nvPr/>
          </p:nvSpPr>
          <p:spPr bwMode="auto">
            <a:xfrm>
              <a:off x="554" y="429"/>
              <a:ext cx="319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 dirty="0">
                  <a:latin typeface="Times New Roman" pitchFamily="18" charset="0"/>
                  <a:cs typeface="Times New Roman" pitchFamily="18" charset="0"/>
                </a:rPr>
                <a:t>d </a:t>
              </a:r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sz="2800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800" i="1" baseline="-30000" dirty="0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2800" i="1" dirty="0" err="1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800" i="1" baseline="-30000" dirty="0" err="1"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US" sz="2800" i="1" baseline="-300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) = </a:t>
              </a:r>
              <a:r>
                <a:rPr lang="en-US" sz="2800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∨</a:t>
              </a:r>
              <a:r>
                <a:rPr lang="en-US" sz="2800" dirty="0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{ </a:t>
              </a:r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| </a:t>
              </a:r>
              <a:r>
                <a:rPr lang="en-US" sz="2800" i="1" dirty="0" err="1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x</a:t>
              </a:r>
              <a:r>
                <a:rPr lang="en-US" sz="2800" i="1" baseline="-30000" dirty="0" err="1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ik</a:t>
              </a:r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- </a:t>
              </a:r>
              <a:r>
                <a:rPr lang="en-US" sz="2800" i="1" dirty="0" err="1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x</a:t>
              </a:r>
              <a:r>
                <a:rPr lang="en-US" sz="2800" i="1" baseline="-30000" dirty="0" err="1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jk</a:t>
              </a:r>
              <a:r>
                <a:rPr lang="en-US" sz="2800" i="1" baseline="-30000" dirty="0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 </a:t>
              </a:r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| ,  1</a:t>
              </a:r>
              <a:r>
                <a:rPr lang="en-US" sz="2800" dirty="0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≤</a:t>
              </a:r>
              <a:r>
                <a:rPr lang="en-US" sz="2800" i="1" dirty="0"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en-US" sz="2800" dirty="0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≤</a:t>
              </a:r>
              <a:r>
                <a:rPr lang="en-US" sz="2800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sz="2800" dirty="0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623292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TM02892315[[fn=丝状]]</Template>
  <TotalTime>7537</TotalTime>
  <Words>3895</Words>
  <Application>Microsoft Office PowerPoint</Application>
  <PresentationFormat>全屏显示(4:3)</PresentationFormat>
  <Paragraphs>544</Paragraphs>
  <Slides>93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93</vt:i4>
      </vt:variant>
    </vt:vector>
  </HeadingPairs>
  <TitlesOfParts>
    <vt:vector size="114" baseType="lpstr">
      <vt:lpstr>黑体</vt:lpstr>
      <vt:lpstr>华文楷体</vt:lpstr>
      <vt:lpstr>华文新魏</vt:lpstr>
      <vt:lpstr>华文行楷</vt:lpstr>
      <vt:lpstr>楷体_GB2312</vt:lpstr>
      <vt:lpstr>宋体</vt:lpstr>
      <vt:lpstr>Arial</vt:lpstr>
      <vt:lpstr>Candara</vt:lpstr>
      <vt:lpstr>Garamond</vt:lpstr>
      <vt:lpstr>MT Extra</vt:lpstr>
      <vt:lpstr>Symbol</vt:lpstr>
      <vt:lpstr>Tahoma</vt:lpstr>
      <vt:lpstr>Times New Roman</vt:lpstr>
      <vt:lpstr>Verdana</vt:lpstr>
      <vt:lpstr>Wingdings</vt:lpstr>
      <vt:lpstr>波形</vt:lpstr>
      <vt:lpstr>Equation</vt:lpstr>
      <vt:lpstr>Clip</vt:lpstr>
      <vt:lpstr>公式</vt:lpstr>
      <vt:lpstr>MathType 6.0 Equation</vt:lpstr>
      <vt:lpstr>Microsoft 公式 3.0</vt:lpstr>
      <vt:lpstr>数学建模中的          模糊数学方法</vt:lpstr>
      <vt:lpstr>PowerPoint 演示文稿</vt:lpstr>
      <vt:lpstr>PowerPoint 演示文稿</vt:lpstr>
      <vt:lpstr>三大数学模型</vt:lpstr>
      <vt:lpstr> 模糊现象</vt:lpstr>
      <vt:lpstr>非此即彼？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模糊集合论的基本概念</vt:lpstr>
      <vt:lpstr>模糊数学有什么用</vt:lpstr>
      <vt:lpstr>PowerPoint 演示文稿</vt:lpstr>
      <vt:lpstr>模糊数学方法的范例</vt:lpstr>
      <vt:lpstr>第一部分 模糊数学基本概念</vt:lpstr>
      <vt:lpstr>1.1模糊集合</vt:lpstr>
      <vt:lpstr>PowerPoint 演示文稿</vt:lpstr>
      <vt:lpstr>PowerPoint 演示文稿</vt:lpstr>
      <vt:lpstr>PowerPoint 演示文稿</vt:lpstr>
      <vt:lpstr>PowerPoint 演示文稿</vt:lpstr>
      <vt:lpstr>例2.2 “20岁左右”</vt:lpstr>
      <vt:lpstr>PowerPoint 演示文稿</vt:lpstr>
      <vt:lpstr>PowerPoint 演示文稿</vt:lpstr>
      <vt:lpstr>PowerPoint 演示文稿</vt:lpstr>
      <vt:lpstr>1.2 模糊关系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第二部分 模糊数学的基本应用 </vt:lpstr>
      <vt:lpstr>2.1 模糊综合评判法</vt:lpstr>
      <vt:lpstr>模糊合成算子的概念（补充）</vt:lpstr>
      <vt:lpstr>算子（1）</vt:lpstr>
      <vt:lpstr>算子（2）</vt:lpstr>
      <vt:lpstr>算子（3）</vt:lpstr>
      <vt:lpstr>算子（4）</vt:lpstr>
      <vt:lpstr>算子类型分析</vt:lpstr>
      <vt:lpstr>模糊综合评价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2.2 模糊聚类分析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2.3 模糊模式识别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茶叶等级识别</vt:lpstr>
      <vt:lpstr> 算法演示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模糊集引论</dc:title>
  <dc:creator>wxz</dc:creator>
  <cp:lastModifiedBy>Windows User</cp:lastModifiedBy>
  <cp:revision>320</cp:revision>
  <dcterms:created xsi:type="dcterms:W3CDTF">2003-07-07T07:34:53Z</dcterms:created>
  <dcterms:modified xsi:type="dcterms:W3CDTF">2022-07-07T05:27:20Z</dcterms:modified>
</cp:coreProperties>
</file>