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81" r:id="rId4"/>
    <p:sldId id="284" r:id="rId5"/>
    <p:sldId id="259" r:id="rId6"/>
    <p:sldId id="299" r:id="rId7"/>
    <p:sldId id="297" r:id="rId8"/>
    <p:sldId id="298" r:id="rId9"/>
    <p:sldId id="300" r:id="rId10"/>
    <p:sldId id="302" r:id="rId11"/>
    <p:sldId id="301" r:id="rId12"/>
    <p:sldId id="303" r:id="rId13"/>
    <p:sldId id="304" r:id="rId14"/>
    <p:sldId id="307" r:id="rId15"/>
    <p:sldId id="305" r:id="rId16"/>
    <p:sldId id="30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潘 时煌" initials="潘" lastIdx="1" clrIdx="0">
    <p:extLst>
      <p:ext uri="{19B8F6BF-5375-455C-9EA6-DF929625EA0E}">
        <p15:presenceInfo xmlns:p15="http://schemas.microsoft.com/office/powerpoint/2012/main" userId="23e57c330f738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75D23-3146-448D-B776-C6A0507D872E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53713-2CFC-468C-A942-0B0DBDEC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0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53713-2CFC-468C-A942-0B0DBDEC00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6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53713-2CFC-468C-A942-0B0DBDEC00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9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53713-2CFC-468C-A942-0B0DBDEC00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2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53713-2CFC-468C-A942-0B0DBDEC00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53713-2CFC-468C-A942-0B0DBDEC00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0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53713-2CFC-468C-A942-0B0DBDEC00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57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53713-2CFC-468C-A942-0B0DBDEC00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FABBF-8910-017C-0C06-6ED3FD141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97F735-AC49-2524-7B05-A840DB471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98BA3-B74B-E345-E2CA-485E66D8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52C3-6792-4C32-8B61-06FE7CD1801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F03F2-4BFC-0C6D-A7C0-52BDAAF0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30091-105C-B989-AF31-36AF50B7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CE2F-7BB5-4304-9954-448738C58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7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E0EFC-6F07-3A3D-5B6C-58783A6A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2C43C-D6A1-D4A5-2A11-5C0321240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9B032-9546-EE87-DD1B-828F8430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52C3-6792-4C32-8B61-06FE7CD1801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E9DE9-465D-4807-8F57-1617A85B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D8198-C024-4D55-A451-49D60A2B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CE2F-7BB5-4304-9954-448738C58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A0D49A-92E1-E089-43FC-3055373A1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080B1-927B-8767-F965-AFB5B3522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9D516-D7C1-BC1A-074B-63C0A620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52C3-6792-4C32-8B61-06FE7CD1801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E4958-0DF5-DC9E-78D9-B40A943A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B1613-06DB-9E0E-766B-414FB405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CE2F-7BB5-4304-9954-448738C58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58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7AA-3B2D-445E-BC1B-E68EB00C3A9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1327-F787-4088-9F47-72FAA386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5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7AA-3B2D-445E-BC1B-E68EB00C3A9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1327-F787-4088-9F47-72FAA386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7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7AA-3B2D-445E-BC1B-E68EB00C3A9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1327-F787-4088-9F47-72FAA386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09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7AA-3B2D-445E-BC1B-E68EB00C3A9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1327-F787-4088-9F47-72FAA386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50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7AA-3B2D-445E-BC1B-E68EB00C3A9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1327-F787-4088-9F47-72FAA386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83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7AA-3B2D-445E-BC1B-E68EB00C3A9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1327-F787-4088-9F47-72FAA386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48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7AA-3B2D-445E-BC1B-E68EB00C3A9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1327-F787-4088-9F47-72FAA386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99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7AA-3B2D-445E-BC1B-E68EB00C3A9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1327-F787-4088-9F47-72FAA386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4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AD6B-867E-F0B7-EA32-F72F1549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5F950-F9D8-668F-03F9-E58CF2B1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F155-7F72-B363-3569-29FD55FA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52C3-6792-4C32-8B61-06FE7CD1801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FE33B-286C-8E01-4B45-6DCCC8E3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977F1-A6F5-1C71-0AA5-64F83F00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CE2F-7BB5-4304-9954-448738C58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4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7AA-3B2D-445E-BC1B-E68EB00C3A9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1327-F787-4088-9F47-72FAA386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52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7AA-3B2D-445E-BC1B-E68EB00C3A9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1327-F787-4088-9F47-72FAA386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81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7AA-3B2D-445E-BC1B-E68EB00C3A9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1327-F787-4088-9F47-72FAA386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10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60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574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76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50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63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ECDCE-4E11-CBBC-6A35-7B6EBFC6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B8B05-C317-3F94-E4C1-38248285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FB562-EE9D-CFB3-BF99-08880195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52C3-6792-4C32-8B61-06FE7CD1801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7963E-37D4-E63D-9403-C95A3B24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8320F-57F8-5CC8-2DF4-3CC0CCF3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CE2F-7BB5-4304-9954-448738C58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17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887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158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6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6E217-AFE1-9BB3-E98B-CF693549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C9F64-137D-C4CE-6E41-797CEEACA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853590-AEDA-3DB8-0144-E693C1013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DC997C-3A82-F4B1-1AC1-017E11A7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52C3-6792-4C32-8B61-06FE7CD1801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F5883-F8F9-502F-290D-5115F93F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2D1809-72E6-E7F0-B7E0-65433802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CE2F-7BB5-4304-9954-448738C58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3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CEFB7-EF94-E293-5054-20B34B2E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BFA1D-70B9-FF05-5F51-7F5FFD47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DA3BA7-DFBC-E067-4159-1C6B89C6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78B8FF-E06A-4754-6F7D-98376CD56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66EAE9-DC09-92F6-0648-5CFCC96B8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9AA0D0-5157-17F2-C173-611A698C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52C3-6792-4C32-8B61-06FE7CD1801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56D5D1-73DA-2993-6757-EB90902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6CF578-C1CB-7D82-95A8-994721A2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CE2F-7BB5-4304-9954-448738C58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1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35A5F-F6FD-BC45-9C7F-BE001623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88823B-15F9-B4E4-A844-F7BA902A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52C3-6792-4C32-8B61-06FE7CD1801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E26C87-F89D-5EBA-9987-4B0ABE1D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BA046E-5052-D1C9-5BFE-C888F687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CE2F-7BB5-4304-9954-448738C58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3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7940DD-D759-650F-5FDE-7B2970FE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52C3-6792-4C32-8B61-06FE7CD1801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2EDB69-BBDC-4E15-C55C-B9FD8861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E4127-9980-7069-FA5D-8A1E5621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CE2F-7BB5-4304-9954-448738C58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0D9FF-72CD-E1C3-B437-9E40BD12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3AC1D-A4DD-E05E-26CA-CD3EB65E8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9DF42D-DFDE-34A4-0D36-E3FB6516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DA5E7-880A-ABC5-2CCD-41446741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52C3-6792-4C32-8B61-06FE7CD1801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E122D-50A5-BE16-9D6C-69747A53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4067DD-9CC4-D04F-6A95-FA7ED881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CE2F-7BB5-4304-9954-448738C58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8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E92F9-1035-B9E3-7C15-F80B9ADF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9F31B3-D240-3175-4312-A9792DAB4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069FA8-5688-833A-B781-9D50F8ADF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4B08E-F937-B7B6-5001-ECD2E28C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52C3-6792-4C32-8B61-06FE7CD1801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70648-FDC7-4DC6-EE5A-AA64C6E3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DCE11-5297-EBF3-E099-1666A42F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CE2F-7BB5-4304-9954-448738C58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11E2B9-573B-3924-FD4E-9365B9C3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8C6B3-8CF1-9086-315A-CA5FEEEF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8F8CD-5B1F-03F3-8897-A4A3775DF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52C3-6792-4C32-8B61-06FE7CD1801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3FB87-E5D7-8240-39AB-E0815FE25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8D5E2-D095-79FD-B9A6-4934BE953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CE2F-7BB5-4304-9954-448738C58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4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1E7AA-3B2D-445E-BC1B-E68EB00C3A9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21327-F787-4088-9F47-72FAA386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1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42432" y="-2921459"/>
            <a:ext cx="11293094" cy="3867150"/>
            <a:chOff x="1790700" y="1181100"/>
            <a:chExt cx="8591550" cy="3867150"/>
          </a:xfrm>
        </p:grpSpPr>
        <p:sp>
          <p:nvSpPr>
            <p:cNvPr id="8" name="圆角矩形 7"/>
            <p:cNvSpPr/>
            <p:nvPr/>
          </p:nvSpPr>
          <p:spPr>
            <a:xfrm>
              <a:off x="2095500" y="1485900"/>
              <a:ext cx="7940062" cy="3562350"/>
            </a:xfrm>
            <a:prstGeom prst="roundRect">
              <a:avLst>
                <a:gd name="adj" fmla="val 18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943100" y="1333500"/>
              <a:ext cx="8247052" cy="3562350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790700" y="1181100"/>
              <a:ext cx="8591550" cy="3562350"/>
            </a:xfrm>
            <a:prstGeom prst="roundRect">
              <a:avLst>
                <a:gd name="adj" fmla="val 1834"/>
              </a:avLst>
            </a:prstGeom>
            <a:pattFill prst="pct5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5787353" y="716242"/>
            <a:ext cx="603251" cy="133627"/>
            <a:chOff x="2273300" y="968237"/>
            <a:chExt cx="603251" cy="133627"/>
          </a:xfrm>
        </p:grpSpPr>
        <p:sp>
          <p:nvSpPr>
            <p:cNvPr id="13" name="椭圆 12"/>
            <p:cNvSpPr/>
            <p:nvPr/>
          </p:nvSpPr>
          <p:spPr>
            <a:xfrm>
              <a:off x="2273300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508112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742924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-15240" y="-3178629"/>
            <a:ext cx="12207240" cy="3178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0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4.png"/><Relationship Id="rId5" Type="http://schemas.openxmlformats.org/officeDocument/2006/relationships/image" Target="../media/image32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Lemon_ZL/article/details/106944097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2095500" y="1485900"/>
            <a:ext cx="8591550" cy="3562350"/>
          </a:xfrm>
          <a:prstGeom prst="roundRect">
            <a:avLst>
              <a:gd name="adj" fmla="val 183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943100" y="1333500"/>
            <a:ext cx="8591550" cy="3562350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790700" y="1181100"/>
            <a:ext cx="8591550" cy="3562350"/>
          </a:xfrm>
          <a:prstGeom prst="roundRect">
            <a:avLst>
              <a:gd name="adj" fmla="val 1834"/>
            </a:avLst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2273300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508112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742924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943100" y="1380283"/>
            <a:ext cx="463827" cy="3255217"/>
            <a:chOff x="1943100" y="1380283"/>
            <a:chExt cx="665439" cy="3255217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9656835" y="1380283"/>
            <a:ext cx="636010" cy="3255217"/>
            <a:chOff x="1943100" y="1380283"/>
            <a:chExt cx="665439" cy="3255217"/>
          </a:xfrm>
        </p:grpSpPr>
        <p:cxnSp>
          <p:nvCxnSpPr>
            <p:cNvPr id="85" name="直接连接符 84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400333" y="4828529"/>
            <a:ext cx="246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XX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科技有限公司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8924608" y="3617888"/>
            <a:ext cx="489906" cy="526780"/>
            <a:chOff x="9957840" y="4906163"/>
            <a:chExt cx="326044" cy="329903"/>
          </a:xfrm>
        </p:grpSpPr>
        <p:sp>
          <p:nvSpPr>
            <p:cNvPr id="91" name="圆角矩形 90"/>
            <p:cNvSpPr/>
            <p:nvPr/>
          </p:nvSpPr>
          <p:spPr>
            <a:xfrm>
              <a:off x="995784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0089175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22051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2403415" y="1905546"/>
            <a:ext cx="7264175" cy="2126704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83450" y="2356931"/>
            <a:ext cx="799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/>
              <a:t>乙醇偶合制备 </a:t>
            </a:r>
            <a:r>
              <a:rPr lang="en-US" altLang="zh-CN" sz="2400" b="1" dirty="0"/>
              <a:t>C4 </a:t>
            </a:r>
            <a:r>
              <a:rPr lang="zh-CN" altLang="en-US" sz="2400" b="1" dirty="0"/>
              <a:t>烯烃相关问题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江城斜黑体 900W" panose="020B0A00000000000000" pitchFamily="34" charset="-122"/>
              <a:ea typeface="江城斜黑体 900W" panose="020B0A00000000000000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1052453" y="5808494"/>
            <a:ext cx="2746152" cy="1580714"/>
            <a:chOff x="10486405" y="-306263"/>
            <a:chExt cx="2746152" cy="1580714"/>
          </a:xfrm>
        </p:grpSpPr>
        <p:cxnSp>
          <p:nvCxnSpPr>
            <p:cNvPr id="33" name="直接连接符 32"/>
            <p:cNvCxnSpPr/>
            <p:nvPr/>
          </p:nvCxnSpPr>
          <p:spPr>
            <a:xfrm flipH="1">
              <a:off x="11598269" y="-133676"/>
              <a:ext cx="1459384" cy="1408127"/>
            </a:xfrm>
            <a:prstGeom prst="line">
              <a:avLst/>
            </a:prstGeom>
            <a:ln w="38100">
              <a:gradFill>
                <a:gsLst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486405" y="-306263"/>
              <a:ext cx="1459384" cy="1408127"/>
            </a:xfrm>
            <a:prstGeom prst="line">
              <a:avLst/>
            </a:prstGeom>
            <a:ln w="38100">
              <a:gradFill>
                <a:gsLst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12502864" y="352492"/>
              <a:ext cx="729693" cy="704064"/>
            </a:xfrm>
            <a:prstGeom prst="line">
              <a:avLst/>
            </a:prstGeom>
            <a:ln w="38100">
              <a:gradFill>
                <a:gsLst>
                  <a:gs pos="19000">
                    <a:schemeClr val="tx1">
                      <a:lumMod val="85000"/>
                      <a:lumOff val="1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1128645" y="-306263"/>
              <a:ext cx="1459384" cy="1408127"/>
            </a:xfrm>
            <a:prstGeom prst="line">
              <a:avLst/>
            </a:prstGeom>
            <a:ln w="38100">
              <a:gradFill>
                <a:gsLst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FF15BEF-1DAC-5693-3CD6-872B2756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30" y="1857571"/>
            <a:ext cx="4161905" cy="15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EB287FA-AF64-F235-F89C-CA9B5BAAE7AA}"/>
                  </a:ext>
                </a:extLst>
              </p:cNvPr>
              <p:cNvSpPr txBox="1"/>
              <p:nvPr/>
            </p:nvSpPr>
            <p:spPr>
              <a:xfrm>
                <a:off x="8857478" y="1347827"/>
                <a:ext cx="11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统计量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EB287FA-AF64-F235-F89C-CA9B5BAA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478" y="1347827"/>
                <a:ext cx="119160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54800DA-2F27-C8A3-7154-F95D6C92F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11" y="1429925"/>
            <a:ext cx="6270744" cy="2799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3C07669-4251-A55C-3E5C-C9B65E20002A}"/>
                  </a:ext>
                </a:extLst>
              </p:cNvPr>
              <p:cNvSpPr txBox="1"/>
              <p:nvPr/>
            </p:nvSpPr>
            <p:spPr>
              <a:xfrm>
                <a:off x="374311" y="4863769"/>
                <a:ext cx="978497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乙醇转化率</a:t>
                </a: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/>
                      <m:t>−</m:t>
                    </m:r>
                    <m:r>
                      <m:rPr>
                        <m:nor/>
                      </m:rPr>
                      <a:rPr lang="en-US" altLang="zh-CN"/>
                      <m:t>0.2604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0.0633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+ 0.1572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8.2139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+ 0.3337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altLang="zh-CN"/>
                      <m:t>+ 3.8501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81.7793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C4 </a:t>
                </a:r>
                <a:r>
                  <a:rPr lang="zh-CN" altLang="en-US" b="1" dirty="0"/>
                  <a:t>烯烃选择性</a:t>
                </a:r>
                <a:endParaRPr lang="en-US" altLang="zh-CN" sz="18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/>
                      <m:t>−</m:t>
                    </m:r>
                    <m:r>
                      <m:rPr>
                        <m:nor/>
                      </m:rPr>
                      <a:rPr lang="en-US" altLang="zh-CN"/>
                      <m:t>3.3574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0.0072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+ 0.0917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+ 2.9529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+ 0.1814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altLang="zh-CN"/>
                      <m:t>+ 2.0266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49.7293</m:t>
                    </m:r>
                  </m:oMath>
                </a14:m>
                <a:endParaRPr lang="zh-CN" altLang="en-US" sz="18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3C07669-4251-A55C-3E5C-C9B65E20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11" y="4863769"/>
                <a:ext cx="9784976" cy="1200329"/>
              </a:xfrm>
              <a:prstGeom prst="rect">
                <a:avLst/>
              </a:prstGeom>
              <a:blipFill>
                <a:blip r:embed="rId6"/>
                <a:stretch>
                  <a:fillRect l="-498" t="-4569" b="-5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EAC2839-7B32-978F-5C2A-BE9EE091C27A}"/>
              </a:ext>
            </a:extLst>
          </p:cNvPr>
          <p:cNvSpPr txBox="1"/>
          <p:nvPr/>
        </p:nvSpPr>
        <p:spPr>
          <a:xfrm>
            <a:off x="374312" y="928129"/>
            <a:ext cx="9784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探讨不同催化剂组合及温度对乙醇转化率以及 </a:t>
            </a:r>
            <a:r>
              <a:rPr lang="en-US" altLang="zh-CN" dirty="0"/>
              <a:t>C4 </a:t>
            </a:r>
            <a:r>
              <a:rPr lang="zh-CN" altLang="en-US" dirty="0"/>
              <a:t>烯烃选择性大小的影响。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45FC92-CE1F-6B61-09A8-4FA52637BC8D}"/>
              </a:ext>
            </a:extLst>
          </p:cNvPr>
          <p:cNvSpPr txBox="1"/>
          <p:nvPr/>
        </p:nvSpPr>
        <p:spPr>
          <a:xfrm>
            <a:off x="6674316" y="3767844"/>
            <a:ext cx="5557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影响大小：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随机森林：特征重要性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多元线性回归：系数大小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从结果上看，我们认为使用随机森林算法是合理的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FC035B-DB96-ED9D-19E5-2E571B45CB33}"/>
              </a:ext>
            </a:extLst>
          </p:cNvPr>
          <p:cNvSpPr txBox="1"/>
          <p:nvPr/>
        </p:nvSpPr>
        <p:spPr>
          <a:xfrm>
            <a:off x="4995582" y="109203"/>
            <a:ext cx="2200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问题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3-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模型对比</a:t>
            </a:r>
          </a:p>
        </p:txBody>
      </p:sp>
    </p:spTree>
    <p:extLst>
      <p:ext uri="{BB962C8B-B14F-4D97-AF65-F5344CB8AC3E}">
        <p14:creationId xmlns:p14="http://schemas.microsoft.com/office/powerpoint/2010/main" val="149590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CEDC63-96E7-90DA-CD18-943E2FD9C078}"/>
                  </a:ext>
                </a:extLst>
              </p:cNvPr>
              <p:cNvSpPr txBox="1"/>
              <p:nvPr/>
            </p:nvSpPr>
            <p:spPr>
              <a:xfrm>
                <a:off x="3038703" y="2222246"/>
                <a:ext cx="31973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fr-FR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i="1" dirty="0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fr-FR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i="1" dirty="0" smtClean="0">
                              <a:latin typeface="Cambria Math" panose="02040503050406030204" pitchFamily="18" charset="0"/>
                            </a:rPr>
                            <m:t>3, </m:t>
                          </m:r>
                          <m:r>
                            <a:rPr lang="fr-FR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i="1" dirty="0" smtClean="0">
                              <a:latin typeface="Cambria Math" panose="02040503050406030204" pitchFamily="18" charset="0"/>
                            </a:rPr>
                            <m:t>4, </m:t>
                          </m:r>
                          <m:r>
                            <a:rPr lang="fr-FR" altLang="zh-CN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altLang="zh-CN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altLang="zh-CN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3, 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4, 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CEDC63-96E7-90DA-CD18-943E2FD9C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703" y="2222246"/>
                <a:ext cx="319730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821860-5F6C-1BC6-A98F-45428CBE1989}"/>
                  </a:ext>
                </a:extLst>
              </p:cNvPr>
              <p:cNvSpPr txBox="1"/>
              <p:nvPr/>
            </p:nvSpPr>
            <p:spPr>
              <a:xfrm>
                <a:off x="3038702" y="1871908"/>
                <a:ext cx="34253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altLang="zh-CN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2, 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3, 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4, 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fr-FR" altLang="zh-CN" i="1" dirty="0" smtClean="0">
                          <a:latin typeface="Cambria Math" panose="02040503050406030204" pitchFamily="18" charset="0"/>
                        </a:rPr>
                        <m:t>𝑄𝐶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821860-5F6C-1BC6-A98F-45428CBE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702" y="1871908"/>
                <a:ext cx="342537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E41D75-D368-A063-577E-DE26071114C0}"/>
                  </a:ext>
                </a:extLst>
              </p:cNvPr>
              <p:cNvSpPr txBox="1"/>
              <p:nvPr/>
            </p:nvSpPr>
            <p:spPr>
              <a:xfrm>
                <a:off x="3038702" y="2868577"/>
                <a:ext cx="12161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E41D75-D368-A063-577E-DE2607111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702" y="2868577"/>
                <a:ext cx="1216104" cy="646331"/>
              </a:xfrm>
              <a:prstGeom prst="rect">
                <a:avLst/>
              </a:prstGeom>
              <a:blipFill>
                <a:blip r:embed="rId5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5023719-CD3A-483F-8C3D-570BFFEC2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8702" y="3885685"/>
            <a:ext cx="3454185" cy="26443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A51AC3-339D-226E-965B-6F4E5A1110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2034" y="1871908"/>
            <a:ext cx="5146010" cy="46580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70C8AC3-3FBA-4747-7CAF-9520F3792086}"/>
              </a:ext>
            </a:extLst>
          </p:cNvPr>
          <p:cNvSpPr txBox="1"/>
          <p:nvPr/>
        </p:nvSpPr>
        <p:spPr>
          <a:xfrm>
            <a:off x="3038702" y="3495914"/>
            <a:ext cx="237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详细代码见</a:t>
            </a:r>
            <a:r>
              <a:rPr lang="en-US" altLang="zh-CN" b="1" dirty="0" err="1"/>
              <a:t>search.m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56F66A-C4C5-8D8F-53E4-DC1F10AF1924}"/>
              </a:ext>
            </a:extLst>
          </p:cNvPr>
          <p:cNvSpPr txBox="1"/>
          <p:nvPr/>
        </p:nvSpPr>
        <p:spPr>
          <a:xfrm>
            <a:off x="1117266" y="1052381"/>
            <a:ext cx="9957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如何选择催化剂组合与温度，使得在相同实验条件下</a:t>
            </a:r>
            <a:r>
              <a:rPr lang="en-US" altLang="zh-CN" b="1" dirty="0"/>
              <a:t>C4 </a:t>
            </a:r>
            <a:r>
              <a:rPr lang="zh-CN" altLang="en-US" b="1" dirty="0"/>
              <a:t>烯烃收率</a:t>
            </a:r>
            <a:r>
              <a:rPr lang="zh-CN" altLang="en-US" dirty="0"/>
              <a:t>尽可能高。若使</a:t>
            </a:r>
            <a:r>
              <a:rPr lang="zh-CN" altLang="en-US" b="1" dirty="0"/>
              <a:t>温度低于</a:t>
            </a:r>
            <a:r>
              <a:rPr lang="en-US" altLang="zh-CN" b="1" dirty="0"/>
              <a:t>350</a:t>
            </a:r>
            <a:r>
              <a:rPr lang="zh-CN" altLang="en-US" b="1" dirty="0"/>
              <a:t>度（温度过高催化剂失活）</a:t>
            </a:r>
            <a:r>
              <a:rPr lang="zh-CN" altLang="en-US" dirty="0"/>
              <a:t>，又如何选择催化剂组合与温度，</a:t>
            </a:r>
            <a:r>
              <a:rPr lang="zh-CN" altLang="en-US" b="1" dirty="0"/>
              <a:t>使得</a:t>
            </a:r>
            <a:r>
              <a:rPr lang="en-US" altLang="zh-CN" b="1" dirty="0"/>
              <a:t>C4</a:t>
            </a:r>
            <a:r>
              <a:rPr lang="zh-CN" altLang="en-US" b="1" dirty="0"/>
              <a:t>烯烃收率</a:t>
            </a:r>
            <a:r>
              <a:rPr lang="zh-CN" altLang="en-US" dirty="0"/>
              <a:t>尽可 能高。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7CC97A-0C09-7052-15DC-EA52C2B5EA27}"/>
              </a:ext>
            </a:extLst>
          </p:cNvPr>
          <p:cNvSpPr txBox="1"/>
          <p:nvPr/>
        </p:nvSpPr>
        <p:spPr>
          <a:xfrm>
            <a:off x="4843182" y="88455"/>
            <a:ext cx="2505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问题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3-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模型对比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02165A-40DF-225C-54FE-81DA93C74C1E}"/>
              </a:ext>
            </a:extLst>
          </p:cNvPr>
          <p:cNvSpPr txBox="1"/>
          <p:nvPr/>
        </p:nvSpPr>
        <p:spPr>
          <a:xfrm>
            <a:off x="6492887" y="2711084"/>
            <a:ext cx="497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原理一定要讲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99A498B-506A-1147-E033-C56027B1952E}"/>
                  </a:ext>
                </a:extLst>
              </p:cNvPr>
              <p:cNvSpPr txBox="1"/>
              <p:nvPr/>
            </p:nvSpPr>
            <p:spPr>
              <a:xfrm>
                <a:off x="122872" y="2479915"/>
                <a:ext cx="2505635" cy="2811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/>
                      <m:t>−</m:t>
                    </m:r>
                    <m:r>
                      <m:rPr>
                        <m:nor/>
                      </m:rPr>
                      <a:rPr lang="en-US" altLang="zh-CN"/>
                      <m:t>0.2604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0.0633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+ 0.1572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8.2139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+ 0.3337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altLang="zh-CN"/>
                      <m:t>+ 3.8501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81.7793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/>
                      <m:t>−</m:t>
                    </m:r>
                    <m:r>
                      <m:rPr>
                        <m:nor/>
                      </m:rPr>
                      <a:rPr lang="en-US" altLang="zh-CN"/>
                      <m:t>3.3574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0.0072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+ 0.0917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+ 2.9529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+ 0.1814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altLang="zh-CN"/>
                      <m:t>+ 2.0266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49.7293</m:t>
                    </m:r>
                  </m:oMath>
                </a14:m>
                <a:endParaRPr lang="zh-CN" altLang="en-US" sz="18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99A498B-506A-1147-E033-C56027B19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2" y="2479915"/>
                <a:ext cx="2505635" cy="2811539"/>
              </a:xfrm>
              <a:prstGeom prst="rect">
                <a:avLst/>
              </a:prstGeom>
              <a:blipFill>
                <a:blip r:embed="rId8"/>
                <a:stretch>
                  <a:fillRect l="-1460" t="-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30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17CC97A-0C09-7052-15DC-EA52C2B5EA27}"/>
              </a:ext>
            </a:extLst>
          </p:cNvPr>
          <p:cNvSpPr txBox="1"/>
          <p:nvPr/>
        </p:nvSpPr>
        <p:spPr>
          <a:xfrm>
            <a:off x="4843182" y="88455"/>
            <a:ext cx="2505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问题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3-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蒙特卡洛模拟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95A884-8524-6120-E045-2FB1FD161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49" y="1396553"/>
            <a:ext cx="5485714" cy="4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FF161C8-8E17-392A-2DEC-7543824F94ED}"/>
                  </a:ext>
                </a:extLst>
              </p:cNvPr>
              <p:cNvSpPr txBox="1"/>
              <p:nvPr/>
            </p:nvSpPr>
            <p:spPr>
              <a:xfrm>
                <a:off x="1093694" y="1396553"/>
                <a:ext cx="3993401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大致步骤</a:t>
                </a:r>
                <a:endParaRPr lang="en-US" altLang="zh-CN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运用已有数据集对模型进行训练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使用蒙特卡洛方法产生十万组解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把十万组解分别带入模型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找到目标函数最大对应的一组解</a:t>
                </a: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r>
                  <a:rPr lang="zh-CN" altLang="en-US" sz="2400" b="1" dirty="0"/>
                  <a:t>有温度限制</a:t>
                </a:r>
                <a:endParaRPr lang="en-US" altLang="zh-CN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对蒙特卡洛产生的初始解进行约束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使其温度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≤350°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FF161C8-8E17-392A-2DEC-7543824F9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94" y="1396553"/>
                <a:ext cx="3993401" cy="2769989"/>
              </a:xfrm>
              <a:prstGeom prst="rect">
                <a:avLst/>
              </a:prstGeom>
              <a:blipFill>
                <a:blip r:embed="rId4"/>
                <a:stretch>
                  <a:fillRect l="-2290" t="-2643" r="-763" b="-1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29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D576B8-DB43-49E6-3E63-4C77D197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24" y="1655359"/>
            <a:ext cx="2839408" cy="12071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032EDC-6E04-9C26-F642-BD2FE894C8A1}"/>
              </a:ext>
            </a:extLst>
          </p:cNvPr>
          <p:cNvSpPr txBox="1"/>
          <p:nvPr/>
        </p:nvSpPr>
        <p:spPr>
          <a:xfrm>
            <a:off x="652853" y="88616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模型对比！！！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A68BC50-F9D6-AC00-3C88-DDCD5D094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646" y="1655359"/>
            <a:ext cx="3197059" cy="1207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038BB64-3655-887B-1D30-BCCB07181167}"/>
                  </a:ext>
                </a:extLst>
              </p:cNvPr>
              <p:cNvSpPr txBox="1"/>
              <p:nvPr/>
            </p:nvSpPr>
            <p:spPr>
              <a:xfrm>
                <a:off x="2313241" y="1260958"/>
                <a:ext cx="11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统计量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038BB64-3655-887B-1D30-BCCB07181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241" y="1260958"/>
                <a:ext cx="119160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EEE98A14-FC51-6A52-A848-A300A4B0CFE6}"/>
              </a:ext>
            </a:extLst>
          </p:cNvPr>
          <p:cNvSpPr txBox="1"/>
          <p:nvPr/>
        </p:nvSpPr>
        <p:spPr>
          <a:xfrm>
            <a:off x="652853" y="2887556"/>
            <a:ext cx="2744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结果展示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944747-955E-16E3-1E93-DA75480A3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624" y="3075007"/>
            <a:ext cx="5758224" cy="1531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23DCF7-6D45-A663-9260-A5DDDE53A941}"/>
                  </a:ext>
                </a:extLst>
              </p:cNvPr>
              <p:cNvSpPr txBox="1"/>
              <p:nvPr/>
            </p:nvSpPr>
            <p:spPr>
              <a:xfrm>
                <a:off x="7926971" y="1311240"/>
                <a:ext cx="11916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均方</m:t>
                    </m:r>
                  </m:oMath>
                </a14:m>
                <a:r>
                  <a:rPr lang="zh-CN" altLang="en-US" dirty="0"/>
                  <a:t>误差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23DCF7-6D45-A663-9260-A5DDDE53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71" y="1311240"/>
                <a:ext cx="1191608" cy="369332"/>
              </a:xfrm>
              <a:prstGeom prst="rect">
                <a:avLst/>
              </a:prstGeom>
              <a:blipFill>
                <a:blip r:embed="rId7"/>
                <a:stretch>
                  <a:fillRect l="-1531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762924FD-C871-2D75-2CFE-97CC71451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7624" y="4868866"/>
            <a:ext cx="5758224" cy="154632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5038B22-D8E2-0735-7F58-80E0508DB9F6}"/>
              </a:ext>
            </a:extLst>
          </p:cNvPr>
          <p:cNvSpPr txBox="1"/>
          <p:nvPr/>
        </p:nvSpPr>
        <p:spPr>
          <a:xfrm>
            <a:off x="5241312" y="148656"/>
            <a:ext cx="150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问题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3-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359563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B965B9-C946-4C61-AAA5-C4160A524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559" y="1194085"/>
            <a:ext cx="8304762" cy="26190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D4EEFF-1132-BB63-71EA-17FD79AF02B3}"/>
              </a:ext>
            </a:extLst>
          </p:cNvPr>
          <p:cNvSpPr txBox="1"/>
          <p:nvPr/>
        </p:nvSpPr>
        <p:spPr>
          <a:xfrm>
            <a:off x="1943619" y="905436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目的：验证第二问和第三问的结论是否具有较好的稳定性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1F1359-1E7F-F809-DE83-06A38693C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005" y="3897373"/>
            <a:ext cx="6626024" cy="2812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F6AD5B-8779-E7CF-8FC1-A098ACF43120}"/>
              </a:ext>
            </a:extLst>
          </p:cNvPr>
          <p:cNvSpPr txBox="1"/>
          <p:nvPr/>
        </p:nvSpPr>
        <p:spPr>
          <a:xfrm>
            <a:off x="4126005" y="148339"/>
            <a:ext cx="3939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问题</a:t>
            </a:r>
            <a:r>
              <a:rPr lang="en-US" altLang="zh-CN" b="1" dirty="0">
                <a:solidFill>
                  <a:prstClr val="black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4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-</a:t>
            </a:r>
            <a:r>
              <a:rPr lang="zh-CN" altLang="en-US" b="1" dirty="0">
                <a:solidFill>
                  <a:prstClr val="black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正交实验，扰动产生新解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54BA96-EC09-A7F3-FE99-32BD23DACB43}"/>
              </a:ext>
            </a:extLst>
          </p:cNvPr>
          <p:cNvSpPr txBox="1"/>
          <p:nvPr/>
        </p:nvSpPr>
        <p:spPr>
          <a:xfrm>
            <a:off x="198327" y="4263148"/>
            <a:ext cx="392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运用统计学的方法扰动产生新解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发现扰动产生的新解并不是最优的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模型具有稳定性</a:t>
            </a:r>
          </a:p>
        </p:txBody>
      </p:sp>
    </p:spTree>
    <p:extLst>
      <p:ext uri="{BB962C8B-B14F-4D97-AF65-F5344CB8AC3E}">
        <p14:creationId xmlns:p14="http://schemas.microsoft.com/office/powerpoint/2010/main" val="76040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790700" y="890811"/>
            <a:ext cx="8896350" cy="5881464"/>
            <a:chOff x="1790700" y="658586"/>
            <a:chExt cx="8896350" cy="5524500"/>
          </a:xfrm>
        </p:grpSpPr>
        <p:sp>
          <p:nvSpPr>
            <p:cNvPr id="52" name="圆角矩形 51"/>
            <p:cNvSpPr/>
            <p:nvPr/>
          </p:nvSpPr>
          <p:spPr>
            <a:xfrm>
              <a:off x="2095500" y="963386"/>
              <a:ext cx="8591550" cy="5219700"/>
            </a:xfrm>
            <a:prstGeom prst="roundRect">
              <a:avLst>
                <a:gd name="adj" fmla="val 18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943100" y="810985"/>
              <a:ext cx="8591550" cy="5226957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790700" y="658586"/>
              <a:ext cx="8591550" cy="5248728"/>
            </a:xfrm>
            <a:prstGeom prst="roundRect">
              <a:avLst>
                <a:gd name="adj" fmla="val 1834"/>
              </a:avLst>
            </a:prstGeom>
            <a:pattFill prst="pct5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73300" y="677948"/>
            <a:ext cx="603251" cy="133627"/>
            <a:chOff x="2273300" y="968237"/>
            <a:chExt cx="603251" cy="133627"/>
          </a:xfrm>
        </p:grpSpPr>
        <p:sp>
          <p:nvSpPr>
            <p:cNvPr id="64" name="椭圆 63"/>
            <p:cNvSpPr/>
            <p:nvPr/>
          </p:nvSpPr>
          <p:spPr>
            <a:xfrm>
              <a:off x="2273300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508112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742924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V="1">
            <a:off x="1943100" y="5428206"/>
            <a:ext cx="460315" cy="60325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995852" y="1089994"/>
            <a:ext cx="411075" cy="54387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 flipV="1">
            <a:off x="9661651" y="5428206"/>
            <a:ext cx="631194" cy="60325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9656835" y="1089994"/>
            <a:ext cx="563675" cy="54387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845742" y="910340"/>
            <a:ext cx="6658693" cy="519252"/>
            <a:chOff x="2411412" y="1383032"/>
            <a:chExt cx="7264175" cy="590659"/>
          </a:xfrm>
        </p:grpSpPr>
        <p:sp>
          <p:nvSpPr>
            <p:cNvPr id="23" name="圆角矩形 22"/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问题定义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800237" y="4343641"/>
            <a:ext cx="6674175" cy="529688"/>
            <a:chOff x="2411412" y="1383032"/>
            <a:chExt cx="7264175" cy="590659"/>
          </a:xfrm>
        </p:grpSpPr>
        <p:sp>
          <p:nvSpPr>
            <p:cNvPr id="35" name="圆角矩形 34"/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问题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3-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模型对比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07363" y="186431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https://www.ypppt.com/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CFD6FD0-874B-C339-A51C-F7EC2640AFE8}"/>
              </a:ext>
            </a:extLst>
          </p:cNvPr>
          <p:cNvGrpSpPr/>
          <p:nvPr/>
        </p:nvGrpSpPr>
        <p:grpSpPr>
          <a:xfrm>
            <a:off x="2845742" y="2017272"/>
            <a:ext cx="6658693" cy="537414"/>
            <a:chOff x="2411412" y="1383032"/>
            <a:chExt cx="7264175" cy="590659"/>
          </a:xfrm>
        </p:grpSpPr>
        <p:sp>
          <p:nvSpPr>
            <p:cNvPr id="26" name="圆角矩形 30">
              <a:extLst>
                <a:ext uri="{FF2B5EF4-FFF2-40B4-BE49-F238E27FC236}">
                  <a16:creationId xmlns:a16="http://schemas.microsoft.com/office/drawing/2014/main" id="{E3810AD1-23A4-B231-63E2-DD9155988A5F}"/>
                </a:ext>
              </a:extLst>
            </p:cNvPr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7353083-F69A-F04C-6D65-604261491FEC}"/>
                </a:ext>
              </a:extLst>
            </p:cNvPr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问题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1.1-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共线性分析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BBCA9EC-03A4-9555-56A4-1C4513606237}"/>
              </a:ext>
            </a:extLst>
          </p:cNvPr>
          <p:cNvGrpSpPr/>
          <p:nvPr/>
        </p:nvGrpSpPr>
        <p:grpSpPr>
          <a:xfrm>
            <a:off x="2836748" y="2595514"/>
            <a:ext cx="6674175" cy="559923"/>
            <a:chOff x="2411412" y="1383032"/>
            <a:chExt cx="7264175" cy="590659"/>
          </a:xfrm>
        </p:grpSpPr>
        <p:sp>
          <p:nvSpPr>
            <p:cNvPr id="38" name="圆角矩形 30">
              <a:extLst>
                <a:ext uri="{FF2B5EF4-FFF2-40B4-BE49-F238E27FC236}">
                  <a16:creationId xmlns:a16="http://schemas.microsoft.com/office/drawing/2014/main" id="{63BF42B8-105B-8E39-D788-C6D15E9C8017}"/>
                </a:ext>
              </a:extLst>
            </p:cNvPr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B940EAE-CEB1-8408-865B-B6CBC1FEA6D1}"/>
                </a:ext>
              </a:extLst>
            </p:cNvPr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问题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1.2-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模型改进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7DA0D16-B892-11AB-CEC4-BEB013BE732E}"/>
              </a:ext>
            </a:extLst>
          </p:cNvPr>
          <p:cNvGrpSpPr/>
          <p:nvPr/>
        </p:nvGrpSpPr>
        <p:grpSpPr>
          <a:xfrm>
            <a:off x="2809737" y="3769849"/>
            <a:ext cx="6674175" cy="516904"/>
            <a:chOff x="2411412" y="1383032"/>
            <a:chExt cx="7264175" cy="590659"/>
          </a:xfrm>
        </p:grpSpPr>
        <p:sp>
          <p:nvSpPr>
            <p:cNvPr id="41" name="圆角矩形 30">
              <a:extLst>
                <a:ext uri="{FF2B5EF4-FFF2-40B4-BE49-F238E27FC236}">
                  <a16:creationId xmlns:a16="http://schemas.microsoft.com/office/drawing/2014/main" id="{0944F355-500F-ACEF-0926-805069FBA418}"/>
                </a:ext>
              </a:extLst>
            </p:cNvPr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47492F1-0C7D-4428-606B-DD4BD721558C}"/>
                </a:ext>
              </a:extLst>
            </p:cNvPr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问题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3-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随机森林算法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323CEE8-8563-8586-382F-3DB9266C88D2}"/>
              </a:ext>
            </a:extLst>
          </p:cNvPr>
          <p:cNvGrpSpPr/>
          <p:nvPr/>
        </p:nvGrpSpPr>
        <p:grpSpPr>
          <a:xfrm>
            <a:off x="2829865" y="3209678"/>
            <a:ext cx="6674175" cy="516904"/>
            <a:chOff x="2411412" y="1383032"/>
            <a:chExt cx="7264175" cy="590659"/>
          </a:xfrm>
        </p:grpSpPr>
        <p:sp>
          <p:nvSpPr>
            <p:cNvPr id="44" name="圆角矩形 30">
              <a:extLst>
                <a:ext uri="{FF2B5EF4-FFF2-40B4-BE49-F238E27FC236}">
                  <a16:creationId xmlns:a16="http://schemas.microsoft.com/office/drawing/2014/main" id="{34BDEFDB-20A2-53B5-3FE9-0A698C07D3FA}"/>
                </a:ext>
              </a:extLst>
            </p:cNvPr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DD8E64-9302-65CF-9011-C9DBA5262BFD}"/>
                </a:ext>
              </a:extLst>
            </p:cNvPr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问题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2-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多元线性回归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FEAC2B0-1153-AF97-688E-62E9E15A8849}"/>
              </a:ext>
            </a:extLst>
          </p:cNvPr>
          <p:cNvGrpSpPr/>
          <p:nvPr/>
        </p:nvGrpSpPr>
        <p:grpSpPr>
          <a:xfrm>
            <a:off x="2829865" y="1465318"/>
            <a:ext cx="6658694" cy="515576"/>
            <a:chOff x="2411412" y="1383032"/>
            <a:chExt cx="7264175" cy="590659"/>
          </a:xfrm>
        </p:grpSpPr>
        <p:sp>
          <p:nvSpPr>
            <p:cNvPr id="48" name="圆角矩形 30">
              <a:extLst>
                <a:ext uri="{FF2B5EF4-FFF2-40B4-BE49-F238E27FC236}">
                  <a16:creationId xmlns:a16="http://schemas.microsoft.com/office/drawing/2014/main" id="{64FC825F-8CE6-4206-0A38-10A204C5A59C}"/>
                </a:ext>
              </a:extLst>
            </p:cNvPr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7DB6588-BACD-60B1-E651-1C5F3D41A960}"/>
                </a:ext>
              </a:extLst>
            </p:cNvPr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特征工程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C5A6CD5-F87A-E8A8-494B-9F8929B327EA}"/>
              </a:ext>
            </a:extLst>
          </p:cNvPr>
          <p:cNvGrpSpPr/>
          <p:nvPr/>
        </p:nvGrpSpPr>
        <p:grpSpPr>
          <a:xfrm>
            <a:off x="2800237" y="4968603"/>
            <a:ext cx="6674176" cy="463732"/>
            <a:chOff x="2411412" y="1383032"/>
            <a:chExt cx="7264175" cy="590659"/>
          </a:xfrm>
        </p:grpSpPr>
        <p:sp>
          <p:nvSpPr>
            <p:cNvPr id="54" name="圆角矩形 34">
              <a:extLst>
                <a:ext uri="{FF2B5EF4-FFF2-40B4-BE49-F238E27FC236}">
                  <a16:creationId xmlns:a16="http://schemas.microsoft.com/office/drawing/2014/main" id="{5B95D4DD-8BF3-460B-0ACC-EDCCEA1D39B9}"/>
                </a:ext>
              </a:extLst>
            </p:cNvPr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1CD1174-89E9-560A-0E49-9E5BA82A7C43}"/>
                </a:ext>
              </a:extLst>
            </p:cNvPr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问题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3-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蒙特卡洛模拟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A3D47E6-3244-06E1-D7B7-7E4B885C0DD9}"/>
              </a:ext>
            </a:extLst>
          </p:cNvPr>
          <p:cNvGrpSpPr/>
          <p:nvPr/>
        </p:nvGrpSpPr>
        <p:grpSpPr>
          <a:xfrm>
            <a:off x="2790173" y="5468479"/>
            <a:ext cx="6674176" cy="432053"/>
            <a:chOff x="2411412" y="1383032"/>
            <a:chExt cx="7264175" cy="590659"/>
          </a:xfrm>
        </p:grpSpPr>
        <p:sp>
          <p:nvSpPr>
            <p:cNvPr id="57" name="圆角矩形 34">
              <a:extLst>
                <a:ext uri="{FF2B5EF4-FFF2-40B4-BE49-F238E27FC236}">
                  <a16:creationId xmlns:a16="http://schemas.microsoft.com/office/drawing/2014/main" id="{6B446D02-9AD2-96E1-7C6E-8ECF95DF71FF}"/>
                </a:ext>
              </a:extLst>
            </p:cNvPr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65CC75B-3B7B-3B6F-6917-B03ADDC1092D}"/>
                </a:ext>
              </a:extLst>
            </p:cNvPr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问题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3-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结果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8A03EF3-8242-2071-6B51-BDABA4846EF3}"/>
              </a:ext>
            </a:extLst>
          </p:cNvPr>
          <p:cNvGrpSpPr/>
          <p:nvPr/>
        </p:nvGrpSpPr>
        <p:grpSpPr>
          <a:xfrm>
            <a:off x="2780390" y="5956152"/>
            <a:ext cx="6791856" cy="529239"/>
            <a:chOff x="2411412" y="1383032"/>
            <a:chExt cx="7264175" cy="590659"/>
          </a:xfrm>
        </p:grpSpPr>
        <p:sp>
          <p:nvSpPr>
            <p:cNvPr id="62" name="圆角矩形 34">
              <a:extLst>
                <a:ext uri="{FF2B5EF4-FFF2-40B4-BE49-F238E27FC236}">
                  <a16:creationId xmlns:a16="http://schemas.microsoft.com/office/drawing/2014/main" id="{A0B5772C-34F4-7FBE-C3AB-32C3C8A1C542}"/>
                </a:ext>
              </a:extLst>
            </p:cNvPr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1113529-AA4D-3566-DD5E-815E42951A51}"/>
                </a:ext>
              </a:extLst>
            </p:cNvPr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问题</a:t>
              </a:r>
              <a:r>
                <a:rPr lang="en-US" altLang="zh-CN" sz="2000" b="1" dirty="0">
                  <a:solidFill>
                    <a:prstClr val="black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-</a:t>
              </a:r>
              <a:r>
                <a:rPr lang="zh-CN" altLang="en-US" sz="2000" b="1" dirty="0">
                  <a:solidFill>
                    <a:prstClr val="black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正交实验，扰动产生新解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0691" y="952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问题定义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93F8FC-7A7A-62EF-8E21-A1D3F3C4A649}"/>
              </a:ext>
            </a:extLst>
          </p:cNvPr>
          <p:cNvSpPr txBox="1"/>
          <p:nvPr/>
        </p:nvSpPr>
        <p:spPr>
          <a:xfrm>
            <a:off x="450049" y="987088"/>
            <a:ext cx="11291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问题定义：</a:t>
            </a:r>
            <a:endParaRPr lang="en-US" altLang="zh-CN" sz="24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847BF0-463F-6A7E-41F6-99309958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06" y="1055995"/>
            <a:ext cx="8106044" cy="54902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A47C0B-445E-A972-6F5D-5279099BBDF7}"/>
              </a:ext>
            </a:extLst>
          </p:cNvPr>
          <p:cNvSpPr txBox="1"/>
          <p:nvPr/>
        </p:nvSpPr>
        <p:spPr>
          <a:xfrm>
            <a:off x="5430440" y="129659"/>
            <a:ext cx="1331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特征工程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397AC9-1FC7-5856-B15C-41A164D3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3884"/>
            <a:ext cx="6761187" cy="277284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E1F97A1-2429-F17F-FD20-76CBFE55366E}"/>
              </a:ext>
            </a:extLst>
          </p:cNvPr>
          <p:cNvSpPr txBox="1"/>
          <p:nvPr/>
        </p:nvSpPr>
        <p:spPr>
          <a:xfrm>
            <a:off x="738727" y="887659"/>
            <a:ext cx="6936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特征工程：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对数据进行初步建模，观察变量之间的相关性，非常重要！！！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通过特征工程制图可以对数据有初步的了解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9B95A8-4EBF-971F-29DE-0B41420FB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7690" y="1552575"/>
            <a:ext cx="5274310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19F388-11CC-5CF4-44D3-96A703905463}"/>
              </a:ext>
            </a:extLst>
          </p:cNvPr>
          <p:cNvSpPr txBox="1"/>
          <p:nvPr/>
        </p:nvSpPr>
        <p:spPr>
          <a:xfrm>
            <a:off x="0" y="2411506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乙醇转化率、</a:t>
            </a:r>
            <a:r>
              <a:rPr lang="en-US" altLang="zh-CN" b="1" dirty="0"/>
              <a:t>C4</a:t>
            </a:r>
            <a:r>
              <a:rPr lang="zh-CN" altLang="en-US" b="1" dirty="0"/>
              <a:t>烯烃选择性于温度之间关系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0B44AB-81F6-D8FF-F791-805BE86FED99}"/>
              </a:ext>
            </a:extLst>
          </p:cNvPr>
          <p:cNvSpPr txBox="1"/>
          <p:nvPr/>
        </p:nvSpPr>
        <p:spPr>
          <a:xfrm>
            <a:off x="6917690" y="1614062"/>
            <a:ext cx="6122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不同变量相关性矩阵</a:t>
            </a:r>
          </a:p>
        </p:txBody>
      </p:sp>
    </p:spTree>
    <p:extLst>
      <p:ext uri="{BB962C8B-B14F-4D97-AF65-F5344CB8AC3E}">
        <p14:creationId xmlns:p14="http://schemas.microsoft.com/office/powerpoint/2010/main" val="356994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006C07-69AA-3514-E29E-DF9D4588DF2C}"/>
              </a:ext>
            </a:extLst>
          </p:cNvPr>
          <p:cNvSpPr txBox="1"/>
          <p:nvPr/>
        </p:nvSpPr>
        <p:spPr>
          <a:xfrm>
            <a:off x="277723" y="978049"/>
            <a:ext cx="5272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研究乙醇转化率、</a:t>
            </a:r>
            <a:r>
              <a:rPr lang="en-US" altLang="zh-CN" b="1" dirty="0"/>
              <a:t>C4</a:t>
            </a:r>
            <a:r>
              <a:rPr lang="zh-CN" altLang="en-US" b="1" dirty="0"/>
              <a:t>烯烃的选择性与温度的关系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线性关系（一次函数关系）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指数关系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二次函数关系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D5B502-064E-CCF8-52C0-9CDD69CA3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922" y="2583165"/>
            <a:ext cx="7492996" cy="308964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4B7C49A-E513-D480-570A-2CE9D24E0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" y="2583165"/>
            <a:ext cx="4144644" cy="30896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FE0B61-7C31-570A-2B7F-88F937317EB6}"/>
              </a:ext>
            </a:extLst>
          </p:cNvPr>
          <p:cNvSpPr txBox="1"/>
          <p:nvPr/>
        </p:nvSpPr>
        <p:spPr>
          <a:xfrm>
            <a:off x="3451828" y="5961529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详细代码见</a:t>
            </a:r>
            <a:r>
              <a:rPr lang="en-US" altLang="zh-CN" b="1" dirty="0"/>
              <a:t>fits_C4.mlx</a:t>
            </a:r>
            <a:r>
              <a:rPr lang="zh-CN" altLang="en-US" dirty="0"/>
              <a:t>与</a:t>
            </a:r>
            <a:r>
              <a:rPr lang="en-US" altLang="zh-CN" b="1" dirty="0" err="1"/>
              <a:t>fits_ethanol.mlx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A2A846-594B-1D68-5A26-7C981DAEE206}"/>
              </a:ext>
            </a:extLst>
          </p:cNvPr>
          <p:cNvSpPr txBox="1"/>
          <p:nvPr/>
        </p:nvSpPr>
        <p:spPr>
          <a:xfrm>
            <a:off x="0" y="2149939"/>
            <a:ext cx="608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由相关系数矩阵可知：变量之间</a:t>
            </a:r>
            <a:r>
              <a:rPr lang="zh-CN" altLang="en-US" b="1" dirty="0"/>
              <a:t>存在较大的线性相关性。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9F022-FB6D-B56B-C5B5-2A9B4ECD7545}"/>
              </a:ext>
            </a:extLst>
          </p:cNvPr>
          <p:cNvSpPr txBox="1"/>
          <p:nvPr/>
        </p:nvSpPr>
        <p:spPr>
          <a:xfrm>
            <a:off x="4881224" y="59478"/>
            <a:ext cx="2429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问题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1.1-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共线性分析</a:t>
            </a:r>
          </a:p>
        </p:txBody>
      </p:sp>
    </p:spTree>
    <p:extLst>
      <p:ext uri="{BB962C8B-B14F-4D97-AF65-F5344CB8AC3E}">
        <p14:creationId xmlns:p14="http://schemas.microsoft.com/office/powerpoint/2010/main" val="27028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5E81F2-342F-D1FD-0882-C73D5C07B235}"/>
                  </a:ext>
                </a:extLst>
              </p:cNvPr>
              <p:cNvSpPr txBox="1"/>
              <p:nvPr/>
            </p:nvSpPr>
            <p:spPr>
              <a:xfrm>
                <a:off x="277723" y="978049"/>
                <a:ext cx="8250977" cy="1480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对附件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中 </a:t>
                </a:r>
                <a:r>
                  <a:rPr lang="en-US" altLang="zh-CN" dirty="0"/>
                  <a:t>350 </a:t>
                </a:r>
                <a:r>
                  <a:rPr lang="zh-CN" altLang="en-US" dirty="0"/>
                  <a:t>度时给定的催化剂组合在一次实验不同时间的测试结果进行分析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线性拟合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指数拟合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accent1"/>
                    </a:solidFill>
                  </a:rPr>
                  <a:t>指数修正拟合：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19.23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−0.006751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+26.55</m:t>
                    </m:r>
                  </m:oMath>
                </a14:m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5E81F2-342F-D1FD-0882-C73D5C07B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23" y="978049"/>
                <a:ext cx="8250977" cy="1480405"/>
              </a:xfrm>
              <a:prstGeom prst="rect">
                <a:avLst/>
              </a:prstGeom>
              <a:blipFill>
                <a:blip r:embed="rId2"/>
                <a:stretch>
                  <a:fillRect l="-665" t="-3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9A535A9-5A30-E066-8FEC-0133C923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449" y="1426168"/>
            <a:ext cx="6584251" cy="521253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86BE032-ADA5-8998-293F-9F6C40544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23" y="4188195"/>
            <a:ext cx="4990145" cy="10930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3E9622-01C5-5732-BC04-142012745233}"/>
              </a:ext>
            </a:extLst>
          </p:cNvPr>
          <p:cNvSpPr txBox="1"/>
          <p:nvPr/>
        </p:nvSpPr>
        <p:spPr>
          <a:xfrm>
            <a:off x="277723" y="5436963"/>
            <a:ext cx="302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详细代码见</a:t>
            </a:r>
            <a:r>
              <a:rPr lang="en-US" altLang="zh-CN" b="1" dirty="0"/>
              <a:t>problem_1_2.mlx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21D7AA-9992-3539-36F8-A037CBBE6807}"/>
                  </a:ext>
                </a:extLst>
              </p:cNvPr>
              <p:cNvSpPr txBox="1"/>
              <p:nvPr/>
            </p:nvSpPr>
            <p:spPr>
              <a:xfrm>
                <a:off x="277723" y="2825565"/>
                <a:ext cx="2898550" cy="1206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模型比较指标：</a:t>
                </a:r>
                <a:r>
                  <a:rPr lang="en-US" altLang="zh-CN" b="1" dirty="0"/>
                  <a:t>R-square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趋向于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说明拟合效果差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趋向于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说明拟合效果好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21D7AA-9992-3539-36F8-A037CBBE6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23" y="2825565"/>
                <a:ext cx="2898550" cy="1206869"/>
              </a:xfrm>
              <a:prstGeom prst="rect">
                <a:avLst/>
              </a:prstGeom>
              <a:blipFill>
                <a:blip r:embed="rId5"/>
                <a:stretch>
                  <a:fillRect l="-1895" t="-4569" r="-1474" b="-8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50D6DA7-9F60-F1BD-59A9-351012446736}"/>
              </a:ext>
            </a:extLst>
          </p:cNvPr>
          <p:cNvSpPr txBox="1"/>
          <p:nvPr/>
        </p:nvSpPr>
        <p:spPr>
          <a:xfrm>
            <a:off x="4784054" y="34634"/>
            <a:ext cx="2623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问题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1.2-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模型改进</a:t>
            </a:r>
          </a:p>
        </p:txBody>
      </p:sp>
    </p:spTree>
    <p:extLst>
      <p:ext uri="{BB962C8B-B14F-4D97-AF65-F5344CB8AC3E}">
        <p14:creationId xmlns:p14="http://schemas.microsoft.com/office/powerpoint/2010/main" val="134659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25E81F2-342F-D1FD-0882-C73D5C07B235}"/>
              </a:ext>
            </a:extLst>
          </p:cNvPr>
          <p:cNvSpPr txBox="1"/>
          <p:nvPr/>
        </p:nvSpPr>
        <p:spPr>
          <a:xfrm>
            <a:off x="277723" y="905701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探讨不同催化剂组合及温度对乙醇转化率以及 </a:t>
            </a:r>
            <a:r>
              <a:rPr lang="en-US" altLang="zh-CN" b="1" dirty="0"/>
              <a:t>C4 </a:t>
            </a:r>
            <a:r>
              <a:rPr lang="zh-CN" altLang="en-US" b="1" dirty="0"/>
              <a:t>烯烃选择性大小的影响。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1FA7C67-7A90-7892-C244-FC516BFFEBB3}"/>
                  </a:ext>
                </a:extLst>
              </p:cNvPr>
              <p:cNvSpPr txBox="1"/>
              <p:nvPr/>
            </p:nvSpPr>
            <p:spPr>
              <a:xfrm>
                <a:off x="277723" y="1230290"/>
                <a:ext cx="71476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多元线性回归</a:t>
                </a:r>
                <a:endParaRPr lang="en-US" altLang="zh-CN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1FA7C67-7A90-7892-C244-FC516BFFE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23" y="1230290"/>
                <a:ext cx="7147662" cy="830997"/>
              </a:xfrm>
              <a:prstGeom prst="rect">
                <a:avLst/>
              </a:prstGeom>
              <a:blipFill>
                <a:blip r:embed="rId2"/>
                <a:stretch>
                  <a:fillRect l="-1365" t="-8824" b="-5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04B8FE-28CE-AAE6-47ED-D55ADFD463F1}"/>
                  </a:ext>
                </a:extLst>
              </p:cNvPr>
              <p:cNvSpPr txBox="1"/>
              <p:nvPr/>
            </p:nvSpPr>
            <p:spPr>
              <a:xfrm>
                <a:off x="277722" y="1990413"/>
                <a:ext cx="11914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为 </a:t>
                </a:r>
                <a:r>
                  <a:rPr lang="en-US" altLang="zh-CN" dirty="0"/>
                  <a:t>Co </a:t>
                </a:r>
                <a:r>
                  <a:rPr lang="zh-CN" altLang="en-US" dirty="0"/>
                  <a:t>负载量，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𝐶𝑜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HAP</a:t>
                </a:r>
                <a:r>
                  <a:rPr lang="zh-CN" altLang="en-US" dirty="0"/>
                  <a:t>装料比，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为乙醇总剂量，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为乙 醇浓度，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零一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变量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为反应温度。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04B8FE-28CE-AAE6-47ED-D55ADFD46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22" y="1990413"/>
                <a:ext cx="11914277" cy="369332"/>
              </a:xfrm>
              <a:prstGeom prst="rect">
                <a:avLst/>
              </a:prstGeom>
              <a:blipFill>
                <a:blip r:embed="rId3"/>
                <a:stretch>
                  <a:fillRect l="-461"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B79A303-F2A9-882C-0686-356AFB7FCB57}"/>
                  </a:ext>
                </a:extLst>
              </p:cNvPr>
              <p:cNvSpPr txBox="1"/>
              <p:nvPr/>
            </p:nvSpPr>
            <p:spPr>
              <a:xfrm>
                <a:off x="4165907" y="2366441"/>
                <a:ext cx="3604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目标函数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：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B79A303-F2A9-882C-0686-356AFB7FC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07" y="2366441"/>
                <a:ext cx="3604833" cy="276999"/>
              </a:xfrm>
              <a:prstGeom prst="rect">
                <a:avLst/>
              </a:prstGeom>
              <a:blipFill>
                <a:blip r:embed="rId4"/>
                <a:stretch>
                  <a:fillRect l="-1858" t="-23913" r="-202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DE8C9BEE-A735-AAA5-598F-1EF818335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41" y="2369735"/>
            <a:ext cx="2600000" cy="961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8D01D31-FF15-6637-7909-40E18D175EC0}"/>
                  </a:ext>
                </a:extLst>
              </p:cNvPr>
              <p:cNvSpPr txBox="1"/>
              <p:nvPr/>
            </p:nvSpPr>
            <p:spPr>
              <a:xfrm>
                <a:off x="3016623" y="2643440"/>
                <a:ext cx="84850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当实验选择装料方式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 虚拟变量 </a:t>
                </a:r>
                <a:r>
                  <a:rPr lang="en-US" altLang="zh-CN" dirty="0"/>
                  <a:t>D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当实验选择装料方式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时， 虚拟变量 </a:t>
                </a:r>
                <a:r>
                  <a:rPr lang="en-US" altLang="zh-CN" dirty="0"/>
                  <a:t>D = 0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8D01D31-FF15-6637-7909-40E18D175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623" y="2643440"/>
                <a:ext cx="8485094" cy="646331"/>
              </a:xfrm>
              <a:prstGeom prst="rect">
                <a:avLst/>
              </a:prstGeom>
              <a:blipFill>
                <a:blip r:embed="rId6"/>
                <a:stretch>
                  <a:fillRect l="-503" t="-8491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2CAFEFE1-C5AB-E7C8-E4D7-CD3E4160C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476" y="4076121"/>
            <a:ext cx="1971429" cy="9047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C573417-0FF4-229A-E9AC-884D3560DAC5}"/>
              </a:ext>
            </a:extLst>
          </p:cNvPr>
          <p:cNvSpPr txBox="1"/>
          <p:nvPr/>
        </p:nvSpPr>
        <p:spPr>
          <a:xfrm>
            <a:off x="2451847" y="4005922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由特征工程可知</a:t>
            </a:r>
            <a:r>
              <a:rPr lang="zh-CN" altLang="en-US" dirty="0"/>
              <a:t>，自变量之间可能存在</a:t>
            </a:r>
            <a:r>
              <a:rPr lang="zh-CN" altLang="en-US" b="1" dirty="0"/>
              <a:t>共线性关系</a:t>
            </a:r>
            <a:r>
              <a:rPr lang="zh-CN" altLang="en-US" dirty="0"/>
              <a:t>，即一个自变量的变化可能造成其它自变量发生变化，因此通过多元线性回归模型求得的</a:t>
            </a:r>
            <a:r>
              <a:rPr lang="zh-CN" altLang="en-US" b="1" dirty="0"/>
              <a:t>参数不一定可信</a:t>
            </a:r>
            <a:r>
              <a:rPr lang="zh-CN" altLang="en-US" dirty="0"/>
              <a:t>。 据此，我们先通过计算 </a:t>
            </a:r>
            <a:r>
              <a:rPr lang="en-US" altLang="zh-CN" dirty="0"/>
              <a:t>VIF </a:t>
            </a:r>
            <a:r>
              <a:rPr lang="zh-CN" altLang="en-US" dirty="0"/>
              <a:t>值来</a:t>
            </a:r>
            <a:r>
              <a:rPr lang="zh-CN" altLang="en-US" b="1" dirty="0"/>
              <a:t>检验变量之间是否存在共线性关系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94F811-EA1E-74F1-C207-417DD4262736}"/>
              </a:ext>
            </a:extLst>
          </p:cNvPr>
          <p:cNvSpPr txBox="1"/>
          <p:nvPr/>
        </p:nvSpPr>
        <p:spPr>
          <a:xfrm>
            <a:off x="9235678" y="4159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多元线性回归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546FD8EC-5568-B73A-FD3C-CA2A382BA366}"/>
              </a:ext>
            </a:extLst>
          </p:cNvPr>
          <p:cNvSpPr/>
          <p:nvPr/>
        </p:nvSpPr>
        <p:spPr>
          <a:xfrm>
            <a:off x="9848146" y="4528502"/>
            <a:ext cx="344723" cy="7479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F5A354D-F74E-4CF3-15CF-CA7D5D23C9AF}"/>
              </a:ext>
            </a:extLst>
          </p:cNvPr>
          <p:cNvSpPr txBox="1"/>
          <p:nvPr/>
        </p:nvSpPr>
        <p:spPr>
          <a:xfrm>
            <a:off x="9583268" y="5290385"/>
            <a:ext cx="874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岭回归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8C113C-71FA-4686-758E-049405F0D502}"/>
              </a:ext>
            </a:extLst>
          </p:cNvPr>
          <p:cNvSpPr txBox="1"/>
          <p:nvPr/>
        </p:nvSpPr>
        <p:spPr>
          <a:xfrm>
            <a:off x="277723" y="6460678"/>
            <a:ext cx="8279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8"/>
              </a:rPr>
              <a:t>(141</a:t>
            </a:r>
            <a:r>
              <a:rPr lang="zh-CN" altLang="en-US" dirty="0">
                <a:hlinkClick r:id="rId8"/>
              </a:rPr>
              <a:t>条消息</a:t>
            </a:r>
            <a:r>
              <a:rPr lang="en-US" altLang="zh-CN" dirty="0">
                <a:hlinkClick r:id="rId8"/>
              </a:rPr>
              <a:t>) </a:t>
            </a:r>
            <a:r>
              <a:rPr lang="zh-CN" altLang="en-US" dirty="0">
                <a:hlinkClick r:id="rId8"/>
              </a:rPr>
              <a:t>多重共线性</a:t>
            </a:r>
            <a:r>
              <a:rPr lang="en-US" altLang="zh-CN" dirty="0" err="1">
                <a:hlinkClick r:id="rId8"/>
              </a:rPr>
              <a:t>VIF_Lemon_ZL</a:t>
            </a:r>
            <a:r>
              <a:rPr lang="zh-CN" altLang="en-US" dirty="0">
                <a:hlinkClick r:id="rId8"/>
              </a:rPr>
              <a:t>的博客</a:t>
            </a:r>
            <a:r>
              <a:rPr lang="en-US" altLang="zh-CN" dirty="0">
                <a:hlinkClick r:id="rId8"/>
              </a:rPr>
              <a:t>-CSDN</a:t>
            </a:r>
            <a:r>
              <a:rPr lang="zh-CN" altLang="en-US" dirty="0">
                <a:hlinkClick r:id="rId8"/>
              </a:rPr>
              <a:t>博客</a:t>
            </a:r>
            <a:r>
              <a:rPr lang="en-US" altLang="zh-CN" dirty="0">
                <a:hlinkClick r:id="rId8"/>
              </a:rPr>
              <a:t>_</a:t>
            </a:r>
            <a:r>
              <a:rPr lang="en-US" altLang="zh-CN" dirty="0" err="1">
                <a:hlinkClick r:id="rId8"/>
              </a:rPr>
              <a:t>vif</a:t>
            </a:r>
            <a:r>
              <a:rPr lang="zh-CN" altLang="en-US" dirty="0">
                <a:hlinkClick r:id="rId8"/>
              </a:rPr>
              <a:t>值判断多重共线性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7BEAF20-8C75-66B1-0172-95C69839D1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723" y="5369236"/>
            <a:ext cx="5818277" cy="109766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5F3045D-1790-596C-7AFE-5A839A8EAADE}"/>
              </a:ext>
            </a:extLst>
          </p:cNvPr>
          <p:cNvSpPr txBox="1"/>
          <p:nvPr/>
        </p:nvSpPr>
        <p:spPr>
          <a:xfrm>
            <a:off x="4569621" y="78581"/>
            <a:ext cx="333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问题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2-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多元线性回归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3CCF5A-0DD4-CDC9-C7B3-04E7D477E5D8}"/>
              </a:ext>
            </a:extLst>
          </p:cNvPr>
          <p:cNvSpPr txBox="1"/>
          <p:nvPr/>
        </p:nvSpPr>
        <p:spPr>
          <a:xfrm>
            <a:off x="277722" y="3499224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共线性检验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06974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B897AB-9F7A-EF6F-6E31-91D0E4A8855E}"/>
                  </a:ext>
                </a:extLst>
              </p:cNvPr>
              <p:cNvSpPr txBox="1"/>
              <p:nvPr/>
            </p:nvSpPr>
            <p:spPr>
              <a:xfrm>
                <a:off x="443754" y="1459572"/>
                <a:ext cx="80278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乙醇转化率</a:t>
                </a: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/>
                      <m:t>−</m:t>
                    </m:r>
                    <m:r>
                      <m:rPr>
                        <m:nor/>
                      </m:rPr>
                      <a:rPr lang="en-US" altLang="zh-CN"/>
                      <m:t>0.2604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0.0633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+ 0.1572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8.2139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+ 0.3337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altLang="zh-CN"/>
                      <m:t>+ 3.8501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81.7793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C4 </a:t>
                </a:r>
                <a:r>
                  <a:rPr lang="zh-CN" altLang="en-US" b="1" dirty="0"/>
                  <a:t>烯烃选择性</a:t>
                </a:r>
                <a:endParaRPr lang="en-US" altLang="zh-CN" sz="18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/>
                      <m:t>−</m:t>
                    </m:r>
                    <m:r>
                      <m:rPr>
                        <m:nor/>
                      </m:rPr>
                      <a:rPr lang="en-US" altLang="zh-CN"/>
                      <m:t>3.3574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0.0072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+ 0.0917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+ 2.9529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+ 0.1814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altLang="zh-CN"/>
                      <m:t>+ 2.0266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zh-CN" altLang="en-US"/>
                      <m:t>− </m:t>
                    </m:r>
                    <m:r>
                      <m:rPr>
                        <m:nor/>
                      </m:rPr>
                      <a:rPr lang="en-US" altLang="zh-CN"/>
                      <m:t>49.7293</m:t>
                    </m:r>
                  </m:oMath>
                </a14:m>
                <a:endParaRPr lang="zh-CN" altLang="en-US" sz="18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B897AB-9F7A-EF6F-6E31-91D0E4A88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4" y="1459572"/>
                <a:ext cx="8027893" cy="1200329"/>
              </a:xfrm>
              <a:prstGeom prst="rect">
                <a:avLst/>
              </a:prstGeom>
              <a:blipFill>
                <a:blip r:embed="rId2"/>
                <a:stretch>
                  <a:fillRect l="-683" t="-4061" b="-5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DFC36F9-212F-FA96-FB54-D2B5B105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91435"/>
            <a:ext cx="3971605" cy="30455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487253-7A8A-508A-6E08-8D2F51F85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730" y="3191435"/>
            <a:ext cx="3775169" cy="30425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E62EC7-296D-7E5B-FA2D-482C8EF795E7}"/>
              </a:ext>
            </a:extLst>
          </p:cNvPr>
          <p:cNvSpPr txBox="1"/>
          <p:nvPr/>
        </p:nvSpPr>
        <p:spPr>
          <a:xfrm>
            <a:off x="4444105" y="6282267"/>
            <a:ext cx="330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详细代码见</a:t>
            </a:r>
            <a:r>
              <a:rPr lang="en-US" altLang="zh-CN" b="1" dirty="0" err="1"/>
              <a:t>muti_regression.mlx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D24160-3AE5-EA11-43D4-B7C747AE0D4D}"/>
              </a:ext>
            </a:extLst>
          </p:cNvPr>
          <p:cNvSpPr txBox="1"/>
          <p:nvPr/>
        </p:nvSpPr>
        <p:spPr>
          <a:xfrm>
            <a:off x="4766982" y="125718"/>
            <a:ext cx="2658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问题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2-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多元线性回归</a:t>
            </a:r>
          </a:p>
        </p:txBody>
      </p:sp>
    </p:spTree>
    <p:extLst>
      <p:ext uri="{BB962C8B-B14F-4D97-AF65-F5344CB8AC3E}">
        <p14:creationId xmlns:p14="http://schemas.microsoft.com/office/powerpoint/2010/main" val="377153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1F20DA-B3C9-DDA4-2B7E-FFE4FAC43891}"/>
              </a:ext>
            </a:extLst>
          </p:cNvPr>
          <p:cNvSpPr txBox="1"/>
          <p:nvPr/>
        </p:nvSpPr>
        <p:spPr>
          <a:xfrm>
            <a:off x="0" y="16392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鲁棒性差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AB2529-B633-0E8A-06E1-20827E05A900}"/>
              </a:ext>
            </a:extLst>
          </p:cNvPr>
          <p:cNvSpPr txBox="1"/>
          <p:nvPr/>
        </p:nvSpPr>
        <p:spPr>
          <a:xfrm>
            <a:off x="1286435" y="1108523"/>
            <a:ext cx="25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多元线性回归、岭回归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4C2E4B05-A06B-B040-33E7-8EBAF7593034}"/>
              </a:ext>
            </a:extLst>
          </p:cNvPr>
          <p:cNvSpPr/>
          <p:nvPr/>
        </p:nvSpPr>
        <p:spPr>
          <a:xfrm>
            <a:off x="2380338" y="1449912"/>
            <a:ext cx="344723" cy="7479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F92687-0543-8406-89BB-FBC7B87DF9F8}"/>
              </a:ext>
            </a:extLst>
          </p:cNvPr>
          <p:cNvSpPr txBox="1"/>
          <p:nvPr/>
        </p:nvSpPr>
        <p:spPr>
          <a:xfrm>
            <a:off x="1977144" y="2219382"/>
            <a:ext cx="1151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随机森林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DFB6B0-7D7D-B4AB-4C9C-15DF1C0E377D}"/>
              </a:ext>
            </a:extLst>
          </p:cNvPr>
          <p:cNvSpPr txBox="1"/>
          <p:nvPr/>
        </p:nvSpPr>
        <p:spPr>
          <a:xfrm>
            <a:off x="1" y="3102258"/>
            <a:ext cx="54415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随机森林一般采用</a:t>
            </a:r>
            <a:r>
              <a:rPr lang="en-US" altLang="zh-CN" b="1" dirty="0"/>
              <a:t>CART</a:t>
            </a:r>
            <a:r>
              <a:rPr lang="zh-CN" altLang="en-US" dirty="0"/>
              <a:t>决策树作为基学习器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不同于只能处理分类问题而不能 处理回归问题的</a:t>
            </a:r>
            <a:r>
              <a:rPr lang="en-US" altLang="zh-CN" b="1" dirty="0"/>
              <a:t>ID3</a:t>
            </a:r>
            <a:r>
              <a:rPr lang="zh-CN" altLang="en-US" dirty="0"/>
              <a:t>和</a:t>
            </a:r>
            <a:r>
              <a:rPr lang="en-US" altLang="zh-CN" b="1" dirty="0"/>
              <a:t>C4.5</a:t>
            </a:r>
            <a:r>
              <a:rPr lang="zh-CN" altLang="en-US" dirty="0"/>
              <a:t>决策树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CART</a:t>
            </a:r>
            <a:r>
              <a:rPr lang="zh-CN" altLang="en-US" dirty="0"/>
              <a:t>树是一种分类回归树算法，它既可以用于分类又可以用于回归，而基于我们的模型我们构建对应的</a:t>
            </a:r>
            <a:r>
              <a:rPr lang="en-US" altLang="zh-CN" b="1" dirty="0"/>
              <a:t>CART</a:t>
            </a:r>
            <a:r>
              <a:rPr lang="zh-CN" altLang="en-US" dirty="0"/>
              <a:t>回归树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D5A79C-64B5-0A2F-7BD4-48B8B5A1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56" y="1632879"/>
            <a:ext cx="5107344" cy="43805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B75E50-360C-9368-1933-B4E9952D3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920" y="1333643"/>
            <a:ext cx="1664160" cy="497900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0AD9DFC-F153-4F9C-2454-CDEDAA70A91A}"/>
              </a:ext>
            </a:extLst>
          </p:cNvPr>
          <p:cNvSpPr txBox="1"/>
          <p:nvPr/>
        </p:nvSpPr>
        <p:spPr>
          <a:xfrm>
            <a:off x="0" y="5364793"/>
            <a:ext cx="3260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详细代码见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random_forest.mlx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Monte_Carlo_simulation.mlx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3D22C5-549E-28F9-5806-64BDF83DA39F}"/>
              </a:ext>
            </a:extLst>
          </p:cNvPr>
          <p:cNvSpPr txBox="1"/>
          <p:nvPr/>
        </p:nvSpPr>
        <p:spPr>
          <a:xfrm>
            <a:off x="4691541" y="80004"/>
            <a:ext cx="2808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问题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3-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随机森林算法</a:t>
            </a:r>
          </a:p>
        </p:txBody>
      </p:sp>
    </p:spTree>
    <p:extLst>
      <p:ext uri="{BB962C8B-B14F-4D97-AF65-F5344CB8AC3E}">
        <p14:creationId xmlns:p14="http://schemas.microsoft.com/office/powerpoint/2010/main" val="57797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939</Words>
  <Application>Microsoft Office PowerPoint</Application>
  <PresentationFormat>宽屏</PresentationFormat>
  <Paragraphs>116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阿里巴巴普惠体 2.0 55 Regular</vt:lpstr>
      <vt:lpstr>等线</vt:lpstr>
      <vt:lpstr>等线 Light</vt:lpstr>
      <vt:lpstr>江城斜黑体 900W</vt:lpstr>
      <vt:lpstr>Arial</vt:lpstr>
      <vt:lpstr>Calibri</vt:lpstr>
      <vt:lpstr>Calibri Light</vt:lpstr>
      <vt:lpstr>Cambria Math</vt:lpstr>
      <vt:lpstr>Office 主题​​</vt:lpstr>
      <vt:lpstr>1_Office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 时煌</dc:creator>
  <cp:lastModifiedBy>潘 时煌</cp:lastModifiedBy>
  <cp:revision>22</cp:revision>
  <dcterms:created xsi:type="dcterms:W3CDTF">2022-05-15T06:41:45Z</dcterms:created>
  <dcterms:modified xsi:type="dcterms:W3CDTF">2022-05-20T06:02:22Z</dcterms:modified>
</cp:coreProperties>
</file>