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9" r:id="rId2"/>
    <p:sldId id="258" r:id="rId3"/>
    <p:sldId id="257" r:id="rId4"/>
    <p:sldId id="262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65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2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19A5A-B8FE-864D-9BC3-604B38E93EDC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AD49-6BCD-404C-BE0C-0E201802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Sybil attack is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AD49-6BCD-404C-BE0C-0E2018021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B93606B-D5C2-CD44-9258-5E557C20BE0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316AB5B-C74C-7440-9A7B-15CC13164B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1515535"/>
            <a:ext cx="6625169" cy="182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Dsybil</a:t>
            </a:r>
            <a:r>
              <a:rPr lang="en-US" sz="3200" dirty="0" smtClean="0"/>
              <a:t>:  recommendation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Decentralized system final project</a:t>
            </a:r>
          </a:p>
          <a:p>
            <a:r>
              <a:rPr lang="en-US" dirty="0" smtClean="0"/>
              <a:t>Yuye (Irene) Wang</a:t>
            </a:r>
          </a:p>
          <a:p>
            <a:r>
              <a:rPr lang="en-US" dirty="0" smtClean="0"/>
              <a:t>Dec 17,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0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4" name="Rounded Rectangle 71"/>
          <p:cNvSpPr>
            <a:spLocks noChangeArrowheads="1"/>
          </p:cNvSpPr>
          <p:nvPr/>
        </p:nvSpPr>
        <p:spPr bwMode="auto">
          <a:xfrm>
            <a:off x="12578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04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99236" y="3569896"/>
            <a:ext cx="85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0.4</a:t>
            </a:r>
            <a:endParaRPr lang="en-US" i="1" dirty="0"/>
          </a:p>
        </p:txBody>
      </p:sp>
      <p:sp>
        <p:nvSpPr>
          <p:cNvPr id="9" name="TextBox 76"/>
          <p:cNvSpPr txBox="1">
            <a:spLocks noChangeArrowheads="1"/>
          </p:cNvSpPr>
          <p:nvPr/>
        </p:nvSpPr>
        <p:spPr bwMode="auto">
          <a:xfrm>
            <a:off x="1486473" y="2622953"/>
            <a:ext cx="373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02373" y="2613428"/>
            <a:ext cx="782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: 0.2</a:t>
            </a:r>
          </a:p>
        </p:txBody>
      </p:sp>
      <p:sp>
        <p:nvSpPr>
          <p:cNvPr id="11" name="Rounded Rectangle 78"/>
          <p:cNvSpPr>
            <a:spLocks noChangeArrowheads="1"/>
          </p:cNvSpPr>
          <p:nvPr/>
        </p:nvSpPr>
        <p:spPr bwMode="auto">
          <a:xfrm>
            <a:off x="30104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930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51836" y="3569896"/>
            <a:ext cx="85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0.0</a:t>
            </a:r>
            <a:endParaRPr lang="en-US" i="1" dirty="0"/>
          </a:p>
        </p:txBody>
      </p:sp>
      <p:sp>
        <p:nvSpPr>
          <p:cNvPr id="14" name="Rounded Rectangle 81"/>
          <p:cNvSpPr>
            <a:spLocks noChangeArrowheads="1"/>
          </p:cNvSpPr>
          <p:nvPr/>
        </p:nvSpPr>
        <p:spPr bwMode="auto">
          <a:xfrm>
            <a:off x="47630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5" name="TextBox 82"/>
          <p:cNvSpPr txBox="1">
            <a:spLocks noChangeArrowheads="1"/>
          </p:cNvSpPr>
          <p:nvPr/>
        </p:nvSpPr>
        <p:spPr bwMode="auto">
          <a:xfrm>
            <a:off x="4958336" y="2665021"/>
            <a:ext cx="423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G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99636" y="2655496"/>
            <a:ext cx="78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</a:t>
            </a:r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456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04436" y="3582596"/>
            <a:ext cx="85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0.0</a:t>
            </a:r>
            <a:endParaRPr lang="en-US" i="1" dirty="0"/>
          </a:p>
        </p:txBody>
      </p:sp>
      <p:sp>
        <p:nvSpPr>
          <p:cNvPr id="19" name="Rounded Rectangle 86"/>
          <p:cNvSpPr>
            <a:spLocks noChangeArrowheads="1"/>
          </p:cNvSpPr>
          <p:nvPr/>
        </p:nvSpPr>
        <p:spPr bwMode="auto">
          <a:xfrm>
            <a:off x="65156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5982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257036" y="3582596"/>
            <a:ext cx="85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0.0</a:t>
            </a:r>
            <a:endParaRPr lang="en-US" i="1" dirty="0"/>
          </a:p>
        </p:txBody>
      </p: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2070673" y="2082408"/>
            <a:ext cx="177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2 good objs</a:t>
            </a:r>
          </a:p>
        </p:txBody>
      </p:sp>
      <p:sp>
        <p:nvSpPr>
          <p:cNvPr id="25" name="Rectangle 94"/>
          <p:cNvSpPr>
            <a:spLocks noChangeArrowheads="1"/>
          </p:cNvSpPr>
          <p:nvPr/>
        </p:nvSpPr>
        <p:spPr bwMode="auto">
          <a:xfrm>
            <a:off x="5590161" y="2099871"/>
            <a:ext cx="160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 bad objs</a:t>
            </a:r>
          </a:p>
        </p:txBody>
      </p:sp>
      <p:sp>
        <p:nvSpPr>
          <p:cNvPr id="26" name="TextBox 95"/>
          <p:cNvSpPr txBox="1">
            <a:spLocks noChangeArrowheads="1"/>
          </p:cNvSpPr>
          <p:nvPr/>
        </p:nvSpPr>
        <p:spPr bwMode="auto">
          <a:xfrm>
            <a:off x="1506180" y="3065940"/>
            <a:ext cx="40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H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722080" y="3058002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: 0.2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302" y="4014084"/>
            <a:ext cx="740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File</a:t>
            </a:r>
          </a:p>
          <a:p>
            <a:r>
              <a:rPr lang="en-US" sz="2000" dirty="0" smtClean="0"/>
              <a:t>Name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r3file1good    r3file2good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r3file3bad          r3file4bad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14"/>
          <p:cNvSpPr>
            <a:spLocks noChangeArrowheads="1"/>
          </p:cNvSpPr>
          <p:nvPr/>
        </p:nvSpPr>
        <p:spPr bwMode="auto">
          <a:xfrm>
            <a:off x="1271900" y="2544371"/>
            <a:ext cx="1599938" cy="1524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>
            <a:glow rad="101600">
              <a:schemeClr val="tx2">
                <a:alpha val="60000"/>
              </a:schemeClr>
            </a:glow>
          </a:effectLst>
        </p:spPr>
        <p:txBody>
          <a:bodyPr wrap="none"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4</a:t>
            </a:r>
            <a:endParaRPr lang="en-US" dirty="0"/>
          </a:p>
        </p:txBody>
      </p:sp>
      <p:sp>
        <p:nvSpPr>
          <p:cNvPr id="4" name="Rounded Rectangle 71"/>
          <p:cNvSpPr>
            <a:spLocks noChangeArrowheads="1"/>
          </p:cNvSpPr>
          <p:nvPr/>
        </p:nvSpPr>
        <p:spPr bwMode="auto">
          <a:xfrm>
            <a:off x="12578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5" name="TextBox 72"/>
          <p:cNvSpPr txBox="1">
            <a:spLocks noChangeArrowheads="1"/>
          </p:cNvSpPr>
          <p:nvPr/>
        </p:nvSpPr>
        <p:spPr bwMode="auto">
          <a:xfrm>
            <a:off x="1480123" y="2652321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94436" y="2642796"/>
            <a:ext cx="5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04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99236" y="35698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1</a:t>
            </a:r>
          </a:p>
        </p:txBody>
      </p:sp>
      <p:sp>
        <p:nvSpPr>
          <p:cNvPr id="11" name="Rounded Rectangle 78"/>
          <p:cNvSpPr>
            <a:spLocks noChangeArrowheads="1"/>
          </p:cNvSpPr>
          <p:nvPr/>
        </p:nvSpPr>
        <p:spPr bwMode="auto">
          <a:xfrm>
            <a:off x="30104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930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51836" y="35698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1</a:t>
            </a:r>
          </a:p>
        </p:txBody>
      </p:sp>
      <p:sp>
        <p:nvSpPr>
          <p:cNvPr id="14" name="Rounded Rectangle 81"/>
          <p:cNvSpPr>
            <a:spLocks noChangeArrowheads="1"/>
          </p:cNvSpPr>
          <p:nvPr/>
        </p:nvSpPr>
        <p:spPr bwMode="auto">
          <a:xfrm>
            <a:off x="47630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5" name="TextBox 82"/>
          <p:cNvSpPr txBox="1">
            <a:spLocks noChangeArrowheads="1"/>
          </p:cNvSpPr>
          <p:nvPr/>
        </p:nvSpPr>
        <p:spPr bwMode="auto">
          <a:xfrm>
            <a:off x="4958336" y="2665021"/>
            <a:ext cx="4069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H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99636" y="2655496"/>
            <a:ext cx="5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456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04436" y="35825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1</a:t>
            </a:r>
          </a:p>
        </p:txBody>
      </p:sp>
      <p:sp>
        <p:nvSpPr>
          <p:cNvPr id="19" name="Rounded Rectangle 86"/>
          <p:cNvSpPr>
            <a:spLocks noChangeArrowheads="1"/>
          </p:cNvSpPr>
          <p:nvPr/>
        </p:nvSpPr>
        <p:spPr bwMode="auto">
          <a:xfrm>
            <a:off x="65156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5982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257036" y="35825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2070673" y="2082408"/>
            <a:ext cx="177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2 good objs</a:t>
            </a:r>
          </a:p>
        </p:txBody>
      </p:sp>
      <p:sp>
        <p:nvSpPr>
          <p:cNvPr id="25" name="Rectangle 94"/>
          <p:cNvSpPr>
            <a:spLocks noChangeArrowheads="1"/>
          </p:cNvSpPr>
          <p:nvPr/>
        </p:nvSpPr>
        <p:spPr bwMode="auto">
          <a:xfrm>
            <a:off x="5590161" y="2099871"/>
            <a:ext cx="160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 bad objs</a:t>
            </a:r>
          </a:p>
        </p:txBody>
      </p:sp>
      <p:sp>
        <p:nvSpPr>
          <p:cNvPr id="26" name="TextBox 95"/>
          <p:cNvSpPr txBox="1">
            <a:spLocks noChangeArrowheads="1"/>
          </p:cNvSpPr>
          <p:nvPr/>
        </p:nvSpPr>
        <p:spPr bwMode="auto">
          <a:xfrm>
            <a:off x="3229548" y="2636446"/>
            <a:ext cx="37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445448" y="2628508"/>
            <a:ext cx="5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2302" y="4014084"/>
            <a:ext cx="740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File</a:t>
            </a:r>
          </a:p>
          <a:p>
            <a:r>
              <a:rPr lang="en-US" sz="2000" dirty="0" smtClean="0"/>
              <a:t>Name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r4file1good    r4file2good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r4file3bad          r4file4bad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763073" y="2561833"/>
            <a:ext cx="1600200" cy="1524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wrap="none"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5</a:t>
            </a:r>
            <a:endParaRPr lang="en-US" dirty="0"/>
          </a:p>
        </p:txBody>
      </p:sp>
      <p:sp>
        <p:nvSpPr>
          <p:cNvPr id="4" name="Rounded Rectangle 71"/>
          <p:cNvSpPr>
            <a:spLocks noChangeArrowheads="1"/>
          </p:cNvSpPr>
          <p:nvPr/>
        </p:nvSpPr>
        <p:spPr bwMode="auto">
          <a:xfrm>
            <a:off x="12578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04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99236" y="35698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1" name="Rounded Rectangle 78"/>
          <p:cNvSpPr>
            <a:spLocks noChangeArrowheads="1"/>
          </p:cNvSpPr>
          <p:nvPr/>
        </p:nvSpPr>
        <p:spPr bwMode="auto">
          <a:xfrm>
            <a:off x="30104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930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51836" y="35698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1</a:t>
            </a:r>
          </a:p>
        </p:txBody>
      </p:sp>
      <p:sp>
        <p:nvSpPr>
          <p:cNvPr id="14" name="Rounded Rectangle 81"/>
          <p:cNvSpPr>
            <a:spLocks noChangeArrowheads="1"/>
          </p:cNvSpPr>
          <p:nvPr/>
        </p:nvSpPr>
        <p:spPr bwMode="auto">
          <a:xfrm>
            <a:off x="47630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5" name="TextBox 82"/>
          <p:cNvSpPr txBox="1">
            <a:spLocks noChangeArrowheads="1"/>
          </p:cNvSpPr>
          <p:nvPr/>
        </p:nvSpPr>
        <p:spPr bwMode="auto">
          <a:xfrm>
            <a:off x="4958336" y="2665021"/>
            <a:ext cx="423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99636" y="2655496"/>
            <a:ext cx="5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456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04436" y="35825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9" name="Rounded Rectangle 86"/>
          <p:cNvSpPr>
            <a:spLocks noChangeArrowheads="1"/>
          </p:cNvSpPr>
          <p:nvPr/>
        </p:nvSpPr>
        <p:spPr bwMode="auto">
          <a:xfrm>
            <a:off x="65156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0" name="TextBox 87"/>
          <p:cNvSpPr txBox="1">
            <a:spLocks noChangeArrowheads="1"/>
          </p:cNvSpPr>
          <p:nvPr/>
        </p:nvSpPr>
        <p:spPr bwMode="auto">
          <a:xfrm>
            <a:off x="6737923" y="2665021"/>
            <a:ext cx="406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952236" y="2655496"/>
            <a:ext cx="5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5982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257036" y="35825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2070673" y="2082408"/>
            <a:ext cx="177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2 good objs</a:t>
            </a:r>
          </a:p>
        </p:txBody>
      </p:sp>
      <p:sp>
        <p:nvSpPr>
          <p:cNvPr id="25" name="Rectangle 94"/>
          <p:cNvSpPr>
            <a:spLocks noChangeArrowheads="1"/>
          </p:cNvSpPr>
          <p:nvPr/>
        </p:nvSpPr>
        <p:spPr bwMode="auto">
          <a:xfrm>
            <a:off x="5590161" y="2099871"/>
            <a:ext cx="160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 bad objs</a:t>
            </a:r>
          </a:p>
        </p:txBody>
      </p:sp>
      <p:sp>
        <p:nvSpPr>
          <p:cNvPr id="26" name="TextBox 95"/>
          <p:cNvSpPr txBox="1">
            <a:spLocks noChangeArrowheads="1"/>
          </p:cNvSpPr>
          <p:nvPr/>
        </p:nvSpPr>
        <p:spPr bwMode="auto">
          <a:xfrm>
            <a:off x="3229548" y="2636446"/>
            <a:ext cx="389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E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445448" y="2628508"/>
            <a:ext cx="5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302" y="4014084"/>
            <a:ext cx="740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File</a:t>
            </a:r>
          </a:p>
          <a:p>
            <a:r>
              <a:rPr lang="en-US" sz="2000" dirty="0" smtClean="0"/>
              <a:t>Name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r5file1good    r5file2good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r5file3bad          r5file4bad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14"/>
          <p:cNvSpPr>
            <a:spLocks noChangeArrowheads="1"/>
          </p:cNvSpPr>
          <p:nvPr/>
        </p:nvSpPr>
        <p:spPr bwMode="auto">
          <a:xfrm>
            <a:off x="3010473" y="2566596"/>
            <a:ext cx="1599938" cy="1524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>
            <a:glow rad="101600">
              <a:schemeClr val="tx2">
                <a:alpha val="60000"/>
              </a:schemeClr>
            </a:glow>
          </a:effectLst>
        </p:spPr>
        <p:txBody>
          <a:bodyPr wrap="none"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 local trust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E: 1                       guide</a:t>
            </a:r>
          </a:p>
          <a:p>
            <a:r>
              <a:rPr lang="en-US" dirty="0" smtClean="0"/>
              <a:t>F: 1                       guide</a:t>
            </a:r>
          </a:p>
          <a:p>
            <a:r>
              <a:rPr lang="en-US" dirty="0" smtClean="0"/>
              <a:t>G: 0 </a:t>
            </a:r>
          </a:p>
          <a:p>
            <a:r>
              <a:rPr lang="en-US" dirty="0" smtClean="0"/>
              <a:t>H: 0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921000" y="2235200"/>
            <a:ext cx="533400" cy="279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933700" y="2679700"/>
            <a:ext cx="533400" cy="279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6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err="1" smtClean="0"/>
              <a:t>yuye.wang@yale.edu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5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890" y="2075311"/>
            <a:ext cx="693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Yu, H., Shi, C., </a:t>
            </a:r>
            <a:r>
              <a:rPr lang="en-US" dirty="0" err="1"/>
              <a:t>Kaminsky</a:t>
            </a:r>
            <a:r>
              <a:rPr lang="en-US" dirty="0"/>
              <a:t>, M., Gibbons, P. B., &amp; Xiao, F. (2009, May). </a:t>
            </a:r>
            <a:r>
              <a:rPr lang="en-US" dirty="0" err="1"/>
              <a:t>Dsybil</a:t>
            </a:r>
            <a:r>
              <a:rPr lang="en-US" dirty="0"/>
              <a:t>: Optimal </a:t>
            </a:r>
            <a:r>
              <a:rPr lang="en-US" dirty="0" err="1"/>
              <a:t>sybil</a:t>
            </a:r>
            <a:r>
              <a:rPr lang="en-US" dirty="0"/>
              <a:t>-resistance for recommendation systems. In Security and Privacy, 2009 30th IEEE Symposium on (pp. 283-298). IEEE.</a:t>
            </a:r>
          </a:p>
        </p:txBody>
      </p:sp>
    </p:spTree>
    <p:extLst>
      <p:ext uri="{BB962C8B-B14F-4D97-AF65-F5344CB8AC3E}">
        <p14:creationId xmlns:p14="http://schemas.microsoft.com/office/powerpoint/2010/main" val="40187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Sybil resistant recommendation system</a:t>
            </a:r>
          </a:p>
          <a:p>
            <a:r>
              <a:rPr lang="en-US" dirty="0" smtClean="0"/>
              <a:t>File sharing system based on </a:t>
            </a:r>
            <a:r>
              <a:rPr lang="en-US" dirty="0" err="1" smtClean="0"/>
              <a:t>Peerster</a:t>
            </a:r>
            <a:endParaRPr lang="en-US" dirty="0"/>
          </a:p>
          <a:p>
            <a:endParaRPr lang="en-US" dirty="0" smtClean="0"/>
          </a:p>
          <a:p>
            <a:pPr marL="274320" lvl="1"/>
            <a:r>
              <a:rPr lang="en-US" dirty="0">
                <a:latin typeface="Arial" charset="0"/>
                <a:ea typeface="宋体" charset="0"/>
              </a:rPr>
              <a:t>Loss (# of bad recommendations) is provably</a:t>
            </a:r>
          </a:p>
          <a:p>
            <a:pPr marL="274320" lvl="1"/>
            <a:r>
              <a:rPr lang="en-US" dirty="0" smtClean="0">
                <a:latin typeface="Arial" charset="0"/>
                <a:ea typeface="宋体" charset="0"/>
              </a:rPr>
              <a:t>                         even </a:t>
            </a:r>
            <a:r>
              <a:rPr lang="en-US" dirty="0">
                <a:latin typeface="Arial" charset="0"/>
                <a:ea typeface="宋体" charset="0"/>
              </a:rPr>
              <a:t>under worst-case attack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738876" y="3877910"/>
            <a:ext cx="6757187" cy="1218513"/>
            <a:chOff x="1219200" y="2957656"/>
            <a:chExt cx="7796937" cy="1468881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1219200" y="2957656"/>
            <a:ext cx="1752600" cy="459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4" imgW="774360" imgH="203040" progId="Equation.3">
                    <p:embed/>
                  </p:oleObj>
                </mc:Choice>
                <mc:Fallback>
                  <p:oleObj name="Equation" r:id="rId4" imgW="774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2957656"/>
                          <a:ext cx="1752600" cy="459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4000" y="3424795"/>
              <a:ext cx="7492137" cy="10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r>
                <a:rPr lang="en-US" i="1" dirty="0">
                  <a:latin typeface="Times New Roman" charset="0"/>
                  <a:cs typeface="Times New Roman" charset="0"/>
                </a:rPr>
                <a:t>D </a:t>
              </a:r>
              <a:r>
                <a:rPr lang="en-US" dirty="0"/>
                <a:t>: Dimension of the objects </a:t>
              </a:r>
              <a:endParaRPr lang="en-US" dirty="0" smtClean="0"/>
            </a:p>
            <a:p>
              <a:r>
                <a:rPr lang="en-US" i="1" dirty="0" smtClean="0">
                  <a:latin typeface="Times New Roman" charset="0"/>
                  <a:cs typeface="Times New Roman" charset="0"/>
                </a:rPr>
                <a:t>M </a:t>
              </a:r>
              <a:r>
                <a:rPr lang="en-US" dirty="0"/>
                <a:t>: Max # of </a:t>
              </a:r>
              <a:r>
                <a:rPr lang="en-US" dirty="0" err="1"/>
                <a:t>sybil</a:t>
              </a:r>
              <a:r>
                <a:rPr lang="en-US" dirty="0"/>
                <a:t> identities </a:t>
              </a:r>
              <a:r>
                <a:rPr lang="en-US" dirty="0">
                  <a:solidFill>
                    <a:srgbClr val="FF0000"/>
                  </a:solidFill>
                </a:rPr>
                <a:t>voting on each </a:t>
              </a:r>
              <a:r>
                <a:rPr lang="en-US" dirty="0" err="1">
                  <a:solidFill>
                    <a:srgbClr val="FF0000"/>
                  </a:solidFill>
                </a:rPr>
                <a:t>obj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19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Server: </a:t>
            </a:r>
          </a:p>
          <a:p>
            <a:pPr lvl="1"/>
            <a:r>
              <a:rPr lang="en-US" dirty="0" smtClean="0"/>
              <a:t>Share files</a:t>
            </a:r>
          </a:p>
          <a:p>
            <a:pPr lvl="1"/>
            <a:r>
              <a:rPr lang="en-US" dirty="0" smtClean="0"/>
              <a:t>Keep records of which node liked each file	</a:t>
            </a:r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Get recommendation for file search</a:t>
            </a:r>
          </a:p>
          <a:p>
            <a:pPr lvl="1"/>
            <a:r>
              <a:rPr lang="en-US" dirty="0" smtClean="0"/>
              <a:t>Like / Dislike files</a:t>
            </a:r>
          </a:p>
          <a:p>
            <a:pPr lvl="1"/>
            <a:r>
              <a:rPr lang="en-US" dirty="0" smtClean="0"/>
              <a:t>Local trust score of other nodes </a:t>
            </a:r>
          </a:p>
          <a:p>
            <a:pPr lvl="1"/>
            <a:r>
              <a:rPr lang="en-US" dirty="0" smtClean="0"/>
              <a:t>Reputation score of each file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4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90480" y="1911325"/>
            <a:ext cx="2347741" cy="6670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5705884" y="1911325"/>
            <a:ext cx="2594596" cy="667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13505" y="910765"/>
            <a:ext cx="1180285" cy="538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5837" y="654212"/>
            <a:ext cx="872384" cy="1116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 like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93790" y="654212"/>
            <a:ext cx="372047" cy="25655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93790" y="1449528"/>
            <a:ext cx="372047" cy="32069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28909" y="744006"/>
            <a:ext cx="1295747" cy="923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Reputation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33025" y="744006"/>
            <a:ext cx="1090481" cy="923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Trust Score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2833652" y="2790019"/>
            <a:ext cx="3486435" cy="29503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Request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090232" y="3046572"/>
            <a:ext cx="3486435" cy="26938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Reply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30739" y="3494776"/>
            <a:ext cx="3389348" cy="280677"/>
            <a:chOff x="2373399" y="3758511"/>
            <a:chExt cx="4424518" cy="280677"/>
          </a:xfrm>
        </p:grpSpPr>
        <p:sp>
          <p:nvSpPr>
            <p:cNvPr id="16" name="Left Arrow 15"/>
            <p:cNvSpPr/>
            <p:nvPr/>
          </p:nvSpPr>
          <p:spPr>
            <a:xfrm>
              <a:off x="2373399" y="3758511"/>
              <a:ext cx="1372722" cy="256554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425195" y="3782634"/>
              <a:ext cx="1372722" cy="256554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3898521" y="3782634"/>
              <a:ext cx="1372722" cy="256554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617966" y="344777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ho likes Request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3187319" y="3725673"/>
            <a:ext cx="3389348" cy="280677"/>
            <a:chOff x="2373399" y="3758511"/>
            <a:chExt cx="4424518" cy="280677"/>
          </a:xfrm>
        </p:grpSpPr>
        <p:sp>
          <p:nvSpPr>
            <p:cNvPr id="22" name="Left Arrow 21"/>
            <p:cNvSpPr/>
            <p:nvPr/>
          </p:nvSpPr>
          <p:spPr>
            <a:xfrm>
              <a:off x="2373399" y="3758511"/>
              <a:ext cx="1372722" cy="256554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Left Arrow 22"/>
            <p:cNvSpPr/>
            <p:nvPr/>
          </p:nvSpPr>
          <p:spPr>
            <a:xfrm>
              <a:off x="5425195" y="3782634"/>
              <a:ext cx="1372722" cy="256554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898521" y="3782634"/>
              <a:ext cx="1372722" cy="256554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61506" y="3736198"/>
            <a:ext cx="170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ho likes Reply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76667" y="3974282"/>
            <a:ext cx="1723813" cy="785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reputation &amp;</a:t>
            </a:r>
          </a:p>
          <a:p>
            <a:pPr algn="ctr"/>
            <a:r>
              <a:rPr lang="en-US" dirty="0" smtClean="0"/>
              <a:t> Recommend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90480" y="2770776"/>
            <a:ext cx="1713520" cy="52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search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90480" y="3632443"/>
            <a:ext cx="1713520" cy="52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who liked the file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76667" y="3242726"/>
            <a:ext cx="1723813" cy="488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results</a:t>
            </a:r>
            <a:endParaRPr lang="en-US" dirty="0"/>
          </a:p>
        </p:txBody>
      </p:sp>
      <p:sp>
        <p:nvSpPr>
          <p:cNvPr id="30" name="Left Arrow 29"/>
          <p:cNvSpPr/>
          <p:nvPr/>
        </p:nvSpPr>
        <p:spPr>
          <a:xfrm>
            <a:off x="2930739" y="4464803"/>
            <a:ext cx="3486435" cy="29503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Request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 rot="10800000">
            <a:off x="3187319" y="4759840"/>
            <a:ext cx="3389348" cy="280677"/>
            <a:chOff x="2373399" y="3758511"/>
            <a:chExt cx="4424518" cy="280677"/>
          </a:xfrm>
        </p:grpSpPr>
        <p:sp>
          <p:nvSpPr>
            <p:cNvPr id="32" name="Left Arrow 31"/>
            <p:cNvSpPr/>
            <p:nvPr/>
          </p:nvSpPr>
          <p:spPr>
            <a:xfrm>
              <a:off x="2373399" y="3758511"/>
              <a:ext cx="1372722" cy="256554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5425195" y="3782634"/>
              <a:ext cx="1372722" cy="256554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Arrow 33"/>
            <p:cNvSpPr/>
            <p:nvPr/>
          </p:nvSpPr>
          <p:spPr>
            <a:xfrm>
              <a:off x="3898521" y="3782634"/>
              <a:ext cx="1372722" cy="256554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053740" y="4734860"/>
            <a:ext cx="239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 files by blocks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120132" y="4529620"/>
            <a:ext cx="1713520" cy="52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file </a:t>
            </a:r>
          </a:p>
          <a:p>
            <a:pPr algn="ctr"/>
            <a:r>
              <a:rPr lang="en-US" dirty="0" smtClean="0"/>
              <a:t>to send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592645" y="5104193"/>
            <a:ext cx="1713520" cy="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file:</a:t>
            </a:r>
          </a:p>
          <a:p>
            <a:pPr algn="ctr"/>
            <a:r>
              <a:rPr lang="en-US" dirty="0" smtClean="0"/>
              <a:t>Update local trust scores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120132" y="5292770"/>
            <a:ext cx="1713520" cy="52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like</a:t>
            </a:r>
          </a:p>
          <a:p>
            <a:pPr algn="ctr"/>
            <a:r>
              <a:rPr lang="en-US" dirty="0" smtClean="0"/>
              <a:t>Update list</a:t>
            </a:r>
            <a:endParaRPr lang="en-US" dirty="0"/>
          </a:p>
        </p:txBody>
      </p:sp>
      <p:sp>
        <p:nvSpPr>
          <p:cNvPr id="43" name="Left Arrow 42"/>
          <p:cNvSpPr/>
          <p:nvPr/>
        </p:nvSpPr>
        <p:spPr>
          <a:xfrm>
            <a:off x="2959081" y="5349819"/>
            <a:ext cx="3486435" cy="29503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file Request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592645" y="5964873"/>
            <a:ext cx="1713520" cy="731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Dislike file:</a:t>
            </a:r>
          </a:p>
          <a:p>
            <a:pPr algn="ctr"/>
            <a:r>
              <a:rPr lang="en-US" dirty="0" smtClean="0"/>
              <a:t>Update local trust scores</a:t>
            </a:r>
          </a:p>
        </p:txBody>
      </p:sp>
    </p:spTree>
    <p:extLst>
      <p:ext uri="{BB962C8B-B14F-4D97-AF65-F5344CB8AC3E}">
        <p14:creationId xmlns:p14="http://schemas.microsoft.com/office/powerpoint/2010/main" val="55292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38559" y="5952045"/>
            <a:ext cx="3425392" cy="325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Reputation &amp;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81" y="1917446"/>
            <a:ext cx="6901587" cy="3603812"/>
          </a:xfrm>
        </p:spPr>
        <p:txBody>
          <a:bodyPr/>
          <a:lstStyle/>
          <a:p>
            <a:r>
              <a:rPr lang="en-US" dirty="0" smtClean="0"/>
              <a:t>File Reputation </a:t>
            </a:r>
          </a:p>
          <a:p>
            <a:pPr lvl="1"/>
            <a:r>
              <a:rPr lang="en-US" dirty="0" smtClean="0"/>
              <a:t>= Sum ( Local Trust( Nodes who liked the file)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Trust:    initially set to     </a:t>
            </a:r>
            <a:r>
              <a:rPr lang="en-US" dirty="0" smtClean="0"/>
              <a:t>S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hreshold of file rep: </a:t>
            </a:r>
            <a:r>
              <a:rPr lang="en-US" dirty="0" smtClean="0"/>
              <a:t>C, </a:t>
            </a:r>
            <a:r>
              <a:rPr lang="en-US" dirty="0" smtClean="0"/>
              <a:t>(&gt;=C, overwhelming)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56042"/>
              </p:ext>
            </p:extLst>
          </p:nvPr>
        </p:nvGraphicFramePr>
        <p:xfrm>
          <a:off x="1463039" y="3892145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Overwhelming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(Rep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&lt; 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α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x 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x β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885213" y="3583225"/>
            <a:ext cx="1924377" cy="994145"/>
          </a:xfrm>
          <a:prstGeom prst="wedgeRoundRectCallout">
            <a:avLst>
              <a:gd name="adj1" fmla="val 85479"/>
              <a:gd name="adj2" fmla="val 526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</a:t>
            </a:r>
            <a:r>
              <a:rPr lang="en-US" baseline="0" dirty="0" smtClean="0"/>
              <a:t> reputation of all nodes who liked the files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96424" y="5631353"/>
            <a:ext cx="506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demo we use parameters from the paper:</a:t>
            </a:r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 = 0.2, C = 1,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α = 5, β = 0</a:t>
            </a:r>
            <a:r>
              <a:rPr lang="en-US" b="1" dirty="0" smtClean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exist overwhelming files</a:t>
            </a:r>
          </a:p>
          <a:p>
            <a:pPr lvl="1"/>
            <a:r>
              <a:rPr lang="en-US" dirty="0" smtClean="0"/>
              <a:t>--&gt;randomly recommend one of the overwhelming file.</a:t>
            </a:r>
          </a:p>
          <a:p>
            <a:r>
              <a:rPr lang="en-US" dirty="0" smtClean="0"/>
              <a:t>If no overwhelming files </a:t>
            </a:r>
          </a:p>
          <a:p>
            <a:pPr lvl="1"/>
            <a:r>
              <a:rPr lang="en-US" dirty="0" smtClean="0"/>
              <a:t>--&gt; randomly recommend one file.</a:t>
            </a:r>
          </a:p>
        </p:txBody>
      </p:sp>
    </p:spTree>
    <p:extLst>
      <p:ext uri="{BB962C8B-B14F-4D97-AF65-F5344CB8AC3E}">
        <p14:creationId xmlns:p14="http://schemas.microsoft.com/office/powerpoint/2010/main" val="181401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after a few rounds of voting, the system will recommend good files. 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Client: Alice’s view of other nodes’ reputation</a:t>
            </a:r>
          </a:p>
          <a:p>
            <a:r>
              <a:rPr lang="en-US" dirty="0" smtClean="0"/>
              <a:t>    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Good nodes E, F.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Bad noes G, H.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5 rounds, each round 2 good file, 2 bad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26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4" name="Rounded Rectangle 71"/>
          <p:cNvSpPr>
            <a:spLocks noChangeArrowheads="1"/>
          </p:cNvSpPr>
          <p:nvPr/>
        </p:nvSpPr>
        <p:spPr bwMode="auto">
          <a:xfrm>
            <a:off x="12578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5" name="TextBox 72"/>
          <p:cNvSpPr txBox="1">
            <a:spLocks noChangeArrowheads="1"/>
          </p:cNvSpPr>
          <p:nvPr/>
        </p:nvSpPr>
        <p:spPr bwMode="auto">
          <a:xfrm>
            <a:off x="1480123" y="2652321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94436" y="26427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0.2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04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99236" y="35698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0.4</a:t>
            </a:r>
          </a:p>
        </p:txBody>
      </p:sp>
      <p:sp>
        <p:nvSpPr>
          <p:cNvPr id="9" name="TextBox 76"/>
          <p:cNvSpPr txBox="1">
            <a:spLocks noChangeArrowheads="1"/>
          </p:cNvSpPr>
          <p:nvPr/>
        </p:nvSpPr>
        <p:spPr bwMode="auto">
          <a:xfrm>
            <a:off x="1486473" y="3020621"/>
            <a:ext cx="373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02373" y="3011096"/>
            <a:ext cx="782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: 0.2</a:t>
            </a:r>
          </a:p>
        </p:txBody>
      </p:sp>
      <p:sp>
        <p:nvSpPr>
          <p:cNvPr id="11" name="Rounded Rectangle 78"/>
          <p:cNvSpPr>
            <a:spLocks noChangeArrowheads="1"/>
          </p:cNvSpPr>
          <p:nvPr/>
        </p:nvSpPr>
        <p:spPr bwMode="auto">
          <a:xfrm>
            <a:off x="30104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930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51836" y="3569896"/>
            <a:ext cx="60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4" name="Rounded Rectangle 81"/>
          <p:cNvSpPr>
            <a:spLocks noChangeArrowheads="1"/>
          </p:cNvSpPr>
          <p:nvPr/>
        </p:nvSpPr>
        <p:spPr bwMode="auto">
          <a:xfrm>
            <a:off x="47630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5" name="TextBox 82"/>
          <p:cNvSpPr txBox="1">
            <a:spLocks noChangeArrowheads="1"/>
          </p:cNvSpPr>
          <p:nvPr/>
        </p:nvSpPr>
        <p:spPr bwMode="auto">
          <a:xfrm>
            <a:off x="4958336" y="2665021"/>
            <a:ext cx="423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99636" y="26554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: 0.2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456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04436" y="35825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: 0.2</a:t>
            </a:r>
          </a:p>
        </p:txBody>
      </p:sp>
      <p:sp>
        <p:nvSpPr>
          <p:cNvPr id="19" name="Rounded Rectangle 86"/>
          <p:cNvSpPr>
            <a:spLocks noChangeArrowheads="1"/>
          </p:cNvSpPr>
          <p:nvPr/>
        </p:nvSpPr>
        <p:spPr bwMode="auto">
          <a:xfrm>
            <a:off x="65156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0" name="TextBox 87"/>
          <p:cNvSpPr txBox="1">
            <a:spLocks noChangeArrowheads="1"/>
          </p:cNvSpPr>
          <p:nvPr/>
        </p:nvSpPr>
        <p:spPr bwMode="auto">
          <a:xfrm>
            <a:off x="6737923" y="2665021"/>
            <a:ext cx="406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952236" y="26554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0.2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5982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257036" y="35825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: 0.2</a:t>
            </a:r>
          </a:p>
        </p:txBody>
      </p: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2070673" y="2082408"/>
            <a:ext cx="177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2 good objs</a:t>
            </a:r>
          </a:p>
        </p:txBody>
      </p:sp>
      <p:sp>
        <p:nvSpPr>
          <p:cNvPr id="25" name="Rectangle 94"/>
          <p:cNvSpPr>
            <a:spLocks noChangeArrowheads="1"/>
          </p:cNvSpPr>
          <p:nvPr/>
        </p:nvSpPr>
        <p:spPr bwMode="auto">
          <a:xfrm>
            <a:off x="5590161" y="2099871"/>
            <a:ext cx="160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bad </a:t>
            </a:r>
            <a:r>
              <a:rPr lang="en-US" dirty="0" err="1">
                <a:solidFill>
                  <a:srgbClr val="FF0000"/>
                </a:solidFill>
              </a:rPr>
              <a:t>objs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302" y="4014084"/>
            <a:ext cx="740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File</a:t>
            </a:r>
          </a:p>
          <a:p>
            <a:r>
              <a:rPr lang="en-US" sz="2000" dirty="0" smtClean="0"/>
              <a:t>Name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r1file1good    r1file2good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r1file3bad          r1file4bad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763073" y="2525219"/>
            <a:ext cx="1600200" cy="1524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 wrap="none"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  <p:sp>
        <p:nvSpPr>
          <p:cNvPr id="4" name="Rounded Rectangle 71"/>
          <p:cNvSpPr>
            <a:spLocks noChangeArrowheads="1"/>
          </p:cNvSpPr>
          <p:nvPr/>
        </p:nvSpPr>
        <p:spPr bwMode="auto">
          <a:xfrm>
            <a:off x="12578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5" name="TextBox 72"/>
          <p:cNvSpPr txBox="1">
            <a:spLocks noChangeArrowheads="1"/>
          </p:cNvSpPr>
          <p:nvPr/>
        </p:nvSpPr>
        <p:spPr bwMode="auto">
          <a:xfrm>
            <a:off x="1480123" y="2652321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94436" y="26427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0.2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04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99236" y="3569896"/>
            <a:ext cx="85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0.2</a:t>
            </a:r>
            <a:endParaRPr lang="en-US" i="1" dirty="0"/>
          </a:p>
        </p:txBody>
      </p:sp>
      <p:sp>
        <p:nvSpPr>
          <p:cNvPr id="11" name="Rounded Rectangle 78"/>
          <p:cNvSpPr>
            <a:spLocks noChangeArrowheads="1"/>
          </p:cNvSpPr>
          <p:nvPr/>
        </p:nvSpPr>
        <p:spPr bwMode="auto">
          <a:xfrm>
            <a:off x="3010473" y="2566596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93023" y="35698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51836" y="35698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: 0.2</a:t>
            </a:r>
          </a:p>
        </p:txBody>
      </p:sp>
      <p:sp>
        <p:nvSpPr>
          <p:cNvPr id="14" name="Rounded Rectangle 81"/>
          <p:cNvSpPr>
            <a:spLocks noChangeArrowheads="1"/>
          </p:cNvSpPr>
          <p:nvPr/>
        </p:nvSpPr>
        <p:spPr bwMode="auto">
          <a:xfrm>
            <a:off x="47630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5" name="TextBox 82"/>
          <p:cNvSpPr txBox="1">
            <a:spLocks noChangeArrowheads="1"/>
          </p:cNvSpPr>
          <p:nvPr/>
        </p:nvSpPr>
        <p:spPr bwMode="auto">
          <a:xfrm>
            <a:off x="4958336" y="2665021"/>
            <a:ext cx="423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G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99636" y="2655496"/>
            <a:ext cx="78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</a:t>
            </a:r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456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04436" y="3582596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0.2</a:t>
            </a:r>
          </a:p>
        </p:txBody>
      </p:sp>
      <p:sp>
        <p:nvSpPr>
          <p:cNvPr id="19" name="Rounded Rectangle 86"/>
          <p:cNvSpPr>
            <a:spLocks noChangeArrowheads="1"/>
          </p:cNvSpPr>
          <p:nvPr/>
        </p:nvSpPr>
        <p:spPr bwMode="auto">
          <a:xfrm>
            <a:off x="6515673" y="2561833"/>
            <a:ext cx="16002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0" name="TextBox 87"/>
          <p:cNvSpPr txBox="1">
            <a:spLocks noChangeArrowheads="1"/>
          </p:cNvSpPr>
          <p:nvPr/>
        </p:nvSpPr>
        <p:spPr bwMode="auto">
          <a:xfrm>
            <a:off x="5009652" y="3130159"/>
            <a:ext cx="406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23965" y="3120634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0.2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598223" y="3582596"/>
            <a:ext cx="76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/>
              <a:t>total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257036" y="3582596"/>
            <a:ext cx="85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i="1" dirty="0"/>
              <a:t>: </a:t>
            </a:r>
            <a:r>
              <a:rPr lang="en-US" i="1" dirty="0" smtClean="0"/>
              <a:t>0.0</a:t>
            </a:r>
            <a:endParaRPr lang="en-US" i="1" dirty="0"/>
          </a:p>
        </p:txBody>
      </p: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2070673" y="2082408"/>
            <a:ext cx="177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2 good objs</a:t>
            </a:r>
          </a:p>
        </p:txBody>
      </p:sp>
      <p:sp>
        <p:nvSpPr>
          <p:cNvPr id="25" name="Rectangle 94"/>
          <p:cNvSpPr>
            <a:spLocks noChangeArrowheads="1"/>
          </p:cNvSpPr>
          <p:nvPr/>
        </p:nvSpPr>
        <p:spPr bwMode="auto">
          <a:xfrm>
            <a:off x="5590161" y="2099871"/>
            <a:ext cx="160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 bad objs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302" y="4014084"/>
            <a:ext cx="740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File</a:t>
            </a:r>
          </a:p>
          <a:p>
            <a:r>
              <a:rPr lang="en-US" sz="2000" dirty="0" smtClean="0"/>
              <a:t>Name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r2file1good    r2file2good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r2file3bad          r2file4bad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76"/>
          <p:cNvSpPr txBox="1">
            <a:spLocks noChangeArrowheads="1"/>
          </p:cNvSpPr>
          <p:nvPr/>
        </p:nvSpPr>
        <p:spPr bwMode="auto">
          <a:xfrm>
            <a:off x="3252567" y="2672959"/>
            <a:ext cx="373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F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468467" y="2663434"/>
            <a:ext cx="782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/>
              <a:t>: 0.2</a:t>
            </a:r>
          </a:p>
        </p:txBody>
      </p:sp>
      <p:sp>
        <p:nvSpPr>
          <p:cNvPr id="32" name="Rounded Rectangle 14"/>
          <p:cNvSpPr>
            <a:spLocks noChangeArrowheads="1"/>
          </p:cNvSpPr>
          <p:nvPr/>
        </p:nvSpPr>
        <p:spPr bwMode="auto">
          <a:xfrm>
            <a:off x="1270704" y="2566596"/>
            <a:ext cx="1599938" cy="1524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>
            <a:glow rad="101600">
              <a:schemeClr val="tx2">
                <a:alpha val="60000"/>
              </a:schemeClr>
            </a:glow>
          </a:effectLst>
        </p:spPr>
        <p:txBody>
          <a:bodyPr wrap="none"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572</Words>
  <Application>Microsoft Macintosh PowerPoint</Application>
  <PresentationFormat>On-screen Show (4:3)</PresentationFormat>
  <Paragraphs>187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Pushpin</vt:lpstr>
      <vt:lpstr>Microsoft Equation 3.0</vt:lpstr>
      <vt:lpstr>Dsybil:  recommendation system</vt:lpstr>
      <vt:lpstr>Introduction </vt:lpstr>
      <vt:lpstr>Functionality</vt:lpstr>
      <vt:lpstr>PowerPoint Presentation</vt:lpstr>
      <vt:lpstr>Reputation &amp; Trust</vt:lpstr>
      <vt:lpstr>Recommend</vt:lpstr>
      <vt:lpstr>Demo</vt:lpstr>
      <vt:lpstr>Round 1</vt:lpstr>
      <vt:lpstr>Round 2</vt:lpstr>
      <vt:lpstr>Round 3</vt:lpstr>
      <vt:lpstr>Round 4</vt:lpstr>
      <vt:lpstr>Round 5</vt:lpstr>
      <vt:lpstr>Alice local trust score</vt:lpstr>
      <vt:lpstr>Questions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Dsybil:  recommendation system</dc:title>
  <dc:creator>Yuye Wang</dc:creator>
  <cp:lastModifiedBy>Yuye Wang</cp:lastModifiedBy>
  <cp:revision>73</cp:revision>
  <dcterms:created xsi:type="dcterms:W3CDTF">2013-12-17T13:27:06Z</dcterms:created>
  <dcterms:modified xsi:type="dcterms:W3CDTF">2013-12-17T16:49:00Z</dcterms:modified>
</cp:coreProperties>
</file>