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11.xml.rels" ContentType="application/vnd.openxmlformats-package.relationships+xml"/>
  <Override PartName="/ppt/notesSlides/_rels/notesSlide2.xml.rels" ContentType="application/vnd.openxmlformats-package.relationships+xml"/>
  <Override PartName="/ppt/notesSlides/_rels/notesSlide5.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6.xml.rels" ContentType="application/vnd.openxmlformats-package.relationships+xml"/>
  <Override PartName="/ppt/notesSlides/_rels/notesSlide15.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8.xml.rels" ContentType="application/vnd.openxmlformats-package.relationships+xml"/>
  <Override PartName="/ppt/notesSlides/_rels/notesSlide12.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4.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23.xml.rels" ContentType="application/vnd.openxmlformats-package.relationships+xml"/>
  <Override PartName="/ppt/notesSlides/_rels/notesSlide3.xml.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media/image27.png" ContentType="image/png"/>
  <Override PartName="/ppt/media/image26.png" ContentType="image/png"/>
  <Override PartName="/ppt/media/image24.png" ContentType="image/png"/>
  <Override PartName="/ppt/media/image23.png" ContentType="image/png"/>
  <Override PartName="/ppt/media/image21.png" ContentType="image/png"/>
  <Override PartName="/ppt/media/image18.png" ContentType="image/png"/>
  <Override PartName="/ppt/media/image8.png" ContentType="image/png"/>
  <Override PartName="/ppt/media/image33.png" ContentType="image/png"/>
  <Override PartName="/ppt/media/image7.jpeg" ContentType="image/jpeg"/>
  <Override PartName="/ppt/media/image5.gif" ContentType="image/gif"/>
  <Override PartName="/ppt/media/image28.png" ContentType="image/png"/>
  <Override PartName="/ppt/media/image10.jpeg" ContentType="image/jpeg"/>
  <Override PartName="/ppt/media/image13.png" ContentType="image/png"/>
  <Override PartName="/ppt/media/image12.png" ContentType="image/png"/>
  <Override PartName="/ppt/media/image19.png" ContentType="image/png"/>
  <Override PartName="/ppt/media/image20.jpeg" ContentType="image/jpeg"/>
  <Override PartName="/ppt/media/image32.png" ContentType="image/png"/>
  <Override PartName="/ppt/media/image1.jpeg" ContentType="image/jpeg"/>
  <Override PartName="/ppt/media/media34.wav" ContentType="audio/x-wav"/>
  <Override PartName="/ppt/media/image2.jpeg" ContentType="image/jpeg"/>
  <Override PartName="/ppt/media/image11.png" ContentType="image/png"/>
  <Override PartName="/ppt/media/image35.png" ContentType="image/png"/>
  <Override PartName="/ppt/media/image6.png" ContentType="image/png"/>
  <Override PartName="/ppt/media/image29.png" ContentType="image/png"/>
  <Override PartName="/ppt/media/image9.png" ContentType="image/png"/>
  <Override PartName="/ppt/media/image4.jpeg" ContentType="image/jpeg"/>
  <Override PartName="/ppt/media/image25.png" ContentType="image/png"/>
  <Override PartName="/ppt/media/image30.png" ContentType="image/png"/>
  <Override PartName="/ppt/media/image3.jpeg" ContentType="image/jpeg"/>
  <Override PartName="/ppt/media/image15.png" ContentType="image/png"/>
  <Override PartName="/ppt/media/image31.png" ContentType="image/png"/>
  <Override PartName="/ppt/media/media14.wav" ContentType="audio/x-wav"/>
  <Override PartName="/ppt/media/image22.png" ContentType="image/png"/>
  <Override PartName="/ppt/media/image16.png" ContentType="image/png"/>
  <Override PartName="/ppt/media/image17.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lang="en-US" sz="1400" spc="-1" strike="noStrike">
                <a:solidFill>
                  <a:srgbClr val="595959"/>
                </a:solidFill>
                <a:latin typeface="Arial"/>
                <a:ea typeface="DejaVu Sans"/>
              </a:defRPr>
            </a:pPr>
            <a:r>
              <a:rPr b="0" lang="en-US" sz="1400" spc="-1" strike="noStrike">
                <a:solidFill>
                  <a:srgbClr val="595959"/>
                </a:solidFill>
                <a:latin typeface="Arial"/>
                <a:ea typeface="DejaVu Sans"/>
              </a:rPr>
              <a:t>The average of the batch losses</a:t>
            </a:r>
          </a:p>
        </c:rich>
      </c:tx>
      <c:overlay val="0"/>
      <c:spPr>
        <a:noFill/>
        <a:ln>
          <a:noFill/>
        </a:ln>
      </c:spPr>
    </c:title>
    <c:autoTitleDeleted val="0"/>
    <c:plotArea>
      <c:scatterChart>
        <c:scatterStyle val="lineMarker"/>
        <c:varyColors val="0"/>
        <c:ser>
          <c:idx val="0"/>
          <c:order val="0"/>
          <c:spPr>
            <a:solidFill>
              <a:srgbClr val="4472c4"/>
            </a:solidFill>
            <a:ln w="19080">
              <a:solidFill>
                <a:srgbClr val="4472c4"/>
              </a:solidFill>
              <a:round/>
            </a:ln>
          </c:spPr>
          <c:marker>
            <c:symbol val="circle"/>
            <c:size val="5"/>
            <c:spPr>
              <a:solidFill>
                <a:srgbClr val="4472c4"/>
              </a:solidFill>
            </c:spPr>
          </c:marker>
          <c:dLbls>
            <c:txPr>
              <a:bodyPr/>
              <a:lstStyle/>
              <a:p>
                <a:pPr>
                  <a:defRPr b="0" sz="1000" spc="-1" strike="noStrike">
                    <a:solidFill>
                      <a:srgbClr val="000000"/>
                    </a:solidFill>
                    <a:latin typeface="Arial"/>
                    <a:ea typeface="DejaVu Sans"/>
                  </a:defRPr>
                </a:pPr>
              </a:p>
            </c:txPr>
            <c:dLblPos val="r"/>
            <c:showLegendKey val="0"/>
            <c:showVal val="0"/>
            <c:showCatName val="0"/>
            <c:showSerName val="0"/>
            <c:showPercent val="0"/>
            <c:separator>; </c:separator>
            <c:showLeaderLines val="0"/>
          </c:dLbls>
          <c:xVal>
            <c:numRef>
              <c:f>1</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0</c:f>
              <c:numCache>
                <c:formatCode>General</c:formatCode>
                <c:ptCount val="10"/>
                <c:pt idx="0">
                  <c:v>4.711763</c:v>
                </c:pt>
                <c:pt idx="1">
                  <c:v>2.113291</c:v>
                </c:pt>
                <c:pt idx="2">
                  <c:v>1.077244</c:v>
                </c:pt>
                <c:pt idx="3">
                  <c:v>0.724668</c:v>
                </c:pt>
                <c:pt idx="4">
                  <c:v>0.585391</c:v>
                </c:pt>
                <c:pt idx="5">
                  <c:v>0.419872</c:v>
                </c:pt>
                <c:pt idx="6">
                  <c:v>0.412476</c:v>
                </c:pt>
                <c:pt idx="7">
                  <c:v>0.392703</c:v>
                </c:pt>
                <c:pt idx="8">
                  <c:v>0.239834</c:v>
                </c:pt>
                <c:pt idx="9">
                  <c:v>0.194447</c:v>
                </c:pt>
              </c:numCache>
            </c:numRef>
          </c:yVal>
          <c:smooth val="0"/>
        </c:ser>
        <c:axId val="5451158"/>
        <c:axId val="72201300"/>
      </c:scatterChart>
      <c:valAx>
        <c:axId val="5451158"/>
        <c:scaling>
          <c:orientation val="minMax"/>
        </c:scaling>
        <c:delete val="0"/>
        <c:axPos val="b"/>
        <c:majorGridlines>
          <c:spPr>
            <a:ln w="9360">
              <a:solidFill>
                <a:srgbClr val="d9d9d9"/>
              </a:solidFill>
              <a:round/>
            </a:ln>
          </c:spPr>
        </c:majorGridlines>
        <c:title>
          <c:tx>
            <c:rich>
              <a:bodyPr rot="0"/>
              <a:lstStyle/>
              <a:p>
                <a:pPr>
                  <a:defRPr b="0" lang="en-US" sz="1000" spc="-1" strike="noStrike">
                    <a:solidFill>
                      <a:srgbClr val="595959"/>
                    </a:solidFill>
                    <a:latin typeface="Arial"/>
                    <a:ea typeface="DejaVu Sans"/>
                  </a:defRPr>
                </a:pPr>
                <a:r>
                  <a:rPr b="0" lang="en-US" sz="1000" spc="-1" strike="noStrike">
                    <a:solidFill>
                      <a:srgbClr val="595959"/>
                    </a:solidFill>
                    <a:latin typeface="Arial"/>
                    <a:ea typeface="DejaVu Sans"/>
                  </a:rPr>
                  <a:t>epoch</a:t>
                </a:r>
              </a:p>
            </c:rich>
          </c:tx>
          <c:overlay val="0"/>
          <c:spPr>
            <a:noFill/>
            <a:ln>
              <a:noFill/>
            </a:ln>
          </c:spPr>
        </c:title>
        <c:numFmt formatCode="General" sourceLinked="0"/>
        <c:majorTickMark val="none"/>
        <c:minorTickMark val="none"/>
        <c:tickLblPos val="nextTo"/>
        <c:spPr>
          <a:ln w="9360">
            <a:solidFill>
              <a:srgbClr val="bfbfbf"/>
            </a:solidFill>
            <a:round/>
          </a:ln>
        </c:spPr>
        <c:txPr>
          <a:bodyPr/>
          <a:lstStyle/>
          <a:p>
            <a:pPr>
              <a:defRPr b="0" sz="900" spc="-1" strike="noStrike">
                <a:solidFill>
                  <a:srgbClr val="595959"/>
                </a:solidFill>
                <a:latin typeface="Arial"/>
                <a:ea typeface="DejaVu Sans"/>
              </a:defRPr>
            </a:pPr>
          </a:p>
        </c:txPr>
        <c:crossAx val="72201300"/>
        <c:crosses val="autoZero"/>
        <c:crossBetween val="midCat"/>
      </c:valAx>
      <c:valAx>
        <c:axId val="72201300"/>
        <c:scaling>
          <c:orientation val="minMax"/>
        </c:scaling>
        <c:delete val="0"/>
        <c:axPos val="l"/>
        <c:majorGridlines>
          <c:spPr>
            <a:ln w="9360">
              <a:solidFill>
                <a:srgbClr val="d9d9d9"/>
              </a:solidFill>
              <a:round/>
            </a:ln>
          </c:spPr>
        </c:majorGridlines>
        <c:title>
          <c:tx>
            <c:rich>
              <a:bodyPr rot="-5400000"/>
              <a:lstStyle/>
              <a:p>
                <a:pPr>
                  <a:defRPr b="0" lang="en-US" sz="1000" spc="-1" strike="noStrike">
                    <a:solidFill>
                      <a:srgbClr val="595959"/>
                    </a:solidFill>
                    <a:latin typeface="Arial"/>
                    <a:ea typeface="DejaVu Sans"/>
                  </a:defRPr>
                </a:pPr>
                <a:r>
                  <a:rPr b="0" lang="en-US" sz="1000" spc="-1" strike="noStrike">
                    <a:solidFill>
                      <a:srgbClr val="595959"/>
                    </a:solidFill>
                    <a:latin typeface="Arial"/>
                    <a:ea typeface="DejaVu Sans"/>
                  </a:rPr>
                  <a:t>loss</a:t>
                </a:r>
              </a:p>
            </c:rich>
          </c:tx>
          <c:overlay val="0"/>
          <c:spPr>
            <a:noFill/>
            <a:ln>
              <a:noFill/>
            </a:ln>
          </c:spPr>
        </c:title>
        <c:numFmt formatCode="General" sourceLinked="0"/>
        <c:majorTickMark val="none"/>
        <c:minorTickMark val="none"/>
        <c:tickLblPos val="nextTo"/>
        <c:spPr>
          <a:ln w="9360">
            <a:solidFill>
              <a:srgbClr val="bfbfbf"/>
            </a:solidFill>
            <a:round/>
          </a:ln>
        </c:spPr>
        <c:txPr>
          <a:bodyPr/>
          <a:lstStyle/>
          <a:p>
            <a:pPr>
              <a:defRPr b="0" sz="900" spc="-1" strike="noStrike">
                <a:solidFill>
                  <a:srgbClr val="595959"/>
                </a:solidFill>
                <a:latin typeface="Arial"/>
                <a:ea typeface="DejaVu Sans"/>
              </a:defRPr>
            </a:pPr>
          </a:p>
        </c:txPr>
        <c:crossAx val="5451158"/>
        <c:crosses val="autoZero"/>
        <c:crossBetween val="midCat"/>
      </c:valAx>
      <c:spPr>
        <a:noFill/>
        <a:ln>
          <a:noFill/>
        </a:ln>
      </c:spPr>
    </c:plotArea>
    <c:plotVisOnly val="1"/>
    <c:dispBlanksAs val="gap"/>
  </c:chart>
  <c:spPr>
    <a:noFill/>
    <a:ln w="9360">
      <a:noFill/>
    </a:ln>
  </c:spPr>
</c:chartSpace>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lang="en-US" sz="1400" spc="-1" strike="noStrike">
                <a:solidFill>
                  <a:srgbClr val="595959"/>
                </a:solidFill>
                <a:latin typeface="Arial"/>
                <a:ea typeface="DejaVu Sans"/>
              </a:defRPr>
            </a:pPr>
            <a:r>
              <a:rPr b="0" lang="en-US" sz="1400" spc="-1" strike="noStrike">
                <a:solidFill>
                  <a:srgbClr val="595959"/>
                </a:solidFill>
                <a:latin typeface="Arial"/>
                <a:ea typeface="DejaVu Sans"/>
              </a:rPr>
              <a:t>Average Chinese CER（character error rate)</a:t>
            </a:r>
          </a:p>
        </c:rich>
      </c:tx>
      <c:overlay val="0"/>
      <c:spPr>
        <a:noFill/>
        <a:ln>
          <a:noFill/>
        </a:ln>
      </c:spPr>
    </c:title>
    <c:autoTitleDeleted val="0"/>
    <c:plotArea>
      <c:scatterChart>
        <c:scatterStyle val="lineMarker"/>
        <c:varyColors val="0"/>
        <c:ser>
          <c:idx val="0"/>
          <c:order val="0"/>
          <c:spPr>
            <a:solidFill>
              <a:srgbClr val="636363"/>
            </a:solidFill>
            <a:ln w="19080">
              <a:solidFill>
                <a:srgbClr val="636363"/>
              </a:solidFill>
              <a:round/>
            </a:ln>
          </c:spPr>
          <c:marker>
            <c:symbol val="circle"/>
            <c:size val="5"/>
            <c:spPr>
              <a:solidFill>
                <a:srgbClr val="636363"/>
              </a:solidFill>
            </c:spPr>
          </c:marker>
          <c:dLbls>
            <c:txPr>
              <a:bodyPr/>
              <a:lstStyle/>
              <a:p>
                <a:pPr>
                  <a:defRPr b="0" sz="1000" spc="-1" strike="noStrike">
                    <a:solidFill>
                      <a:srgbClr val="000000"/>
                    </a:solidFill>
                    <a:latin typeface="Arial"/>
                    <a:ea typeface="DejaVu Sans"/>
                  </a:defRPr>
                </a:pPr>
              </a:p>
            </c:txPr>
            <c:dLblPos val="r"/>
            <c:showLegendKey val="0"/>
            <c:showVal val="0"/>
            <c:showCatName val="0"/>
            <c:showSerName val="0"/>
            <c:showPercent val="0"/>
            <c:separator>; </c:separator>
            <c:showLeaderLines val="0"/>
          </c:dLbls>
          <c:xVal>
            <c:numRef>
              <c:f>1</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0</c:f>
              <c:numCache>
                <c:formatCode>General</c:formatCode>
                <c:ptCount val="10"/>
                <c:pt idx="0">
                  <c:v>1</c:v>
                </c:pt>
                <c:pt idx="1">
                  <c:v>0.904792</c:v>
                </c:pt>
                <c:pt idx="2">
                  <c:v>0.795598</c:v>
                </c:pt>
                <c:pt idx="3">
                  <c:v>0.724103</c:v>
                </c:pt>
                <c:pt idx="4">
                  <c:v>0.707683</c:v>
                </c:pt>
                <c:pt idx="5">
                  <c:v>0.720145</c:v>
                </c:pt>
                <c:pt idx="6">
                  <c:v>0.678605</c:v>
                </c:pt>
                <c:pt idx="7">
                  <c:v>0.685606</c:v>
                </c:pt>
                <c:pt idx="8">
                  <c:v>0.688819</c:v>
                </c:pt>
                <c:pt idx="9">
                  <c:v>0.663742</c:v>
                </c:pt>
              </c:numCache>
            </c:numRef>
          </c:yVal>
          <c:smooth val="0"/>
        </c:ser>
        <c:axId val="14517191"/>
        <c:axId val="96553982"/>
      </c:scatterChart>
      <c:valAx>
        <c:axId val="14517191"/>
        <c:scaling>
          <c:orientation val="minMax"/>
        </c:scaling>
        <c:delete val="0"/>
        <c:axPos val="b"/>
        <c:majorGridlines>
          <c:spPr>
            <a:ln w="9360">
              <a:solidFill>
                <a:srgbClr val="d9d9d9"/>
              </a:solidFill>
              <a:round/>
            </a:ln>
          </c:spPr>
        </c:majorGridlines>
        <c:title>
          <c:tx>
            <c:rich>
              <a:bodyPr rot="0"/>
              <a:lstStyle/>
              <a:p>
                <a:pPr>
                  <a:defRPr b="0" lang="en-US" sz="1000" spc="-1" strike="noStrike">
                    <a:solidFill>
                      <a:srgbClr val="595959"/>
                    </a:solidFill>
                    <a:latin typeface="Arial"/>
                    <a:ea typeface="DejaVu Sans"/>
                  </a:defRPr>
                </a:pPr>
                <a:r>
                  <a:rPr b="0" lang="en-US" sz="1000" spc="-1" strike="noStrike">
                    <a:solidFill>
                      <a:srgbClr val="595959"/>
                    </a:solidFill>
                    <a:latin typeface="Arial"/>
                    <a:ea typeface="DejaVu Sans"/>
                  </a:rPr>
                  <a:t>epoch</a:t>
                </a:r>
              </a:p>
            </c:rich>
          </c:tx>
          <c:overlay val="0"/>
          <c:spPr>
            <a:noFill/>
            <a:ln>
              <a:noFill/>
            </a:ln>
          </c:spPr>
        </c:title>
        <c:numFmt formatCode="General" sourceLinked="0"/>
        <c:majorTickMark val="none"/>
        <c:minorTickMark val="none"/>
        <c:tickLblPos val="nextTo"/>
        <c:spPr>
          <a:ln w="9360">
            <a:solidFill>
              <a:srgbClr val="bfbfbf"/>
            </a:solidFill>
            <a:round/>
          </a:ln>
        </c:spPr>
        <c:txPr>
          <a:bodyPr/>
          <a:lstStyle/>
          <a:p>
            <a:pPr>
              <a:defRPr b="0" sz="900" spc="-1" strike="noStrike">
                <a:solidFill>
                  <a:srgbClr val="595959"/>
                </a:solidFill>
                <a:latin typeface="Arial"/>
                <a:ea typeface="DejaVu Sans"/>
              </a:defRPr>
            </a:pPr>
          </a:p>
        </c:txPr>
        <c:crossAx val="96553982"/>
        <c:crosses val="autoZero"/>
        <c:crossBetween val="midCat"/>
      </c:valAx>
      <c:valAx>
        <c:axId val="96553982"/>
        <c:scaling>
          <c:orientation val="minMax"/>
        </c:scaling>
        <c:delete val="0"/>
        <c:axPos val="l"/>
        <c:majorGridlines>
          <c:spPr>
            <a:ln w="9360">
              <a:solidFill>
                <a:srgbClr val="d9d9d9"/>
              </a:solidFill>
              <a:round/>
            </a:ln>
          </c:spPr>
        </c:majorGridlines>
        <c:numFmt formatCode="General" sourceLinked="0"/>
        <c:majorTickMark val="none"/>
        <c:minorTickMark val="none"/>
        <c:tickLblPos val="nextTo"/>
        <c:spPr>
          <a:ln w="9360">
            <a:solidFill>
              <a:srgbClr val="bfbfbf"/>
            </a:solidFill>
            <a:round/>
          </a:ln>
        </c:spPr>
        <c:txPr>
          <a:bodyPr/>
          <a:lstStyle/>
          <a:p>
            <a:pPr>
              <a:defRPr b="0" sz="900" spc="-1" strike="noStrike">
                <a:solidFill>
                  <a:srgbClr val="595959"/>
                </a:solidFill>
                <a:latin typeface="Arial"/>
                <a:ea typeface="DejaVu Sans"/>
              </a:defRPr>
            </a:pPr>
          </a:p>
        </c:txPr>
        <c:crossAx val="14517191"/>
        <c:crosses val="autoZero"/>
        <c:crossBetween val="midCat"/>
      </c:valAx>
      <c:spPr>
        <a:noFill/>
        <a:ln>
          <a:noFill/>
        </a:ln>
      </c:spPr>
    </c:plotArea>
    <c:plotVisOnly val="1"/>
    <c:dispBlanksAs val="gap"/>
  </c:chart>
  <c:spPr>
    <a:noFill/>
    <a:ln w="9360">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Arial"/>
              </a:rPr>
              <a:t>Click to move the </a:t>
            </a:r>
            <a:r>
              <a:rPr b="0" lang="en-US" sz="1800" spc="-1" strike="noStrike">
                <a:solidFill>
                  <a:srgbClr val="000000"/>
                </a:solidFill>
                <a:latin typeface="Arial"/>
              </a:rPr>
              <a:t>slide</a:t>
            </a:r>
            <a:endParaRPr b="0" lang="en-US" sz="1800" spc="-1" strike="noStrike">
              <a:solidFill>
                <a:srgbClr val="000000"/>
              </a:solidFill>
              <a:latin typeface="Arial"/>
            </a:endParaRPr>
          </a:p>
        </p:txBody>
      </p:sp>
      <p:sp>
        <p:nvSpPr>
          <p:cNvPr id="121"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22"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23"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24"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25"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321696AD-36AD-4CD5-86DE-833BE213B914}"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sldImg"/>
          </p:nvPr>
        </p:nvSpPr>
        <p:spPr>
          <a:xfrm>
            <a:off x="685800" y="1143000"/>
            <a:ext cx="5485680" cy="3085560"/>
          </a:xfrm>
          <a:prstGeom prst="rect">
            <a:avLst/>
          </a:prstGeom>
        </p:spPr>
      </p:sp>
      <p:sp>
        <p:nvSpPr>
          <p:cNvPr id="388"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389"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43144ED1-4212-4112-949A-9D2398A14DC5}" type="slidenum">
              <a:rPr b="0" lang="en-US" sz="1200" spc="-1" strike="noStrike">
                <a:solidFill>
                  <a:srgbClr val="000000"/>
                </a:solidFill>
                <a:latin typeface="包图简圆体"/>
                <a:ea typeface="微软雅黑"/>
              </a:rPr>
              <a:t>&lt;number&gt;</a:t>
            </a:fld>
            <a:endParaRPr b="0" lang="en-US"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PlaceHolder 1"/>
          <p:cNvSpPr>
            <a:spLocks noGrp="1"/>
          </p:cNvSpPr>
          <p:nvPr>
            <p:ph type="sldImg"/>
          </p:nvPr>
        </p:nvSpPr>
        <p:spPr>
          <a:xfrm>
            <a:off x="685800" y="1143000"/>
            <a:ext cx="5485680" cy="3085560"/>
          </a:xfrm>
          <a:prstGeom prst="rect">
            <a:avLst/>
          </a:prstGeom>
        </p:spPr>
      </p:sp>
      <p:sp>
        <p:nvSpPr>
          <p:cNvPr id="415"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416"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A0C99A9-4664-4E69-8E64-97188AF591DD}" type="slidenum">
              <a:rPr b="0" lang="en-US" sz="1200" spc="-1" strike="noStrike">
                <a:solidFill>
                  <a:srgbClr val="000000"/>
                </a:solidFill>
                <a:latin typeface="包图简圆体"/>
                <a:ea typeface="+mn-ea"/>
              </a:rPr>
              <a:t>&lt;number&gt;</a:t>
            </a:fld>
            <a:endParaRPr b="0" lang="en-US"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sldImg"/>
          </p:nvPr>
        </p:nvSpPr>
        <p:spPr>
          <a:xfrm>
            <a:off x="685800" y="1143000"/>
            <a:ext cx="5485680" cy="3085560"/>
          </a:xfrm>
          <a:prstGeom prst="rect">
            <a:avLst/>
          </a:prstGeom>
        </p:spPr>
      </p:sp>
      <p:sp>
        <p:nvSpPr>
          <p:cNvPr id="418"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419"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154CFA7-7E91-4CBB-B20A-63D17A160B94}" type="slidenum">
              <a:rPr b="0" lang="en-US" sz="1200" spc="-1" strike="noStrike">
                <a:solidFill>
                  <a:srgbClr val="000000"/>
                </a:solidFill>
                <a:latin typeface="包图简圆体"/>
                <a:ea typeface="+mn-ea"/>
              </a:rPr>
              <a:t>&lt;number&gt;</a:t>
            </a:fld>
            <a:endParaRPr b="0" lang="en-US"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type="sldImg"/>
          </p:nvPr>
        </p:nvSpPr>
        <p:spPr>
          <a:xfrm>
            <a:off x="685800" y="1143000"/>
            <a:ext cx="5485680" cy="3085560"/>
          </a:xfrm>
          <a:prstGeom prst="rect">
            <a:avLst/>
          </a:prstGeom>
        </p:spPr>
      </p:sp>
      <p:sp>
        <p:nvSpPr>
          <p:cNvPr id="421"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422"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B878FD6-8762-448D-A8FA-1250A5272D19}" type="slidenum">
              <a:rPr b="0" lang="en-US" sz="1200" spc="-1" strike="noStrike">
                <a:solidFill>
                  <a:srgbClr val="000000"/>
                </a:solidFill>
                <a:latin typeface="包图简圆体"/>
                <a:ea typeface="+mn-ea"/>
              </a:rPr>
              <a:t>&lt;number&gt;</a:t>
            </a:fld>
            <a:endParaRPr b="0" lang="en-US"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type="sldImg"/>
          </p:nvPr>
        </p:nvSpPr>
        <p:spPr>
          <a:xfrm>
            <a:off x="685800" y="1143000"/>
            <a:ext cx="5485680" cy="3085560"/>
          </a:xfrm>
          <a:prstGeom prst="rect">
            <a:avLst/>
          </a:prstGeom>
        </p:spPr>
      </p:sp>
      <p:sp>
        <p:nvSpPr>
          <p:cNvPr id="424"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425"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2DFB15A-53FB-43B4-8570-30783004B0B3}" type="slidenum">
              <a:rPr b="0" lang="en-US" sz="1200" spc="-1" strike="noStrike">
                <a:solidFill>
                  <a:srgbClr val="000000"/>
                </a:solidFill>
                <a:latin typeface="包图简圆体"/>
                <a:ea typeface="+mn-ea"/>
              </a:rPr>
              <a:t>&lt;number&gt;</a:t>
            </a:fld>
            <a:endParaRPr b="0" lang="en-US"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PlaceHolder 1"/>
          <p:cNvSpPr>
            <a:spLocks noGrp="1"/>
          </p:cNvSpPr>
          <p:nvPr>
            <p:ph type="sldImg"/>
          </p:nvPr>
        </p:nvSpPr>
        <p:spPr>
          <a:xfrm>
            <a:off x="685800" y="1143000"/>
            <a:ext cx="5485680" cy="3085560"/>
          </a:xfrm>
          <a:prstGeom prst="rect">
            <a:avLst/>
          </a:prstGeom>
        </p:spPr>
      </p:sp>
      <p:sp>
        <p:nvSpPr>
          <p:cNvPr id="427"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428"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C0BF4D4-06E5-433B-A04C-BF6199CDC541}" type="slidenum">
              <a:rPr b="0" lang="en-US" sz="1200" spc="-1" strike="noStrike">
                <a:solidFill>
                  <a:srgbClr val="000000"/>
                </a:solidFill>
                <a:latin typeface="包图简圆体"/>
                <a:ea typeface="+mn-ea"/>
              </a:rPr>
              <a:t>&lt;number&gt;</a:t>
            </a:fld>
            <a:endParaRPr b="0" lang="en-US"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PlaceHolder 1"/>
          <p:cNvSpPr>
            <a:spLocks noGrp="1"/>
          </p:cNvSpPr>
          <p:nvPr>
            <p:ph type="sldImg"/>
          </p:nvPr>
        </p:nvSpPr>
        <p:spPr>
          <a:xfrm>
            <a:off x="685800" y="1143000"/>
            <a:ext cx="5485680" cy="3085560"/>
          </a:xfrm>
          <a:prstGeom prst="rect">
            <a:avLst/>
          </a:prstGeom>
        </p:spPr>
      </p:sp>
      <p:sp>
        <p:nvSpPr>
          <p:cNvPr id="430"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431"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97D3CB5-82B3-443E-880F-3F69AA0115D6}" type="slidenum">
              <a:rPr b="0" lang="en-US" sz="1200" spc="-1" strike="noStrike">
                <a:solidFill>
                  <a:srgbClr val="000000"/>
                </a:solidFill>
                <a:latin typeface="包图简圆体"/>
                <a:ea typeface="+mn-ea"/>
              </a:rPr>
              <a:t>&lt;number&gt;</a:t>
            </a:fld>
            <a:endParaRPr b="0" lang="en-US"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sldImg"/>
          </p:nvPr>
        </p:nvSpPr>
        <p:spPr>
          <a:xfrm>
            <a:off x="685800" y="1143000"/>
            <a:ext cx="5485680" cy="3085560"/>
          </a:xfrm>
          <a:prstGeom prst="rect">
            <a:avLst/>
          </a:prstGeom>
        </p:spPr>
      </p:sp>
      <p:sp>
        <p:nvSpPr>
          <p:cNvPr id="433"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434"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5640297-2EA1-4E98-9B49-39AD6815312B}" type="slidenum">
              <a:rPr b="0" lang="en-US" sz="1200" spc="-1" strike="noStrike">
                <a:solidFill>
                  <a:srgbClr val="000000"/>
                </a:solidFill>
                <a:latin typeface="包图简圆体"/>
                <a:ea typeface="+mn-ea"/>
              </a:rPr>
              <a:t>&lt;number&gt;</a:t>
            </a:fld>
            <a:endParaRPr b="0" lang="en-US"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sldImg"/>
          </p:nvPr>
        </p:nvSpPr>
        <p:spPr>
          <a:xfrm>
            <a:off x="685800" y="1143000"/>
            <a:ext cx="5485680" cy="3085560"/>
          </a:xfrm>
          <a:prstGeom prst="rect">
            <a:avLst/>
          </a:prstGeom>
        </p:spPr>
      </p:sp>
      <p:sp>
        <p:nvSpPr>
          <p:cNvPr id="436"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437"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9CCAF0D-8EBA-4A60-9AE3-58FC2D440368}" type="slidenum">
              <a:rPr b="0" lang="en-US" sz="1200" spc="-1" strike="noStrike">
                <a:solidFill>
                  <a:srgbClr val="000000"/>
                </a:solidFill>
                <a:latin typeface="包图简圆体"/>
                <a:ea typeface="+mn-ea"/>
              </a:rPr>
              <a:t>&lt;number&gt;</a:t>
            </a:fld>
            <a:endParaRPr b="0" lang="en-US"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PlaceHolder 1"/>
          <p:cNvSpPr>
            <a:spLocks noGrp="1"/>
          </p:cNvSpPr>
          <p:nvPr>
            <p:ph type="sldImg"/>
          </p:nvPr>
        </p:nvSpPr>
        <p:spPr>
          <a:xfrm>
            <a:off x="685800" y="1143000"/>
            <a:ext cx="5485680" cy="3085560"/>
          </a:xfrm>
          <a:prstGeom prst="rect">
            <a:avLst/>
          </a:prstGeom>
        </p:spPr>
      </p:sp>
      <p:sp>
        <p:nvSpPr>
          <p:cNvPr id="439"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440"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565A910-1FEC-4739-9193-E4F40853C974}" type="slidenum">
              <a:rPr b="0" lang="en-US" sz="1200" spc="-1" strike="noStrike">
                <a:solidFill>
                  <a:srgbClr val="000000"/>
                </a:solidFill>
                <a:latin typeface="包图简圆体"/>
                <a:ea typeface="+mn-ea"/>
              </a:rPr>
              <a:t>&lt;number&gt;</a:t>
            </a:fld>
            <a:endParaRPr b="0" lang="en-US" sz="12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PlaceHolder 1"/>
          <p:cNvSpPr>
            <a:spLocks noGrp="1"/>
          </p:cNvSpPr>
          <p:nvPr>
            <p:ph type="sldImg"/>
          </p:nvPr>
        </p:nvSpPr>
        <p:spPr>
          <a:xfrm>
            <a:off x="685800" y="1143000"/>
            <a:ext cx="5485680" cy="3085560"/>
          </a:xfrm>
          <a:prstGeom prst="rect">
            <a:avLst/>
          </a:prstGeom>
        </p:spPr>
      </p:sp>
      <p:sp>
        <p:nvSpPr>
          <p:cNvPr id="442"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443"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A0D17DB9-FE32-40A6-BA27-C71B12A09EE5}" type="slidenum">
              <a:rPr b="0" lang="en-US" sz="1200" spc="-1" strike="noStrike">
                <a:solidFill>
                  <a:srgbClr val="000000"/>
                </a:solidFill>
                <a:latin typeface="包图简圆体"/>
                <a:ea typeface="微软雅黑"/>
              </a:rPr>
              <a:t>&lt;number&gt;</a:t>
            </a:fld>
            <a:endParaRPr b="0" lang="en-US"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sldImg"/>
          </p:nvPr>
        </p:nvSpPr>
        <p:spPr>
          <a:xfrm>
            <a:off x="685800" y="1143000"/>
            <a:ext cx="5485680" cy="3085560"/>
          </a:xfrm>
          <a:prstGeom prst="rect">
            <a:avLst/>
          </a:prstGeom>
        </p:spPr>
      </p:sp>
      <p:sp>
        <p:nvSpPr>
          <p:cNvPr id="391"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392"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113851DA-EC93-42AE-8720-9E81FCFC808F}" type="slidenum">
              <a:rPr b="0" lang="en-US" sz="1200" spc="-1" strike="noStrike">
                <a:solidFill>
                  <a:srgbClr val="000000"/>
                </a:solidFill>
                <a:latin typeface="包图简圆体"/>
                <a:ea typeface="微软雅黑"/>
              </a:rPr>
              <a:t>&lt;number&gt;</a:t>
            </a:fld>
            <a:endParaRPr b="0" lang="en-US" sz="12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PlaceHolder 1"/>
          <p:cNvSpPr>
            <a:spLocks noGrp="1"/>
          </p:cNvSpPr>
          <p:nvPr>
            <p:ph type="sldImg"/>
          </p:nvPr>
        </p:nvSpPr>
        <p:spPr>
          <a:xfrm>
            <a:off x="685800" y="1143000"/>
            <a:ext cx="5486040" cy="3085920"/>
          </a:xfrm>
          <a:prstGeom prst="rect">
            <a:avLst/>
          </a:prstGeom>
        </p:spPr>
      </p:sp>
      <p:sp>
        <p:nvSpPr>
          <p:cNvPr id="445"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446"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4C12244-10AF-4E92-B0D6-43B77EA18675}" type="slidenum">
              <a:rPr b="0" lang="en-US" sz="1200" spc="-1" strike="noStrike">
                <a:solidFill>
                  <a:srgbClr val="000000"/>
                </a:solidFill>
                <a:latin typeface="包图简圆体"/>
                <a:ea typeface="+mn-ea"/>
              </a:rPr>
              <a:t>&lt;number&gt;</a:t>
            </a:fld>
            <a:endParaRPr b="0" lang="en-US" sz="12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PlaceHolder 1"/>
          <p:cNvSpPr>
            <a:spLocks noGrp="1"/>
          </p:cNvSpPr>
          <p:nvPr>
            <p:ph type="sldImg"/>
          </p:nvPr>
        </p:nvSpPr>
        <p:spPr>
          <a:xfrm>
            <a:off x="685800" y="1143000"/>
            <a:ext cx="5485680" cy="3085560"/>
          </a:xfrm>
          <a:prstGeom prst="rect">
            <a:avLst/>
          </a:prstGeom>
        </p:spPr>
      </p:sp>
      <p:sp>
        <p:nvSpPr>
          <p:cNvPr id="448"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449"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9C7C1D4B-9DC6-4787-BF43-518B4B1B62AB}" type="slidenum">
              <a:rPr b="0" lang="en-US" sz="1200" spc="-1" strike="noStrike">
                <a:solidFill>
                  <a:srgbClr val="000000"/>
                </a:solidFill>
                <a:latin typeface="包图简圆体"/>
                <a:ea typeface="微软雅黑"/>
              </a:rPr>
              <a:t>&lt;number&gt;</a:t>
            </a:fld>
            <a:endParaRPr b="0" lang="en-US" sz="12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PlaceHolder 1"/>
          <p:cNvSpPr>
            <a:spLocks noGrp="1"/>
          </p:cNvSpPr>
          <p:nvPr>
            <p:ph type="sldImg"/>
          </p:nvPr>
        </p:nvSpPr>
        <p:spPr>
          <a:xfrm>
            <a:off x="685800" y="1143000"/>
            <a:ext cx="5486040" cy="3085920"/>
          </a:xfrm>
          <a:prstGeom prst="rect">
            <a:avLst/>
          </a:prstGeom>
        </p:spPr>
      </p:sp>
      <p:sp>
        <p:nvSpPr>
          <p:cNvPr id="451"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452"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359BBFA6-995A-4E73-B27D-EE1B0CD4C1B4}" type="slidenum">
              <a:rPr b="0" lang="en-US" sz="1200" spc="-1" strike="noStrike">
                <a:solidFill>
                  <a:srgbClr val="000000"/>
                </a:solidFill>
                <a:latin typeface="包图简圆体"/>
                <a:ea typeface="微软雅黑"/>
              </a:rPr>
              <a:t>&lt;number&gt;</a:t>
            </a:fld>
            <a:endParaRPr b="0" lang="en-US" sz="12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PlaceHolder 1"/>
          <p:cNvSpPr>
            <a:spLocks noGrp="1"/>
          </p:cNvSpPr>
          <p:nvPr>
            <p:ph type="sldImg"/>
          </p:nvPr>
        </p:nvSpPr>
        <p:spPr>
          <a:xfrm>
            <a:off x="685800" y="1143000"/>
            <a:ext cx="5485680" cy="3085560"/>
          </a:xfrm>
          <a:prstGeom prst="rect">
            <a:avLst/>
          </a:prstGeom>
        </p:spPr>
      </p:sp>
      <p:sp>
        <p:nvSpPr>
          <p:cNvPr id="454"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455"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201840A8-A34C-41B6-A666-096003CB23CB}" type="slidenum">
              <a:rPr b="0" lang="en-US" sz="1200" spc="-1" strike="noStrike">
                <a:solidFill>
                  <a:srgbClr val="000000"/>
                </a:solidFill>
                <a:latin typeface="包图简圆体"/>
                <a:ea typeface="微软雅黑"/>
              </a:rPr>
              <a:t>&lt;number&gt;</a:t>
            </a:fld>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sldImg"/>
          </p:nvPr>
        </p:nvSpPr>
        <p:spPr>
          <a:xfrm>
            <a:off x="685800" y="1143000"/>
            <a:ext cx="5485680" cy="3085560"/>
          </a:xfrm>
          <a:prstGeom prst="rect">
            <a:avLst/>
          </a:prstGeom>
        </p:spPr>
      </p:sp>
      <p:sp>
        <p:nvSpPr>
          <p:cNvPr id="394"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395"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E5303A2F-8D66-470D-ABA5-C987995846D7}" type="slidenum">
              <a:rPr b="0" lang="en-US" sz="1200" spc="-1" strike="noStrike">
                <a:solidFill>
                  <a:srgbClr val="000000"/>
                </a:solidFill>
                <a:latin typeface="包图简圆体"/>
                <a:ea typeface="微软雅黑"/>
              </a:rPr>
              <a:t>&lt;number&gt;</a:t>
            </a:fld>
            <a:endParaRPr b="0" lang="en-US"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sldImg"/>
          </p:nvPr>
        </p:nvSpPr>
        <p:spPr>
          <a:xfrm>
            <a:off x="685800" y="1143000"/>
            <a:ext cx="5485680" cy="3085560"/>
          </a:xfrm>
          <a:prstGeom prst="rect">
            <a:avLst/>
          </a:prstGeom>
        </p:spPr>
      </p:sp>
      <p:sp>
        <p:nvSpPr>
          <p:cNvPr id="397"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398"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7DF215F6-41F6-4789-9E8A-F4541F37077E}" type="slidenum">
              <a:rPr b="0" lang="en-US" sz="1200" spc="-1" strike="noStrike">
                <a:solidFill>
                  <a:srgbClr val="000000"/>
                </a:solidFill>
                <a:latin typeface="包图简圆体"/>
                <a:ea typeface="微软雅黑"/>
              </a:rPr>
              <a:t>&lt;number&gt;</a:t>
            </a:fld>
            <a:endParaRPr b="0" lang="en-US"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sldImg"/>
          </p:nvPr>
        </p:nvSpPr>
        <p:spPr>
          <a:xfrm>
            <a:off x="685800" y="1143000"/>
            <a:ext cx="5486040" cy="3085920"/>
          </a:xfrm>
          <a:prstGeom prst="rect">
            <a:avLst/>
          </a:prstGeom>
        </p:spPr>
      </p:sp>
      <p:sp>
        <p:nvSpPr>
          <p:cNvPr id="400"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401"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9CDE58F-3B2C-484D-9AE8-59F588B368D8}" type="slidenum">
              <a:rPr b="0" lang="en-US" sz="1200" spc="-1" strike="noStrike">
                <a:solidFill>
                  <a:srgbClr val="000000"/>
                </a:solidFill>
                <a:latin typeface="包图简圆体"/>
                <a:ea typeface="+mn-ea"/>
              </a:rPr>
              <a:t>&lt;number&gt;</a:t>
            </a:fld>
            <a:endParaRPr b="0" lang="en-US"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sldImg"/>
          </p:nvPr>
        </p:nvSpPr>
        <p:spPr>
          <a:xfrm>
            <a:off x="685800" y="1143000"/>
            <a:ext cx="5486040" cy="3085920"/>
          </a:xfrm>
          <a:prstGeom prst="rect">
            <a:avLst/>
          </a:prstGeom>
        </p:spPr>
      </p:sp>
      <p:sp>
        <p:nvSpPr>
          <p:cNvPr id="403"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404"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D9124C4-3660-4813-9A18-61A20180C326}" type="slidenum">
              <a:rPr b="0" lang="en-US" sz="1200" spc="-1" strike="noStrike">
                <a:solidFill>
                  <a:srgbClr val="000000"/>
                </a:solidFill>
                <a:latin typeface="包图简圆体"/>
                <a:ea typeface="+mn-ea"/>
              </a:rPr>
              <a:t>&lt;number&gt;</a:t>
            </a:fld>
            <a:endParaRPr b="0" lang="en-US"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sldImg"/>
          </p:nvPr>
        </p:nvSpPr>
        <p:spPr>
          <a:xfrm>
            <a:off x="685800" y="1143000"/>
            <a:ext cx="5485680" cy="3085560"/>
          </a:xfrm>
          <a:prstGeom prst="rect">
            <a:avLst/>
          </a:prstGeom>
        </p:spPr>
      </p:sp>
      <p:sp>
        <p:nvSpPr>
          <p:cNvPr id="406"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407"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A82D48E-7EE3-46C0-9522-A1CA453DD6FA}" type="slidenum">
              <a:rPr b="0" lang="en-US" sz="1200" spc="-1" strike="noStrike">
                <a:solidFill>
                  <a:srgbClr val="000000"/>
                </a:solidFill>
                <a:latin typeface="包图简圆体"/>
                <a:ea typeface="+mn-ea"/>
              </a:rPr>
              <a:t>&lt;number&gt;</a:t>
            </a:fld>
            <a:endParaRPr b="0" lang="en-US"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PlaceHolder 1"/>
          <p:cNvSpPr>
            <a:spLocks noGrp="1"/>
          </p:cNvSpPr>
          <p:nvPr>
            <p:ph type="sldImg"/>
          </p:nvPr>
        </p:nvSpPr>
        <p:spPr>
          <a:xfrm>
            <a:off x="685800" y="1143000"/>
            <a:ext cx="5485680" cy="3085560"/>
          </a:xfrm>
          <a:prstGeom prst="rect">
            <a:avLst/>
          </a:prstGeom>
        </p:spPr>
      </p:sp>
      <p:sp>
        <p:nvSpPr>
          <p:cNvPr id="409"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410"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FE5310C-B286-4DA4-8220-892A19A5482F}" type="slidenum">
              <a:rPr b="0" lang="en-US" sz="1200" spc="-1" strike="noStrike">
                <a:solidFill>
                  <a:srgbClr val="000000"/>
                </a:solidFill>
                <a:latin typeface="包图简圆体"/>
                <a:ea typeface="+mn-ea"/>
              </a:rPr>
              <a:t>&lt;number&gt;</a:t>
            </a:fld>
            <a:endParaRPr b="0" lang="en-US"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sldImg"/>
          </p:nvPr>
        </p:nvSpPr>
        <p:spPr>
          <a:xfrm>
            <a:off x="685800" y="1143000"/>
            <a:ext cx="5485680" cy="3085560"/>
          </a:xfrm>
          <a:prstGeom prst="rect">
            <a:avLst/>
          </a:prstGeom>
        </p:spPr>
      </p:sp>
      <p:sp>
        <p:nvSpPr>
          <p:cNvPr id="412" name="PlaceHolder 2"/>
          <p:cNvSpPr>
            <a:spLocks noGrp="1"/>
          </p:cNvSpPr>
          <p:nvPr>
            <p:ph type="body"/>
          </p:nvPr>
        </p:nvSpPr>
        <p:spPr>
          <a:xfrm>
            <a:off x="685800" y="4400640"/>
            <a:ext cx="5485680" cy="3599640"/>
          </a:xfrm>
          <a:prstGeom prst="rect">
            <a:avLst/>
          </a:prstGeom>
        </p:spPr>
        <p:txBody>
          <a:bodyPr lIns="0" rIns="0" tIns="0" bIns="0">
            <a:noAutofit/>
          </a:bodyPr>
          <a:p>
            <a:endParaRPr b="0" lang="en-US" sz="2000" spc="-1" strike="noStrike">
              <a:latin typeface="Arial"/>
            </a:endParaRPr>
          </a:p>
        </p:txBody>
      </p:sp>
      <p:sp>
        <p:nvSpPr>
          <p:cNvPr id="413"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F85CD16B-E4DB-4B5F-9E5C-BB1EF92D09AD}" type="slidenum">
              <a:rPr b="0" lang="en-US" sz="1200" spc="-1" strike="noStrike">
                <a:solidFill>
                  <a:srgbClr val="000000"/>
                </a:solidFill>
                <a:latin typeface="包图简圆体"/>
                <a:ea typeface="微软雅黑"/>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9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9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9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0"/>
            <a:ext cx="360" cy="360"/>
          </a:xfrm>
          <a:prstGeom prst="rect">
            <a:avLst/>
          </a:prstGeom>
          <a:ln/>
        </p:spPr>
        <p:style>
          <a:lnRef idx="2">
            <a:schemeClr val="accent1">
              <a:shade val="50000"/>
            </a:schemeClr>
          </a:lnRef>
          <a:fillRef idx="1">
            <a:schemeClr val="accent1"/>
          </a:fillRef>
          <a:effectRef idx="0">
            <a:schemeClr val="accent1"/>
          </a:effectRef>
          <a:fontRef idx="minor"/>
        </p:style>
      </p:sp>
      <p:pic>
        <p:nvPicPr>
          <p:cNvPr id="1" name="图片 5" descr=""/>
          <p:cNvPicPr/>
          <p:nvPr/>
        </p:nvPicPr>
        <p:blipFill>
          <a:blip r:embed="rId2"/>
          <a:stretch/>
        </p:blipFill>
        <p:spPr>
          <a:xfrm>
            <a:off x="0" y="0"/>
            <a:ext cx="12191400" cy="6857280"/>
          </a:xfrm>
          <a:prstGeom prst="rect">
            <a:avLst/>
          </a:prstGeom>
          <a:ln>
            <a:noFill/>
          </a:ln>
        </p:spPr>
      </p:pic>
      <p:sp>
        <p:nvSpPr>
          <p:cNvPr id="2" name="PlaceHolder 2"/>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hidden="1"/>
          <p:cNvSpPr/>
          <p:nvPr/>
        </p:nvSpPr>
        <p:spPr>
          <a:xfrm>
            <a:off x="0" y="0"/>
            <a:ext cx="360" cy="360"/>
          </a:xfrm>
          <a:prstGeom prst="rect">
            <a:avLst/>
          </a:prstGeom>
          <a:ln/>
        </p:spPr>
        <p:style>
          <a:lnRef idx="2">
            <a:schemeClr val="accent1">
              <a:shade val="50000"/>
            </a:schemeClr>
          </a:lnRef>
          <a:fillRef idx="1">
            <a:schemeClr val="accent1"/>
          </a:fillRef>
          <a:effectRef idx="0">
            <a:schemeClr val="accent1"/>
          </a:effectRef>
          <a:fontRef idx="minor"/>
        </p:style>
      </p:sp>
      <p:pic>
        <p:nvPicPr>
          <p:cNvPr id="41" name="图片 5" descr=""/>
          <p:cNvPicPr/>
          <p:nvPr/>
        </p:nvPicPr>
        <p:blipFill>
          <a:blip r:embed="rId2"/>
          <a:stretch/>
        </p:blipFill>
        <p:spPr>
          <a:xfrm>
            <a:off x="0" y="0"/>
            <a:ext cx="12191400" cy="6857280"/>
          </a:xfrm>
          <a:prstGeom prst="rect">
            <a:avLst/>
          </a:prstGeom>
          <a:ln>
            <a:noFill/>
          </a:ln>
        </p:spPr>
      </p:pic>
      <p:sp>
        <p:nvSpPr>
          <p:cNvPr id="42" name="PlaceHolder 2"/>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a:t>
            </a:r>
            <a:r>
              <a:rPr b="0" lang="en-US" sz="1800" spc="-1" strike="noStrike">
                <a:solidFill>
                  <a:srgbClr val="000000"/>
                </a:solidFill>
                <a:latin typeface="Arial"/>
              </a:rPr>
              <a:t>format</a:t>
            </a:r>
            <a:endParaRPr b="0" lang="en-US" sz="1800" spc="-1" strike="noStrike">
              <a:solidFill>
                <a:srgbClr val="000000"/>
              </a:solidFill>
              <a:latin typeface="Arial"/>
            </a:endParaRPr>
          </a:p>
        </p:txBody>
      </p:sp>
      <p:sp>
        <p:nvSpPr>
          <p:cNvPr id="43"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CustomShape 1" hidden="1"/>
          <p:cNvSpPr/>
          <p:nvPr/>
        </p:nvSpPr>
        <p:spPr>
          <a:xfrm>
            <a:off x="0" y="0"/>
            <a:ext cx="360" cy="360"/>
          </a:xfrm>
          <a:prstGeom prst="rect">
            <a:avLst/>
          </a:prstGeom>
          <a:ln/>
        </p:spPr>
        <p:style>
          <a:lnRef idx="2">
            <a:schemeClr val="accent1">
              <a:shade val="50000"/>
            </a:schemeClr>
          </a:lnRef>
          <a:fillRef idx="1">
            <a:schemeClr val="accent1"/>
          </a:fillRef>
          <a:effectRef idx="0">
            <a:schemeClr val="accent1"/>
          </a:effectRef>
          <a:fontRef idx="minor"/>
        </p:style>
      </p:sp>
      <p:pic>
        <p:nvPicPr>
          <p:cNvPr id="81" name="图片 5" descr=""/>
          <p:cNvPicPr/>
          <p:nvPr/>
        </p:nvPicPr>
        <p:blipFill>
          <a:blip r:embed="rId2"/>
          <a:stretch/>
        </p:blipFill>
        <p:spPr>
          <a:xfrm>
            <a:off x="0" y="0"/>
            <a:ext cx="12191400" cy="6857280"/>
          </a:xfrm>
          <a:prstGeom prst="rect">
            <a:avLst/>
          </a:prstGeom>
          <a:ln>
            <a:noFill/>
          </a:ln>
        </p:spPr>
      </p:pic>
      <p:sp>
        <p:nvSpPr>
          <p:cNvPr id="82" name="PlaceHolder 2"/>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3"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hyperlink" Target="http://www.openslr.org/18/" TargetMode="Externa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audio" Target="../media/media14.wav"/><Relationship Id="rId6" Type="http://schemas.microsoft.com/office/2007/relationships/media" Target="../media/media14.wav"/><Relationship Id="rId7" Type="http://schemas.openxmlformats.org/officeDocument/2006/relationships/image" Target="../media/image15.png"/><Relationship Id="rId8" Type="http://schemas.openxmlformats.org/officeDocument/2006/relationships/slideLayout" Target="../slideLayouts/slideLayout25.xml"/><Relationship Id="rId9"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25.xml"/><Relationship Id="rId5"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jpeg"/><Relationship Id="rId3" Type="http://schemas.openxmlformats.org/officeDocument/2006/relationships/slideLayout" Target="../slideLayouts/slideLayout25.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25.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25.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5.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slideLayout" Target="../slideLayouts/slideLayout25.xml"/><Relationship Id="rId5"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slideLayout" Target="../slideLayouts/slideLayout25.xml"/><Relationship Id="rId6"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slideLayout" Target="../slideLayouts/slideLayout25.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audio" Target="../media/media34.wav"/><Relationship Id="rId2" Type="http://schemas.microsoft.com/office/2007/relationships/media" Target="../media/media34.wav"/><Relationship Id="rId3" Type="http://schemas.openxmlformats.org/officeDocument/2006/relationships/image" Target="../media/image35.png"/><Relationship Id="rId4" Type="http://schemas.openxmlformats.org/officeDocument/2006/relationships/slideLayout" Target="../slideLayouts/slideLayout25.xml"/><Relationship Id="rId5"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5.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5.gif"/><Relationship Id="rId2" Type="http://schemas.openxmlformats.org/officeDocument/2006/relationships/image" Target="../media/image6.png"/><Relationship Id="rId3" Type="http://schemas.openxmlformats.org/officeDocument/2006/relationships/slideLayout" Target="../slideLayouts/slideLayout25.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25.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5.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128200" y="2036520"/>
            <a:ext cx="79138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4000" spc="-1" strike="noStrike">
                <a:solidFill>
                  <a:srgbClr val="262626"/>
                </a:solidFill>
                <a:latin typeface="微软雅黑"/>
                <a:ea typeface="微软雅黑"/>
              </a:rPr>
              <a:t>	</a:t>
            </a:r>
            <a:r>
              <a:rPr b="0" lang="en-US" sz="4000" spc="-1" strike="noStrike">
                <a:solidFill>
                  <a:srgbClr val="262626"/>
                </a:solidFill>
                <a:latin typeface="微软雅黑"/>
                <a:ea typeface="微软雅黑"/>
              </a:rPr>
              <a:t>	</a:t>
            </a:r>
            <a:r>
              <a:rPr b="0" lang="zh-CN" sz="4000" spc="-1" strike="noStrike">
                <a:solidFill>
                  <a:srgbClr val="262626"/>
                </a:solidFill>
                <a:latin typeface="微软雅黑"/>
                <a:ea typeface="微软雅黑"/>
              </a:rPr>
              <a:t>语音识别实践</a:t>
            </a:r>
            <a:endParaRPr b="0" lang="en-US" sz="4000" spc="-1" strike="noStrike">
              <a:latin typeface="Arial"/>
            </a:endParaRPr>
          </a:p>
        </p:txBody>
      </p:sp>
      <p:sp>
        <p:nvSpPr>
          <p:cNvPr id="127" name="CustomShape 2"/>
          <p:cNvSpPr/>
          <p:nvPr/>
        </p:nvSpPr>
        <p:spPr>
          <a:xfrm>
            <a:off x="7657200" y="4069440"/>
            <a:ext cx="1846440" cy="437400"/>
          </a:xfrm>
          <a:prstGeom prst="roundRect">
            <a:avLst>
              <a:gd name="adj" fmla="val 16667"/>
            </a:avLst>
          </a:prstGeom>
          <a:solidFill>
            <a:srgbClr val="0a5e75"/>
          </a:solidFill>
          <a:ln>
            <a:noFill/>
          </a:ln>
          <a:effectLst>
            <a:outerShdw algn="tl" blurRad="165100" dir="2700000" dist="152225"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p:style>
      </p:sp>
      <p:sp>
        <p:nvSpPr>
          <p:cNvPr id="128" name="CustomShape 3"/>
          <p:cNvSpPr/>
          <p:nvPr/>
        </p:nvSpPr>
        <p:spPr>
          <a:xfrm>
            <a:off x="7772760" y="4185000"/>
            <a:ext cx="1730880" cy="242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1000" spc="-1" strike="noStrike">
                <a:solidFill>
                  <a:srgbClr val="ffffff"/>
                </a:solidFill>
                <a:latin typeface="微软雅黑"/>
                <a:ea typeface="微软雅黑"/>
              </a:rPr>
              <a:t>汇报人：</a:t>
            </a:r>
            <a:r>
              <a:rPr b="0" lang="en-US" sz="1000" spc="-1" strike="noStrike">
                <a:solidFill>
                  <a:srgbClr val="ffffff"/>
                </a:solidFill>
                <a:latin typeface="微软雅黑"/>
                <a:ea typeface="微软雅黑"/>
              </a:rPr>
              <a:t>09019203</a:t>
            </a:r>
            <a:r>
              <a:rPr b="0" lang="zh-CN" sz="1000" spc="-1" strike="noStrike">
                <a:solidFill>
                  <a:srgbClr val="ffffff"/>
                </a:solidFill>
                <a:latin typeface="微软雅黑"/>
                <a:ea typeface="微软雅黑"/>
              </a:rPr>
              <a:t>汪跃阳</a:t>
            </a:r>
            <a:endParaRPr b="0" lang="en-US" sz="1000" spc="-1" strike="noStrike">
              <a:latin typeface="Arial"/>
            </a:endParaRPr>
          </a:p>
        </p:txBody>
      </p:sp>
      <p:sp>
        <p:nvSpPr>
          <p:cNvPr id="129" name="CustomShape 4"/>
          <p:cNvSpPr/>
          <p:nvPr/>
        </p:nvSpPr>
        <p:spPr>
          <a:xfrm>
            <a:off x="5764320" y="3121200"/>
            <a:ext cx="5632200" cy="3031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zh-CN" sz="1400" spc="-1" strike="noStrike">
                <a:solidFill>
                  <a:srgbClr val="808080"/>
                </a:solidFill>
                <a:latin typeface="微软雅黑"/>
                <a:ea typeface="微软雅黑"/>
              </a:rPr>
              <a:t>基于神经网络和</a:t>
            </a:r>
            <a:r>
              <a:rPr b="0" lang="en-US" sz="1400" spc="-1" strike="noStrike">
                <a:solidFill>
                  <a:srgbClr val="808080"/>
                </a:solidFill>
                <a:latin typeface="微软雅黑"/>
                <a:ea typeface="微软雅黑"/>
              </a:rPr>
              <a:t>HMM</a:t>
            </a:r>
            <a:r>
              <a:rPr b="0" lang="zh-CN" sz="1400" spc="-1" strike="noStrike">
                <a:solidFill>
                  <a:srgbClr val="808080"/>
                </a:solidFill>
                <a:latin typeface="微软雅黑"/>
                <a:ea typeface="微软雅黑"/>
              </a:rPr>
              <a:t>模型</a:t>
            </a:r>
            <a:endParaRPr b="0" lang="en-US" sz="1400" spc="-1" strike="noStrike">
              <a:latin typeface="Arial"/>
            </a:endParaRPr>
          </a:p>
        </p:txBody>
      </p:sp>
    </p:spTree>
  </p:cSld>
  <mc:AlternateContent>
    <mc:Choice Requires="p14">
      <p:transition p14:dur="10"/>
    </mc:Choice>
    <mc:Fallback>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45" name="Group 1"/>
          <p:cNvGrpSpPr/>
          <p:nvPr/>
        </p:nvGrpSpPr>
        <p:grpSpPr>
          <a:xfrm>
            <a:off x="3952800" y="528840"/>
            <a:ext cx="3996720" cy="364320"/>
            <a:chOff x="3952800" y="528840"/>
            <a:chExt cx="3996720" cy="364320"/>
          </a:xfrm>
        </p:grpSpPr>
        <p:sp>
          <p:nvSpPr>
            <p:cNvPr id="246" name="CustomShape 2"/>
            <p:cNvSpPr/>
            <p:nvPr/>
          </p:nvSpPr>
          <p:spPr>
            <a:xfrm>
              <a:off x="395280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47" name="CustomShape 3"/>
            <p:cNvSpPr/>
            <p:nvPr/>
          </p:nvSpPr>
          <p:spPr>
            <a:xfrm>
              <a:off x="434268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48" name="CustomShape 4"/>
            <p:cNvSpPr/>
            <p:nvPr/>
          </p:nvSpPr>
          <p:spPr>
            <a:xfrm>
              <a:off x="736020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49" name="CustomShape 5"/>
            <p:cNvSpPr/>
            <p:nvPr/>
          </p:nvSpPr>
          <p:spPr>
            <a:xfrm>
              <a:off x="774828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50" name="CustomShape 6"/>
            <p:cNvSpPr/>
            <p:nvPr/>
          </p:nvSpPr>
          <p:spPr>
            <a:xfrm>
              <a:off x="4804920" y="528840"/>
              <a:ext cx="2207160" cy="364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zh-CN" sz="1800" spc="-1" strike="noStrike">
                  <a:solidFill>
                    <a:srgbClr val="262626"/>
                  </a:solidFill>
                  <a:latin typeface="微软雅黑"/>
                  <a:ea typeface="微软雅黑"/>
                </a:rPr>
                <a:t>一</a:t>
              </a:r>
              <a:r>
                <a:rPr b="0" lang="en-US" sz="1800" spc="-1" strike="noStrike">
                  <a:solidFill>
                    <a:srgbClr val="262626"/>
                  </a:solidFill>
                  <a:latin typeface="微软雅黑"/>
                  <a:ea typeface="微软雅黑"/>
                </a:rPr>
                <a:t>. </a:t>
              </a:r>
              <a:r>
                <a:rPr b="0" lang="zh-CN" sz="1800" spc="-1" strike="noStrike">
                  <a:solidFill>
                    <a:srgbClr val="262626"/>
                  </a:solidFill>
                  <a:latin typeface="微软雅黑"/>
                  <a:ea typeface="微软雅黑"/>
                </a:rPr>
                <a:t>数据集</a:t>
              </a:r>
              <a:endParaRPr b="0" lang="en-US" sz="1800" spc="-1" strike="noStrike">
                <a:latin typeface="Arial"/>
              </a:endParaRPr>
            </a:p>
          </p:txBody>
        </p:sp>
      </p:grpSp>
      <p:sp>
        <p:nvSpPr>
          <p:cNvPr id="251" name="CustomShape 7"/>
          <p:cNvSpPr/>
          <p:nvPr/>
        </p:nvSpPr>
        <p:spPr>
          <a:xfrm>
            <a:off x="4443840" y="1309320"/>
            <a:ext cx="3298320" cy="69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u="sng">
                <a:solidFill>
                  <a:srgbClr val="0563c1"/>
                </a:solidFill>
                <a:uFillTx/>
                <a:latin typeface="微软雅黑"/>
                <a:ea typeface="微软雅黑"/>
                <a:hlinkClick r:id="rId1"/>
              </a:rPr>
              <a:t>http://www.openslr.org/18/</a:t>
            </a:r>
            <a:r>
              <a:rPr b="0" lang="en-US" sz="1800" spc="-1" strike="noStrike">
                <a:solidFill>
                  <a:srgbClr val="000000"/>
                </a:solidFill>
                <a:latin typeface="微软雅黑"/>
                <a:ea typeface="微软雅黑"/>
              </a:rPr>
              <a:t> </a:t>
            </a:r>
            <a:r>
              <a:rPr b="0" lang="zh-CN" sz="1800" spc="-1" strike="noStrike">
                <a:solidFill>
                  <a:srgbClr val="000000"/>
                </a:solidFill>
                <a:latin typeface="微软雅黑"/>
                <a:ea typeface="微软雅黑"/>
              </a:rPr>
              <a:t>清华大学</a:t>
            </a:r>
            <a:r>
              <a:rPr b="1" lang="en-US" sz="1800" spc="-1" strike="noStrike">
                <a:solidFill>
                  <a:srgbClr val="000000"/>
                </a:solidFill>
                <a:latin typeface="微软雅黑"/>
                <a:ea typeface="微软雅黑"/>
              </a:rPr>
              <a:t>THCHS-30</a:t>
            </a:r>
            <a:r>
              <a:rPr b="0" lang="zh-CN" sz="1800" spc="-1" strike="noStrike">
                <a:solidFill>
                  <a:srgbClr val="000000"/>
                </a:solidFill>
                <a:latin typeface="微软雅黑"/>
                <a:ea typeface="微软雅黑"/>
              </a:rPr>
              <a:t>数据集</a:t>
            </a:r>
            <a:endParaRPr b="0" lang="en-US" sz="1800" spc="-1" strike="noStrike">
              <a:latin typeface="Arial"/>
            </a:endParaRPr>
          </a:p>
        </p:txBody>
      </p:sp>
      <p:pic>
        <p:nvPicPr>
          <p:cNvPr id="252" name="图片 27" descr=""/>
          <p:cNvPicPr/>
          <p:nvPr/>
        </p:nvPicPr>
        <p:blipFill>
          <a:blip r:embed="rId2"/>
          <a:stretch/>
        </p:blipFill>
        <p:spPr>
          <a:xfrm>
            <a:off x="990000" y="2155320"/>
            <a:ext cx="1847520" cy="2180880"/>
          </a:xfrm>
          <a:prstGeom prst="rect">
            <a:avLst/>
          </a:prstGeom>
          <a:ln>
            <a:noFill/>
          </a:ln>
        </p:spPr>
      </p:pic>
      <p:pic>
        <p:nvPicPr>
          <p:cNvPr id="253" name="图片 28" descr=""/>
          <p:cNvPicPr/>
          <p:nvPr/>
        </p:nvPicPr>
        <p:blipFill>
          <a:blip r:embed="rId3"/>
          <a:stretch/>
        </p:blipFill>
        <p:spPr>
          <a:xfrm>
            <a:off x="4342680" y="2373120"/>
            <a:ext cx="5886720" cy="1152000"/>
          </a:xfrm>
          <a:prstGeom prst="rect">
            <a:avLst/>
          </a:prstGeom>
          <a:ln>
            <a:noFill/>
          </a:ln>
        </p:spPr>
      </p:pic>
      <p:pic>
        <p:nvPicPr>
          <p:cNvPr id="254" name="图片 29" descr=""/>
          <p:cNvPicPr/>
          <p:nvPr/>
        </p:nvPicPr>
        <p:blipFill>
          <a:blip r:embed="rId4"/>
          <a:stretch/>
        </p:blipFill>
        <p:spPr>
          <a:xfrm>
            <a:off x="2838240" y="4791240"/>
            <a:ext cx="8791920" cy="551880"/>
          </a:xfrm>
          <a:prstGeom prst="rect">
            <a:avLst/>
          </a:prstGeom>
          <a:ln>
            <a:noFill/>
          </a:ln>
        </p:spPr>
      </p:pic>
      <p:pic>
        <p:nvPicPr>
          <p:cNvPr id="255" name="Picture 1" descr="">
            <a:hlinkClick r:id="" action="ppaction://media"/>
          </p:cNvPr>
          <p:cNvPicPr/>
          <p:nvPr>
            <a:audioFile r:link="rId5"/>
            <p:extLst>
              <p:ext uri="{DAA4B4D4-6D71-4841-9C94-3DE7FCFB9230}">
                <p14:media r:embed="rId6"/>
              </p:ext>
            </p:extLst>
          </p:nvPr>
        </p:nvPicPr>
        <p:blipFill>
          <a:blip r:embed="rId7"/>
        </p:blipFill>
        <p:spPr>
          <a:xfrm>
            <a:off x="6403320" y="3713760"/>
            <a:ext cx="608760" cy="608760"/>
          </a:xfrm>
          <a:prstGeom prst="rect">
            <a:avLst/>
          </a:prstGeom>
          <a:ln>
            <a:noFill/>
          </a:ln>
        </p:spPr>
      </p:pic>
    </p:spTree>
  </p:cSld>
  <mc:AlternateContent>
    <mc:Choice Requires="p14">
      <p:transition spd="slow" p14:dur="13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56" name="Group 1"/>
          <p:cNvGrpSpPr/>
          <p:nvPr/>
        </p:nvGrpSpPr>
        <p:grpSpPr>
          <a:xfrm>
            <a:off x="3952800" y="528840"/>
            <a:ext cx="3996720" cy="364320"/>
            <a:chOff x="3952800" y="528840"/>
            <a:chExt cx="3996720" cy="364320"/>
          </a:xfrm>
        </p:grpSpPr>
        <p:sp>
          <p:nvSpPr>
            <p:cNvPr id="257" name="CustomShape 2"/>
            <p:cNvSpPr/>
            <p:nvPr/>
          </p:nvSpPr>
          <p:spPr>
            <a:xfrm>
              <a:off x="395280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58" name="CustomShape 3"/>
            <p:cNvSpPr/>
            <p:nvPr/>
          </p:nvSpPr>
          <p:spPr>
            <a:xfrm>
              <a:off x="434268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59" name="CustomShape 4"/>
            <p:cNvSpPr/>
            <p:nvPr/>
          </p:nvSpPr>
          <p:spPr>
            <a:xfrm>
              <a:off x="736020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60" name="CustomShape 5"/>
            <p:cNvSpPr/>
            <p:nvPr/>
          </p:nvSpPr>
          <p:spPr>
            <a:xfrm>
              <a:off x="774828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61" name="CustomShape 6"/>
            <p:cNvSpPr/>
            <p:nvPr/>
          </p:nvSpPr>
          <p:spPr>
            <a:xfrm>
              <a:off x="4804920" y="528840"/>
              <a:ext cx="2207160" cy="364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zh-CN" sz="1800" spc="-1" strike="noStrike">
                  <a:solidFill>
                    <a:srgbClr val="262626"/>
                  </a:solidFill>
                  <a:latin typeface="微软雅黑"/>
                  <a:ea typeface="微软雅黑"/>
                </a:rPr>
                <a:t>一</a:t>
              </a:r>
              <a:r>
                <a:rPr b="0" lang="en-US" sz="1800" spc="-1" strike="noStrike">
                  <a:solidFill>
                    <a:srgbClr val="262626"/>
                  </a:solidFill>
                  <a:latin typeface="微软雅黑"/>
                  <a:ea typeface="微软雅黑"/>
                </a:rPr>
                <a:t>. </a:t>
              </a:r>
              <a:r>
                <a:rPr b="0" lang="zh-CN" sz="1800" spc="-1" strike="noStrike">
                  <a:solidFill>
                    <a:srgbClr val="262626"/>
                  </a:solidFill>
                  <a:latin typeface="微软雅黑"/>
                  <a:ea typeface="微软雅黑"/>
                </a:rPr>
                <a:t>数据集</a:t>
              </a:r>
              <a:endParaRPr b="0" lang="en-US" sz="1800" spc="-1" strike="noStrike">
                <a:latin typeface="Arial"/>
              </a:endParaRPr>
            </a:p>
          </p:txBody>
        </p:sp>
      </p:grpSp>
      <p:pic>
        <p:nvPicPr>
          <p:cNvPr id="262" name="图片 16" descr=""/>
          <p:cNvPicPr/>
          <p:nvPr/>
        </p:nvPicPr>
        <p:blipFill>
          <a:blip r:embed="rId1"/>
          <a:stretch/>
        </p:blipFill>
        <p:spPr>
          <a:xfrm>
            <a:off x="1610280" y="1051560"/>
            <a:ext cx="4886280" cy="1656720"/>
          </a:xfrm>
          <a:prstGeom prst="rect">
            <a:avLst/>
          </a:prstGeom>
          <a:ln>
            <a:noFill/>
          </a:ln>
        </p:spPr>
      </p:pic>
      <p:pic>
        <p:nvPicPr>
          <p:cNvPr id="263" name="图片 17" descr=""/>
          <p:cNvPicPr/>
          <p:nvPr/>
        </p:nvPicPr>
        <p:blipFill>
          <a:blip r:embed="rId2"/>
          <a:stretch/>
        </p:blipFill>
        <p:spPr>
          <a:xfrm>
            <a:off x="8580240" y="1185120"/>
            <a:ext cx="2199960" cy="3047760"/>
          </a:xfrm>
          <a:prstGeom prst="rect">
            <a:avLst/>
          </a:prstGeom>
          <a:ln>
            <a:noFill/>
          </a:ln>
        </p:spPr>
      </p:pic>
      <p:pic>
        <p:nvPicPr>
          <p:cNvPr id="264" name="图片 77" descr=""/>
          <p:cNvPicPr/>
          <p:nvPr/>
        </p:nvPicPr>
        <p:blipFill>
          <a:blip r:embed="rId3"/>
          <a:stretch/>
        </p:blipFill>
        <p:spPr>
          <a:xfrm>
            <a:off x="1275480" y="2863800"/>
            <a:ext cx="5555880" cy="3175560"/>
          </a:xfrm>
          <a:prstGeom prst="rect">
            <a:avLst/>
          </a:prstGeom>
          <a:ln>
            <a:noFill/>
          </a:ln>
        </p:spPr>
      </p:pic>
    </p:spTree>
  </p:cSld>
  <mc:AlternateContent>
    <mc:Choice Requires="p14">
      <p:transition spd="slow" p14:dur="13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65" name="Group 1"/>
          <p:cNvGrpSpPr/>
          <p:nvPr/>
        </p:nvGrpSpPr>
        <p:grpSpPr>
          <a:xfrm>
            <a:off x="3952800" y="528840"/>
            <a:ext cx="3996720" cy="364320"/>
            <a:chOff x="3952800" y="528840"/>
            <a:chExt cx="3996720" cy="364320"/>
          </a:xfrm>
        </p:grpSpPr>
        <p:sp>
          <p:nvSpPr>
            <p:cNvPr id="266" name="CustomShape 2"/>
            <p:cNvSpPr/>
            <p:nvPr/>
          </p:nvSpPr>
          <p:spPr>
            <a:xfrm>
              <a:off x="395280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67" name="CustomShape 3"/>
            <p:cNvSpPr/>
            <p:nvPr/>
          </p:nvSpPr>
          <p:spPr>
            <a:xfrm>
              <a:off x="434268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68" name="CustomShape 4"/>
            <p:cNvSpPr/>
            <p:nvPr/>
          </p:nvSpPr>
          <p:spPr>
            <a:xfrm>
              <a:off x="736020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69" name="CustomShape 5"/>
            <p:cNvSpPr/>
            <p:nvPr/>
          </p:nvSpPr>
          <p:spPr>
            <a:xfrm>
              <a:off x="774828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70" name="CustomShape 6"/>
            <p:cNvSpPr/>
            <p:nvPr/>
          </p:nvSpPr>
          <p:spPr>
            <a:xfrm>
              <a:off x="4804920" y="528840"/>
              <a:ext cx="2207160" cy="364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zh-CN" sz="1800" spc="-1" strike="noStrike">
                  <a:solidFill>
                    <a:srgbClr val="262626"/>
                  </a:solidFill>
                  <a:latin typeface="微软雅黑"/>
                  <a:ea typeface="微软雅黑"/>
                </a:rPr>
                <a:t>二</a:t>
              </a:r>
              <a:r>
                <a:rPr b="0" lang="en-US" sz="1800" spc="-1" strike="noStrike">
                  <a:solidFill>
                    <a:srgbClr val="262626"/>
                  </a:solidFill>
                  <a:latin typeface="微软雅黑"/>
                  <a:ea typeface="微软雅黑"/>
                </a:rPr>
                <a:t>. MFCC</a:t>
              </a:r>
              <a:r>
                <a:rPr b="0" lang="zh-CN" sz="1800" spc="-1" strike="noStrike">
                  <a:solidFill>
                    <a:srgbClr val="262626"/>
                  </a:solidFill>
                  <a:latin typeface="微软雅黑"/>
                  <a:ea typeface="微软雅黑"/>
                </a:rPr>
                <a:t>特征提取</a:t>
              </a:r>
              <a:endParaRPr b="0" lang="en-US" sz="1800" spc="-1" strike="noStrike">
                <a:latin typeface="Arial"/>
              </a:endParaRPr>
            </a:p>
          </p:txBody>
        </p:sp>
      </p:grpSp>
      <p:pic>
        <p:nvPicPr>
          <p:cNvPr id="271" name="图片 6" descr=""/>
          <p:cNvPicPr/>
          <p:nvPr/>
        </p:nvPicPr>
        <p:blipFill>
          <a:blip r:embed="rId1"/>
          <a:stretch/>
        </p:blipFill>
        <p:spPr>
          <a:xfrm>
            <a:off x="1250640" y="1340640"/>
            <a:ext cx="4657680" cy="3647880"/>
          </a:xfrm>
          <a:prstGeom prst="rect">
            <a:avLst/>
          </a:prstGeom>
          <a:ln>
            <a:noFill/>
          </a:ln>
        </p:spPr>
      </p:pic>
      <p:pic>
        <p:nvPicPr>
          <p:cNvPr id="272" name="图片 10" descr=""/>
          <p:cNvPicPr/>
          <p:nvPr/>
        </p:nvPicPr>
        <p:blipFill>
          <a:blip r:embed="rId2"/>
          <a:stretch/>
        </p:blipFill>
        <p:spPr>
          <a:xfrm>
            <a:off x="7012800" y="1340640"/>
            <a:ext cx="3789360" cy="3119760"/>
          </a:xfrm>
          <a:prstGeom prst="rect">
            <a:avLst/>
          </a:prstGeom>
          <a:ln>
            <a:noFill/>
          </a:ln>
        </p:spPr>
      </p:pic>
      <p:sp>
        <p:nvSpPr>
          <p:cNvPr id="273" name="CustomShape 7"/>
          <p:cNvSpPr/>
          <p:nvPr/>
        </p:nvSpPr>
        <p:spPr>
          <a:xfrm>
            <a:off x="1797480" y="5307120"/>
            <a:ext cx="8596440" cy="82404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微软雅黑"/>
                <a:ea typeface="微软雅黑"/>
              </a:rPr>
              <a:t>MFCCs</a:t>
            </a:r>
            <a:r>
              <a:rPr b="0" lang="zh-CN" sz="1800" spc="-1" strike="noStrike">
                <a:solidFill>
                  <a:srgbClr val="ffffff"/>
                </a:solidFill>
                <a:latin typeface="微软雅黑"/>
                <a:ea typeface="微软雅黑"/>
              </a:rPr>
              <a:t>中文名为“ </a:t>
            </a:r>
            <a:r>
              <a:rPr b="1" lang="zh-CN" sz="1800" spc="-1" strike="noStrike">
                <a:solidFill>
                  <a:srgbClr val="ffffff"/>
                </a:solidFill>
                <a:latin typeface="微软雅黑"/>
                <a:ea typeface="微软雅黑"/>
              </a:rPr>
              <a:t>梅尔倒频谱系数</a:t>
            </a:r>
            <a:r>
              <a:rPr b="0" lang="en-US" sz="1800" spc="-1" strike="noStrike">
                <a:solidFill>
                  <a:srgbClr val="ffffff"/>
                </a:solidFill>
                <a:latin typeface="微软雅黑"/>
                <a:ea typeface="微软雅黑"/>
              </a:rPr>
              <a:t> ”（</a:t>
            </a:r>
            <a:r>
              <a:rPr b="0" lang="en-US" sz="1800" spc="-1" strike="noStrike">
                <a:solidFill>
                  <a:srgbClr val="ffffff"/>
                </a:solidFill>
                <a:latin typeface="微软雅黑"/>
                <a:ea typeface="微软雅黑"/>
              </a:rPr>
              <a:t>Mel Frequency Cepstral Coefficents</a:t>
            </a:r>
            <a:r>
              <a:rPr b="0" lang="zh-CN" sz="1800" spc="-1" strike="noStrike">
                <a:solidFill>
                  <a:srgbClr val="ffffff"/>
                </a:solidFill>
                <a:latin typeface="微软雅黑"/>
                <a:ea typeface="微软雅黑"/>
              </a:rPr>
              <a:t>）是一种在自动语音和说话人识别中广泛使用的特征。</a:t>
            </a:r>
            <a:endParaRPr b="0" lang="en-US" sz="1800" spc="-1" strike="noStrike">
              <a:latin typeface="Arial"/>
            </a:endParaRPr>
          </a:p>
        </p:txBody>
      </p:sp>
    </p:spTree>
  </p:cSld>
  <mc:AlternateContent>
    <mc:Choice Requires="p14">
      <p:transition spd="slow" p14:dur="13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74" name="Group 1"/>
          <p:cNvGrpSpPr/>
          <p:nvPr/>
        </p:nvGrpSpPr>
        <p:grpSpPr>
          <a:xfrm>
            <a:off x="3952800" y="528840"/>
            <a:ext cx="3996720" cy="364320"/>
            <a:chOff x="3952800" y="528840"/>
            <a:chExt cx="3996720" cy="364320"/>
          </a:xfrm>
        </p:grpSpPr>
        <p:sp>
          <p:nvSpPr>
            <p:cNvPr id="275" name="CustomShape 2"/>
            <p:cNvSpPr/>
            <p:nvPr/>
          </p:nvSpPr>
          <p:spPr>
            <a:xfrm>
              <a:off x="395280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76" name="CustomShape 3"/>
            <p:cNvSpPr/>
            <p:nvPr/>
          </p:nvSpPr>
          <p:spPr>
            <a:xfrm>
              <a:off x="434268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77" name="CustomShape 4"/>
            <p:cNvSpPr/>
            <p:nvPr/>
          </p:nvSpPr>
          <p:spPr>
            <a:xfrm>
              <a:off x="736020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78" name="CustomShape 5"/>
            <p:cNvSpPr/>
            <p:nvPr/>
          </p:nvSpPr>
          <p:spPr>
            <a:xfrm>
              <a:off x="774828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79" name="CustomShape 6"/>
            <p:cNvSpPr/>
            <p:nvPr/>
          </p:nvSpPr>
          <p:spPr>
            <a:xfrm>
              <a:off x="4804920" y="528840"/>
              <a:ext cx="2207160" cy="364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zh-CN" sz="1800" spc="-1" strike="noStrike">
                  <a:solidFill>
                    <a:srgbClr val="262626"/>
                  </a:solidFill>
                  <a:latin typeface="微软雅黑"/>
                  <a:ea typeface="微软雅黑"/>
                </a:rPr>
                <a:t>三</a:t>
              </a:r>
              <a:r>
                <a:rPr b="0" lang="en-US" sz="1800" spc="-1" strike="noStrike">
                  <a:solidFill>
                    <a:srgbClr val="262626"/>
                  </a:solidFill>
                  <a:latin typeface="微软雅黑"/>
                  <a:ea typeface="微软雅黑"/>
                </a:rPr>
                <a:t>. </a:t>
              </a:r>
              <a:r>
                <a:rPr b="0" lang="zh-CN" sz="1800" spc="-1" strike="noStrike">
                  <a:solidFill>
                    <a:srgbClr val="262626"/>
                  </a:solidFill>
                  <a:latin typeface="微软雅黑"/>
                  <a:ea typeface="微软雅黑"/>
                </a:rPr>
                <a:t>编码</a:t>
              </a:r>
              <a:endParaRPr b="0" lang="en-US" sz="1800" spc="-1" strike="noStrike">
                <a:latin typeface="Arial"/>
              </a:endParaRPr>
            </a:p>
          </p:txBody>
        </p:sp>
      </p:grpSp>
      <p:pic>
        <p:nvPicPr>
          <p:cNvPr id="280" name="图片 1" descr=""/>
          <p:cNvPicPr/>
          <p:nvPr/>
        </p:nvPicPr>
        <p:blipFill>
          <a:blip r:embed="rId1"/>
          <a:stretch/>
        </p:blipFill>
        <p:spPr>
          <a:xfrm>
            <a:off x="875160" y="987840"/>
            <a:ext cx="5033160" cy="4881240"/>
          </a:xfrm>
          <a:prstGeom prst="rect">
            <a:avLst/>
          </a:prstGeom>
          <a:ln>
            <a:noFill/>
          </a:ln>
        </p:spPr>
      </p:pic>
      <p:pic>
        <p:nvPicPr>
          <p:cNvPr id="281" name="图片 2" descr=""/>
          <p:cNvPicPr/>
          <p:nvPr/>
        </p:nvPicPr>
        <p:blipFill>
          <a:blip r:embed="rId2"/>
          <a:stretch/>
        </p:blipFill>
        <p:spPr>
          <a:xfrm>
            <a:off x="6133320" y="2826360"/>
            <a:ext cx="5000760" cy="1199520"/>
          </a:xfrm>
          <a:prstGeom prst="rect">
            <a:avLst/>
          </a:prstGeom>
          <a:ln>
            <a:noFill/>
          </a:ln>
        </p:spPr>
      </p:pic>
      <p:sp>
        <p:nvSpPr>
          <p:cNvPr id="282" name="CustomShape 7"/>
          <p:cNvSpPr/>
          <p:nvPr/>
        </p:nvSpPr>
        <p:spPr>
          <a:xfrm>
            <a:off x="7248960" y="2053080"/>
            <a:ext cx="2769120" cy="38484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zh-CN" sz="1800" spc="-1" strike="noStrike">
                <a:solidFill>
                  <a:srgbClr val="ffffff"/>
                </a:solidFill>
                <a:latin typeface="微软雅黑"/>
                <a:ea typeface="微软雅黑"/>
              </a:rPr>
              <a:t>将音调与数字编码</a:t>
            </a:r>
            <a:endParaRPr b="0" lang="en-US" sz="1800" spc="-1" strike="noStrike">
              <a:latin typeface="Arial"/>
            </a:endParaRPr>
          </a:p>
        </p:txBody>
      </p:sp>
      <p:sp>
        <p:nvSpPr>
          <p:cNvPr id="283" name="CustomShape 8"/>
          <p:cNvSpPr/>
          <p:nvPr/>
        </p:nvSpPr>
        <p:spPr>
          <a:xfrm>
            <a:off x="7667280" y="4966560"/>
            <a:ext cx="1932840" cy="63576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微软雅黑"/>
                <a:ea typeface="微软雅黑"/>
              </a:rPr>
              <a:t>One Hot</a:t>
            </a:r>
            <a:r>
              <a:rPr b="0" lang="zh-CN" sz="1800" spc="-1" strike="noStrike">
                <a:solidFill>
                  <a:srgbClr val="ffffff"/>
                </a:solidFill>
                <a:latin typeface="微软雅黑"/>
                <a:ea typeface="微软雅黑"/>
              </a:rPr>
              <a:t>编码</a:t>
            </a:r>
            <a:endParaRPr b="0" lang="en-US" sz="1800" spc="-1" strike="noStrike">
              <a:latin typeface="Arial"/>
            </a:endParaRPr>
          </a:p>
        </p:txBody>
      </p:sp>
    </p:spTree>
  </p:cSld>
  <mc:AlternateContent>
    <mc:Choice Requires="p14">
      <p:transition spd="slow" p14:dur="13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84" name="Group 1"/>
          <p:cNvGrpSpPr/>
          <p:nvPr/>
        </p:nvGrpSpPr>
        <p:grpSpPr>
          <a:xfrm>
            <a:off x="3952800" y="528840"/>
            <a:ext cx="3996720" cy="364320"/>
            <a:chOff x="3952800" y="528840"/>
            <a:chExt cx="3996720" cy="364320"/>
          </a:xfrm>
        </p:grpSpPr>
        <p:sp>
          <p:nvSpPr>
            <p:cNvPr id="285" name="CustomShape 2"/>
            <p:cNvSpPr/>
            <p:nvPr/>
          </p:nvSpPr>
          <p:spPr>
            <a:xfrm>
              <a:off x="395280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86" name="CustomShape 3"/>
            <p:cNvSpPr/>
            <p:nvPr/>
          </p:nvSpPr>
          <p:spPr>
            <a:xfrm>
              <a:off x="434268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87" name="CustomShape 4"/>
            <p:cNvSpPr/>
            <p:nvPr/>
          </p:nvSpPr>
          <p:spPr>
            <a:xfrm>
              <a:off x="736020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88" name="CustomShape 5"/>
            <p:cNvSpPr/>
            <p:nvPr/>
          </p:nvSpPr>
          <p:spPr>
            <a:xfrm>
              <a:off x="774828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89" name="CustomShape 6"/>
            <p:cNvSpPr/>
            <p:nvPr/>
          </p:nvSpPr>
          <p:spPr>
            <a:xfrm>
              <a:off x="4804920" y="528840"/>
              <a:ext cx="220716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1800" spc="-1" strike="noStrike">
                  <a:solidFill>
                    <a:srgbClr val="262626"/>
                  </a:solidFill>
                  <a:latin typeface="微软雅黑"/>
                  <a:ea typeface="微软雅黑"/>
                </a:rPr>
                <a:t>四</a:t>
              </a:r>
              <a:r>
                <a:rPr b="0" lang="en-US" sz="1800" spc="-1" strike="noStrike">
                  <a:solidFill>
                    <a:srgbClr val="262626"/>
                  </a:solidFill>
                  <a:latin typeface="微软雅黑"/>
                  <a:ea typeface="微软雅黑"/>
                </a:rPr>
                <a:t>.</a:t>
              </a:r>
              <a:r>
                <a:rPr b="0" lang="zh-CN" sz="1800" spc="-1" strike="noStrike">
                  <a:solidFill>
                    <a:srgbClr val="262626"/>
                  </a:solidFill>
                  <a:latin typeface="微软雅黑"/>
                  <a:ea typeface="微软雅黑"/>
                </a:rPr>
                <a:t>搭建神经网络</a:t>
              </a:r>
              <a:endParaRPr b="0" lang="en-US" sz="1800" spc="-1" strike="noStrike">
                <a:latin typeface="Arial"/>
              </a:endParaRPr>
            </a:p>
          </p:txBody>
        </p:sp>
      </p:grpSp>
      <p:pic>
        <p:nvPicPr>
          <p:cNvPr id="290" name="图片 13" descr=""/>
          <p:cNvPicPr/>
          <p:nvPr/>
        </p:nvPicPr>
        <p:blipFill>
          <a:blip r:embed="rId1"/>
          <a:stretch/>
        </p:blipFill>
        <p:spPr>
          <a:xfrm>
            <a:off x="2751120" y="1673640"/>
            <a:ext cx="6464160" cy="2446560"/>
          </a:xfrm>
          <a:prstGeom prst="rect">
            <a:avLst/>
          </a:prstGeom>
          <a:ln>
            <a:noFill/>
          </a:ln>
        </p:spPr>
      </p:pic>
      <p:sp>
        <p:nvSpPr>
          <p:cNvPr id="291" name="CustomShape 7"/>
          <p:cNvSpPr/>
          <p:nvPr/>
        </p:nvSpPr>
        <p:spPr>
          <a:xfrm>
            <a:off x="2722680" y="4170240"/>
            <a:ext cx="1632240" cy="629640"/>
          </a:xfrm>
          <a:prstGeom prst="rect">
            <a:avLst/>
          </a:prstGeom>
          <a:solidFill>
            <a:srgbClr val="00b05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rgbClr val="ffffff"/>
                </a:solidFill>
                <a:latin typeface="微软雅黑"/>
                <a:ea typeface="微软雅黑"/>
              </a:rPr>
              <a:t>3 Residual </a:t>
            </a:r>
            <a:endParaRPr b="0" lang="en-US" sz="1400" spc="-1" strike="noStrike">
              <a:latin typeface="Arial"/>
            </a:endParaRPr>
          </a:p>
          <a:p>
            <a:pPr algn="ctr">
              <a:lnSpc>
                <a:spcPct val="100000"/>
              </a:lnSpc>
            </a:pPr>
            <a:r>
              <a:rPr b="0" lang="en-US" sz="1400" spc="-1" strike="noStrike">
                <a:solidFill>
                  <a:srgbClr val="ffffff"/>
                </a:solidFill>
                <a:latin typeface="微软雅黑"/>
                <a:ea typeface="微软雅黑"/>
              </a:rPr>
              <a:t>Convolutional Layer</a:t>
            </a:r>
            <a:endParaRPr b="0" lang="en-US" sz="1400" spc="-1" strike="noStrike">
              <a:latin typeface="Arial"/>
            </a:endParaRPr>
          </a:p>
        </p:txBody>
      </p:sp>
      <p:sp>
        <p:nvSpPr>
          <p:cNvPr id="292" name="CustomShape 8"/>
          <p:cNvSpPr/>
          <p:nvPr/>
        </p:nvSpPr>
        <p:spPr>
          <a:xfrm>
            <a:off x="5279760" y="4170240"/>
            <a:ext cx="1632240" cy="6296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微软雅黑"/>
                <a:ea typeface="微软雅黑"/>
              </a:rPr>
              <a:t>Linear Layer</a:t>
            </a:r>
            <a:endParaRPr b="0" lang="en-US" sz="1800" spc="-1" strike="noStrike">
              <a:latin typeface="Arial"/>
            </a:endParaRPr>
          </a:p>
        </p:txBody>
      </p:sp>
      <p:sp>
        <p:nvSpPr>
          <p:cNvPr id="293" name="CustomShape 9"/>
          <p:cNvSpPr/>
          <p:nvPr/>
        </p:nvSpPr>
        <p:spPr>
          <a:xfrm>
            <a:off x="7660080" y="4170240"/>
            <a:ext cx="1800000" cy="629640"/>
          </a:xfrm>
          <a:prstGeom prst="rect">
            <a:avLst/>
          </a:prstGeom>
          <a:solidFill>
            <a:srgbClr val="7030a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微软雅黑"/>
                <a:ea typeface="微软雅黑"/>
              </a:rPr>
              <a:t>5 Bidirectional GRU Layer</a:t>
            </a:r>
            <a:endParaRPr b="0" lang="en-US" sz="1800" spc="-1" strike="noStrike">
              <a:latin typeface="Arial"/>
            </a:endParaRPr>
          </a:p>
        </p:txBody>
      </p:sp>
      <p:sp>
        <p:nvSpPr>
          <p:cNvPr id="294" name="CustomShape 10"/>
          <p:cNvSpPr/>
          <p:nvPr/>
        </p:nvSpPr>
        <p:spPr>
          <a:xfrm>
            <a:off x="7744320" y="5758200"/>
            <a:ext cx="1632240" cy="6296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微软雅黑"/>
                <a:ea typeface="微软雅黑"/>
              </a:rPr>
              <a:t>Linear Layer</a:t>
            </a:r>
            <a:endParaRPr b="0" lang="en-US" sz="1800" spc="-1" strike="noStrike">
              <a:latin typeface="Arial"/>
            </a:endParaRPr>
          </a:p>
        </p:txBody>
      </p:sp>
      <p:sp>
        <p:nvSpPr>
          <p:cNvPr id="295" name="CustomShape 11"/>
          <p:cNvSpPr/>
          <p:nvPr/>
        </p:nvSpPr>
        <p:spPr>
          <a:xfrm>
            <a:off x="5279760" y="5758200"/>
            <a:ext cx="1632240" cy="629640"/>
          </a:xfrm>
          <a:prstGeom prst="rect">
            <a:avLst/>
          </a:prstGeom>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微软雅黑"/>
                <a:ea typeface="微软雅黑"/>
              </a:rPr>
              <a:t>Softmax</a:t>
            </a:r>
            <a:endParaRPr b="0" lang="en-US" sz="1800" spc="-1" strike="noStrike">
              <a:latin typeface="Arial"/>
            </a:endParaRPr>
          </a:p>
        </p:txBody>
      </p:sp>
      <p:sp>
        <p:nvSpPr>
          <p:cNvPr id="296" name="CustomShape 12"/>
          <p:cNvSpPr/>
          <p:nvPr/>
        </p:nvSpPr>
        <p:spPr>
          <a:xfrm>
            <a:off x="2808720" y="5751720"/>
            <a:ext cx="1632240" cy="6296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zh-CN" sz="1800" spc="-1" strike="noStrike">
                <a:solidFill>
                  <a:srgbClr val="ffffff"/>
                </a:solidFill>
                <a:latin typeface="微软雅黑"/>
                <a:ea typeface="微软雅黑"/>
              </a:rPr>
              <a:t>音调概率</a:t>
            </a:r>
            <a:endParaRPr b="0" lang="en-US" sz="1800" spc="-1" strike="noStrike">
              <a:latin typeface="Arial"/>
            </a:endParaRPr>
          </a:p>
        </p:txBody>
      </p:sp>
      <p:sp>
        <p:nvSpPr>
          <p:cNvPr id="297" name="CustomShape 13"/>
          <p:cNvSpPr/>
          <p:nvPr/>
        </p:nvSpPr>
        <p:spPr>
          <a:xfrm>
            <a:off x="4355640" y="4485240"/>
            <a:ext cx="923400" cy="360"/>
          </a:xfrm>
          <a:custGeom>
            <a:avLst/>
            <a:gdLst/>
            <a:ahLst/>
            <a:rect l="l" t="t" r="r" b="b"/>
            <a:pathLst>
              <a:path w="21600" h="21600">
                <a:moveTo>
                  <a:pt x="0" y="0"/>
                </a:moveTo>
                <a:lnTo>
                  <a:pt x="21600" y="21600"/>
                </a:lnTo>
              </a:path>
            </a:pathLst>
          </a:custGeom>
          <a:noFill/>
          <a:ln w="31680">
            <a:solidFill>
              <a:srgbClr val="89c1b6"/>
            </a:solidFill>
            <a:tailEnd len="med" type="triangle" w="med"/>
          </a:ln>
        </p:spPr>
        <p:style>
          <a:lnRef idx="1">
            <a:schemeClr val="accent1"/>
          </a:lnRef>
          <a:fillRef idx="0">
            <a:schemeClr val="accent1"/>
          </a:fillRef>
          <a:effectRef idx="0">
            <a:schemeClr val="accent1"/>
          </a:effectRef>
          <a:fontRef idx="minor"/>
        </p:style>
      </p:sp>
      <p:sp>
        <p:nvSpPr>
          <p:cNvPr id="298" name="CustomShape 14"/>
          <p:cNvSpPr/>
          <p:nvPr/>
        </p:nvSpPr>
        <p:spPr>
          <a:xfrm>
            <a:off x="6912360" y="4485240"/>
            <a:ext cx="747000" cy="360"/>
          </a:xfrm>
          <a:custGeom>
            <a:avLst/>
            <a:gdLst/>
            <a:ahLst/>
            <a:rect l="l" t="t" r="r" b="b"/>
            <a:pathLst>
              <a:path w="21600" h="21600">
                <a:moveTo>
                  <a:pt x="0" y="0"/>
                </a:moveTo>
                <a:lnTo>
                  <a:pt x="21600" y="21600"/>
                </a:lnTo>
              </a:path>
            </a:pathLst>
          </a:custGeom>
          <a:noFill/>
          <a:ln w="31680">
            <a:solidFill>
              <a:srgbClr val="89c1b6"/>
            </a:solidFill>
            <a:tailEnd len="med" type="triangle" w="med"/>
          </a:ln>
        </p:spPr>
        <p:style>
          <a:lnRef idx="1">
            <a:schemeClr val="accent1"/>
          </a:lnRef>
          <a:fillRef idx="0">
            <a:schemeClr val="accent1"/>
          </a:fillRef>
          <a:effectRef idx="0">
            <a:schemeClr val="accent1"/>
          </a:effectRef>
          <a:fontRef idx="minor"/>
        </p:style>
      </p:sp>
      <p:sp>
        <p:nvSpPr>
          <p:cNvPr id="299" name="CustomShape 15"/>
          <p:cNvSpPr/>
          <p:nvPr/>
        </p:nvSpPr>
        <p:spPr>
          <a:xfrm flipH="1">
            <a:off x="8559000" y="4800600"/>
            <a:ext cx="360" cy="956880"/>
          </a:xfrm>
          <a:custGeom>
            <a:avLst/>
            <a:gdLst/>
            <a:ahLst/>
            <a:rect l="l" t="t" r="r" b="b"/>
            <a:pathLst>
              <a:path w="21600" h="21600">
                <a:moveTo>
                  <a:pt x="0" y="0"/>
                </a:moveTo>
                <a:lnTo>
                  <a:pt x="21600" y="21600"/>
                </a:lnTo>
              </a:path>
            </a:pathLst>
          </a:custGeom>
          <a:noFill/>
          <a:ln w="31680">
            <a:solidFill>
              <a:srgbClr val="89c1b6"/>
            </a:solidFill>
            <a:tailEnd len="med" type="triangle" w="med"/>
          </a:ln>
        </p:spPr>
        <p:style>
          <a:lnRef idx="1">
            <a:schemeClr val="accent1"/>
          </a:lnRef>
          <a:fillRef idx="0">
            <a:schemeClr val="accent1"/>
          </a:fillRef>
          <a:effectRef idx="0">
            <a:schemeClr val="accent1"/>
          </a:effectRef>
          <a:fontRef idx="minor"/>
        </p:style>
      </p:sp>
      <p:sp>
        <p:nvSpPr>
          <p:cNvPr id="300" name="CustomShape 16"/>
          <p:cNvSpPr/>
          <p:nvPr/>
        </p:nvSpPr>
        <p:spPr>
          <a:xfrm flipH="1">
            <a:off x="6911640" y="6073200"/>
            <a:ext cx="830880" cy="360"/>
          </a:xfrm>
          <a:custGeom>
            <a:avLst/>
            <a:gdLst/>
            <a:ahLst/>
            <a:rect l="l" t="t" r="r" b="b"/>
            <a:pathLst>
              <a:path w="21600" h="21600">
                <a:moveTo>
                  <a:pt x="0" y="0"/>
                </a:moveTo>
                <a:lnTo>
                  <a:pt x="21600" y="21600"/>
                </a:lnTo>
              </a:path>
            </a:pathLst>
          </a:custGeom>
          <a:noFill/>
          <a:ln w="31680">
            <a:solidFill>
              <a:srgbClr val="89c1b6"/>
            </a:solidFill>
            <a:tailEnd len="med" type="triangle" w="med"/>
          </a:ln>
        </p:spPr>
        <p:style>
          <a:lnRef idx="1">
            <a:schemeClr val="accent1"/>
          </a:lnRef>
          <a:fillRef idx="0">
            <a:schemeClr val="accent1"/>
          </a:fillRef>
          <a:effectRef idx="0">
            <a:schemeClr val="accent1"/>
          </a:effectRef>
          <a:fontRef idx="minor"/>
        </p:style>
      </p:sp>
      <p:sp>
        <p:nvSpPr>
          <p:cNvPr id="301" name="CustomShape 17"/>
          <p:cNvSpPr/>
          <p:nvPr/>
        </p:nvSpPr>
        <p:spPr>
          <a:xfrm flipH="1" flipV="1">
            <a:off x="4440960" y="6066000"/>
            <a:ext cx="837360" cy="5760"/>
          </a:xfrm>
          <a:custGeom>
            <a:avLst/>
            <a:gdLst/>
            <a:ahLst/>
            <a:rect l="l" t="t" r="r" b="b"/>
            <a:pathLst>
              <a:path w="21600" h="21600">
                <a:moveTo>
                  <a:pt x="0" y="0"/>
                </a:moveTo>
                <a:lnTo>
                  <a:pt x="21600" y="21600"/>
                </a:lnTo>
              </a:path>
            </a:pathLst>
          </a:custGeom>
          <a:noFill/>
          <a:ln w="31680">
            <a:solidFill>
              <a:srgbClr val="89c1b6"/>
            </a:solidFill>
            <a:tailEnd len="med" type="triangle" w="med"/>
          </a:ln>
        </p:spPr>
        <p:style>
          <a:lnRef idx="1">
            <a:schemeClr val="accent1"/>
          </a:lnRef>
          <a:fillRef idx="0">
            <a:schemeClr val="accent1"/>
          </a:fillRef>
          <a:effectRef idx="0">
            <a:schemeClr val="accent1"/>
          </a:effectRef>
          <a:fontRef idx="minor"/>
        </p:style>
      </p:sp>
      <p:pic>
        <p:nvPicPr>
          <p:cNvPr id="302" name="图片 14" descr=""/>
          <p:cNvPicPr/>
          <p:nvPr/>
        </p:nvPicPr>
        <p:blipFill>
          <a:blip r:embed="rId2"/>
          <a:stretch/>
        </p:blipFill>
        <p:spPr>
          <a:xfrm>
            <a:off x="2090160" y="932400"/>
            <a:ext cx="8011080" cy="713880"/>
          </a:xfrm>
          <a:prstGeom prst="rect">
            <a:avLst/>
          </a:prstGeom>
          <a:ln>
            <a:noFill/>
          </a:ln>
        </p:spPr>
      </p:pic>
    </p:spTree>
  </p:cSld>
  <mc:AlternateContent>
    <mc:Choice Requires="p14">
      <p:transition spd="slow" p14:dur="13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03" name="Group 1"/>
          <p:cNvGrpSpPr/>
          <p:nvPr/>
        </p:nvGrpSpPr>
        <p:grpSpPr>
          <a:xfrm>
            <a:off x="3952800" y="528840"/>
            <a:ext cx="3996720" cy="638280"/>
            <a:chOff x="3952800" y="528840"/>
            <a:chExt cx="3996720" cy="638280"/>
          </a:xfrm>
        </p:grpSpPr>
        <p:sp>
          <p:nvSpPr>
            <p:cNvPr id="304" name="CustomShape 2"/>
            <p:cNvSpPr/>
            <p:nvPr/>
          </p:nvSpPr>
          <p:spPr>
            <a:xfrm>
              <a:off x="395280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305" name="CustomShape 3"/>
            <p:cNvSpPr/>
            <p:nvPr/>
          </p:nvSpPr>
          <p:spPr>
            <a:xfrm>
              <a:off x="434268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306" name="CustomShape 4"/>
            <p:cNvSpPr/>
            <p:nvPr/>
          </p:nvSpPr>
          <p:spPr>
            <a:xfrm>
              <a:off x="736020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307" name="CustomShape 5"/>
            <p:cNvSpPr/>
            <p:nvPr/>
          </p:nvSpPr>
          <p:spPr>
            <a:xfrm>
              <a:off x="774828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308" name="CustomShape 6"/>
            <p:cNvSpPr/>
            <p:nvPr/>
          </p:nvSpPr>
          <p:spPr>
            <a:xfrm>
              <a:off x="4804920" y="528840"/>
              <a:ext cx="23684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1800" spc="-1" strike="noStrike">
                  <a:solidFill>
                    <a:srgbClr val="262626"/>
                  </a:solidFill>
                  <a:latin typeface="微软雅黑"/>
                  <a:ea typeface="微软雅黑"/>
                </a:rPr>
                <a:t>五</a:t>
              </a:r>
              <a:r>
                <a:rPr b="0" lang="en-US" sz="1800" spc="-1" strike="noStrike">
                  <a:solidFill>
                    <a:srgbClr val="262626"/>
                  </a:solidFill>
                  <a:latin typeface="微软雅黑"/>
                  <a:ea typeface="微软雅黑"/>
                </a:rPr>
                <a:t>.</a:t>
              </a:r>
              <a:r>
                <a:rPr b="0" lang="zh-CN" sz="1800" spc="-1" strike="noStrike">
                  <a:solidFill>
                    <a:srgbClr val="262626"/>
                  </a:solidFill>
                  <a:latin typeface="微软雅黑"/>
                  <a:ea typeface="微软雅黑"/>
                </a:rPr>
                <a:t>损失函数与优化器</a:t>
              </a:r>
              <a:endParaRPr b="0" lang="en-US" sz="1800" spc="-1" strike="noStrike">
                <a:latin typeface="Arial"/>
              </a:endParaRPr>
            </a:p>
          </p:txBody>
        </p:sp>
      </p:grpSp>
      <p:pic>
        <p:nvPicPr>
          <p:cNvPr id="309" name="图片 16" descr=""/>
          <p:cNvPicPr/>
          <p:nvPr/>
        </p:nvPicPr>
        <p:blipFill>
          <a:blip r:embed="rId1"/>
          <a:stretch/>
        </p:blipFill>
        <p:spPr>
          <a:xfrm>
            <a:off x="1329480" y="1086480"/>
            <a:ext cx="6620040" cy="704160"/>
          </a:xfrm>
          <a:prstGeom prst="rect">
            <a:avLst/>
          </a:prstGeom>
          <a:ln>
            <a:noFill/>
          </a:ln>
        </p:spPr>
      </p:pic>
      <p:sp>
        <p:nvSpPr>
          <p:cNvPr id="310" name="CustomShape 7"/>
          <p:cNvSpPr/>
          <p:nvPr/>
        </p:nvSpPr>
        <p:spPr>
          <a:xfrm>
            <a:off x="1550880" y="2259000"/>
            <a:ext cx="1711440" cy="626760"/>
          </a:xfrm>
          <a:prstGeom prst="flowChartAlternateProcess">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微软雅黑"/>
                <a:ea typeface="微软雅黑"/>
              </a:rPr>
              <a:t>CTC</a:t>
            </a:r>
            <a:r>
              <a:rPr b="0" lang="zh-CN" sz="1800" spc="-1" strike="noStrike">
                <a:solidFill>
                  <a:srgbClr val="ffffff"/>
                </a:solidFill>
                <a:latin typeface="微软雅黑"/>
                <a:ea typeface="微软雅黑"/>
              </a:rPr>
              <a:t>损失函数</a:t>
            </a:r>
            <a:endParaRPr b="0" lang="en-US" sz="1800" spc="-1" strike="noStrike">
              <a:latin typeface="Arial"/>
            </a:endParaRPr>
          </a:p>
        </p:txBody>
      </p:sp>
      <p:sp>
        <p:nvSpPr>
          <p:cNvPr id="311" name="CustomShape 8"/>
          <p:cNvSpPr/>
          <p:nvPr/>
        </p:nvSpPr>
        <p:spPr>
          <a:xfrm>
            <a:off x="4053960" y="2255400"/>
            <a:ext cx="5880240" cy="1187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微软雅黑"/>
                <a:ea typeface="微软雅黑"/>
              </a:rPr>
              <a:t>CTC(Connectionist Temporal Classification)</a:t>
            </a:r>
            <a:r>
              <a:rPr b="0" lang="zh-CN" sz="1800" spc="-1" strike="noStrike">
                <a:solidFill>
                  <a:srgbClr val="000000"/>
                </a:solidFill>
                <a:latin typeface="微软雅黑"/>
                <a:ea typeface="微软雅黑"/>
              </a:rPr>
              <a:t>能连接时序分类损失，可以对没有对齐的数据进行自动对齐，主要用在没有事先对齐的序列化数据训练上。比如语音识别、</a:t>
            </a:r>
            <a:r>
              <a:rPr b="0" lang="en-US" sz="1800" spc="-1" strike="noStrike">
                <a:solidFill>
                  <a:srgbClr val="000000"/>
                </a:solidFill>
                <a:latin typeface="微软雅黑"/>
                <a:ea typeface="微软雅黑"/>
              </a:rPr>
              <a:t>ocr</a:t>
            </a:r>
            <a:r>
              <a:rPr b="0" lang="zh-CN" sz="1800" spc="-1" strike="noStrike">
                <a:solidFill>
                  <a:srgbClr val="000000"/>
                </a:solidFill>
                <a:latin typeface="微软雅黑"/>
                <a:ea typeface="微软雅黑"/>
              </a:rPr>
              <a:t>识别等等</a:t>
            </a:r>
            <a:endParaRPr b="0" lang="en-US" sz="1800" spc="-1" strike="noStrike">
              <a:latin typeface="Arial"/>
            </a:endParaRPr>
          </a:p>
        </p:txBody>
      </p:sp>
      <p:sp>
        <p:nvSpPr>
          <p:cNvPr id="312" name="CustomShape 9"/>
          <p:cNvSpPr/>
          <p:nvPr/>
        </p:nvSpPr>
        <p:spPr>
          <a:xfrm>
            <a:off x="1550880" y="4617000"/>
            <a:ext cx="1711440" cy="62676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zh-CN" sz="1800" spc="-1" strike="noStrike">
                <a:solidFill>
                  <a:srgbClr val="ffffff"/>
                </a:solidFill>
                <a:latin typeface="微软雅黑"/>
                <a:ea typeface="微软雅黑"/>
              </a:rPr>
              <a:t>优化器</a:t>
            </a:r>
            <a:endParaRPr b="0" lang="en-US" sz="1800" spc="-1" strike="noStrike">
              <a:latin typeface="Arial"/>
            </a:endParaRPr>
          </a:p>
        </p:txBody>
      </p:sp>
      <p:sp>
        <p:nvSpPr>
          <p:cNvPr id="313" name="CustomShape 10"/>
          <p:cNvSpPr/>
          <p:nvPr/>
        </p:nvSpPr>
        <p:spPr>
          <a:xfrm>
            <a:off x="4053960" y="4597920"/>
            <a:ext cx="588024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微软雅黑"/>
                <a:ea typeface="微软雅黑"/>
              </a:rPr>
              <a:t>AdamW</a:t>
            </a:r>
            <a:r>
              <a:rPr b="0" lang="zh-CN" sz="1800" spc="-1" strike="noStrike">
                <a:solidFill>
                  <a:srgbClr val="000000"/>
                </a:solidFill>
                <a:latin typeface="微软雅黑"/>
                <a:ea typeface="微软雅黑"/>
              </a:rPr>
              <a:t>是</a:t>
            </a:r>
            <a:r>
              <a:rPr b="0" lang="en-US" sz="1800" spc="-1" strike="noStrike">
                <a:solidFill>
                  <a:srgbClr val="000000"/>
                </a:solidFill>
                <a:latin typeface="微软雅黑"/>
                <a:ea typeface="微软雅黑"/>
              </a:rPr>
              <a:t>Adam</a:t>
            </a:r>
            <a:r>
              <a:rPr b="0" lang="zh-CN" sz="1800" spc="-1" strike="noStrike">
                <a:solidFill>
                  <a:srgbClr val="000000"/>
                </a:solidFill>
                <a:latin typeface="微软雅黑"/>
                <a:ea typeface="微软雅黑"/>
              </a:rPr>
              <a:t>优化器的补充版，采用自适应梯度下降的方法，能帮助模型快速收敛，节省计算时间。</a:t>
            </a:r>
            <a:endParaRPr b="0" lang="en-US" sz="1800" spc="-1" strike="noStrike">
              <a:latin typeface="Arial"/>
            </a:endParaRPr>
          </a:p>
        </p:txBody>
      </p:sp>
    </p:spTree>
  </p:cSld>
  <mc:AlternateContent>
    <mc:Choice Requires="p14">
      <p:transition spd="slow" p14:dur="13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14" name="Group 1"/>
          <p:cNvGrpSpPr/>
          <p:nvPr/>
        </p:nvGrpSpPr>
        <p:grpSpPr>
          <a:xfrm>
            <a:off x="3952800" y="528840"/>
            <a:ext cx="3996720" cy="364320"/>
            <a:chOff x="3952800" y="528840"/>
            <a:chExt cx="3996720" cy="364320"/>
          </a:xfrm>
        </p:grpSpPr>
        <p:sp>
          <p:nvSpPr>
            <p:cNvPr id="315" name="CustomShape 2"/>
            <p:cNvSpPr/>
            <p:nvPr/>
          </p:nvSpPr>
          <p:spPr>
            <a:xfrm>
              <a:off x="395280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316" name="CustomShape 3"/>
            <p:cNvSpPr/>
            <p:nvPr/>
          </p:nvSpPr>
          <p:spPr>
            <a:xfrm>
              <a:off x="434268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317" name="CustomShape 4"/>
            <p:cNvSpPr/>
            <p:nvPr/>
          </p:nvSpPr>
          <p:spPr>
            <a:xfrm>
              <a:off x="736020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318" name="CustomShape 5"/>
            <p:cNvSpPr/>
            <p:nvPr/>
          </p:nvSpPr>
          <p:spPr>
            <a:xfrm>
              <a:off x="774828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319" name="CustomShape 6"/>
            <p:cNvSpPr/>
            <p:nvPr/>
          </p:nvSpPr>
          <p:spPr>
            <a:xfrm>
              <a:off x="4804920" y="528840"/>
              <a:ext cx="2368440" cy="364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zh-CN" sz="1800" spc="-1" strike="noStrike">
                  <a:solidFill>
                    <a:srgbClr val="262626"/>
                  </a:solidFill>
                  <a:latin typeface="微软雅黑"/>
                  <a:ea typeface="微软雅黑"/>
                </a:rPr>
                <a:t>六</a:t>
              </a:r>
              <a:r>
                <a:rPr b="0" lang="en-US" sz="1800" spc="-1" strike="noStrike">
                  <a:solidFill>
                    <a:srgbClr val="262626"/>
                  </a:solidFill>
                  <a:latin typeface="微软雅黑"/>
                  <a:ea typeface="微软雅黑"/>
                </a:rPr>
                <a:t>.</a:t>
              </a:r>
              <a:r>
                <a:rPr b="0" lang="zh-CN" sz="1800" spc="-1" strike="noStrike">
                  <a:solidFill>
                    <a:srgbClr val="262626"/>
                  </a:solidFill>
                  <a:latin typeface="微软雅黑"/>
                  <a:ea typeface="微软雅黑"/>
                </a:rPr>
                <a:t>解码器</a:t>
              </a:r>
              <a:endParaRPr b="0" lang="en-US" sz="1800" spc="-1" strike="noStrike">
                <a:latin typeface="Arial"/>
              </a:endParaRPr>
            </a:p>
          </p:txBody>
        </p:sp>
      </p:grpSp>
      <p:pic>
        <p:nvPicPr>
          <p:cNvPr id="320" name="图片 1" descr=""/>
          <p:cNvPicPr/>
          <p:nvPr/>
        </p:nvPicPr>
        <p:blipFill>
          <a:blip r:embed="rId1"/>
          <a:stretch/>
        </p:blipFill>
        <p:spPr>
          <a:xfrm>
            <a:off x="2934720" y="1041840"/>
            <a:ext cx="5660280" cy="2894040"/>
          </a:xfrm>
          <a:prstGeom prst="rect">
            <a:avLst/>
          </a:prstGeom>
          <a:ln>
            <a:noFill/>
          </a:ln>
        </p:spPr>
      </p:pic>
      <p:pic>
        <p:nvPicPr>
          <p:cNvPr id="321" name="图片 358" descr=""/>
          <p:cNvPicPr/>
          <p:nvPr/>
        </p:nvPicPr>
        <p:blipFill>
          <a:blip r:embed="rId2"/>
          <a:stretch/>
        </p:blipFill>
        <p:spPr>
          <a:xfrm>
            <a:off x="1855800" y="4427640"/>
            <a:ext cx="2532960" cy="1332720"/>
          </a:xfrm>
          <a:prstGeom prst="rect">
            <a:avLst/>
          </a:prstGeom>
          <a:ln>
            <a:noFill/>
          </a:ln>
        </p:spPr>
      </p:pic>
      <p:pic>
        <p:nvPicPr>
          <p:cNvPr id="322" name="图片 359" descr=""/>
          <p:cNvPicPr/>
          <p:nvPr/>
        </p:nvPicPr>
        <p:blipFill>
          <a:blip r:embed="rId3"/>
          <a:stretch/>
        </p:blipFill>
        <p:spPr>
          <a:xfrm>
            <a:off x="7035480" y="4663440"/>
            <a:ext cx="3114000" cy="866160"/>
          </a:xfrm>
          <a:prstGeom prst="rect">
            <a:avLst/>
          </a:prstGeom>
          <a:ln>
            <a:noFill/>
          </a:ln>
        </p:spPr>
      </p:pic>
      <p:sp>
        <p:nvSpPr>
          <p:cNvPr id="323" name="Line 7"/>
          <p:cNvSpPr/>
          <p:nvPr/>
        </p:nvSpPr>
        <p:spPr>
          <a:xfrm>
            <a:off x="4389120" y="5120640"/>
            <a:ext cx="2646360" cy="0"/>
          </a:xfrm>
          <a:prstGeom prst="line">
            <a:avLst/>
          </a:prstGeom>
          <a:ln w="36720">
            <a:solidFill>
              <a:srgbClr val="3465a4"/>
            </a:solidFill>
            <a:round/>
            <a:tailEnd len="med" type="triangle" w="med"/>
          </a:ln>
        </p:spPr>
        <p:style>
          <a:lnRef idx="0"/>
          <a:fillRef idx="0"/>
          <a:effectRef idx="0"/>
          <a:fontRef idx="minor"/>
        </p:style>
      </p:sp>
      <p:sp>
        <p:nvSpPr>
          <p:cNvPr id="324" name="CustomShape 8"/>
          <p:cNvSpPr/>
          <p:nvPr/>
        </p:nvSpPr>
        <p:spPr>
          <a:xfrm>
            <a:off x="5029200" y="4572000"/>
            <a:ext cx="1279800" cy="456840"/>
          </a:xfrm>
          <a:prstGeom prst="rect">
            <a:avLst/>
          </a:prstGeom>
          <a:solidFill>
            <a:srgbClr val="729fcf"/>
          </a:solidFill>
          <a:ln>
            <a:solidFill>
              <a:srgbClr val="3465a4"/>
            </a:solidFill>
          </a:ln>
          <a:effectLst>
            <a:outerShdw dir="2700000" dist="102841">
              <a:srgbClr val="808080"/>
            </a:outerShdw>
          </a:effectLst>
        </p:spPr>
        <p:style>
          <a:lnRef idx="0"/>
          <a:fillRef idx="0"/>
          <a:effectRef idx="0"/>
          <a:fontRef idx="minor"/>
        </p:style>
        <p:txBody>
          <a:bodyPr wrap="none" lIns="90000" rIns="90000" tIns="45000" bIns="45000" anchor="ctr">
            <a:noAutofit/>
          </a:bodyPr>
          <a:p>
            <a:pPr algn="ctr">
              <a:lnSpc>
                <a:spcPct val="100000"/>
              </a:lnSpc>
            </a:pPr>
            <a:r>
              <a:rPr b="0" lang="zh-CN" sz="1800" spc="-1" strike="noStrike">
                <a:solidFill>
                  <a:srgbClr val="000000"/>
                </a:solidFill>
                <a:latin typeface="Arial"/>
                <a:ea typeface="DejaVu Sans"/>
              </a:rPr>
              <a:t>数字到拼音</a:t>
            </a:r>
            <a:endParaRPr b="0" lang="en-US" sz="1800" spc="-1" strike="noStrike">
              <a:latin typeface="Arial"/>
            </a:endParaRPr>
          </a:p>
        </p:txBody>
      </p:sp>
    </p:spTree>
  </p:cSld>
  <mc:AlternateContent>
    <mc:Choice Requires="p14">
      <p:transition spd="slow" p14:dur="13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25" name="Group 1"/>
          <p:cNvGrpSpPr/>
          <p:nvPr/>
        </p:nvGrpSpPr>
        <p:grpSpPr>
          <a:xfrm>
            <a:off x="3952800" y="528840"/>
            <a:ext cx="3996720" cy="364320"/>
            <a:chOff x="3952800" y="528840"/>
            <a:chExt cx="3996720" cy="364320"/>
          </a:xfrm>
        </p:grpSpPr>
        <p:sp>
          <p:nvSpPr>
            <p:cNvPr id="326" name="CustomShape 2"/>
            <p:cNvSpPr/>
            <p:nvPr/>
          </p:nvSpPr>
          <p:spPr>
            <a:xfrm>
              <a:off x="395280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327" name="CustomShape 3"/>
            <p:cNvSpPr/>
            <p:nvPr/>
          </p:nvSpPr>
          <p:spPr>
            <a:xfrm>
              <a:off x="434268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328" name="CustomShape 4"/>
            <p:cNvSpPr/>
            <p:nvPr/>
          </p:nvSpPr>
          <p:spPr>
            <a:xfrm>
              <a:off x="736020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329" name="CustomShape 5"/>
            <p:cNvSpPr/>
            <p:nvPr/>
          </p:nvSpPr>
          <p:spPr>
            <a:xfrm>
              <a:off x="774828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330" name="CustomShape 6"/>
            <p:cNvSpPr/>
            <p:nvPr/>
          </p:nvSpPr>
          <p:spPr>
            <a:xfrm>
              <a:off x="4804920" y="528840"/>
              <a:ext cx="2368440" cy="364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zh-CN" sz="1800" spc="-1" strike="noStrike">
                  <a:solidFill>
                    <a:srgbClr val="262626"/>
                  </a:solidFill>
                  <a:latin typeface="微软雅黑"/>
                  <a:ea typeface="微软雅黑"/>
                </a:rPr>
                <a:t>七</a:t>
              </a:r>
              <a:r>
                <a:rPr b="0" lang="en-US" sz="1800" spc="-1" strike="noStrike">
                  <a:solidFill>
                    <a:srgbClr val="262626"/>
                  </a:solidFill>
                  <a:latin typeface="微软雅黑"/>
                  <a:ea typeface="微软雅黑"/>
                </a:rPr>
                <a:t>.</a:t>
              </a:r>
              <a:r>
                <a:rPr b="0" lang="zh-CN" sz="1800" spc="-1" strike="noStrike">
                  <a:solidFill>
                    <a:srgbClr val="262626"/>
                  </a:solidFill>
                  <a:latin typeface="微软雅黑"/>
                  <a:ea typeface="微软雅黑"/>
                </a:rPr>
                <a:t>拼音转汉字</a:t>
              </a:r>
              <a:endParaRPr b="0" lang="en-US" sz="1800" spc="-1" strike="noStrike">
                <a:latin typeface="Arial"/>
              </a:endParaRPr>
            </a:p>
          </p:txBody>
        </p:sp>
      </p:grpSp>
      <p:pic>
        <p:nvPicPr>
          <p:cNvPr id="331" name="图片 368" descr=""/>
          <p:cNvPicPr/>
          <p:nvPr/>
        </p:nvPicPr>
        <p:blipFill>
          <a:blip r:embed="rId1"/>
          <a:stretch/>
        </p:blipFill>
        <p:spPr>
          <a:xfrm>
            <a:off x="2377440" y="1005840"/>
            <a:ext cx="7504920" cy="4056840"/>
          </a:xfrm>
          <a:prstGeom prst="rect">
            <a:avLst/>
          </a:prstGeom>
          <a:ln>
            <a:noFill/>
          </a:ln>
        </p:spPr>
      </p:pic>
      <p:sp>
        <p:nvSpPr>
          <p:cNvPr id="332" name="CustomShape 7"/>
          <p:cNvSpPr/>
          <p:nvPr/>
        </p:nvSpPr>
        <p:spPr>
          <a:xfrm>
            <a:off x="1554480" y="5398920"/>
            <a:ext cx="1493640" cy="72720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微软雅黑"/>
                <a:ea typeface="微软雅黑"/>
              </a:rPr>
              <a:t>n i3 h ao3</a:t>
            </a:r>
            <a:endParaRPr b="0" lang="en-US" sz="1800" spc="-1" strike="noStrike">
              <a:latin typeface="Arial"/>
            </a:endParaRPr>
          </a:p>
        </p:txBody>
      </p:sp>
      <p:sp>
        <p:nvSpPr>
          <p:cNvPr id="333" name="CustomShape 8"/>
          <p:cNvSpPr/>
          <p:nvPr/>
        </p:nvSpPr>
        <p:spPr>
          <a:xfrm>
            <a:off x="5089680" y="5394960"/>
            <a:ext cx="1493640" cy="72720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微软雅黑"/>
                <a:ea typeface="微软雅黑"/>
              </a:rPr>
              <a:t>ni3 hao3</a:t>
            </a:r>
            <a:endParaRPr b="0" lang="en-US" sz="1800" spc="-1" strike="noStrike">
              <a:latin typeface="Arial"/>
            </a:endParaRPr>
          </a:p>
        </p:txBody>
      </p:sp>
      <p:sp>
        <p:nvSpPr>
          <p:cNvPr id="334" name="CustomShape 9"/>
          <p:cNvSpPr/>
          <p:nvPr/>
        </p:nvSpPr>
        <p:spPr>
          <a:xfrm>
            <a:off x="8381520" y="5398920"/>
            <a:ext cx="1493640" cy="72720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zh-CN" sz="1800" spc="-1" strike="noStrike">
                <a:solidFill>
                  <a:srgbClr val="ffffff"/>
                </a:solidFill>
                <a:latin typeface="微软雅黑"/>
                <a:ea typeface="微软雅黑"/>
              </a:rPr>
              <a:t>你好</a:t>
            </a:r>
            <a:endParaRPr b="0" lang="en-US" sz="1800" spc="-1" strike="noStrike">
              <a:latin typeface="Arial"/>
            </a:endParaRPr>
          </a:p>
        </p:txBody>
      </p:sp>
      <p:sp>
        <p:nvSpPr>
          <p:cNvPr id="335" name="CustomShape 10"/>
          <p:cNvSpPr/>
          <p:nvPr/>
        </p:nvSpPr>
        <p:spPr>
          <a:xfrm>
            <a:off x="3048480" y="5760720"/>
            <a:ext cx="2040840" cy="360"/>
          </a:xfrm>
          <a:custGeom>
            <a:avLst/>
            <a:gdLst/>
            <a:ahLst/>
            <a:rect l="l" t="t" r="r" b="b"/>
            <a:pathLst>
              <a:path w="21600" h="21600">
                <a:moveTo>
                  <a:pt x="0" y="0"/>
                </a:moveTo>
                <a:lnTo>
                  <a:pt x="21600" y="21600"/>
                </a:lnTo>
              </a:path>
            </a:pathLst>
          </a:custGeom>
          <a:noFill/>
          <a:ln w="31680">
            <a:solidFill>
              <a:srgbClr val="89c1b6"/>
            </a:solidFill>
            <a:tailEnd len="med" type="triangle" w="med"/>
          </a:ln>
        </p:spPr>
        <p:style>
          <a:lnRef idx="1">
            <a:schemeClr val="accent1"/>
          </a:lnRef>
          <a:fillRef idx="0">
            <a:schemeClr val="accent1"/>
          </a:fillRef>
          <a:effectRef idx="0">
            <a:schemeClr val="accent1"/>
          </a:effectRef>
          <a:fontRef idx="minor"/>
        </p:style>
      </p:sp>
      <p:sp>
        <p:nvSpPr>
          <p:cNvPr id="336" name="CustomShape 11"/>
          <p:cNvSpPr/>
          <p:nvPr/>
        </p:nvSpPr>
        <p:spPr>
          <a:xfrm>
            <a:off x="6583680" y="5760360"/>
            <a:ext cx="1797480" cy="360"/>
          </a:xfrm>
          <a:custGeom>
            <a:avLst/>
            <a:gdLst/>
            <a:ahLst/>
            <a:rect l="l" t="t" r="r" b="b"/>
            <a:pathLst>
              <a:path w="21600" h="21600">
                <a:moveTo>
                  <a:pt x="0" y="0"/>
                </a:moveTo>
                <a:lnTo>
                  <a:pt x="21600" y="21600"/>
                </a:lnTo>
              </a:path>
            </a:pathLst>
          </a:custGeom>
          <a:noFill/>
          <a:ln w="31680">
            <a:solidFill>
              <a:srgbClr val="89c1b6"/>
            </a:solidFill>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13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37" name="Group 1"/>
          <p:cNvGrpSpPr/>
          <p:nvPr/>
        </p:nvGrpSpPr>
        <p:grpSpPr>
          <a:xfrm>
            <a:off x="3952800" y="528840"/>
            <a:ext cx="3996720" cy="364320"/>
            <a:chOff x="3952800" y="528840"/>
            <a:chExt cx="3996720" cy="364320"/>
          </a:xfrm>
        </p:grpSpPr>
        <p:sp>
          <p:nvSpPr>
            <p:cNvPr id="338" name="CustomShape 2"/>
            <p:cNvSpPr/>
            <p:nvPr/>
          </p:nvSpPr>
          <p:spPr>
            <a:xfrm>
              <a:off x="395280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339" name="CustomShape 3"/>
            <p:cNvSpPr/>
            <p:nvPr/>
          </p:nvSpPr>
          <p:spPr>
            <a:xfrm>
              <a:off x="434268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340" name="CustomShape 4"/>
            <p:cNvSpPr/>
            <p:nvPr/>
          </p:nvSpPr>
          <p:spPr>
            <a:xfrm>
              <a:off x="736020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341" name="CustomShape 5"/>
            <p:cNvSpPr/>
            <p:nvPr/>
          </p:nvSpPr>
          <p:spPr>
            <a:xfrm>
              <a:off x="774828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342" name="CustomShape 6"/>
            <p:cNvSpPr/>
            <p:nvPr/>
          </p:nvSpPr>
          <p:spPr>
            <a:xfrm>
              <a:off x="4804920" y="528840"/>
              <a:ext cx="2368440" cy="364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zh-CN" sz="1800" spc="-1" strike="noStrike">
                  <a:solidFill>
                    <a:srgbClr val="262626"/>
                  </a:solidFill>
                  <a:latin typeface="微软雅黑"/>
                  <a:ea typeface="微软雅黑"/>
                </a:rPr>
                <a:t>七</a:t>
              </a:r>
              <a:r>
                <a:rPr b="0" lang="en-US" sz="1800" spc="-1" strike="noStrike">
                  <a:solidFill>
                    <a:srgbClr val="262626"/>
                  </a:solidFill>
                  <a:latin typeface="微软雅黑"/>
                  <a:ea typeface="微软雅黑"/>
                </a:rPr>
                <a:t>.</a:t>
              </a:r>
              <a:r>
                <a:rPr b="0" lang="zh-CN" sz="1800" spc="-1" strike="noStrike">
                  <a:solidFill>
                    <a:srgbClr val="262626"/>
                  </a:solidFill>
                  <a:latin typeface="微软雅黑"/>
                  <a:ea typeface="微软雅黑"/>
                </a:rPr>
                <a:t>拼音转汉字</a:t>
              </a:r>
              <a:endParaRPr b="0" lang="en-US" sz="1800" spc="-1" strike="noStrike">
                <a:latin typeface="Arial"/>
              </a:endParaRPr>
            </a:p>
          </p:txBody>
        </p:sp>
      </p:grpSp>
      <p:pic>
        <p:nvPicPr>
          <p:cNvPr id="343" name="图片 380" descr=""/>
          <p:cNvPicPr/>
          <p:nvPr/>
        </p:nvPicPr>
        <p:blipFill>
          <a:blip r:embed="rId1"/>
          <a:stretch/>
        </p:blipFill>
        <p:spPr>
          <a:xfrm>
            <a:off x="2834640" y="1112760"/>
            <a:ext cx="6123960" cy="1447200"/>
          </a:xfrm>
          <a:prstGeom prst="rect">
            <a:avLst/>
          </a:prstGeom>
          <a:ln>
            <a:noFill/>
          </a:ln>
        </p:spPr>
      </p:pic>
      <p:pic>
        <p:nvPicPr>
          <p:cNvPr id="344" name="图片 381" descr=""/>
          <p:cNvPicPr/>
          <p:nvPr/>
        </p:nvPicPr>
        <p:blipFill>
          <a:blip r:embed="rId2"/>
          <a:stretch/>
        </p:blipFill>
        <p:spPr>
          <a:xfrm>
            <a:off x="2560320" y="3429360"/>
            <a:ext cx="7190640" cy="685080"/>
          </a:xfrm>
          <a:prstGeom prst="rect">
            <a:avLst/>
          </a:prstGeom>
          <a:ln>
            <a:noFill/>
          </a:ln>
        </p:spPr>
      </p:pic>
      <p:pic>
        <p:nvPicPr>
          <p:cNvPr id="345" name="图片 382" descr=""/>
          <p:cNvPicPr/>
          <p:nvPr/>
        </p:nvPicPr>
        <p:blipFill>
          <a:blip r:embed="rId3"/>
          <a:stretch/>
        </p:blipFill>
        <p:spPr>
          <a:xfrm>
            <a:off x="3200400" y="4114800"/>
            <a:ext cx="5581080" cy="437400"/>
          </a:xfrm>
          <a:prstGeom prst="rect">
            <a:avLst/>
          </a:prstGeom>
          <a:ln>
            <a:noFill/>
          </a:ln>
        </p:spPr>
      </p:pic>
      <p:sp>
        <p:nvSpPr>
          <p:cNvPr id="346" name="CustomShape 7"/>
          <p:cNvSpPr/>
          <p:nvPr/>
        </p:nvSpPr>
        <p:spPr>
          <a:xfrm flipH="1">
            <a:off x="6033600" y="2468880"/>
            <a:ext cx="360" cy="960120"/>
          </a:xfrm>
          <a:custGeom>
            <a:avLst/>
            <a:gdLst/>
            <a:ahLst/>
            <a:rect l="l" t="t" r="r" b="b"/>
            <a:pathLst>
              <a:path w="21600" h="21600">
                <a:moveTo>
                  <a:pt x="0" y="0"/>
                </a:moveTo>
                <a:lnTo>
                  <a:pt x="21600" y="21600"/>
                </a:lnTo>
              </a:path>
            </a:pathLst>
          </a:custGeom>
          <a:noFill/>
          <a:ln w="31680">
            <a:solidFill>
              <a:srgbClr val="89c1b6"/>
            </a:solidFill>
            <a:tailEnd len="med" type="triangle" w="med"/>
          </a:ln>
        </p:spPr>
        <p:style>
          <a:lnRef idx="1">
            <a:schemeClr val="accent1"/>
          </a:lnRef>
          <a:fillRef idx="0">
            <a:schemeClr val="accent1"/>
          </a:fillRef>
          <a:effectRef idx="0">
            <a:schemeClr val="accent1"/>
          </a:effectRef>
          <a:fontRef idx="minor"/>
        </p:style>
      </p:sp>
      <p:pic>
        <p:nvPicPr>
          <p:cNvPr id="347" name="图片 384" descr=""/>
          <p:cNvPicPr/>
          <p:nvPr/>
        </p:nvPicPr>
        <p:blipFill>
          <a:blip r:embed="rId4"/>
          <a:stretch/>
        </p:blipFill>
        <p:spPr>
          <a:xfrm>
            <a:off x="3839040" y="4559040"/>
            <a:ext cx="4390200" cy="1475640"/>
          </a:xfrm>
          <a:prstGeom prst="rect">
            <a:avLst/>
          </a:prstGeom>
          <a:ln>
            <a:noFill/>
          </a:ln>
        </p:spPr>
      </p:pic>
    </p:spTree>
  </p:cSld>
  <mc:AlternateContent>
    <mc:Choice Requires="p14">
      <p:transition spd="slow" p14:dur="13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5908680" y="1730880"/>
            <a:ext cx="375120" cy="38160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349" name="CustomShape 2"/>
          <p:cNvSpPr/>
          <p:nvPr/>
        </p:nvSpPr>
        <p:spPr>
          <a:xfrm>
            <a:off x="6490440" y="1793160"/>
            <a:ext cx="272160" cy="27216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350" name="CustomShape 3"/>
          <p:cNvSpPr/>
          <p:nvPr/>
        </p:nvSpPr>
        <p:spPr>
          <a:xfrm>
            <a:off x="5419800" y="1793160"/>
            <a:ext cx="272160" cy="27216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351" name="CustomShape 4"/>
          <p:cNvSpPr/>
          <p:nvPr/>
        </p:nvSpPr>
        <p:spPr>
          <a:xfrm>
            <a:off x="5120640" y="3749040"/>
            <a:ext cx="201132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zh-CN" sz="3600" spc="-1" strike="noStrike">
                <a:solidFill>
                  <a:srgbClr val="404040"/>
                </a:solidFill>
                <a:latin typeface="微软雅黑"/>
                <a:ea typeface="微软雅黑"/>
              </a:rPr>
              <a:t>模型评估</a:t>
            </a:r>
            <a:endParaRPr b="0" lang="en-US" sz="3600" spc="-1" strike="noStrike">
              <a:latin typeface="Arial"/>
            </a:endParaRPr>
          </a:p>
        </p:txBody>
      </p:sp>
      <p:sp>
        <p:nvSpPr>
          <p:cNvPr id="352" name="CustomShape 5"/>
          <p:cNvSpPr/>
          <p:nvPr/>
        </p:nvSpPr>
        <p:spPr>
          <a:xfrm>
            <a:off x="4950000" y="2626200"/>
            <a:ext cx="2291760" cy="72828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3200" spc="-1" strike="noStrike">
                <a:solidFill>
                  <a:srgbClr val="404040"/>
                </a:solidFill>
                <a:latin typeface="微软雅黑"/>
                <a:ea typeface="微软雅黑"/>
              </a:rPr>
              <a:t>PART.3</a:t>
            </a:r>
            <a:endParaRPr b="0" lang="en-US" sz="3200" spc="-1" strike="noStrike">
              <a:latin typeface="Arial"/>
            </a:endParaRPr>
          </a:p>
        </p:txBody>
      </p:sp>
      <p:sp>
        <p:nvSpPr>
          <p:cNvPr id="353" name="CustomShape 6"/>
          <p:cNvSpPr/>
          <p:nvPr/>
        </p:nvSpPr>
        <p:spPr>
          <a:xfrm>
            <a:off x="10013400" y="6235560"/>
            <a:ext cx="1439280" cy="120240"/>
          </a:xfrm>
          <a:prstGeom prst="rect">
            <a:avLst/>
          </a:prstGeom>
          <a:noFill/>
          <a:ln>
            <a:noFill/>
          </a:ln>
        </p:spPr>
        <p:style>
          <a:lnRef idx="0"/>
          <a:fillRef idx="0"/>
          <a:effectRef idx="0"/>
          <a:fontRef idx="minor"/>
        </p:style>
        <p:txBody>
          <a:bodyPr lIns="90000" rIns="90000" tIns="45000" bIns="45000">
            <a:spAutoFit/>
          </a:bodyPr>
          <a:p>
            <a:pPr>
              <a:lnSpc>
                <a:spcPct val="200000"/>
              </a:lnSpc>
              <a:tabLst>
                <a:tab algn="l" pos="0"/>
              </a:tabLst>
            </a:pPr>
            <a:r>
              <a:rPr b="0" lang="zh-CN" sz="100" spc="-1" strike="noStrike">
                <a:solidFill>
                  <a:srgbClr val="ffffff"/>
                </a:solidFill>
                <a:latin typeface="微软雅黑"/>
                <a:ea typeface="微软雅黑"/>
              </a:rPr>
              <a:t>行业</a:t>
            </a:r>
            <a:r>
              <a:rPr b="0" lang="en-US" sz="100" spc="-1" strike="noStrike">
                <a:solidFill>
                  <a:srgbClr val="ffffff"/>
                </a:solidFill>
                <a:latin typeface="微软雅黑"/>
                <a:ea typeface="微软雅黑"/>
              </a:rPr>
              <a:t>PPT</a:t>
            </a:r>
            <a:r>
              <a:rPr b="0" lang="zh-CN" sz="100" spc="-1" strike="noStrike">
                <a:solidFill>
                  <a:srgbClr val="ffffff"/>
                </a:solidFill>
                <a:latin typeface="微软雅黑"/>
                <a:ea typeface="微软雅黑"/>
              </a:rPr>
              <a:t>模板</a:t>
            </a:r>
            <a:r>
              <a:rPr b="0" lang="en-US" sz="100" spc="-1" strike="noStrike">
                <a:solidFill>
                  <a:srgbClr val="ffffff"/>
                </a:solidFill>
                <a:latin typeface="微软雅黑"/>
                <a:ea typeface="微软雅黑"/>
              </a:rPr>
              <a:t>http://www.1ppt.com/hangye/</a:t>
            </a:r>
            <a:endParaRPr b="0" lang="en-US" sz="100" spc="-1" strike="noStrike">
              <a:latin typeface="Arial"/>
            </a:endParaRPr>
          </a:p>
        </p:txBody>
      </p:sp>
    </p:spTree>
  </p:cSld>
  <mc:AlternateContent>
    <mc:Choice Requires="p14">
      <p:transition spd="slow" p14:dur="13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0" name="CustomShape 1"/>
          <p:cNvSpPr/>
          <p:nvPr/>
        </p:nvSpPr>
        <p:spPr>
          <a:xfrm>
            <a:off x="5388120" y="576720"/>
            <a:ext cx="2026080" cy="760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zh-CN" sz="4400" spc="-1" strike="noStrike">
                <a:solidFill>
                  <a:srgbClr val="262626"/>
                </a:solidFill>
                <a:latin typeface="微软雅黑"/>
                <a:ea typeface="微软雅黑"/>
              </a:rPr>
              <a:t>目录</a:t>
            </a:r>
            <a:endParaRPr b="0" lang="en-US" sz="4400" spc="-1" strike="noStrike">
              <a:latin typeface="Arial"/>
            </a:endParaRPr>
          </a:p>
        </p:txBody>
      </p:sp>
      <p:grpSp>
        <p:nvGrpSpPr>
          <p:cNvPr id="131" name="Group 2"/>
          <p:cNvGrpSpPr/>
          <p:nvPr/>
        </p:nvGrpSpPr>
        <p:grpSpPr>
          <a:xfrm>
            <a:off x="1450800" y="1678320"/>
            <a:ext cx="4543920" cy="1382400"/>
            <a:chOff x="1450800" y="1678320"/>
            <a:chExt cx="4543920" cy="1382400"/>
          </a:xfrm>
        </p:grpSpPr>
        <p:grpSp>
          <p:nvGrpSpPr>
            <p:cNvPr id="132" name="Group 3"/>
            <p:cNvGrpSpPr/>
            <p:nvPr/>
          </p:nvGrpSpPr>
          <p:grpSpPr>
            <a:xfrm>
              <a:off x="1450800" y="1678320"/>
              <a:ext cx="4543920" cy="1382400"/>
              <a:chOff x="1450800" y="1678320"/>
              <a:chExt cx="4543920" cy="1382400"/>
            </a:xfrm>
          </p:grpSpPr>
          <p:sp>
            <p:nvSpPr>
              <p:cNvPr id="133" name="CustomShape 4"/>
              <p:cNvSpPr/>
              <p:nvPr/>
            </p:nvSpPr>
            <p:spPr>
              <a:xfrm>
                <a:off x="1450800" y="1678320"/>
                <a:ext cx="4543920" cy="1382400"/>
              </a:xfrm>
              <a:prstGeom prst="rect">
                <a:avLst/>
              </a:prstGeom>
              <a:solidFill>
                <a:schemeClr val="bg1"/>
              </a:solidFill>
              <a:ln>
                <a:noFill/>
              </a:ln>
              <a:effectLst>
                <a:outerShdw algn="tl" blurRad="723900" dir="2700000" dist="37674" rotWithShape="0" sx="104000" sy="104000">
                  <a:schemeClr val="bg1">
                    <a:lumMod val="75000"/>
                    <a:alpha val="40000"/>
                  </a:schemeClr>
                </a:outerShdw>
              </a:effectLst>
            </p:spPr>
            <p:style>
              <a:lnRef idx="2">
                <a:schemeClr val="accent1">
                  <a:shade val="50000"/>
                </a:schemeClr>
              </a:lnRef>
              <a:fillRef idx="1">
                <a:schemeClr val="accent1"/>
              </a:fillRef>
              <a:effectRef idx="0">
                <a:schemeClr val="accent1"/>
              </a:effectRef>
              <a:fontRef idx="minor"/>
            </p:style>
          </p:sp>
          <p:sp>
            <p:nvSpPr>
              <p:cNvPr id="134" name="CustomShape 5"/>
              <p:cNvSpPr/>
              <p:nvPr/>
            </p:nvSpPr>
            <p:spPr>
              <a:xfrm>
                <a:off x="1450800" y="2156400"/>
                <a:ext cx="892080" cy="63864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US" sz="3600" spc="-1" strike="noStrike">
                    <a:solidFill>
                      <a:srgbClr val="404040"/>
                    </a:solidFill>
                    <a:latin typeface="微软雅黑"/>
                    <a:ea typeface="微软雅黑"/>
                  </a:rPr>
                  <a:t>01</a:t>
                </a:r>
                <a:endParaRPr b="0" lang="en-US" sz="3600" spc="-1" strike="noStrike">
                  <a:latin typeface="Arial"/>
                </a:endParaRPr>
              </a:p>
            </p:txBody>
          </p:sp>
          <p:sp>
            <p:nvSpPr>
              <p:cNvPr id="135" name="CustomShape 6"/>
              <p:cNvSpPr/>
              <p:nvPr/>
            </p:nvSpPr>
            <p:spPr>
              <a:xfrm>
                <a:off x="2487240" y="2116440"/>
                <a:ext cx="32785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1800" spc="-1" strike="noStrike">
                    <a:solidFill>
                      <a:srgbClr val="000000"/>
                    </a:solidFill>
                    <a:latin typeface="微软雅黑"/>
                    <a:ea typeface="微软雅黑"/>
                  </a:rPr>
                  <a:t>模型搭建</a:t>
                </a:r>
                <a:endParaRPr b="0" lang="en-US" sz="1800" spc="-1" strike="noStrike">
                  <a:latin typeface="Arial"/>
                </a:endParaRPr>
              </a:p>
            </p:txBody>
          </p:sp>
        </p:grpSp>
        <p:sp>
          <p:nvSpPr>
            <p:cNvPr id="136" name="CustomShape 7"/>
            <p:cNvSpPr/>
            <p:nvPr/>
          </p:nvSpPr>
          <p:spPr>
            <a:xfrm>
              <a:off x="2487960" y="2556360"/>
              <a:ext cx="3369240" cy="242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000" spc="-1" strike="noStrike">
                  <a:solidFill>
                    <a:srgbClr val="404040"/>
                  </a:solidFill>
                  <a:latin typeface="微软雅黑"/>
                  <a:ea typeface="微软雅黑"/>
                </a:rPr>
                <a:t> </a:t>
              </a:r>
              <a:r>
                <a:rPr b="0" lang="en-US" sz="1000" spc="-1" strike="noStrike">
                  <a:solidFill>
                    <a:srgbClr val="404040"/>
                  </a:solidFill>
                  <a:latin typeface="微软雅黑"/>
                  <a:ea typeface="微软雅黑"/>
                </a:rPr>
                <a:t>build model</a:t>
              </a:r>
              <a:endParaRPr b="0" lang="en-US" sz="1000" spc="-1" strike="noStrike">
                <a:latin typeface="Arial"/>
              </a:endParaRPr>
            </a:p>
          </p:txBody>
        </p:sp>
      </p:grpSp>
      <p:grpSp>
        <p:nvGrpSpPr>
          <p:cNvPr id="137" name="Group 8"/>
          <p:cNvGrpSpPr/>
          <p:nvPr/>
        </p:nvGrpSpPr>
        <p:grpSpPr>
          <a:xfrm>
            <a:off x="1450800" y="3822120"/>
            <a:ext cx="4543920" cy="1219680"/>
            <a:chOff x="1450800" y="3822120"/>
            <a:chExt cx="4543920" cy="1219680"/>
          </a:xfrm>
        </p:grpSpPr>
        <p:grpSp>
          <p:nvGrpSpPr>
            <p:cNvPr id="138" name="Group 9"/>
            <p:cNvGrpSpPr/>
            <p:nvPr/>
          </p:nvGrpSpPr>
          <p:grpSpPr>
            <a:xfrm>
              <a:off x="1450800" y="3822120"/>
              <a:ext cx="4543920" cy="1219680"/>
              <a:chOff x="1450800" y="3822120"/>
              <a:chExt cx="4543920" cy="1219680"/>
            </a:xfrm>
          </p:grpSpPr>
          <p:sp>
            <p:nvSpPr>
              <p:cNvPr id="139" name="CustomShape 10"/>
              <p:cNvSpPr/>
              <p:nvPr/>
            </p:nvSpPr>
            <p:spPr>
              <a:xfrm>
                <a:off x="1450800" y="3822120"/>
                <a:ext cx="4543920" cy="1219680"/>
              </a:xfrm>
              <a:prstGeom prst="rect">
                <a:avLst/>
              </a:prstGeom>
              <a:solidFill>
                <a:schemeClr val="bg1"/>
              </a:solidFill>
              <a:ln>
                <a:noFill/>
              </a:ln>
              <a:effectLst>
                <a:outerShdw algn="tl" blurRad="723900" dir="2700000" dist="37674" rotWithShape="0" sx="104000" sy="104000">
                  <a:schemeClr val="bg1">
                    <a:lumMod val="75000"/>
                    <a:alpha val="40000"/>
                  </a:schemeClr>
                </a:outerShdw>
              </a:effectLst>
            </p:spPr>
            <p:style>
              <a:lnRef idx="2">
                <a:schemeClr val="accent1">
                  <a:shade val="50000"/>
                </a:schemeClr>
              </a:lnRef>
              <a:fillRef idx="1">
                <a:schemeClr val="accent1"/>
              </a:fillRef>
              <a:effectRef idx="0">
                <a:schemeClr val="accent1"/>
              </a:effectRef>
              <a:fontRef idx="minor"/>
            </p:style>
          </p:sp>
          <p:sp>
            <p:nvSpPr>
              <p:cNvPr id="140" name="CustomShape 11"/>
              <p:cNvSpPr/>
              <p:nvPr/>
            </p:nvSpPr>
            <p:spPr>
              <a:xfrm>
                <a:off x="1450800" y="4191120"/>
                <a:ext cx="892080" cy="63864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US" sz="3600" spc="-1" strike="noStrike">
                    <a:solidFill>
                      <a:srgbClr val="404040"/>
                    </a:solidFill>
                    <a:latin typeface="微软雅黑"/>
                    <a:ea typeface="微软雅黑"/>
                  </a:rPr>
                  <a:t>02</a:t>
                </a:r>
                <a:endParaRPr b="0" lang="en-US" sz="3600" spc="-1" strike="noStrike">
                  <a:latin typeface="Arial"/>
                </a:endParaRPr>
              </a:p>
            </p:txBody>
          </p:sp>
          <p:sp>
            <p:nvSpPr>
              <p:cNvPr id="141" name="CustomShape 12"/>
              <p:cNvSpPr/>
              <p:nvPr/>
            </p:nvSpPr>
            <p:spPr>
              <a:xfrm>
                <a:off x="2487240" y="4067640"/>
                <a:ext cx="32785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1800" spc="-1" strike="noStrike">
                    <a:solidFill>
                      <a:srgbClr val="404040"/>
                    </a:solidFill>
                    <a:latin typeface="微软雅黑"/>
                    <a:ea typeface="微软雅黑"/>
                  </a:rPr>
                  <a:t>模型训练</a:t>
                </a:r>
                <a:endParaRPr b="0" lang="en-US" sz="1800" spc="-1" strike="noStrike">
                  <a:latin typeface="Arial"/>
                </a:endParaRPr>
              </a:p>
            </p:txBody>
          </p:sp>
        </p:grpSp>
        <p:sp>
          <p:nvSpPr>
            <p:cNvPr id="142" name="CustomShape 13"/>
            <p:cNvSpPr/>
            <p:nvPr/>
          </p:nvSpPr>
          <p:spPr>
            <a:xfrm>
              <a:off x="2487240" y="4507920"/>
              <a:ext cx="3278520" cy="242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000" spc="-1" strike="noStrike">
                  <a:solidFill>
                    <a:srgbClr val="404040"/>
                  </a:solidFill>
                  <a:latin typeface="微软雅黑"/>
                  <a:ea typeface="微软雅黑"/>
                </a:rPr>
                <a:t>Train model</a:t>
              </a:r>
              <a:endParaRPr b="0" lang="en-US" sz="1000" spc="-1" strike="noStrike">
                <a:latin typeface="Arial"/>
              </a:endParaRPr>
            </a:p>
          </p:txBody>
        </p:sp>
      </p:grpSp>
      <p:grpSp>
        <p:nvGrpSpPr>
          <p:cNvPr id="143" name="Group 14"/>
          <p:cNvGrpSpPr/>
          <p:nvPr/>
        </p:nvGrpSpPr>
        <p:grpSpPr>
          <a:xfrm>
            <a:off x="6781680" y="1678320"/>
            <a:ext cx="4543920" cy="1382400"/>
            <a:chOff x="6781680" y="1678320"/>
            <a:chExt cx="4543920" cy="1382400"/>
          </a:xfrm>
        </p:grpSpPr>
        <p:grpSp>
          <p:nvGrpSpPr>
            <p:cNvPr id="144" name="Group 15"/>
            <p:cNvGrpSpPr/>
            <p:nvPr/>
          </p:nvGrpSpPr>
          <p:grpSpPr>
            <a:xfrm>
              <a:off x="6781680" y="1678320"/>
              <a:ext cx="4543920" cy="1382400"/>
              <a:chOff x="6781680" y="1678320"/>
              <a:chExt cx="4543920" cy="1382400"/>
            </a:xfrm>
          </p:grpSpPr>
          <p:sp>
            <p:nvSpPr>
              <p:cNvPr id="145" name="CustomShape 16"/>
              <p:cNvSpPr/>
              <p:nvPr/>
            </p:nvSpPr>
            <p:spPr>
              <a:xfrm>
                <a:off x="6781680" y="1678320"/>
                <a:ext cx="4543920" cy="1382400"/>
              </a:xfrm>
              <a:prstGeom prst="rect">
                <a:avLst/>
              </a:prstGeom>
              <a:solidFill>
                <a:schemeClr val="bg1"/>
              </a:solidFill>
              <a:ln>
                <a:noFill/>
              </a:ln>
              <a:effectLst>
                <a:outerShdw algn="tl" blurRad="723900" dir="2700000" dist="37674" rotWithShape="0" sx="104000" sy="104000">
                  <a:schemeClr val="bg1">
                    <a:lumMod val="75000"/>
                    <a:alpha val="40000"/>
                  </a:schemeClr>
                </a:outerShdw>
              </a:effectLst>
            </p:spPr>
            <p:style>
              <a:lnRef idx="2">
                <a:schemeClr val="accent1">
                  <a:shade val="50000"/>
                </a:schemeClr>
              </a:lnRef>
              <a:fillRef idx="1">
                <a:schemeClr val="accent1"/>
              </a:fillRef>
              <a:effectRef idx="0">
                <a:schemeClr val="accent1"/>
              </a:effectRef>
              <a:fontRef idx="minor"/>
            </p:style>
          </p:sp>
          <p:sp>
            <p:nvSpPr>
              <p:cNvPr id="146" name="CustomShape 17"/>
              <p:cNvSpPr/>
              <p:nvPr/>
            </p:nvSpPr>
            <p:spPr>
              <a:xfrm>
                <a:off x="6781680" y="2156400"/>
                <a:ext cx="892080" cy="63864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US" sz="3600" spc="-1" strike="noStrike">
                    <a:solidFill>
                      <a:srgbClr val="404040"/>
                    </a:solidFill>
                    <a:latin typeface="微软雅黑"/>
                    <a:ea typeface="微软雅黑"/>
                  </a:rPr>
                  <a:t>03</a:t>
                </a:r>
                <a:endParaRPr b="0" lang="en-US" sz="3600" spc="-1" strike="noStrike">
                  <a:latin typeface="Arial"/>
                </a:endParaRPr>
              </a:p>
            </p:txBody>
          </p:sp>
          <p:sp>
            <p:nvSpPr>
              <p:cNvPr id="147" name="CustomShape 18"/>
              <p:cNvSpPr/>
              <p:nvPr/>
            </p:nvSpPr>
            <p:spPr>
              <a:xfrm>
                <a:off x="7818120" y="2116440"/>
                <a:ext cx="32785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1800" spc="-1" strike="noStrike">
                    <a:solidFill>
                      <a:srgbClr val="404040"/>
                    </a:solidFill>
                    <a:latin typeface="微软雅黑"/>
                    <a:ea typeface="微软雅黑"/>
                  </a:rPr>
                  <a:t>模型评估</a:t>
                </a:r>
                <a:endParaRPr b="0" lang="en-US" sz="1800" spc="-1" strike="noStrike">
                  <a:latin typeface="Arial"/>
                </a:endParaRPr>
              </a:p>
            </p:txBody>
          </p:sp>
        </p:grpSp>
        <p:sp>
          <p:nvSpPr>
            <p:cNvPr id="148" name="CustomShape 19"/>
            <p:cNvSpPr/>
            <p:nvPr/>
          </p:nvSpPr>
          <p:spPr>
            <a:xfrm>
              <a:off x="7818840" y="2556360"/>
              <a:ext cx="3353400" cy="242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000" spc="-1" strike="noStrike">
                  <a:solidFill>
                    <a:srgbClr val="404040"/>
                  </a:solidFill>
                  <a:latin typeface="微软雅黑"/>
                  <a:ea typeface="微软雅黑"/>
                </a:rPr>
                <a:t> </a:t>
              </a:r>
              <a:r>
                <a:rPr b="0" lang="en-US" sz="1000" spc="-1" strike="noStrike">
                  <a:solidFill>
                    <a:srgbClr val="404040"/>
                  </a:solidFill>
                  <a:latin typeface="微软雅黑"/>
                  <a:ea typeface="微软雅黑"/>
                </a:rPr>
                <a:t>analysis model</a:t>
              </a:r>
              <a:endParaRPr b="0" lang="en-US" sz="1000" spc="-1" strike="noStrike">
                <a:latin typeface="Arial"/>
              </a:endParaRPr>
            </a:p>
          </p:txBody>
        </p:sp>
      </p:grpSp>
      <p:grpSp>
        <p:nvGrpSpPr>
          <p:cNvPr id="149" name="Group 20"/>
          <p:cNvGrpSpPr/>
          <p:nvPr/>
        </p:nvGrpSpPr>
        <p:grpSpPr>
          <a:xfrm>
            <a:off x="6781680" y="3822120"/>
            <a:ext cx="4543920" cy="1219680"/>
            <a:chOff x="6781680" y="3822120"/>
            <a:chExt cx="4543920" cy="1219680"/>
          </a:xfrm>
        </p:grpSpPr>
        <p:grpSp>
          <p:nvGrpSpPr>
            <p:cNvPr id="150" name="Group 21"/>
            <p:cNvGrpSpPr/>
            <p:nvPr/>
          </p:nvGrpSpPr>
          <p:grpSpPr>
            <a:xfrm>
              <a:off x="6781680" y="3822120"/>
              <a:ext cx="4543920" cy="1219680"/>
              <a:chOff x="6781680" y="3822120"/>
              <a:chExt cx="4543920" cy="1219680"/>
            </a:xfrm>
          </p:grpSpPr>
          <p:sp>
            <p:nvSpPr>
              <p:cNvPr id="151" name="CustomShape 22"/>
              <p:cNvSpPr/>
              <p:nvPr/>
            </p:nvSpPr>
            <p:spPr>
              <a:xfrm>
                <a:off x="6781680" y="3822120"/>
                <a:ext cx="4543920" cy="1219680"/>
              </a:xfrm>
              <a:prstGeom prst="rect">
                <a:avLst/>
              </a:prstGeom>
              <a:solidFill>
                <a:schemeClr val="bg1"/>
              </a:solidFill>
              <a:ln>
                <a:noFill/>
              </a:ln>
              <a:effectLst>
                <a:outerShdw algn="tl" blurRad="723900" dir="2700000" dist="37674" rotWithShape="0" sx="104000" sy="104000">
                  <a:schemeClr val="bg1">
                    <a:lumMod val="75000"/>
                    <a:alpha val="40000"/>
                  </a:schemeClr>
                </a:outerShdw>
              </a:effectLst>
            </p:spPr>
            <p:style>
              <a:lnRef idx="2">
                <a:schemeClr val="accent1">
                  <a:shade val="50000"/>
                </a:schemeClr>
              </a:lnRef>
              <a:fillRef idx="1">
                <a:schemeClr val="accent1"/>
              </a:fillRef>
              <a:effectRef idx="0">
                <a:schemeClr val="accent1"/>
              </a:effectRef>
              <a:fontRef idx="minor"/>
            </p:style>
          </p:sp>
          <p:sp>
            <p:nvSpPr>
              <p:cNvPr id="152" name="CustomShape 23"/>
              <p:cNvSpPr/>
              <p:nvPr/>
            </p:nvSpPr>
            <p:spPr>
              <a:xfrm>
                <a:off x="6781680" y="4191120"/>
                <a:ext cx="892080" cy="63864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US" sz="3600" spc="-1" strike="noStrike">
                    <a:solidFill>
                      <a:srgbClr val="404040"/>
                    </a:solidFill>
                    <a:latin typeface="微软雅黑"/>
                    <a:ea typeface="微软雅黑"/>
                  </a:rPr>
                  <a:t>04</a:t>
                </a:r>
                <a:endParaRPr b="0" lang="en-US" sz="3600" spc="-1" strike="noStrike">
                  <a:latin typeface="Arial"/>
                </a:endParaRPr>
              </a:p>
            </p:txBody>
          </p:sp>
          <p:sp>
            <p:nvSpPr>
              <p:cNvPr id="153" name="CustomShape 24"/>
              <p:cNvSpPr/>
              <p:nvPr/>
            </p:nvSpPr>
            <p:spPr>
              <a:xfrm>
                <a:off x="7818120" y="4067640"/>
                <a:ext cx="327852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1800" spc="-1" strike="noStrike">
                    <a:solidFill>
                      <a:srgbClr val="404040"/>
                    </a:solidFill>
                    <a:latin typeface="微软雅黑"/>
                    <a:ea typeface="微软雅黑"/>
                  </a:rPr>
                  <a:t>综合评估</a:t>
                </a:r>
                <a:endParaRPr b="0" lang="en-US" sz="1800" spc="-1" strike="noStrike">
                  <a:latin typeface="Arial"/>
                </a:endParaRPr>
              </a:p>
            </p:txBody>
          </p:sp>
        </p:grpSp>
        <p:sp>
          <p:nvSpPr>
            <p:cNvPr id="154" name="CustomShape 25"/>
            <p:cNvSpPr/>
            <p:nvPr/>
          </p:nvSpPr>
          <p:spPr>
            <a:xfrm>
              <a:off x="7818120" y="4507920"/>
              <a:ext cx="3278520" cy="242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000" spc="-1" strike="noStrike">
                  <a:solidFill>
                    <a:srgbClr val="404040"/>
                  </a:solidFill>
                  <a:latin typeface="微软雅黑"/>
                  <a:ea typeface="微软雅黑"/>
                </a:rPr>
                <a:t>In general</a:t>
              </a:r>
              <a:endParaRPr b="0" lang="en-US" sz="1000" spc="-1" strike="noStrike">
                <a:latin typeface="Arial"/>
              </a:endParaRPr>
            </a:p>
          </p:txBody>
        </p:sp>
      </p:grpSp>
    </p:spTree>
  </p:cSld>
  <mc:AlternateContent>
    <mc:Choice Requires="p14">
      <p:transition spd="slow" p14:dur="13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54" name="Group 1"/>
          <p:cNvGrpSpPr/>
          <p:nvPr/>
        </p:nvGrpSpPr>
        <p:grpSpPr>
          <a:xfrm>
            <a:off x="3952800" y="528840"/>
            <a:ext cx="3996720" cy="364320"/>
            <a:chOff x="3952800" y="528840"/>
            <a:chExt cx="3996720" cy="364320"/>
          </a:xfrm>
        </p:grpSpPr>
        <p:sp>
          <p:nvSpPr>
            <p:cNvPr id="355" name="CustomShape 2"/>
            <p:cNvSpPr/>
            <p:nvPr/>
          </p:nvSpPr>
          <p:spPr>
            <a:xfrm>
              <a:off x="395280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356" name="CustomShape 3"/>
            <p:cNvSpPr/>
            <p:nvPr/>
          </p:nvSpPr>
          <p:spPr>
            <a:xfrm>
              <a:off x="434268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357" name="CustomShape 4"/>
            <p:cNvSpPr/>
            <p:nvPr/>
          </p:nvSpPr>
          <p:spPr>
            <a:xfrm>
              <a:off x="736020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358" name="CustomShape 5"/>
            <p:cNvSpPr/>
            <p:nvPr/>
          </p:nvSpPr>
          <p:spPr>
            <a:xfrm>
              <a:off x="774828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359" name="CustomShape 6"/>
            <p:cNvSpPr/>
            <p:nvPr/>
          </p:nvSpPr>
          <p:spPr>
            <a:xfrm>
              <a:off x="4804920" y="528840"/>
              <a:ext cx="2207160" cy="364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zh-CN" sz="1800" spc="-1" strike="noStrike">
                  <a:solidFill>
                    <a:srgbClr val="262626"/>
                  </a:solidFill>
                  <a:latin typeface="微软雅黑"/>
                  <a:ea typeface="微软雅黑"/>
                </a:rPr>
                <a:t>模型评估</a:t>
              </a:r>
              <a:endParaRPr b="0" lang="en-US" sz="1800" spc="-1" strike="noStrike">
                <a:latin typeface="Arial"/>
              </a:endParaRPr>
            </a:p>
          </p:txBody>
        </p:sp>
      </p:grpSp>
      <p:graphicFrame>
        <p:nvGraphicFramePr>
          <p:cNvPr id="360" name="图表 13"/>
          <p:cNvGraphicFramePr/>
          <p:nvPr/>
        </p:nvGraphicFramePr>
        <p:xfrm>
          <a:off x="1809720" y="1025280"/>
          <a:ext cx="4928760" cy="248328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361" name="图表 14"/>
          <p:cNvGraphicFramePr/>
          <p:nvPr/>
        </p:nvGraphicFramePr>
        <p:xfrm>
          <a:off x="2157480" y="3429000"/>
          <a:ext cx="4571640" cy="2742840"/>
        </p:xfrm>
        <a:graphic>
          <a:graphicData uri="http://schemas.openxmlformats.org/drawingml/2006/chart">
            <c:chart xmlns:c="http://schemas.openxmlformats.org/drawingml/2006/chart" xmlns:r="http://schemas.openxmlformats.org/officeDocument/2006/relationships" r:id="rId2"/>
          </a:graphicData>
        </a:graphic>
      </p:graphicFrame>
      <p:sp>
        <p:nvSpPr>
          <p:cNvPr id="362" name="CustomShape 7"/>
          <p:cNvSpPr/>
          <p:nvPr/>
        </p:nvSpPr>
        <p:spPr>
          <a:xfrm>
            <a:off x="7012440" y="3143160"/>
            <a:ext cx="4340880" cy="128556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zh-CN" sz="1800" spc="-1" strike="noStrike">
                <a:solidFill>
                  <a:srgbClr val="ffffff"/>
                </a:solidFill>
                <a:latin typeface="Arial"/>
                <a:ea typeface="DejaVu Sans"/>
              </a:rPr>
              <a:t>经过</a:t>
            </a:r>
            <a:r>
              <a:rPr b="0" lang="en-US" sz="1800" spc="-1" strike="noStrike">
                <a:solidFill>
                  <a:srgbClr val="ffffff"/>
                </a:solidFill>
                <a:latin typeface="Arial"/>
                <a:ea typeface="DejaVu Sans"/>
              </a:rPr>
              <a:t>20</a:t>
            </a:r>
            <a:r>
              <a:rPr b="0" lang="zh-CN" sz="1800" spc="-1" strike="noStrike">
                <a:solidFill>
                  <a:srgbClr val="ffffff"/>
                </a:solidFill>
                <a:latin typeface="Arial"/>
                <a:ea typeface="DejaVu Sans"/>
              </a:rPr>
              <a:t>轮的训练， 最终测试结果稳定在</a:t>
            </a:r>
            <a:r>
              <a:rPr b="0" lang="en-US" sz="1800" spc="-1" strike="noStrike">
                <a:solidFill>
                  <a:srgbClr val="ffffff"/>
                </a:solidFill>
                <a:latin typeface="Arial"/>
                <a:ea typeface="DejaVu Sans"/>
              </a:rPr>
              <a:t>Average loss: 0.1209, Average Chinese CER: 0.475921, Average pinyin CER: 0.120287</a:t>
            </a:r>
            <a:endParaRPr b="0" lang="en-US" sz="1800" spc="-1" strike="noStrike">
              <a:latin typeface="Arial"/>
            </a:endParaRPr>
          </a:p>
        </p:txBody>
      </p:sp>
    </p:spTree>
  </p:cSld>
  <mc:AlternateContent>
    <mc:Choice Requires="p14">
      <p:transition spd="slow" p14:dur="13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5908680" y="1730880"/>
            <a:ext cx="375120" cy="38160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364" name="CustomShape 2"/>
          <p:cNvSpPr/>
          <p:nvPr/>
        </p:nvSpPr>
        <p:spPr>
          <a:xfrm>
            <a:off x="6490440" y="1793160"/>
            <a:ext cx="272160" cy="27216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365" name="CustomShape 3"/>
          <p:cNvSpPr/>
          <p:nvPr/>
        </p:nvSpPr>
        <p:spPr>
          <a:xfrm>
            <a:off x="5419800" y="1793160"/>
            <a:ext cx="272160" cy="27216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366" name="CustomShape 4"/>
          <p:cNvSpPr/>
          <p:nvPr/>
        </p:nvSpPr>
        <p:spPr>
          <a:xfrm>
            <a:off x="5120640" y="3749040"/>
            <a:ext cx="201132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zh-CN" sz="3600" spc="-1" strike="noStrike">
                <a:solidFill>
                  <a:srgbClr val="404040"/>
                </a:solidFill>
                <a:latin typeface="微软雅黑"/>
                <a:ea typeface="微软雅黑"/>
              </a:rPr>
              <a:t>综合评估</a:t>
            </a:r>
            <a:endParaRPr b="0" lang="en-US" sz="3600" spc="-1" strike="noStrike">
              <a:latin typeface="Arial"/>
            </a:endParaRPr>
          </a:p>
        </p:txBody>
      </p:sp>
      <p:sp>
        <p:nvSpPr>
          <p:cNvPr id="367" name="CustomShape 5"/>
          <p:cNvSpPr/>
          <p:nvPr/>
        </p:nvSpPr>
        <p:spPr>
          <a:xfrm>
            <a:off x="4950000" y="2626200"/>
            <a:ext cx="2291760" cy="72828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3200" spc="-1" strike="noStrike">
                <a:solidFill>
                  <a:srgbClr val="404040"/>
                </a:solidFill>
                <a:latin typeface="微软雅黑"/>
                <a:ea typeface="微软雅黑"/>
              </a:rPr>
              <a:t>PART.4</a:t>
            </a:r>
            <a:endParaRPr b="0" lang="en-US" sz="3200" spc="-1" strike="noStrike">
              <a:latin typeface="Arial"/>
            </a:endParaRPr>
          </a:p>
        </p:txBody>
      </p:sp>
      <p:sp>
        <p:nvSpPr>
          <p:cNvPr id="368" name="CustomShape 6"/>
          <p:cNvSpPr/>
          <p:nvPr/>
        </p:nvSpPr>
        <p:spPr>
          <a:xfrm>
            <a:off x="10013400" y="6235560"/>
            <a:ext cx="1439280" cy="120240"/>
          </a:xfrm>
          <a:prstGeom prst="rect">
            <a:avLst/>
          </a:prstGeom>
          <a:noFill/>
          <a:ln>
            <a:noFill/>
          </a:ln>
        </p:spPr>
        <p:style>
          <a:lnRef idx="0"/>
          <a:fillRef idx="0"/>
          <a:effectRef idx="0"/>
          <a:fontRef idx="minor"/>
        </p:style>
        <p:txBody>
          <a:bodyPr lIns="90000" rIns="90000" tIns="45000" bIns="45000">
            <a:spAutoFit/>
          </a:bodyPr>
          <a:p>
            <a:pPr>
              <a:lnSpc>
                <a:spcPct val="200000"/>
              </a:lnSpc>
              <a:tabLst>
                <a:tab algn="l" pos="0"/>
              </a:tabLst>
            </a:pPr>
            <a:r>
              <a:rPr b="0" lang="zh-CN" sz="100" spc="-1" strike="noStrike">
                <a:solidFill>
                  <a:srgbClr val="ffffff"/>
                </a:solidFill>
                <a:latin typeface="微软雅黑"/>
                <a:ea typeface="微软雅黑"/>
              </a:rPr>
              <a:t>行业</a:t>
            </a:r>
            <a:r>
              <a:rPr b="0" lang="en-US" sz="100" spc="-1" strike="noStrike">
                <a:solidFill>
                  <a:srgbClr val="ffffff"/>
                </a:solidFill>
                <a:latin typeface="微软雅黑"/>
                <a:ea typeface="微软雅黑"/>
              </a:rPr>
              <a:t>PPT</a:t>
            </a:r>
            <a:r>
              <a:rPr b="0" lang="zh-CN" sz="100" spc="-1" strike="noStrike">
                <a:solidFill>
                  <a:srgbClr val="ffffff"/>
                </a:solidFill>
                <a:latin typeface="微软雅黑"/>
                <a:ea typeface="微软雅黑"/>
              </a:rPr>
              <a:t>模板</a:t>
            </a:r>
            <a:r>
              <a:rPr b="0" lang="en-US" sz="100" spc="-1" strike="noStrike">
                <a:solidFill>
                  <a:srgbClr val="ffffff"/>
                </a:solidFill>
                <a:latin typeface="微软雅黑"/>
                <a:ea typeface="微软雅黑"/>
              </a:rPr>
              <a:t>http://www.1ppt.com/hangye/</a:t>
            </a:r>
            <a:endParaRPr b="0" lang="en-US" sz="100" spc="-1" strike="noStrike">
              <a:latin typeface="Arial"/>
            </a:endParaRPr>
          </a:p>
        </p:txBody>
      </p:sp>
    </p:spTree>
  </p:cSld>
  <mc:AlternateContent>
    <mc:Choice Requires="p14">
      <p:transition spd="slow" p14:dur="13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69" name="Group 1"/>
          <p:cNvGrpSpPr/>
          <p:nvPr/>
        </p:nvGrpSpPr>
        <p:grpSpPr>
          <a:xfrm>
            <a:off x="3952800" y="528840"/>
            <a:ext cx="3996720" cy="364320"/>
            <a:chOff x="3952800" y="528840"/>
            <a:chExt cx="3996720" cy="364320"/>
          </a:xfrm>
        </p:grpSpPr>
        <p:sp>
          <p:nvSpPr>
            <p:cNvPr id="370" name="CustomShape 2"/>
            <p:cNvSpPr/>
            <p:nvPr/>
          </p:nvSpPr>
          <p:spPr>
            <a:xfrm>
              <a:off x="395280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371" name="CustomShape 3"/>
            <p:cNvSpPr/>
            <p:nvPr/>
          </p:nvSpPr>
          <p:spPr>
            <a:xfrm>
              <a:off x="434268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372" name="CustomShape 4"/>
            <p:cNvSpPr/>
            <p:nvPr/>
          </p:nvSpPr>
          <p:spPr>
            <a:xfrm>
              <a:off x="736020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373" name="CustomShape 5"/>
            <p:cNvSpPr/>
            <p:nvPr/>
          </p:nvSpPr>
          <p:spPr>
            <a:xfrm>
              <a:off x="774828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374" name="CustomShape 6"/>
            <p:cNvSpPr/>
            <p:nvPr/>
          </p:nvSpPr>
          <p:spPr>
            <a:xfrm>
              <a:off x="4804920" y="528840"/>
              <a:ext cx="220716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262626"/>
                  </a:solidFill>
                  <a:latin typeface="微软雅黑"/>
                  <a:ea typeface="微软雅黑"/>
                </a:rPr>
                <a:t>	</a:t>
              </a:r>
              <a:r>
                <a:rPr b="0" lang="en-US" sz="1800" spc="-1" strike="noStrike">
                  <a:solidFill>
                    <a:srgbClr val="262626"/>
                  </a:solidFill>
                  <a:latin typeface="微软雅黑"/>
                  <a:ea typeface="微软雅黑"/>
                </a:rPr>
                <a:t> </a:t>
              </a:r>
              <a:r>
                <a:rPr b="0" lang="zh-CN" sz="1800" spc="-1" strike="noStrike">
                  <a:solidFill>
                    <a:srgbClr val="262626"/>
                  </a:solidFill>
                  <a:latin typeface="微软雅黑"/>
                  <a:ea typeface="微软雅黑"/>
                </a:rPr>
                <a:t>综合评价</a:t>
              </a:r>
              <a:endParaRPr b="0" lang="en-US" sz="1800" spc="-1" strike="noStrike">
                <a:latin typeface="Arial"/>
              </a:endParaRPr>
            </a:p>
          </p:txBody>
        </p:sp>
      </p:grpSp>
      <p:sp>
        <p:nvSpPr>
          <p:cNvPr id="375" name="CustomShape 7"/>
          <p:cNvSpPr/>
          <p:nvPr/>
        </p:nvSpPr>
        <p:spPr>
          <a:xfrm>
            <a:off x="1047600" y="1914480"/>
            <a:ext cx="10458000" cy="1736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1800" spc="-1" strike="noStrike">
                <a:solidFill>
                  <a:srgbClr val="000000"/>
                </a:solidFill>
                <a:latin typeface="Arial"/>
                <a:ea typeface="DejaVu Sans"/>
              </a:rPr>
              <a:t>这是有北京林业大王王斌锐教授帒令的真题组用吧延时间精细叼着过的黄土高坡 </a:t>
            </a:r>
            <a:endParaRPr b="0" lang="en-US" sz="1800" spc="-1" strike="noStrike">
              <a:latin typeface="Arial"/>
            </a:endParaRPr>
          </a:p>
          <a:p>
            <a:pPr>
              <a:lnSpc>
                <a:spcPct val="100000"/>
              </a:lnSpc>
            </a:pPr>
            <a:r>
              <a:rPr b="0" lang="zh-CN" sz="1800" spc="-1" strike="noStrike">
                <a:solidFill>
                  <a:srgbClr val="000000"/>
                </a:solidFill>
                <a:latin typeface="Arial"/>
                <a:ea typeface="DejaVu Sans"/>
              </a:rPr>
              <a:t>这是由北京林业大学王斌瑞教授带领的专题组用八年时间精细雕琢过的黄土高坡</a:t>
            </a:r>
            <a:endParaRPr b="0" lang="en-US" sz="1800" spc="-1" strike="noStrike">
              <a:latin typeface="Arial"/>
            </a:endParaRPr>
          </a:p>
          <a:p>
            <a:pPr>
              <a:lnSpc>
                <a:spcPct val="100000"/>
              </a:lnSpc>
            </a:pPr>
            <a:r>
              <a:rPr b="0" lang="en-US" sz="1800" spc="-1" strike="noStrike">
                <a:solidFill>
                  <a:srgbClr val="000000"/>
                </a:solidFill>
                <a:latin typeface="Arial"/>
                <a:ea typeface="DejaVu Sans"/>
              </a:rPr>
              <a:t>zhe4 shi4 you3 bei3 jing1 lin2 ye4 da4 wang2 wang2 bin1 rui4 jiao4 shou4 dai4 ling4 de5 zhen1 ti2 zu3 yong4 ba1 yan2 shi2 jian1 jing1 xi4 diao1 zhuo2 guo4 de5 huang2 tu3 gao1 po1</a:t>
            </a:r>
            <a:endParaRPr b="0" lang="en-US" sz="1800" spc="-1" strike="noStrike">
              <a:latin typeface="Arial"/>
            </a:endParaRPr>
          </a:p>
          <a:p>
            <a:pPr>
              <a:lnSpc>
                <a:spcPct val="100000"/>
              </a:lnSpc>
            </a:pPr>
            <a:r>
              <a:rPr b="0" lang="en-US" sz="1800" spc="-1" strike="noStrike">
                <a:solidFill>
                  <a:srgbClr val="000000"/>
                </a:solidFill>
                <a:latin typeface="Arial"/>
                <a:ea typeface="DejaVu Sans"/>
              </a:rPr>
              <a:t>zhe4 shi4 you2 bei3 jing1 lin2 ye4 da4 xue2 wang2 bin1 rui4 jiao4 shou4 dai4 ling3 de5 zhuan1 ti2 zu3 yong4 ba1 nian2 shi2 jian1 jing1 xi4 diao1 zhuo2 guo4 de5 huang2 tu3 gao1 po1</a:t>
            </a:r>
            <a:endParaRPr b="0" lang="en-US" sz="1800" spc="-1" strike="noStrike">
              <a:latin typeface="Arial"/>
            </a:endParaRPr>
          </a:p>
        </p:txBody>
      </p:sp>
      <p:sp>
        <p:nvSpPr>
          <p:cNvPr id="376" name="CustomShape 8"/>
          <p:cNvSpPr/>
          <p:nvPr/>
        </p:nvSpPr>
        <p:spPr>
          <a:xfrm>
            <a:off x="1247760" y="1152360"/>
            <a:ext cx="1476000" cy="5425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zh-CN" sz="1800" spc="-1" strike="noStrike">
                <a:solidFill>
                  <a:srgbClr val="ffffff"/>
                </a:solidFill>
                <a:latin typeface="Arial"/>
                <a:ea typeface="DejaVu Sans"/>
              </a:rPr>
              <a:t>对比</a:t>
            </a:r>
            <a:endParaRPr b="0" lang="en-US" sz="1800" spc="-1" strike="noStrike">
              <a:latin typeface="Arial"/>
            </a:endParaRPr>
          </a:p>
        </p:txBody>
      </p:sp>
      <p:sp>
        <p:nvSpPr>
          <p:cNvPr id="377" name="CustomShape 9"/>
          <p:cNvSpPr/>
          <p:nvPr/>
        </p:nvSpPr>
        <p:spPr>
          <a:xfrm>
            <a:off x="4804920" y="4080240"/>
            <a:ext cx="1476000" cy="50436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Arial"/>
                <a:ea typeface="DejaVu Sans"/>
              </a:rPr>
              <a:t>1. </a:t>
            </a:r>
            <a:r>
              <a:rPr b="0" lang="zh-CN" sz="1800" spc="-1" strike="noStrike">
                <a:solidFill>
                  <a:srgbClr val="ffffff"/>
                </a:solidFill>
                <a:latin typeface="Arial"/>
                <a:ea typeface="DejaVu Sans"/>
              </a:rPr>
              <a:t>拼音误差</a:t>
            </a:r>
            <a:endParaRPr b="0" lang="en-US" sz="1800" spc="-1" strike="noStrike">
              <a:latin typeface="Arial"/>
            </a:endParaRPr>
          </a:p>
        </p:txBody>
      </p:sp>
      <p:sp>
        <p:nvSpPr>
          <p:cNvPr id="378" name="CustomShape 10"/>
          <p:cNvSpPr/>
          <p:nvPr/>
        </p:nvSpPr>
        <p:spPr>
          <a:xfrm>
            <a:off x="4804920" y="4882680"/>
            <a:ext cx="2081160" cy="50436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Arial"/>
                <a:ea typeface="DejaVu Sans"/>
              </a:rPr>
              <a:t>2.</a:t>
            </a:r>
            <a:r>
              <a:rPr b="0" lang="zh-CN" sz="1800" spc="-1" strike="noStrike">
                <a:solidFill>
                  <a:srgbClr val="ffffff"/>
                </a:solidFill>
                <a:latin typeface="Arial"/>
                <a:ea typeface="DejaVu Sans"/>
              </a:rPr>
              <a:t>拼音转汉字误差</a:t>
            </a:r>
            <a:endParaRPr b="0" lang="en-US" sz="1800" spc="-1" strike="noStrike">
              <a:latin typeface="Arial"/>
            </a:endParaRPr>
          </a:p>
        </p:txBody>
      </p:sp>
      <p:sp>
        <p:nvSpPr>
          <p:cNvPr id="379" name="CustomShape 11"/>
          <p:cNvSpPr/>
          <p:nvPr/>
        </p:nvSpPr>
        <p:spPr>
          <a:xfrm>
            <a:off x="4804920" y="5685120"/>
            <a:ext cx="2081160" cy="50436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Arial"/>
                <a:ea typeface="DejaVu Sans"/>
              </a:rPr>
              <a:t>3. </a:t>
            </a:r>
            <a:r>
              <a:rPr b="0" lang="zh-CN" sz="1800" spc="-1" strike="noStrike">
                <a:solidFill>
                  <a:srgbClr val="ffffff"/>
                </a:solidFill>
                <a:latin typeface="Arial"/>
                <a:ea typeface="DejaVu Sans"/>
              </a:rPr>
              <a:t>适用性问题</a:t>
            </a:r>
            <a:endParaRPr b="0" lang="en-US" sz="1800" spc="-1" strike="noStrike">
              <a:latin typeface="Arial"/>
            </a:endParaRPr>
          </a:p>
        </p:txBody>
      </p:sp>
      <p:sp>
        <p:nvSpPr>
          <p:cNvPr id="380" name="CustomShape 12"/>
          <p:cNvSpPr/>
          <p:nvPr/>
        </p:nvSpPr>
        <p:spPr>
          <a:xfrm>
            <a:off x="1047600" y="3911040"/>
            <a:ext cx="1476000" cy="729360"/>
          </a:xfrm>
          <a:prstGeom prst="ellipse">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zh-CN" sz="1800" spc="-1" strike="noStrike">
                <a:solidFill>
                  <a:srgbClr val="ffffff"/>
                </a:solidFill>
                <a:latin typeface="Arial"/>
                <a:ea typeface="DejaVu Sans"/>
              </a:rPr>
              <a:t>目前主要问题</a:t>
            </a:r>
            <a:endParaRPr b="0" lang="en-US" sz="1800" spc="-1" strike="noStrike">
              <a:latin typeface="Arial"/>
            </a:endParaRPr>
          </a:p>
        </p:txBody>
      </p:sp>
      <p:pic>
        <p:nvPicPr>
          <p:cNvPr id="381" name="Picture 1" descr="">
            <a:hlinkClick r:id="" action="ppaction://media"/>
          </p:cNvPr>
          <p:cNvPicPr/>
          <p:nvPr>
            <a:audioFile r:link="rId1"/>
            <p:extLst>
              <p:ext uri="{DAA4B4D4-6D71-4841-9C94-3DE7FCFB9230}">
                <p14:media r:embed="rId2"/>
              </p:ext>
            </p:extLst>
          </p:nvPr>
        </p:nvPicPr>
        <p:blipFill>
          <a:blip r:embed="rId3"/>
        </p:blipFill>
        <p:spPr>
          <a:xfrm>
            <a:off x="3098880" y="1195560"/>
            <a:ext cx="609120" cy="609120"/>
          </a:xfrm>
          <a:prstGeom prst="rect">
            <a:avLst/>
          </a:prstGeom>
          <a:ln>
            <a:noFill/>
          </a:ln>
        </p:spPr>
      </p:pic>
    </p:spTree>
  </p:cSld>
  <mc:AlternateContent>
    <mc:Choice Requires="p14">
      <p:transition spd="slow" p14:dur="13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CustomShape 1"/>
          <p:cNvSpPr/>
          <p:nvPr/>
        </p:nvSpPr>
        <p:spPr>
          <a:xfrm>
            <a:off x="7052760" y="2301120"/>
            <a:ext cx="2808360" cy="821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4800" spc="-1" strike="noStrike">
                <a:solidFill>
                  <a:srgbClr val="262626"/>
                </a:solidFill>
                <a:latin typeface="微软雅黑"/>
                <a:ea typeface="微软雅黑"/>
              </a:rPr>
              <a:t>谢谢观看</a:t>
            </a:r>
            <a:endParaRPr b="0" lang="en-US" sz="4800" spc="-1" strike="noStrike">
              <a:latin typeface="Arial"/>
            </a:endParaRPr>
          </a:p>
        </p:txBody>
      </p:sp>
      <p:sp>
        <p:nvSpPr>
          <p:cNvPr id="383" name="CustomShape 2"/>
          <p:cNvSpPr/>
          <p:nvPr/>
        </p:nvSpPr>
        <p:spPr>
          <a:xfrm>
            <a:off x="7167960" y="3980160"/>
            <a:ext cx="2341440" cy="437400"/>
          </a:xfrm>
          <a:prstGeom prst="roundRect">
            <a:avLst>
              <a:gd name="adj" fmla="val 16667"/>
            </a:avLst>
          </a:prstGeom>
          <a:solidFill>
            <a:srgbClr val="0a5e75"/>
          </a:solidFill>
          <a:ln>
            <a:noFill/>
          </a:ln>
          <a:effectLst>
            <a:outerShdw algn="tl" blurRad="165100" dir="2700000" dist="152225"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p:style>
      </p:sp>
      <p:sp>
        <p:nvSpPr>
          <p:cNvPr id="384" name="CustomShape 3"/>
          <p:cNvSpPr/>
          <p:nvPr/>
        </p:nvSpPr>
        <p:spPr>
          <a:xfrm>
            <a:off x="7571880" y="4076640"/>
            <a:ext cx="1846080" cy="242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1000" spc="-1" strike="noStrike">
                <a:solidFill>
                  <a:srgbClr val="ffffff"/>
                </a:solidFill>
                <a:latin typeface="微软雅黑"/>
                <a:ea typeface="微软雅黑"/>
              </a:rPr>
              <a:t>汇报人：</a:t>
            </a:r>
            <a:r>
              <a:rPr b="0" lang="en-US" sz="1000" spc="-1" strike="noStrike">
                <a:solidFill>
                  <a:srgbClr val="ffffff"/>
                </a:solidFill>
                <a:latin typeface="微软雅黑"/>
                <a:ea typeface="微软雅黑"/>
              </a:rPr>
              <a:t>09019203</a:t>
            </a:r>
            <a:r>
              <a:rPr b="0" lang="zh-CN" sz="1000" spc="-1" strike="noStrike">
                <a:solidFill>
                  <a:srgbClr val="ffffff"/>
                </a:solidFill>
                <a:latin typeface="微软雅黑"/>
                <a:ea typeface="微软雅黑"/>
              </a:rPr>
              <a:t>汪跃阳</a:t>
            </a:r>
            <a:endParaRPr b="0" lang="en-US" sz="1000" spc="-1" strike="noStrike">
              <a:latin typeface="Arial"/>
            </a:endParaRPr>
          </a:p>
        </p:txBody>
      </p:sp>
      <p:sp>
        <p:nvSpPr>
          <p:cNvPr id="385" name="CustomShape 4"/>
          <p:cNvSpPr/>
          <p:nvPr/>
        </p:nvSpPr>
        <p:spPr>
          <a:xfrm>
            <a:off x="5871240" y="3131280"/>
            <a:ext cx="5171400" cy="5767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600" spc="-1" strike="noStrike">
                <a:solidFill>
                  <a:srgbClr val="808080"/>
                </a:solidFill>
                <a:latin typeface="微软雅黑"/>
                <a:ea typeface="微软雅黑"/>
              </a:rPr>
              <a:t>Life is a journey, not the destination, but the scenery along the should be and the mood at the view.</a:t>
            </a:r>
            <a:endParaRPr b="0" lang="en-US" sz="1600" spc="-1" strike="noStrike">
              <a:latin typeface="Arial"/>
            </a:endParaRPr>
          </a:p>
        </p:txBody>
      </p:sp>
      <p:sp>
        <p:nvSpPr>
          <p:cNvPr id="386" name="CustomShape 5"/>
          <p:cNvSpPr/>
          <p:nvPr/>
        </p:nvSpPr>
        <p:spPr>
          <a:xfrm>
            <a:off x="4572000" y="5083920"/>
            <a:ext cx="6979680" cy="676440"/>
          </a:xfrm>
          <a:prstGeom prst="flowChartPreparation">
            <a:avLst/>
          </a:prstGeom>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微软雅黑"/>
                <a:ea typeface="微软雅黑"/>
              </a:rPr>
              <a:t>https://github.com/wyyadd/VoiceClassification</a:t>
            </a:r>
            <a:endParaRPr b="0" lang="en-US" sz="1800" spc="-1" strike="noStrike">
              <a:latin typeface="Arial"/>
            </a:endParaRPr>
          </a:p>
        </p:txBody>
      </p:sp>
    </p:spTree>
  </p:cSld>
  <mc:AlternateContent>
    <mc:Choice Requires="p14">
      <p:transition spd="slow" p14:dur="13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f4f8"/>
        </a:solidFill>
      </p:bgPr>
    </p:bg>
    <p:spTree>
      <p:nvGrpSpPr>
        <p:cNvPr id="1" name=""/>
        <p:cNvGrpSpPr/>
        <p:nvPr/>
      </p:nvGrpSpPr>
      <p:grpSpPr>
        <a:xfrm>
          <a:off x="0" y="0"/>
          <a:ext cx="0" cy="0"/>
          <a:chOff x="0" y="0"/>
          <a:chExt cx="0" cy="0"/>
        </a:xfrm>
      </p:grpSpPr>
      <p:sp>
        <p:nvSpPr>
          <p:cNvPr id="155" name="CustomShape 1"/>
          <p:cNvSpPr/>
          <p:nvPr/>
        </p:nvSpPr>
        <p:spPr>
          <a:xfrm>
            <a:off x="5908680" y="1730880"/>
            <a:ext cx="375120" cy="38160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156" name="CustomShape 2"/>
          <p:cNvSpPr/>
          <p:nvPr/>
        </p:nvSpPr>
        <p:spPr>
          <a:xfrm>
            <a:off x="6490440" y="1793160"/>
            <a:ext cx="272160" cy="27216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157" name="CustomShape 3"/>
          <p:cNvSpPr/>
          <p:nvPr/>
        </p:nvSpPr>
        <p:spPr>
          <a:xfrm>
            <a:off x="5419800" y="1793160"/>
            <a:ext cx="272160" cy="27216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158" name="CustomShape 4"/>
          <p:cNvSpPr/>
          <p:nvPr/>
        </p:nvSpPr>
        <p:spPr>
          <a:xfrm>
            <a:off x="5086080" y="3801600"/>
            <a:ext cx="454212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zh-CN" sz="3600" spc="-1" strike="noStrike">
                <a:solidFill>
                  <a:srgbClr val="404040"/>
                </a:solidFill>
                <a:latin typeface="微软雅黑"/>
                <a:ea typeface="微软雅黑"/>
              </a:rPr>
              <a:t>模型搭建</a:t>
            </a:r>
            <a:endParaRPr b="0" lang="en-US" sz="3600" spc="-1" strike="noStrike">
              <a:latin typeface="Arial"/>
            </a:endParaRPr>
          </a:p>
        </p:txBody>
      </p:sp>
      <p:sp>
        <p:nvSpPr>
          <p:cNvPr id="159" name="CustomShape 5"/>
          <p:cNvSpPr/>
          <p:nvPr/>
        </p:nvSpPr>
        <p:spPr>
          <a:xfrm>
            <a:off x="3730680" y="4541400"/>
            <a:ext cx="4730760" cy="819720"/>
          </a:xfrm>
          <a:prstGeom prst="rect">
            <a:avLst/>
          </a:prstGeom>
          <a:noFill/>
          <a:ln>
            <a:noFill/>
          </a:ln>
        </p:spPr>
        <p:style>
          <a:lnRef idx="0"/>
          <a:fillRef idx="0"/>
          <a:effectRef idx="0"/>
          <a:fontRef idx="minor"/>
        </p:style>
        <p:txBody>
          <a:bodyPr lIns="90000" rIns="90000" tIns="45000" bIns="45000">
            <a:spAutoFit/>
          </a:bodyPr>
          <a:p>
            <a:pPr algn="ctr">
              <a:lnSpc>
                <a:spcPct val="200000"/>
              </a:lnSpc>
            </a:pPr>
            <a:r>
              <a:rPr b="0" lang="en-US" sz="1200" spc="-1" strike="noStrike">
                <a:solidFill>
                  <a:srgbClr val="35373a"/>
                </a:solidFill>
                <a:latin typeface="Georgia"/>
                <a:ea typeface="微软雅黑"/>
              </a:rPr>
              <a:t>Deep Learning has changed the game in speech recognition.</a:t>
            </a:r>
            <a:endParaRPr b="0" lang="en-US" sz="1200" spc="-1" strike="noStrike">
              <a:latin typeface="Arial"/>
            </a:endParaRPr>
          </a:p>
        </p:txBody>
      </p:sp>
      <p:sp>
        <p:nvSpPr>
          <p:cNvPr id="160" name="CustomShape 6"/>
          <p:cNvSpPr/>
          <p:nvPr/>
        </p:nvSpPr>
        <p:spPr>
          <a:xfrm>
            <a:off x="4950000" y="2626200"/>
            <a:ext cx="2291760" cy="72828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3200" spc="-1" strike="noStrike">
                <a:solidFill>
                  <a:srgbClr val="404040"/>
                </a:solidFill>
                <a:latin typeface="微软雅黑"/>
                <a:ea typeface="微软雅黑"/>
              </a:rPr>
              <a:t>PART.01</a:t>
            </a:r>
            <a:endParaRPr b="0" lang="en-US" sz="3200" spc="-1" strike="noStrike">
              <a:latin typeface="Arial"/>
            </a:endParaRPr>
          </a:p>
        </p:txBody>
      </p:sp>
    </p:spTree>
  </p:cSld>
  <mc:AlternateContent>
    <mc:Choice Requires="p14">
      <p:transition spd="slow" p14:dur="13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f4f6"/>
        </a:solidFill>
      </p:bgPr>
    </p:bg>
    <p:spTree>
      <p:nvGrpSpPr>
        <p:cNvPr id="1" name=""/>
        <p:cNvGrpSpPr/>
        <p:nvPr/>
      </p:nvGrpSpPr>
      <p:grpSpPr>
        <a:xfrm>
          <a:off x="0" y="0"/>
          <a:ext cx="0" cy="0"/>
          <a:chOff x="0" y="0"/>
          <a:chExt cx="0" cy="0"/>
        </a:xfrm>
      </p:grpSpPr>
      <p:grpSp>
        <p:nvGrpSpPr>
          <p:cNvPr id="161" name="Group 1"/>
          <p:cNvGrpSpPr/>
          <p:nvPr/>
        </p:nvGrpSpPr>
        <p:grpSpPr>
          <a:xfrm>
            <a:off x="3952800" y="528840"/>
            <a:ext cx="3996720" cy="364320"/>
            <a:chOff x="3952800" y="528840"/>
            <a:chExt cx="3996720" cy="364320"/>
          </a:xfrm>
        </p:grpSpPr>
        <p:sp>
          <p:nvSpPr>
            <p:cNvPr id="162" name="CustomShape 2"/>
            <p:cNvSpPr/>
            <p:nvPr/>
          </p:nvSpPr>
          <p:spPr>
            <a:xfrm>
              <a:off x="395280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163" name="CustomShape 3"/>
            <p:cNvSpPr/>
            <p:nvPr/>
          </p:nvSpPr>
          <p:spPr>
            <a:xfrm>
              <a:off x="434268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164" name="CustomShape 4"/>
            <p:cNvSpPr/>
            <p:nvPr/>
          </p:nvSpPr>
          <p:spPr>
            <a:xfrm>
              <a:off x="736020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165" name="CustomShape 5"/>
            <p:cNvSpPr/>
            <p:nvPr/>
          </p:nvSpPr>
          <p:spPr>
            <a:xfrm>
              <a:off x="774828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166" name="CustomShape 6"/>
            <p:cNvSpPr/>
            <p:nvPr/>
          </p:nvSpPr>
          <p:spPr>
            <a:xfrm>
              <a:off x="4804920" y="528840"/>
              <a:ext cx="2207160" cy="364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zh-CN" sz="1800" spc="-1" strike="noStrike">
                  <a:solidFill>
                    <a:srgbClr val="262626"/>
                  </a:solidFill>
                  <a:latin typeface="微软雅黑"/>
                  <a:ea typeface="微软雅黑"/>
                </a:rPr>
                <a:t>概览</a:t>
              </a:r>
              <a:endParaRPr b="0" lang="en-US" sz="1800" spc="-1" strike="noStrike">
                <a:latin typeface="Arial"/>
              </a:endParaRPr>
            </a:p>
          </p:txBody>
        </p:sp>
      </p:grpSp>
      <p:sp>
        <p:nvSpPr>
          <p:cNvPr id="167" name="CustomShape 7"/>
          <p:cNvSpPr/>
          <p:nvPr/>
        </p:nvSpPr>
        <p:spPr>
          <a:xfrm>
            <a:off x="1381320" y="1808640"/>
            <a:ext cx="905040" cy="676440"/>
          </a:xfrm>
          <a:prstGeom prst="wedgeEllipseCallout">
            <a:avLst>
              <a:gd name="adj1" fmla="val -20833"/>
              <a:gd name="adj2" fmla="val 62500"/>
            </a:avLst>
          </a:prstGeom>
          <a:ln/>
        </p:spPr>
        <p:style>
          <a:lnRef idx="2">
            <a:schemeClr val="accent1">
              <a:shade val="50000"/>
            </a:schemeClr>
          </a:lnRef>
          <a:fillRef idx="1">
            <a:schemeClr val="accent1"/>
          </a:fillRef>
          <a:effectRef idx="0">
            <a:schemeClr val="accent1"/>
          </a:effectRef>
          <a:fontRef idx="minor"/>
        </p:style>
      </p:sp>
      <p:sp>
        <p:nvSpPr>
          <p:cNvPr id="168" name="CustomShape 8"/>
          <p:cNvSpPr/>
          <p:nvPr/>
        </p:nvSpPr>
        <p:spPr>
          <a:xfrm>
            <a:off x="1576080" y="1916640"/>
            <a:ext cx="515880" cy="455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zh-CN" sz="1200" spc="-1" strike="noStrike">
                <a:solidFill>
                  <a:srgbClr val="ecf5f3"/>
                </a:solidFill>
                <a:latin typeface="微软雅黑"/>
                <a:ea typeface="微软雅黑"/>
              </a:rPr>
              <a:t>原始语音</a:t>
            </a:r>
            <a:endParaRPr b="0" lang="en-US" sz="1200" spc="-1" strike="noStrike">
              <a:latin typeface="Arial"/>
            </a:endParaRPr>
          </a:p>
        </p:txBody>
      </p:sp>
      <p:sp>
        <p:nvSpPr>
          <p:cNvPr id="169" name="CustomShape 9"/>
          <p:cNvSpPr/>
          <p:nvPr/>
        </p:nvSpPr>
        <p:spPr>
          <a:xfrm>
            <a:off x="3108240" y="1808640"/>
            <a:ext cx="1149840" cy="676440"/>
          </a:xfrm>
          <a:prstGeom prst="ellipse">
            <a:avLst/>
          </a:prstGeom>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latin typeface="Arial"/>
            </a:endParaRPr>
          </a:p>
          <a:p>
            <a:pPr algn="ctr">
              <a:lnSpc>
                <a:spcPct val="100000"/>
              </a:lnSpc>
            </a:pPr>
            <a:r>
              <a:rPr b="1" lang="en-US" sz="1200" spc="-1" strike="noStrike">
                <a:solidFill>
                  <a:srgbClr val="ffffff"/>
                </a:solidFill>
                <a:latin typeface="微软雅黑"/>
                <a:ea typeface="微软雅黑"/>
              </a:rPr>
              <a:t>MFCC</a:t>
            </a:r>
            <a:r>
              <a:rPr b="1" lang="zh-CN" sz="1200" spc="-1" strike="noStrike">
                <a:solidFill>
                  <a:srgbClr val="ffffff"/>
                </a:solidFill>
                <a:latin typeface="微软雅黑"/>
                <a:ea typeface="微软雅黑"/>
              </a:rPr>
              <a:t>特征提取</a:t>
            </a:r>
            <a:endParaRPr b="0" lang="en-US" sz="1200" spc="-1" strike="noStrike">
              <a:latin typeface="Arial"/>
            </a:endParaRPr>
          </a:p>
          <a:p>
            <a:pPr algn="ctr">
              <a:lnSpc>
                <a:spcPct val="100000"/>
              </a:lnSpc>
            </a:pPr>
            <a:endParaRPr b="0" lang="en-US" sz="1200" spc="-1" strike="noStrike">
              <a:latin typeface="Arial"/>
            </a:endParaRPr>
          </a:p>
        </p:txBody>
      </p:sp>
      <p:sp>
        <p:nvSpPr>
          <p:cNvPr id="170" name="CustomShape 10"/>
          <p:cNvSpPr/>
          <p:nvPr/>
        </p:nvSpPr>
        <p:spPr>
          <a:xfrm>
            <a:off x="2287080" y="2147400"/>
            <a:ext cx="822240" cy="360"/>
          </a:xfrm>
          <a:custGeom>
            <a:avLst/>
            <a:gdLst/>
            <a:ahLst/>
            <a:rect l="l" t="t" r="r" b="b"/>
            <a:pathLst>
              <a:path w="21600" h="21600">
                <a:moveTo>
                  <a:pt x="0" y="0"/>
                </a:moveTo>
                <a:lnTo>
                  <a:pt x="21600" y="21600"/>
                </a:lnTo>
              </a:path>
            </a:pathLst>
          </a:custGeom>
          <a:noFill/>
          <a:ln w="31680">
            <a:solidFill>
              <a:srgbClr val="89c1b6"/>
            </a:solidFill>
            <a:tailEnd len="med" type="triangle" w="med"/>
          </a:ln>
        </p:spPr>
        <p:style>
          <a:lnRef idx="1">
            <a:schemeClr val="accent1"/>
          </a:lnRef>
          <a:fillRef idx="0">
            <a:schemeClr val="accent1"/>
          </a:fillRef>
          <a:effectRef idx="0">
            <a:schemeClr val="accent1"/>
          </a:effectRef>
          <a:fontRef idx="minor"/>
        </p:style>
      </p:sp>
      <p:sp>
        <p:nvSpPr>
          <p:cNvPr id="171" name="CustomShape 11"/>
          <p:cNvSpPr/>
          <p:nvPr/>
        </p:nvSpPr>
        <p:spPr>
          <a:xfrm>
            <a:off x="2414160" y="1916640"/>
            <a:ext cx="498960" cy="272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zh-CN" sz="1200" spc="-1" strike="noStrike">
                <a:solidFill>
                  <a:srgbClr val="2f5597"/>
                </a:solidFill>
                <a:latin typeface="微软雅黑"/>
                <a:ea typeface="微软雅黑"/>
              </a:rPr>
              <a:t>输入</a:t>
            </a:r>
            <a:endParaRPr b="0" lang="en-US" sz="1200" spc="-1" strike="noStrike">
              <a:latin typeface="Arial"/>
            </a:endParaRPr>
          </a:p>
        </p:txBody>
      </p:sp>
      <p:sp>
        <p:nvSpPr>
          <p:cNvPr id="172" name="CustomShape 12"/>
          <p:cNvSpPr/>
          <p:nvPr/>
        </p:nvSpPr>
        <p:spPr>
          <a:xfrm>
            <a:off x="5079960" y="1808640"/>
            <a:ext cx="1493280" cy="67644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zh-CN" sz="1800" spc="-1" strike="noStrike">
                <a:solidFill>
                  <a:srgbClr val="ffffff"/>
                </a:solidFill>
                <a:latin typeface="微软雅黑"/>
                <a:ea typeface="微软雅黑"/>
              </a:rPr>
              <a:t>神经网络</a:t>
            </a:r>
            <a:endParaRPr b="0" lang="en-US" sz="1800" spc="-1" strike="noStrike">
              <a:latin typeface="Arial"/>
            </a:endParaRPr>
          </a:p>
        </p:txBody>
      </p:sp>
      <p:sp>
        <p:nvSpPr>
          <p:cNvPr id="173" name="CustomShape 13"/>
          <p:cNvSpPr/>
          <p:nvPr/>
        </p:nvSpPr>
        <p:spPr>
          <a:xfrm>
            <a:off x="4258800" y="2147400"/>
            <a:ext cx="820440" cy="360"/>
          </a:xfrm>
          <a:custGeom>
            <a:avLst/>
            <a:gdLst/>
            <a:ahLst/>
            <a:rect l="l" t="t" r="r" b="b"/>
            <a:pathLst>
              <a:path w="21600" h="21600">
                <a:moveTo>
                  <a:pt x="0" y="0"/>
                </a:moveTo>
                <a:lnTo>
                  <a:pt x="21600" y="21600"/>
                </a:lnTo>
              </a:path>
            </a:pathLst>
          </a:custGeom>
          <a:noFill/>
          <a:ln w="31680">
            <a:solidFill>
              <a:srgbClr val="89c1b6"/>
            </a:solidFill>
            <a:tailEnd len="med" type="triangle" w="med"/>
          </a:ln>
        </p:spPr>
        <p:style>
          <a:lnRef idx="1">
            <a:schemeClr val="accent1"/>
          </a:lnRef>
          <a:fillRef idx="0">
            <a:schemeClr val="accent1"/>
          </a:fillRef>
          <a:effectRef idx="0">
            <a:schemeClr val="accent1"/>
          </a:effectRef>
          <a:fontRef idx="minor"/>
        </p:style>
      </p:sp>
      <p:sp>
        <p:nvSpPr>
          <p:cNvPr id="174" name="CustomShape 14"/>
          <p:cNvSpPr/>
          <p:nvPr/>
        </p:nvSpPr>
        <p:spPr>
          <a:xfrm>
            <a:off x="4412160" y="1916640"/>
            <a:ext cx="522360" cy="272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zh-CN" sz="1200" spc="-1" strike="noStrike">
                <a:solidFill>
                  <a:srgbClr val="2f5597"/>
                </a:solidFill>
                <a:latin typeface="微软雅黑"/>
                <a:ea typeface="微软雅黑"/>
              </a:rPr>
              <a:t>特征</a:t>
            </a:r>
            <a:endParaRPr b="0" lang="en-US" sz="1200" spc="-1" strike="noStrike">
              <a:latin typeface="Arial"/>
            </a:endParaRPr>
          </a:p>
        </p:txBody>
      </p:sp>
      <p:sp>
        <p:nvSpPr>
          <p:cNvPr id="175" name="CustomShape 15"/>
          <p:cNvSpPr/>
          <p:nvPr/>
        </p:nvSpPr>
        <p:spPr>
          <a:xfrm>
            <a:off x="7403400" y="1808640"/>
            <a:ext cx="1493280" cy="676440"/>
          </a:xfrm>
          <a:prstGeom prst="flowChartPreparation">
            <a:avLst/>
          </a:prstGeom>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微软雅黑"/>
                <a:ea typeface="微软雅黑"/>
              </a:rPr>
              <a:t>HMM</a:t>
            </a:r>
            <a:r>
              <a:rPr b="0" lang="zh-CN" sz="1800" spc="-1" strike="noStrike">
                <a:solidFill>
                  <a:srgbClr val="ffffff"/>
                </a:solidFill>
                <a:latin typeface="微软雅黑"/>
                <a:ea typeface="微软雅黑"/>
              </a:rPr>
              <a:t>模型</a:t>
            </a:r>
            <a:endParaRPr b="0" lang="en-US" sz="1800" spc="-1" strike="noStrike">
              <a:latin typeface="Arial"/>
            </a:endParaRPr>
          </a:p>
        </p:txBody>
      </p:sp>
      <p:sp>
        <p:nvSpPr>
          <p:cNvPr id="176" name="CustomShape 16"/>
          <p:cNvSpPr/>
          <p:nvPr/>
        </p:nvSpPr>
        <p:spPr>
          <a:xfrm>
            <a:off x="9864720" y="1808640"/>
            <a:ext cx="1133640" cy="676440"/>
          </a:xfrm>
          <a:prstGeom prst="wedgeRectCallout">
            <a:avLst>
              <a:gd name="adj1" fmla="val -20833"/>
              <a:gd name="adj2" fmla="val 62500"/>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zh-CN" sz="1800" spc="-1" strike="noStrike">
                <a:solidFill>
                  <a:srgbClr val="ffffff"/>
                </a:solidFill>
                <a:latin typeface="微软雅黑"/>
                <a:ea typeface="微软雅黑"/>
              </a:rPr>
              <a:t>语言</a:t>
            </a:r>
            <a:endParaRPr b="0" lang="en-US" sz="1800" spc="-1" strike="noStrike">
              <a:latin typeface="Arial"/>
            </a:endParaRPr>
          </a:p>
        </p:txBody>
      </p:sp>
      <p:sp>
        <p:nvSpPr>
          <p:cNvPr id="177" name="CustomShape 17"/>
          <p:cNvSpPr/>
          <p:nvPr/>
        </p:nvSpPr>
        <p:spPr>
          <a:xfrm>
            <a:off x="6574320" y="2147400"/>
            <a:ext cx="828720" cy="360"/>
          </a:xfrm>
          <a:custGeom>
            <a:avLst/>
            <a:gdLst/>
            <a:ahLst/>
            <a:rect l="l" t="t" r="r" b="b"/>
            <a:pathLst>
              <a:path w="21600" h="21600">
                <a:moveTo>
                  <a:pt x="0" y="0"/>
                </a:moveTo>
                <a:lnTo>
                  <a:pt x="21600" y="21600"/>
                </a:lnTo>
              </a:path>
            </a:pathLst>
          </a:custGeom>
          <a:noFill/>
          <a:ln w="31680">
            <a:solidFill>
              <a:srgbClr val="89c1b6"/>
            </a:solidFill>
            <a:tailEnd len="med" type="triangle" w="med"/>
          </a:ln>
        </p:spPr>
        <p:style>
          <a:lnRef idx="1">
            <a:schemeClr val="accent1"/>
          </a:lnRef>
          <a:fillRef idx="0">
            <a:schemeClr val="accent1"/>
          </a:fillRef>
          <a:effectRef idx="0">
            <a:schemeClr val="accent1"/>
          </a:effectRef>
          <a:fontRef idx="minor"/>
        </p:style>
      </p:sp>
      <p:sp>
        <p:nvSpPr>
          <p:cNvPr id="178" name="CustomShape 18"/>
          <p:cNvSpPr/>
          <p:nvPr/>
        </p:nvSpPr>
        <p:spPr>
          <a:xfrm>
            <a:off x="8897760" y="2147400"/>
            <a:ext cx="966240" cy="360"/>
          </a:xfrm>
          <a:custGeom>
            <a:avLst/>
            <a:gdLst/>
            <a:ahLst/>
            <a:rect l="l" t="t" r="r" b="b"/>
            <a:pathLst>
              <a:path w="21600" h="21600">
                <a:moveTo>
                  <a:pt x="0" y="0"/>
                </a:moveTo>
                <a:lnTo>
                  <a:pt x="21600" y="21600"/>
                </a:lnTo>
              </a:path>
            </a:pathLst>
          </a:custGeom>
          <a:noFill/>
          <a:ln w="31680">
            <a:solidFill>
              <a:srgbClr val="89c1b6"/>
            </a:solidFill>
            <a:tailEnd len="med" type="triangle" w="med"/>
          </a:ln>
        </p:spPr>
        <p:style>
          <a:lnRef idx="1">
            <a:schemeClr val="accent1"/>
          </a:lnRef>
          <a:fillRef idx="0">
            <a:schemeClr val="accent1"/>
          </a:fillRef>
          <a:effectRef idx="0">
            <a:schemeClr val="accent1"/>
          </a:effectRef>
          <a:fontRef idx="minor"/>
        </p:style>
      </p:sp>
      <p:sp>
        <p:nvSpPr>
          <p:cNvPr id="179" name="CustomShape 19"/>
          <p:cNvSpPr/>
          <p:nvPr/>
        </p:nvSpPr>
        <p:spPr>
          <a:xfrm>
            <a:off x="6693840" y="1916640"/>
            <a:ext cx="505440" cy="272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zh-CN" sz="1200" spc="-1" strike="noStrike">
                <a:solidFill>
                  <a:srgbClr val="2f5597"/>
                </a:solidFill>
                <a:latin typeface="微软雅黑"/>
                <a:ea typeface="微软雅黑"/>
              </a:rPr>
              <a:t>拼音</a:t>
            </a:r>
            <a:endParaRPr b="0" lang="en-US" sz="1200" spc="-1" strike="noStrike">
              <a:latin typeface="Arial"/>
            </a:endParaRPr>
          </a:p>
        </p:txBody>
      </p:sp>
      <p:sp>
        <p:nvSpPr>
          <p:cNvPr id="180" name="CustomShape 20"/>
          <p:cNvSpPr/>
          <p:nvPr/>
        </p:nvSpPr>
        <p:spPr>
          <a:xfrm>
            <a:off x="9090720" y="1916640"/>
            <a:ext cx="635400" cy="272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zh-CN" sz="1200" spc="-1" strike="noStrike">
                <a:solidFill>
                  <a:srgbClr val="2f5597"/>
                </a:solidFill>
                <a:latin typeface="微软雅黑"/>
                <a:ea typeface="微软雅黑"/>
              </a:rPr>
              <a:t>汉字</a:t>
            </a:r>
            <a:endParaRPr b="0" lang="en-US" sz="1200" spc="-1" strike="noStrike">
              <a:latin typeface="Arial"/>
            </a:endParaRPr>
          </a:p>
        </p:txBody>
      </p:sp>
      <p:pic>
        <p:nvPicPr>
          <p:cNvPr id="181" name="图片 37" descr=""/>
          <p:cNvPicPr/>
          <p:nvPr/>
        </p:nvPicPr>
        <p:blipFill>
          <a:blip r:embed="rId1"/>
          <a:stretch/>
        </p:blipFill>
        <p:spPr>
          <a:xfrm>
            <a:off x="3625200" y="3314160"/>
            <a:ext cx="4566960" cy="2568600"/>
          </a:xfrm>
          <a:prstGeom prst="rect">
            <a:avLst/>
          </a:prstGeom>
          <a:ln>
            <a:noFill/>
          </a:ln>
        </p:spPr>
      </p:pic>
    </p:spTree>
  </p:cSld>
  <mc:AlternateContent>
    <mc:Choice Requires="p14">
      <p:transition spd="slow" p14:dur="13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82" name="Group 1"/>
          <p:cNvGrpSpPr/>
          <p:nvPr/>
        </p:nvGrpSpPr>
        <p:grpSpPr>
          <a:xfrm>
            <a:off x="3952800" y="528840"/>
            <a:ext cx="3996720" cy="364320"/>
            <a:chOff x="3952800" y="528840"/>
            <a:chExt cx="3996720" cy="364320"/>
          </a:xfrm>
        </p:grpSpPr>
        <p:sp>
          <p:nvSpPr>
            <p:cNvPr id="183" name="CustomShape 2"/>
            <p:cNvSpPr/>
            <p:nvPr/>
          </p:nvSpPr>
          <p:spPr>
            <a:xfrm>
              <a:off x="395280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184" name="CustomShape 3"/>
            <p:cNvSpPr/>
            <p:nvPr/>
          </p:nvSpPr>
          <p:spPr>
            <a:xfrm>
              <a:off x="434268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185" name="CustomShape 4"/>
            <p:cNvSpPr/>
            <p:nvPr/>
          </p:nvSpPr>
          <p:spPr>
            <a:xfrm>
              <a:off x="736020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186" name="CustomShape 5"/>
            <p:cNvSpPr/>
            <p:nvPr/>
          </p:nvSpPr>
          <p:spPr>
            <a:xfrm>
              <a:off x="774828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187" name="CustomShape 6"/>
            <p:cNvSpPr/>
            <p:nvPr/>
          </p:nvSpPr>
          <p:spPr>
            <a:xfrm>
              <a:off x="4804920" y="528840"/>
              <a:ext cx="220716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1800" spc="-1" strike="noStrike">
                  <a:solidFill>
                    <a:srgbClr val="262626"/>
                  </a:solidFill>
                  <a:latin typeface="微软雅黑"/>
                  <a:ea typeface="微软雅黑"/>
                </a:rPr>
                <a:t>神经网络模型简述</a:t>
              </a:r>
              <a:endParaRPr b="0" lang="en-US" sz="1800" spc="-1" strike="noStrike">
                <a:latin typeface="Arial"/>
              </a:endParaRPr>
            </a:p>
          </p:txBody>
        </p:sp>
      </p:grpSp>
      <p:sp>
        <p:nvSpPr>
          <p:cNvPr id="188" name="CustomShape 7"/>
          <p:cNvSpPr/>
          <p:nvPr/>
        </p:nvSpPr>
        <p:spPr>
          <a:xfrm>
            <a:off x="1739520" y="1571400"/>
            <a:ext cx="1251000" cy="629640"/>
          </a:xfrm>
          <a:prstGeom prst="roundRect">
            <a:avLst>
              <a:gd name="adj" fmla="val 16667"/>
            </a:avLst>
          </a:prstGeom>
          <a:solidFill>
            <a:srgbClr val="00b0f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微软雅黑"/>
                <a:ea typeface="微软雅黑"/>
              </a:rPr>
              <a:t>MFCC</a:t>
            </a:r>
            <a:endParaRPr b="0" lang="en-US" sz="1800" spc="-1" strike="noStrike">
              <a:latin typeface="Arial"/>
            </a:endParaRPr>
          </a:p>
        </p:txBody>
      </p:sp>
      <p:sp>
        <p:nvSpPr>
          <p:cNvPr id="189" name="CustomShape 8"/>
          <p:cNvSpPr/>
          <p:nvPr/>
        </p:nvSpPr>
        <p:spPr>
          <a:xfrm>
            <a:off x="3728160" y="1571400"/>
            <a:ext cx="1632240" cy="629640"/>
          </a:xfrm>
          <a:prstGeom prst="rect">
            <a:avLst/>
          </a:prstGeom>
          <a:solidFill>
            <a:srgbClr val="00b05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rgbClr val="ffffff"/>
                </a:solidFill>
                <a:latin typeface="微软雅黑"/>
                <a:ea typeface="微软雅黑"/>
              </a:rPr>
              <a:t>3 Residual </a:t>
            </a:r>
            <a:endParaRPr b="0" lang="en-US" sz="1400" spc="-1" strike="noStrike">
              <a:latin typeface="Arial"/>
            </a:endParaRPr>
          </a:p>
          <a:p>
            <a:pPr algn="ctr">
              <a:lnSpc>
                <a:spcPct val="100000"/>
              </a:lnSpc>
            </a:pPr>
            <a:r>
              <a:rPr b="0" lang="en-US" sz="1400" spc="-1" strike="noStrike">
                <a:solidFill>
                  <a:srgbClr val="ffffff"/>
                </a:solidFill>
                <a:latin typeface="微软雅黑"/>
                <a:ea typeface="微软雅黑"/>
              </a:rPr>
              <a:t>Convolutional Layer</a:t>
            </a:r>
            <a:endParaRPr b="0" lang="en-US" sz="1400" spc="-1" strike="noStrike">
              <a:latin typeface="Arial"/>
            </a:endParaRPr>
          </a:p>
        </p:txBody>
      </p:sp>
      <p:sp>
        <p:nvSpPr>
          <p:cNvPr id="190" name="CustomShape 9"/>
          <p:cNvSpPr/>
          <p:nvPr/>
        </p:nvSpPr>
        <p:spPr>
          <a:xfrm>
            <a:off x="2991600" y="1886400"/>
            <a:ext cx="736200" cy="360"/>
          </a:xfrm>
          <a:custGeom>
            <a:avLst/>
            <a:gdLst/>
            <a:ahLst/>
            <a:rect l="l" t="t" r="r" b="b"/>
            <a:pathLst>
              <a:path w="21600" h="21600">
                <a:moveTo>
                  <a:pt x="0" y="0"/>
                </a:moveTo>
                <a:lnTo>
                  <a:pt x="21600" y="21600"/>
                </a:lnTo>
              </a:path>
            </a:pathLst>
          </a:custGeom>
          <a:noFill/>
          <a:ln w="31680">
            <a:solidFill>
              <a:srgbClr val="89c1b6"/>
            </a:solidFill>
            <a:tailEnd len="med" type="triangle" w="med"/>
          </a:ln>
        </p:spPr>
        <p:style>
          <a:lnRef idx="1">
            <a:schemeClr val="accent1"/>
          </a:lnRef>
          <a:fillRef idx="0">
            <a:schemeClr val="accent1"/>
          </a:fillRef>
          <a:effectRef idx="0">
            <a:schemeClr val="accent1"/>
          </a:effectRef>
          <a:fontRef idx="minor"/>
        </p:style>
      </p:sp>
      <p:sp>
        <p:nvSpPr>
          <p:cNvPr id="191" name="CustomShape 10"/>
          <p:cNvSpPr/>
          <p:nvPr/>
        </p:nvSpPr>
        <p:spPr>
          <a:xfrm>
            <a:off x="6284880" y="1571400"/>
            <a:ext cx="1632240" cy="6296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微软雅黑"/>
                <a:ea typeface="微软雅黑"/>
              </a:rPr>
              <a:t>Linear Layer</a:t>
            </a:r>
            <a:endParaRPr b="0" lang="en-US" sz="1800" spc="-1" strike="noStrike">
              <a:latin typeface="Arial"/>
            </a:endParaRPr>
          </a:p>
        </p:txBody>
      </p:sp>
      <p:sp>
        <p:nvSpPr>
          <p:cNvPr id="192" name="CustomShape 11"/>
          <p:cNvSpPr/>
          <p:nvPr/>
        </p:nvSpPr>
        <p:spPr>
          <a:xfrm>
            <a:off x="8665560" y="1571400"/>
            <a:ext cx="1800000" cy="629640"/>
          </a:xfrm>
          <a:prstGeom prst="rect">
            <a:avLst/>
          </a:prstGeom>
          <a:solidFill>
            <a:srgbClr val="7030a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微软雅黑"/>
                <a:ea typeface="微软雅黑"/>
              </a:rPr>
              <a:t>5 Bidirectional GRU Layer</a:t>
            </a:r>
            <a:endParaRPr b="0" lang="en-US" sz="1800" spc="-1" strike="noStrike">
              <a:latin typeface="Arial"/>
            </a:endParaRPr>
          </a:p>
        </p:txBody>
      </p:sp>
      <p:sp>
        <p:nvSpPr>
          <p:cNvPr id="193" name="CustomShape 12"/>
          <p:cNvSpPr/>
          <p:nvPr/>
        </p:nvSpPr>
        <p:spPr>
          <a:xfrm>
            <a:off x="8749800" y="3159360"/>
            <a:ext cx="1632240" cy="6296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微软雅黑"/>
                <a:ea typeface="微软雅黑"/>
              </a:rPr>
              <a:t>Linear Layer</a:t>
            </a:r>
            <a:endParaRPr b="0" lang="en-US" sz="1800" spc="-1" strike="noStrike">
              <a:latin typeface="Arial"/>
            </a:endParaRPr>
          </a:p>
        </p:txBody>
      </p:sp>
      <p:sp>
        <p:nvSpPr>
          <p:cNvPr id="194" name="CustomShape 13"/>
          <p:cNvSpPr/>
          <p:nvPr/>
        </p:nvSpPr>
        <p:spPr>
          <a:xfrm>
            <a:off x="6284880" y="3159360"/>
            <a:ext cx="1632240" cy="629640"/>
          </a:xfrm>
          <a:prstGeom prst="rect">
            <a:avLst/>
          </a:prstGeom>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微软雅黑"/>
                <a:ea typeface="微软雅黑"/>
              </a:rPr>
              <a:t>Softmax</a:t>
            </a:r>
            <a:endParaRPr b="0" lang="en-US" sz="1800" spc="-1" strike="noStrike">
              <a:latin typeface="Arial"/>
            </a:endParaRPr>
          </a:p>
        </p:txBody>
      </p:sp>
      <p:sp>
        <p:nvSpPr>
          <p:cNvPr id="195" name="CustomShape 14"/>
          <p:cNvSpPr/>
          <p:nvPr/>
        </p:nvSpPr>
        <p:spPr>
          <a:xfrm>
            <a:off x="3814200" y="3152520"/>
            <a:ext cx="1632240" cy="6296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zh-CN" sz="1800" spc="-1" strike="noStrike">
                <a:solidFill>
                  <a:srgbClr val="ffffff"/>
                </a:solidFill>
                <a:latin typeface="微软雅黑"/>
                <a:ea typeface="微软雅黑"/>
              </a:rPr>
              <a:t>音调概率</a:t>
            </a:r>
            <a:endParaRPr b="0" lang="en-US" sz="1800" spc="-1" strike="noStrike">
              <a:latin typeface="Arial"/>
            </a:endParaRPr>
          </a:p>
        </p:txBody>
      </p:sp>
      <p:sp>
        <p:nvSpPr>
          <p:cNvPr id="196" name="CustomShape 15"/>
          <p:cNvSpPr/>
          <p:nvPr/>
        </p:nvSpPr>
        <p:spPr>
          <a:xfrm>
            <a:off x="1455840" y="3152520"/>
            <a:ext cx="1632240" cy="629640"/>
          </a:xfrm>
          <a:prstGeom prst="rect">
            <a:avLst/>
          </a:prstGeom>
          <a:solidFill>
            <a:srgbClr val="ffc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zh-CN" sz="1800" spc="-1" strike="noStrike">
                <a:solidFill>
                  <a:srgbClr val="ffffff"/>
                </a:solidFill>
                <a:latin typeface="微软雅黑"/>
                <a:ea typeface="微软雅黑"/>
              </a:rPr>
              <a:t>解码函数</a:t>
            </a:r>
            <a:endParaRPr b="0" lang="en-US" sz="1800" spc="-1" strike="noStrike">
              <a:latin typeface="Arial"/>
            </a:endParaRPr>
          </a:p>
        </p:txBody>
      </p:sp>
      <p:sp>
        <p:nvSpPr>
          <p:cNvPr id="197" name="CustomShape 16"/>
          <p:cNvSpPr/>
          <p:nvPr/>
        </p:nvSpPr>
        <p:spPr>
          <a:xfrm>
            <a:off x="1455840" y="4554360"/>
            <a:ext cx="1632240" cy="629640"/>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zh-CN" sz="1800" spc="-1" strike="noStrike">
                <a:solidFill>
                  <a:srgbClr val="ffffff"/>
                </a:solidFill>
                <a:latin typeface="微软雅黑"/>
                <a:ea typeface="微软雅黑"/>
              </a:rPr>
              <a:t>拼音</a:t>
            </a:r>
            <a:endParaRPr b="0" lang="en-US" sz="1800" spc="-1" strike="noStrike">
              <a:latin typeface="Arial"/>
            </a:endParaRPr>
          </a:p>
        </p:txBody>
      </p:sp>
      <p:sp>
        <p:nvSpPr>
          <p:cNvPr id="198" name="CustomShape 17"/>
          <p:cNvSpPr/>
          <p:nvPr/>
        </p:nvSpPr>
        <p:spPr>
          <a:xfrm>
            <a:off x="5361120" y="1886400"/>
            <a:ext cx="923400" cy="360"/>
          </a:xfrm>
          <a:custGeom>
            <a:avLst/>
            <a:gdLst/>
            <a:ahLst/>
            <a:rect l="l" t="t" r="r" b="b"/>
            <a:pathLst>
              <a:path w="21600" h="21600">
                <a:moveTo>
                  <a:pt x="0" y="0"/>
                </a:moveTo>
                <a:lnTo>
                  <a:pt x="21600" y="21600"/>
                </a:lnTo>
              </a:path>
            </a:pathLst>
          </a:custGeom>
          <a:noFill/>
          <a:ln w="31680">
            <a:solidFill>
              <a:srgbClr val="89c1b6"/>
            </a:solidFill>
            <a:tailEnd len="med" type="triangle" w="med"/>
          </a:ln>
        </p:spPr>
        <p:style>
          <a:lnRef idx="1">
            <a:schemeClr val="accent1"/>
          </a:lnRef>
          <a:fillRef idx="0">
            <a:schemeClr val="accent1"/>
          </a:fillRef>
          <a:effectRef idx="0">
            <a:schemeClr val="accent1"/>
          </a:effectRef>
          <a:fontRef idx="minor"/>
        </p:style>
      </p:sp>
      <p:sp>
        <p:nvSpPr>
          <p:cNvPr id="199" name="CustomShape 18"/>
          <p:cNvSpPr/>
          <p:nvPr/>
        </p:nvSpPr>
        <p:spPr>
          <a:xfrm>
            <a:off x="7917840" y="1886400"/>
            <a:ext cx="747000" cy="360"/>
          </a:xfrm>
          <a:custGeom>
            <a:avLst/>
            <a:gdLst/>
            <a:ahLst/>
            <a:rect l="l" t="t" r="r" b="b"/>
            <a:pathLst>
              <a:path w="21600" h="21600">
                <a:moveTo>
                  <a:pt x="0" y="0"/>
                </a:moveTo>
                <a:lnTo>
                  <a:pt x="21600" y="21600"/>
                </a:lnTo>
              </a:path>
            </a:pathLst>
          </a:custGeom>
          <a:noFill/>
          <a:ln w="31680">
            <a:solidFill>
              <a:srgbClr val="89c1b6"/>
            </a:solidFill>
            <a:tailEnd len="med" type="triangle" w="med"/>
          </a:ln>
        </p:spPr>
        <p:style>
          <a:lnRef idx="1">
            <a:schemeClr val="accent1"/>
          </a:lnRef>
          <a:fillRef idx="0">
            <a:schemeClr val="accent1"/>
          </a:fillRef>
          <a:effectRef idx="0">
            <a:schemeClr val="accent1"/>
          </a:effectRef>
          <a:fontRef idx="minor"/>
        </p:style>
      </p:sp>
      <p:sp>
        <p:nvSpPr>
          <p:cNvPr id="200" name="CustomShape 19"/>
          <p:cNvSpPr/>
          <p:nvPr/>
        </p:nvSpPr>
        <p:spPr>
          <a:xfrm flipH="1">
            <a:off x="9564480" y="2201760"/>
            <a:ext cx="360" cy="956880"/>
          </a:xfrm>
          <a:custGeom>
            <a:avLst/>
            <a:gdLst/>
            <a:ahLst/>
            <a:rect l="l" t="t" r="r" b="b"/>
            <a:pathLst>
              <a:path w="21600" h="21600">
                <a:moveTo>
                  <a:pt x="0" y="0"/>
                </a:moveTo>
                <a:lnTo>
                  <a:pt x="21600" y="21600"/>
                </a:lnTo>
              </a:path>
            </a:pathLst>
          </a:custGeom>
          <a:noFill/>
          <a:ln w="31680">
            <a:solidFill>
              <a:srgbClr val="89c1b6"/>
            </a:solidFill>
            <a:tailEnd len="med" type="triangle" w="med"/>
          </a:ln>
        </p:spPr>
        <p:style>
          <a:lnRef idx="1">
            <a:schemeClr val="accent1"/>
          </a:lnRef>
          <a:fillRef idx="0">
            <a:schemeClr val="accent1"/>
          </a:fillRef>
          <a:effectRef idx="0">
            <a:schemeClr val="accent1"/>
          </a:effectRef>
          <a:fontRef idx="minor"/>
        </p:style>
      </p:sp>
      <p:sp>
        <p:nvSpPr>
          <p:cNvPr id="201" name="CustomShape 20"/>
          <p:cNvSpPr/>
          <p:nvPr/>
        </p:nvSpPr>
        <p:spPr>
          <a:xfrm flipH="1">
            <a:off x="7917120" y="3474360"/>
            <a:ext cx="830880" cy="360"/>
          </a:xfrm>
          <a:custGeom>
            <a:avLst/>
            <a:gdLst/>
            <a:ahLst/>
            <a:rect l="l" t="t" r="r" b="b"/>
            <a:pathLst>
              <a:path w="21600" h="21600">
                <a:moveTo>
                  <a:pt x="0" y="0"/>
                </a:moveTo>
                <a:lnTo>
                  <a:pt x="21600" y="21600"/>
                </a:lnTo>
              </a:path>
            </a:pathLst>
          </a:custGeom>
          <a:noFill/>
          <a:ln w="31680">
            <a:solidFill>
              <a:srgbClr val="89c1b6"/>
            </a:solidFill>
            <a:tailEnd len="med" type="triangle" w="med"/>
          </a:ln>
        </p:spPr>
        <p:style>
          <a:lnRef idx="1">
            <a:schemeClr val="accent1"/>
          </a:lnRef>
          <a:fillRef idx="0">
            <a:schemeClr val="accent1"/>
          </a:fillRef>
          <a:effectRef idx="0">
            <a:schemeClr val="accent1"/>
          </a:effectRef>
          <a:fontRef idx="minor"/>
        </p:style>
      </p:sp>
      <p:sp>
        <p:nvSpPr>
          <p:cNvPr id="202" name="CustomShape 21"/>
          <p:cNvSpPr/>
          <p:nvPr/>
        </p:nvSpPr>
        <p:spPr>
          <a:xfrm flipH="1" flipV="1">
            <a:off x="5446440" y="3467160"/>
            <a:ext cx="837360" cy="5760"/>
          </a:xfrm>
          <a:custGeom>
            <a:avLst/>
            <a:gdLst/>
            <a:ahLst/>
            <a:rect l="l" t="t" r="r" b="b"/>
            <a:pathLst>
              <a:path w="21600" h="21600">
                <a:moveTo>
                  <a:pt x="0" y="0"/>
                </a:moveTo>
                <a:lnTo>
                  <a:pt x="21600" y="21600"/>
                </a:lnTo>
              </a:path>
            </a:pathLst>
          </a:custGeom>
          <a:noFill/>
          <a:ln w="31680">
            <a:solidFill>
              <a:srgbClr val="89c1b6"/>
            </a:solidFill>
            <a:tailEnd len="med" type="triangle" w="med"/>
          </a:ln>
        </p:spPr>
        <p:style>
          <a:lnRef idx="1">
            <a:schemeClr val="accent1"/>
          </a:lnRef>
          <a:fillRef idx="0">
            <a:schemeClr val="accent1"/>
          </a:fillRef>
          <a:effectRef idx="0">
            <a:schemeClr val="accent1"/>
          </a:effectRef>
          <a:fontRef idx="minor"/>
        </p:style>
      </p:sp>
      <p:sp>
        <p:nvSpPr>
          <p:cNvPr id="203" name="CustomShape 22"/>
          <p:cNvSpPr/>
          <p:nvPr/>
        </p:nvSpPr>
        <p:spPr>
          <a:xfrm flipH="1">
            <a:off x="3088080" y="3467880"/>
            <a:ext cx="724680" cy="360"/>
          </a:xfrm>
          <a:custGeom>
            <a:avLst/>
            <a:gdLst/>
            <a:ahLst/>
            <a:rect l="l" t="t" r="r" b="b"/>
            <a:pathLst>
              <a:path w="21600" h="21600">
                <a:moveTo>
                  <a:pt x="0" y="0"/>
                </a:moveTo>
                <a:lnTo>
                  <a:pt x="21600" y="21600"/>
                </a:lnTo>
              </a:path>
            </a:pathLst>
          </a:custGeom>
          <a:noFill/>
          <a:ln w="31680">
            <a:solidFill>
              <a:srgbClr val="89c1b6"/>
            </a:solidFill>
            <a:tailEnd len="med" type="triangle" w="med"/>
          </a:ln>
        </p:spPr>
        <p:style>
          <a:lnRef idx="1">
            <a:schemeClr val="accent1"/>
          </a:lnRef>
          <a:fillRef idx="0">
            <a:schemeClr val="accent1"/>
          </a:fillRef>
          <a:effectRef idx="0">
            <a:schemeClr val="accent1"/>
          </a:effectRef>
          <a:fontRef idx="minor"/>
        </p:style>
      </p:sp>
      <p:sp>
        <p:nvSpPr>
          <p:cNvPr id="204" name="CustomShape 23"/>
          <p:cNvSpPr/>
          <p:nvPr/>
        </p:nvSpPr>
        <p:spPr>
          <a:xfrm>
            <a:off x="2272320" y="3782880"/>
            <a:ext cx="360" cy="770400"/>
          </a:xfrm>
          <a:custGeom>
            <a:avLst/>
            <a:gdLst/>
            <a:ahLst/>
            <a:rect l="l" t="t" r="r" b="b"/>
            <a:pathLst>
              <a:path w="21600" h="21600">
                <a:moveTo>
                  <a:pt x="0" y="0"/>
                </a:moveTo>
                <a:lnTo>
                  <a:pt x="21600" y="21600"/>
                </a:lnTo>
              </a:path>
            </a:pathLst>
          </a:custGeom>
          <a:noFill/>
          <a:ln w="31680">
            <a:solidFill>
              <a:srgbClr val="89c1b6"/>
            </a:solidFill>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13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5" name="Group 1"/>
          <p:cNvGrpSpPr/>
          <p:nvPr/>
        </p:nvGrpSpPr>
        <p:grpSpPr>
          <a:xfrm>
            <a:off x="3952800" y="528840"/>
            <a:ext cx="3996720" cy="364320"/>
            <a:chOff x="3952800" y="528840"/>
            <a:chExt cx="3996720" cy="364320"/>
          </a:xfrm>
        </p:grpSpPr>
        <p:sp>
          <p:nvSpPr>
            <p:cNvPr id="206" name="CustomShape 2"/>
            <p:cNvSpPr/>
            <p:nvPr/>
          </p:nvSpPr>
          <p:spPr>
            <a:xfrm>
              <a:off x="395280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07" name="CustomShape 3"/>
            <p:cNvSpPr/>
            <p:nvPr/>
          </p:nvSpPr>
          <p:spPr>
            <a:xfrm>
              <a:off x="434268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08" name="CustomShape 4"/>
            <p:cNvSpPr/>
            <p:nvPr/>
          </p:nvSpPr>
          <p:spPr>
            <a:xfrm>
              <a:off x="736020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09" name="CustomShape 5"/>
            <p:cNvSpPr/>
            <p:nvPr/>
          </p:nvSpPr>
          <p:spPr>
            <a:xfrm>
              <a:off x="774828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10" name="CustomShape 6"/>
            <p:cNvSpPr/>
            <p:nvPr/>
          </p:nvSpPr>
          <p:spPr>
            <a:xfrm>
              <a:off x="4804920" y="528840"/>
              <a:ext cx="220716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1800" spc="-1" strike="noStrike">
                  <a:solidFill>
                    <a:srgbClr val="262626"/>
                  </a:solidFill>
                  <a:latin typeface="微软雅黑"/>
                  <a:ea typeface="微软雅黑"/>
                </a:rPr>
                <a:t>残差卷积层简述</a:t>
              </a:r>
              <a:endParaRPr b="0" lang="en-US" sz="1800" spc="-1" strike="noStrike">
                <a:latin typeface="Arial"/>
              </a:endParaRPr>
            </a:p>
          </p:txBody>
        </p:sp>
      </p:grpSp>
      <p:pic>
        <p:nvPicPr>
          <p:cNvPr id="211" name="图片 12" descr=""/>
          <p:cNvPicPr/>
          <p:nvPr/>
        </p:nvPicPr>
        <p:blipFill>
          <a:blip r:embed="rId1"/>
          <a:stretch/>
        </p:blipFill>
        <p:spPr>
          <a:xfrm>
            <a:off x="1037160" y="1805040"/>
            <a:ext cx="4786920" cy="4197960"/>
          </a:xfrm>
          <a:prstGeom prst="rect">
            <a:avLst/>
          </a:prstGeom>
          <a:ln>
            <a:noFill/>
          </a:ln>
        </p:spPr>
      </p:pic>
      <p:pic>
        <p:nvPicPr>
          <p:cNvPr id="212" name="图片 14" descr=""/>
          <p:cNvPicPr/>
          <p:nvPr/>
        </p:nvPicPr>
        <p:blipFill>
          <a:blip r:embed="rId2"/>
          <a:stretch/>
        </p:blipFill>
        <p:spPr>
          <a:xfrm>
            <a:off x="6625080" y="1329840"/>
            <a:ext cx="3628440" cy="2123280"/>
          </a:xfrm>
          <a:prstGeom prst="rect">
            <a:avLst/>
          </a:prstGeom>
          <a:ln>
            <a:noFill/>
          </a:ln>
        </p:spPr>
      </p:pic>
      <p:sp>
        <p:nvSpPr>
          <p:cNvPr id="213" name="CustomShape 7"/>
          <p:cNvSpPr/>
          <p:nvPr/>
        </p:nvSpPr>
        <p:spPr>
          <a:xfrm>
            <a:off x="6560640" y="4128120"/>
            <a:ext cx="3719160" cy="1184760"/>
          </a:xfrm>
          <a:prstGeom prst="rect">
            <a:avLst/>
          </a:prstGeom>
          <a:noFill/>
          <a:ln>
            <a:noFill/>
          </a:ln>
        </p:spPr>
        <p:style>
          <a:lnRef idx="0"/>
          <a:fillRef idx="0"/>
          <a:effectRef idx="0"/>
          <a:fontRef idx="minor"/>
        </p:style>
        <p:txBody>
          <a:bodyPr lIns="90000" rIns="90000" tIns="45000" bIns="45000">
            <a:spAutoFit/>
          </a:bodyPr>
          <a:p>
            <a:pPr marL="343080" indent="-342360">
              <a:lnSpc>
                <a:spcPct val="150000"/>
              </a:lnSpc>
              <a:buClr>
                <a:srgbClr val="000000"/>
              </a:buClr>
              <a:buFont typeface="StarSymbol"/>
              <a:buAutoNum type="arabicPeriod"/>
            </a:pPr>
            <a:r>
              <a:rPr b="1" lang="zh-CN" sz="1600" spc="-1" strike="noStrike">
                <a:solidFill>
                  <a:srgbClr val="000000"/>
                </a:solidFill>
                <a:latin typeface="微软雅黑"/>
                <a:ea typeface="微软雅黑"/>
              </a:rPr>
              <a:t>更容易优化；</a:t>
            </a:r>
            <a:endParaRPr b="0" lang="en-US" sz="1600" spc="-1" strike="noStrike">
              <a:latin typeface="Arial"/>
            </a:endParaRPr>
          </a:p>
          <a:p>
            <a:pPr>
              <a:lnSpc>
                <a:spcPct val="150000"/>
              </a:lnSpc>
            </a:pPr>
            <a:r>
              <a:rPr b="1" lang="en-US" sz="1600" spc="-1" strike="noStrike">
                <a:solidFill>
                  <a:srgbClr val="000000"/>
                </a:solidFill>
                <a:latin typeface="微软雅黑"/>
                <a:ea typeface="微软雅黑"/>
              </a:rPr>
              <a:t>2. </a:t>
            </a:r>
            <a:r>
              <a:rPr b="1" lang="zh-CN" sz="1600" spc="-1" strike="noStrike">
                <a:solidFill>
                  <a:srgbClr val="000000"/>
                </a:solidFill>
                <a:latin typeface="微软雅黑"/>
                <a:ea typeface="微软雅黑"/>
              </a:rPr>
              <a:t>由于这些微小变化，残差网络在反向传播过程中梯度信息更容易传播。</a:t>
            </a:r>
            <a:endParaRPr b="0" lang="en-US" sz="1600" spc="-1" strike="noStrike">
              <a:latin typeface="Arial"/>
            </a:endParaRPr>
          </a:p>
        </p:txBody>
      </p:sp>
      <p:sp>
        <p:nvSpPr>
          <p:cNvPr id="214" name="CustomShape 8"/>
          <p:cNvSpPr/>
          <p:nvPr/>
        </p:nvSpPr>
        <p:spPr>
          <a:xfrm>
            <a:off x="2373120" y="1031400"/>
            <a:ext cx="1679760" cy="55512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微软雅黑"/>
                <a:ea typeface="微软雅黑"/>
              </a:rPr>
              <a:t>CNN</a:t>
            </a:r>
            <a:endParaRPr b="0" lang="en-US" sz="1800" spc="-1" strike="noStrike">
              <a:latin typeface="Arial"/>
            </a:endParaRPr>
          </a:p>
        </p:txBody>
      </p:sp>
    </p:spTree>
  </p:cSld>
  <mc:AlternateContent>
    <mc:Choice Requires="p14">
      <p:transition spd="slow" p14:dur="13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15" name="Group 1"/>
          <p:cNvGrpSpPr/>
          <p:nvPr/>
        </p:nvGrpSpPr>
        <p:grpSpPr>
          <a:xfrm>
            <a:off x="3952800" y="528840"/>
            <a:ext cx="3996720" cy="364320"/>
            <a:chOff x="3952800" y="528840"/>
            <a:chExt cx="3996720" cy="364320"/>
          </a:xfrm>
        </p:grpSpPr>
        <p:sp>
          <p:nvSpPr>
            <p:cNvPr id="216" name="CustomShape 2"/>
            <p:cNvSpPr/>
            <p:nvPr/>
          </p:nvSpPr>
          <p:spPr>
            <a:xfrm>
              <a:off x="395280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17" name="CustomShape 3"/>
            <p:cNvSpPr/>
            <p:nvPr/>
          </p:nvSpPr>
          <p:spPr>
            <a:xfrm>
              <a:off x="434268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18" name="CustomShape 4"/>
            <p:cNvSpPr/>
            <p:nvPr/>
          </p:nvSpPr>
          <p:spPr>
            <a:xfrm>
              <a:off x="736020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19" name="CustomShape 5"/>
            <p:cNvSpPr/>
            <p:nvPr/>
          </p:nvSpPr>
          <p:spPr>
            <a:xfrm>
              <a:off x="774828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20" name="CustomShape 6"/>
            <p:cNvSpPr/>
            <p:nvPr/>
          </p:nvSpPr>
          <p:spPr>
            <a:xfrm>
              <a:off x="4804920" y="528840"/>
              <a:ext cx="220716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zh-CN" sz="1800" spc="-1" strike="noStrike">
                  <a:solidFill>
                    <a:srgbClr val="262626"/>
                  </a:solidFill>
                  <a:latin typeface="微软雅黑"/>
                  <a:ea typeface="微软雅黑"/>
                </a:rPr>
                <a:t>循环神经网络简述</a:t>
              </a:r>
              <a:endParaRPr b="0" lang="en-US" sz="1800" spc="-1" strike="noStrike">
                <a:latin typeface="Arial"/>
              </a:endParaRPr>
            </a:p>
          </p:txBody>
        </p:sp>
      </p:grpSp>
      <p:pic>
        <p:nvPicPr>
          <p:cNvPr id="221" name="图片 2" descr=""/>
          <p:cNvPicPr/>
          <p:nvPr/>
        </p:nvPicPr>
        <p:blipFill>
          <a:blip r:embed="rId1"/>
          <a:stretch/>
        </p:blipFill>
        <p:spPr>
          <a:xfrm>
            <a:off x="1538280" y="1805400"/>
            <a:ext cx="1162800" cy="2728800"/>
          </a:xfrm>
          <a:prstGeom prst="rect">
            <a:avLst/>
          </a:prstGeom>
          <a:ln>
            <a:noFill/>
          </a:ln>
        </p:spPr>
      </p:pic>
      <p:sp>
        <p:nvSpPr>
          <p:cNvPr id="222" name="CustomShape 7"/>
          <p:cNvSpPr/>
          <p:nvPr/>
        </p:nvSpPr>
        <p:spPr>
          <a:xfrm>
            <a:off x="1389600" y="1219320"/>
            <a:ext cx="1460520" cy="53712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微软雅黑"/>
                <a:ea typeface="微软雅黑"/>
              </a:rPr>
              <a:t>RNN</a:t>
            </a:r>
            <a:endParaRPr b="0" lang="en-US" sz="1800" spc="-1" strike="noStrike">
              <a:latin typeface="Arial"/>
            </a:endParaRPr>
          </a:p>
        </p:txBody>
      </p:sp>
      <p:sp>
        <p:nvSpPr>
          <p:cNvPr id="223" name="CustomShape 8"/>
          <p:cNvSpPr/>
          <p:nvPr/>
        </p:nvSpPr>
        <p:spPr>
          <a:xfrm>
            <a:off x="4856400" y="1212480"/>
            <a:ext cx="1550520" cy="53712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微软雅黑"/>
                <a:ea typeface="微软雅黑"/>
              </a:rPr>
              <a:t>LSTM</a:t>
            </a:r>
            <a:endParaRPr b="0" lang="en-US" sz="1800" spc="-1" strike="noStrike">
              <a:latin typeface="Arial"/>
            </a:endParaRPr>
          </a:p>
        </p:txBody>
      </p:sp>
      <p:sp>
        <p:nvSpPr>
          <p:cNvPr id="224" name="CustomShape 9"/>
          <p:cNvSpPr/>
          <p:nvPr/>
        </p:nvSpPr>
        <p:spPr>
          <a:xfrm>
            <a:off x="8695800" y="1219320"/>
            <a:ext cx="1550520" cy="53028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pc="-1" strike="noStrike">
                <a:solidFill>
                  <a:srgbClr val="ffffff"/>
                </a:solidFill>
                <a:latin typeface="微软雅黑"/>
                <a:ea typeface="微软雅黑"/>
              </a:rPr>
              <a:t>GRU</a:t>
            </a:r>
            <a:endParaRPr b="0" lang="en-US" sz="1800" spc="-1" strike="noStrike">
              <a:latin typeface="Arial"/>
            </a:endParaRPr>
          </a:p>
        </p:txBody>
      </p:sp>
      <p:pic>
        <p:nvPicPr>
          <p:cNvPr id="225" name="图片 9" descr=""/>
          <p:cNvPicPr/>
          <p:nvPr/>
        </p:nvPicPr>
        <p:blipFill>
          <a:blip r:embed="rId2"/>
          <a:stretch/>
        </p:blipFill>
        <p:spPr>
          <a:xfrm>
            <a:off x="4342680" y="1805400"/>
            <a:ext cx="6666840" cy="4237920"/>
          </a:xfrm>
          <a:prstGeom prst="rect">
            <a:avLst/>
          </a:prstGeom>
          <a:ln>
            <a:noFill/>
          </a:ln>
        </p:spPr>
      </p:pic>
      <p:pic>
        <p:nvPicPr>
          <p:cNvPr id="226" name="图片 11" descr=""/>
          <p:cNvPicPr/>
          <p:nvPr/>
        </p:nvPicPr>
        <p:blipFill>
          <a:blip r:embed="rId3"/>
          <a:stretch/>
        </p:blipFill>
        <p:spPr>
          <a:xfrm>
            <a:off x="929520" y="4534560"/>
            <a:ext cx="3412440" cy="1710360"/>
          </a:xfrm>
          <a:prstGeom prst="rect">
            <a:avLst/>
          </a:prstGeom>
          <a:ln>
            <a:noFill/>
          </a:ln>
        </p:spPr>
      </p:pic>
    </p:spTree>
  </p:cSld>
  <mc:AlternateContent>
    <mc:Choice Requires="p14">
      <p:transition spd="slow" p14:dur="13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27" name="Group 1"/>
          <p:cNvGrpSpPr/>
          <p:nvPr/>
        </p:nvGrpSpPr>
        <p:grpSpPr>
          <a:xfrm>
            <a:off x="3952800" y="528840"/>
            <a:ext cx="3996720" cy="364320"/>
            <a:chOff x="3952800" y="528840"/>
            <a:chExt cx="3996720" cy="364320"/>
          </a:xfrm>
        </p:grpSpPr>
        <p:sp>
          <p:nvSpPr>
            <p:cNvPr id="228" name="CustomShape 2"/>
            <p:cNvSpPr/>
            <p:nvPr/>
          </p:nvSpPr>
          <p:spPr>
            <a:xfrm>
              <a:off x="395280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29" name="CustomShape 3"/>
            <p:cNvSpPr/>
            <p:nvPr/>
          </p:nvSpPr>
          <p:spPr>
            <a:xfrm>
              <a:off x="434268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30" name="CustomShape 4"/>
            <p:cNvSpPr/>
            <p:nvPr/>
          </p:nvSpPr>
          <p:spPr>
            <a:xfrm>
              <a:off x="736020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31" name="CustomShape 5"/>
            <p:cNvSpPr/>
            <p:nvPr/>
          </p:nvSpPr>
          <p:spPr>
            <a:xfrm>
              <a:off x="7748280" y="612000"/>
              <a:ext cx="201240" cy="20124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32" name="CustomShape 6"/>
            <p:cNvSpPr/>
            <p:nvPr/>
          </p:nvSpPr>
          <p:spPr>
            <a:xfrm>
              <a:off x="4804920" y="528840"/>
              <a:ext cx="220716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262626"/>
                  </a:solidFill>
                  <a:latin typeface="微软雅黑"/>
                  <a:ea typeface="微软雅黑"/>
                </a:rPr>
                <a:t>HMM</a:t>
              </a:r>
              <a:r>
                <a:rPr b="0" lang="zh-CN" sz="1800" spc="-1" strike="noStrike">
                  <a:solidFill>
                    <a:srgbClr val="262626"/>
                  </a:solidFill>
                  <a:latin typeface="微软雅黑"/>
                  <a:ea typeface="微软雅黑"/>
                </a:rPr>
                <a:t>模型简述</a:t>
              </a:r>
              <a:endParaRPr b="0" lang="en-US" sz="1800" spc="-1" strike="noStrike">
                <a:latin typeface="Arial"/>
              </a:endParaRPr>
            </a:p>
          </p:txBody>
        </p:sp>
      </p:grpSp>
      <p:pic>
        <p:nvPicPr>
          <p:cNvPr id="233" name="图片 4" descr=""/>
          <p:cNvPicPr/>
          <p:nvPr/>
        </p:nvPicPr>
        <p:blipFill>
          <a:blip r:embed="rId1"/>
          <a:stretch/>
        </p:blipFill>
        <p:spPr>
          <a:xfrm>
            <a:off x="1680840" y="2722680"/>
            <a:ext cx="2961720" cy="3133080"/>
          </a:xfrm>
          <a:prstGeom prst="rect">
            <a:avLst/>
          </a:prstGeom>
          <a:ln>
            <a:noFill/>
          </a:ln>
        </p:spPr>
      </p:pic>
      <p:sp>
        <p:nvSpPr>
          <p:cNvPr id="234" name="CustomShape 7"/>
          <p:cNvSpPr/>
          <p:nvPr/>
        </p:nvSpPr>
        <p:spPr>
          <a:xfrm>
            <a:off x="1981080" y="1398600"/>
            <a:ext cx="2360880" cy="5461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zh-CN" sz="1800" spc="-1" strike="noStrike">
                <a:solidFill>
                  <a:srgbClr val="ffffff"/>
                </a:solidFill>
                <a:latin typeface="微软雅黑"/>
                <a:ea typeface="微软雅黑"/>
              </a:rPr>
              <a:t>隐马尔可夫模型</a:t>
            </a:r>
            <a:endParaRPr b="0" lang="en-US" sz="1800" spc="-1" strike="noStrike">
              <a:latin typeface="Arial"/>
            </a:endParaRPr>
          </a:p>
        </p:txBody>
      </p:sp>
      <p:sp>
        <p:nvSpPr>
          <p:cNvPr id="235" name="CustomShape 8"/>
          <p:cNvSpPr/>
          <p:nvPr/>
        </p:nvSpPr>
        <p:spPr>
          <a:xfrm>
            <a:off x="6095880" y="1757160"/>
            <a:ext cx="398844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微软雅黑"/>
                <a:ea typeface="微软雅黑"/>
              </a:rPr>
              <a:t>HMM</a:t>
            </a:r>
            <a:r>
              <a:rPr b="0" lang="zh-CN" sz="1800" spc="-1" strike="noStrike">
                <a:solidFill>
                  <a:srgbClr val="000000"/>
                </a:solidFill>
                <a:latin typeface="微软雅黑"/>
                <a:ea typeface="微软雅黑"/>
              </a:rPr>
              <a:t>（隐马尔可夫模型）是用来描述隐含未知参数的统计模型</a:t>
            </a:r>
            <a:endParaRPr b="0" lang="en-US" sz="1800" spc="-1" strike="noStrike">
              <a:latin typeface="Arial"/>
            </a:endParaRPr>
          </a:p>
        </p:txBody>
      </p:sp>
      <p:sp>
        <p:nvSpPr>
          <p:cNvPr id="236" name="CustomShape 9"/>
          <p:cNvSpPr/>
          <p:nvPr/>
        </p:nvSpPr>
        <p:spPr>
          <a:xfrm>
            <a:off x="5603400" y="5764320"/>
            <a:ext cx="497340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微软雅黑"/>
                <a:ea typeface="微软雅黑"/>
              </a:rPr>
              <a:t>https://github.com/letiantian/Pinyin2Hanzi</a:t>
            </a:r>
            <a:endParaRPr b="0" lang="en-US" sz="1800" spc="-1" strike="noStrike">
              <a:latin typeface="Arial"/>
            </a:endParaRPr>
          </a:p>
        </p:txBody>
      </p:sp>
      <p:sp>
        <p:nvSpPr>
          <p:cNvPr id="237" name="CustomShape 10"/>
          <p:cNvSpPr/>
          <p:nvPr/>
        </p:nvSpPr>
        <p:spPr>
          <a:xfrm>
            <a:off x="1981080" y="2080080"/>
            <a:ext cx="2360880" cy="54612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1800" spc="-1" strike="noStrike">
                <a:solidFill>
                  <a:srgbClr val="ffffff"/>
                </a:solidFill>
                <a:latin typeface="微软雅黑"/>
                <a:ea typeface="微软雅黑"/>
              </a:rPr>
              <a:t>  </a:t>
            </a:r>
            <a:r>
              <a:rPr b="1" lang="en-US" sz="1800" spc="-1" strike="noStrike">
                <a:solidFill>
                  <a:srgbClr val="ffffff"/>
                </a:solidFill>
                <a:latin typeface="微软雅黑"/>
                <a:ea typeface="微软雅黑"/>
              </a:rPr>
              <a:t>Viterbi algorithm</a:t>
            </a:r>
            <a:endParaRPr b="0" lang="en-US" sz="1800" spc="-1" strike="noStrike">
              <a:latin typeface="Arial"/>
            </a:endParaRPr>
          </a:p>
        </p:txBody>
      </p:sp>
      <p:sp>
        <p:nvSpPr>
          <p:cNvPr id="238" name="CustomShape 11"/>
          <p:cNvSpPr/>
          <p:nvPr/>
        </p:nvSpPr>
        <p:spPr>
          <a:xfrm>
            <a:off x="5019120" y="2994120"/>
            <a:ext cx="6195240" cy="2010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微软雅黑"/>
                <a:ea typeface="微软雅黑"/>
              </a:rPr>
              <a:t>obs:</a:t>
            </a:r>
            <a:r>
              <a:rPr b="0" lang="zh-CN" sz="1800" spc="-1" strike="noStrike">
                <a:solidFill>
                  <a:srgbClr val="000000"/>
                </a:solidFill>
                <a:latin typeface="微软雅黑"/>
                <a:ea typeface="微软雅黑"/>
              </a:rPr>
              <a:t>观测序列  </a:t>
            </a:r>
            <a:r>
              <a:rPr b="0" lang="en-US" sz="1800" spc="-1" strike="noStrike">
                <a:solidFill>
                  <a:srgbClr val="000000"/>
                </a:solidFill>
                <a:latin typeface="微软雅黑"/>
                <a:ea typeface="微软雅黑"/>
              </a:rPr>
              <a:t>-&gt; </a:t>
            </a:r>
            <a:r>
              <a:rPr b="0" lang="zh-CN" sz="1800" spc="-1" strike="noStrike">
                <a:solidFill>
                  <a:srgbClr val="000000"/>
                </a:solidFill>
                <a:latin typeface="微软雅黑"/>
                <a:ea typeface="微软雅黑"/>
              </a:rPr>
              <a:t>拼音</a:t>
            </a:r>
            <a:endParaRPr b="0" lang="en-US" sz="1800" spc="-1" strike="noStrike">
              <a:latin typeface="Arial"/>
            </a:endParaRPr>
          </a:p>
          <a:p>
            <a:pPr>
              <a:lnSpc>
                <a:spcPct val="100000"/>
              </a:lnSpc>
            </a:pPr>
            <a:r>
              <a:rPr b="0" lang="en-US" sz="1800" spc="-1" strike="noStrike">
                <a:solidFill>
                  <a:srgbClr val="000000"/>
                </a:solidFill>
                <a:latin typeface="微软雅黑"/>
                <a:ea typeface="微软雅黑"/>
              </a:rPr>
              <a:t>states:</a:t>
            </a:r>
            <a:r>
              <a:rPr b="0" lang="zh-CN" sz="1800" spc="-1" strike="noStrike">
                <a:solidFill>
                  <a:srgbClr val="000000"/>
                </a:solidFill>
                <a:latin typeface="微软雅黑"/>
                <a:ea typeface="微软雅黑"/>
              </a:rPr>
              <a:t>隐状态 </a:t>
            </a:r>
            <a:r>
              <a:rPr b="0" lang="en-US" sz="1800" spc="-1" strike="noStrike">
                <a:solidFill>
                  <a:srgbClr val="000000"/>
                </a:solidFill>
                <a:latin typeface="微软雅黑"/>
                <a:ea typeface="微软雅黑"/>
              </a:rPr>
              <a:t>-&gt; </a:t>
            </a:r>
            <a:r>
              <a:rPr b="0" lang="zh-CN" sz="1800" spc="-1" strike="noStrike">
                <a:solidFill>
                  <a:srgbClr val="000000"/>
                </a:solidFill>
                <a:latin typeface="微软雅黑"/>
                <a:ea typeface="微软雅黑"/>
              </a:rPr>
              <a:t>汉字</a:t>
            </a:r>
            <a:endParaRPr b="0" lang="en-US" sz="1800" spc="-1" strike="noStrike">
              <a:latin typeface="Arial"/>
            </a:endParaRPr>
          </a:p>
          <a:p>
            <a:pPr>
              <a:lnSpc>
                <a:spcPct val="100000"/>
              </a:lnSpc>
            </a:pPr>
            <a:r>
              <a:rPr b="0" lang="en-US" sz="1800" spc="-1" strike="noStrike">
                <a:solidFill>
                  <a:srgbClr val="000000"/>
                </a:solidFill>
                <a:latin typeface="微软雅黑"/>
                <a:ea typeface="微软雅黑"/>
              </a:rPr>
              <a:t>start_p:</a:t>
            </a:r>
            <a:r>
              <a:rPr b="0" lang="zh-CN" sz="1800" spc="-1" strike="noStrike">
                <a:solidFill>
                  <a:srgbClr val="000000"/>
                </a:solidFill>
                <a:latin typeface="微软雅黑"/>
                <a:ea typeface="微软雅黑"/>
              </a:rPr>
              <a:t>初始概率（隐状态）</a:t>
            </a:r>
            <a:r>
              <a:rPr b="0" lang="en-US" sz="1800" spc="-1" strike="noStrike">
                <a:solidFill>
                  <a:srgbClr val="000000"/>
                </a:solidFill>
                <a:latin typeface="微软雅黑"/>
                <a:ea typeface="微软雅黑"/>
              </a:rPr>
              <a:t>-&gt; </a:t>
            </a:r>
            <a:r>
              <a:rPr b="0" lang="zh-CN" sz="1800" spc="-1" strike="noStrike">
                <a:solidFill>
                  <a:srgbClr val="000000"/>
                </a:solidFill>
                <a:latin typeface="微软雅黑"/>
                <a:ea typeface="微软雅黑"/>
              </a:rPr>
              <a:t>每个汉字的初始概率</a:t>
            </a:r>
            <a:endParaRPr b="0" lang="en-US" sz="1800" spc="-1" strike="noStrike">
              <a:latin typeface="Arial"/>
            </a:endParaRPr>
          </a:p>
          <a:p>
            <a:pPr>
              <a:lnSpc>
                <a:spcPct val="100000"/>
              </a:lnSpc>
            </a:pPr>
            <a:r>
              <a:rPr b="0" lang="en-US" sz="1800" spc="-1" strike="noStrike">
                <a:solidFill>
                  <a:srgbClr val="000000"/>
                </a:solidFill>
                <a:latin typeface="微软雅黑"/>
                <a:ea typeface="微软雅黑"/>
              </a:rPr>
              <a:t>trans_p:</a:t>
            </a:r>
            <a:r>
              <a:rPr b="0" lang="zh-CN" sz="1800" spc="-1" strike="noStrike">
                <a:solidFill>
                  <a:srgbClr val="000000"/>
                </a:solidFill>
                <a:latin typeface="微软雅黑"/>
                <a:ea typeface="微软雅黑"/>
              </a:rPr>
              <a:t>转移概率（隐状态）</a:t>
            </a:r>
            <a:r>
              <a:rPr b="0" lang="en-US" sz="1800" spc="-1" strike="noStrike">
                <a:solidFill>
                  <a:srgbClr val="000000"/>
                </a:solidFill>
                <a:latin typeface="微软雅黑"/>
                <a:ea typeface="微软雅黑"/>
              </a:rPr>
              <a:t>-&gt;</a:t>
            </a:r>
            <a:r>
              <a:rPr b="0" lang="zh-CN" sz="1800" spc="-1" strike="noStrike">
                <a:solidFill>
                  <a:srgbClr val="000000"/>
                </a:solidFill>
                <a:latin typeface="微软雅黑"/>
                <a:ea typeface="微软雅黑"/>
              </a:rPr>
              <a:t>当前汉字转换到下一个汉字的概率</a:t>
            </a:r>
            <a:endParaRPr b="0" lang="en-US" sz="1800" spc="-1" strike="noStrike">
              <a:latin typeface="Arial"/>
            </a:endParaRPr>
          </a:p>
          <a:p>
            <a:pPr>
              <a:lnSpc>
                <a:spcPct val="100000"/>
              </a:lnSpc>
            </a:pPr>
            <a:r>
              <a:rPr b="0" lang="en-US" sz="1800" spc="-1" strike="noStrike">
                <a:solidFill>
                  <a:srgbClr val="000000"/>
                </a:solidFill>
                <a:latin typeface="微软雅黑"/>
                <a:ea typeface="微软雅黑"/>
              </a:rPr>
              <a:t>emit_p: </a:t>
            </a:r>
            <a:r>
              <a:rPr b="0" lang="zh-CN" sz="1800" spc="-1" strike="noStrike">
                <a:solidFill>
                  <a:srgbClr val="000000"/>
                </a:solidFill>
                <a:latin typeface="微软雅黑"/>
                <a:ea typeface="微软雅黑"/>
              </a:rPr>
              <a:t>发射概率 （隐状态表现为显状态的概率）</a:t>
            </a:r>
            <a:r>
              <a:rPr b="0" lang="en-US" sz="1800" spc="-1" strike="noStrike">
                <a:solidFill>
                  <a:srgbClr val="000000"/>
                </a:solidFill>
                <a:latin typeface="微软雅黑"/>
                <a:ea typeface="微软雅黑"/>
              </a:rPr>
              <a:t>-&gt; </a:t>
            </a:r>
            <a:r>
              <a:rPr b="0" lang="zh-CN" sz="1800" spc="-1" strike="noStrike">
                <a:solidFill>
                  <a:srgbClr val="000000"/>
                </a:solidFill>
                <a:latin typeface="微软雅黑"/>
                <a:ea typeface="微软雅黑"/>
              </a:rPr>
              <a:t>汉字转换到对应拼音的概率</a:t>
            </a:r>
            <a:endParaRPr b="0" lang="en-US" sz="1800" spc="-1" strike="noStrike">
              <a:latin typeface="Arial"/>
            </a:endParaRPr>
          </a:p>
        </p:txBody>
      </p:sp>
    </p:spTree>
  </p:cSld>
  <mc:AlternateContent>
    <mc:Choice Requires="p14">
      <p:transition spd="slow" p14:dur="13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f4f8"/>
        </a:solidFill>
      </p:bgPr>
    </p:bg>
    <p:spTree>
      <p:nvGrpSpPr>
        <p:cNvPr id="1" name=""/>
        <p:cNvGrpSpPr/>
        <p:nvPr/>
      </p:nvGrpSpPr>
      <p:grpSpPr>
        <a:xfrm>
          <a:off x="0" y="0"/>
          <a:ext cx="0" cy="0"/>
          <a:chOff x="0" y="0"/>
          <a:chExt cx="0" cy="0"/>
        </a:xfrm>
      </p:grpSpPr>
      <p:sp>
        <p:nvSpPr>
          <p:cNvPr id="239" name="CustomShape 1"/>
          <p:cNvSpPr/>
          <p:nvPr/>
        </p:nvSpPr>
        <p:spPr>
          <a:xfrm>
            <a:off x="5908680" y="1730880"/>
            <a:ext cx="375120" cy="38160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40" name="CustomShape 2"/>
          <p:cNvSpPr/>
          <p:nvPr/>
        </p:nvSpPr>
        <p:spPr>
          <a:xfrm>
            <a:off x="6490440" y="1793160"/>
            <a:ext cx="272160" cy="27216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41" name="CustomShape 3"/>
          <p:cNvSpPr/>
          <p:nvPr/>
        </p:nvSpPr>
        <p:spPr>
          <a:xfrm>
            <a:off x="5419800" y="1793160"/>
            <a:ext cx="272160" cy="272160"/>
          </a:xfrm>
          <a:prstGeom prst="donut">
            <a:avLst>
              <a:gd name="adj" fmla="val 25000"/>
            </a:avLst>
          </a:prstGeom>
          <a:solidFill>
            <a:srgbClr val="0a5e75"/>
          </a:solidFill>
          <a:ln>
            <a:noFill/>
          </a:ln>
        </p:spPr>
        <p:style>
          <a:lnRef idx="2">
            <a:schemeClr val="accent1">
              <a:shade val="50000"/>
            </a:schemeClr>
          </a:lnRef>
          <a:fillRef idx="1">
            <a:schemeClr val="accent1"/>
          </a:fillRef>
          <a:effectRef idx="0">
            <a:schemeClr val="accent1"/>
          </a:effectRef>
          <a:fontRef idx="minor"/>
        </p:style>
      </p:sp>
      <p:sp>
        <p:nvSpPr>
          <p:cNvPr id="242" name="CustomShape 4"/>
          <p:cNvSpPr/>
          <p:nvPr/>
        </p:nvSpPr>
        <p:spPr>
          <a:xfrm>
            <a:off x="5052600" y="3783960"/>
            <a:ext cx="208620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zh-CN" sz="3600" spc="-1" strike="noStrike">
                <a:solidFill>
                  <a:srgbClr val="404040"/>
                </a:solidFill>
                <a:latin typeface="微软雅黑"/>
                <a:ea typeface="微软雅黑"/>
              </a:rPr>
              <a:t>模型训练</a:t>
            </a:r>
            <a:endParaRPr b="0" lang="en-US" sz="3600" spc="-1" strike="noStrike">
              <a:latin typeface="Arial"/>
            </a:endParaRPr>
          </a:p>
        </p:txBody>
      </p:sp>
      <p:sp>
        <p:nvSpPr>
          <p:cNvPr id="243" name="CustomShape 5"/>
          <p:cNvSpPr/>
          <p:nvPr/>
        </p:nvSpPr>
        <p:spPr>
          <a:xfrm>
            <a:off x="3730680" y="4541400"/>
            <a:ext cx="4730760" cy="454680"/>
          </a:xfrm>
          <a:prstGeom prst="rect">
            <a:avLst/>
          </a:prstGeom>
          <a:noFill/>
          <a:ln>
            <a:noFill/>
          </a:ln>
        </p:spPr>
        <p:style>
          <a:lnRef idx="0"/>
          <a:fillRef idx="0"/>
          <a:effectRef idx="0"/>
          <a:fontRef idx="minor"/>
        </p:style>
        <p:txBody>
          <a:bodyPr lIns="90000" rIns="90000" tIns="45000" bIns="45000">
            <a:spAutoFit/>
          </a:bodyPr>
          <a:p>
            <a:pPr algn="ctr">
              <a:lnSpc>
                <a:spcPct val="200000"/>
              </a:lnSpc>
            </a:pPr>
            <a:r>
              <a:rPr b="0" lang="zh-CN" sz="1200" spc="-1" strike="noStrike">
                <a:solidFill>
                  <a:srgbClr val="404040"/>
                </a:solidFill>
                <a:latin typeface="微软雅黑"/>
                <a:ea typeface="微软雅黑"/>
              </a:rPr>
              <a:t>使用</a:t>
            </a:r>
            <a:r>
              <a:rPr b="0" lang="en-US" sz="1200" spc="-1" strike="noStrike">
                <a:solidFill>
                  <a:srgbClr val="404040"/>
                </a:solidFill>
                <a:latin typeface="微软雅黑"/>
                <a:ea typeface="微软雅黑"/>
              </a:rPr>
              <a:t>python</a:t>
            </a:r>
            <a:r>
              <a:rPr b="0" lang="zh-CN" sz="1200" spc="-1" strike="noStrike">
                <a:solidFill>
                  <a:srgbClr val="404040"/>
                </a:solidFill>
                <a:latin typeface="微软雅黑"/>
                <a:ea typeface="微软雅黑"/>
              </a:rPr>
              <a:t>的</a:t>
            </a:r>
            <a:r>
              <a:rPr b="0" lang="en-US" sz="1200" spc="-1" strike="noStrike">
                <a:solidFill>
                  <a:srgbClr val="404040"/>
                </a:solidFill>
                <a:latin typeface="微软雅黑"/>
                <a:ea typeface="微软雅黑"/>
              </a:rPr>
              <a:t>Pytorch</a:t>
            </a:r>
            <a:r>
              <a:rPr b="0" lang="zh-CN" sz="1200" spc="-1" strike="noStrike">
                <a:solidFill>
                  <a:srgbClr val="404040"/>
                </a:solidFill>
                <a:latin typeface="微软雅黑"/>
                <a:ea typeface="微软雅黑"/>
              </a:rPr>
              <a:t>库来搭建并训练模型</a:t>
            </a:r>
            <a:endParaRPr b="0" lang="en-US" sz="1200" spc="-1" strike="noStrike">
              <a:latin typeface="Arial"/>
            </a:endParaRPr>
          </a:p>
        </p:txBody>
      </p:sp>
      <p:sp>
        <p:nvSpPr>
          <p:cNvPr id="244" name="CustomShape 6"/>
          <p:cNvSpPr/>
          <p:nvPr/>
        </p:nvSpPr>
        <p:spPr>
          <a:xfrm>
            <a:off x="4950000" y="2626200"/>
            <a:ext cx="2291760" cy="72828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3200" spc="-1" strike="noStrike">
                <a:solidFill>
                  <a:srgbClr val="404040"/>
                </a:solidFill>
                <a:latin typeface="微软雅黑"/>
                <a:ea typeface="微软雅黑"/>
              </a:rPr>
              <a:t>PART.02</a:t>
            </a:r>
            <a:endParaRPr b="0" lang="en-US" sz="3200" spc="-1" strike="noStrike">
              <a:latin typeface="Arial"/>
            </a:endParaRPr>
          </a:p>
        </p:txBody>
      </p:sp>
    </p:spTree>
  </p:cSld>
  <mc:AlternateContent>
    <mc:Choice Requires="p14">
      <p:transition spd="slow" p14:dur="13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6e4e4"/>
      </a:lt2>
      <a:accent1>
        <a:srgbClr val="8ec5ba"/>
      </a:accent1>
      <a:accent2>
        <a:srgbClr val="a0cdc1"/>
      </a:accent2>
      <a:accent3>
        <a:srgbClr val="8eb603"/>
      </a:accent3>
      <a:accent4>
        <a:srgbClr val="113e15"/>
      </a:accent4>
      <a:accent5>
        <a:srgbClr val="4472c4"/>
      </a:accent5>
      <a:accent6>
        <a:srgbClr val="6eac46"/>
      </a:accent6>
      <a:hlink>
        <a:srgbClr val="0563c1"/>
      </a:hlink>
      <a:folHlink>
        <a:srgbClr val="954d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6e4e4"/>
      </a:lt2>
      <a:accent1>
        <a:srgbClr val="8ec5ba"/>
      </a:accent1>
      <a:accent2>
        <a:srgbClr val="a0cdc1"/>
      </a:accent2>
      <a:accent3>
        <a:srgbClr val="8eb603"/>
      </a:accent3>
      <a:accent4>
        <a:srgbClr val="113e15"/>
      </a:accent4>
      <a:accent5>
        <a:srgbClr val="4472c4"/>
      </a:accent5>
      <a:accent6>
        <a:srgbClr val="6eac46"/>
      </a:accent6>
      <a:hlink>
        <a:srgbClr val="0563c1"/>
      </a:hlink>
      <a:folHlink>
        <a:srgbClr val="954d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6e4e4"/>
      </a:lt2>
      <a:accent1>
        <a:srgbClr val="8ec5ba"/>
      </a:accent1>
      <a:accent2>
        <a:srgbClr val="a0cdc1"/>
      </a:accent2>
      <a:accent3>
        <a:srgbClr val="8eb603"/>
      </a:accent3>
      <a:accent4>
        <a:srgbClr val="113e15"/>
      </a:accent4>
      <a:accent5>
        <a:srgbClr val="4472c4"/>
      </a:accent5>
      <a:accent6>
        <a:srgbClr val="6eac46"/>
      </a:accent6>
      <a:hlink>
        <a:srgbClr val="0563c1"/>
      </a:hlink>
      <a:folHlink>
        <a:srgbClr val="954d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6e4e4"/>
      </a:lt2>
      <a:accent1>
        <a:srgbClr val="8ec5ba"/>
      </a:accent1>
      <a:accent2>
        <a:srgbClr val="a0cdc1"/>
      </a:accent2>
      <a:accent3>
        <a:srgbClr val="8eb603"/>
      </a:accent3>
      <a:accent4>
        <a:srgbClr val="113e15"/>
      </a:accent4>
      <a:accent5>
        <a:srgbClr val="4472c4"/>
      </a:accent5>
      <a:accent6>
        <a:srgbClr val="6eac46"/>
      </a:accent6>
      <a:hlink>
        <a:srgbClr val="0563c1"/>
      </a:hlink>
      <a:folHlink>
        <a:srgbClr val="954d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452</TotalTime>
  <Application>LibreOffice/6.4.7.2$Linux_X86_64 LibreOffice_project/40$Build-2</Application>
  <Words>707</Words>
  <Paragraphs>140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2018-03-01T02:03:00Z</dcterms:created>
  <dc:creator/>
  <dc:description>www.1ppt.com</dc:description>
  <cp:keywords>www.1ppt.com</cp:keywords>
  <dc:language>en-US</dc:language>
  <cp:lastModifiedBy/>
  <dcterms:modified xsi:type="dcterms:W3CDTF">2021-12-23T20:38:07Z</dcterms:modified>
  <cp:revision>16</cp:revision>
  <dc:subject/>
  <dc:title>清新绿色欧美风ppt模板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2052-10.1.0.7346</vt:lpwstr>
  </property>
  <property fmtid="{D5CDD505-2E9C-101B-9397-08002B2CF9AE}" pid="6" name="LinksUpToDate">
    <vt:bool>0</vt:bool>
  </property>
  <property fmtid="{D5CDD505-2E9C-101B-9397-08002B2CF9AE}" pid="7" name="MMClips">
    <vt:i4>2</vt:i4>
  </property>
  <property fmtid="{D5CDD505-2E9C-101B-9397-08002B2CF9AE}" pid="8" name="Notes">
    <vt:i4>23</vt:i4>
  </property>
  <property fmtid="{D5CDD505-2E9C-101B-9397-08002B2CF9AE}" pid="9" name="PresentationFormat">
    <vt:lpwstr>宽屏</vt:lpwstr>
  </property>
  <property fmtid="{D5CDD505-2E9C-101B-9397-08002B2CF9AE}" pid="10" name="ScaleCrop">
    <vt:bool>0</vt:bool>
  </property>
  <property fmtid="{D5CDD505-2E9C-101B-9397-08002B2CF9AE}" pid="11" name="ShareDoc">
    <vt:bool>0</vt:bool>
  </property>
  <property fmtid="{D5CDD505-2E9C-101B-9397-08002B2CF9AE}" pid="12" name="Slides">
    <vt:i4>23</vt:i4>
  </property>
</Properties>
</file>