
<file path=[Content_Types].xml><?xml version="1.0" encoding="utf-8"?>
<Types xmlns="http://schemas.openxmlformats.org/package/2006/content-types">
  <Default Extension="wav" ContentType="audio/x-wav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4"/>
  </p:handoutMasterIdLst>
  <p:sldIdLst>
    <p:sldId id="1532" r:id="rId3"/>
    <p:sldId id="1283" r:id="rId4"/>
    <p:sldId id="1566" r:id="rId6"/>
    <p:sldId id="1586" r:id="rId7"/>
    <p:sldId id="1574" r:id="rId8"/>
    <p:sldId id="1610" r:id="rId9"/>
    <p:sldId id="1135" r:id="rId10"/>
    <p:sldId id="1582" r:id="rId11"/>
    <p:sldId id="1585" r:id="rId12"/>
    <p:sldId id="1587" r:id="rId13"/>
    <p:sldId id="1584" r:id="rId14"/>
    <p:sldId id="1583" r:id="rId15"/>
    <p:sldId id="1644" r:id="rId16"/>
    <p:sldId id="1597" r:id="rId17"/>
    <p:sldId id="1136" r:id="rId18"/>
    <p:sldId id="1589" r:id="rId19"/>
    <p:sldId id="1588" r:id="rId20"/>
    <p:sldId id="1592" r:id="rId21"/>
    <p:sldId id="1591" r:id="rId22"/>
    <p:sldId id="1593" r:id="rId23"/>
    <p:sldId id="1595" r:id="rId24"/>
    <p:sldId id="1596" r:id="rId25"/>
    <p:sldId id="1604" r:id="rId26"/>
    <p:sldId id="1605" r:id="rId27"/>
    <p:sldId id="1606" r:id="rId28"/>
    <p:sldId id="1607" r:id="rId29"/>
    <p:sldId id="1137" r:id="rId30"/>
    <p:sldId id="1609" r:id="rId31"/>
    <p:sldId id="1612" r:id="rId32"/>
    <p:sldId id="1613" r:id="rId33"/>
    <p:sldId id="1614" r:id="rId34"/>
    <p:sldId id="1615" r:id="rId35"/>
    <p:sldId id="1616" r:id="rId36"/>
    <p:sldId id="1621" r:id="rId37"/>
    <p:sldId id="1622" r:id="rId38"/>
    <p:sldId id="1617" r:id="rId39"/>
    <p:sldId id="1618" r:id="rId40"/>
    <p:sldId id="1619" r:id="rId41"/>
    <p:sldId id="1620" r:id="rId42"/>
    <p:sldId id="164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pear" initials="s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530"/>
    <a:srgbClr val="EE7700"/>
    <a:srgbClr val="000000"/>
    <a:srgbClr val="FFE699"/>
    <a:srgbClr val="808285"/>
    <a:srgbClr val="1F4C6B"/>
    <a:srgbClr val="FE8019"/>
    <a:srgbClr val="FF821C"/>
    <a:srgbClr val="FFFFFF"/>
    <a:srgbClr val="F2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8" autoAdjust="0"/>
    <p:restoredTop sz="92874" autoAdjust="0"/>
  </p:normalViewPr>
  <p:slideViewPr>
    <p:cSldViewPr snapToGrid="0" showGuides="1">
      <p:cViewPr varScale="1">
        <p:scale>
          <a:sx n="103" d="100"/>
          <a:sy n="103" d="100"/>
        </p:scale>
        <p:origin x="978" y="108"/>
      </p:cViewPr>
      <p:guideLst>
        <p:guide orient="horz" pos="3718"/>
        <p:guide pos="3958"/>
        <p:guide pos="449"/>
        <p:guide pos="7299"/>
        <p:guide orient="horz" pos="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true"/>
        </p:nvSpPr>
        <p:spPr>
          <a:xfrm>
            <a:off x="10051415" y="6723380"/>
            <a:ext cx="2136775" cy="142240"/>
          </a:xfrm>
          <a:custGeom>
            <a:avLst/>
            <a:gdLst>
              <a:gd name="connsiteX0" fmla="*/ 153 w 2299"/>
              <a:gd name="connsiteY0" fmla="*/ 0 h 168"/>
              <a:gd name="connsiteX1" fmla="*/ 2299 w 2299"/>
              <a:gd name="connsiteY1" fmla="*/ 0 h 168"/>
              <a:gd name="connsiteX2" fmla="*/ 2299 w 2299"/>
              <a:gd name="connsiteY2" fmla="*/ 168 h 168"/>
              <a:gd name="connsiteX3" fmla="*/ 0 w 2299"/>
              <a:gd name="connsiteY3" fmla="*/ 166 h 168"/>
              <a:gd name="connsiteX4" fmla="*/ 153 w 2299"/>
              <a:gd name="connsiteY4" fmla="*/ 0 h 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" h="168">
                <a:moveTo>
                  <a:pt x="153" y="0"/>
                </a:moveTo>
                <a:lnTo>
                  <a:pt x="2299" y="0"/>
                </a:lnTo>
                <a:lnTo>
                  <a:pt x="2299" y="168"/>
                </a:lnTo>
                <a:lnTo>
                  <a:pt x="0" y="166"/>
                </a:lnTo>
                <a:lnTo>
                  <a:pt x="153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2" name="任意多边形 1"/>
          <p:cNvSpPr/>
          <p:nvPr userDrawn="true"/>
        </p:nvSpPr>
        <p:spPr>
          <a:xfrm>
            <a:off x="635" y="6720840"/>
            <a:ext cx="10135870" cy="144780"/>
          </a:xfrm>
          <a:custGeom>
            <a:avLst/>
            <a:gdLst>
              <a:gd name="connsiteX0" fmla="*/ 0 w 12198"/>
              <a:gd name="connsiteY0" fmla="*/ 3 h 171"/>
              <a:gd name="connsiteX1" fmla="*/ 12198 w 12198"/>
              <a:gd name="connsiteY1" fmla="*/ 0 h 171"/>
              <a:gd name="connsiteX2" fmla="*/ 12037 w 12198"/>
              <a:gd name="connsiteY2" fmla="*/ 171 h 171"/>
              <a:gd name="connsiteX3" fmla="*/ 0 w 12198"/>
              <a:gd name="connsiteY3" fmla="*/ 171 h 171"/>
              <a:gd name="connsiteX4" fmla="*/ 0 w 12198"/>
              <a:gd name="connsiteY4" fmla="*/ 3 h 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" h="171">
                <a:moveTo>
                  <a:pt x="0" y="3"/>
                </a:moveTo>
                <a:lnTo>
                  <a:pt x="12198" y="0"/>
                </a:lnTo>
                <a:lnTo>
                  <a:pt x="12037" y="171"/>
                </a:lnTo>
                <a:lnTo>
                  <a:pt x="0" y="171"/>
                </a:lnTo>
                <a:lnTo>
                  <a:pt x="0" y="3"/>
                </a:lnTo>
                <a:close/>
              </a:path>
            </a:pathLst>
          </a:custGeom>
          <a:solidFill>
            <a:srgbClr val="FF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6" name="文本框 5"/>
          <p:cNvSpPr txBox="true"/>
          <p:nvPr userDrawn="true"/>
        </p:nvSpPr>
        <p:spPr>
          <a:xfrm>
            <a:off x="10574382" y="6682317"/>
            <a:ext cx="163258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schemeClr val="bg1"/>
                </a:solidFill>
                <a:cs typeface="Arial" panose="02080604020202020204" pitchFamily="34" charset="0"/>
                <a:sym typeface="+mn-ea"/>
              </a:rPr>
              <a:t>Westone  Information Industry INC.</a:t>
            </a:r>
            <a:endParaRPr lang="en-US" altLang="zh-CN" sz="800" kern="0" dirty="0">
              <a:solidFill>
                <a:schemeClr val="bg1"/>
              </a:solidFill>
              <a:cs typeface="Arial" panose="02080604020202020204" pitchFamily="34" charset="0"/>
              <a:sym typeface="+mn-ea"/>
            </a:endParaRPr>
          </a:p>
        </p:txBody>
      </p:sp>
      <p:sp>
        <p:nvSpPr>
          <p:cNvPr id="13" name="弧形 12"/>
          <p:cNvSpPr/>
          <p:nvPr userDrawn="true"/>
        </p:nvSpPr>
        <p:spPr>
          <a:xfrm>
            <a:off x="290126" y="287867"/>
            <a:ext cx="350451" cy="350520"/>
          </a:xfrm>
          <a:prstGeom prst="arc">
            <a:avLst>
              <a:gd name="adj1" fmla="val 13583491"/>
              <a:gd name="adj2" fmla="val 10901081"/>
            </a:avLst>
          </a:prstGeom>
          <a:ln w="19050">
            <a:solidFill>
              <a:srgbClr val="EE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弧形 16"/>
          <p:cNvSpPr/>
          <p:nvPr userDrawn="true"/>
        </p:nvSpPr>
        <p:spPr>
          <a:xfrm rot="11700000">
            <a:off x="345149" y="342900"/>
            <a:ext cx="240406" cy="240453"/>
          </a:xfrm>
          <a:prstGeom prst="arc">
            <a:avLst>
              <a:gd name="adj1" fmla="val 13583491"/>
              <a:gd name="adj2" fmla="val 109010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4" name="图片 3" descr="【非密】卫士通logo-文字黑色（无小字）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9951085" y="42545"/>
            <a:ext cx="1678305" cy="783590"/>
          </a:xfrm>
          <a:prstGeom prst="rect">
            <a:avLst/>
          </a:prstGeom>
        </p:spPr>
      </p:pic>
      <p:sp>
        <p:nvSpPr>
          <p:cNvPr id="3" name="文本框 2"/>
          <p:cNvSpPr txBox="true"/>
          <p:nvPr userDrawn="true"/>
        </p:nvSpPr>
        <p:spPr>
          <a:xfrm>
            <a:off x="617" y="6682317"/>
            <a:ext cx="1179830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35" b="1" i="1">
                <a:solidFill>
                  <a:schemeClr val="bg1"/>
                </a:solidFill>
                <a:latin typeface="+mj-lt"/>
                <a:cs typeface="+mj-lt"/>
              </a:rPr>
              <a:t>股票代码：</a:t>
            </a:r>
            <a:r>
              <a:rPr lang="en-US" altLang="zh-CN" sz="935" b="1" i="1">
                <a:solidFill>
                  <a:schemeClr val="bg1"/>
                </a:solidFill>
                <a:latin typeface="+mj-lt"/>
                <a:cs typeface="+mj-lt"/>
              </a:rPr>
              <a:t>002268</a:t>
            </a:r>
            <a:endParaRPr lang="en-US" altLang="zh-CN" sz="935" b="1" i="1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5" name="文本框 4"/>
          <p:cNvSpPr txBox="true"/>
          <p:nvPr userDrawn="true"/>
        </p:nvSpPr>
        <p:spPr>
          <a:xfrm>
            <a:off x="9215102" y="6678507"/>
            <a:ext cx="795655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35" b="1" i="1">
                <a:solidFill>
                  <a:schemeClr val="bg1"/>
                </a:solidFill>
                <a:latin typeface="+mj-lt"/>
                <a:cs typeface="+mj-lt"/>
              </a:rPr>
              <a:t>P20210002</a:t>
            </a:r>
            <a:endParaRPr lang="en-US" altLang="zh-CN" sz="935" b="1" i="1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true"/>
        </p:nvSpPr>
        <p:spPr>
          <a:xfrm>
            <a:off x="10051415" y="6723380"/>
            <a:ext cx="2136775" cy="142240"/>
          </a:xfrm>
          <a:custGeom>
            <a:avLst/>
            <a:gdLst>
              <a:gd name="connsiteX0" fmla="*/ 153 w 2299"/>
              <a:gd name="connsiteY0" fmla="*/ 0 h 168"/>
              <a:gd name="connsiteX1" fmla="*/ 2299 w 2299"/>
              <a:gd name="connsiteY1" fmla="*/ 0 h 168"/>
              <a:gd name="connsiteX2" fmla="*/ 2299 w 2299"/>
              <a:gd name="connsiteY2" fmla="*/ 168 h 168"/>
              <a:gd name="connsiteX3" fmla="*/ 0 w 2299"/>
              <a:gd name="connsiteY3" fmla="*/ 166 h 168"/>
              <a:gd name="connsiteX4" fmla="*/ 153 w 2299"/>
              <a:gd name="connsiteY4" fmla="*/ 0 h 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" h="168">
                <a:moveTo>
                  <a:pt x="153" y="0"/>
                </a:moveTo>
                <a:lnTo>
                  <a:pt x="2299" y="0"/>
                </a:lnTo>
                <a:lnTo>
                  <a:pt x="2299" y="168"/>
                </a:lnTo>
                <a:lnTo>
                  <a:pt x="0" y="166"/>
                </a:lnTo>
                <a:lnTo>
                  <a:pt x="153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4" name="任意多边形 3"/>
          <p:cNvSpPr/>
          <p:nvPr userDrawn="true"/>
        </p:nvSpPr>
        <p:spPr>
          <a:xfrm>
            <a:off x="635" y="6720840"/>
            <a:ext cx="10135870" cy="144780"/>
          </a:xfrm>
          <a:custGeom>
            <a:avLst/>
            <a:gdLst>
              <a:gd name="connsiteX0" fmla="*/ 0 w 12198"/>
              <a:gd name="connsiteY0" fmla="*/ 3 h 171"/>
              <a:gd name="connsiteX1" fmla="*/ 12198 w 12198"/>
              <a:gd name="connsiteY1" fmla="*/ 0 h 171"/>
              <a:gd name="connsiteX2" fmla="*/ 12037 w 12198"/>
              <a:gd name="connsiteY2" fmla="*/ 171 h 171"/>
              <a:gd name="connsiteX3" fmla="*/ 0 w 12198"/>
              <a:gd name="connsiteY3" fmla="*/ 171 h 171"/>
              <a:gd name="connsiteX4" fmla="*/ 0 w 12198"/>
              <a:gd name="connsiteY4" fmla="*/ 3 h 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" h="171">
                <a:moveTo>
                  <a:pt x="0" y="3"/>
                </a:moveTo>
                <a:lnTo>
                  <a:pt x="12198" y="0"/>
                </a:lnTo>
                <a:lnTo>
                  <a:pt x="12037" y="171"/>
                </a:lnTo>
                <a:lnTo>
                  <a:pt x="0" y="171"/>
                </a:lnTo>
                <a:lnTo>
                  <a:pt x="0" y="3"/>
                </a:lnTo>
                <a:close/>
              </a:path>
            </a:pathLst>
          </a:custGeom>
          <a:solidFill>
            <a:srgbClr val="FF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800">
              <a:sym typeface="+mn-ea"/>
            </a:endParaRPr>
          </a:p>
        </p:txBody>
      </p:sp>
      <p:sp>
        <p:nvSpPr>
          <p:cNvPr id="5" name="文本框 4"/>
          <p:cNvSpPr txBox="true"/>
          <p:nvPr userDrawn="true"/>
        </p:nvSpPr>
        <p:spPr>
          <a:xfrm>
            <a:off x="10551522" y="6682317"/>
            <a:ext cx="165544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schemeClr val="bg1"/>
                </a:solidFill>
                <a:cs typeface="Arial" panose="02080604020202020204" pitchFamily="34" charset="0"/>
                <a:sym typeface="+mn-ea"/>
              </a:rPr>
              <a:t>Westone  Information Industry  INC.</a:t>
            </a:r>
            <a:endParaRPr lang="en-US" altLang="zh-CN" sz="800" kern="0" dirty="0">
              <a:solidFill>
                <a:schemeClr val="bg1"/>
              </a:solidFill>
              <a:cs typeface="Arial" panose="02080604020202020204" pitchFamily="34" charset="0"/>
              <a:sym typeface="+mn-ea"/>
            </a:endParaRPr>
          </a:p>
        </p:txBody>
      </p:sp>
      <p:sp>
        <p:nvSpPr>
          <p:cNvPr id="2" name="文本框 1"/>
          <p:cNvSpPr txBox="true"/>
          <p:nvPr userDrawn="true"/>
        </p:nvSpPr>
        <p:spPr>
          <a:xfrm>
            <a:off x="617" y="6682317"/>
            <a:ext cx="1179830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35" b="1" i="1">
                <a:solidFill>
                  <a:schemeClr val="bg1"/>
                </a:solidFill>
                <a:latin typeface="+mj-lt"/>
                <a:cs typeface="+mj-lt"/>
              </a:rPr>
              <a:t>股票代码：</a:t>
            </a:r>
            <a:r>
              <a:rPr lang="en-US" altLang="zh-CN" sz="935" b="1" i="1">
                <a:solidFill>
                  <a:schemeClr val="bg1"/>
                </a:solidFill>
                <a:latin typeface="+mj-lt"/>
                <a:cs typeface="+mj-lt"/>
              </a:rPr>
              <a:t>002268</a:t>
            </a:r>
            <a:endParaRPr lang="en-US" altLang="zh-CN" sz="935" b="1" i="1">
              <a:solidFill>
                <a:schemeClr val="bg1"/>
              </a:solidFill>
              <a:latin typeface="+mj-lt"/>
              <a:cs typeface="+mj-lt"/>
            </a:endParaRPr>
          </a:p>
        </p:txBody>
      </p:sp>
      <p:pic>
        <p:nvPicPr>
          <p:cNvPr id="7" name="图片 6" descr="【非密】卫士通logo-文字黑色（无小字）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9951085" y="42545"/>
            <a:ext cx="1678305" cy="783590"/>
          </a:xfrm>
          <a:prstGeom prst="rect">
            <a:avLst/>
          </a:prstGeom>
        </p:spPr>
      </p:pic>
      <p:sp>
        <p:nvSpPr>
          <p:cNvPr id="10" name="文本框 9"/>
          <p:cNvSpPr txBox="true"/>
          <p:nvPr userDrawn="true"/>
        </p:nvSpPr>
        <p:spPr>
          <a:xfrm>
            <a:off x="9215102" y="6678507"/>
            <a:ext cx="795655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35" b="1" i="1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P20210002</a:t>
            </a:r>
            <a:endParaRPr lang="en-US" altLang="zh-CN" sz="935" b="1" i="1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035" y="365125"/>
            <a:ext cx="10513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035" y="1825625"/>
            <a:ext cx="1051353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42D6-DF36-4FFF-9449-A8CBB500C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08906" y="6356351"/>
            <a:ext cx="2742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DBD1-4D0D-4464-B15A-849967CA57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true"/>
        </p:nvSpPr>
        <p:spPr>
          <a:xfrm>
            <a:off x="158115" y="-769620"/>
            <a:ext cx="570865" cy="550545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true"/>
        </p:nvSpPr>
        <p:spPr>
          <a:xfrm>
            <a:off x="927735" y="-769620"/>
            <a:ext cx="570865" cy="550545"/>
          </a:xfrm>
          <a:prstGeom prst="rect">
            <a:avLst/>
          </a:prstGeom>
          <a:solidFill>
            <a:srgbClr val="F4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true"/>
        </p:nvSpPr>
        <p:spPr>
          <a:xfrm>
            <a:off x="1734820" y="-769620"/>
            <a:ext cx="570865" cy="550545"/>
          </a:xfrm>
          <a:prstGeom prst="rect">
            <a:avLst/>
          </a:prstGeom>
          <a:solidFill>
            <a:srgbClr val="C8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true"/>
        </p:nvSpPr>
        <p:spPr>
          <a:xfrm>
            <a:off x="2542540" y="-769620"/>
            <a:ext cx="570865" cy="550545"/>
          </a:xfrm>
          <a:prstGeom prst="rect">
            <a:avLst/>
          </a:prstGeom>
          <a:solidFill>
            <a:srgbClr val="CF67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true"/>
        </p:nvSpPr>
        <p:spPr>
          <a:xfrm>
            <a:off x="3281680" y="-769620"/>
            <a:ext cx="570865" cy="550545"/>
          </a:xfrm>
          <a:prstGeom prst="rect">
            <a:avLst/>
          </a:prstGeom>
          <a:solidFill>
            <a:srgbClr val="EA9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true"/>
        </p:nvSpPr>
        <p:spPr>
          <a:xfrm>
            <a:off x="4088765" y="-769620"/>
            <a:ext cx="570865" cy="550545"/>
          </a:xfrm>
          <a:prstGeom prst="rect">
            <a:avLst/>
          </a:prstGeom>
          <a:solidFill>
            <a:srgbClr val="E4B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true"/>
        </p:nvSpPr>
        <p:spPr>
          <a:xfrm>
            <a:off x="4905375" y="-769620"/>
            <a:ext cx="570865" cy="550545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true"/>
        </p:nvSpPr>
        <p:spPr>
          <a:xfrm>
            <a:off x="5718175" y="-769620"/>
            <a:ext cx="570865" cy="550545"/>
          </a:xfrm>
          <a:prstGeom prst="rect">
            <a:avLst/>
          </a:prstGeom>
          <a:solidFill>
            <a:srgbClr val="B2B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Rectangle 94"/>
          <p:cNvSpPr/>
          <p:nvPr userDrawn="true"/>
        </p:nvSpPr>
        <p:spPr>
          <a:xfrm>
            <a:off x="6530975" y="-768985"/>
            <a:ext cx="572400" cy="549910"/>
          </a:xfrm>
          <a:prstGeom prst="rect">
            <a:avLst/>
          </a:prstGeom>
          <a:solidFill>
            <a:srgbClr val="1F4C6B"/>
          </a:solidFill>
          <a:ln>
            <a:noFill/>
          </a:ln>
        </p:spPr>
        <p:style>
          <a:lnRef idx="2">
            <a:srgbClr val="1F4C6B">
              <a:shade val="50000"/>
            </a:srgbClr>
          </a:lnRef>
          <a:fillRef idx="1">
            <a:srgbClr val="1F4C6B"/>
          </a:fillRef>
          <a:effectRef idx="0">
            <a:srgbClr val="1F4C6B"/>
          </a:effectRef>
          <a:fontRef idx="minor">
            <a:sysClr val="window" lastClr="FFFFFF"/>
          </a:fontRef>
        </p:style>
        <p:txBody>
          <a:bodyPr lIns="121920" tIns="0" rIns="0" bIns="0" rtlCol="0" anchor="ctr" anchorCtr="false"/>
          <a:p>
            <a:endParaRPr lang="en-US" sz="1200" dirty="0">
              <a:solidFill>
                <a:sysClr val="window" lastClr="FFFFFF"/>
              </a:solidFill>
              <a:cs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4.png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4.png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4.png"/><Relationship Id="rId3" Type="http://schemas.openxmlformats.org/officeDocument/2006/relationships/tags" Target="../tags/tag18.xml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true"/>
          <p:nvPr/>
        </p:nvSpPr>
        <p:spPr>
          <a:xfrm>
            <a:off x="8632190" y="4702810"/>
            <a:ext cx="26600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 b="1" spc="500" dirty="0" smtClean="0">
                <a:solidFill>
                  <a:schemeClr val="bg1"/>
                </a:solidFill>
              </a:rPr>
              <a:t>by: </a:t>
            </a:r>
            <a:r>
              <a:rPr lang="en-US" altLang="zh-CN" sz="4000" b="1" spc="500" dirty="0" smtClean="0">
                <a:solidFill>
                  <a:schemeClr val="bg1"/>
                </a:solidFill>
              </a:rPr>
              <a:t>郭红</a:t>
            </a:r>
            <a:endParaRPr lang="en-US" altLang="zh-CN" sz="4000" b="1" spc="500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68881" y="1882188"/>
            <a:ext cx="4034790" cy="1162791"/>
            <a:chOff x="1912776" y="1698168"/>
            <a:chExt cx="4034790" cy="1162791"/>
          </a:xfrm>
        </p:grpSpPr>
        <p:sp>
          <p:nvSpPr>
            <p:cNvPr id="13" name="文本框 12"/>
            <p:cNvSpPr txBox="true"/>
            <p:nvPr/>
          </p:nvSpPr>
          <p:spPr>
            <a:xfrm>
              <a:off x="1912776" y="1754154"/>
              <a:ext cx="4034790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spc="500" dirty="0" smtClean="0">
                  <a:solidFill>
                    <a:srgbClr val="FF821C"/>
                  </a:solidFill>
                </a:rPr>
                <a:t>SQL</a:t>
              </a:r>
              <a:r>
                <a:rPr lang="zh-CN" altLang="en-US" sz="6600" b="1" spc="500" dirty="0" smtClean="0">
                  <a:solidFill>
                    <a:srgbClr val="FF821C"/>
                  </a:solidFill>
                </a:rPr>
                <a:t>优化</a:t>
              </a:r>
              <a:endParaRPr lang="zh-CN" altLang="en-US" sz="6600" b="1" spc="500" dirty="0" smtClean="0">
                <a:solidFill>
                  <a:srgbClr val="FF821C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1912776" y="1698168"/>
              <a:ext cx="4034790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spc="500" dirty="0" smtClean="0">
                  <a:solidFill>
                    <a:schemeClr val="bg1"/>
                  </a:solidFill>
                </a:rPr>
                <a:t>SQL</a:t>
              </a:r>
              <a:r>
                <a:rPr lang="zh-CN" altLang="en-US" sz="6600" b="1" spc="500" dirty="0" smtClean="0">
                  <a:solidFill>
                    <a:schemeClr val="bg1"/>
                  </a:solidFill>
                </a:rPr>
                <a:t>优化</a:t>
              </a:r>
              <a:endParaRPr lang="zh-CN" altLang="en-US" sz="6600" b="1" spc="5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索引数据结构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2" name="TextBox 1"/>
          <p:cNvSpPr txBox="true"/>
          <p:nvPr/>
        </p:nvSpPr>
        <p:spPr>
          <a:xfrm>
            <a:off x="869315" y="1049020"/>
            <a:ext cx="1019937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hash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以键值对的方式存储数据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，Hash表存储表数据Key可以存储索引列，Value可以存储行记录或者行磁盘地址。Hash表在等值查询时效率很高，时间复杂度为O(1)；但是不支持范围快速查找，范围查找时还是只能通过扫描全表方式。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二叉查找树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二叉树特点：每个节点最多有2个分叉，左子树和右子树数据顺序左小右大。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（可能退化为链表）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平衡二叉查找树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树（非聚簇索引）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B+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树（聚簇索引）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索引原理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-B+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树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805180"/>
            <a:ext cx="11339195" cy="5769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索引原理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-B+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树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5" name="TextBox 1"/>
          <p:cNvSpPr txBox="true"/>
          <p:nvPr/>
        </p:nvSpPr>
        <p:spPr>
          <a:xfrm>
            <a:off x="937260" y="1146175"/>
            <a:ext cx="101993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特点：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每个节点大小为一页（16KB）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非叶子节点只存储键值信息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所有叶子节点之间都有一个链指针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数据记录都存放在叶子节点中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树高度一般都在2~4层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索引创建原则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5" name="TextBox 1"/>
          <p:cNvSpPr txBox="true"/>
          <p:nvPr/>
        </p:nvSpPr>
        <p:spPr>
          <a:xfrm>
            <a:off x="996315" y="1077595"/>
            <a:ext cx="101993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表的主键、外键必须有索引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数据量超过 300 的表应该有索引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经常出现在 WHERE 子句中的字段，特别是大表的字段，应该建立索引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索引应该建在选择性高的字段上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索引应该建在小字段上，对于大的文本字段甚至超长字段，不要建索引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正确选择复合索引中的主列字段，一般是选择性较好的字段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频繁进行数据操作的表，不要建立太多的索引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尽量不要对数据库中某个含有大量重复的值的字段建立索引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索引缺点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5" name="TextBox 1"/>
          <p:cNvSpPr txBox="true"/>
          <p:nvPr/>
        </p:nvSpPr>
        <p:spPr>
          <a:xfrm>
            <a:off x="996315" y="1077595"/>
            <a:ext cx="101993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创建索引和维护索引要耗费时间，这种时间随着数据量的增加而增加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索引需要占用物理空间，数据量越大，占用空间越大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降低表的增删改效率，因为每次增删改都会修改索引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true"/>
          </p:cNvPicPr>
          <p:nvPr>
            <p:custDataLst>
              <p:tags r:id="rId1"/>
            </p:custDataLst>
          </p:nvPr>
        </p:nvPicPr>
        <p:blipFill rotWithShape="true">
          <a:blip r:embed="rId2">
            <a:grayscl/>
            <a:lum bright="70000" contrast="-70000"/>
          </a:blip>
          <a:srcRect/>
          <a:stretch>
            <a:fillRect/>
          </a:stretch>
        </p:blipFill>
        <p:spPr>
          <a:xfrm flipH="true">
            <a:off x="5810865" y="2494921"/>
            <a:ext cx="6381134" cy="422592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true"/>
          </p:cNvPicPr>
          <p:nvPr>
            <p:custDataLst>
              <p:tags r:id="rId3"/>
            </p:custDataLst>
          </p:nvPr>
        </p:nvPicPr>
        <p:blipFill rotWithShape="true">
          <a:blip r:embed="rId4">
            <a:grayscl/>
            <a:lum bright="70000" contrast="-70000"/>
          </a:blip>
          <a:srcRect/>
          <a:stretch>
            <a:fillRect/>
          </a:stretch>
        </p:blipFill>
        <p:spPr>
          <a:xfrm flipV="true">
            <a:off x="-1" y="0"/>
            <a:ext cx="4521713" cy="2975386"/>
          </a:xfrm>
          <a:prstGeom prst="rect">
            <a:avLst/>
          </a:prstGeom>
        </p:spPr>
      </p:pic>
      <p:sp>
        <p:nvSpPr>
          <p:cNvPr id="2" name="文本框 2"/>
          <p:cNvSpPr txBox="true">
            <a:spLocks noChangeArrowheads="true"/>
          </p:cNvSpPr>
          <p:nvPr>
            <p:custDataLst>
              <p:tags r:id="rId5"/>
            </p:custDataLst>
          </p:nvPr>
        </p:nvSpPr>
        <p:spPr bwMode="auto">
          <a:xfrm>
            <a:off x="1583417" y="1955613"/>
            <a:ext cx="4434149" cy="32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10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03</a:t>
            </a:r>
            <a:endParaRPr lang="en-US" altLang="zh-CN" sz="210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5814021" y="3616288"/>
            <a:ext cx="4859317" cy="0"/>
          </a:xfrm>
          <a:prstGeom prst="line">
            <a:avLst/>
          </a:prstGeom>
          <a:ln w="12700">
            <a:solidFill>
              <a:sysClr val="windowText" lastClr="000000">
                <a:lumMod val="20000"/>
                <a:lumOff val="80000"/>
              </a:sysClr>
            </a:solidFill>
            <a:headEnd type="oval"/>
            <a:tailEnd type="oval"/>
          </a:ln>
        </p:spPr>
        <p:style>
          <a:lnRef idx="1">
            <a:srgbClr val="B30000"/>
          </a:lnRef>
          <a:fillRef idx="0">
            <a:srgbClr val="B30000"/>
          </a:fillRef>
          <a:effectRef idx="0">
            <a:srgbClr val="B30000"/>
          </a:effectRef>
          <a:fontRef idx="minor">
            <a:sysClr val="windowText" lastClr="000000"/>
          </a:fontRef>
        </p:style>
      </p:cxnSp>
      <p:sp>
        <p:nvSpPr>
          <p:cNvPr id="4" name="矩形 3"/>
          <p:cNvSpPr/>
          <p:nvPr/>
        </p:nvSpPr>
        <p:spPr>
          <a:xfrm>
            <a:off x="5994400" y="2730500"/>
            <a:ext cx="4799330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SQL</a:t>
            </a:r>
            <a:r>
              <a:rPr lang="zh-CN" altLang="en-US" sz="54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分析</a:t>
            </a:r>
            <a:endParaRPr lang="zh-CN" altLang="en-US" sz="54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SQL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分析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5" name="TextBox 1"/>
          <p:cNvSpPr txBox="true"/>
          <p:nvPr/>
        </p:nvSpPr>
        <p:spPr>
          <a:xfrm>
            <a:off x="937895" y="1096645"/>
            <a:ext cx="101993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查看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msyql服务器的状态信息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----show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status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找到执行慢的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语句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----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慢日志查询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分析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语句慢的原因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----explain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分析sql时间消耗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在哪里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----show profile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show status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5" name="TextBox 1"/>
          <p:cNvSpPr txBox="true"/>
          <p:nvPr/>
        </p:nvSpPr>
        <p:spPr>
          <a:xfrm>
            <a:off x="927100" y="892175"/>
            <a:ext cx="101993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SHOW STATUS提供msyql服务器的状态信息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show global status like 'Com_select%';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执行select操作的次数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show global status like 'Com_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insert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%';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执行insert操作的次数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show global status like 'Com_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update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%';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执行update操作的次数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show global status like 'Com_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delete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%';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执行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delete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操作的次数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show status like ‘Connections' 试图连接MySQL服务器的次数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show status like ‘Uptime' 服务器工作的时间（单位秒）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show status like ‘Slow_queries'  慢查询的次数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慢日志查询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5" name="TextBox 1"/>
          <p:cNvSpPr txBox="true"/>
          <p:nvPr/>
        </p:nvSpPr>
        <p:spPr>
          <a:xfrm>
            <a:off x="927100" y="892175"/>
            <a:ext cx="10199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慢日志查询是MySQL提供的一种日志记录，它记录MySQL中响应时间超过阈值的语句，具体指运行时间超过long_query_time值的sql语句，该sql语句会被记录到慢查询日志中。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3402965"/>
            <a:ext cx="5562600" cy="781050"/>
          </a:xfrm>
          <a:prstGeom prst="rect">
            <a:avLst/>
          </a:prstGeom>
        </p:spPr>
      </p:pic>
      <p:sp>
        <p:nvSpPr>
          <p:cNvPr id="3" name="TextBox 1"/>
          <p:cNvSpPr txBox="true"/>
          <p:nvPr/>
        </p:nvSpPr>
        <p:spPr>
          <a:xfrm>
            <a:off x="712470" y="2719070"/>
            <a:ext cx="10199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开启慢日志查询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15" y="3402965"/>
            <a:ext cx="5667375" cy="666750"/>
          </a:xfrm>
          <a:prstGeom prst="rect">
            <a:avLst/>
          </a:prstGeom>
        </p:spPr>
      </p:pic>
      <p:sp>
        <p:nvSpPr>
          <p:cNvPr id="7" name="TextBox 1"/>
          <p:cNvSpPr txBox="true"/>
          <p:nvPr/>
        </p:nvSpPr>
        <p:spPr>
          <a:xfrm>
            <a:off x="6309995" y="2645410"/>
            <a:ext cx="10199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设置慢日志时间阀值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4351020"/>
            <a:ext cx="10335895" cy="2306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慢日志查询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3" name="TextBox 1"/>
          <p:cNvSpPr txBox="true"/>
          <p:nvPr/>
        </p:nvSpPr>
        <p:spPr>
          <a:xfrm>
            <a:off x="937895" y="911225"/>
            <a:ext cx="101993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慢日志文件过大，人工分析比较费时，可以使用mysqldumpslow工具分析日志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mysqldumpslow -s c -t 10 {$PATH}/slow-log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-s, 是sort的意思，表示按照何种方式排序，c、t、l、r分别是按照记录次数、时间、查询时间、返回的记录数来排序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-t, 是top n的意思，即为返回前面多少条的数据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4326255"/>
            <a:ext cx="6503035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5157470"/>
            <a:ext cx="6162675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426485" y="2207500"/>
            <a:ext cx="3662806" cy="20045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rgbClr val="FF9323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29194" y="2207500"/>
            <a:ext cx="3662806" cy="2004512"/>
          </a:xfrm>
          <a:prstGeom prst="rect">
            <a:avLst/>
          </a:prstGeom>
          <a:solidFill>
            <a:srgbClr val="FF9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rgbClr val="FF9323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68386" y="2453568"/>
            <a:ext cx="274955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cap="all" spc="-500" dirty="0">
                <a:solidFill>
                  <a:schemeClr val="bg1"/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Arial Regular" panose="020B0604020202090204" charset="0"/>
                <a:sym typeface="Arial" panose="02080604020202020204" pitchFamily="34" charset="0"/>
              </a:rPr>
              <a:t>contents</a:t>
            </a:r>
            <a:endParaRPr lang="en-US" altLang="zh-CN" sz="4400" cap="all" spc="-500" dirty="0">
              <a:solidFill>
                <a:schemeClr val="bg1"/>
              </a:solidFill>
              <a:uFillTx/>
              <a:latin typeface="Arial" panose="02080604020202020204" pitchFamily="34" charset="0"/>
              <a:ea typeface="微软雅黑" panose="020B0503020204020204" pitchFamily="34" charset="-122"/>
              <a:cs typeface="Arial Regular" panose="020B0604020202090204" charset="0"/>
              <a:sym typeface="Arial" panose="02080604020202020204" pitchFamily="34" charset="0"/>
            </a:endParaRPr>
          </a:p>
        </p:txBody>
      </p:sp>
      <p:sp>
        <p:nvSpPr>
          <p:cNvPr id="14" name="Content Placeholder 2"/>
          <p:cNvSpPr txBox="true"/>
          <p:nvPr/>
        </p:nvSpPr>
        <p:spPr>
          <a:xfrm>
            <a:off x="2409159" y="823707"/>
            <a:ext cx="931145" cy="564158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pitchFamily="34" charset="0"/>
              <a:buNone/>
            </a:pPr>
            <a:r>
              <a:rPr lang="en-US" altLang="zh-CN" sz="4400" dirty="0">
                <a:solidFill>
                  <a:srgbClr val="FF9323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01</a:t>
            </a:r>
            <a:endParaRPr lang="en-US" altLang="zh-CN" sz="4400" dirty="0">
              <a:solidFill>
                <a:srgbClr val="FF9323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true">
            <a:off x="3111749" y="1199308"/>
            <a:ext cx="228555" cy="3771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true"/>
          <p:nvPr/>
        </p:nvSpPr>
        <p:spPr>
          <a:xfrm>
            <a:off x="3441032" y="895019"/>
            <a:ext cx="2449782" cy="564158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概述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8" name="Content Placeholder 2"/>
          <p:cNvSpPr txBox="true"/>
          <p:nvPr/>
        </p:nvSpPr>
        <p:spPr>
          <a:xfrm>
            <a:off x="2409159" y="2273329"/>
            <a:ext cx="931145" cy="564158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ClrTx/>
              <a:buSzTx/>
              <a:buFont typeface="Arial" panose="02080604020202020204" pitchFamily="34" charset="0"/>
              <a:buNone/>
            </a:pPr>
            <a:r>
              <a:rPr lang="en-US" altLang="zh-CN" sz="4400" dirty="0">
                <a:solidFill>
                  <a:srgbClr val="FF9323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02</a:t>
            </a:r>
            <a:endParaRPr lang="en-US" altLang="zh-CN" sz="4400" dirty="0">
              <a:solidFill>
                <a:srgbClr val="FF9323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true">
            <a:off x="3111749" y="2648928"/>
            <a:ext cx="228555" cy="3771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true"/>
          <p:nvPr/>
        </p:nvSpPr>
        <p:spPr>
          <a:xfrm>
            <a:off x="3441065" y="2348865"/>
            <a:ext cx="5567045" cy="563880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3" name="Content Placeholder 2"/>
          <p:cNvSpPr txBox="true"/>
          <p:nvPr/>
        </p:nvSpPr>
        <p:spPr>
          <a:xfrm>
            <a:off x="2409159" y="3728538"/>
            <a:ext cx="931145" cy="564158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ClrTx/>
              <a:buSzTx/>
              <a:buFont typeface="Arial" panose="02080604020202020204" pitchFamily="34" charset="0"/>
              <a:buNone/>
            </a:pPr>
            <a:r>
              <a:rPr lang="en-US" altLang="zh-CN" sz="4400" dirty="0">
                <a:solidFill>
                  <a:srgbClr val="FF9323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03</a:t>
            </a:r>
            <a:endParaRPr lang="en-US" altLang="zh-CN" sz="4400" dirty="0">
              <a:solidFill>
                <a:srgbClr val="FF9323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true">
            <a:off x="3111749" y="4104138"/>
            <a:ext cx="228555" cy="3771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true"/>
          <p:nvPr/>
        </p:nvSpPr>
        <p:spPr>
          <a:xfrm>
            <a:off x="3441065" y="3803650"/>
            <a:ext cx="3025140" cy="563880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SQL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26" name="Content Placeholder 2"/>
          <p:cNvSpPr txBox="true"/>
          <p:nvPr/>
        </p:nvSpPr>
        <p:spPr>
          <a:xfrm>
            <a:off x="2409159" y="5212753"/>
            <a:ext cx="931145" cy="564158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ClrTx/>
              <a:buSzTx/>
              <a:buFont typeface="Arial" panose="02080604020202020204" pitchFamily="34" charset="0"/>
              <a:buNone/>
            </a:pPr>
            <a:r>
              <a:rPr lang="en-US" altLang="zh-CN" sz="4400" dirty="0">
                <a:solidFill>
                  <a:srgbClr val="FF9323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04</a:t>
            </a:r>
            <a:endParaRPr lang="en-US" altLang="zh-CN" sz="4400" dirty="0">
              <a:solidFill>
                <a:srgbClr val="FF9323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true">
            <a:off x="3111749" y="5588354"/>
            <a:ext cx="228555" cy="37711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true"/>
          <p:nvPr/>
        </p:nvSpPr>
        <p:spPr>
          <a:xfrm>
            <a:off x="3441065" y="5273675"/>
            <a:ext cx="4276090" cy="563880"/>
          </a:xfrm>
          <a:prstGeom prst="rect">
            <a:avLst/>
          </a:prstGeom>
        </p:spPr>
        <p:txBody>
          <a:bodyPr vert="horz" lIns="91422" tIns="45711" rIns="91422" bIns="4571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SQL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优化示例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&amp;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技巧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0007906" y="3221833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80604020202020204" pitchFamily="34" charset="0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68326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explain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执行计划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3" name="TextBox 1"/>
          <p:cNvSpPr txBox="true"/>
          <p:nvPr/>
        </p:nvSpPr>
        <p:spPr>
          <a:xfrm>
            <a:off x="879475" y="805180"/>
            <a:ext cx="10199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45720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使用explain关键字可以模拟优化器执行sql查询语句，从而知道MySQL是如何处理sql语句。explain主要用于分析查询语句或表结构的性能瓶颈。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45720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可以知道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是否使用索引，或者缺少索引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3190240"/>
            <a:ext cx="10415270" cy="187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68326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explain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执行计划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6" name="TextBox 1"/>
          <p:cNvSpPr txBox="true"/>
          <p:nvPr/>
        </p:nvSpPr>
        <p:spPr>
          <a:xfrm>
            <a:off x="868680" y="982980"/>
            <a:ext cx="10199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id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:select查询的序列号，包含一组数字，表示查询中执行select子句或操作表的顺序，该字段通常与table字段搭配来分析。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id相同，执行顺序从上到下。t1-&gt;t2-&gt;t3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2326005"/>
            <a:ext cx="8677275" cy="1677035"/>
          </a:xfrm>
          <a:prstGeom prst="rect">
            <a:avLst/>
          </a:prstGeom>
        </p:spPr>
      </p:pic>
      <p:sp>
        <p:nvSpPr>
          <p:cNvPr id="8" name="文本框 7"/>
          <p:cNvSpPr txBox="true"/>
          <p:nvPr/>
        </p:nvSpPr>
        <p:spPr>
          <a:xfrm>
            <a:off x="868680" y="3876040"/>
            <a:ext cx="92900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</a:rPr>
              <a:t>id不同，如果是子查询，id的序号会递增，id值越大执行优先级越高。t3-&gt;t1-&gt;t2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" y="4429125"/>
            <a:ext cx="7962900" cy="213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68326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explain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执行计划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6" name="TextBox 1"/>
          <p:cNvSpPr txBox="true"/>
          <p:nvPr/>
        </p:nvSpPr>
        <p:spPr>
          <a:xfrm>
            <a:off x="790575" y="973455"/>
            <a:ext cx="101993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select_type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:查询的类型，主要用于区别普通查询、联合查询、子查询等复杂的查询。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主要有六种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SIMPLE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简单的select查询，查询中不包含子查询或union查询。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PRIMARY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查询中若包含任何复杂的子部分，最外层查询为PRIMARY，也就是最后加载的就是PRIMARY。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SUBQUERY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在select或where列表中包含了子查询，就为被标记为SUBQUERY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DERIVED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在from列表中包含的子查询会被标记为DERIVED(衍生)，MySQL会递归执行这些子查询，将结果放在临时表中。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UNION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若第二个select出现在union后，则被标记为UNION，若union包含在from子句的子查询中，外层select将被标记为DERIVED。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UNION RESULT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union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的结果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。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4494530"/>
            <a:ext cx="7634605" cy="199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68326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explain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执行计划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6" name="TextBox 1"/>
          <p:cNvSpPr txBox="true"/>
          <p:nvPr/>
        </p:nvSpPr>
        <p:spPr>
          <a:xfrm>
            <a:off x="790575" y="973455"/>
            <a:ext cx="1019937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type</a:t>
            </a: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:访问类型，</a:t>
            </a:r>
            <a:r>
              <a:rPr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type的值主要有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7</a:t>
            </a:r>
            <a:r>
              <a:rPr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种，该值表示查询的sql语句好坏，从最好到最差依次为：system&gt;const&gt;eq_ref&gt;ref&gt;range&gt;index&gt;ALL。一般来说，得保证查询至少达到range级别，最好能达到ref。</a:t>
            </a:r>
            <a:endParaRPr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system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：表只有一行记录，是const的特例类型，可以忽略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const：表示通过一次索引就找到了结果，常出现于primary key或unique索引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eq_ref: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唯一性索引扫描，对于每个索引键，表中只有一条记录与之匹配，常见于主键或唯一索引扫描。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ref：非唯一性索引扫描，返回匹配某个单独值的所有行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range：只检索给定范围的行，使用一个索引来选择行，key列显示使用了哪个索引，一般就是在你的where语句中出现了between、&lt;、&gt;、in等查询，这种范围扫描索引比全表扫描要好，因为它只需要开始于索引的某一点，而结束于另一点，不用扫描全部索引。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index：full index scan,index与ALL区别为index类型只遍历索引树，这通常比ALL快，因为索引文件通常比数据文件小，也就是说虽然ALL和index都是读全表，但index是从索引中读取的，而ALL是从硬盘中读的。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ALL：效率最差，全表扫描，比如select * from user这种查询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68326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explain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执行计划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6" name="TextBox 1"/>
          <p:cNvSpPr txBox="true"/>
          <p:nvPr/>
        </p:nvSpPr>
        <p:spPr>
          <a:xfrm>
            <a:off x="790575" y="973455"/>
            <a:ext cx="1019937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possible_keys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：显示可能应用在这张表中的索引，一个或多个。查询涉及到的字段上若存在索引，则该索引将被列出，但不一定被查询实际使用。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key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实际使用的索引。如果为null，则没有使用索引，查询中若使用了覆盖索引，则该索引仅出现在key列表中。覆盖索引：也就是select查询的字段刚好跟某个索引的字段顺序和个数是一样的。这个时候就默认从索引取，而不用全表扫描。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key_len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:表示索引中使用的字节数，可通过该列计算查询中使用的索引的长度，在不损失精确性的情况下，长度越短越好。也就是查询结果相同，查询条件越少越好。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ref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：显示索引的哪一列被使用了，如果可能的话。是一个常数，哪些列或常量被用于查找索引列上的值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rows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：根据表统计信息及索引选用情况，大致估算出找到所需的记录所需要读取的行数（越小越好）</a:t>
            </a:r>
            <a:endParaRPr lang="zh-CN" sz="16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lang="zh-CN" sz="16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68326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explain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执行计划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6" name="TextBox 1"/>
          <p:cNvSpPr txBox="true"/>
          <p:nvPr/>
        </p:nvSpPr>
        <p:spPr>
          <a:xfrm>
            <a:off x="790575" y="973455"/>
            <a:ext cx="1019937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sz="20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Extra</a:t>
            </a:r>
            <a:r>
              <a:rPr lang="zh-CN" sz="2000" dirty="0"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：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包含不适合在其他列中显示但十分重要的额外信息。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Using filesort:说明MySQL会对数据使用一个外部的索引排序，而不是按照表内的索引顺序进行读取，MySQL中无法利用索引完成的排序操作称为“文件排序”。也就是说建好的索引，在排序的时候没有用上，也就是索引无效（最差）。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Using temporary:使用了临时表保存中间结果，MySQL在对查询结果排序时使用临时表，常见于排序order by和分组查询group by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Using index：表示相应的select操作中使用了覆盖索引（Covering index），避免访问了表的数据行，效率不错，如果同时出现using where，表明索引被用来执行索引键值的查找。如果没有同时出现using where，表明索引用来读取数据而非执行查找动作。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Using where：使用了where语句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Using join buffer：使用了连接缓存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Impossible where:where条件错乱了，也就是where条件互斥</a:t>
            </a:r>
            <a:endParaRPr lang="zh-CN" sz="20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lang="zh-CN" sz="16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68326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show</a:t>
            </a: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profile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6" name="TextBox 1"/>
          <p:cNvSpPr txBox="true"/>
          <p:nvPr/>
        </p:nvSpPr>
        <p:spPr>
          <a:xfrm>
            <a:off x="819785" y="944245"/>
            <a:ext cx="101993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Show Profile是mysql提供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，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可以用来分析当前会话中sql语句执行资源消耗情况的工具，可用于sql调优的测量。默认情况下处于关闭状态，并保存最近15次的运行结果。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最主要是看cpu和io，如果出现下面四个，则表明该条sql语句有问题，需要优化。</a:t>
            </a:r>
            <a:endParaRPr sz="20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sz="20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sz="20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lang="zh-CN" sz="16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65" name="图片 6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2540000"/>
            <a:ext cx="6662420" cy="1542415"/>
          </a:xfrm>
          <a:prstGeom prst="rect">
            <a:avLst/>
          </a:prstGeom>
        </p:spPr>
      </p:pic>
      <p:pic>
        <p:nvPicPr>
          <p:cNvPr id="61" name="图片 6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082415"/>
            <a:ext cx="9989820" cy="260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true"/>
          </p:cNvPicPr>
          <p:nvPr>
            <p:custDataLst>
              <p:tags r:id="rId1"/>
            </p:custDataLst>
          </p:nvPr>
        </p:nvPicPr>
        <p:blipFill rotWithShape="true">
          <a:blip r:embed="rId2">
            <a:grayscl/>
            <a:lum bright="70000" contrast="-70000"/>
          </a:blip>
          <a:srcRect/>
          <a:stretch>
            <a:fillRect/>
          </a:stretch>
        </p:blipFill>
        <p:spPr>
          <a:xfrm flipH="true">
            <a:off x="5810865" y="2494921"/>
            <a:ext cx="6381134" cy="422592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true"/>
          </p:cNvPicPr>
          <p:nvPr>
            <p:custDataLst>
              <p:tags r:id="rId3"/>
            </p:custDataLst>
          </p:nvPr>
        </p:nvPicPr>
        <p:blipFill rotWithShape="true">
          <a:blip r:embed="rId4">
            <a:grayscl/>
            <a:lum bright="70000" contrast="-70000"/>
          </a:blip>
          <a:srcRect/>
          <a:stretch>
            <a:fillRect/>
          </a:stretch>
        </p:blipFill>
        <p:spPr>
          <a:xfrm flipV="true">
            <a:off x="-1" y="0"/>
            <a:ext cx="4521713" cy="2975386"/>
          </a:xfrm>
          <a:prstGeom prst="rect">
            <a:avLst/>
          </a:prstGeom>
        </p:spPr>
      </p:pic>
      <p:sp>
        <p:nvSpPr>
          <p:cNvPr id="2" name="文本框 2"/>
          <p:cNvSpPr txBox="true">
            <a:spLocks noChangeArrowheads="true"/>
          </p:cNvSpPr>
          <p:nvPr>
            <p:custDataLst>
              <p:tags r:id="rId5"/>
            </p:custDataLst>
          </p:nvPr>
        </p:nvSpPr>
        <p:spPr bwMode="auto">
          <a:xfrm>
            <a:off x="1583417" y="1955613"/>
            <a:ext cx="4434149" cy="32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10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04</a:t>
            </a:r>
            <a:endParaRPr lang="en-US" altLang="zh-CN" sz="210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5814021" y="3616288"/>
            <a:ext cx="4859317" cy="0"/>
          </a:xfrm>
          <a:prstGeom prst="line">
            <a:avLst/>
          </a:prstGeom>
          <a:ln w="12700">
            <a:solidFill>
              <a:sysClr val="windowText" lastClr="000000">
                <a:lumMod val="20000"/>
                <a:lumOff val="80000"/>
              </a:sysClr>
            </a:solidFill>
            <a:headEnd type="oval"/>
            <a:tailEnd type="oval"/>
          </a:ln>
        </p:spPr>
        <p:style>
          <a:lnRef idx="1">
            <a:srgbClr val="B30000"/>
          </a:lnRef>
          <a:fillRef idx="0">
            <a:srgbClr val="B30000"/>
          </a:fillRef>
          <a:effectRef idx="0">
            <a:srgbClr val="B30000"/>
          </a:effectRef>
          <a:fontRef idx="minor">
            <a:sysClr val="windowText" lastClr="000000"/>
          </a:fontRef>
        </p:style>
      </p:cxnSp>
      <p:sp>
        <p:nvSpPr>
          <p:cNvPr id="4" name="矩形 3"/>
          <p:cNvSpPr/>
          <p:nvPr/>
        </p:nvSpPr>
        <p:spPr>
          <a:xfrm>
            <a:off x="5994400" y="2730500"/>
            <a:ext cx="4467989" cy="166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SQL</a:t>
            </a:r>
            <a:r>
              <a:rPr lang="zh-CN" altLang="en-US" sz="54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优化示例</a:t>
            </a:r>
            <a:r>
              <a:rPr lang="en-US" altLang="zh-CN" sz="54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&amp;</a:t>
            </a:r>
            <a:r>
              <a:rPr lang="zh-CN" altLang="en-US" sz="54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技巧</a:t>
            </a:r>
            <a:endParaRPr lang="zh-CN" altLang="en-US" sz="54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示例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0" name="TextBox 1"/>
          <p:cNvSpPr txBox="true"/>
          <p:nvPr/>
        </p:nvSpPr>
        <p:spPr>
          <a:xfrm>
            <a:off x="819785" y="944245"/>
            <a:ext cx="101993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准备工作：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创建两个表dept和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emp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dept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插入数据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100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主键索引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dno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emp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插入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500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万条数据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主键索引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eid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sz="20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sz="20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lang="zh-CN" sz="16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14" name="图片 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54980" y="3609975"/>
            <a:ext cx="5829300" cy="1905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80" y="1005205"/>
            <a:ext cx="5791200" cy="185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示例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0" name="TextBox 1"/>
          <p:cNvSpPr txBox="true"/>
          <p:nvPr/>
        </p:nvSpPr>
        <p:spPr>
          <a:xfrm>
            <a:off x="1034415" y="4037965"/>
            <a:ext cx="97891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如上所示，该查询时间总共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24.66891217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秒，服务器执行时间是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24.66881552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秒，表锁耗时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0.00012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秒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,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explain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执行计划如下：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sz="20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sz="20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lang="zh-CN" sz="1600" dirty="0"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5135245"/>
            <a:ext cx="10344150" cy="1257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30" y="2283460"/>
            <a:ext cx="2800350" cy="1276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45" y="1130300"/>
            <a:ext cx="4029075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true"/>
          </p:cNvPicPr>
          <p:nvPr>
            <p:custDataLst>
              <p:tags r:id="rId1"/>
            </p:custDataLst>
          </p:nvPr>
        </p:nvPicPr>
        <p:blipFill rotWithShape="true">
          <a:blip r:embed="rId2">
            <a:grayscl/>
            <a:lum bright="70000" contrast="-70000"/>
          </a:blip>
          <a:srcRect/>
          <a:stretch>
            <a:fillRect/>
          </a:stretch>
        </p:blipFill>
        <p:spPr>
          <a:xfrm flipH="true">
            <a:off x="5810865" y="2494921"/>
            <a:ext cx="6381134" cy="422592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true"/>
          </p:cNvPicPr>
          <p:nvPr>
            <p:custDataLst>
              <p:tags r:id="rId3"/>
            </p:custDataLst>
          </p:nvPr>
        </p:nvPicPr>
        <p:blipFill rotWithShape="true">
          <a:blip r:embed="rId4">
            <a:grayscl/>
            <a:lum bright="70000" contrast="-70000"/>
          </a:blip>
          <a:srcRect/>
          <a:stretch>
            <a:fillRect/>
          </a:stretch>
        </p:blipFill>
        <p:spPr>
          <a:xfrm flipV="true">
            <a:off x="-1" y="0"/>
            <a:ext cx="4521713" cy="2975386"/>
          </a:xfrm>
          <a:prstGeom prst="rect">
            <a:avLst/>
          </a:prstGeom>
        </p:spPr>
      </p:pic>
      <p:sp>
        <p:nvSpPr>
          <p:cNvPr id="2" name="文本框 2"/>
          <p:cNvSpPr txBox="true">
            <a:spLocks noChangeArrowheads="true"/>
          </p:cNvSpPr>
          <p:nvPr>
            <p:custDataLst>
              <p:tags r:id="rId5"/>
            </p:custDataLst>
          </p:nvPr>
        </p:nvSpPr>
        <p:spPr bwMode="auto">
          <a:xfrm>
            <a:off x="1583417" y="1955613"/>
            <a:ext cx="4434149" cy="32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10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01</a:t>
            </a:r>
            <a:endParaRPr lang="en-US" altLang="zh-CN" sz="210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5814021" y="3616288"/>
            <a:ext cx="4859317" cy="0"/>
          </a:xfrm>
          <a:prstGeom prst="line">
            <a:avLst/>
          </a:prstGeom>
          <a:ln w="12700">
            <a:solidFill>
              <a:sysClr val="windowText" lastClr="000000">
                <a:lumMod val="20000"/>
                <a:lumOff val="80000"/>
              </a:sysClr>
            </a:solidFill>
            <a:headEnd type="oval"/>
            <a:tailEnd type="oval"/>
          </a:ln>
        </p:spPr>
        <p:style>
          <a:lnRef idx="1">
            <a:srgbClr val="B30000"/>
          </a:lnRef>
          <a:fillRef idx="0">
            <a:srgbClr val="B30000"/>
          </a:fillRef>
          <a:effectRef idx="0">
            <a:srgbClr val="B30000"/>
          </a:effectRef>
          <a:fontRef idx="minor">
            <a:sysClr val="windowText" lastClr="000000"/>
          </a:fontRef>
        </p:style>
      </p:cxnSp>
      <p:sp>
        <p:nvSpPr>
          <p:cNvPr id="4" name="矩形 3"/>
          <p:cNvSpPr/>
          <p:nvPr/>
        </p:nvSpPr>
        <p:spPr>
          <a:xfrm>
            <a:off x="5994400" y="2730500"/>
            <a:ext cx="4467989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概述</a:t>
            </a:r>
            <a:endParaRPr lang="zh-CN" altLang="en-US" sz="54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示例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0" name="TextBox 1"/>
          <p:cNvSpPr txBox="true"/>
          <p:nvPr/>
        </p:nvSpPr>
        <p:spPr>
          <a:xfrm>
            <a:off x="917575" y="863600"/>
            <a:ext cx="105117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小表驱动大表（减少表连接创建的次数,加快查询速度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/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外层表循环内层的时候，会锁定外层表，如果大表在外，锁定次数更多 ）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5238115"/>
            <a:ext cx="922020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30" y="2352040"/>
            <a:ext cx="3067050" cy="1104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" y="2267585"/>
            <a:ext cx="4505325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示例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0" name="TextBox 1"/>
          <p:cNvSpPr txBox="true"/>
          <p:nvPr/>
        </p:nvSpPr>
        <p:spPr>
          <a:xfrm>
            <a:off x="917575" y="863600"/>
            <a:ext cx="5139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创建索引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create index index_job_deptno_ename_eid on emp(job,deptno,ename,eid)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3949065"/>
            <a:ext cx="3057525" cy="132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553970"/>
            <a:ext cx="10239375" cy="118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示例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0" name="TextBox 1"/>
          <p:cNvSpPr txBox="true"/>
          <p:nvPr/>
        </p:nvSpPr>
        <p:spPr>
          <a:xfrm>
            <a:off x="995045" y="771525"/>
            <a:ext cx="513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索引覆盖</a:t>
            </a:r>
            <a:endParaRPr lang="zh-CN" sz="2400" dirty="0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416685"/>
            <a:ext cx="3924300" cy="290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45" y="4321810"/>
            <a:ext cx="10416540" cy="1028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2800350"/>
            <a:ext cx="297180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示例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0" name="TextBox 1"/>
          <p:cNvSpPr txBox="true"/>
          <p:nvPr/>
        </p:nvSpPr>
        <p:spPr>
          <a:xfrm>
            <a:off x="917575" y="863600"/>
            <a:ext cx="513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分页优化</a:t>
            </a:r>
            <a:endParaRPr lang="zh-CN" sz="2400" dirty="0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5089525"/>
            <a:ext cx="2095500" cy="1499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45" y="5187315"/>
            <a:ext cx="2905125" cy="1304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" y="3225800"/>
            <a:ext cx="2486025" cy="1733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345" y="3635375"/>
            <a:ext cx="3019425" cy="13239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75" y="1529080"/>
            <a:ext cx="2876550" cy="1584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345" y="1787525"/>
            <a:ext cx="306705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OrderBy优化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0" name="TextBox 1"/>
          <p:cNvSpPr txBox="true"/>
          <p:nvPr/>
        </p:nvSpPr>
        <p:spPr>
          <a:xfrm>
            <a:off x="917575" y="863600"/>
            <a:ext cx="101498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ORDER BY子句，尽量使用Index方式排序，避免使用FileSort方式排序，索引为create index index_job_deptno_ename_eid on emp(job,deptno,ename,eid)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order by能使用索引</a:t>
            </a:r>
            <a:r>
              <a:rPr lang="en-US" altLang="zh-CN" sz="24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最左前缀</a:t>
            </a:r>
            <a:endParaRPr lang="en-US" altLang="zh-CN" sz="2400" dirty="0">
              <a:solidFill>
                <a:srgbClr val="FA8530"/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651760"/>
            <a:ext cx="2028825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558665"/>
            <a:ext cx="1034415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730" y="2651760"/>
            <a:ext cx="1819275" cy="170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5628640"/>
            <a:ext cx="10344150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GroupBy优化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0" name="TextBox 1"/>
          <p:cNvSpPr txBox="true"/>
          <p:nvPr/>
        </p:nvSpPr>
        <p:spPr>
          <a:xfrm>
            <a:off x="917575" y="863600"/>
            <a:ext cx="101498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和ORDER BY类似，group by实质是先排序后进行分组，遵照索引建的</a:t>
            </a:r>
            <a:r>
              <a:rPr lang="zh-CN" sz="24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最佳左前缀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。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如果没有排序要求可以使用</a:t>
            </a:r>
            <a:r>
              <a:rPr lang="zh-CN" sz="2400" dirty="0">
                <a:solidFill>
                  <a:srgbClr val="EE77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order by null</a:t>
            </a:r>
            <a:endParaRPr lang="zh-CN" sz="2400" dirty="0">
              <a:solidFill>
                <a:srgbClr val="EE7700"/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651760"/>
            <a:ext cx="2028825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558665"/>
            <a:ext cx="1034415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730" y="2651760"/>
            <a:ext cx="1819275" cy="170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5628640"/>
            <a:ext cx="10344150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技巧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3" name="TextBox 1"/>
          <p:cNvSpPr txBox="true"/>
          <p:nvPr/>
        </p:nvSpPr>
        <p:spPr>
          <a:xfrm>
            <a:off x="869950" y="717550"/>
            <a:ext cx="1045273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前导模糊查询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不能使用索引，如name like ‘%静’，正确方式：name like ‘静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%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’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负条件查询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不能使用索引，可以优化为in查询，其中负条件有！=、&lt;&gt;、not in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不绝对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)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、not exists、not like、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is not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null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等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最佳左前缀法则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: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又叫最左侧查询，如果在（a，b，c）三个字段上建立联合索引，那么它能够加快a|（a，b）|（a，b，c）三组的查询速度。（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b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, a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）不能使用索引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建立联合查询时，区分度最高的字段在最左边;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区分度可以使用count（distinct（列名））/count（*）来计算。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如果建立了（a，b）联合索引，就不必再单独建立a索引。同理，如果建立了（a，b，c）索引就不必再建立a，（a，b）索引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存在非等号和等号混合判断条件时，在建索引时，要把等号条件的列前置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范围列(&gt;，&lt;，between…and)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可以用到索引，但是范围列后面的列无法用到索引。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把</a:t>
            </a:r>
            <a:r>
              <a:rPr lang="en-US" altLang="zh-CN"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计算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放到业务层而不是数据库层。在字段上计算不能命中索引。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比如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sum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,count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max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,min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等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技巧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3" name="TextBox 1"/>
          <p:cNvSpPr txBox="true"/>
          <p:nvPr/>
        </p:nvSpPr>
        <p:spPr>
          <a:xfrm>
            <a:off x="869950" y="873760"/>
            <a:ext cx="104527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强制类型转换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会全表扫描，如果phone字段是varcher类型，则下面的SQL不能命中索引。Select * fromuser where phone=13800001234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更新十分频繁、数据区分度不高的字段上不宜建立索引。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比如性别。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利用</a:t>
            </a:r>
            <a:r>
              <a:rPr lang="en-US" altLang="zh-CN"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覆盖索引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来进行查询操作，避免回表。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比如在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（a，b，c）三个字段上建立联合索引，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select a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,b,c from table  where a=’’ and b=’’ and c=’’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可以使用覆盖索引，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select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* from table where a=’’ and b=’’ and c=’’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则不能使用覆盖索引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建立索引的列不能为null，使用not null约束及默认值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业务上唯一特性的字段，即使是多个字段的组合，也必须建成唯一索引。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超过三个表最好不要用join，需要join的字段，数据类型必须一致，多表关联查询时，保证被关联的字段需要有索引。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如果明确知道查询结果只要一条，limit 1能够提高效率，比如验证登录的时候。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+mj-lt"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技巧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3" name="TextBox 1"/>
          <p:cNvSpPr txBox="true"/>
          <p:nvPr/>
        </p:nvSpPr>
        <p:spPr>
          <a:xfrm>
            <a:off x="869950" y="873760"/>
            <a:ext cx="104527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Select语句务必指明字段名称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如果排序字段没有用到索引，就尽量少排序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尽量用union all 代替 union。Union需要将集合合并后在进行唯一性过滤操作，这会涉及到排序，大量的cpu运算，加大资源消耗及延迟，当然，使用union all的前提条件是两个结果集没有重复数据。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少用</a:t>
            </a:r>
            <a:r>
              <a:rPr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or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，用它来连接时会索引失效。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union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代替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一个表的索引数最好不要超过 </a:t>
            </a:r>
            <a:r>
              <a:rPr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6 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个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尽量使用</a:t>
            </a:r>
            <a:r>
              <a:rPr sz="2000" dirty="0">
                <a:solidFill>
                  <a:srgbClr val="FA853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数字型字段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，若只含数值信息的字段尽量不要设计为字符型，这会降低查询和连接的性能，并会增加存储开销。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提高 GROUP BY 语句的效率，可以通过将不需要的记录在 GROUP BY 之前过滤掉。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8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+mj-lt"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技巧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口诀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13" name="TextBox 1"/>
          <p:cNvSpPr txBox="true"/>
          <p:nvPr/>
        </p:nvSpPr>
        <p:spPr>
          <a:xfrm>
            <a:off x="869950" y="844550"/>
            <a:ext cx="1045273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全值匹配我最爱， 最左前缀要遵守；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带头大哥不能死， 中间兄弟不能断；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索引列上少计算， 范围之后全失效；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LIKE 百分写最右， 覆盖索引不写 *；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不等空值还有 OR， 索引影响要注意；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 startAt="16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+mj-lt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VAR 引号不可丢， SQL 优化有诀窍。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为什么要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sql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优化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?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2" name="TextBox 1"/>
          <p:cNvSpPr txBox="true"/>
          <p:nvPr/>
        </p:nvSpPr>
        <p:spPr>
          <a:xfrm>
            <a:off x="712470" y="1254125"/>
            <a:ext cx="22288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创建一个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user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表，插入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100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万条数据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060" y="934720"/>
            <a:ext cx="8886825" cy="3228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" y="5172075"/>
            <a:ext cx="5579110" cy="1109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605" y="5093970"/>
            <a:ext cx="5954395" cy="1104900"/>
          </a:xfrm>
          <a:prstGeom prst="rect">
            <a:avLst/>
          </a:prstGeom>
        </p:spPr>
      </p:pic>
      <p:sp>
        <p:nvSpPr>
          <p:cNvPr id="7" name="TextBox 1"/>
          <p:cNvSpPr txBox="true"/>
          <p:nvPr/>
        </p:nvSpPr>
        <p:spPr>
          <a:xfrm>
            <a:off x="1387475" y="4448810"/>
            <a:ext cx="2228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没有任何优化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  <p:sp>
        <p:nvSpPr>
          <p:cNvPr id="8" name="TextBox 1"/>
          <p:cNvSpPr txBox="true"/>
          <p:nvPr/>
        </p:nvSpPr>
        <p:spPr>
          <a:xfrm>
            <a:off x="7620635" y="4448810"/>
            <a:ext cx="2228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添加普通索引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ndAc>
          <p:stSnd>
            <p:snd r:embed="rId4" name="suction.wav"/>
          </p:stSnd>
        </p:sndAc>
      </p:transition>
    </mc:Choice>
    <mc:Fallback>
      <p:transition spd="slow">
        <p:sndAc>
          <p:stSnd>
            <p:snd r:embed="rId4" name="suction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true"/>
          </p:cNvPicPr>
          <p:nvPr>
            <p:custDataLst>
              <p:tags r:id="rId1"/>
            </p:custDataLst>
          </p:nvPr>
        </p:nvPicPr>
        <p:blipFill rotWithShape="true">
          <a:blip r:embed="rId2">
            <a:grayscl/>
            <a:lum bright="70000" contrast="-70000"/>
          </a:blip>
          <a:srcRect/>
          <a:stretch>
            <a:fillRect/>
          </a:stretch>
        </p:blipFill>
        <p:spPr>
          <a:xfrm flipH="true">
            <a:off x="5814040" y="2484761"/>
            <a:ext cx="6381134" cy="422592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true"/>
          </p:cNvPicPr>
          <p:nvPr>
            <p:custDataLst>
              <p:tags r:id="rId3"/>
            </p:custDataLst>
          </p:nvPr>
        </p:nvPicPr>
        <p:blipFill rotWithShape="true">
          <a:blip r:embed="rId4">
            <a:grayscl/>
            <a:lum bright="70000" contrast="-70000"/>
          </a:blip>
          <a:srcRect/>
          <a:stretch>
            <a:fillRect/>
          </a:stretch>
        </p:blipFill>
        <p:spPr>
          <a:xfrm flipV="true">
            <a:off x="-1" y="0"/>
            <a:ext cx="4521713" cy="2975386"/>
          </a:xfrm>
          <a:prstGeom prst="rect">
            <a:avLst/>
          </a:prstGeom>
        </p:spPr>
      </p:pic>
      <p:sp>
        <p:nvSpPr>
          <p:cNvPr id="2" name="文本框 2"/>
          <p:cNvSpPr txBox="true">
            <a:spLocks noChangeArrowheads="true"/>
          </p:cNvSpPr>
          <p:nvPr>
            <p:custDataLst>
              <p:tags r:id="rId5"/>
            </p:custDataLst>
          </p:nvPr>
        </p:nvSpPr>
        <p:spPr bwMode="auto">
          <a:xfrm>
            <a:off x="1583690" y="1955800"/>
            <a:ext cx="9016365" cy="32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10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谢谢！</a:t>
            </a:r>
            <a:endParaRPr lang="zh-CN" altLang="en-US" sz="210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MySQL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架构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45205" y="864235"/>
            <a:ext cx="8072120" cy="5751830"/>
          </a:xfrm>
          <a:prstGeom prst="rect">
            <a:avLst/>
          </a:prstGeom>
        </p:spPr>
      </p:pic>
      <p:sp>
        <p:nvSpPr>
          <p:cNvPr id="2" name="文本框 1"/>
          <p:cNvSpPr txBox="true"/>
          <p:nvPr/>
        </p:nvSpPr>
        <p:spPr>
          <a:xfrm>
            <a:off x="11234420" y="972820"/>
            <a:ext cx="15741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just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  <a:sym typeface="+mn-ea"/>
              </a:rPr>
              <a:t>连接层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234420" y="3080385"/>
            <a:ext cx="15741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just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  <a:sym typeface="+mn-ea"/>
              </a:rPr>
              <a:t>服务层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1234420" y="4780280"/>
            <a:ext cx="15741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just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  <a:sym typeface="+mn-ea"/>
              </a:rPr>
              <a:t>引擎层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1234420" y="5786755"/>
            <a:ext cx="15741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just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pitchFamily="34" charset="-122"/>
                <a:sym typeface="+mn-ea"/>
              </a:rPr>
              <a:t>存储层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457200" y="972820"/>
            <a:ext cx="3088005" cy="551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just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+mn-ea"/>
              </a:rPr>
              <a:t>架构层级：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+mn-ea"/>
            </a:endParaRPr>
          </a:p>
          <a:p>
            <a:pPr marL="342900" lvl="1" indent="-342900" algn="just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+mn-ea"/>
              </a:rPr>
              <a:t>连接层：提供与MySQL服务器建立的支持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+mn-ea"/>
            </a:endParaRPr>
          </a:p>
          <a:p>
            <a:pPr marL="342900" lvl="1" indent="-342900" algn="just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+mn-ea"/>
              </a:rPr>
              <a:t>服务层：服务层是MySQL Server的核心，主要包含系统管理和控制工具、连接池、SQL接口、解析器、查询优化器和缓存六个部分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+mn-ea"/>
            </a:endParaRPr>
          </a:p>
          <a:p>
            <a:pPr marL="342900" lvl="1" indent="-342900" algn="just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+mn-ea"/>
              </a:rPr>
              <a:t>引擎层：存储引擎负责MySQL中数据的存储与提取，与底层系统文件进行交互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+mn-ea"/>
            </a:endParaRPr>
          </a:p>
          <a:p>
            <a:pPr marL="342900" lvl="1" indent="-342900" algn="just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+mn-ea"/>
              </a:rPr>
              <a:t>文件层：将数据库的数据和日志存储在文件系统之上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MySQL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优化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622935" y="972820"/>
            <a:ext cx="236601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just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+mn-ea"/>
              </a:rPr>
              <a:t>针对MySQL架构的五个优化策略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47365" y="805180"/>
            <a:ext cx="8811895" cy="592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true"/>
          </p:cNvPicPr>
          <p:nvPr>
            <p:custDataLst>
              <p:tags r:id="rId1"/>
            </p:custDataLst>
          </p:nvPr>
        </p:nvPicPr>
        <p:blipFill rotWithShape="true">
          <a:blip r:embed="rId2">
            <a:grayscl/>
            <a:lum bright="70000" contrast="-70000"/>
          </a:blip>
          <a:srcRect/>
          <a:stretch>
            <a:fillRect/>
          </a:stretch>
        </p:blipFill>
        <p:spPr>
          <a:xfrm flipH="true">
            <a:off x="5810865" y="2494921"/>
            <a:ext cx="6381134" cy="422592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true"/>
          </p:cNvPicPr>
          <p:nvPr>
            <p:custDataLst>
              <p:tags r:id="rId3"/>
            </p:custDataLst>
          </p:nvPr>
        </p:nvPicPr>
        <p:blipFill rotWithShape="true">
          <a:blip r:embed="rId4">
            <a:grayscl/>
            <a:lum bright="70000" contrast="-70000"/>
          </a:blip>
          <a:srcRect/>
          <a:stretch>
            <a:fillRect/>
          </a:stretch>
        </p:blipFill>
        <p:spPr>
          <a:xfrm flipV="true">
            <a:off x="-1" y="0"/>
            <a:ext cx="4521713" cy="2975386"/>
          </a:xfrm>
          <a:prstGeom prst="rect">
            <a:avLst/>
          </a:prstGeom>
        </p:spPr>
      </p:pic>
      <p:sp>
        <p:nvSpPr>
          <p:cNvPr id="2" name="文本框 2"/>
          <p:cNvSpPr txBox="true">
            <a:spLocks noChangeArrowheads="true"/>
          </p:cNvSpPr>
          <p:nvPr>
            <p:custDataLst>
              <p:tags r:id="rId5"/>
            </p:custDataLst>
          </p:nvPr>
        </p:nvSpPr>
        <p:spPr bwMode="auto">
          <a:xfrm>
            <a:off x="1583417" y="1955613"/>
            <a:ext cx="4434149" cy="32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10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02</a:t>
            </a:r>
            <a:endParaRPr lang="en-US" altLang="zh-CN" sz="210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5814021" y="3616288"/>
            <a:ext cx="4859317" cy="0"/>
          </a:xfrm>
          <a:prstGeom prst="line">
            <a:avLst/>
          </a:prstGeom>
          <a:ln w="12700">
            <a:solidFill>
              <a:sysClr val="windowText" lastClr="000000">
                <a:lumMod val="20000"/>
                <a:lumOff val="80000"/>
              </a:sysClr>
            </a:solidFill>
            <a:headEnd type="oval"/>
            <a:tailEnd type="oval"/>
          </a:ln>
        </p:spPr>
        <p:style>
          <a:lnRef idx="1">
            <a:srgbClr val="B30000"/>
          </a:lnRef>
          <a:fillRef idx="0">
            <a:srgbClr val="B30000"/>
          </a:fillRef>
          <a:effectRef idx="0">
            <a:srgbClr val="B30000"/>
          </a:effectRef>
          <a:fontRef idx="minor">
            <a:sysClr val="windowText" lastClr="000000"/>
          </a:fontRef>
        </p:style>
      </p:cxnSp>
      <p:sp>
        <p:nvSpPr>
          <p:cNvPr id="4" name="矩形 3"/>
          <p:cNvSpPr/>
          <p:nvPr/>
        </p:nvSpPr>
        <p:spPr>
          <a:xfrm>
            <a:off x="5994400" y="2730500"/>
            <a:ext cx="4467989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b="1" dirty="0">
                <a:gradFill>
                  <a:gsLst>
                    <a:gs pos="0">
                      <a:srgbClr val="F07700"/>
                    </a:gs>
                    <a:gs pos="100000">
                      <a:srgbClr val="F04E07"/>
                    </a:gs>
                  </a:gsLst>
                  <a:lin ang="5400000" scaled="false"/>
                </a:gra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索引</a:t>
            </a:r>
            <a:endParaRPr lang="zh-CN" altLang="en-US" sz="5400" b="1" dirty="0">
              <a:gradFill>
                <a:gsLst>
                  <a:gs pos="0">
                    <a:srgbClr val="F07700"/>
                  </a:gs>
                  <a:gs pos="100000">
                    <a:srgbClr val="F04E07"/>
                  </a:gs>
                </a:gsLst>
                <a:lin ang="5400000" scaled="false"/>
              </a:gra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44450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什么是索引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2" name="TextBox 1"/>
          <p:cNvSpPr txBox="true"/>
          <p:nvPr/>
        </p:nvSpPr>
        <p:spPr>
          <a:xfrm>
            <a:off x="712470" y="989965"/>
            <a:ext cx="101993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索引是对数据库表中的一列或多列值进行排序的一种</a:t>
            </a:r>
            <a:r>
              <a:rPr lang="zh-CN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数据结构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，使用索引可以快速访问数据库表中的特定信息。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没有索引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执行查询时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必须从第一条记录开始扫描整个表的所有记录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直至找到符合要求的记录。表里面的记录数量越多，这个操作代价越高。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 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索引可以减少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IO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开销，提升查找速度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可以加速表与表之间的连接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使用分组和排序检索时，可以减少查询中分组和排序的时间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     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索引大部分以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B-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树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的形式保存。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true"/>
          <p:nvPr/>
        </p:nvSpPr>
        <p:spPr>
          <a:xfrm>
            <a:off x="712470" y="-24765"/>
            <a:ext cx="1019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Arial" panose="02080604020202020204" pitchFamily="34" charset="0"/>
              </a:rPr>
              <a:t>索引类型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</p:txBody>
      </p:sp>
      <p:sp>
        <p:nvSpPr>
          <p:cNvPr id="2" name="TextBox 1"/>
          <p:cNvSpPr txBox="true"/>
          <p:nvPr/>
        </p:nvSpPr>
        <p:spPr>
          <a:xfrm>
            <a:off x="819785" y="698500"/>
            <a:ext cx="109804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80604020202020204" pitchFamily="34" charset="0"/>
              <a:buChar char="•"/>
              <a:defRPr sz="1050">
                <a:latin typeface="+mn-ea"/>
              </a:defRPr>
            </a:lvl1pPr>
          </a:lstStyle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普通索引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最基本的索引类型，没有任何限制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唯一性索引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索引列的值必须唯一，且不能为空，如果是组合索引，则列值的组合必须唯一。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主键索引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主键索引是一种特殊的唯一性索引，不能为null，一个表只能有一个主键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联合索引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在多个字段上建立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索引，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只有在查询条件中使用了创建索引时的第一个字段，索引才会被使用。使用组合索引时遵循最左前缀集合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全文索引</a:t>
            </a:r>
            <a:endParaRPr 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  <a:p>
            <a:pPr marL="0"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   是将存储于数据库中的书或文章中的任意信息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（关键词、段、句）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思源黑体 CN Light" panose="020B0300000000000000" charset="-122"/>
                <a:sym typeface="Arial" panose="02080604020202020204" pitchFamily="34" charset="0"/>
              </a:rPr>
              <a:t>查找出来的技术。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思源黑体 CN Light" panose="020B0300000000000000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6654.9921259842522,&quot;width&quot;:10049.029921259842}"/>
</p:tagLst>
</file>

<file path=ppt/tags/tag10.xml><?xml version="1.0" encoding="utf-8"?>
<p:tagLst xmlns:p="http://schemas.openxmlformats.org/presentationml/2006/main">
  <p:tag name="KSO_WM_UNIT_PLACING_PICTURE_USER_VIEWPORT" val="{&quot;height&quot;:4685.6472440944881,&quot;width&quot;:7120.807874015748}"/>
</p:tagLst>
</file>

<file path=ppt/tags/tag11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p="http://schemas.openxmlformats.org/presentationml/2006/main">
  <p:tag name="KSO_WM_UNIT_PLACING_PICTURE_USER_VIEWPORT" val="{&quot;height&quot;:6654.9921259842522,&quot;width&quot;:10049.029921259842}"/>
</p:tagLst>
</file>

<file path=ppt/tags/tag14.xml><?xml version="1.0" encoding="utf-8"?>
<p:tagLst xmlns:p="http://schemas.openxmlformats.org/presentationml/2006/main">
  <p:tag name="KSO_WM_UNIT_PLACING_PICTURE_USER_VIEWPORT" val="{&quot;height&quot;:4685.6472440944881,&quot;width&quot;:7120.807874015748}"/>
</p:tagLst>
</file>

<file path=ppt/tags/tag15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p="http://schemas.openxmlformats.org/presentationml/2006/main">
  <p:tag name="KSO_WM_UNIT_PLACING_PICTURE_USER_VIEWPORT" val="{&quot;height&quot;:6654.9921259842522,&quot;width&quot;:10049.029921259842}"/>
</p:tagLst>
</file>

<file path=ppt/tags/tag18.xml><?xml version="1.0" encoding="utf-8"?>
<p:tagLst xmlns:p="http://schemas.openxmlformats.org/presentationml/2006/main">
  <p:tag name="KSO_WM_UNIT_PLACING_PICTURE_USER_VIEWPORT" val="{&quot;height&quot;:4685.6472440944881,&quot;width&quot;:7120.807874015748}"/>
</p:tagLst>
</file>

<file path=ppt/tags/tag19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.xml><?xml version="1.0" encoding="utf-8"?>
<p:tagLst xmlns:p="http://schemas.openxmlformats.org/presentationml/2006/main">
  <p:tag name="KSO_WM_UNIT_PLACING_PICTURE_USER_VIEWPORT" val="{&quot;height&quot;:4685.6472440944881,&quot;width&quot;:7120.807874015748}"/>
</p:tagLst>
</file>

<file path=ppt/tags/tag3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p="http://schemas.openxmlformats.org/presentationml/2006/main">
  <p:tag name="KSO_WM_UNIT_PLACING_PICTURE_USER_VIEWPORT" val="{&quot;height&quot;:6654.9921259842522,&quot;width&quot;:10049.029921259842}"/>
</p:tagLst>
</file>

<file path=ppt/tags/tag6.xml><?xml version="1.0" encoding="utf-8"?>
<p:tagLst xmlns:p="http://schemas.openxmlformats.org/presentationml/2006/main">
  <p:tag name="KSO_WM_UNIT_PLACING_PICTURE_USER_VIEWPORT" val="{&quot;height&quot;:4685.6472440944881,&quot;width&quot;:7120.807874015748}"/>
</p:tagLst>
</file>

<file path=ppt/tags/tag7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p="http://schemas.openxmlformats.org/presentationml/2006/main">
  <p:tag name="KSO_WM_UNIT_PLACING_PICTURE_USER_VIEWPORT" val="{&quot;height&quot;:6654.9921259842522,&quot;width&quot;:10049.029921259842}"/>
</p:tagLst>
</file>

<file path=ppt/theme/theme1.xml><?xml version="1.0" encoding="utf-8"?>
<a:theme xmlns:a="http://schemas.openxmlformats.org/drawingml/2006/main" name="Office 主题">
  <a:themeElements>
    <a:clrScheme name="大气红色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E18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grpFill/>
        <a:ln>
          <a:noFill/>
        </a:ln>
        <a:effectLst>
          <a:reflection blurRad="6350" endA="300" endPos="60000" dist="25400" dir="5400000" sy="-100000" algn="bl" rotWithShape="0"/>
        </a:effectLst>
      </a:spPr>
      <a:bodyPr rot="0" vertOverflow="overflow" horzOverflow="overflow" vert="horz" wrap="square" lIns="45718" tIns="45718" rIns="45718" bIns="45718" numCol="1" spcCol="38100" rtlCol="0" fromWordArt="false" anchor="ctr" anchorCtr="false" forceAA="false" compatLnSpc="true">
        <a:spAutoFit/>
      </a:bodyPr>
      <a:lstStyle>
        <a:defPPr lvl="0" algn="ctr">
          <a:defRPr lang="zh-CN" altLang="en-US" sz="1000" b="1" dirty="0" smtClean="0"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6119</Words>
  <Application>WPS 演示</Application>
  <PresentationFormat>宽屏</PresentationFormat>
  <Paragraphs>331</Paragraphs>
  <Slides>40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Droid Sans Fallback</vt:lpstr>
      <vt:lpstr>Nimbus Roman No9 L</vt:lpstr>
      <vt:lpstr>Arial Regular</vt:lpstr>
      <vt:lpstr>Calibri</vt:lpstr>
      <vt:lpstr>DejaVu Sans</vt:lpstr>
      <vt:lpstr>思源黑体 CN Light</vt:lpstr>
      <vt:lpstr>Calibri Light</vt:lpstr>
      <vt:lpstr>宋体</vt:lpstr>
      <vt:lpstr>Arial Unicode MS</vt:lpstr>
      <vt:lpstr>等线</vt:lpstr>
      <vt:lpstr>Gubbi</vt:lpstr>
      <vt:lpstr>OpenSymbol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westone</cp:lastModifiedBy>
  <cp:revision>1247</cp:revision>
  <dcterms:created xsi:type="dcterms:W3CDTF">2022-07-07T09:17:44Z</dcterms:created>
  <dcterms:modified xsi:type="dcterms:W3CDTF">2022-07-07T09:17:44Z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  <property fmtid="{D5CDD505-2E9C-101B-9397-08002B2CF9AE}" pid="3" name="ICV">
    <vt:lpwstr>C84E32AA39FA40928CEB3A1967EE5852</vt:lpwstr>
  </property>
</Properties>
</file>