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autoCompressPictures="0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47"/>
  </p:handoutMasterIdLst>
  <p:sldIdLst>
    <p:sldId id="256" r:id="rId4"/>
    <p:sldId id="257" r:id="rId5"/>
    <p:sldId id="308" r:id="rId6"/>
    <p:sldId id="278" r:id="rId7"/>
    <p:sldId id="258" r:id="rId8"/>
    <p:sldId id="260" r:id="rId9"/>
    <p:sldId id="261" r:id="rId10"/>
    <p:sldId id="263" r:id="rId11"/>
    <p:sldId id="264" r:id="rId12"/>
    <p:sldId id="267" r:id="rId13"/>
    <p:sldId id="265" r:id="rId14"/>
    <p:sldId id="266" r:id="rId15"/>
    <p:sldId id="269" r:id="rId16"/>
    <p:sldId id="270" r:id="rId17"/>
    <p:sldId id="271" r:id="rId18"/>
    <p:sldId id="272" r:id="rId19"/>
    <p:sldId id="279" r:id="rId20"/>
    <p:sldId id="280" r:id="rId21"/>
    <p:sldId id="281" r:id="rId22"/>
    <p:sldId id="283" r:id="rId23"/>
    <p:sldId id="284" r:id="rId24"/>
    <p:sldId id="289" r:id="rId25"/>
    <p:sldId id="290" r:id="rId27"/>
    <p:sldId id="291" r:id="rId28"/>
    <p:sldId id="292" r:id="rId29"/>
    <p:sldId id="277" r:id="rId30"/>
    <p:sldId id="285" r:id="rId31"/>
    <p:sldId id="286" r:id="rId32"/>
    <p:sldId id="288" r:id="rId33"/>
    <p:sldId id="287" r:id="rId34"/>
    <p:sldId id="294" r:id="rId35"/>
    <p:sldId id="299" r:id="rId36"/>
    <p:sldId id="300" r:id="rId37"/>
    <p:sldId id="302" r:id="rId38"/>
    <p:sldId id="301" r:id="rId39"/>
    <p:sldId id="305" r:id="rId40"/>
    <p:sldId id="304" r:id="rId41"/>
    <p:sldId id="273" r:id="rId42"/>
    <p:sldId id="306" r:id="rId43"/>
    <p:sldId id="303" r:id="rId44"/>
    <p:sldId id="307" r:id="rId45"/>
    <p:sldId id="275" r:id="rId46"/>
  </p:sldIdLst>
  <p:sldSz cx="24384000" cy="13716000"/>
  <p:notesSz cx="6858000" cy="9144000"/>
  <p:defaultTextStyle>
    <a:defPPr>
      <a:defRPr lang="zh-CN"/>
    </a:defPPr>
    <a:lvl1pPr algn="ctr" defTabSz="584200" rtl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>
        <p:scale>
          <a:sx n="45" d="100"/>
          <a:sy n="45" d="100"/>
        </p:scale>
        <p:origin x="1432" y="52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E4921-E6CD-CF42-ADFE-6AB30D71F4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FFC5-63C0-8941-89C2-8B406A3695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true" noRot="true" noChangeAspec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true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  <a:endParaRPr lang="zh-CN" altLang="zh-CN">
              <a:sym typeface="Helvetica Neue" charset="0"/>
            </a:endParaRP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  <a:endParaRPr lang="zh-CN" altLang="zh-CN">
              <a:sym typeface="Helvetica Neue" charset="0"/>
            </a:endParaRP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  <a:endParaRPr lang="zh-CN" altLang="zh-CN">
              <a:sym typeface="Helvetica Neue" charset="0"/>
            </a:endParaRP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  <a:endParaRPr lang="zh-CN" altLang="zh-CN">
              <a:sym typeface="Helvetica Neue" charset="0"/>
            </a:endParaRP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  <a:endParaRPr lang="zh-CN" altLang="zh-CN"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30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30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30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30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30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49D25-07DF-4C4F-84E7-6D52B23B3E4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BD2A88-C578-E346-A81D-18AFD5404C4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16094075" y="623888"/>
            <a:ext cx="3902075" cy="1187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>
          <a:xfrm>
            <a:off x="4386263" y="623888"/>
            <a:ext cx="11555412" cy="1187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071C9A-11E3-5F44-872E-6CF83D0594E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EE7D-DBD0-1245-9F6C-519B3FEEC26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8EC655-4A77-C044-97C5-663A60D2D6E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F9E221-2A30-EA46-8A2D-0E6F3F13000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43999-8B63-834C-91BA-F581D2F467E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3FABB-8FE0-474B-90F9-C4D1BC19045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2059F1-A049-2E42-AECD-D09479285F3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AE726A-C389-8B48-9CA3-9927492C6F1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3E6EE0-7872-8044-8E3A-E7707235B5E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A66DF-5035-5740-8071-D149DCE7207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931C4A-E667-E349-842E-F04FC39A49C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7464AC-7AF9-B04B-BC90-6135C90658D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6A5D76-B144-174A-92B9-182C0F99938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9D6069-4160-A14B-BD5A-C1A3167AB87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386263" y="3660775"/>
            <a:ext cx="7727950" cy="8840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266613" y="3660775"/>
            <a:ext cx="7729537" cy="8840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490537-9E9B-1E44-B05B-B40E184B35C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317984-81E0-7448-B5C1-467F82688CB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04E1D-AC9A-7E47-9D42-FF209C510A8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54C0B7-FCE3-FD43-8F7E-39DF8A04AA4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D8382-9EE5-0349-A4D7-14F3549835A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D46768-2AB2-1943-A7DE-D6890C0455C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true"/>
          </p:cNvSpPr>
          <p:nvPr>
            <p:ph type="title"/>
          </p:nvPr>
        </p:nvSpPr>
        <p:spPr bwMode="auto">
          <a:xfrm>
            <a:off x="4386263" y="623888"/>
            <a:ext cx="15609887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false" compatLnSpc="true"/>
          <a:lstStyle/>
          <a:p>
            <a:pPr lvl="0"/>
            <a:r>
              <a:rPr lang="zh-CN" altLang="zh-CN">
                <a:sym typeface="Helvetica Light" charset="0"/>
              </a:rPr>
              <a:t>Click to edit Master title style</a:t>
            </a:r>
            <a:endParaRPr lang="zh-CN" altLang="zh-CN">
              <a:sym typeface="Helvetica Light" charset="0"/>
            </a:endParaRPr>
          </a:p>
        </p:txBody>
      </p:sp>
      <p:sp>
        <p:nvSpPr>
          <p:cNvPr id="1026" name="Rectangle 2"/>
          <p:cNvSpPr>
            <a:spLocks noGrp="true"/>
          </p:cNvSpPr>
          <p:nvPr>
            <p:ph type="body" idx="1"/>
          </p:nvPr>
        </p:nvSpPr>
        <p:spPr bwMode="auto">
          <a:xfrm>
            <a:off x="4386263" y="3660775"/>
            <a:ext cx="15609887" cy="884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false" compatLnSpc="true"/>
          <a:lstStyle/>
          <a:p>
            <a:pPr lvl="0"/>
            <a:r>
              <a:rPr lang="zh-CN" altLang="zh-CN">
                <a:sym typeface="Helvetica Light" charset="0"/>
              </a:rPr>
              <a:t>Click to edit Master text styles</a:t>
            </a:r>
            <a:endParaRPr lang="zh-CN" altLang="zh-CN">
              <a:sym typeface="Helvetica Light" charset="0"/>
            </a:endParaRPr>
          </a:p>
          <a:p>
            <a:pPr lvl="1"/>
            <a:r>
              <a:rPr lang="zh-CN" altLang="zh-CN">
                <a:sym typeface="Helvetica Light" charset="0"/>
              </a:rPr>
              <a:t>Second level</a:t>
            </a:r>
            <a:endParaRPr lang="zh-CN" altLang="zh-CN">
              <a:sym typeface="Helvetica Light" charset="0"/>
            </a:endParaRPr>
          </a:p>
          <a:p>
            <a:pPr lvl="2"/>
            <a:r>
              <a:rPr lang="zh-CN" altLang="zh-CN">
                <a:sym typeface="Helvetica Light" charset="0"/>
              </a:rPr>
              <a:t>Third level</a:t>
            </a:r>
            <a:endParaRPr lang="zh-CN" altLang="zh-CN">
              <a:sym typeface="Helvetica Light" charset="0"/>
            </a:endParaRPr>
          </a:p>
          <a:p>
            <a:pPr lvl="3"/>
            <a:r>
              <a:rPr lang="zh-CN" altLang="zh-CN">
                <a:sym typeface="Helvetica Light" charset="0"/>
              </a:rPr>
              <a:t>Fourth level</a:t>
            </a:r>
            <a:endParaRPr lang="zh-CN" altLang="zh-CN">
              <a:sym typeface="Helvetica Light" charset="0"/>
            </a:endParaRPr>
          </a:p>
          <a:p>
            <a:pPr lvl="4"/>
            <a:r>
              <a:rPr lang="zh-CN" altLang="zh-CN">
                <a:sym typeface="Helvetica Light" charset="0"/>
              </a:rPr>
              <a:t>Fifth level</a:t>
            </a:r>
            <a:endParaRPr lang="zh-CN" altLang="zh-CN">
              <a:sym typeface="Helvetica Light" charset="0"/>
            </a:endParaRPr>
          </a:p>
        </p:txBody>
      </p:sp>
      <p:sp>
        <p:nvSpPr>
          <p:cNvPr id="1027" name="Rectangle 3"/>
          <p:cNvSpPr>
            <a:spLocks noGrp="true"/>
          </p:cNvSpPr>
          <p:nvPr>
            <p:ph type="sldNum" sz="quarter" idx="2"/>
          </p:nvPr>
        </p:nvSpPr>
        <p:spPr bwMode="auto">
          <a:xfrm>
            <a:off x="11934825" y="13009563"/>
            <a:ext cx="4953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false" compatLnSpc="true"/>
          <a:lstStyle>
            <a:lvl1pPr>
              <a:defRPr sz="2400"/>
            </a:lvl1pPr>
          </a:lstStyle>
          <a:p>
            <a:fld id="{C11A38F9-A87E-3D47-944F-4885E50D7F00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615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D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true"/>
          </p:cNvSpPr>
          <p:nvPr>
            <p:ph type="sldNum" sz="quarter" idx="2"/>
          </p:nvPr>
        </p:nvSpPr>
        <p:spPr bwMode="auto">
          <a:xfrm>
            <a:off x="11934825" y="13009563"/>
            <a:ext cx="4953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false" compatLnSpc="true"/>
          <a:lstStyle>
            <a:lvl1pPr>
              <a:defRPr sz="2400"/>
            </a:lvl1pPr>
          </a:lstStyle>
          <a:p>
            <a:fld id="{BEBC0A11-83D2-E54D-9FC2-FBF6BA8884E5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615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indent="-61595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5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hyperlink" Target="https://wiki.sankuai.com/pages/viewpage.action?pageId=333926438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ocs.docker.com/terms/laye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4098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4100" name="Rectangle 4"/>
          <p:cNvSpPr/>
          <p:nvPr/>
        </p:nvSpPr>
        <p:spPr bwMode="auto">
          <a:xfrm>
            <a:off x="2116335" y="4359273"/>
            <a:ext cx="20149747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Jenkins</a:t>
            </a:r>
            <a:r>
              <a:rPr lang="en-US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+Docker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持续集成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6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63" name="Rectangle 3"/>
          <p:cNvSpPr/>
          <p:nvPr/>
        </p:nvSpPr>
        <p:spPr bwMode="auto">
          <a:xfrm>
            <a:off x="1339850" y="850900"/>
            <a:ext cx="4625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如何创建一个简单的作业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64" name="Rectangle 4"/>
          <p:cNvSpPr/>
          <p:nvPr/>
        </p:nvSpPr>
        <p:spPr bwMode="auto">
          <a:xfrm>
            <a:off x="1328738" y="1395413"/>
            <a:ext cx="58451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代码变动触发构建</a:t>
            </a:r>
            <a:endParaRPr lang="zh-CN" altLang="zh-CN" sz="5600" b="1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65" name="Rectangle 5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66" name="Rectangle 6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pic>
        <p:nvPicPr>
          <p:cNvPr id="15367" name="Picture 7" descr="EC393D5C-60A9-410E-91DF-4B1AF2CBA468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65250" y="3941763"/>
            <a:ext cx="10348913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368" name="Picture 8" descr="929F291C-5E1E-4267-A360-A9D5F5BA45EF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439650" y="5280025"/>
            <a:ext cx="11149013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9" name="Rectangle 9"/>
          <p:cNvSpPr/>
          <p:nvPr/>
        </p:nvSpPr>
        <p:spPr bwMode="auto">
          <a:xfrm>
            <a:off x="1371600" y="2894013"/>
            <a:ext cx="3889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4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配置构建触发器</a:t>
            </a:r>
            <a:endParaRPr lang="zh-CN" altLang="zh-CN" sz="4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70" name="Rectangle 10"/>
          <p:cNvSpPr/>
          <p:nvPr/>
        </p:nvSpPr>
        <p:spPr bwMode="auto">
          <a:xfrm>
            <a:off x="12380913" y="2894013"/>
            <a:ext cx="52085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在Stash端关联Jenkins</a:t>
            </a:r>
            <a:endParaRPr lang="zh-CN" altLang="zh-CN" sz="40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5371" name="Picture 11" descr="0AB9E776-A456-4DFE-BF24-46CE864248BD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439650" y="4013200"/>
            <a:ext cx="11149013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72" name="Rectangle 12"/>
          <p:cNvSpPr/>
          <p:nvPr/>
        </p:nvSpPr>
        <p:spPr bwMode="auto">
          <a:xfrm>
            <a:off x="1371600" y="6208713"/>
            <a:ext cx="34020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关于Git Hooks</a:t>
            </a:r>
            <a:endParaRPr lang="zh-CN" altLang="zh-CN" sz="40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373" name="Rectangle 13"/>
          <p:cNvSpPr/>
          <p:nvPr/>
        </p:nvSpPr>
        <p:spPr bwMode="auto">
          <a:xfrm>
            <a:off x="1371600" y="7216775"/>
            <a:ext cx="9197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zh-CN" sz="30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钩子程序会在Git执行命令特定的点触发自定义的行为</a:t>
            </a:r>
            <a:endParaRPr lang="zh-CN" altLang="zh-CN" sz="30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5374" name="Rectangle 14"/>
          <p:cNvSpPr/>
          <p:nvPr/>
        </p:nvSpPr>
        <p:spPr bwMode="auto">
          <a:xfrm>
            <a:off x="1422400" y="8483600"/>
            <a:ext cx="2417763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r>
              <a:rPr lang="zh-CN" altLang="zh-CN" sz="3200">
                <a:solidFill>
                  <a:srgbClr val="FFFFFF"/>
                </a:solidFill>
              </a:rPr>
              <a:t>git push</a:t>
            </a: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75" name="Rectangle 15"/>
          <p:cNvSpPr/>
          <p:nvPr/>
        </p:nvSpPr>
        <p:spPr bwMode="auto">
          <a:xfrm>
            <a:off x="4760913" y="9804400"/>
            <a:ext cx="2417762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r>
              <a:rPr lang="zh-CN" altLang="zh-CN" sz="3200">
                <a:solidFill>
                  <a:srgbClr val="FFFFFF"/>
                </a:solidFill>
              </a:rPr>
              <a:t>Stash</a:t>
            </a: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76" name="Rectangle 16"/>
          <p:cNvSpPr/>
          <p:nvPr/>
        </p:nvSpPr>
        <p:spPr bwMode="auto">
          <a:xfrm>
            <a:off x="8240713" y="11150600"/>
            <a:ext cx="2417762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r>
              <a:rPr lang="zh-CN" altLang="zh-CN" sz="3200">
                <a:solidFill>
                  <a:srgbClr val="FFFFFF"/>
                </a:solidFill>
              </a:rPr>
              <a:t>Jenkins</a:t>
            </a: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5377" name="AutoShape 17"/>
          <p:cNvSpPr/>
          <p:nvPr/>
        </p:nvSpPr>
        <p:spPr bwMode="auto">
          <a:xfrm>
            <a:off x="6180138" y="10680700"/>
            <a:ext cx="2028825" cy="952500"/>
          </a:xfrm>
          <a:custGeom>
            <a:avLst/>
            <a:gdLst>
              <a:gd name="T0" fmla="*/ 10800 w 21600"/>
              <a:gd name="T1" fmla="*/ 9903 h 19807"/>
              <a:gd name="T2" fmla="*/ 10800 w 21600"/>
              <a:gd name="T3" fmla="*/ 9903 h 19807"/>
              <a:gd name="T4" fmla="*/ 10800 w 21600"/>
              <a:gd name="T5" fmla="*/ 9903 h 19807"/>
              <a:gd name="T6" fmla="*/ 10800 w 21600"/>
              <a:gd name="T7" fmla="*/ 9903 h 19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9807">
                <a:moveTo>
                  <a:pt x="21600" y="19381"/>
                </a:moveTo>
                <a:cubicBezTo>
                  <a:pt x="11705" y="21600"/>
                  <a:pt x="4505" y="15140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AutoShape 18"/>
          <p:cNvSpPr/>
          <p:nvPr/>
        </p:nvSpPr>
        <p:spPr bwMode="auto">
          <a:xfrm>
            <a:off x="2738438" y="9342438"/>
            <a:ext cx="2028825" cy="954087"/>
          </a:xfrm>
          <a:custGeom>
            <a:avLst/>
            <a:gdLst>
              <a:gd name="T0" fmla="*/ 10800 w 21600"/>
              <a:gd name="T1" fmla="*/ 9903 h 19807"/>
              <a:gd name="T2" fmla="*/ 10800 w 21600"/>
              <a:gd name="T3" fmla="*/ 9903 h 19807"/>
              <a:gd name="T4" fmla="*/ 10800 w 21600"/>
              <a:gd name="T5" fmla="*/ 9903 h 19807"/>
              <a:gd name="T6" fmla="*/ 10800 w 21600"/>
              <a:gd name="T7" fmla="*/ 9903 h 19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9807">
                <a:moveTo>
                  <a:pt x="21600" y="19381"/>
                </a:moveTo>
                <a:cubicBezTo>
                  <a:pt x="11705" y="21600"/>
                  <a:pt x="4505" y="15140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AutoShape 19"/>
          <p:cNvSpPr/>
          <p:nvPr/>
        </p:nvSpPr>
        <p:spPr bwMode="auto">
          <a:xfrm>
            <a:off x="7191375" y="10148888"/>
            <a:ext cx="1733550" cy="957262"/>
          </a:xfrm>
          <a:custGeom>
            <a:avLst/>
            <a:gdLst>
              <a:gd name="T0" fmla="*/ 10800 w 21600"/>
              <a:gd name="T1" fmla="+- 0 10914 229"/>
              <a:gd name="T2" fmla="*/ 10914 h 21371"/>
              <a:gd name="T3" fmla="*/ 10800 w 21600"/>
              <a:gd name="T4" fmla="+- 0 10914 229"/>
              <a:gd name="T5" fmla="*/ 10914 h 21371"/>
              <a:gd name="T6" fmla="*/ 10800 w 21600"/>
              <a:gd name="T7" fmla="+- 0 10914 229"/>
              <a:gd name="T8" fmla="*/ 10914 h 21371"/>
              <a:gd name="T9" fmla="*/ 10800 w 21600"/>
              <a:gd name="T10" fmla="+- 0 10914 229"/>
              <a:gd name="T11" fmla="*/ 10914 h 2137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71">
                <a:moveTo>
                  <a:pt x="0" y="6"/>
                </a:moveTo>
                <a:cubicBezTo>
                  <a:pt x="10482" y="-229"/>
                  <a:pt x="17682" y="6893"/>
                  <a:pt x="21600" y="21371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dash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Rectangle 20"/>
          <p:cNvSpPr/>
          <p:nvPr/>
        </p:nvSpPr>
        <p:spPr bwMode="auto">
          <a:xfrm>
            <a:off x="4711700" y="8694738"/>
            <a:ext cx="25177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2700">
                <a:solidFill>
                  <a:srgbClr val="C82506"/>
                </a:solidFill>
              </a:rPr>
              <a:t>post-commit.sh</a:t>
            </a:r>
            <a:endParaRPr lang="zh-CN" altLang="zh-CN" sz="2700">
              <a:solidFill>
                <a:srgbClr val="C82506"/>
              </a:solidFill>
            </a:endParaRPr>
          </a:p>
        </p:txBody>
      </p:sp>
      <p:sp>
        <p:nvSpPr>
          <p:cNvPr id="15381" name="AutoShape 21"/>
          <p:cNvSpPr/>
          <p:nvPr/>
        </p:nvSpPr>
        <p:spPr bwMode="auto">
          <a:xfrm rot="16200000" flipH="true">
            <a:off x="5773738" y="9304338"/>
            <a:ext cx="393700" cy="3937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/>
          <p:nvPr/>
        </p:nvSpPr>
        <p:spPr bwMode="auto">
          <a:xfrm>
            <a:off x="1339850" y="850900"/>
            <a:ext cx="4625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如何创建一个简单的作业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14" name="Rectangle 2"/>
          <p:cNvSpPr/>
          <p:nvPr/>
        </p:nvSpPr>
        <p:spPr bwMode="auto">
          <a:xfrm>
            <a:off x="1328738" y="1395413"/>
            <a:ext cx="15779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通知</a:t>
            </a:r>
            <a:endParaRPr lang="zh-CN" altLang="zh-CN" sz="5600" b="1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15" name="Rectangle 3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3316" name="Rectangle 4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3317" name="Rectangle 5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3318" name="Rectangle 6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13319" name="Rectangle 7"/>
          <p:cNvSpPr/>
          <p:nvPr/>
        </p:nvSpPr>
        <p:spPr bwMode="auto">
          <a:xfrm>
            <a:off x="2063750" y="3225800"/>
            <a:ext cx="25019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4400" b="1">
                <a:solidFill>
                  <a:srgbClr val="FCBB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被动策略</a:t>
            </a:r>
            <a:endParaRPr lang="zh-CN" altLang="zh-CN" sz="4400" b="1">
              <a:solidFill>
                <a:srgbClr val="FCBB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20" name="Oval 8"/>
          <p:cNvSpPr/>
          <p:nvPr/>
        </p:nvSpPr>
        <p:spPr bwMode="auto">
          <a:xfrm>
            <a:off x="1393825" y="3452813"/>
            <a:ext cx="474663" cy="474662"/>
          </a:xfrm>
          <a:prstGeom prst="ellipse">
            <a:avLst/>
          </a:prstGeom>
          <a:solidFill>
            <a:srgbClr val="FCBB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13321" name="Rectangle 9"/>
          <p:cNvSpPr/>
          <p:nvPr/>
        </p:nvSpPr>
        <p:spPr bwMode="auto">
          <a:xfrm>
            <a:off x="6180138" y="3225800"/>
            <a:ext cx="250348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4400" b="1">
                <a:solidFill>
                  <a:srgbClr val="DE6A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主动策略</a:t>
            </a:r>
            <a:endParaRPr lang="zh-CN" altLang="zh-CN" sz="4400" b="1">
              <a:solidFill>
                <a:srgbClr val="DE6A1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322" name="Oval 10"/>
          <p:cNvSpPr/>
          <p:nvPr/>
        </p:nvSpPr>
        <p:spPr bwMode="auto">
          <a:xfrm>
            <a:off x="5578475" y="3452813"/>
            <a:ext cx="474663" cy="474662"/>
          </a:xfrm>
          <a:prstGeom prst="ellipse">
            <a:avLst/>
          </a:prstGeom>
          <a:solidFill>
            <a:srgbClr val="DE6A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C82506"/>
              </a:solidFill>
            </a:endParaRPr>
          </a:p>
        </p:txBody>
      </p:sp>
      <p:sp>
        <p:nvSpPr>
          <p:cNvPr id="13323" name="Line 11"/>
          <p:cNvSpPr>
            <a:spLocks noChangeShapeType="true"/>
          </p:cNvSpPr>
          <p:nvPr/>
        </p:nvSpPr>
        <p:spPr bwMode="auto">
          <a:xfrm flipV="true">
            <a:off x="1624013" y="3817938"/>
            <a:ext cx="0" cy="4276725"/>
          </a:xfrm>
          <a:prstGeom prst="line">
            <a:avLst/>
          </a:prstGeom>
          <a:noFill/>
          <a:ln w="50800" cap="flat" cmpd="sng">
            <a:solidFill>
              <a:srgbClr val="DCBD23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24" name="Rectangle 12"/>
          <p:cNvSpPr/>
          <p:nvPr/>
        </p:nvSpPr>
        <p:spPr bwMode="auto">
          <a:xfrm>
            <a:off x="2373313" y="4938713"/>
            <a:ext cx="1882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电子邮件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25" name="Line 13"/>
          <p:cNvSpPr>
            <a:spLocks noChangeShapeType="true"/>
          </p:cNvSpPr>
          <p:nvPr/>
        </p:nvSpPr>
        <p:spPr bwMode="auto">
          <a:xfrm flipH="true">
            <a:off x="1704975" y="5295900"/>
            <a:ext cx="574675" cy="0"/>
          </a:xfrm>
          <a:prstGeom prst="line">
            <a:avLst/>
          </a:prstGeom>
          <a:noFill/>
          <a:ln w="50800" cap="flat" cmpd="sng">
            <a:solidFill>
              <a:srgbClr val="DCBD23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26" name="Rectangle 14"/>
          <p:cNvSpPr/>
          <p:nvPr/>
        </p:nvSpPr>
        <p:spPr bwMode="auto">
          <a:xfrm>
            <a:off x="2373313" y="6324600"/>
            <a:ext cx="1882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rss订阅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27" name="Line 15"/>
          <p:cNvSpPr>
            <a:spLocks noChangeShapeType="true"/>
          </p:cNvSpPr>
          <p:nvPr/>
        </p:nvSpPr>
        <p:spPr bwMode="auto">
          <a:xfrm flipH="true">
            <a:off x="1704975" y="6681788"/>
            <a:ext cx="574675" cy="0"/>
          </a:xfrm>
          <a:prstGeom prst="line">
            <a:avLst/>
          </a:prstGeom>
          <a:noFill/>
          <a:ln w="50800" cap="flat" cmpd="sng">
            <a:solidFill>
              <a:srgbClr val="DCBD23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28" name="Rectangle 16"/>
          <p:cNvSpPr/>
          <p:nvPr/>
        </p:nvSpPr>
        <p:spPr bwMode="auto">
          <a:xfrm>
            <a:off x="2373313" y="7710488"/>
            <a:ext cx="242728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构建分发器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29" name="Line 17"/>
          <p:cNvSpPr>
            <a:spLocks noChangeShapeType="true"/>
          </p:cNvSpPr>
          <p:nvPr/>
        </p:nvSpPr>
        <p:spPr bwMode="auto">
          <a:xfrm flipH="true">
            <a:off x="1704975" y="8067675"/>
            <a:ext cx="574675" cy="0"/>
          </a:xfrm>
          <a:prstGeom prst="line">
            <a:avLst/>
          </a:prstGeom>
          <a:noFill/>
          <a:ln w="50800" cap="flat" cmpd="sng">
            <a:solidFill>
              <a:srgbClr val="DCBD23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0" name="Line 18"/>
          <p:cNvSpPr>
            <a:spLocks noChangeShapeType="true"/>
          </p:cNvSpPr>
          <p:nvPr/>
        </p:nvSpPr>
        <p:spPr bwMode="auto">
          <a:xfrm flipV="true">
            <a:off x="5816600" y="3881438"/>
            <a:ext cx="0" cy="7040562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1" name="Rectangle 19"/>
          <p:cNvSpPr/>
          <p:nvPr/>
        </p:nvSpPr>
        <p:spPr bwMode="auto">
          <a:xfrm>
            <a:off x="6489700" y="5002213"/>
            <a:ext cx="188436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桌面通知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32" name="Line 20"/>
          <p:cNvSpPr>
            <a:spLocks noChangeShapeType="true"/>
          </p:cNvSpPr>
          <p:nvPr/>
        </p:nvSpPr>
        <p:spPr bwMode="auto">
          <a:xfrm flipH="true">
            <a:off x="5895975" y="5359400"/>
            <a:ext cx="574675" cy="0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3" name="Rectangle 21"/>
          <p:cNvSpPr/>
          <p:nvPr/>
        </p:nvSpPr>
        <p:spPr bwMode="auto">
          <a:xfrm>
            <a:off x="6489700" y="6388100"/>
            <a:ext cx="245586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IM即时通信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34" name="Line 22"/>
          <p:cNvSpPr>
            <a:spLocks noChangeShapeType="true"/>
          </p:cNvSpPr>
          <p:nvPr/>
        </p:nvSpPr>
        <p:spPr bwMode="auto">
          <a:xfrm flipH="true">
            <a:off x="5895975" y="6745288"/>
            <a:ext cx="574675" cy="0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5" name="Rectangle 23"/>
          <p:cNvSpPr/>
          <p:nvPr/>
        </p:nvSpPr>
        <p:spPr bwMode="auto">
          <a:xfrm>
            <a:off x="6489700" y="7773988"/>
            <a:ext cx="2687638" cy="108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en-US" sz="3200" dirty="0" smtClean="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制造噪声</a:t>
            </a:r>
            <a:endParaRPr lang="zh-CN" altLang="zh-CN" sz="3200" dirty="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36" name="Line 24"/>
          <p:cNvSpPr>
            <a:spLocks noChangeShapeType="true"/>
          </p:cNvSpPr>
          <p:nvPr/>
        </p:nvSpPr>
        <p:spPr bwMode="auto">
          <a:xfrm flipH="true">
            <a:off x="5895975" y="8131175"/>
            <a:ext cx="574675" cy="0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7" name="Rectangle 25"/>
          <p:cNvSpPr/>
          <p:nvPr/>
        </p:nvSpPr>
        <p:spPr bwMode="auto">
          <a:xfrm>
            <a:off x="6489700" y="9159875"/>
            <a:ext cx="26876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声明构建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38" name="Line 26"/>
          <p:cNvSpPr>
            <a:spLocks noChangeShapeType="true"/>
          </p:cNvSpPr>
          <p:nvPr/>
        </p:nvSpPr>
        <p:spPr bwMode="auto">
          <a:xfrm flipH="true">
            <a:off x="5895975" y="9517063"/>
            <a:ext cx="574675" cy="0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3339" name="Rectangle 27"/>
          <p:cNvSpPr/>
          <p:nvPr/>
        </p:nvSpPr>
        <p:spPr bwMode="auto">
          <a:xfrm>
            <a:off x="6489700" y="10545763"/>
            <a:ext cx="1577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短信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3340" name="Line 28"/>
          <p:cNvSpPr>
            <a:spLocks noChangeShapeType="true"/>
          </p:cNvSpPr>
          <p:nvPr/>
        </p:nvSpPr>
        <p:spPr bwMode="auto">
          <a:xfrm flipH="true">
            <a:off x="5810250" y="10902950"/>
            <a:ext cx="574675" cy="0"/>
          </a:xfrm>
          <a:prstGeom prst="line">
            <a:avLst/>
          </a:prstGeom>
          <a:noFill/>
          <a:ln w="50800" cap="flat" cmpd="sng">
            <a:solidFill>
              <a:srgbClr val="DE6A1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pic>
        <p:nvPicPr>
          <p:cNvPr id="13341" name="Picture 29" descr="4CA16AF2-8C09-4862-BFC4-CF6232291EB9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891713" y="2051050"/>
            <a:ext cx="13398500" cy="10125075"/>
          </a:xfrm>
          <a:prstGeom prst="rect">
            <a:avLst/>
          </a:prstGeom>
          <a:noFill/>
          <a:ln>
            <a:noFill/>
          </a:ln>
          <a:effectLst>
            <a:outerShdw blurRad="190500" dist="88347" dir="5400000" algn="ctr" rotWithShape="0">
              <a:srgbClr val="000000">
                <a:alpha val="2178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/>
          <p:nvPr/>
        </p:nvSpPr>
        <p:spPr bwMode="auto">
          <a:xfrm>
            <a:off x="1339850" y="850900"/>
            <a:ext cx="4625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如何创建一个简单的作业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338" name="Rectangle 2"/>
          <p:cNvSpPr/>
          <p:nvPr/>
        </p:nvSpPr>
        <p:spPr bwMode="auto">
          <a:xfrm>
            <a:off x="1328738" y="1395413"/>
            <a:ext cx="3000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代码质量</a:t>
            </a:r>
            <a:endParaRPr lang="zh-CN" altLang="zh-CN" sz="5600" b="1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339" name="Rectangle 3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4340" name="Rectangle 4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4342" name="Rectangle 6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14343" name="Oval 7"/>
          <p:cNvSpPr/>
          <p:nvPr/>
        </p:nvSpPr>
        <p:spPr bwMode="auto">
          <a:xfrm>
            <a:off x="1854200" y="2990850"/>
            <a:ext cx="473075" cy="4730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C82506"/>
              </a:solidFill>
            </a:endParaRPr>
          </a:p>
        </p:txBody>
      </p:sp>
      <p:sp>
        <p:nvSpPr>
          <p:cNvPr id="14344" name="Line 8"/>
          <p:cNvSpPr>
            <a:spLocks noChangeShapeType="true"/>
          </p:cNvSpPr>
          <p:nvPr/>
        </p:nvSpPr>
        <p:spPr bwMode="auto">
          <a:xfrm flipV="true">
            <a:off x="2090738" y="3344863"/>
            <a:ext cx="0" cy="7040562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45" name="Rectangle 9"/>
          <p:cNvSpPr/>
          <p:nvPr/>
        </p:nvSpPr>
        <p:spPr bwMode="auto">
          <a:xfrm>
            <a:off x="2765425" y="4467225"/>
            <a:ext cx="26860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Checkstyle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46" name="Line 10"/>
          <p:cNvSpPr>
            <a:spLocks noChangeShapeType="true"/>
          </p:cNvSpPr>
          <p:nvPr/>
        </p:nvSpPr>
        <p:spPr bwMode="auto">
          <a:xfrm flipH="true">
            <a:off x="2171700" y="4824413"/>
            <a:ext cx="574675" cy="0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47" name="Rectangle 11"/>
          <p:cNvSpPr/>
          <p:nvPr/>
        </p:nvSpPr>
        <p:spPr bwMode="auto">
          <a:xfrm>
            <a:off x="2765425" y="5853113"/>
            <a:ext cx="245586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Findbugs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48" name="Line 12"/>
          <p:cNvSpPr>
            <a:spLocks noChangeShapeType="true"/>
          </p:cNvSpPr>
          <p:nvPr/>
        </p:nvSpPr>
        <p:spPr bwMode="auto">
          <a:xfrm flipH="true">
            <a:off x="2171700" y="6210300"/>
            <a:ext cx="574675" cy="0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49" name="Rectangle 13"/>
          <p:cNvSpPr/>
          <p:nvPr/>
        </p:nvSpPr>
        <p:spPr bwMode="auto">
          <a:xfrm>
            <a:off x="2765425" y="7237413"/>
            <a:ext cx="26860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Pmd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50" name="Line 14"/>
          <p:cNvSpPr>
            <a:spLocks noChangeShapeType="true"/>
          </p:cNvSpPr>
          <p:nvPr/>
        </p:nvSpPr>
        <p:spPr bwMode="auto">
          <a:xfrm flipH="true">
            <a:off x="2171700" y="7594600"/>
            <a:ext cx="574675" cy="0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51" name="Rectangle 15"/>
          <p:cNvSpPr/>
          <p:nvPr/>
        </p:nvSpPr>
        <p:spPr bwMode="auto">
          <a:xfrm>
            <a:off x="2765425" y="8623300"/>
            <a:ext cx="78311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Coverage Complexity Scatter Plot</a:t>
            </a:r>
            <a:endParaRPr lang="zh-CN" altLang="zh-CN" sz="320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52" name="Line 16"/>
          <p:cNvSpPr>
            <a:spLocks noChangeShapeType="true"/>
          </p:cNvSpPr>
          <p:nvPr/>
        </p:nvSpPr>
        <p:spPr bwMode="auto">
          <a:xfrm flipH="true">
            <a:off x="2171700" y="8980488"/>
            <a:ext cx="574675" cy="0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53" name="Rectangle 17"/>
          <p:cNvSpPr/>
          <p:nvPr/>
        </p:nvSpPr>
        <p:spPr bwMode="auto">
          <a:xfrm>
            <a:off x="2765425" y="10009188"/>
            <a:ext cx="33639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800"/>
              </a:lnSpc>
              <a:spcBef>
                <a:spcPts val="1200"/>
              </a:spcBef>
            </a:pPr>
            <a:r>
              <a:rPr lang="zh-CN" altLang="zh-CN" sz="3200" dirty="0">
                <a:solidFill>
                  <a:srgbClr val="53585F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Task Scanner</a:t>
            </a:r>
            <a:endParaRPr lang="zh-CN" altLang="zh-CN" sz="3200" dirty="0">
              <a:solidFill>
                <a:srgbClr val="53585F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54" name="Line 18"/>
          <p:cNvSpPr>
            <a:spLocks noChangeShapeType="true"/>
          </p:cNvSpPr>
          <p:nvPr/>
        </p:nvSpPr>
        <p:spPr bwMode="auto">
          <a:xfrm flipH="true">
            <a:off x="2084388" y="10366375"/>
            <a:ext cx="574675" cy="0"/>
          </a:xfrm>
          <a:prstGeom prst="line">
            <a:avLst/>
          </a:prstGeom>
          <a:noFill/>
          <a:ln w="508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14355" name="Rectangle 19"/>
          <p:cNvSpPr/>
          <p:nvPr/>
        </p:nvSpPr>
        <p:spPr bwMode="auto">
          <a:xfrm>
            <a:off x="2511425" y="2800350"/>
            <a:ext cx="13061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9800"/>
              </a:lnSpc>
              <a:spcBef>
                <a:spcPts val="1200"/>
              </a:spcBef>
            </a:pPr>
            <a:r>
              <a:rPr lang="zh-CN" altLang="zh-CN" sz="4000" dirty="0">
                <a:solidFill>
                  <a:schemeClr val="accent2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Sonar</a:t>
            </a:r>
            <a:r>
              <a:rPr lang="zh-CN" altLang="zh-CN" sz="3100" dirty="0">
                <a:solidFill>
                  <a:srgbClr val="A6AAA9"/>
                </a:solidFill>
                <a:latin typeface="Lantinghei SC Demibold" charset="0"/>
                <a:ea typeface="Lantinghei SC Demibold" charset="0"/>
                <a:cs typeface="Lantinghei SC Demibold" charset="0"/>
                <a:sym typeface="Lantinghei SC Demibold" charset="0"/>
              </a:rPr>
              <a:t> (将这些代码质量量度集中到单一网站中的工具)</a:t>
            </a:r>
            <a:endParaRPr lang="zh-CN" altLang="zh-CN" sz="4000" dirty="0">
              <a:solidFill>
                <a:schemeClr val="accent2"/>
              </a:solidFill>
              <a:latin typeface="Lantinghei SC Demibold" charset="0"/>
              <a:ea typeface="Lantinghei SC Demibold" charset="0"/>
              <a:cs typeface="Lantinghei SC Demibold" charset="0"/>
              <a:sym typeface="Lantinghei SC Demibold" charset="0"/>
            </a:endParaRPr>
          </a:p>
        </p:txBody>
      </p:sp>
      <p:sp>
        <p:nvSpPr>
          <p:cNvPr id="14356" name="Rectangle 20"/>
          <p:cNvSpPr/>
          <p:nvPr/>
        </p:nvSpPr>
        <p:spPr bwMode="auto">
          <a:xfrm>
            <a:off x="12973050" y="2889250"/>
            <a:ext cx="55737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3000" i="1">
                <a:solidFill>
                  <a:schemeClr val="accent1"/>
                </a:solidFill>
              </a:rPr>
              <a:t>参考wiki:《</a:t>
            </a:r>
            <a:r>
              <a:rPr lang="zh-CN" altLang="zh-CN" sz="3000" i="1" u="sng">
                <a:solidFill>
                  <a:schemeClr val="accent1"/>
                </a:solidFill>
                <a:hlinkClick r:id="rId1"/>
              </a:rPr>
              <a:t>在Job中配置Sonar</a:t>
            </a:r>
            <a:r>
              <a:rPr lang="zh-CN" altLang="zh-CN" sz="3000" i="1">
                <a:solidFill>
                  <a:schemeClr val="accent1"/>
                </a:solidFill>
              </a:rPr>
              <a:t>》</a:t>
            </a:r>
            <a:endParaRPr lang="zh-CN" altLang="zh-CN" sz="3000" i="1">
              <a:solidFill>
                <a:schemeClr val="accent1"/>
              </a:solidFill>
            </a:endParaRPr>
          </a:p>
        </p:txBody>
      </p:sp>
      <p:pic>
        <p:nvPicPr>
          <p:cNvPr id="14357" name="Picture 21" descr="01F592E4-22B4-48CA-90BB-A734B5651CBC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01325" y="4467225"/>
            <a:ext cx="12469813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58" name="Picture 22" descr="35533FB0-EA08-47E5-A8CA-75E10FBDD842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15613" y="6767513"/>
            <a:ext cx="7967662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59" name="Picture 23" descr="7FD644C6-CF55-48F0-B663-0BCEEC9CF468.png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9148425" y="6765925"/>
            <a:ext cx="3937000" cy="2184400"/>
          </a:xfrm>
          <a:prstGeom prst="rect">
            <a:avLst/>
          </a:prstGeom>
          <a:noFill/>
          <a:ln>
            <a:noFill/>
          </a:ln>
          <a:effectLst>
            <a:outerShdw blurRad="114300" dist="85450" dir="5400000" algn="ctr" rotWithShape="0">
              <a:srgbClr val="000000">
                <a:alpha val="2762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/>
          <p:nvPr/>
        </p:nvSpPr>
        <p:spPr bwMode="auto">
          <a:xfrm>
            <a:off x="1339850" y="850900"/>
            <a:ext cx="2593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高级构建配置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410" name="Rectangle 2"/>
          <p:cNvSpPr/>
          <p:nvPr/>
        </p:nvSpPr>
        <p:spPr bwMode="auto">
          <a:xfrm>
            <a:off x="1328738" y="1395413"/>
            <a:ext cx="37115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DC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参数化配置</a:t>
            </a:r>
            <a:endParaRPr lang="zh-CN" altLang="zh-CN" sz="5600" b="1">
              <a:solidFill>
                <a:srgbClr val="00CDC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411" name="Rectangle 3"/>
          <p:cNvSpPr/>
          <p:nvPr/>
        </p:nvSpPr>
        <p:spPr bwMode="auto">
          <a:xfrm>
            <a:off x="12192000" y="-1588"/>
            <a:ext cx="12192000" cy="13719176"/>
          </a:xfrm>
          <a:prstGeom prst="rect">
            <a:avLst/>
          </a:prstGeom>
          <a:solidFill>
            <a:srgbClr val="EE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7413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7414" name="Rectangle 6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7415" name="Rectangle 7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17416" name="Rectangle 8"/>
          <p:cNvSpPr/>
          <p:nvPr/>
        </p:nvSpPr>
        <p:spPr bwMode="auto">
          <a:xfrm>
            <a:off x="1152525" y="2716213"/>
            <a:ext cx="5746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Parameterized Build插件</a:t>
            </a:r>
            <a:endParaRPr lang="zh-CN" altLang="zh-CN" sz="40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7417" name="Picture 9" descr="C79248DC-F093-437C-AB48-13975BF0CA53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679363" y="2552700"/>
            <a:ext cx="6594475" cy="3489325"/>
          </a:xfrm>
          <a:prstGeom prst="rect">
            <a:avLst/>
          </a:prstGeom>
          <a:noFill/>
          <a:ln>
            <a:noFill/>
          </a:ln>
          <a:effectLst>
            <a:outerShdw blurRad="114300" dist="44011" dir="5400000" algn="ctr" rotWithShape="0">
              <a:srgbClr val="000000">
                <a:alpha val="26071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7418" name="Picture 10" descr="5231BEA6-1782-42A6-8404-8AD08622A3E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9786600" y="4606925"/>
            <a:ext cx="4033838" cy="2657475"/>
          </a:xfrm>
          <a:prstGeom prst="rect">
            <a:avLst/>
          </a:prstGeom>
          <a:noFill/>
          <a:ln>
            <a:noFill/>
          </a:ln>
          <a:effectLst>
            <a:outerShdw blurRad="127000" dist="63167" dir="5400000" algn="ctr" rotWithShape="0">
              <a:srgbClr val="000000">
                <a:alpha val="1987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419" name="Rectangle 11"/>
          <p:cNvSpPr/>
          <p:nvPr/>
        </p:nvSpPr>
        <p:spPr bwMode="auto">
          <a:xfrm>
            <a:off x="12593638" y="1573213"/>
            <a:ext cx="51847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36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示例: 参数化Git分支构建</a:t>
            </a:r>
            <a:endParaRPr lang="zh-CN" altLang="zh-CN" sz="36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7420" name="Picture 12" descr="3DC7A191-D907-436F-A42B-70B9570C2BF9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1113" y="6416675"/>
            <a:ext cx="6530975" cy="881063"/>
          </a:xfrm>
          <a:prstGeom prst="rect">
            <a:avLst/>
          </a:prstGeom>
          <a:noFill/>
          <a:ln>
            <a:noFill/>
          </a:ln>
          <a:effectLst>
            <a:outerShdw blurRad="127000" dist="84305" dir="5400000" algn="ctr" rotWithShape="0">
              <a:srgbClr val="000000">
                <a:alpha val="2567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421" name="Rectangle 13"/>
          <p:cNvSpPr/>
          <p:nvPr/>
        </p:nvSpPr>
        <p:spPr bwMode="auto">
          <a:xfrm>
            <a:off x="12588875" y="8339138"/>
            <a:ext cx="49911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3200"/>
              <a:t>远程启动参数化构建作业：</a:t>
            </a:r>
            <a:endParaRPr lang="zh-CN" altLang="zh-CN" sz="3200"/>
          </a:p>
        </p:txBody>
      </p:sp>
      <p:sp>
        <p:nvSpPr>
          <p:cNvPr id="17422" name="Rectangle 14"/>
          <p:cNvSpPr/>
          <p:nvPr/>
        </p:nvSpPr>
        <p:spPr bwMode="auto">
          <a:xfrm>
            <a:off x="12622213" y="9294813"/>
            <a:ext cx="11331575" cy="546100"/>
          </a:xfrm>
          <a:prstGeom prst="rect">
            <a:avLst/>
          </a:prstGeom>
          <a:noFill/>
          <a:ln w="12700" cap="flat" cmpd="sng">
            <a:solidFill>
              <a:srgbClr val="DCBD23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2800"/>
              <a:t>&lt;server-url&gt;</a:t>
            </a:r>
            <a:r>
              <a:rPr lang="zh-CN" altLang="zh-CN" sz="2800" i="1">
                <a:solidFill>
                  <a:srgbClr val="53585F"/>
                </a:solidFill>
              </a:rPr>
              <a:t>/job/</a:t>
            </a:r>
            <a:r>
              <a:rPr lang="zh-CN" altLang="zh-CN" sz="2800"/>
              <a:t>&lt;build-job&gt;/buildWithParameters?branch=release/3.5</a:t>
            </a:r>
            <a:endParaRPr lang="zh-CN" altLang="zh-CN" sz="2800"/>
          </a:p>
        </p:txBody>
      </p:sp>
      <p:sp>
        <p:nvSpPr>
          <p:cNvPr id="17423" name="Rectangle 15"/>
          <p:cNvSpPr/>
          <p:nvPr/>
        </p:nvSpPr>
        <p:spPr bwMode="auto">
          <a:xfrm>
            <a:off x="12607925" y="10125075"/>
            <a:ext cx="53070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2500">
                <a:solidFill>
                  <a:srgbClr val="53585F"/>
                </a:solidFill>
                <a:latin typeface="PingFang SC Regular" charset="-122"/>
                <a:ea typeface="PingFang SC Regular" charset="-122"/>
                <a:cs typeface="PingFang SC Regular" charset="-122"/>
                <a:sym typeface="PingFang SC Regular" charset="-122"/>
              </a:rPr>
              <a:t>ps.注意大小写敏感，并且值需要转义</a:t>
            </a:r>
            <a:endParaRPr lang="zh-CN" altLang="zh-CN" sz="2500">
              <a:solidFill>
                <a:srgbClr val="53585F"/>
              </a:solidFill>
              <a:latin typeface="PingFang SC Regular" charset="-122"/>
              <a:ea typeface="PingFang SC Regular" charset="-122"/>
              <a:cs typeface="PingFang SC Regular" charset="-122"/>
              <a:sym typeface="PingFang SC Regular" charset="-122"/>
            </a:endParaRPr>
          </a:p>
        </p:txBody>
      </p:sp>
      <p:pic>
        <p:nvPicPr>
          <p:cNvPr id="17424" name="Picture 16" descr="2AE9C381-5DB4-44CE-82F7-1BCBACBDCCCE.png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9804063" y="3341688"/>
            <a:ext cx="4000500" cy="777875"/>
          </a:xfrm>
          <a:prstGeom prst="rect">
            <a:avLst/>
          </a:prstGeom>
          <a:noFill/>
          <a:ln>
            <a:noFill/>
          </a:ln>
          <a:effectLst>
            <a:outerShdw blurRad="177800" dist="56801" dir="5400000" algn="ctr" rotWithShape="0">
              <a:srgbClr val="000000">
                <a:alpha val="1705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7425" name="Picture 17" descr="7B453531-F55A-4CE4-A0F5-098FFF8F4DDF.png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44588" y="3668713"/>
            <a:ext cx="10318750" cy="898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1339850" y="850900"/>
            <a:ext cx="2593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高级构建配置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1328738" y="1395413"/>
            <a:ext cx="37115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参数化触发</a:t>
            </a:r>
            <a:endParaRPr lang="zh-CN" altLang="zh-CN" sz="5600" b="1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8436" name="Rectangle 4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8437" name="Rectangle 5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8438" name="Rectangle 6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18439" name="Rectangle 7"/>
          <p:cNvSpPr/>
          <p:nvPr/>
        </p:nvSpPr>
        <p:spPr bwMode="auto">
          <a:xfrm>
            <a:off x="1000125" y="3046413"/>
            <a:ext cx="79486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600"/>
              </a:lnSpc>
              <a:spcBef>
                <a:spcPts val="1200"/>
              </a:spcBef>
            </a:pPr>
            <a:r>
              <a:rPr lang="zh-CN" altLang="zh-CN" sz="30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build other projects不能参数化触发其他项目</a:t>
            </a:r>
            <a:endParaRPr lang="zh-CN" altLang="zh-CN" sz="30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8440" name="Rectangle 8"/>
          <p:cNvSpPr/>
          <p:nvPr/>
        </p:nvSpPr>
        <p:spPr bwMode="auto">
          <a:xfrm>
            <a:off x="9396413" y="2808288"/>
            <a:ext cx="619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Parameterized Trigger插件</a:t>
            </a:r>
            <a:endParaRPr lang="zh-CN" altLang="zh-CN" sz="40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8441" name="Picture 9" descr="8FF56E5D-13ED-40AB-83BE-56E65CF0510F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70865" y="4413511"/>
            <a:ext cx="7726363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442" name="Rectangle 10"/>
          <p:cNvSpPr/>
          <p:nvPr/>
        </p:nvSpPr>
        <p:spPr bwMode="auto">
          <a:xfrm>
            <a:off x="9415463" y="3833813"/>
            <a:ext cx="1173003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3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在构建后操作中添加</a:t>
            </a:r>
            <a:r>
              <a:rPr lang="zh-CN" altLang="zh-CN" sz="3000" dirty="0">
                <a:solidFill>
                  <a:srgbClr val="DE6A10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Trigger parameterized build on other projects</a:t>
            </a:r>
            <a:endParaRPr lang="zh-CN" altLang="zh-CN" sz="3000" dirty="0"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18443" name="Picture 11" descr="B75934FE-9EFE-41F6-B8C9-B2E9F1498E09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510713" y="5086350"/>
            <a:ext cx="6327775" cy="5445125"/>
          </a:xfrm>
          <a:prstGeom prst="rect">
            <a:avLst/>
          </a:prstGeom>
          <a:noFill/>
          <a:ln>
            <a:noFill/>
          </a:ln>
          <a:effectLst>
            <a:outerShdw blurRad="165100" dist="66064" dir="5400000" algn="ctr" rotWithShape="0">
              <a:srgbClr val="000000">
                <a:alpha val="2804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8444" name="Picture 12" descr="9C360BBB-D367-4FF9-9302-AC7DF607AD49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6305213" y="5080000"/>
            <a:ext cx="722312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062075" y="7920038"/>
            <a:ext cx="7618413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58" name="Rectangle 2"/>
          <p:cNvSpPr/>
          <p:nvPr/>
        </p:nvSpPr>
        <p:spPr bwMode="auto">
          <a:xfrm>
            <a:off x="0" y="-1588"/>
            <a:ext cx="12196763" cy="13719176"/>
          </a:xfrm>
          <a:prstGeom prst="rect">
            <a:avLst/>
          </a:prstGeom>
          <a:solidFill>
            <a:srgbClr val="EE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53585F"/>
              </a:solidFill>
            </a:endParaRPr>
          </a:p>
        </p:txBody>
      </p:sp>
      <p:sp>
        <p:nvSpPr>
          <p:cNvPr id="19459" name="Rectangle 3"/>
          <p:cNvSpPr/>
          <p:nvPr/>
        </p:nvSpPr>
        <p:spPr bwMode="auto">
          <a:xfrm>
            <a:off x="13000038" y="3017838"/>
            <a:ext cx="82946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6400"/>
              </a:lnSpc>
              <a:spcBef>
                <a:spcPts val="1200"/>
              </a:spcBef>
            </a:pPr>
            <a:r>
              <a:rPr lang="zh-CN" altLang="zh-CN" sz="3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New Job选择Build multi-configuration project</a:t>
            </a:r>
            <a:endParaRPr lang="zh-CN" altLang="zh-CN" sz="3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9460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462" name="Rectangle 6"/>
          <p:cNvSpPr/>
          <p:nvPr/>
        </p:nvSpPr>
        <p:spPr bwMode="auto">
          <a:xfrm>
            <a:off x="1339850" y="850900"/>
            <a:ext cx="2593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高级构建配置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463" name="Rectangle 7"/>
          <p:cNvSpPr/>
          <p:nvPr/>
        </p:nvSpPr>
        <p:spPr bwMode="auto">
          <a:xfrm>
            <a:off x="1328738" y="1395413"/>
            <a:ext cx="5171286" cy="100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多</a:t>
            </a:r>
            <a:r>
              <a:rPr lang="zh-CN" altLang="en-US" sz="5600" b="1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配置项目</a:t>
            </a:r>
            <a:r>
              <a:rPr lang="zh-CN" altLang="zh-CN" sz="5600" b="1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构建</a:t>
            </a:r>
            <a:endParaRPr lang="zh-CN" altLang="zh-CN" sz="5600" b="1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464" name="Rectangle 8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465" name="Rectangle 9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19466" name="Rectangle 10"/>
          <p:cNvSpPr/>
          <p:nvPr/>
        </p:nvSpPr>
        <p:spPr bwMode="auto">
          <a:xfrm>
            <a:off x="12980988" y="1535113"/>
            <a:ext cx="98075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运行所有可能的参数组合的参数化构建作业</a:t>
            </a:r>
            <a:endParaRPr lang="zh-CN" altLang="zh-CN" sz="40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19467" name="Group 11"/>
          <p:cNvGrpSpPr/>
          <p:nvPr/>
        </p:nvGrpSpPr>
        <p:grpSpPr bwMode="auto">
          <a:xfrm>
            <a:off x="15662275" y="7115175"/>
            <a:ext cx="4443413" cy="874713"/>
            <a:chOff x="-1" y="-1"/>
            <a:chExt cx="4443650" cy="874370"/>
          </a:xfrm>
        </p:grpSpPr>
        <p:sp>
          <p:nvSpPr>
            <p:cNvPr id="19468" name="Rectangle 12"/>
            <p:cNvSpPr/>
            <p:nvPr/>
          </p:nvSpPr>
          <p:spPr bwMode="auto">
            <a:xfrm>
              <a:off x="50800" y="50800"/>
              <a:ext cx="4342049" cy="772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zh-CN" altLang="zh-CN" sz="3200" b="1">
                  <a:solidFill>
                    <a:schemeClr val="accent1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Configuration Matrix</a:t>
              </a:r>
              <a:endParaRPr lang="zh-CN" altLang="zh-CN" sz="3200" b="1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9469" name="Picture 1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1"/>
              <a:ext cx="4443650" cy="874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470" name="Group 14"/>
          <p:cNvGrpSpPr/>
          <p:nvPr/>
        </p:nvGrpSpPr>
        <p:grpSpPr bwMode="auto">
          <a:xfrm>
            <a:off x="12900025" y="9909175"/>
            <a:ext cx="2878138" cy="977900"/>
            <a:chOff x="0" y="-1"/>
            <a:chExt cx="2878479" cy="977767"/>
          </a:xfrm>
        </p:grpSpPr>
        <p:sp>
          <p:nvSpPr>
            <p:cNvPr id="19471" name="Rectangle 15"/>
            <p:cNvSpPr/>
            <p:nvPr/>
          </p:nvSpPr>
          <p:spPr bwMode="auto">
            <a:xfrm>
              <a:off x="50800" y="50800"/>
              <a:ext cx="2776880" cy="876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zh-CN" altLang="zh-CN" sz="3200" b="1">
                  <a:solidFill>
                    <a:schemeClr val="accent1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配置从节点</a:t>
              </a:r>
              <a:endParaRPr lang="zh-CN" altLang="zh-CN" sz="3200" b="1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9472" name="Picture 1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2878479" cy="977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473" name="Group 17"/>
          <p:cNvGrpSpPr/>
          <p:nvPr/>
        </p:nvGrpSpPr>
        <p:grpSpPr bwMode="auto">
          <a:xfrm>
            <a:off x="16444913" y="9909175"/>
            <a:ext cx="2878137" cy="977900"/>
            <a:chOff x="0" y="-1"/>
            <a:chExt cx="2878479" cy="977767"/>
          </a:xfrm>
        </p:grpSpPr>
        <p:sp>
          <p:nvSpPr>
            <p:cNvPr id="19474" name="Rectangle 18"/>
            <p:cNvSpPr/>
            <p:nvPr/>
          </p:nvSpPr>
          <p:spPr bwMode="auto">
            <a:xfrm>
              <a:off x="50800" y="50800"/>
              <a:ext cx="2776880" cy="876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zh-CN" altLang="zh-CN" sz="3200" b="1">
                  <a:solidFill>
                    <a:schemeClr val="accent1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配置SDK</a:t>
              </a:r>
              <a:endParaRPr lang="zh-CN" altLang="zh-CN" sz="3200" b="1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9475" name="Picture 1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2878479" cy="977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476" name="Group 20"/>
          <p:cNvGrpSpPr/>
          <p:nvPr/>
        </p:nvGrpSpPr>
        <p:grpSpPr bwMode="auto">
          <a:xfrm>
            <a:off x="19951700" y="9909175"/>
            <a:ext cx="2879725" cy="977900"/>
            <a:chOff x="0" y="-1"/>
            <a:chExt cx="2878479" cy="977767"/>
          </a:xfrm>
        </p:grpSpPr>
        <p:sp>
          <p:nvSpPr>
            <p:cNvPr id="19477" name="Rectangle 21"/>
            <p:cNvSpPr/>
            <p:nvPr/>
          </p:nvSpPr>
          <p:spPr bwMode="auto">
            <a:xfrm>
              <a:off x="50800" y="50800"/>
              <a:ext cx="2776880" cy="876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zh-CN" altLang="zh-CN" sz="3200" b="1">
                  <a:solidFill>
                    <a:schemeClr val="accent1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自定义配置</a:t>
              </a:r>
              <a:endParaRPr lang="zh-CN" altLang="zh-CN" sz="3200" b="1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9478" name="Picture 22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2878479" cy="977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9479" name="Picture 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rot="5400000">
            <a:off x="16804481" y="8911432"/>
            <a:ext cx="2135187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480" name="Picture 24" descr="753AEECA-812B-4023-B9F1-62980ADCC266.png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69888" y="3990975"/>
            <a:ext cx="9144000" cy="1524000"/>
          </a:xfrm>
          <a:prstGeom prst="rect">
            <a:avLst/>
          </a:prstGeom>
          <a:noFill/>
          <a:ln>
            <a:noFill/>
          </a:ln>
          <a:effectLst>
            <a:outerShdw blurRad="114300" dist="66144" dir="5400000" algn="ctr" rotWithShape="0">
              <a:srgbClr val="000000">
                <a:alpha val="2312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9481" name="Picture 25" descr="A5A94A19-8DC0-42E4-BD50-10FC55AE2221.png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58850" y="11045825"/>
            <a:ext cx="51625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482" name="Picture 26" descr="4F011B5F-FEBA-4A63-A3D1-5C5C6B35ACDF.png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4000" y="11045825"/>
            <a:ext cx="51625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483" name="Picture 27" descr="233322.png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58850" y="2571750"/>
            <a:ext cx="7815263" cy="8001000"/>
          </a:xfrm>
          <a:prstGeom prst="rect">
            <a:avLst/>
          </a:prstGeom>
          <a:noFill/>
          <a:ln>
            <a:noFill/>
          </a:ln>
          <a:effectLst>
            <a:outerShdw blurRad="101600" dist="82553" dir="5400000" algn="ctr" rotWithShape="0">
              <a:srgbClr val="000000">
                <a:alpha val="2351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1"/>
          <p:cNvSpPr/>
          <p:nvPr/>
        </p:nvSpPr>
        <p:spPr bwMode="auto">
          <a:xfrm>
            <a:off x="4514850" y="7189788"/>
            <a:ext cx="1636713" cy="16383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82" name="Rectangle 2"/>
          <p:cNvSpPr/>
          <p:nvPr/>
        </p:nvSpPr>
        <p:spPr bwMode="auto">
          <a:xfrm>
            <a:off x="1339850" y="850900"/>
            <a:ext cx="2593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高级构建配置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/>
          <p:nvPr/>
        </p:nvSpPr>
        <p:spPr bwMode="auto">
          <a:xfrm>
            <a:off x="1328738" y="1395413"/>
            <a:ext cx="37115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CB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分布式构建</a:t>
            </a:r>
            <a:endParaRPr lang="zh-CN" altLang="zh-CN" sz="5600" b="1">
              <a:solidFill>
                <a:srgbClr val="00CCB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6" name="Rectangle 6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7" name="Rectangle 7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20488" name="Rectangle 8"/>
          <p:cNvSpPr/>
          <p:nvPr/>
        </p:nvSpPr>
        <p:spPr bwMode="auto">
          <a:xfrm>
            <a:off x="4662488" y="7632700"/>
            <a:ext cx="13414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</a:rPr>
              <a:t>slave</a:t>
            </a:r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20489" name="Oval 9"/>
          <p:cNvSpPr/>
          <p:nvPr/>
        </p:nvSpPr>
        <p:spPr bwMode="auto">
          <a:xfrm>
            <a:off x="6877050" y="7189788"/>
            <a:ext cx="1636713" cy="16383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0" name="Rectangle 10"/>
          <p:cNvSpPr/>
          <p:nvPr/>
        </p:nvSpPr>
        <p:spPr bwMode="auto">
          <a:xfrm>
            <a:off x="7024688" y="7632700"/>
            <a:ext cx="13414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</a:rPr>
              <a:t>slave</a:t>
            </a:r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20491" name="Oval 11"/>
          <p:cNvSpPr/>
          <p:nvPr/>
        </p:nvSpPr>
        <p:spPr bwMode="auto">
          <a:xfrm>
            <a:off x="11118850" y="7189788"/>
            <a:ext cx="1636713" cy="16383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2" name="Rectangle 12"/>
          <p:cNvSpPr/>
          <p:nvPr/>
        </p:nvSpPr>
        <p:spPr bwMode="auto">
          <a:xfrm>
            <a:off x="11266488" y="7632700"/>
            <a:ext cx="13414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</a:rPr>
              <a:t>slave</a:t>
            </a:r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20493" name="Oval 13"/>
          <p:cNvSpPr/>
          <p:nvPr/>
        </p:nvSpPr>
        <p:spPr bwMode="auto">
          <a:xfrm>
            <a:off x="9239250" y="7881938"/>
            <a:ext cx="254000" cy="2540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4" name="Oval 14"/>
          <p:cNvSpPr/>
          <p:nvPr/>
        </p:nvSpPr>
        <p:spPr bwMode="auto">
          <a:xfrm>
            <a:off x="9615488" y="7881938"/>
            <a:ext cx="254000" cy="2540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5" name="Oval 15"/>
          <p:cNvSpPr/>
          <p:nvPr/>
        </p:nvSpPr>
        <p:spPr bwMode="auto">
          <a:xfrm>
            <a:off x="9991725" y="7881938"/>
            <a:ext cx="254000" cy="254000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6" name="Oval 16"/>
          <p:cNvSpPr/>
          <p:nvPr/>
        </p:nvSpPr>
        <p:spPr bwMode="auto">
          <a:xfrm>
            <a:off x="7477125" y="3090863"/>
            <a:ext cx="2316163" cy="2316162"/>
          </a:xfrm>
          <a:prstGeom prst="ellipse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01CAB8"/>
              </a:solidFill>
            </a:endParaRPr>
          </a:p>
        </p:txBody>
      </p:sp>
      <p:sp>
        <p:nvSpPr>
          <p:cNvPr id="20497" name="Rectangle 17"/>
          <p:cNvSpPr/>
          <p:nvPr/>
        </p:nvSpPr>
        <p:spPr bwMode="auto">
          <a:xfrm>
            <a:off x="7781925" y="3873500"/>
            <a:ext cx="170656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FFFFFF"/>
                </a:solidFill>
              </a:rPr>
              <a:t>master</a:t>
            </a:r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20498" name="Line 18"/>
          <p:cNvSpPr>
            <a:spLocks noChangeShapeType="true"/>
          </p:cNvSpPr>
          <p:nvPr/>
        </p:nvSpPr>
        <p:spPr bwMode="auto">
          <a:xfrm>
            <a:off x="9158288" y="5054600"/>
            <a:ext cx="2306637" cy="2305050"/>
          </a:xfrm>
          <a:prstGeom prst="line">
            <a:avLst/>
          </a:prstGeom>
          <a:noFill/>
          <a:ln w="50800" cap="flat" cmpd="sng">
            <a:solidFill>
              <a:srgbClr val="00CD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20499" name="Line 19"/>
          <p:cNvSpPr>
            <a:spLocks noChangeShapeType="true"/>
          </p:cNvSpPr>
          <p:nvPr/>
        </p:nvSpPr>
        <p:spPr bwMode="auto">
          <a:xfrm flipH="true">
            <a:off x="5818188" y="5040313"/>
            <a:ext cx="2332037" cy="2333625"/>
          </a:xfrm>
          <a:prstGeom prst="line">
            <a:avLst/>
          </a:prstGeom>
          <a:noFill/>
          <a:ln w="50800" cap="flat" cmpd="sng">
            <a:solidFill>
              <a:srgbClr val="00CD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20500" name="Line 20"/>
          <p:cNvSpPr>
            <a:spLocks noChangeShapeType="true"/>
          </p:cNvSpPr>
          <p:nvPr/>
        </p:nvSpPr>
        <p:spPr bwMode="auto">
          <a:xfrm flipH="true">
            <a:off x="7843838" y="4927600"/>
            <a:ext cx="765175" cy="2306638"/>
          </a:xfrm>
          <a:prstGeom prst="line">
            <a:avLst/>
          </a:prstGeom>
          <a:noFill/>
          <a:ln w="50800" cap="flat" cmpd="sng">
            <a:solidFill>
              <a:srgbClr val="00CD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20501" name="Line 21"/>
          <p:cNvSpPr>
            <a:spLocks noChangeShapeType="true"/>
          </p:cNvSpPr>
          <p:nvPr/>
        </p:nvSpPr>
        <p:spPr bwMode="auto">
          <a:xfrm>
            <a:off x="4903788" y="4249738"/>
            <a:ext cx="2593975" cy="0"/>
          </a:xfrm>
          <a:prstGeom prst="line">
            <a:avLst/>
          </a:prstGeom>
          <a:noFill/>
          <a:ln w="50800" cap="flat" cmpd="sng">
            <a:solidFill>
              <a:srgbClr val="00CD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/>
          </a:p>
        </p:txBody>
      </p:sp>
      <p:sp>
        <p:nvSpPr>
          <p:cNvPr id="20502" name="Rectangle 22"/>
          <p:cNvSpPr/>
          <p:nvPr/>
        </p:nvSpPr>
        <p:spPr bwMode="auto">
          <a:xfrm>
            <a:off x="1357313" y="3738563"/>
            <a:ext cx="3575050" cy="102076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r>
              <a:rPr lang="zh-CN" altLang="zh-CN" sz="4000">
                <a:solidFill>
                  <a:srgbClr val="FFFFFF"/>
                </a:solidFill>
              </a:rPr>
              <a:t>user &amp; admin</a:t>
            </a:r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20503" name="Rectangle 23"/>
          <p:cNvSpPr/>
          <p:nvPr/>
        </p:nvSpPr>
        <p:spPr bwMode="auto">
          <a:xfrm>
            <a:off x="5054600" y="3484563"/>
            <a:ext cx="23002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00CDC0"/>
                </a:solidFill>
              </a:rPr>
              <a:t>http/https</a:t>
            </a:r>
            <a:endParaRPr lang="zh-CN" altLang="zh-CN" sz="4000">
              <a:solidFill>
                <a:srgbClr val="00CDC0"/>
              </a:solidFill>
            </a:endParaRPr>
          </a:p>
        </p:txBody>
      </p:sp>
      <p:sp>
        <p:nvSpPr>
          <p:cNvPr id="20504" name="Rectangle 24"/>
          <p:cNvSpPr/>
          <p:nvPr/>
        </p:nvSpPr>
        <p:spPr bwMode="auto">
          <a:xfrm>
            <a:off x="1355725" y="9375775"/>
            <a:ext cx="10772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rPr lang="zh-CN" altLang="zh-CN" sz="3300" dirty="0">
                <a:solidFill>
                  <a:srgbClr val="53585F"/>
                </a:solidFill>
              </a:rPr>
              <a:t>master：调度分发构建，监视从节点，纪录发布构建产物</a:t>
            </a:r>
            <a:endParaRPr lang="zh-CN" altLang="zh-CN" sz="3300" dirty="0">
              <a:solidFill>
                <a:srgbClr val="53585F"/>
              </a:solidFill>
            </a:endParaRPr>
          </a:p>
          <a:p>
            <a:pPr algn="l"/>
            <a:r>
              <a:rPr lang="zh-CN" altLang="zh-CN" sz="3300" dirty="0">
                <a:solidFill>
                  <a:srgbClr val="53585F"/>
                </a:solidFill>
              </a:rPr>
              <a:t>slave：实际执行构建作业</a:t>
            </a:r>
            <a:endParaRPr lang="zh-CN" altLang="zh-CN" sz="3300" dirty="0">
              <a:solidFill>
                <a:srgbClr val="53585F"/>
              </a:solidFill>
            </a:endParaRPr>
          </a:p>
        </p:txBody>
      </p:sp>
      <p:sp>
        <p:nvSpPr>
          <p:cNvPr id="20505" name="Rectangle 25"/>
          <p:cNvSpPr/>
          <p:nvPr/>
        </p:nvSpPr>
        <p:spPr bwMode="auto">
          <a:xfrm>
            <a:off x="1317625" y="10901363"/>
            <a:ext cx="706596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3400" b="1">
                <a:solidFill>
                  <a:srgbClr val="DCBD23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管理Jenkins</a:t>
            </a:r>
            <a:r>
              <a:rPr lang="zh-CN" altLang="zh-CN" sz="34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zh-CN" sz="3400" b="1">
                <a:solidFill>
                  <a:srgbClr val="DE6A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&gt; 管理节点</a:t>
            </a:r>
            <a:r>
              <a:rPr lang="zh-CN" altLang="zh-CN" sz="34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zh-CN" sz="3400" b="1">
                <a:solidFill>
                  <a:srgbClr val="C8250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&gt; 新建节点</a:t>
            </a:r>
            <a:endParaRPr lang="zh-CN" altLang="zh-CN" sz="34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/>
          <p:nvPr/>
        </p:nvSpPr>
        <p:spPr bwMode="auto">
          <a:xfrm>
            <a:off x="13290550" y="1927225"/>
            <a:ext cx="526891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在特定slave运行构建作业</a:t>
            </a:r>
            <a:endParaRPr lang="zh-CN" altLang="zh-CN" sz="35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507" name="Rectangle 27"/>
          <p:cNvSpPr/>
          <p:nvPr/>
        </p:nvSpPr>
        <p:spPr bwMode="auto">
          <a:xfrm>
            <a:off x="13712825" y="5514975"/>
            <a:ext cx="6297613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rPr lang="zh-CN" altLang="zh-CN" sz="3800"/>
              <a:t>windows</a:t>
            </a:r>
            <a:endParaRPr lang="zh-CN" altLang="zh-CN" sz="3800"/>
          </a:p>
          <a:p>
            <a:pPr algn="l"/>
            <a:r>
              <a:rPr lang="zh-CN" altLang="zh-CN" sz="3800"/>
              <a:t>!windows</a:t>
            </a:r>
            <a:endParaRPr lang="zh-CN" altLang="zh-CN" sz="3800"/>
          </a:p>
          <a:p>
            <a:pPr algn="l"/>
            <a:r>
              <a:rPr lang="zh-CN" altLang="zh-CN" sz="3800"/>
              <a:t>linux &amp;&amp; mysql</a:t>
            </a:r>
            <a:endParaRPr lang="zh-CN" altLang="zh-CN" sz="3800"/>
          </a:p>
          <a:p>
            <a:pPr algn="l"/>
            <a:r>
              <a:rPr lang="zh-CN" altLang="zh-CN" sz="3800"/>
              <a:t>linux &amp;&amp; (beijing || shanghai)</a:t>
            </a:r>
            <a:endParaRPr lang="zh-CN" altLang="zh-CN" sz="3800"/>
          </a:p>
        </p:txBody>
      </p:sp>
      <p:sp>
        <p:nvSpPr>
          <p:cNvPr id="20508" name="Rectangle 28"/>
          <p:cNvSpPr/>
          <p:nvPr/>
        </p:nvSpPr>
        <p:spPr bwMode="auto">
          <a:xfrm>
            <a:off x="13385800" y="5238750"/>
            <a:ext cx="8999538" cy="3032125"/>
          </a:xfrm>
          <a:prstGeom prst="rect">
            <a:avLst/>
          </a:prstGeom>
          <a:noFill/>
          <a:ln w="50800" cap="flat" cmpd="sng">
            <a:solidFill>
              <a:srgbClr val="00CDC0"/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20509" name="Picture 29" descr="0CA7583D-AC3A-4FD4-A398-5B54A07B0E6F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335000" y="2913063"/>
            <a:ext cx="9101138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207799" y="1169368"/>
            <a:ext cx="9422450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简介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246784" y="3689649"/>
          <a:ext cx="20882320" cy="9443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82320"/>
              </a:tblGrid>
              <a:tr h="8064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4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黑体" pitchFamily="49" charset="-122"/>
                        <a:ea typeface="黑体" pitchFamily="49" charset="-122"/>
                        <a:sym typeface="Calibri" pitchFamily="34" charset="0"/>
                      </a:endParaRP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ts val="86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Docker基于</a:t>
                      </a:r>
                      <a:r>
                        <a:rPr lang="zh-CN" altLang="en-US" sz="4000" kern="1200" noProof="0" dirty="0" smtClean="0">
                          <a:solidFill>
                            <a:srgbClr val="FF0000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容器技术</a:t>
                      </a: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的</a:t>
                      </a:r>
                      <a:r>
                        <a:rPr lang="zh-CN" altLang="en-US" sz="4000" kern="1200" noProof="0" dirty="0" smtClean="0">
                          <a:solidFill>
                            <a:srgbClr val="FF0000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轻量级</a:t>
                      </a: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虚拟化解决方案</a:t>
                      </a:r>
                      <a:endParaRPr lang="en-US" altLang="zh-CN" sz="4000" kern="1200" noProof="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ts val="86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Docker是容器引擎，把Linux的cgroup、namespace等容器底层技术进行封装抽象，为用户提供了创建和管理容器的便捷界面（包括命令行和API）</a:t>
                      </a:r>
                      <a:endParaRPr lang="zh-CN" altLang="en-US" sz="4000" kern="1200" noProof="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ts val="86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Docker 是一个开源项目，诞生于 2013 年初，基于 Google 公司推出的 Go 语言实现</a:t>
                      </a:r>
                      <a:endParaRPr lang="zh-CN" altLang="en-US" sz="4000" kern="1200" noProof="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ts val="86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微软，红帽Linux，IBM，Oracle等主流IT厂商已经在自己的产品里增加对Docker的支持。</a:t>
                      </a:r>
                      <a:endParaRPr lang="zh-CN" altLang="en-US" sz="4000" kern="1200" noProof="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ts val="86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zh-CN" altLang="en-US" sz="4000" kern="1200" noProof="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Calibri" pitchFamily="34" charset="0"/>
                        </a:rPr>
                        <a:t>Google 每周启动超过20亿个容器进行业务服务，于上个世纪90年代已经开始大规模使用容器技术</a:t>
                      </a:r>
                      <a:endParaRPr lang="zh-CN" altLang="en-US" sz="4000" kern="1200" noProof="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Calibri" pitchFamily="34" charset="0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207798" y="1169368"/>
            <a:ext cx="9422450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优势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246784" y="3689649"/>
          <a:ext cx="20882320" cy="8064896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82320"/>
              </a:tblGrid>
              <a:tr h="80648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11"/>
          <p:cNvSpPr/>
          <p:nvPr/>
        </p:nvSpPr>
        <p:spPr bwMode="auto">
          <a:xfrm>
            <a:off x="1606825" y="3888670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01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" name="Rectangle 3"/>
          <p:cNvSpPr/>
          <p:nvPr/>
        </p:nvSpPr>
        <p:spPr bwMode="auto">
          <a:xfrm>
            <a:off x="3695056" y="4117950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开源、轻量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606823" y="5764142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02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3"/>
          <p:cNvSpPr/>
          <p:nvPr/>
        </p:nvSpPr>
        <p:spPr bwMode="auto">
          <a:xfrm>
            <a:off x="3695056" y="5792359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更高效的利用系统资源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6" name="Rectangle 11"/>
          <p:cNvSpPr/>
          <p:nvPr/>
        </p:nvSpPr>
        <p:spPr bwMode="auto">
          <a:xfrm>
            <a:off x="1622576" y="7548916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Rectangle 3"/>
          <p:cNvSpPr/>
          <p:nvPr/>
        </p:nvSpPr>
        <p:spPr bwMode="auto">
          <a:xfrm>
            <a:off x="3695056" y="7675106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更快速的启动时间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8" name="Rectangle 9"/>
          <p:cNvSpPr/>
          <p:nvPr/>
        </p:nvSpPr>
        <p:spPr bwMode="auto">
          <a:xfrm>
            <a:off x="1661166" y="9550286"/>
            <a:ext cx="1401024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" name="Rectangle 3"/>
          <p:cNvSpPr/>
          <p:nvPr/>
        </p:nvSpPr>
        <p:spPr bwMode="auto">
          <a:xfrm>
            <a:off x="3662767" y="9736794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一致的运行环境、轻松迁移、维护、扩展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…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15" name="Picture 6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14243" r="525" b="37273"/>
          <a:stretch>
            <a:fillRect/>
          </a:stretch>
        </p:blipFill>
        <p:spPr>
          <a:xfrm>
            <a:off x="11893399" y="4421574"/>
            <a:ext cx="11330836" cy="49272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223448" y="931277"/>
            <a:ext cx="9422450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核心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2578932" y="3905672"/>
            <a:ext cx="19226136" cy="91450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/>
          <p:nvPr/>
        </p:nvSpPr>
        <p:spPr bwMode="auto">
          <a:xfrm>
            <a:off x="7467600" y="2971800"/>
            <a:ext cx="152415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zh-CN" sz="3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主要是持续集成和Jenkins特性的简单介绍 </a:t>
            </a:r>
            <a:endParaRPr lang="zh-CN" altLang="zh-CN" sz="3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5124" name="Rectangle 4"/>
          <p:cNvSpPr/>
          <p:nvPr/>
        </p:nvSpPr>
        <p:spPr bwMode="auto">
          <a:xfrm>
            <a:off x="7467600" y="5162550"/>
            <a:ext cx="2795636" cy="75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en-US" altLang="zh-CN" sz="4000" dirty="0" smtClean="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4000" dirty="0" smtClean="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简介</a:t>
            </a:r>
            <a:endParaRPr lang="zh-CN" altLang="zh-CN" sz="4000" dirty="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25" name="Rectangle 5"/>
          <p:cNvSpPr/>
          <p:nvPr/>
        </p:nvSpPr>
        <p:spPr bwMode="auto">
          <a:xfrm>
            <a:off x="7467600" y="5864225"/>
            <a:ext cx="15489238" cy="105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主要是</a:t>
            </a:r>
            <a:r>
              <a:rPr lang="en-US" altLang="zh-CN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Docker</a:t>
            </a:r>
            <a:r>
              <a:rPr lang="zh-CN" altLang="en-US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原理、特性的简单介绍</a:t>
            </a:r>
            <a:endParaRPr lang="zh-CN" altLang="zh-CN" sz="3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5126" name="Rectangle 6"/>
          <p:cNvSpPr/>
          <p:nvPr/>
        </p:nvSpPr>
        <p:spPr bwMode="auto">
          <a:xfrm>
            <a:off x="7467600" y="7957141"/>
            <a:ext cx="2196113" cy="75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en-US" sz="4000" smtClean="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实践搭建</a:t>
            </a:r>
            <a:endParaRPr lang="zh-CN" altLang="zh-CN" sz="4000" dirty="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27" name="Rectangle 7"/>
          <p:cNvSpPr/>
          <p:nvPr/>
        </p:nvSpPr>
        <p:spPr bwMode="auto">
          <a:xfrm>
            <a:off x="7467600" y="8743950"/>
            <a:ext cx="15489238" cy="105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zh-CN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介绍</a:t>
            </a:r>
            <a:r>
              <a:rPr lang="zh-CN" altLang="en-US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我们在实践中为何使用</a:t>
            </a:r>
            <a:r>
              <a:rPr lang="en-US" altLang="zh-CN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Jenkins</a:t>
            </a:r>
            <a:r>
              <a:rPr lang="zh-CN" altLang="en-US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和</a:t>
            </a:r>
            <a:r>
              <a:rPr lang="en-US" altLang="zh-CN" sz="3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Docker</a:t>
            </a:r>
            <a:endParaRPr lang="zh-CN" altLang="zh-CN" sz="3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5128" name="Rectangle 8"/>
          <p:cNvSpPr/>
          <p:nvPr/>
        </p:nvSpPr>
        <p:spPr bwMode="auto">
          <a:xfrm>
            <a:off x="7467600" y="11655425"/>
            <a:ext cx="5060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zh-CN" sz="3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总结一些需要注意的小问题</a:t>
            </a:r>
            <a:endParaRPr lang="zh-CN" altLang="zh-CN" sz="3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5129" name="Rectangle 9"/>
          <p:cNvSpPr/>
          <p:nvPr/>
        </p:nvSpPr>
        <p:spPr bwMode="auto">
          <a:xfrm>
            <a:off x="5791200" y="4830763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02</a:t>
            </a:r>
            <a:endParaRPr lang="zh-CN" altLang="zh-CN" sz="880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0" name="Rectangle 10"/>
          <p:cNvSpPr/>
          <p:nvPr/>
        </p:nvSpPr>
        <p:spPr bwMode="auto">
          <a:xfrm>
            <a:off x="5791200" y="7721600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03</a:t>
            </a:r>
            <a:endParaRPr lang="zh-CN" altLang="zh-CN" sz="880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1" name="Rectangle 11"/>
          <p:cNvSpPr/>
          <p:nvPr/>
        </p:nvSpPr>
        <p:spPr bwMode="auto">
          <a:xfrm>
            <a:off x="5791200" y="1938338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01</a:t>
            </a:r>
            <a:endParaRPr lang="zh-CN" altLang="zh-CN" sz="880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2" name="Rectangle 12"/>
          <p:cNvSpPr/>
          <p:nvPr/>
        </p:nvSpPr>
        <p:spPr bwMode="auto">
          <a:xfrm>
            <a:off x="5791200" y="10614025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04</a:t>
            </a:r>
            <a:endParaRPr lang="zh-CN" altLang="zh-CN" sz="880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4" name="Rectangle 14"/>
          <p:cNvSpPr/>
          <p:nvPr/>
        </p:nvSpPr>
        <p:spPr bwMode="auto">
          <a:xfrm>
            <a:off x="1328738" y="1395413"/>
            <a:ext cx="15779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目录</a:t>
            </a:r>
            <a:endParaRPr lang="zh-CN" altLang="zh-CN" sz="5600" b="1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5" name="Rectangle 15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36" name="Rectangle 16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sp>
        <p:nvSpPr>
          <p:cNvPr id="5137" name="Rectangle 17"/>
          <p:cNvSpPr/>
          <p:nvPr/>
        </p:nvSpPr>
        <p:spPr bwMode="auto">
          <a:xfrm>
            <a:off x="7429500" y="2125663"/>
            <a:ext cx="40227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 dirty="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CI &amp; Jenkins简介</a:t>
            </a:r>
            <a:endParaRPr lang="zh-CN" altLang="zh-CN" sz="4000" dirty="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138" name="Rectangle 18"/>
          <p:cNvSpPr/>
          <p:nvPr/>
        </p:nvSpPr>
        <p:spPr bwMode="auto">
          <a:xfrm>
            <a:off x="7469188" y="10796588"/>
            <a:ext cx="1096962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4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Tips</a:t>
            </a:r>
            <a:endParaRPr lang="zh-CN" altLang="zh-CN" sz="4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6310117" y="1169368"/>
            <a:ext cx="11217813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三要素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030760" y="3689649"/>
          <a:ext cx="23011458" cy="964907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011458"/>
              </a:tblGrid>
              <a:tr h="9649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11"/>
          <p:cNvSpPr/>
          <p:nvPr/>
        </p:nvSpPr>
        <p:spPr bwMode="auto">
          <a:xfrm>
            <a:off x="1606825" y="3888670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01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" name="Rectangle 3"/>
          <p:cNvSpPr/>
          <p:nvPr/>
        </p:nvSpPr>
        <p:spPr bwMode="auto">
          <a:xfrm>
            <a:off x="3695056" y="4117950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镜像  类似于类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606823" y="5764142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02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3"/>
          <p:cNvSpPr/>
          <p:nvPr/>
        </p:nvSpPr>
        <p:spPr bwMode="auto">
          <a:xfrm>
            <a:off x="3695056" y="5792359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容器  类似于对象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6" name="Rectangle 11"/>
          <p:cNvSpPr/>
          <p:nvPr/>
        </p:nvSpPr>
        <p:spPr bwMode="auto">
          <a:xfrm>
            <a:off x="1622576" y="7548916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Rectangle 3"/>
          <p:cNvSpPr/>
          <p:nvPr/>
        </p:nvSpPr>
        <p:spPr bwMode="auto">
          <a:xfrm>
            <a:off x="3695056" y="7675106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仓库 存放镜像的场所 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17" name="图片 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720" y="4380267"/>
            <a:ext cx="13537504" cy="79927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223448" y="476643"/>
            <a:ext cx="9422450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altLang="zh-CN" sz="1400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Docker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原理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030760" y="3689649"/>
          <a:ext cx="23011458" cy="964907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011458"/>
              </a:tblGrid>
              <a:tr h="9649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11"/>
          <p:cNvSpPr/>
          <p:nvPr/>
        </p:nvSpPr>
        <p:spPr bwMode="auto">
          <a:xfrm>
            <a:off x="1606825" y="3888670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01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" name="Rectangle 3"/>
          <p:cNvSpPr/>
          <p:nvPr/>
        </p:nvSpPr>
        <p:spPr bwMode="auto">
          <a:xfrm>
            <a:off x="3695056" y="4117950"/>
            <a:ext cx="15241588" cy="11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UnionFS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联合文件系统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 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606823" y="5764142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02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3"/>
          <p:cNvSpPr/>
          <p:nvPr/>
        </p:nvSpPr>
        <p:spPr bwMode="auto">
          <a:xfrm>
            <a:off x="3695056" y="5792359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Bootfs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 包含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BootLoader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、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kemel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6" name="Rectangle 11"/>
          <p:cNvSpPr/>
          <p:nvPr/>
        </p:nvSpPr>
        <p:spPr bwMode="auto">
          <a:xfrm>
            <a:off x="1622576" y="7548916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Rectangle 3"/>
          <p:cNvSpPr/>
          <p:nvPr/>
        </p:nvSpPr>
        <p:spPr bwMode="auto">
          <a:xfrm>
            <a:off x="3695056" y="7675106"/>
            <a:ext cx="15241588" cy="250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Rootfs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 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包含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/dev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、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/proc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、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/bin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等目录文件，类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似于不同系统发行版（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Ubuntu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、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centos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等）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15951247" y="3432528"/>
            <a:ext cx="7983443" cy="57662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"/>
          <p:cNvSpPr/>
          <p:nvPr/>
        </p:nvSpPr>
        <p:spPr>
          <a:xfrm>
            <a:off x="454696" y="721451"/>
            <a:ext cx="9596131" cy="1524011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66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UnionFS</a:t>
            </a:r>
            <a:r>
              <a:rPr lang="zh-CN" altLang="en-US" sz="66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联合文件系统</a:t>
            </a:r>
            <a:r>
              <a:rPr lang="en-US" altLang="zh-CN" sz="66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 </a:t>
            </a:r>
            <a:endParaRPr lang="zh-CN" altLang="zh-CN" sz="66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4" name="Rectangle 3"/>
          <p:cNvSpPr txBox="true">
            <a:spLocks noChangeArrowheads="true"/>
          </p:cNvSpPr>
          <p:nvPr/>
        </p:nvSpPr>
        <p:spPr>
          <a:xfrm>
            <a:off x="670721" y="2666973"/>
            <a:ext cx="22826536" cy="10311707"/>
          </a:xfrm>
          <a:prstGeom prst="rect">
            <a:avLst/>
          </a:prstGeom>
        </p:spPr>
        <p:txBody>
          <a:bodyPr/>
          <a:lstStyle/>
          <a:p>
            <a:pPr lvl="0" algn="l"/>
            <a:endParaRPr lang="en-US" altLang="zh-CN" sz="6400" dirty="0" smtClean="0">
              <a:latin typeface="黑体" pitchFamily="49" charset="-122"/>
              <a:ea typeface="黑体" pitchFamily="49" charset="-122"/>
            </a:endParaRPr>
          </a:p>
          <a:p>
            <a:pPr lvl="0" algn="l"/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	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	Docker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镜像被存储在一系列的只读层。当我们开启一个容器，</a:t>
            </a:r>
            <a:r>
              <a:rPr lang="en-US" altLang="zh-CN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读取只读镜像并添加一个读写层在顶部。如果正在运行的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容器修改了现有的文件，该文件将被拷贝出底层的只读层到最顶层的读写层。在读写层中的旧版本文件隐藏于该文件之下，但并没有被破坏 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- 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它仍然存在于镜像以下。当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的容器被删除，然后重新启动镜像时，将开启一个没有任何更改的新的容器 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- 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这些更改会丢失。</a:t>
            </a:r>
            <a:endParaRPr lang="en-US" altLang="zh-CN" sz="60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lvl="0" algn="l"/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		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此只读层及在顶部的读写层的组合被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称为 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hlinkClick r:id="rId1"/>
              </a:rPr>
              <a:t>Union File System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（联合文件系统）</a:t>
            </a:r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6400" dirty="0">
                <a:latin typeface="黑体" pitchFamily="49" charset="-122"/>
                <a:ea typeface="黑体" pitchFamily="49" charset="-122"/>
              </a:rPr>
              <a:t> </a:t>
            </a:r>
            <a:endParaRPr lang="en-US" altLang="zh-CN" sz="6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lvl="0" algn="l"/>
            <a:endParaRPr lang="zh-CN" altLang="en-US" sz="6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5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1239864" y="11187181"/>
            <a:ext cx="1024954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/>
          <p:nvPr/>
        </p:nvGrpSpPr>
        <p:grpSpPr>
          <a:xfrm>
            <a:off x="761921" y="1387669"/>
            <a:ext cx="9525065" cy="11663019"/>
            <a:chOff x="5338988" y="1637678"/>
            <a:chExt cx="3761927" cy="4130605"/>
          </a:xfrm>
        </p:grpSpPr>
        <p:grpSp>
          <p:nvGrpSpPr>
            <p:cNvPr id="5" name="组合 12"/>
            <p:cNvGrpSpPr/>
            <p:nvPr/>
          </p:nvGrpSpPr>
          <p:grpSpPr>
            <a:xfrm>
              <a:off x="5338988" y="1637678"/>
              <a:ext cx="3749550" cy="4130605"/>
              <a:chOff x="338328" y="1637678"/>
              <a:chExt cx="5066116" cy="4130605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338328" y="1637678"/>
                <a:ext cx="5066116" cy="4130605"/>
                <a:chOff x="338328" y="1637476"/>
                <a:chExt cx="4259793" cy="4089548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160520" cy="3447677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Docker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镜像位于</a:t>
                  </a: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bootfs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之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上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每一层镜像的下面一层称为其父镜像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(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父子关系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)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第一层镜像为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Base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Image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容器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在最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顶层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其下的所有层都为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readonly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将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readonly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的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FS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层称作 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"image"</a:t>
                  </a:r>
                  <a:endParaRPr 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372584" y="1637476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5ACEC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335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true"/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243840" tIns="121920" rIns="243840" bIns="1219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sz="60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Docker</a:t>
                </a:r>
                <a:r>
                  <a:rPr lang="en-US" altLang="zh-CN" sz="5865" b="1" dirty="0">
                    <a:solidFill>
                      <a:srgbClr val="384C54"/>
                    </a:solidFill>
                  </a:rPr>
                  <a:t> </a:t>
                </a:r>
                <a:r>
                  <a:rPr lang="en-US" altLang="zh-CN" sz="6000" dirty="0" err="1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  <a:sym typeface="Lantinghei SC Extralight" charset="0"/>
                  </a:rPr>
                  <a:t>UnionFS</a:t>
                </a:r>
                <a:r>
                  <a:rPr lang="zh-CN" altLang="en-US" sz="60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  <a:sym typeface="Lantinghei SC Extralight" charset="0"/>
                  </a:rPr>
                  <a:t>特性</a:t>
                </a:r>
                <a:endParaRPr lang="en-US" sz="5865" b="1" dirty="0">
                  <a:solidFill>
                    <a:srgbClr val="384C54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5"/>
            </a:p>
          </p:txBody>
        </p:sp>
      </p:grpSp>
      <p:pic>
        <p:nvPicPr>
          <p:cNvPr id="11" name="Picture 2"/>
          <p:cNvPicPr>
            <a:picLocks noChangeAspect="true" noChangeArrowheads="true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86987" y="1524596"/>
            <a:ext cx="13462000" cy="1023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1239864" y="10615045"/>
            <a:ext cx="1024954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809" y="1356215"/>
            <a:ext cx="8572560" cy="10242242"/>
            <a:chOff x="5155479" y="1628755"/>
            <a:chExt cx="4128945" cy="3840841"/>
          </a:xfrm>
        </p:grpSpPr>
        <p:grpSp>
          <p:nvGrpSpPr>
            <p:cNvPr id="5" name="组合 12"/>
            <p:cNvGrpSpPr/>
            <p:nvPr/>
          </p:nvGrpSpPr>
          <p:grpSpPr>
            <a:xfrm>
              <a:off x="5155479" y="1628755"/>
              <a:ext cx="4128945" cy="3840841"/>
              <a:chOff x="90384" y="1628755"/>
              <a:chExt cx="5578728" cy="3840841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286302" y="1628755"/>
                <a:ext cx="5382810" cy="3840841"/>
                <a:chOff x="294582" y="1628642"/>
                <a:chExt cx="4526082" cy="3802664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482336" cy="3151959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pid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-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进程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net -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网络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ipc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–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通信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mnt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-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文件系统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uts</a:t>
                  </a: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-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分时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user - </a:t>
                  </a:r>
                  <a:r>
                    <a:rPr lang="zh-CN" altLang="en-US" sz="4800" dirty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用户</a:t>
                  </a:r>
                  <a:endParaRPr 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4582" y="1628642"/>
                  <a:ext cx="4526082" cy="534916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5ACEC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335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true"/>
              <p:nvPr/>
            </p:nvSpPr>
            <p:spPr>
              <a:xfrm>
                <a:off x="90384" y="1723732"/>
                <a:ext cx="5578728" cy="465122"/>
              </a:xfrm>
              <a:prstGeom prst="rect">
                <a:avLst/>
              </a:prstGeom>
            </p:spPr>
            <p:txBody>
              <a:bodyPr vert="horz" lIns="243840" tIns="121920" rIns="243840" bIns="1219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zh-CN" altLang="en-US" sz="60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容器</a:t>
                </a:r>
                <a:r>
                  <a:rPr lang="en-US" sz="60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Namespace</a:t>
                </a:r>
                <a:r>
                  <a:rPr lang="zh-CN" altLang="en-US" sz="60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资源隔离</a:t>
                </a:r>
                <a:endParaRPr lang="en-US" sz="6000" dirty="0">
                  <a:solidFill>
                    <a:srgbClr val="53585F"/>
                  </a:solidFill>
                  <a:latin typeface="Lantinghei SC Extralight" charset="0"/>
                  <a:ea typeface="Lantinghei SC Extralight" charset="0"/>
                  <a:cs typeface="Lantinghei SC Extralight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5"/>
            </a:p>
          </p:txBody>
        </p:sp>
      </p:grpSp>
      <p:sp>
        <p:nvSpPr>
          <p:cNvPr id="11" name="矩形 10"/>
          <p:cNvSpPr/>
          <p:nvPr/>
        </p:nvSpPr>
        <p:spPr>
          <a:xfrm>
            <a:off x="12573003" y="1333462"/>
            <a:ext cx="2095515" cy="10477573"/>
          </a:xfrm>
          <a:prstGeom prst="rect">
            <a:avLst/>
          </a:prstGeom>
          <a:solidFill>
            <a:srgbClr val="E6E6E6"/>
          </a:solidFill>
          <a:ln>
            <a:solidFill>
              <a:srgbClr val="384C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5" b="1" dirty="0" err="1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LinuxKernel</a:t>
            </a:r>
            <a:endParaRPr lang="zh-CN" altLang="en-US" sz="3735" b="1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049522" y="1333461"/>
            <a:ext cx="8382059" cy="5143536"/>
            <a:chOff x="5643570" y="1500174"/>
            <a:chExt cx="3143272" cy="1928826"/>
          </a:xfrm>
        </p:grpSpPr>
        <p:sp>
          <p:nvSpPr>
            <p:cNvPr id="13" name="圆角矩形 12"/>
            <p:cNvSpPr/>
            <p:nvPr/>
          </p:nvSpPr>
          <p:spPr>
            <a:xfrm>
              <a:off x="5643570" y="1500174"/>
              <a:ext cx="3143272" cy="19288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35" b="1" dirty="0" err="1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true"/>
            <p:nvPr/>
          </p:nvSpPr>
          <p:spPr>
            <a:xfrm>
              <a:off x="6488467" y="1571612"/>
              <a:ext cx="1471076" cy="265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root namespace</a:t>
              </a:r>
              <a:endParaRPr lang="zh-CN" altLang="en-US" sz="4000" dirty="0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5786446" y="1928802"/>
              <a:ext cx="2928958" cy="1357322"/>
              <a:chOff x="5786446" y="3643314"/>
              <a:chExt cx="2928958" cy="13573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786578" y="3643314"/>
                <a:ext cx="857256" cy="50006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465" b="1" dirty="0">
                    <a:solidFill>
                      <a:srgbClr val="384C54"/>
                    </a:solidFill>
                  </a:rPr>
                  <a:t>init</a:t>
                </a:r>
                <a:endParaRPr lang="en-US" altLang="zh-CN" sz="3465" b="1" dirty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3465" b="1" dirty="0" err="1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3465" b="1" dirty="0">
                    <a:solidFill>
                      <a:srgbClr val="384C54"/>
                    </a:solidFill>
                  </a:rPr>
                  <a:t>=1</a:t>
                </a:r>
                <a:endParaRPr lang="zh-CN" altLang="en-US" sz="3465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786446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465" b="1" dirty="0">
                    <a:solidFill>
                      <a:srgbClr val="384C54"/>
                    </a:solidFill>
                  </a:rPr>
                  <a:t>init</a:t>
                </a:r>
                <a:endParaRPr lang="en-US" altLang="zh-CN" sz="3465" b="1" dirty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3465" b="1" dirty="0" err="1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3465" b="1" dirty="0">
                    <a:solidFill>
                      <a:srgbClr val="384C54"/>
                    </a:solidFill>
                  </a:rPr>
                  <a:t>=2</a:t>
                </a:r>
                <a:endParaRPr lang="zh-CN" altLang="en-US" sz="3465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786578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465" b="1" dirty="0">
                    <a:solidFill>
                      <a:srgbClr val="384C54"/>
                    </a:solidFill>
                  </a:rPr>
                  <a:t>bash</a:t>
                </a:r>
                <a:endParaRPr lang="en-US" altLang="zh-CN" sz="3465" b="1" dirty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3465" b="1" dirty="0" err="1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3465" b="1" dirty="0">
                    <a:solidFill>
                      <a:srgbClr val="384C54"/>
                    </a:solidFill>
                  </a:rPr>
                  <a:t>=3</a:t>
                </a:r>
                <a:endParaRPr lang="zh-CN" altLang="en-US" sz="3465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786710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465" b="1" dirty="0">
                    <a:solidFill>
                      <a:srgbClr val="384C54"/>
                    </a:solidFill>
                  </a:rPr>
                  <a:t>bash</a:t>
                </a:r>
                <a:endParaRPr lang="en-US" altLang="zh-CN" sz="3465" b="1" dirty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3465" b="1" dirty="0" err="1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3465" b="1" dirty="0">
                    <a:solidFill>
                      <a:srgbClr val="384C54"/>
                    </a:solidFill>
                  </a:rPr>
                  <a:t>=4</a:t>
                </a:r>
                <a:endParaRPr lang="zh-CN" altLang="en-US" sz="3465" b="1" dirty="0">
                  <a:solidFill>
                    <a:srgbClr val="384C54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endCxn id="17" idx="0"/>
              </p:cNvCxnSpPr>
              <p:nvPr/>
            </p:nvCxnSpPr>
            <p:spPr>
              <a:xfrm rot="5400000">
                <a:off x="6554405" y="3839769"/>
                <a:ext cx="357190" cy="964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endCxn id="18" idx="0"/>
              </p:cNvCxnSpPr>
              <p:nvPr/>
            </p:nvCxnSpPr>
            <p:spPr>
              <a:xfrm rot="16200000" flipH="true">
                <a:off x="7054470" y="4304115"/>
                <a:ext cx="357190" cy="35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9" idx="0"/>
              </p:cNvCxnSpPr>
              <p:nvPr/>
            </p:nvCxnSpPr>
            <p:spPr>
              <a:xfrm rot="16200000" flipH="true">
                <a:off x="7554536" y="3804049"/>
                <a:ext cx="357190" cy="1035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5240024" y="6667499"/>
            <a:ext cx="8191558" cy="5143536"/>
            <a:chOff x="5715008" y="3500438"/>
            <a:chExt cx="3071834" cy="1928826"/>
          </a:xfrm>
        </p:grpSpPr>
        <p:sp>
          <p:nvSpPr>
            <p:cNvPr id="24" name="圆角矩形 23"/>
            <p:cNvSpPr/>
            <p:nvPr/>
          </p:nvSpPr>
          <p:spPr>
            <a:xfrm>
              <a:off x="5715008" y="3500438"/>
              <a:ext cx="3071834" cy="19288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35" b="1" dirty="0" err="1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true"/>
            <p:nvPr/>
          </p:nvSpPr>
          <p:spPr>
            <a:xfrm>
              <a:off x="6550474" y="3643314"/>
              <a:ext cx="1257075" cy="265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X namespace</a:t>
              </a:r>
              <a:endParaRPr lang="zh-CN" altLang="en-US" sz="4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00760" y="4572008"/>
              <a:ext cx="928694" cy="5000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65" b="1" dirty="0">
                  <a:solidFill>
                    <a:srgbClr val="384C54"/>
                  </a:solidFill>
                </a:rPr>
                <a:t>init</a:t>
              </a:r>
              <a:endParaRPr lang="en-US" altLang="zh-CN" sz="3465" b="1" dirty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3465" b="1" dirty="0" err="1">
                  <a:solidFill>
                    <a:srgbClr val="384C54"/>
                  </a:solidFill>
                </a:rPr>
                <a:t>pid</a:t>
              </a:r>
              <a:r>
                <a:rPr lang="en-US" altLang="zh-CN" sz="3465" b="1" dirty="0">
                  <a:solidFill>
                    <a:srgbClr val="384C54"/>
                  </a:solidFill>
                </a:rPr>
                <a:t>=1</a:t>
              </a:r>
              <a:endParaRPr lang="zh-CN" altLang="en-US" sz="3465" b="1" dirty="0">
                <a:solidFill>
                  <a:srgbClr val="384C54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500958" y="4572008"/>
              <a:ext cx="928694" cy="50006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65" b="1" dirty="0">
                  <a:solidFill>
                    <a:srgbClr val="384C54"/>
                  </a:solidFill>
                </a:rPr>
                <a:t>bash</a:t>
              </a:r>
              <a:endParaRPr lang="en-US" altLang="zh-CN" sz="3465" b="1" dirty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3465" b="1" dirty="0" err="1">
                  <a:solidFill>
                    <a:srgbClr val="384C54"/>
                  </a:solidFill>
                </a:rPr>
                <a:t>pid</a:t>
              </a:r>
              <a:r>
                <a:rPr lang="en-US" altLang="zh-CN" sz="3465" b="1" dirty="0">
                  <a:solidFill>
                    <a:srgbClr val="384C54"/>
                  </a:solidFill>
                </a:rPr>
                <a:t>=2</a:t>
              </a:r>
              <a:endParaRPr lang="zh-CN" altLang="en-US" sz="3465" b="1" dirty="0">
                <a:solidFill>
                  <a:srgbClr val="384C54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6" idx="6"/>
              <a:endCxn id="27" idx="2"/>
            </p:cNvCxnSpPr>
            <p:nvPr/>
          </p:nvCxnSpPr>
          <p:spPr>
            <a:xfrm>
              <a:off x="6929454" y="482204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>
            <a:off x="4000443" y="4000480"/>
            <a:ext cx="8191557" cy="2667019"/>
          </a:xfrm>
          <a:prstGeom prst="straightConnector1">
            <a:avLst/>
          </a:prstGeom>
          <a:ln w="28575">
            <a:solidFill>
              <a:srgbClr val="384C5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6668781" y="5900704"/>
            <a:ext cx="4572032" cy="3624315"/>
            <a:chOff x="6250793" y="3212890"/>
            <a:chExt cx="1714512" cy="1359118"/>
          </a:xfrm>
        </p:grpSpPr>
        <p:cxnSp>
          <p:nvCxnSpPr>
            <p:cNvPr id="31" name="直接连接符 30"/>
            <p:cNvCxnSpPr/>
            <p:nvPr/>
          </p:nvCxnSpPr>
          <p:spPr>
            <a:xfrm rot="16200000" flipH="true">
              <a:off x="5715008" y="3821909"/>
              <a:ext cx="1285884" cy="21431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true">
              <a:off x="7092728" y="3699430"/>
              <a:ext cx="1359117" cy="3860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1239864" y="10615045"/>
            <a:ext cx="1024954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809" y="1356215"/>
            <a:ext cx="21766360" cy="11046399"/>
            <a:chOff x="5155479" y="1628755"/>
            <a:chExt cx="10483695" cy="4142400"/>
          </a:xfrm>
        </p:grpSpPr>
        <p:grpSp>
          <p:nvGrpSpPr>
            <p:cNvPr id="5" name="组合 12"/>
            <p:cNvGrpSpPr/>
            <p:nvPr/>
          </p:nvGrpSpPr>
          <p:grpSpPr>
            <a:xfrm>
              <a:off x="5155479" y="1628755"/>
              <a:ext cx="10483695" cy="4142400"/>
              <a:chOff x="90384" y="1628755"/>
              <a:chExt cx="14164800" cy="4142400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286302" y="1628755"/>
                <a:ext cx="13968882" cy="4142400"/>
                <a:chOff x="294582" y="1628642"/>
                <a:chExt cx="11745595" cy="4101226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11701849" cy="3450521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资源限制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: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cgroups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可以对任务使用的资源总额进行限制，如设定应用运行时使用内存的上限，一旦超过这个配额就发出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OOM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（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Out of Memory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）提示。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优先级分配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: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通过分配的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CPU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时间片数量和磁盘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IO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带宽大小，实际上就相当于控制了任务运行的优先级。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资源统计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: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cgroups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可以统计系统的资源使用，如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CPU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使用时长、内存用量等，这个功能非常适用于计费。</a:t>
                  </a:r>
                  <a:endParaRPr lang="en-US" altLang="zh-CN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任务控制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: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cgroups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可以对任务执行挂起、恢复等操作。</a:t>
                  </a:r>
                  <a:endParaRPr 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4582" y="1628642"/>
                  <a:ext cx="4526082" cy="534916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5ACEC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335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true"/>
              <p:nvPr/>
            </p:nvSpPr>
            <p:spPr>
              <a:xfrm>
                <a:off x="90384" y="1723732"/>
                <a:ext cx="5578728" cy="465122"/>
              </a:xfrm>
              <a:prstGeom prst="rect">
                <a:avLst/>
              </a:prstGeom>
            </p:spPr>
            <p:txBody>
              <a:bodyPr vert="horz" lIns="243840" tIns="121920" rIns="243840" bIns="121920" rtlCol="0">
                <a:norm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CN" altLang="en-US" sz="60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容器</a:t>
                </a:r>
                <a:r>
                  <a:rPr lang="en-US" sz="6000" dirty="0" err="1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cgroups</a:t>
                </a:r>
                <a:endParaRPr lang="en-US" sz="6000" dirty="0">
                  <a:solidFill>
                    <a:srgbClr val="53585F"/>
                  </a:solidFill>
                  <a:latin typeface="Lantinghei SC Extralight" charset="0"/>
                  <a:ea typeface="Lantinghei SC Extralight" charset="0"/>
                  <a:cs typeface="Lantinghei SC Extralight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5"/>
            </a:p>
          </p:txBody>
        </p:sp>
      </p:grpSp>
      <p:sp>
        <p:nvSpPr>
          <p:cNvPr id="33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32" name="Picture 2" descr="http://img.blog.csdn.net/20140306094828703"/>
          <p:cNvPicPr>
            <a:picLocks noChangeAspect="true" noChangeArrowheads="true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70920" y="2609528"/>
            <a:ext cx="19442160" cy="9400434"/>
          </a:xfrm>
          <a:prstGeom prst="rect">
            <a:avLst/>
          </a:prstGeom>
          <a:noFill/>
        </p:spPr>
      </p:pic>
      <p:sp>
        <p:nvSpPr>
          <p:cNvPr id="133" name="Rounded Rectangle 7"/>
          <p:cNvSpPr/>
          <p:nvPr/>
        </p:nvSpPr>
        <p:spPr>
          <a:xfrm>
            <a:off x="915305" y="536834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134" name="Content Placeholder 2"/>
          <p:cNvSpPr txBox="true"/>
          <p:nvPr/>
        </p:nvSpPr>
        <p:spPr>
          <a:xfrm>
            <a:off x="764776" y="624816"/>
            <a:ext cx="8572560" cy="1240325"/>
          </a:xfrm>
          <a:prstGeom prst="rect">
            <a:avLst/>
          </a:prstGeom>
        </p:spPr>
        <p:txBody>
          <a:bodyPr vert="horz" lIns="243840" tIns="121920" rIns="243840" bIns="1219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与虚拟机对比</a:t>
            </a:r>
            <a:endParaRPr lang="zh-CN" altLang="en-US" sz="6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840" y="2321495"/>
            <a:ext cx="20162240" cy="9577827"/>
          </a:xfrm>
          <a:prstGeom prst="rect">
            <a:avLst/>
          </a:prstGeom>
        </p:spPr>
      </p:pic>
      <p:sp>
        <p:nvSpPr>
          <p:cNvPr id="10" name="Rounded Rectangle 7"/>
          <p:cNvSpPr/>
          <p:nvPr/>
        </p:nvSpPr>
        <p:spPr>
          <a:xfrm>
            <a:off x="1468585" y="401047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11" name="Content Placeholder 2"/>
          <p:cNvSpPr txBox="true"/>
          <p:nvPr/>
        </p:nvSpPr>
        <p:spPr>
          <a:xfrm>
            <a:off x="1448761" y="593304"/>
            <a:ext cx="8572560" cy="1240325"/>
          </a:xfrm>
          <a:prstGeom prst="rect">
            <a:avLst/>
          </a:prstGeom>
        </p:spPr>
        <p:txBody>
          <a:bodyPr vert="horz" lIns="243840" tIns="121920" rIns="243840" bIns="121920" rtlCol="0">
            <a:normAutofit fontScale="85000" lnSpcReduction="1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与虚拟机对比</a:t>
            </a:r>
            <a:r>
              <a:rPr lang="en-US" altLang="zh-CN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—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优势</a:t>
            </a:r>
            <a:endParaRPr lang="zh-CN" altLang="en-US" sz="6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280" y="2368698"/>
            <a:ext cx="20467744" cy="990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1.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资源隔离方面不如虚拟机，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是利用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cgroup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实现资源限制的，只能限制资源消耗的最大值，而不能隔绝其他程序占用自己的资源。 </a:t>
            </a:r>
            <a:b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</a:b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2.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安全性问题。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目前并不能分辨具体执行指令的用户，只要一个用户拥有执行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的权限，那么他就可以对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的容器进行所有操作，不管该容器是否是由该用户创建。比如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A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和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B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都拥有执行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的权限，由于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server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端并不会具体判断</a:t>
            </a:r>
            <a:r>
              <a:rPr lang="en-US" altLang="zh-CN" sz="4800" dirty="0" err="1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 client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是由哪个用户发起的，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A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可以删除</a:t>
            </a: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B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创建的容器，存在一定的安全风险。 </a:t>
            </a:r>
            <a:b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</a:br>
            <a:r>
              <a:rPr lang="en-US" altLang="zh-CN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3.docker</a:t>
            </a:r>
            <a:r>
              <a:rPr lang="zh-CN" altLang="en-US" sz="48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目前还在版本的快速更新中，细节功能调整比较大。一些核心模块依赖于高版本内核，存在版本兼容问题</a:t>
            </a:r>
            <a:endParaRPr lang="zh-CN" altLang="en-US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941280" y="392866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10" name="Content Placeholder 2"/>
          <p:cNvSpPr txBox="true"/>
          <p:nvPr/>
        </p:nvSpPr>
        <p:spPr>
          <a:xfrm>
            <a:off x="790751" y="593304"/>
            <a:ext cx="8572560" cy="1240325"/>
          </a:xfrm>
          <a:prstGeom prst="rect">
            <a:avLst/>
          </a:prstGeom>
        </p:spPr>
        <p:txBody>
          <a:bodyPr vert="horz" lIns="243840" tIns="121920" rIns="243840" bIns="121920" rtlCol="0">
            <a:normAutofit fontScale="85000" lnSpcReduction="1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6000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与虚拟机对比</a:t>
            </a:r>
            <a:r>
              <a:rPr lang="en-US" altLang="zh-CN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—</a:t>
            </a:r>
            <a:r>
              <a:rPr lang="zh-CN" altLang="en-US" sz="60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缺点</a:t>
            </a:r>
            <a:endParaRPr lang="zh-CN" altLang="en-US" sz="60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true"/>
          </p:cNvSpPr>
          <p:nvPr/>
        </p:nvSpPr>
        <p:spPr bwMode="auto">
          <a:xfrm>
            <a:off x="761920" y="2970360"/>
            <a:ext cx="23050661" cy="12101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43840" tIns="121920" rIns="243840" bIns="121920" numCol="1" anchor="ctr" anchorCtr="false" compatLnSpc="true">
            <a:spAutoFit/>
          </a:bodyPr>
          <a:lstStyle/>
          <a:p>
            <a:pPr algn="l" eaLnBrk="0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怎么用？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sp>
        <p:nvSpPr>
          <p:cNvPr id="6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8752" y="593304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应用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3008" y="700949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应用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15" name="图片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5296" y="4180499"/>
            <a:ext cx="17606568" cy="881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007424" y="1169368"/>
            <a:ext cx="9823201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1400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Jenkins</a:t>
            </a:r>
            <a:r>
              <a:rPr lang="zh-CN" altLang="en-US" sz="1400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简介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246784" y="3689649"/>
          <a:ext cx="20882320" cy="8064896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82320"/>
              </a:tblGrid>
              <a:tr h="8064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        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Jenkins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是一个开源软件项目，是基于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Java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开发的一种持续集成（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CI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）工具，用于监控持续重复的工作，旨在提供一个开放易用的软件平台，使软件的持续集成变成可能。</a:t>
                      </a:r>
                      <a:endParaRPr lang="en-US" altLang="zh-CN" sz="4800" kern="120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Helvetica Light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4800" kern="120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Helvetica Light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       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Jenkins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最开始被称作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Hudson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，在持续集成领域的市场份额居于主导地位，其被各种规模的团队用于各种语言和技术的项目中，比如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.NET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、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Ruby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、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PHP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、</a:t>
                      </a:r>
                      <a:r>
                        <a:rPr lang="en-US" altLang="zh-CN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Java</a:t>
                      </a:r>
                      <a:r>
                        <a:rPr lang="zh-CN" altLang="en-US" sz="4800" kern="1200" dirty="0" smtClean="0">
                          <a:solidFill>
                            <a:srgbClr val="53585F"/>
                          </a:solidFill>
                          <a:latin typeface="Lantinghei SC Extralight" charset="0"/>
                          <a:ea typeface="Lantinghei SC Extralight" charset="0"/>
                          <a:cs typeface="Lantinghei SC Extralight" charset="0"/>
                          <a:sym typeface="Helvetica Light" charset="0"/>
                        </a:rPr>
                        <a:t>等。</a:t>
                      </a:r>
                      <a:endParaRPr lang="en-US" altLang="zh-CN" sz="4800" kern="1200" dirty="0" smtClean="0">
                        <a:solidFill>
                          <a:srgbClr val="53585F"/>
                        </a:solidFill>
                        <a:latin typeface="Lantinghei SC Extralight" charset="0"/>
                        <a:ea typeface="Lantinghei SC Extralight" charset="0"/>
                        <a:cs typeface="Lantinghei SC Extralight" charset="0"/>
                        <a:sym typeface="Helvetica Light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3008" y="700949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应用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280" y="2368698"/>
            <a:ext cx="20467744" cy="657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通过</a:t>
            </a:r>
            <a:r>
              <a:rPr lang="en-US" altLang="zh-CN" sz="4800" dirty="0" err="1" smtClean="0">
                <a:solidFill>
                  <a:srgbClr val="FF0000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Dockerfile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配置文件来支持灵活的自动化创建和部署机制，提高工作效率。</a:t>
            </a:r>
            <a:b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</a:b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容器除了运行其中的应用之外，基本不消耗额外的系统资源，保证应用性能的同时，尽量减小系统开销。传统虚拟机方式运行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个不同的应用就要启动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个虚拟机（每个虚拟机需要单独分配独占的内存、磁盘等资源），而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只需要启动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个隔离的容器，并将应用放到容器内即可。</a:t>
            </a:r>
            <a:endParaRPr lang="zh-CN" altLang="en-US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1239864" y="10615045"/>
            <a:ext cx="1024954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809" y="1356215"/>
            <a:ext cx="21766360" cy="11046399"/>
            <a:chOff x="5155479" y="1628755"/>
            <a:chExt cx="10483695" cy="4142400"/>
          </a:xfrm>
        </p:grpSpPr>
        <p:grpSp>
          <p:nvGrpSpPr>
            <p:cNvPr id="5" name="组合 12"/>
            <p:cNvGrpSpPr/>
            <p:nvPr/>
          </p:nvGrpSpPr>
          <p:grpSpPr>
            <a:xfrm>
              <a:off x="5155479" y="1628755"/>
              <a:ext cx="10483695" cy="4142400"/>
              <a:chOff x="90384" y="1628755"/>
              <a:chExt cx="14164800" cy="4142400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286302" y="1628755"/>
                <a:ext cx="13968882" cy="4142400"/>
                <a:chOff x="294582" y="1628642"/>
                <a:chExt cx="11745595" cy="4101226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11701849" cy="3450521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images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 列出所有镜像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pull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 拉取镜像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run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运行容器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ps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列出在运行的容器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zh-CN" alt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</a:t>
                  </a: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start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 启动容器</a:t>
                  </a: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endParaRPr lang="en-US" altLang="zh-CN" sz="48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  <a:p>
                  <a:pPr algn="l">
                    <a:buFont typeface="Arial" panose="02080604020202020204" pitchFamily="34" charset="0"/>
                    <a:buChar char="•"/>
                  </a:pPr>
                  <a:r>
                    <a:rPr lang="en-US" altLang="zh-CN" sz="4800" dirty="0" err="1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docker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</a:t>
                  </a:r>
                  <a:r>
                    <a:rPr lang="en-US" altLang="zh-CN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stop</a:t>
                  </a:r>
                  <a:r>
                    <a:rPr lang="zh-CN" altLang="en-US" sz="4800" dirty="0" smtClean="0">
                      <a:solidFill>
                        <a:srgbClr val="53585F"/>
                      </a:solidFill>
                      <a:latin typeface="Lantinghei SC Extralight" charset="0"/>
                      <a:ea typeface="Lantinghei SC Extralight" charset="0"/>
                      <a:cs typeface="Lantinghei SC Extralight" charset="0"/>
                    </a:rPr>
                    <a:t> 停止容器</a:t>
                  </a:r>
                  <a:endParaRPr lang="en-US" sz="4800" dirty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4582" y="1628642"/>
                  <a:ext cx="4526082" cy="534916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5ACEC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335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true"/>
              <p:nvPr/>
            </p:nvSpPr>
            <p:spPr>
              <a:xfrm>
                <a:off x="90384" y="1723732"/>
                <a:ext cx="5578728" cy="465122"/>
              </a:xfrm>
              <a:prstGeom prst="rect">
                <a:avLst/>
              </a:prstGeom>
            </p:spPr>
            <p:txBody>
              <a:bodyPr vert="horz" lIns="243840" tIns="121920" rIns="243840" bIns="121920" rtlCol="0">
                <a:norm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CN" altLang="en-US" sz="6000" dirty="0" smtClean="0">
                    <a:solidFill>
                      <a:srgbClr val="53585F"/>
                    </a:solidFill>
                    <a:latin typeface="Lantinghei SC Extralight" charset="0"/>
                    <a:ea typeface="Lantinghei SC Extralight" charset="0"/>
                    <a:cs typeface="Lantinghei SC Extralight" charset="0"/>
                  </a:rPr>
                  <a:t>常用命令</a:t>
                </a:r>
                <a:endParaRPr lang="en-US" sz="6000" dirty="0">
                  <a:solidFill>
                    <a:srgbClr val="53585F"/>
                  </a:solidFill>
                  <a:latin typeface="Lantinghei SC Extralight" charset="0"/>
                  <a:ea typeface="Lantinghei SC Extralight" charset="0"/>
                  <a:cs typeface="Lantinghei SC Extralight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5"/>
            </a:p>
          </p:txBody>
        </p:sp>
      </p:grpSp>
      <p:sp>
        <p:nvSpPr>
          <p:cNvPr id="33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为何选择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Jenkins+docker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？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280" y="2368698"/>
            <a:ext cx="20467744" cy="796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Jenkins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可以帮你构建一个自动化的持续集成环境，你可以使用它来“自动化”编译、打包、分发部署你的应用，它兼容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ant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、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maven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、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gradle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等多种第三方构建工具，同时跟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svn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、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git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能无缝集成，也支持直接与知名源代码托管网站，比如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github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、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bitbucket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直接集成。 </a:t>
            </a:r>
            <a:endParaRPr lang="en-US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现在是</a:t>
            </a:r>
            <a:r>
              <a:rPr lang="en-US" altLang="zh-CN" sz="4800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Github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社区最火的项目之一，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是个容器。它除了运行其中的应用之外，基本不消耗额外的系统资源，保证应用性能的同时，尽量减小系统开销。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的最大优势就是</a:t>
            </a:r>
            <a:r>
              <a:rPr lang="zh-CN" altLang="en-US" sz="4800" dirty="0" smtClean="0">
                <a:solidFill>
                  <a:srgbClr val="FF0000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一次构建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，</a:t>
            </a:r>
            <a:r>
              <a:rPr lang="zh-CN" altLang="en-US" sz="4800" dirty="0" smtClean="0">
                <a:solidFill>
                  <a:srgbClr val="FF0000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到处运行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。</a:t>
            </a:r>
            <a:endParaRPr lang="zh-CN" altLang="en-US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持续构建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Java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集成流程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847" y="2825552"/>
            <a:ext cx="20424001" cy="98650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持续构建</a:t>
            </a:r>
            <a:r>
              <a:rPr lang="en-US" altLang="zh-CN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Python</a:t>
            </a: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集成流程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020" y="2490442"/>
            <a:ext cx="18758084" cy="107415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开发自测流程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6" y="2265861"/>
            <a:ext cx="16345816" cy="107863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联测流程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511049"/>
            <a:ext cx="17848212" cy="10628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/>
          <p:cNvSpPr/>
          <p:nvPr/>
        </p:nvSpPr>
        <p:spPr>
          <a:xfrm>
            <a:off x="941280" y="591762"/>
            <a:ext cx="8271502" cy="1440763"/>
          </a:xfrm>
          <a:prstGeom prst="roundRect">
            <a:avLst>
              <a:gd name="adj" fmla="val 15942"/>
            </a:avLst>
          </a:prstGeom>
          <a:solidFill>
            <a:srgbClr val="5ACE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5" dirty="0">
              <a:solidFill>
                <a:srgbClr val="384C54"/>
              </a:solidFill>
            </a:endParaRPr>
          </a:p>
        </p:txBody>
      </p:sp>
      <p:sp>
        <p:nvSpPr>
          <p:cNvPr id="20484" name="Rectangle 4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485" name="Rectangle 5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0" name="Rounded Rectangle 7"/>
          <p:cNvSpPr/>
          <p:nvPr/>
        </p:nvSpPr>
        <p:spPr>
          <a:xfrm>
            <a:off x="17335536" y="8953515"/>
            <a:ext cx="2667019" cy="400052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5335" dirty="0">
              <a:solidFill>
                <a:srgbClr val="FF0000"/>
              </a:solidFill>
              <a:latin typeface="Arial" panose="0208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816" y="735700"/>
            <a:ext cx="8424936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相关脚本</a:t>
            </a:r>
            <a:endParaRPr lang="zh-CN" altLang="en-US" sz="4800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280" y="2368698"/>
            <a:ext cx="20467744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DOCKERFILE_HOME='/data/</a:t>
            </a:r>
            <a:r>
              <a:rPr lang="en-US" altLang="zh-CN" sz="2800" kern="0" dirty="0" err="1" smtClean="0">
                <a:effectLst/>
              </a:rPr>
              <a:t>westone</a:t>
            </a:r>
            <a:r>
              <a:rPr lang="en-US" altLang="zh-CN" sz="2800" kern="0" dirty="0" smtClean="0">
                <a:effectLst/>
              </a:rPr>
              <a:t>/demo/'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REPOSITORIES='demo'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 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IMAGE_ID=`</a:t>
            </a:r>
            <a:r>
              <a:rPr lang="en-US" altLang="zh-CN" sz="2800" kern="0" dirty="0" err="1" smtClean="0">
                <a:effectLst/>
              </a:rPr>
              <a:t>sudo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images | grep ${REPOSITORIES} | </a:t>
            </a:r>
            <a:r>
              <a:rPr lang="en-US" altLang="zh-CN" sz="2800" kern="0" dirty="0" err="1" smtClean="0">
                <a:effectLst/>
              </a:rPr>
              <a:t>awk</a:t>
            </a:r>
            <a:r>
              <a:rPr lang="en-US" altLang="zh-CN" sz="2800" kern="0" dirty="0" smtClean="0">
                <a:effectLst/>
              </a:rPr>
              <a:t> '{print $3}'`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CONTAINER_ID=`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ps</a:t>
            </a:r>
            <a:r>
              <a:rPr lang="en-US" altLang="zh-CN" sz="2800" kern="0" dirty="0" smtClean="0">
                <a:effectLst/>
              </a:rPr>
              <a:t> | grep "demo" | </a:t>
            </a:r>
            <a:r>
              <a:rPr lang="en-US" altLang="zh-CN" sz="2800" kern="0" dirty="0" err="1" smtClean="0">
                <a:effectLst/>
              </a:rPr>
              <a:t>awk</a:t>
            </a:r>
            <a:r>
              <a:rPr lang="en-US" altLang="zh-CN" sz="2800" kern="0" dirty="0" smtClean="0">
                <a:effectLst/>
              </a:rPr>
              <a:t> '{print $1}'`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if [ -n "$CONTAINER_ID" ]; then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stop $CONTAINER_ID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rm</a:t>
            </a:r>
            <a:r>
              <a:rPr lang="en-US" altLang="zh-CN" sz="2800" kern="0" dirty="0" smtClean="0">
                <a:effectLst/>
              </a:rPr>
              <a:t> $CONTAINER_ID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else #</a:t>
            </a:r>
            <a:r>
              <a:rPr lang="zh-CN" altLang="zh-CN" sz="2800" kern="0" dirty="0" smtClean="0">
                <a:effectLst/>
              </a:rPr>
              <a:t>如果容器启动时失败了，就需要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ps</a:t>
            </a:r>
            <a:r>
              <a:rPr lang="en-US" altLang="zh-CN" sz="2800" kern="0" dirty="0" smtClean="0">
                <a:effectLst/>
              </a:rPr>
              <a:t> -a</a:t>
            </a:r>
            <a:r>
              <a:rPr lang="zh-CN" altLang="zh-CN" sz="2800" kern="0" dirty="0" smtClean="0">
                <a:effectLst/>
              </a:rPr>
              <a:t>才能找到那个容器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CONTAINER_ID=`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ps</a:t>
            </a:r>
            <a:r>
              <a:rPr lang="en-US" altLang="zh-CN" sz="2800" kern="0" dirty="0" smtClean="0">
                <a:effectLst/>
              </a:rPr>
              <a:t> -a | grep "demo" | </a:t>
            </a:r>
            <a:r>
              <a:rPr lang="en-US" altLang="zh-CN" sz="2800" kern="0" dirty="0" err="1" smtClean="0">
                <a:effectLst/>
              </a:rPr>
              <a:t>awk</a:t>
            </a:r>
            <a:r>
              <a:rPr lang="en-US" altLang="zh-CN" sz="2800" kern="0" dirty="0" smtClean="0">
                <a:effectLst/>
              </a:rPr>
              <a:t> '{print $1}'`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if [ -n "$CONTAINER_ID" ]; then  # </a:t>
            </a:r>
            <a:r>
              <a:rPr lang="zh-CN" altLang="zh-CN" sz="2800" kern="0" dirty="0" smtClean="0">
                <a:effectLst/>
              </a:rPr>
              <a:t>如果是第一次在这台机器上拉取运行容器，那么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ps</a:t>
            </a:r>
            <a:r>
              <a:rPr lang="en-US" altLang="zh-CN" sz="2800" kern="0" dirty="0" smtClean="0">
                <a:effectLst/>
              </a:rPr>
              <a:t> -a</a:t>
            </a:r>
            <a:r>
              <a:rPr lang="zh-CN" altLang="zh-CN" sz="2800" kern="0" dirty="0" smtClean="0">
                <a:effectLst/>
              </a:rPr>
              <a:t>也是找不到这个容器的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   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rm</a:t>
            </a:r>
            <a:r>
              <a:rPr lang="en-US" altLang="zh-CN" sz="2800" kern="0" dirty="0" smtClean="0">
                <a:effectLst/>
              </a:rPr>
              <a:t> $CONTAINER_ID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fi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fi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if [ -n "${IMAGE_ID}" ];then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   </a:t>
            </a:r>
            <a:r>
              <a:rPr lang="en-US" altLang="zh-CN" sz="2800" kern="0" dirty="0" err="1" smtClean="0">
                <a:effectLst/>
              </a:rPr>
              <a:t>sudo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rmi</a:t>
            </a:r>
            <a:r>
              <a:rPr lang="en-US" altLang="zh-CN" sz="2800" kern="0" dirty="0" smtClean="0">
                <a:effectLst/>
              </a:rPr>
              <a:t> ${IMAGE_ID}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fi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# Build image.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cd ${DOCKERFILE_HOME}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TAG=`date +%</a:t>
            </a:r>
            <a:r>
              <a:rPr lang="en-US" altLang="zh-CN" sz="2800" kern="0" dirty="0" err="1" smtClean="0">
                <a:effectLst/>
              </a:rPr>
              <a:t>Y%m%d</a:t>
            </a:r>
            <a:r>
              <a:rPr lang="en-US" altLang="zh-CN" sz="2800" kern="0" dirty="0" smtClean="0">
                <a:effectLst/>
              </a:rPr>
              <a:t>-%H%M%S`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err="1" smtClean="0">
                <a:effectLst/>
              </a:rPr>
              <a:t>sudo</a:t>
            </a:r>
            <a:r>
              <a:rPr lang="en-US" altLang="zh-CN" sz="2800" kern="0" dirty="0" smtClean="0">
                <a:effectLst/>
              </a:rPr>
              <a:t> </a:t>
            </a: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build -t ${REPOSITORIES}:${TAG} .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 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smtClean="0">
                <a:effectLst/>
              </a:rPr>
              <a:t># Run.</a:t>
            </a:r>
            <a:endParaRPr lang="zh-CN" altLang="zh-CN" sz="2800" kern="100" dirty="0" smtClean="0">
              <a:effectLst/>
            </a:endParaRPr>
          </a:p>
          <a:p>
            <a:pPr algn="l">
              <a:spcAft>
                <a:spcPts val="0"/>
              </a:spcAft>
            </a:pPr>
            <a:r>
              <a:rPr lang="en-US" altLang="zh-CN" sz="2800" kern="0" dirty="0" err="1" smtClean="0">
                <a:effectLst/>
              </a:rPr>
              <a:t>docker</a:t>
            </a:r>
            <a:r>
              <a:rPr lang="en-US" altLang="zh-CN" sz="2800" kern="0" dirty="0" smtClean="0">
                <a:effectLst/>
              </a:rPr>
              <a:t> run -d --name demo -p 18080:18080 ${REPOSITORIES}:${TAG}</a:t>
            </a:r>
            <a:endParaRPr lang="zh-CN" altLang="zh-CN" sz="2800" kern="100" dirty="0">
              <a:effectLst/>
              <a:latin typeface="Calibri" pitchFamily="34" charset="0"/>
              <a:ea typeface="宋体" pitchFamily="2" charset="-122"/>
              <a:cs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/>
          <p:nvPr/>
        </p:nvSpPr>
        <p:spPr bwMode="auto">
          <a:xfrm>
            <a:off x="6542088" y="1854200"/>
            <a:ext cx="11215687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9600" b="1">
                <a:solidFill>
                  <a:srgbClr val="00CDB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Tips</a:t>
            </a:r>
            <a:endParaRPr lang="zh-CN" altLang="zh-CN" sz="3600" b="1">
              <a:solidFill>
                <a:srgbClr val="00CDB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6" name="Rectangle 12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17" name="Rectangle 13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3768" y="4409728"/>
            <a:ext cx="12086307" cy="905607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82688" y="4409728"/>
            <a:ext cx="9162488" cy="622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eaLnBrk="0">
              <a:lnSpc>
                <a:spcPts val="8600"/>
              </a:lnSpc>
              <a:spcBef>
                <a:spcPts val="1200"/>
              </a:spcBef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                  配置</a:t>
            </a: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SSH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注意事项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注意文件路径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key</a:t>
            </a:r>
            <a:r>
              <a:rPr lang="zh-CN" altLang="en-US" sz="4000" b="1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的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配置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脚本的位置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endParaRPr lang="zh-CN" altLang="zh-CN" sz="4000" b="1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/>
          <p:nvPr/>
        </p:nvSpPr>
        <p:spPr bwMode="auto">
          <a:xfrm>
            <a:off x="6542088" y="1854200"/>
            <a:ext cx="11215687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9600" b="1">
                <a:solidFill>
                  <a:srgbClr val="00CDB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Tips</a:t>
            </a:r>
            <a:endParaRPr lang="zh-CN" altLang="zh-CN" sz="3600" b="1">
              <a:solidFill>
                <a:srgbClr val="00CDB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6" name="Rectangle 12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17" name="Rectangle 13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2688" y="4409728"/>
            <a:ext cx="916248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eaLnBrk="0">
              <a:lnSpc>
                <a:spcPts val="8600"/>
              </a:lnSpc>
              <a:spcBef>
                <a:spcPts val="1200"/>
              </a:spcBef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                  插件安装失败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重试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重启</a:t>
            </a: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Jenkins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修改插件地址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切换网络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endParaRPr lang="zh-CN" altLang="zh-CN" sz="4000" b="1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672" y="4417294"/>
            <a:ext cx="11531100" cy="8129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7007424" y="1169368"/>
            <a:ext cx="9823201" cy="22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zh-CN" altLang="zh-CN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Jenkins</a:t>
            </a:r>
            <a:r>
              <a:rPr lang="zh-CN" altLang="en-US" sz="14000" dirty="0" smtClean="0">
                <a:solidFill>
                  <a:srgbClr val="00CBB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优势</a:t>
            </a:r>
            <a:endParaRPr lang="zh-CN" altLang="zh-CN" sz="14000" dirty="0">
              <a:solidFill>
                <a:srgbClr val="00CBBE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246784" y="3689649"/>
          <a:ext cx="20882320" cy="8064896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82320"/>
              </a:tblGrid>
              <a:tr h="80648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11"/>
          <p:cNvSpPr/>
          <p:nvPr/>
        </p:nvSpPr>
        <p:spPr bwMode="auto">
          <a:xfrm>
            <a:off x="1606825" y="3888670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01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" name="Rectangle 3"/>
          <p:cNvSpPr/>
          <p:nvPr/>
        </p:nvSpPr>
        <p:spPr bwMode="auto">
          <a:xfrm>
            <a:off x="3695056" y="4117950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降低风险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4" name="Rectangle 9"/>
          <p:cNvSpPr/>
          <p:nvPr/>
        </p:nvSpPr>
        <p:spPr bwMode="auto">
          <a:xfrm>
            <a:off x="1606823" y="5764142"/>
            <a:ext cx="1509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02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3"/>
          <p:cNvSpPr/>
          <p:nvPr/>
        </p:nvSpPr>
        <p:spPr bwMode="auto">
          <a:xfrm>
            <a:off x="3695056" y="5792359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减少重复过程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6" name="Rectangle 11"/>
          <p:cNvSpPr/>
          <p:nvPr/>
        </p:nvSpPr>
        <p:spPr bwMode="auto">
          <a:xfrm>
            <a:off x="1622576" y="7548916"/>
            <a:ext cx="1509712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FF704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zh-CN" altLang="zh-CN" sz="8800" dirty="0">
              <a:solidFill>
                <a:srgbClr val="FF704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" name="Rectangle 3"/>
          <p:cNvSpPr/>
          <p:nvPr/>
        </p:nvSpPr>
        <p:spPr bwMode="auto">
          <a:xfrm>
            <a:off x="3695056" y="7675106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随时随地生成可部署软件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28" name="Rectangle 9"/>
          <p:cNvSpPr/>
          <p:nvPr/>
        </p:nvSpPr>
        <p:spPr bwMode="auto">
          <a:xfrm>
            <a:off x="1661166" y="9550286"/>
            <a:ext cx="1401024" cy="14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8800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zh-CN" sz="8800" dirty="0" smtClean="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zh-CN" altLang="zh-CN" sz="8800" dirty="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" name="Rectangle 3"/>
          <p:cNvSpPr/>
          <p:nvPr/>
        </p:nvSpPr>
        <p:spPr bwMode="auto">
          <a:xfrm>
            <a:off x="3662767" y="9736794"/>
            <a:ext cx="15241588" cy="11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86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增强项目可见性</a:t>
            </a:r>
            <a:endParaRPr lang="zh-CN" altLang="zh-CN" sz="4800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/>
          <p:nvPr/>
        </p:nvSpPr>
        <p:spPr bwMode="auto">
          <a:xfrm>
            <a:off x="9180513" y="5597525"/>
            <a:ext cx="6021387" cy="3862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06" name="Rectangle 2"/>
          <p:cNvSpPr/>
          <p:nvPr/>
        </p:nvSpPr>
        <p:spPr bwMode="auto">
          <a:xfrm>
            <a:off x="15873413" y="5597525"/>
            <a:ext cx="6019800" cy="3862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07" name="Rectangle 3"/>
          <p:cNvSpPr/>
          <p:nvPr/>
        </p:nvSpPr>
        <p:spPr bwMode="auto">
          <a:xfrm>
            <a:off x="6542088" y="1854200"/>
            <a:ext cx="11215687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9600" b="1">
                <a:solidFill>
                  <a:srgbClr val="00CDB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Tips</a:t>
            </a:r>
            <a:endParaRPr lang="zh-CN" altLang="zh-CN" sz="3600" b="1">
              <a:solidFill>
                <a:srgbClr val="00CDB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9" name="Rectangle 5"/>
          <p:cNvSpPr/>
          <p:nvPr/>
        </p:nvSpPr>
        <p:spPr bwMode="auto">
          <a:xfrm>
            <a:off x="4843463" y="9963150"/>
            <a:ext cx="13112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4000" b="1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提示</a:t>
            </a:r>
            <a:endParaRPr lang="zh-CN" altLang="zh-CN" sz="4000" b="1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0" name="Rectangle 6"/>
          <p:cNvSpPr/>
          <p:nvPr/>
        </p:nvSpPr>
        <p:spPr bwMode="auto">
          <a:xfrm>
            <a:off x="2773363" y="10647363"/>
            <a:ext cx="5451475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3000" dirty="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永远记得你身边的”?”</a:t>
            </a:r>
            <a:endParaRPr lang="zh-CN" altLang="zh-CN" sz="3000" dirty="0">
              <a:solidFill>
                <a:srgbClr val="7F7F7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1" name="Rectangle 7"/>
          <p:cNvSpPr/>
          <p:nvPr/>
        </p:nvSpPr>
        <p:spPr bwMode="auto">
          <a:xfrm>
            <a:off x="11582400" y="9963150"/>
            <a:ext cx="13112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4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日志</a:t>
            </a:r>
            <a:endParaRPr lang="zh-CN" altLang="zh-CN" sz="40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2" name="Rectangle 8"/>
          <p:cNvSpPr/>
          <p:nvPr/>
        </p:nvSpPr>
        <p:spPr bwMode="auto">
          <a:xfrm>
            <a:off x="9685338" y="10647363"/>
            <a:ext cx="51054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3000" dirty="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所有配置都会留下证据</a:t>
            </a:r>
            <a:endParaRPr lang="zh-CN" altLang="zh-CN" sz="3000" dirty="0">
              <a:solidFill>
                <a:srgbClr val="7F7F7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3" name="Rectangle 9"/>
          <p:cNvSpPr/>
          <p:nvPr/>
        </p:nvSpPr>
        <p:spPr bwMode="auto">
          <a:xfrm>
            <a:off x="17624425" y="9963150"/>
            <a:ext cx="25177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4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丢弃构建</a:t>
            </a:r>
            <a:endParaRPr lang="zh-CN" altLang="zh-CN" sz="4000" b="1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4" name="Rectangle 10"/>
          <p:cNvSpPr/>
          <p:nvPr/>
        </p:nvSpPr>
        <p:spPr bwMode="auto">
          <a:xfrm>
            <a:off x="16271875" y="10647363"/>
            <a:ext cx="5235575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3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记得减轻服务器的负荷</a:t>
            </a:r>
            <a:endParaRPr lang="zh-CN" altLang="zh-CN" sz="3000">
              <a:solidFill>
                <a:srgbClr val="7F7F7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5" name="Rectangle 11"/>
          <p:cNvSpPr/>
          <p:nvPr/>
        </p:nvSpPr>
        <p:spPr bwMode="auto">
          <a:xfrm>
            <a:off x="2489200" y="5597525"/>
            <a:ext cx="6019800" cy="3862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16" name="Rectangle 12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17" name="Rectangle 13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21518" name="Picture 14" descr="90C0237B-951E-4A33-A639-149024DC46F0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375775" y="5597525"/>
            <a:ext cx="5548313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19" name="Picture 15" descr="D80B3850-4AF6-4BD4-B341-BA309EFAD20A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463800" y="5788025"/>
            <a:ext cx="596265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20" name="Picture 16" descr="49E5835A-F439-4E1C-AF51-51D21D5CAD81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955963" y="5965825"/>
            <a:ext cx="5856287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/>
          <p:nvPr/>
        </p:nvSpPr>
        <p:spPr bwMode="auto">
          <a:xfrm>
            <a:off x="6542088" y="1854200"/>
            <a:ext cx="11215687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9600" b="1">
                <a:solidFill>
                  <a:srgbClr val="00CDB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Tips</a:t>
            </a:r>
            <a:endParaRPr lang="zh-CN" altLang="zh-CN" sz="3600" b="1">
              <a:solidFill>
                <a:srgbClr val="00CDB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16" name="Rectangle 12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1517" name="Rectangle 13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6983" y="4697760"/>
            <a:ext cx="18866097" cy="8735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>
              <a:lnSpc>
                <a:spcPts val="8600"/>
              </a:lnSpc>
              <a:spcBef>
                <a:spcPts val="1200"/>
              </a:spcBef>
              <a:defRPr/>
            </a:pP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注意事项                  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数据存储：挂载到物理机、避免容器删除，数据丢失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容器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通信：容器间相互通信，最好使用环境变量、容器链接</a:t>
            </a:r>
            <a:endParaRPr lang="zh-CN" altLang="en-US" sz="4000" b="1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容器大小：不易过大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镜像层级：</a:t>
            </a:r>
            <a:r>
              <a:rPr lang="en-US" altLang="zh-CN" sz="4000" b="1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docker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镜像层级不易过多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不要利用运行中的容器创建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镜像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（</a:t>
            </a:r>
            <a:r>
              <a:rPr lang="en-US" altLang="zh-CN" sz="4000" b="1" dirty="0" err="1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docker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 </a:t>
            </a: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commit</a:t>
            </a:r>
            <a:r>
              <a:rPr lang="zh-CN" altLang="en-US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）</a:t>
            </a:r>
            <a:r>
              <a:rPr lang="en-US" altLang="zh-CN" sz="4000" b="1" dirty="0" smtClean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,</a:t>
            </a:r>
            <a:r>
              <a:rPr lang="zh-CN" altLang="en-US" sz="4000" b="1" dirty="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Wingdings"/>
              </a:rPr>
              <a:t>无法实现版本控制</a:t>
            </a:r>
            <a:endParaRPr lang="en-US" altLang="zh-CN" sz="4000" b="1" dirty="0" smtClean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  <a:p>
            <a:pPr marL="342900" indent="-342900" algn="l" defTabSz="457200" eaLnBrk="0">
              <a:lnSpc>
                <a:spcPts val="8600"/>
              </a:lnSpc>
              <a:spcBef>
                <a:spcPts val="1200"/>
              </a:spcBef>
              <a:buFont typeface="Arial" panose="02080604020202020204" pitchFamily="34" charset="0"/>
              <a:buChar char="•"/>
              <a:defRPr/>
            </a:pPr>
            <a:endParaRPr lang="zh-CN" altLang="zh-CN" sz="4000" b="1" dirty="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/>
          <p:nvPr/>
        </p:nvSpPr>
        <p:spPr bwMode="auto">
          <a:xfrm>
            <a:off x="9150350" y="15046325"/>
            <a:ext cx="6081713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zh-CN" sz="26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北京市朝阳区望京东路4号恒电大厦BC座</a:t>
            </a:r>
            <a:endParaRPr lang="zh-CN" altLang="zh-CN" sz="260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54" name="Rectangle 2"/>
          <p:cNvSpPr/>
          <p:nvPr/>
        </p:nvSpPr>
        <p:spPr bwMode="auto">
          <a:xfrm>
            <a:off x="8990013" y="5192713"/>
            <a:ext cx="640238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15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Thanks</a:t>
            </a:r>
            <a:endParaRPr lang="zh-CN" altLang="zh-CN" sz="1500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55" name="Rectangle 3"/>
          <p:cNvSpPr/>
          <p:nvPr/>
        </p:nvSpPr>
        <p:spPr bwMode="auto">
          <a:xfrm>
            <a:off x="7856538" y="15628938"/>
            <a:ext cx="86693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Block B&amp;C, Hengdian Building,  No.4 Wangjing East Rd,Chaoyang District,   Beijing, 100102,   China</a:t>
            </a:r>
            <a:endParaRPr lang="zh-CN" altLang="zh-CN" sz="220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6146" name="Rectangle 2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/>
          <p:nvPr/>
        </p:nvSpPr>
        <p:spPr bwMode="auto">
          <a:xfrm>
            <a:off x="6750050" y="10987088"/>
            <a:ext cx="10447338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4000" dirty="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好处：快速发现错误 &amp; 防止分支大幅偏离主干</a:t>
            </a:r>
            <a:endParaRPr lang="zh-CN" altLang="zh-CN" sz="4000" dirty="0">
              <a:solidFill>
                <a:srgbClr val="7F7F7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zh-CN" altLang="zh-CN" sz="4000" dirty="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目的：使产品快速迭代，同时保持高质量</a:t>
            </a:r>
            <a:endParaRPr lang="zh-CN" altLang="zh-CN" sz="4000" dirty="0">
              <a:solidFill>
                <a:srgbClr val="7F7F7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5014913" y="3352800"/>
            <a:ext cx="14392275" cy="6510338"/>
            <a:chOff x="0" y="0"/>
            <a:chExt cx="14392769" cy="6511218"/>
          </a:xfrm>
        </p:grpSpPr>
        <p:sp>
          <p:nvSpPr>
            <p:cNvPr id="6149" name="Line 5"/>
            <p:cNvSpPr>
              <a:spLocks noChangeShapeType="true"/>
            </p:cNvSpPr>
            <p:nvPr/>
          </p:nvSpPr>
          <p:spPr bwMode="auto">
            <a:xfrm>
              <a:off x="89559" y="0"/>
              <a:ext cx="14303210" cy="0"/>
            </a:xfrm>
            <a:prstGeom prst="line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0" name="Line 6"/>
            <p:cNvSpPr>
              <a:spLocks noChangeShapeType="true"/>
            </p:cNvSpPr>
            <p:nvPr/>
          </p:nvSpPr>
          <p:spPr bwMode="auto">
            <a:xfrm>
              <a:off x="89559" y="1506659"/>
              <a:ext cx="14303210" cy="1"/>
            </a:xfrm>
            <a:prstGeom prst="line">
              <a:avLst/>
            </a:prstGeom>
            <a:noFill/>
            <a:ln w="76200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1" name="Line 7"/>
            <p:cNvSpPr>
              <a:spLocks noChangeShapeType="true"/>
            </p:cNvSpPr>
            <p:nvPr/>
          </p:nvSpPr>
          <p:spPr bwMode="auto">
            <a:xfrm>
              <a:off x="89558" y="3013318"/>
              <a:ext cx="14303211" cy="1"/>
            </a:xfrm>
            <a:prstGeom prst="line">
              <a:avLst/>
            </a:prstGeom>
            <a:noFill/>
            <a:ln w="76200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2" name="Line 8"/>
            <p:cNvSpPr>
              <a:spLocks noChangeShapeType="true"/>
            </p:cNvSpPr>
            <p:nvPr/>
          </p:nvSpPr>
          <p:spPr bwMode="auto">
            <a:xfrm>
              <a:off x="89559" y="4519978"/>
              <a:ext cx="14303210" cy="1"/>
            </a:xfrm>
            <a:prstGeom prst="line">
              <a:avLst/>
            </a:prstGeom>
            <a:noFill/>
            <a:ln w="76200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3" name="Line 9"/>
            <p:cNvSpPr>
              <a:spLocks noChangeShapeType="true"/>
            </p:cNvSpPr>
            <p:nvPr/>
          </p:nvSpPr>
          <p:spPr bwMode="auto">
            <a:xfrm>
              <a:off x="89559" y="6026637"/>
              <a:ext cx="14303210" cy="1"/>
            </a:xfrm>
            <a:prstGeom prst="line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4" name="Rectangle 10"/>
            <p:cNvSpPr/>
            <p:nvPr/>
          </p:nvSpPr>
          <p:spPr bwMode="auto">
            <a:xfrm>
              <a:off x="0" y="269142"/>
              <a:ext cx="2290329" cy="968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lang="zh-CN" altLang="zh-CN" sz="5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Design</a:t>
              </a:r>
              <a:endParaRPr lang="zh-CN" altLang="zh-CN" sz="54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55" name="Rectangle 11"/>
            <p:cNvSpPr/>
            <p:nvPr/>
          </p:nvSpPr>
          <p:spPr bwMode="auto">
            <a:xfrm>
              <a:off x="12495" y="1775801"/>
              <a:ext cx="2671739" cy="968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lang="zh-CN" altLang="zh-CN" sz="5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</a:t>
              </a:r>
              <a:endParaRPr lang="zh-CN" altLang="zh-CN" sz="54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56" name="Rectangle 12"/>
            <p:cNvSpPr/>
            <p:nvPr/>
          </p:nvSpPr>
          <p:spPr bwMode="auto">
            <a:xfrm>
              <a:off x="6702" y="3282460"/>
              <a:ext cx="1413323" cy="968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lang="zh-CN" altLang="zh-CN" sz="5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Test</a:t>
              </a:r>
              <a:endParaRPr lang="zh-CN" altLang="zh-CN" sz="54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57" name="Rectangle 13"/>
            <p:cNvSpPr/>
            <p:nvPr/>
          </p:nvSpPr>
          <p:spPr bwMode="auto">
            <a:xfrm>
              <a:off x="12495" y="4789120"/>
              <a:ext cx="2671739" cy="968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lang="zh-CN" altLang="zh-CN" sz="5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Release</a:t>
              </a:r>
              <a:endParaRPr lang="zh-CN" altLang="zh-CN" sz="54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58" name="AutoShape 14"/>
            <p:cNvSpPr/>
            <p:nvPr/>
          </p:nvSpPr>
          <p:spPr bwMode="auto">
            <a:xfrm>
              <a:off x="4950713" y="22742"/>
              <a:ext cx="2435323" cy="5985471"/>
            </a:xfrm>
            <a:custGeom>
              <a:avLst/>
              <a:gdLst>
                <a:gd name="T0" fmla="*/ 10800 w 21600"/>
                <a:gd name="T1" fmla="+- 0 10843 87"/>
                <a:gd name="T2" fmla="*/ 10843 h 21513"/>
                <a:gd name="T3" fmla="*/ 10800 w 21600"/>
                <a:gd name="T4" fmla="+- 0 10843 87"/>
                <a:gd name="T5" fmla="*/ 10843 h 21513"/>
                <a:gd name="T6" fmla="*/ 10800 w 21600"/>
                <a:gd name="T7" fmla="+- 0 10843 87"/>
                <a:gd name="T8" fmla="*/ 10843 h 21513"/>
                <a:gd name="T9" fmla="*/ 10800 w 21600"/>
                <a:gd name="T10" fmla="+- 0 10843 87"/>
                <a:gd name="T11" fmla="*/ 10843 h 2151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13">
                  <a:moveTo>
                    <a:pt x="0" y="21513"/>
                  </a:moveTo>
                  <a:cubicBezTo>
                    <a:pt x="8486" y="19205"/>
                    <a:pt x="15315" y="15133"/>
                    <a:pt x="16912" y="10181"/>
                  </a:cubicBezTo>
                  <a:cubicBezTo>
                    <a:pt x="17662" y="7853"/>
                    <a:pt x="17278" y="5087"/>
                    <a:pt x="15537" y="2766"/>
                  </a:cubicBezTo>
                  <a:cubicBezTo>
                    <a:pt x="14367" y="1205"/>
                    <a:pt x="12542" y="-87"/>
                    <a:pt x="10035" y="5"/>
                  </a:cubicBezTo>
                  <a:cubicBezTo>
                    <a:pt x="7543" y="96"/>
                    <a:pt x="5891" y="1295"/>
                    <a:pt x="4872" y="2757"/>
                  </a:cubicBezTo>
                  <a:cubicBezTo>
                    <a:pt x="2235" y="6544"/>
                    <a:pt x="1102" y="11550"/>
                    <a:pt x="6568" y="15785"/>
                  </a:cubicBezTo>
                  <a:cubicBezTo>
                    <a:pt x="9838" y="18319"/>
                    <a:pt x="15055" y="20352"/>
                    <a:pt x="21600" y="21422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59" name="AutoShape 15"/>
            <p:cNvSpPr/>
            <p:nvPr/>
          </p:nvSpPr>
          <p:spPr bwMode="auto">
            <a:xfrm>
              <a:off x="7414513" y="21669"/>
              <a:ext cx="2435323" cy="5985471"/>
            </a:xfrm>
            <a:custGeom>
              <a:avLst/>
              <a:gdLst>
                <a:gd name="T0" fmla="*/ 10800 w 21600"/>
                <a:gd name="T1" fmla="+- 0 10843 87"/>
                <a:gd name="T2" fmla="*/ 10843 h 21513"/>
                <a:gd name="T3" fmla="*/ 10800 w 21600"/>
                <a:gd name="T4" fmla="+- 0 10843 87"/>
                <a:gd name="T5" fmla="*/ 10843 h 21513"/>
                <a:gd name="T6" fmla="*/ 10800 w 21600"/>
                <a:gd name="T7" fmla="+- 0 10843 87"/>
                <a:gd name="T8" fmla="*/ 10843 h 21513"/>
                <a:gd name="T9" fmla="*/ 10800 w 21600"/>
                <a:gd name="T10" fmla="+- 0 10843 87"/>
                <a:gd name="T11" fmla="*/ 10843 h 2151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13">
                  <a:moveTo>
                    <a:pt x="0" y="21513"/>
                  </a:moveTo>
                  <a:cubicBezTo>
                    <a:pt x="8486" y="19205"/>
                    <a:pt x="15315" y="15133"/>
                    <a:pt x="16912" y="10181"/>
                  </a:cubicBezTo>
                  <a:cubicBezTo>
                    <a:pt x="17662" y="7853"/>
                    <a:pt x="17278" y="5087"/>
                    <a:pt x="15537" y="2766"/>
                  </a:cubicBezTo>
                  <a:cubicBezTo>
                    <a:pt x="14367" y="1205"/>
                    <a:pt x="12542" y="-87"/>
                    <a:pt x="10035" y="5"/>
                  </a:cubicBezTo>
                  <a:cubicBezTo>
                    <a:pt x="7543" y="96"/>
                    <a:pt x="5891" y="1295"/>
                    <a:pt x="4872" y="2757"/>
                  </a:cubicBezTo>
                  <a:cubicBezTo>
                    <a:pt x="2235" y="6544"/>
                    <a:pt x="1102" y="11550"/>
                    <a:pt x="6568" y="15785"/>
                  </a:cubicBezTo>
                  <a:cubicBezTo>
                    <a:pt x="9838" y="18319"/>
                    <a:pt x="15055" y="20352"/>
                    <a:pt x="21600" y="21422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60" name="AutoShape 16"/>
            <p:cNvSpPr/>
            <p:nvPr/>
          </p:nvSpPr>
          <p:spPr bwMode="auto">
            <a:xfrm>
              <a:off x="9878313" y="21669"/>
              <a:ext cx="2435323" cy="5985471"/>
            </a:xfrm>
            <a:custGeom>
              <a:avLst/>
              <a:gdLst>
                <a:gd name="T0" fmla="*/ 10800 w 21600"/>
                <a:gd name="T1" fmla="+- 0 10843 87"/>
                <a:gd name="T2" fmla="*/ 10843 h 21513"/>
                <a:gd name="T3" fmla="*/ 10800 w 21600"/>
                <a:gd name="T4" fmla="+- 0 10843 87"/>
                <a:gd name="T5" fmla="*/ 10843 h 21513"/>
                <a:gd name="T6" fmla="*/ 10800 w 21600"/>
                <a:gd name="T7" fmla="+- 0 10843 87"/>
                <a:gd name="T8" fmla="*/ 10843 h 21513"/>
                <a:gd name="T9" fmla="*/ 10800 w 21600"/>
                <a:gd name="T10" fmla="+- 0 10843 87"/>
                <a:gd name="T11" fmla="*/ 10843 h 2151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13">
                  <a:moveTo>
                    <a:pt x="0" y="21513"/>
                  </a:moveTo>
                  <a:cubicBezTo>
                    <a:pt x="8486" y="19205"/>
                    <a:pt x="15315" y="15133"/>
                    <a:pt x="16912" y="10181"/>
                  </a:cubicBezTo>
                  <a:cubicBezTo>
                    <a:pt x="17662" y="7853"/>
                    <a:pt x="17278" y="5087"/>
                    <a:pt x="15537" y="2766"/>
                  </a:cubicBezTo>
                  <a:cubicBezTo>
                    <a:pt x="14367" y="1205"/>
                    <a:pt x="12542" y="-87"/>
                    <a:pt x="10035" y="5"/>
                  </a:cubicBezTo>
                  <a:cubicBezTo>
                    <a:pt x="7543" y="96"/>
                    <a:pt x="5891" y="1295"/>
                    <a:pt x="4872" y="2757"/>
                  </a:cubicBezTo>
                  <a:cubicBezTo>
                    <a:pt x="2235" y="6544"/>
                    <a:pt x="1102" y="11550"/>
                    <a:pt x="6568" y="15785"/>
                  </a:cubicBezTo>
                  <a:cubicBezTo>
                    <a:pt x="9838" y="18319"/>
                    <a:pt x="15055" y="20352"/>
                    <a:pt x="21600" y="21422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/>
            </a:p>
          </p:txBody>
        </p:sp>
        <p:sp>
          <p:nvSpPr>
            <p:cNvPr id="6161" name="AutoShape 17"/>
            <p:cNvSpPr/>
            <p:nvPr/>
          </p:nvSpPr>
          <p:spPr bwMode="auto">
            <a:xfrm>
              <a:off x="3295372" y="12732"/>
              <a:ext cx="1574553" cy="5986960"/>
            </a:xfrm>
            <a:custGeom>
              <a:avLst/>
              <a:gdLst>
                <a:gd name="T0" fmla="+- 0 13343 5087"/>
                <a:gd name="T1" fmla="*/ T0 w 16513"/>
                <a:gd name="T2" fmla="*/ 10800 h 21600"/>
                <a:gd name="T3" fmla="+- 0 13343 5087"/>
                <a:gd name="T4" fmla="*/ T3 w 16513"/>
                <a:gd name="T5" fmla="*/ 10800 h 21600"/>
                <a:gd name="T6" fmla="+- 0 13343 5087"/>
                <a:gd name="T7" fmla="*/ T6 w 16513"/>
                <a:gd name="T8" fmla="*/ 10800 h 21600"/>
                <a:gd name="T9" fmla="+- 0 13343 5087"/>
                <a:gd name="T10" fmla="*/ T9 w 1651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513" h="21600">
                  <a:moveTo>
                    <a:pt x="16513" y="21600"/>
                  </a:moveTo>
                  <a:cubicBezTo>
                    <a:pt x="-2472" y="15671"/>
                    <a:pt x="-5087" y="8471"/>
                    <a:pt x="8669" y="0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AutoShape 18"/>
            <p:cNvSpPr/>
            <p:nvPr/>
          </p:nvSpPr>
          <p:spPr bwMode="auto">
            <a:xfrm>
              <a:off x="12373959" y="4338077"/>
              <a:ext cx="1176735" cy="16579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8618" y="10292"/>
                    <a:pt x="11418" y="17492"/>
                    <a:pt x="0" y="21600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AutoShape 19"/>
            <p:cNvSpPr/>
            <p:nvPr/>
          </p:nvSpPr>
          <p:spPr bwMode="auto">
            <a:xfrm>
              <a:off x="6656963" y="2382226"/>
              <a:ext cx="454572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4" name="AutoShape 20"/>
            <p:cNvSpPr/>
            <p:nvPr/>
          </p:nvSpPr>
          <p:spPr bwMode="auto">
            <a:xfrm rot="10200000">
              <a:off x="5161775" y="3305227"/>
              <a:ext cx="454571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5" name="AutoShape 21"/>
            <p:cNvSpPr/>
            <p:nvPr/>
          </p:nvSpPr>
          <p:spPr bwMode="auto">
            <a:xfrm rot="10200000">
              <a:off x="3147440" y="3386548"/>
              <a:ext cx="454571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6" name="AutoShape 22"/>
            <p:cNvSpPr/>
            <p:nvPr/>
          </p:nvSpPr>
          <p:spPr bwMode="auto">
            <a:xfrm rot="10200000">
              <a:off x="7676374" y="3546396"/>
              <a:ext cx="454572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7" name="AutoShape 23"/>
            <p:cNvSpPr/>
            <p:nvPr/>
          </p:nvSpPr>
          <p:spPr bwMode="auto">
            <a:xfrm>
              <a:off x="9120764" y="2221533"/>
              <a:ext cx="454571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8" name="AutoShape 24"/>
            <p:cNvSpPr/>
            <p:nvPr/>
          </p:nvSpPr>
          <p:spPr bwMode="auto">
            <a:xfrm rot="10200000">
              <a:off x="10140176" y="3559096"/>
              <a:ext cx="454572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sp>
          <p:nvSpPr>
            <p:cNvPr id="6169" name="AutoShape 25"/>
            <p:cNvSpPr/>
            <p:nvPr/>
          </p:nvSpPr>
          <p:spPr bwMode="auto">
            <a:xfrm>
              <a:off x="11605414" y="2221533"/>
              <a:ext cx="454571" cy="4545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endParaRPr lang="zh-CN" altLang="zh-CN" sz="3200">
                <a:solidFill>
                  <a:srgbClr val="FFFFFF"/>
                </a:solidFill>
              </a:endParaRPr>
            </a:p>
          </p:txBody>
        </p:sp>
        <p:pic>
          <p:nvPicPr>
            <p:cNvPr id="6170" name="Picture 26" descr="pacakge.png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574" y="5202290"/>
              <a:ext cx="1288139" cy="130892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179708" dir="5400000" algn="ctr" rotWithShape="0">
                <a:srgbClr val="000000">
                  <a:alpha val="50652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71" name="Picture 27" descr="pacakge.png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08" y="5202290"/>
              <a:ext cx="1288139" cy="130892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179708" dir="5400000" algn="ctr" rotWithShape="0">
                <a:srgbClr val="000000">
                  <a:alpha val="50652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72" name="Picture 28" descr="pacakge.png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9643" y="5202290"/>
              <a:ext cx="1288139" cy="130892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179708" dir="5400000" algn="ctr" rotWithShape="0">
                <a:srgbClr val="000000">
                  <a:alpha val="50652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73" name="Picture 29" descr="pacakge.png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8177" y="5202290"/>
              <a:ext cx="1288140" cy="130892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179708" dir="5400000" algn="ctr" rotWithShape="0">
                <a:srgbClr val="000000">
                  <a:alpha val="50652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6174" name="Rectangle 30"/>
          <p:cNvSpPr/>
          <p:nvPr/>
        </p:nvSpPr>
        <p:spPr bwMode="auto">
          <a:xfrm>
            <a:off x="9445625" y="1343025"/>
            <a:ext cx="54895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600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持续集成（CI）</a:t>
            </a:r>
            <a:endParaRPr lang="zh-CN" altLang="zh-CN" sz="600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693525" y="3987800"/>
            <a:ext cx="4383088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200900" y="4002088"/>
            <a:ext cx="449738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604625" y="3959225"/>
            <a:ext cx="8969375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649663" y="3960813"/>
            <a:ext cx="79851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7" name="Picture 5" descr="page2image1440.png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348538" y="1404938"/>
            <a:ext cx="8118475" cy="2611437"/>
          </a:xfrm>
          <a:prstGeom prst="rect">
            <a:avLst/>
          </a:prstGeom>
          <a:noFill/>
          <a:ln>
            <a:noFill/>
          </a:ln>
          <a:effectLst>
            <a:outerShdw blurRad="139700" dist="127000" dir="5400000" algn="ctr" rotWithShape="0">
              <a:srgbClr val="000000">
                <a:alpha val="2916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8198" name="Rectangle 6"/>
          <p:cNvSpPr/>
          <p:nvPr/>
        </p:nvSpPr>
        <p:spPr bwMode="auto">
          <a:xfrm>
            <a:off x="4308475" y="5495925"/>
            <a:ext cx="3071813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开源免费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199" name="Rectangle 7"/>
          <p:cNvSpPr/>
          <p:nvPr/>
        </p:nvSpPr>
        <p:spPr bwMode="auto">
          <a:xfrm>
            <a:off x="8210550" y="5495925"/>
            <a:ext cx="3071813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权限管理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0" name="Rectangle 8"/>
          <p:cNvSpPr/>
          <p:nvPr/>
        </p:nvSpPr>
        <p:spPr bwMode="auto">
          <a:xfrm>
            <a:off x="12112625" y="5495925"/>
            <a:ext cx="3070225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跨平台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1" name="Rectangle 9"/>
          <p:cNvSpPr/>
          <p:nvPr/>
        </p:nvSpPr>
        <p:spPr bwMode="auto">
          <a:xfrm>
            <a:off x="16013113" y="5495925"/>
            <a:ext cx="3071812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WEB可视化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2" name="Rectangle 10"/>
          <p:cNvSpPr/>
          <p:nvPr/>
        </p:nvSpPr>
        <p:spPr bwMode="auto">
          <a:xfrm>
            <a:off x="18299113" y="7751763"/>
            <a:ext cx="3900487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安装配置简单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3" name="Rectangle 11"/>
          <p:cNvSpPr/>
          <p:nvPr/>
        </p:nvSpPr>
        <p:spPr bwMode="auto">
          <a:xfrm>
            <a:off x="5881688" y="7751763"/>
            <a:ext cx="3071812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API丰富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4" name="Rectangle 12"/>
          <p:cNvSpPr/>
          <p:nvPr/>
        </p:nvSpPr>
        <p:spPr bwMode="auto">
          <a:xfrm>
            <a:off x="9580563" y="7751763"/>
            <a:ext cx="4392612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 dirty="0">
                <a:solidFill>
                  <a:srgbClr val="FFFFFF"/>
                </a:solidFill>
              </a:rPr>
              <a:t>主从架构 &amp; 分布式</a:t>
            </a:r>
            <a:endParaRPr lang="zh-CN" altLang="zh-CN" sz="3400" dirty="0">
              <a:solidFill>
                <a:srgbClr val="FFFFFF"/>
              </a:solidFill>
            </a:endParaRPr>
          </a:p>
        </p:txBody>
      </p:sp>
      <p:sp>
        <p:nvSpPr>
          <p:cNvPr id="8205" name="Rectangle 13"/>
          <p:cNvSpPr/>
          <p:nvPr/>
        </p:nvSpPr>
        <p:spPr bwMode="auto">
          <a:xfrm>
            <a:off x="14600238" y="7751763"/>
            <a:ext cx="3071812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社区活跃</a:t>
            </a:r>
            <a:endParaRPr lang="zh-CN" altLang="zh-CN" sz="3400">
              <a:solidFill>
                <a:srgbClr val="FFFFFF"/>
              </a:solidFill>
            </a:endParaRPr>
          </a:p>
        </p:txBody>
      </p:sp>
      <p:sp>
        <p:nvSpPr>
          <p:cNvPr id="8206" name="Rectangle 14"/>
          <p:cNvSpPr/>
          <p:nvPr/>
        </p:nvSpPr>
        <p:spPr bwMode="auto">
          <a:xfrm>
            <a:off x="2182813" y="7751763"/>
            <a:ext cx="3071812" cy="968375"/>
          </a:xfrm>
          <a:prstGeom prst="rect">
            <a:avLst/>
          </a:prstGeom>
          <a:solidFill>
            <a:srgbClr val="51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zh-CN" altLang="zh-CN" sz="3400">
                <a:solidFill>
                  <a:srgbClr val="FFFFFF"/>
                </a:solidFill>
              </a:rPr>
              <a:t>插件丰富</a:t>
            </a:r>
            <a:endParaRPr lang="zh-CN" altLang="zh-CN" sz="3400">
              <a:solidFill>
                <a:srgbClr val="FFFFFF"/>
              </a:solidFill>
            </a:endParaRPr>
          </a:p>
        </p:txBody>
      </p:sp>
      <p:pic>
        <p:nvPicPr>
          <p:cNvPr id="8207" name="Picture 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684838" y="3960813"/>
            <a:ext cx="59499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34775" y="3968750"/>
            <a:ext cx="65913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209" name="Picture 1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674475" y="3959225"/>
            <a:ext cx="2522538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350375" y="3995738"/>
            <a:ext cx="231775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211" name="Picture 1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69700" y="3959225"/>
            <a:ext cx="31115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12" name="Rectangle 20"/>
          <p:cNvSpPr/>
          <p:nvPr/>
        </p:nvSpPr>
        <p:spPr bwMode="auto">
          <a:xfrm>
            <a:off x="4789488" y="10007600"/>
            <a:ext cx="13974762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4600"/>
              </a:lnSpc>
            </a:pPr>
            <a:r>
              <a:rPr lang="zh-CN" altLang="zh-CN" sz="36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Jenkins是java语言编写的开源CI工具（易使用、易扩展、社区活跃）</a:t>
            </a:r>
            <a:endParaRPr lang="zh-CN" altLang="zh-CN" sz="3600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/>
          <p:nvPr/>
        </p:nvSpPr>
        <p:spPr bwMode="auto">
          <a:xfrm>
            <a:off x="0" y="-1588"/>
            <a:ext cx="12196763" cy="13719176"/>
          </a:xfrm>
          <a:prstGeom prst="rect">
            <a:avLst/>
          </a:prstGeom>
          <a:solidFill>
            <a:srgbClr val="EE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53585F"/>
              </a:solidFill>
            </a:endParaRPr>
          </a:p>
        </p:txBody>
      </p:sp>
      <p:sp>
        <p:nvSpPr>
          <p:cNvPr id="9218" name="Rectangle 2"/>
          <p:cNvSpPr/>
          <p:nvPr/>
        </p:nvSpPr>
        <p:spPr bwMode="auto">
          <a:xfrm>
            <a:off x="13836650" y="5822950"/>
            <a:ext cx="20748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3600" b="1">
                <a:solidFill>
                  <a:srgbClr val="1C1D2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系统设置</a:t>
            </a:r>
            <a:endParaRPr lang="zh-CN" altLang="zh-CN" sz="3600" b="1">
              <a:solidFill>
                <a:srgbClr val="1C1D2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19" name="Rectangle 3"/>
          <p:cNvSpPr/>
          <p:nvPr/>
        </p:nvSpPr>
        <p:spPr bwMode="auto">
          <a:xfrm>
            <a:off x="13835063" y="6573838"/>
            <a:ext cx="4538662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管理构建中使用的工具路径，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例如JDK、不同版本Maven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及Gradle等。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9220" name="Rectangle 4"/>
          <p:cNvSpPr/>
          <p:nvPr/>
        </p:nvSpPr>
        <p:spPr bwMode="auto">
          <a:xfrm>
            <a:off x="19178588" y="5822950"/>
            <a:ext cx="2076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3600" b="1">
                <a:solidFill>
                  <a:srgbClr val="1C1D2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读取设置</a:t>
            </a:r>
            <a:endParaRPr lang="zh-CN" altLang="zh-CN" sz="3600" b="1">
              <a:solidFill>
                <a:srgbClr val="1C1D2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21" name="Rectangle 5"/>
          <p:cNvSpPr/>
          <p:nvPr/>
        </p:nvSpPr>
        <p:spPr bwMode="auto">
          <a:xfrm>
            <a:off x="19203988" y="6565900"/>
            <a:ext cx="443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迁移Jenkins时使用，会加载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系统和构建作业配置。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9222" name="Rectangle 6"/>
          <p:cNvSpPr/>
          <p:nvPr/>
        </p:nvSpPr>
        <p:spPr bwMode="auto">
          <a:xfrm>
            <a:off x="13836650" y="9302750"/>
            <a:ext cx="20748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3600" b="1">
                <a:solidFill>
                  <a:srgbClr val="1C1D2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负载统计</a:t>
            </a:r>
            <a:endParaRPr lang="zh-CN" altLang="zh-CN" sz="3600" b="1">
              <a:solidFill>
                <a:srgbClr val="1C1D2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23" name="Rectangle 7"/>
          <p:cNvSpPr/>
          <p:nvPr/>
        </p:nvSpPr>
        <p:spPr bwMode="auto">
          <a:xfrm>
            <a:off x="13860463" y="10045700"/>
            <a:ext cx="486886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跟踪服务器繁忙情况，并据此提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醒是否需要扩容和增加节点机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9224" name="Rectangle 8"/>
          <p:cNvSpPr/>
          <p:nvPr/>
        </p:nvSpPr>
        <p:spPr bwMode="auto">
          <a:xfrm>
            <a:off x="19178588" y="9302750"/>
            <a:ext cx="2076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3600" b="1">
                <a:solidFill>
                  <a:srgbClr val="1C1D2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管理节点</a:t>
            </a:r>
            <a:endParaRPr lang="zh-CN" altLang="zh-CN" sz="3600" b="1">
              <a:solidFill>
                <a:srgbClr val="1C1D2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25" name="Rectangle 9"/>
          <p:cNvSpPr/>
          <p:nvPr/>
        </p:nvSpPr>
        <p:spPr bwMode="auto">
          <a:xfrm>
            <a:off x="19203988" y="10045700"/>
            <a:ext cx="453866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处理并行和分布式构建，可以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  <a:p>
            <a:pPr algn="just">
              <a:lnSpc>
                <a:spcPts val="5900"/>
              </a:lnSpc>
              <a:spcBef>
                <a:spcPts val="1200"/>
              </a:spcBef>
            </a:pPr>
            <a:r>
              <a:rPr lang="zh-CN" altLang="zh-CN" sz="26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命令节点机器执行作业。</a:t>
            </a:r>
            <a:endParaRPr lang="zh-CN" altLang="zh-CN" sz="26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9226" name="Rectangle 10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9227" name="Rectangle 11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9228" name="Rectangle 12"/>
          <p:cNvSpPr/>
          <p:nvPr/>
        </p:nvSpPr>
        <p:spPr bwMode="auto">
          <a:xfrm>
            <a:off x="1339850" y="850900"/>
            <a:ext cx="4625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如何创建一个简单的作业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29" name="Rectangle 13"/>
          <p:cNvSpPr/>
          <p:nvPr/>
        </p:nvSpPr>
        <p:spPr bwMode="auto">
          <a:xfrm>
            <a:off x="1328738" y="1395413"/>
            <a:ext cx="42259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管理Jenkins</a:t>
            </a:r>
            <a:endParaRPr lang="zh-CN" altLang="zh-CN" sz="5600" b="1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30" name="Rectangle 14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9231" name="Rectangle 15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pic>
        <p:nvPicPr>
          <p:cNvPr id="9232" name="Picture 16" descr="mj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55675" y="3046413"/>
            <a:ext cx="10904538" cy="9102725"/>
          </a:xfrm>
          <a:prstGeom prst="rect">
            <a:avLst/>
          </a:prstGeom>
          <a:noFill/>
          <a:ln>
            <a:noFill/>
          </a:ln>
          <a:effectLst>
            <a:outerShdw blurRad="127000" dist="47746" dir="5400000" algn="ctr" rotWithShape="0">
              <a:srgbClr val="000000">
                <a:alpha val="1574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/>
          <p:nvPr/>
        </p:nvSpPr>
        <p:spPr bwMode="auto">
          <a:xfrm>
            <a:off x="8683625" y="1165225"/>
            <a:ext cx="70135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>
            <a:lvl1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82753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82753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6000">
                <a:solidFill>
                  <a:srgbClr val="00CDC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创建简单作业的步骤</a:t>
            </a:r>
            <a:endParaRPr lang="zh-CN" altLang="zh-CN" sz="6000">
              <a:solidFill>
                <a:srgbClr val="00CDC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66" name="Rectangle 2"/>
          <p:cNvSpPr/>
          <p:nvPr/>
        </p:nvSpPr>
        <p:spPr bwMode="auto">
          <a:xfrm>
            <a:off x="2224088" y="5513388"/>
            <a:ext cx="37544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1.创建自由风格的Job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67" name="Rectangle 3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1268" name="Rectangle 4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11269" name="Picture 5" descr="29A0FAC5-3411-4FFA-8A93-2D17F271295D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246313" y="2936875"/>
            <a:ext cx="9069387" cy="2497138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dist="25400" dir="3599997" algn="ctr" rotWithShape="0">
              <a:srgbClr val="000000">
                <a:alpha val="27765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DCF5F2AC-E937-474A-818F-1667E377D7E9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206625" y="6569075"/>
            <a:ext cx="9148763" cy="4978400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dist="25400" dir="3599997" algn="ctr" rotWithShape="0">
              <a:srgbClr val="000000">
                <a:alpha val="2774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Rectangle 7"/>
          <p:cNvSpPr/>
          <p:nvPr/>
        </p:nvSpPr>
        <p:spPr bwMode="auto">
          <a:xfrm>
            <a:off x="2149475" y="11650663"/>
            <a:ext cx="3521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2.填写代码仓库信息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2" name="Rectangle 8"/>
          <p:cNvSpPr/>
          <p:nvPr/>
        </p:nvSpPr>
        <p:spPr bwMode="auto">
          <a:xfrm>
            <a:off x="13214350" y="6438900"/>
            <a:ext cx="2760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3.执行构建脚本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1273" name="Picture 9" descr="25D7E75C-B709-4141-929A-D541739A356E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188950" y="2903538"/>
            <a:ext cx="8004175" cy="3448050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dist="25400" dir="3599997" algn="ctr" rotWithShape="0">
              <a:srgbClr val="000000">
                <a:alpha val="2753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Rectangle 10"/>
          <p:cNvSpPr/>
          <p:nvPr/>
        </p:nvSpPr>
        <p:spPr bwMode="auto">
          <a:xfrm>
            <a:off x="13227050" y="9083675"/>
            <a:ext cx="2760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4.归档构建结果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1275" name="Picture 11" descr="79EE0C03-9A8A-406A-A21F-8312DD6153C3.png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227050" y="7432675"/>
            <a:ext cx="8031163" cy="1601788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dist="25400" dir="3599997" algn="ctr" rotWithShape="0">
              <a:srgbClr val="000000">
                <a:alpha val="2825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asted-image.png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433425" y="10380663"/>
            <a:ext cx="3754438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7" name="Picture 13" descr="pasted-image.png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7892713" y="10380663"/>
            <a:ext cx="308451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8" name="Rectangle 14"/>
          <p:cNvSpPr/>
          <p:nvPr/>
        </p:nvSpPr>
        <p:spPr bwMode="auto">
          <a:xfrm>
            <a:off x="13427075" y="11395075"/>
            <a:ext cx="2822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构建一次的结果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9" name="Rectangle 15"/>
          <p:cNvSpPr/>
          <p:nvPr/>
        </p:nvSpPr>
        <p:spPr bwMode="auto">
          <a:xfrm>
            <a:off x="17911763" y="11395075"/>
            <a:ext cx="2568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zh-CN" altLang="zh-CN" sz="3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job构建的质量</a:t>
            </a:r>
            <a:endParaRPr lang="zh-CN" altLang="zh-CN" sz="3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80" name="Rectangle 16"/>
          <p:cNvSpPr/>
          <p:nvPr/>
        </p:nvSpPr>
        <p:spPr bwMode="auto">
          <a:xfrm>
            <a:off x="13227050" y="10072688"/>
            <a:ext cx="8031163" cy="2087562"/>
          </a:xfrm>
          <a:prstGeom prst="rect">
            <a:avLst/>
          </a:prstGeom>
          <a:noFill/>
          <a:ln w="25400" cap="flat" cmpd="sng">
            <a:solidFill>
              <a:srgbClr val="A6AAA9"/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/>
          <p:nvPr/>
        </p:nvSpPr>
        <p:spPr bwMode="auto">
          <a:xfrm>
            <a:off x="1339850" y="850900"/>
            <a:ext cx="4625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3200">
                <a:solidFill>
                  <a:srgbClr val="A6AAA9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如何创建一个简单的作业</a:t>
            </a:r>
            <a:endParaRPr lang="zh-CN" altLang="zh-CN" sz="3200">
              <a:solidFill>
                <a:srgbClr val="A6AAA9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0" name="Rectangle 2"/>
          <p:cNvSpPr/>
          <p:nvPr/>
        </p:nvSpPr>
        <p:spPr bwMode="auto">
          <a:xfrm>
            <a:off x="1328738" y="1395413"/>
            <a:ext cx="44227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/>
            <a:r>
              <a:rPr lang="zh-CN" altLang="zh-CN" sz="5600" b="1">
                <a:solidFill>
                  <a:srgbClr val="00CDC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设置定时构建</a:t>
            </a:r>
            <a:endParaRPr lang="zh-CN" altLang="zh-CN" sz="5600" b="1">
              <a:solidFill>
                <a:srgbClr val="00CDC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1" name="Rectangle 3"/>
          <p:cNvSpPr/>
          <p:nvPr/>
        </p:nvSpPr>
        <p:spPr bwMode="auto">
          <a:xfrm>
            <a:off x="1241425" y="6683375"/>
            <a:ext cx="164941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2800" b="1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＊所有值</a:t>
            </a:r>
            <a:endParaRPr lang="zh-CN" altLang="zh-CN" sz="2800" b="1">
              <a:solidFill>
                <a:schemeClr val="accent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2" name="Rectangle 4"/>
          <p:cNvSpPr/>
          <p:nvPr/>
        </p:nvSpPr>
        <p:spPr bwMode="auto">
          <a:xfrm>
            <a:off x="3594100" y="6689725"/>
            <a:ext cx="4572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200"/>
              </a:lnSpc>
              <a:spcBef>
                <a:spcPts val="1200"/>
              </a:spcBef>
            </a:pPr>
            <a:r>
              <a:rPr lang="zh-CN" altLang="zh-CN" sz="28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* * * * *  每分钟构建一次</a:t>
            </a:r>
            <a:endParaRPr lang="zh-CN" altLang="zh-CN" sz="28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2293" name="Rectangle 5"/>
          <p:cNvSpPr/>
          <p:nvPr/>
        </p:nvSpPr>
        <p:spPr bwMode="auto">
          <a:xfrm>
            <a:off x="12192000" y="-1588"/>
            <a:ext cx="12192000" cy="13719176"/>
          </a:xfrm>
          <a:prstGeom prst="rect">
            <a:avLst/>
          </a:prstGeom>
          <a:solidFill>
            <a:srgbClr val="EEF0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294" name="Rectangle 6"/>
          <p:cNvSpPr/>
          <p:nvPr/>
        </p:nvSpPr>
        <p:spPr bwMode="auto">
          <a:xfrm>
            <a:off x="-3295650" y="3175"/>
            <a:ext cx="15487650" cy="254000"/>
          </a:xfrm>
          <a:prstGeom prst="rect">
            <a:avLst/>
          </a:prstGeom>
          <a:solidFill>
            <a:srgbClr val="00C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295" name="Rectangle 7"/>
          <p:cNvSpPr/>
          <p:nvPr/>
        </p:nvSpPr>
        <p:spPr bwMode="auto">
          <a:xfrm>
            <a:off x="12193588" y="3175"/>
            <a:ext cx="15498762" cy="252413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296" name="Rectangle 8"/>
          <p:cNvSpPr/>
          <p:nvPr/>
        </p:nvSpPr>
        <p:spPr bwMode="auto">
          <a:xfrm rot="5400000">
            <a:off x="414338" y="1614488"/>
            <a:ext cx="1274762" cy="74612"/>
          </a:xfrm>
          <a:prstGeom prst="rect">
            <a:avLst/>
          </a:prstGeom>
          <a:solidFill>
            <a:srgbClr val="FF7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297" name="Rectangle 9"/>
          <p:cNvSpPr/>
          <p:nvPr/>
        </p:nvSpPr>
        <p:spPr bwMode="auto">
          <a:xfrm rot="5400000">
            <a:off x="735012" y="1289051"/>
            <a:ext cx="633413" cy="74612"/>
          </a:xfrm>
          <a:prstGeom prst="rect">
            <a:avLst/>
          </a:prstGeom>
          <a:solidFill>
            <a:srgbClr val="00CC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DCDEE0"/>
              </a:solidFill>
            </a:endParaRPr>
          </a:p>
        </p:txBody>
      </p:sp>
      <p:pic>
        <p:nvPicPr>
          <p:cNvPr id="12298" name="Picture 10" descr="0EA1B1EE-FA65-40B9-BE4C-8E19CA422047.png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647613" y="855663"/>
            <a:ext cx="11280775" cy="4575175"/>
          </a:xfrm>
          <a:prstGeom prst="rect">
            <a:avLst/>
          </a:prstGeom>
          <a:noFill/>
          <a:ln>
            <a:noFill/>
          </a:ln>
          <a:effectLst>
            <a:outerShdw blurRad="215900" dist="72146" dir="5400000" algn="ctr" rotWithShape="0">
              <a:srgbClr val="000000">
                <a:alpha val="1498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2299" name="Rectangle 11"/>
          <p:cNvSpPr/>
          <p:nvPr/>
        </p:nvSpPr>
        <p:spPr bwMode="auto">
          <a:xfrm>
            <a:off x="1241425" y="8275638"/>
            <a:ext cx="17430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2800" b="1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M-N 范围</a:t>
            </a:r>
            <a:endParaRPr lang="zh-CN" altLang="zh-CN" sz="2800" b="1">
              <a:solidFill>
                <a:schemeClr val="accent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300" name="Rectangle 12"/>
          <p:cNvSpPr/>
          <p:nvPr/>
        </p:nvSpPr>
        <p:spPr bwMode="auto">
          <a:xfrm>
            <a:off x="3594100" y="8281988"/>
            <a:ext cx="58308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200"/>
              </a:lnSpc>
              <a:spcBef>
                <a:spcPts val="1200"/>
              </a:spcBef>
            </a:pPr>
            <a:r>
              <a:rPr lang="zh-CN" altLang="zh-CN" sz="28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* * * * 1-5  工作日每天构建一次</a:t>
            </a:r>
            <a:endParaRPr lang="zh-CN" altLang="zh-CN" sz="28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2301" name="Rectangle 13"/>
          <p:cNvSpPr/>
          <p:nvPr/>
        </p:nvSpPr>
        <p:spPr bwMode="auto">
          <a:xfrm>
            <a:off x="1241425" y="7480300"/>
            <a:ext cx="113506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2800" b="1">
                <a:solidFill>
                  <a:srgbClr val="DE6A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/ 间隔</a:t>
            </a:r>
            <a:endParaRPr lang="zh-CN" altLang="zh-CN" sz="2800" b="1">
              <a:solidFill>
                <a:srgbClr val="DE6A1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302" name="Rectangle 14"/>
          <p:cNvSpPr/>
          <p:nvPr/>
        </p:nvSpPr>
        <p:spPr bwMode="auto">
          <a:xfrm>
            <a:off x="3594100" y="7486650"/>
            <a:ext cx="58308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200"/>
              </a:lnSpc>
              <a:spcBef>
                <a:spcPts val="1200"/>
              </a:spcBef>
            </a:pPr>
            <a:r>
              <a:rPr lang="zh-CN" altLang="zh-CN" sz="28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*/5 * * * *  每5分钟构建一次</a:t>
            </a:r>
            <a:endParaRPr lang="zh-CN" altLang="zh-CN" sz="28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sp>
        <p:nvSpPr>
          <p:cNvPr id="12303" name="Rectangle 15"/>
          <p:cNvSpPr/>
          <p:nvPr/>
        </p:nvSpPr>
        <p:spPr bwMode="auto">
          <a:xfrm>
            <a:off x="1241425" y="9072563"/>
            <a:ext cx="113506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zh-CN" altLang="zh-CN" sz="2800" b="1">
                <a:solidFill>
                  <a:srgbClr val="773F9B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枚举</a:t>
            </a:r>
            <a:endParaRPr lang="zh-CN" altLang="zh-CN" sz="2800" b="1">
              <a:solidFill>
                <a:srgbClr val="773F9B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304" name="Rectangle 16"/>
          <p:cNvSpPr/>
          <p:nvPr/>
        </p:nvSpPr>
        <p:spPr bwMode="auto">
          <a:xfrm>
            <a:off x="3594100" y="9078913"/>
            <a:ext cx="6654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>
              <a:lnSpc>
                <a:spcPts val="8200"/>
              </a:lnSpc>
              <a:spcBef>
                <a:spcPts val="1200"/>
              </a:spcBef>
            </a:pPr>
            <a:r>
              <a:rPr lang="zh-CN" altLang="zh-CN" sz="2800">
                <a:solidFill>
                  <a:srgbClr val="53585F"/>
                </a:solidFill>
                <a:latin typeface="Lantinghei SC Extralight" charset="0"/>
                <a:ea typeface="Lantinghei SC Extralight" charset="0"/>
                <a:cs typeface="Lantinghei SC Extralight" charset="0"/>
                <a:sym typeface="Lantinghei SC Extralight" charset="0"/>
              </a:rPr>
              <a:t>5,15 * * * *  每小时第5和15分钟构建一次</a:t>
            </a:r>
            <a:endParaRPr lang="zh-CN" altLang="zh-CN" sz="2800">
              <a:solidFill>
                <a:srgbClr val="53585F"/>
              </a:solidFill>
              <a:latin typeface="Lantinghei SC Extralight" charset="0"/>
              <a:ea typeface="Lantinghei SC Extralight" charset="0"/>
              <a:cs typeface="Lantinghei SC Extralight" charset="0"/>
              <a:sym typeface="Lantinghei SC Extralight" charset="0"/>
            </a:endParaRPr>
          </a:p>
        </p:txBody>
      </p:sp>
      <p:graphicFrame>
        <p:nvGraphicFramePr>
          <p:cNvPr id="12305" name="Group 17"/>
          <p:cNvGraphicFramePr>
            <a:graphicFrameLocks noGrp="true"/>
          </p:cNvGraphicFramePr>
          <p:nvPr/>
        </p:nvGraphicFramePr>
        <p:xfrm>
          <a:off x="12633325" y="6365875"/>
          <a:ext cx="11282363" cy="6705600"/>
        </p:xfrm>
        <a:graphic>
          <a:graphicData uri="http://schemas.openxmlformats.org/drawingml/2006/table">
            <a:tbl>
              <a:tblPr/>
              <a:tblGrid>
                <a:gridCol w="4240213"/>
                <a:gridCol w="7042150"/>
              </a:tblGrid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  特殊字符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  含义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C85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@yearly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0 0 1 1 * (每年运行一次)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@annually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同@yearly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@monthly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0 0 1 * * (每月运行一次)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@weekly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0 0 * * 0 (每周运行一次)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@daily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0 0 * * *（每天运行一次）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@midnight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同@daily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@hourly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1pPr>
                      <a:lvl2pPr marL="1060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2pPr>
                      <a:lvl3pPr marL="1504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3pPr>
                      <a:lvl4pPr marL="19494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4pPr>
                      <a:lvl5pPr marL="2393950" indent="-615950" algn="l">
                        <a:spcBef>
                          <a:spcPts val="4200"/>
                        </a:spcBef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5pPr>
                      <a:lvl6pPr marL="28511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6pPr>
                      <a:lvl7pPr marL="33083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7pPr>
                      <a:lvl8pPr marL="37655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8pPr>
                      <a:lvl9pPr marL="4222750" indent="-61595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75000"/>
                        <a:defRPr sz="4600">
                          <a:solidFill>
                            <a:srgbClr val="000000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  <a:sym typeface="Helvetica Light" charset="0"/>
                        </a:rPr>
                        <a:t>  0 * * * * (每小时运行一次)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Helvetica Light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12364" name="Picture 76" descr="404E57AD-75CC-4E15-81CB-BCF748076FDB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09675" y="3990975"/>
            <a:ext cx="1059815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365" name="Rectangle 77"/>
          <p:cNvSpPr/>
          <p:nvPr/>
        </p:nvSpPr>
        <p:spPr bwMode="auto">
          <a:xfrm>
            <a:off x="1173163" y="5105400"/>
            <a:ext cx="10671175" cy="714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2366" name="Rectangle 78"/>
          <p:cNvSpPr/>
          <p:nvPr/>
        </p:nvSpPr>
        <p:spPr bwMode="auto">
          <a:xfrm>
            <a:off x="1168400" y="2832100"/>
            <a:ext cx="28225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8255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zh-CN" sz="4000">
                <a:solidFill>
                  <a:srgbClr val="53585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构建触发器</a:t>
            </a:r>
            <a:endParaRPr lang="zh-CN" altLang="zh-CN" sz="4000">
              <a:solidFill>
                <a:srgbClr val="53585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false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false" compatLnSpc="true"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false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false" compatLnSpc="true"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- 描述 拷贝 3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描述 拷贝 3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false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false" compatLnSpc="true"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false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false" compatLnSpc="true"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5274</Words>
  <Application>WPS 演示</Application>
  <PresentationFormat>自定义</PresentationFormat>
  <Paragraphs>555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6" baseType="lpstr">
      <vt:lpstr>Arial</vt:lpstr>
      <vt:lpstr>宋体</vt:lpstr>
      <vt:lpstr>Wingdings</vt:lpstr>
      <vt:lpstr>Helvetica Light</vt:lpstr>
      <vt:lpstr>Gubbi</vt:lpstr>
      <vt:lpstr>Arial</vt:lpstr>
      <vt:lpstr>Nimbus Roman No9 L</vt:lpstr>
      <vt:lpstr>Helvetica Neue</vt:lpstr>
      <vt:lpstr>Helvetica</vt:lpstr>
      <vt:lpstr>Lantinghei SC Extralight</vt:lpstr>
      <vt:lpstr>Lantinghei SC Demibold</vt:lpstr>
      <vt:lpstr>PingFang SC Regular</vt:lpstr>
      <vt:lpstr>黑体</vt:lpstr>
      <vt:lpstr>Calibri</vt:lpstr>
      <vt:lpstr>微软雅黑</vt:lpstr>
      <vt:lpstr>Times New Roman</vt:lpstr>
      <vt:lpstr>Wingdings</vt:lpstr>
      <vt:lpstr>宋体</vt:lpstr>
      <vt:lpstr>Droid Sans Fallback</vt:lpstr>
      <vt:lpstr>Arial Unicode MS</vt:lpstr>
      <vt:lpstr>DejaVu Sans</vt:lpstr>
      <vt:lpstr>AR PL UKai CN</vt:lpstr>
      <vt:lpstr>White</vt:lpstr>
      <vt:lpstr>White - 描述 拷贝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westone</cp:lastModifiedBy>
  <cp:revision>52</cp:revision>
  <dcterms:created xsi:type="dcterms:W3CDTF">2022-07-12T06:34:03Z</dcterms:created>
  <dcterms:modified xsi:type="dcterms:W3CDTF">2022-07-12T06:34:03Z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