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3"/>
  </p:notesMasterIdLst>
  <p:sldIdLst>
    <p:sldId id="263" r:id="rId4"/>
    <p:sldId id="278" r:id="rId5"/>
    <p:sldId id="326" r:id="rId6"/>
    <p:sldId id="413" r:id="rId7"/>
    <p:sldId id="327" r:id="rId8"/>
    <p:sldId id="328" r:id="rId9"/>
    <p:sldId id="329" r:id="rId10"/>
    <p:sldId id="330" r:id="rId11"/>
    <p:sldId id="374" r:id="rId12"/>
    <p:sldId id="324" r:id="rId14"/>
    <p:sldId id="325" r:id="rId15"/>
    <p:sldId id="375" r:id="rId16"/>
    <p:sldId id="376" r:id="rId17"/>
    <p:sldId id="377" r:id="rId18"/>
    <p:sldId id="332" r:id="rId19"/>
    <p:sldId id="321" r:id="rId20"/>
    <p:sldId id="280" r:id="rId21"/>
    <p:sldId id="333" r:id="rId22"/>
    <p:sldId id="334" r:id="rId23"/>
    <p:sldId id="322" r:id="rId24"/>
    <p:sldId id="281" r:id="rId25"/>
    <p:sldId id="323" r:id="rId26"/>
    <p:sldId id="335" r:id="rId27"/>
    <p:sldId id="336" r:id="rId28"/>
    <p:sldId id="340" r:id="rId29"/>
    <p:sldId id="337" r:id="rId30"/>
    <p:sldId id="282" r:id="rId31"/>
    <p:sldId id="338" r:id="rId32"/>
    <p:sldId id="339" r:id="rId33"/>
    <p:sldId id="378" r:id="rId34"/>
    <p:sldId id="341" r:id="rId35"/>
    <p:sldId id="379" r:id="rId36"/>
    <p:sldId id="342" r:id="rId37"/>
    <p:sldId id="283" r:id="rId38"/>
    <p:sldId id="343" r:id="rId39"/>
    <p:sldId id="380" r:id="rId40"/>
    <p:sldId id="344" r:id="rId41"/>
    <p:sldId id="345" r:id="rId42"/>
    <p:sldId id="347" r:id="rId43"/>
    <p:sldId id="284" r:id="rId44"/>
    <p:sldId id="348" r:id="rId45"/>
    <p:sldId id="381" r:id="rId46"/>
    <p:sldId id="349" r:id="rId47"/>
    <p:sldId id="350" r:id="rId48"/>
    <p:sldId id="351" r:id="rId49"/>
    <p:sldId id="285" r:id="rId50"/>
    <p:sldId id="262" r:id="rId51"/>
  </p:sldIdLst>
  <p:sldSz cx="9144000" cy="5715000" type="screen16x10"/>
  <p:notesSz cx="6858000" cy="9144000"/>
  <p:custDataLst>
    <p:tags r:id="rId5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0" autoAdjust="0"/>
  </p:normalViewPr>
  <p:slideViewPr>
    <p:cSldViewPr>
      <p:cViewPr varScale="1">
        <p:scale>
          <a:sx n="72" d="100"/>
          <a:sy n="72" d="100"/>
        </p:scale>
        <p:origin x="1114" y="58"/>
      </p:cViewPr>
      <p:guideLst>
        <p:guide orient="horz" pos="1800"/>
        <p:guide pos="2907"/>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B1F7C-E5C8-4244-B12F-C720D4BF30D4}" type="datetimeFigureOut">
              <a:rPr lang="en-US" smtClean="0"/>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9A34E-8AD1-4171-B708-11C5CED83D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1BCC12-49DB-406F-A665-E9250780FDC7}" type="slidenum">
              <a:rPr lang="en-US"/>
            </a:fld>
            <a:endParaRPr lang="en-US"/>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p:txBody>
          <a:bodyPr/>
          <a:lstStyle/>
          <a:p>
            <a:r>
              <a:rPr lang="en-US" sz="1800"/>
              <a:t>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49A34E-8AD1-4171-B708-11C5CED83D7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EB9BD96-8597-4189-88BA-5B33670DCFD7}" type="slidenum">
              <a:rPr lang="en-US" altLang="zh-CN">
                <a:latin typeface="Arial" panose="020B0604020202020204" pitchFamily="34" charset="0"/>
              </a:rPr>
            </a:fld>
            <a:endParaRPr lang="en-US" altLang="zh-CN">
              <a:latin typeface="Arial" panose="020B0604020202020204" pitchFamily="34"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899B227-6D04-483F-A633-2E7D16810061}" type="slidenum">
              <a:rPr lang="en-US" altLang="zh-CN">
                <a:latin typeface="Arial" panose="020B0604020202020204" pitchFamily="34" charset="0"/>
              </a:rPr>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BB1C9A5-4547-4946-BEB8-D35D07A42F46}" type="slidenum">
              <a:rPr lang="en-US" altLang="zh-CN">
                <a:latin typeface="Arial" panose="020B0604020202020204" pitchFamily="34" charset="0"/>
              </a:rPr>
            </a:fld>
            <a:endParaRPr lang="en-US" altLang="zh-CN">
              <a:latin typeface="Arial" panose="020B0604020202020204" pitchFamily="34" charset="0"/>
            </a:endParaRPr>
          </a:p>
        </p:txBody>
      </p:sp>
      <p:sp>
        <p:nvSpPr>
          <p:cNvPr id="84995" name="Rectangle 2"/>
          <p:cNvSpPr>
            <a:spLocks noGrp="1" noRot="1" noChangeAspect="1" noChangeArrowheads="1" noTextEdit="1"/>
          </p:cNvSpPr>
          <p:nvPr>
            <p:ph type="sldImg"/>
          </p:nvPr>
        </p:nvSpPr>
        <p:spPr>
          <a:xfrm>
            <a:off x="685800" y="685800"/>
            <a:ext cx="5486400" cy="3429000"/>
          </a:xfrm>
        </p:spPr>
      </p:sp>
      <p:sp>
        <p:nvSpPr>
          <p:cNvPr id="849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21055C-5C47-418C-92DF-543D01BC98DF}" type="slidenum">
              <a:rPr lang="zh-CN" altLang="en-US"/>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pPr lvl="1">
              <a:buClr>
                <a:schemeClr val="accent1"/>
              </a:buClr>
              <a:buSzPct val="90000"/>
              <a:buFont typeface="Wingdings" panose="05000000000000000000" pitchFamily="2" charset="2"/>
              <a:buNone/>
            </a:pPr>
            <a:r>
              <a:rPr lang="en-US" altLang="zh-CN" b="1"/>
              <a:t>The software processes for both management  &amp; engineering activities is documented, standardized, and integrated into a standard software process for the organization. All Projects use an approved, tailored version of the organization’s standard software process for developing and maintaining software</a:t>
            </a:r>
            <a:endParaRPr lang="en-US" altLang="zh-CN" b="1"/>
          </a:p>
          <a:p>
            <a:endParaRPr lang="zh-CN" altLang="en-US"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BB1C9A5-4547-4946-BEB8-D35D07A42F46}" type="slidenum">
              <a:rPr lang="en-US" altLang="zh-CN">
                <a:latin typeface="Arial" panose="020B0604020202020204" pitchFamily="34" charset="0"/>
              </a:rPr>
            </a:fld>
            <a:endParaRPr lang="en-US" altLang="zh-CN">
              <a:latin typeface="Arial" panose="020B0604020202020204" pitchFamily="34" charset="0"/>
            </a:endParaRPr>
          </a:p>
        </p:txBody>
      </p:sp>
      <p:sp>
        <p:nvSpPr>
          <p:cNvPr id="84995" name="Rectangle 2"/>
          <p:cNvSpPr>
            <a:spLocks noGrp="1" noRot="1" noChangeAspect="1" noChangeArrowheads="1" noTextEdit="1"/>
          </p:cNvSpPr>
          <p:nvPr>
            <p:ph type="sldImg"/>
          </p:nvPr>
        </p:nvSpPr>
        <p:spPr>
          <a:xfrm>
            <a:off x="685800" y="685800"/>
            <a:ext cx="5486400" cy="3429000"/>
          </a:xfrm>
        </p:spPr>
      </p:sp>
      <p:sp>
        <p:nvSpPr>
          <p:cNvPr id="849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02ED070-EE3E-460E-8EC3-8BA4A074B976}" type="slidenum">
              <a:rPr lang="en-US" altLang="zh-CN">
                <a:latin typeface="Arial" panose="020B0604020202020204" pitchFamily="34" charset="0"/>
              </a:rPr>
            </a:fld>
            <a:endParaRPr lang="en-US" altLang="zh-CN">
              <a:latin typeface="Arial" panose="020B0604020202020204" pitchFamily="34" charset="0"/>
            </a:endParaRPr>
          </a:p>
        </p:txBody>
      </p:sp>
      <p:sp>
        <p:nvSpPr>
          <p:cNvPr id="86019" name="Rectangle 2"/>
          <p:cNvSpPr>
            <a:spLocks noGrp="1" noRot="1" noChangeAspect="1" noChangeArrowheads="1" noTextEdit="1"/>
          </p:cNvSpPr>
          <p:nvPr>
            <p:ph type="sldImg"/>
          </p:nvPr>
        </p:nvSpPr>
        <p:spPr>
          <a:xfrm>
            <a:off x="685800" y="685800"/>
            <a:ext cx="5486400" cy="3429000"/>
          </a:xfrm>
        </p:spPr>
      </p:sp>
      <p:sp>
        <p:nvSpPr>
          <p:cNvPr id="860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BB1C9A5-4547-4946-BEB8-D35D07A42F46}" type="slidenum">
              <a:rPr lang="en-US" altLang="zh-CN">
                <a:latin typeface="Arial" panose="020B0604020202020204" pitchFamily="34" charset="0"/>
              </a:rPr>
            </a:fld>
            <a:endParaRPr lang="en-US" altLang="zh-CN">
              <a:latin typeface="Arial" panose="020B0604020202020204" pitchFamily="34" charset="0"/>
            </a:endParaRPr>
          </a:p>
        </p:txBody>
      </p:sp>
      <p:sp>
        <p:nvSpPr>
          <p:cNvPr id="84995" name="Rectangle 2"/>
          <p:cNvSpPr>
            <a:spLocks noGrp="1" noRot="1" noChangeAspect="1" noChangeArrowheads="1" noTextEdit="1"/>
          </p:cNvSpPr>
          <p:nvPr>
            <p:ph type="sldImg"/>
          </p:nvPr>
        </p:nvSpPr>
        <p:spPr>
          <a:xfrm>
            <a:off x="685800" y="685800"/>
            <a:ext cx="5486400" cy="3429000"/>
          </a:xfrm>
        </p:spPr>
      </p:sp>
      <p:sp>
        <p:nvSpPr>
          <p:cNvPr id="849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2CD512-BBBE-436C-9A9E-7BC606A5AD74}" type="slidenum">
              <a:rPr lang="zh-CN" altLang="en-US"/>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pPr lvl="1">
              <a:buClr>
                <a:schemeClr val="accent1"/>
              </a:buClr>
              <a:buSzPct val="90000"/>
              <a:buFont typeface="Wingdings" panose="05000000000000000000" pitchFamily="2" charset="2"/>
              <a:buNone/>
            </a:pPr>
            <a:r>
              <a:rPr lang="en-US" altLang="zh-CN" b="1"/>
              <a:t>Detailed measures of the software process and product quality are collected. Both the software process and products are quantitatively understood and controlled.</a:t>
            </a:r>
            <a:endParaRPr lang="en-US" altLang="zh-CN" b="1"/>
          </a:p>
          <a:p>
            <a:endParaRPr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BB1C9A5-4547-4946-BEB8-D35D07A42F46}" type="slidenum">
              <a:rPr lang="en-US" altLang="zh-CN">
                <a:latin typeface="Arial" panose="020B0604020202020204" pitchFamily="34" charset="0"/>
              </a:rPr>
            </a:fld>
            <a:endParaRPr lang="en-US" altLang="zh-CN">
              <a:latin typeface="Arial" panose="020B0604020202020204" pitchFamily="34" charset="0"/>
            </a:endParaRPr>
          </a:p>
        </p:txBody>
      </p:sp>
      <p:sp>
        <p:nvSpPr>
          <p:cNvPr id="84995" name="Rectangle 2"/>
          <p:cNvSpPr>
            <a:spLocks noGrp="1" noRot="1" noChangeAspect="1" noChangeArrowheads="1" noTextEdit="1"/>
          </p:cNvSpPr>
          <p:nvPr>
            <p:ph type="sldImg"/>
          </p:nvPr>
        </p:nvSpPr>
        <p:spPr>
          <a:xfrm>
            <a:off x="685800" y="685800"/>
            <a:ext cx="5486400" cy="3429000"/>
          </a:xfrm>
        </p:spPr>
      </p:sp>
      <p:sp>
        <p:nvSpPr>
          <p:cNvPr id="849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0B06B72-6BB1-41AC-A45C-608DAB6A6259}" type="slidenum">
              <a:rPr lang="en-US" altLang="zh-CN">
                <a:latin typeface="Arial" panose="020B0604020202020204" pitchFamily="34" charset="0"/>
              </a:rPr>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0698952-E616-4637-971A-4B9FB21EF2AF}" type="slidenum">
              <a:rPr lang="en-US" altLang="zh-CN">
                <a:latin typeface="Arial" panose="020B0604020202020204" pitchFamily="34" charset="0"/>
              </a:rPr>
            </a:fld>
            <a:endParaRPr lang="en-US" altLang="zh-CN">
              <a:latin typeface="Arial"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CFEE582-9710-4B43-96B2-8A118F3EFFE1}" type="slidenum">
              <a:rPr lang="en-US" altLang="zh-CN">
                <a:latin typeface="Arial" panose="020B0604020202020204" pitchFamily="34" charset="0"/>
              </a:rPr>
            </a:fld>
            <a:endParaRPr lang="en-US" altLang="zh-CN">
              <a:latin typeface="Arial" panose="020B0604020202020204"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C70837-A5E6-4467-B1D9-B7C53E47F4ED}" type="slidenum">
              <a:rPr lang="zh-CN" altLang="en-US"/>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pPr lvl="1">
              <a:buClr>
                <a:schemeClr val="accent1"/>
              </a:buClr>
              <a:buSzPct val="90000"/>
              <a:buFont typeface="Wingdings" panose="05000000000000000000" pitchFamily="2" charset="2"/>
              <a:buNone/>
            </a:pPr>
            <a:r>
              <a:rPr lang="en-US" altLang="zh-CN" b="1" dirty="0"/>
              <a:t>Continuous process improvement is enabled by quantitative feedback from the process and from piloting innovative ideas and technologies</a:t>
            </a:r>
            <a:r>
              <a:rPr lang="en-US" altLang="zh-CN" sz="1400" b="1" dirty="0"/>
              <a:t>.</a:t>
            </a:r>
            <a:endParaRPr lang="en-US" altLang="zh-CN" sz="1400" b="1" dirty="0"/>
          </a:p>
          <a:p>
            <a:endParaRPr lang="zh-CN" altLang="en-US" b="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CFEE582-9710-4B43-96B2-8A118F3EFFE1}" type="slidenum">
              <a:rPr lang="en-US" altLang="zh-CN">
                <a:latin typeface="Arial" panose="020B0604020202020204" pitchFamily="34" charset="0"/>
              </a:rPr>
            </a:fld>
            <a:endParaRPr lang="en-US" altLang="zh-CN">
              <a:latin typeface="Arial" panose="020B0604020202020204"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A500D3F-45B2-4A69-A873-1EE51DEDB64B}" type="slidenum">
              <a:rPr lang="en-US" altLang="zh-CN">
                <a:latin typeface="Arial" panose="020B0604020202020204" pitchFamily="34" charset="0"/>
              </a:rPr>
            </a:fld>
            <a:endParaRPr lang="en-US" altLang="zh-CN">
              <a:latin typeface="Arial" panose="020B0604020202020204"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833604F-FDA6-49F0-9DFA-CE84DF1A0179}" type="slidenum">
              <a:rPr lang="en-US" altLang="zh-CN">
                <a:latin typeface="Arial" panose="020B0604020202020204" pitchFamily="34" charset="0"/>
              </a:rPr>
            </a:fld>
            <a:endParaRPr lang="en-US" altLang="zh-CN">
              <a:latin typeface="Arial" panose="020B0604020202020204" pitchFamily="34" charset="0"/>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3259AFB-9976-4AED-BE46-572C8E65BA24}" type="slidenum">
              <a:rPr lang="en-US" altLang="zh-CN">
                <a:latin typeface="Arial" panose="020B0604020202020204" pitchFamily="34" charset="0"/>
              </a:rPr>
            </a:fld>
            <a:endParaRPr lang="en-US" altLang="zh-CN">
              <a:latin typeface="Arial" panose="020B0604020202020204" pitchFamily="34" charset="0"/>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B46429-C899-4B57-AB76-C19E7AC570DE}" type="slidenum">
              <a:rPr lang="zh-CN" altLang="en-US"/>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r>
              <a:rPr lang="en-US" altLang="zh-CN" b="1"/>
              <a:t>The diagram illustrates the level of  visibility into software project status and performance afforded to management at each level of process maturity.</a:t>
            </a:r>
            <a:endParaRPr lang="en-US" altLang="zh-CN" b="1"/>
          </a:p>
          <a:p>
            <a:endParaRPr lang="en-US" altLang="zh-CN" b="1"/>
          </a:p>
          <a:p>
            <a:r>
              <a:rPr lang="en-US" altLang="zh-CN" b="1"/>
              <a:t>Software engineers have detailed insight into state of project because they have first hand info on project status. Those outside the project without first hand exposure, lack visibility into the </a:t>
            </a:r>
            <a:endParaRPr lang="en-US" altLang="zh-CN" b="1"/>
          </a:p>
          <a:p>
            <a:endParaRPr lang="en-US" altLang="zh-CN" b="1"/>
          </a:p>
          <a:p>
            <a:r>
              <a:rPr lang="en-US" altLang="zh-CN" b="1"/>
              <a:t>More note needed</a:t>
            </a:r>
            <a:endParaRPr lang="en-US" altLang="zh-CN" b="1"/>
          </a:p>
          <a:p>
            <a:endParaRPr lang="en-US" altLang="zh-CN"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B28B830-3151-49C0-9688-38592A21A21B}" type="slidenum">
              <a:rPr lang="en-US" altLang="zh-CN">
                <a:latin typeface="Arial" panose="020B0604020202020204" pitchFamily="34" charset="0"/>
              </a:rPr>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0FCA1FA-D5CA-491C-9F05-F7A8FB864DAD}" type="slidenum">
              <a:rPr lang="en-US" altLang="zh-CN">
                <a:latin typeface="Arial" panose="020B0604020202020204" pitchFamily="34" charset="0"/>
              </a:rPr>
            </a:fld>
            <a:endParaRPr lang="en-US" altLang="zh-CN">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AE1B931-A3D8-4D5B-8617-BB4E82B158C3}" type="slidenum">
              <a:rPr lang="en-US" altLang="zh-CN">
                <a:latin typeface="Arial" panose="020B0604020202020204" pitchFamily="34" charset="0"/>
              </a:rPr>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4D3117-3873-4196-9967-ABF6D16073FC}" type="slidenum">
              <a:rPr lang="zh-CN" altLang="en-US"/>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pPr lvl="1">
              <a:buClr>
                <a:schemeClr val="accent1"/>
              </a:buClr>
              <a:buSzPct val="90000"/>
              <a:buFont typeface="Wingdings" panose="05000000000000000000" pitchFamily="2" charset="2"/>
              <a:buNone/>
            </a:pPr>
            <a:r>
              <a:rPr lang="en-US" altLang="zh-CN" b="1"/>
              <a:t>The process is characterized as ad hoc. Few processes are defined, and success depends on individual effort</a:t>
            </a:r>
            <a:endParaRPr lang="en-US" altLang="zh-CN" b="1"/>
          </a:p>
          <a:p>
            <a:endParaRPr lang="zh-CN" alt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A609292-E33A-4AF2-9AA5-AE6D3150AF14}" type="slidenum">
              <a:rPr lang="en-US" altLang="zh-CN">
                <a:latin typeface="Arial" panose="020B0604020202020204" pitchFamily="34" charset="0"/>
              </a:rPr>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7D72CC-3075-40C6-893A-FCDE492252D2}" type="slidenum">
              <a:rPr lang="en-US" altLang="zh-CN">
                <a:latin typeface="Arial" panose="020B0604020202020204" pitchFamily="34" charset="0"/>
              </a:rPr>
            </a:fld>
            <a:endParaRPr lang="en-US" altLang="zh-CN">
              <a:latin typeface="Arial" panose="020B0604020202020204" pitchFamily="34"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5DFDB4-6FFE-496E-9C19-E577F1D6FFD0}" type="slidenum">
              <a:rPr lang="zh-CN" altLang="en-US"/>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pPr lvl="1">
              <a:buClr>
                <a:schemeClr val="accent1"/>
              </a:buClr>
              <a:buSzPct val="90000"/>
              <a:buFont typeface="Wingdings" panose="05000000000000000000" pitchFamily="2" charset="2"/>
              <a:buNone/>
            </a:pPr>
            <a:r>
              <a:rPr lang="en-US" altLang="zh-CN" b="1"/>
              <a:t>Basic project management processes are established to track cost, schedule, and functionality. </a:t>
            </a:r>
            <a:endParaRPr lang="en-US" altLang="zh-CN" b="1"/>
          </a:p>
          <a:p>
            <a:pPr lvl="1">
              <a:buClr>
                <a:schemeClr val="accent1"/>
              </a:buClr>
              <a:buSzPct val="90000"/>
              <a:buFont typeface="Wingdings" panose="05000000000000000000" pitchFamily="2" charset="2"/>
              <a:buNone/>
            </a:pPr>
            <a:r>
              <a:rPr lang="en-US" altLang="zh-CN" b="1"/>
              <a:t>The necessary process discipline is in place to repeat earlier successes on projects with similar applications</a:t>
            </a:r>
            <a:endParaRPr lang="en-US" altLang="zh-CN" b="1"/>
          </a:p>
          <a:p>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4825"/>
            <a:ext cx="7772400" cy="12255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217588-AF25-4252-8FE6-ABF08F838D47}" type="slidenum">
              <a:rPr lang="en-US"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D9D40-AD67-4F07-B527-A067877A329A}" type="slidenum">
              <a:rPr lang="en-US"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4876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289060-C6BE-495C-9265-1AE124F0B45B}" type="slidenum">
              <a:rPr lang="en-US"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5297488"/>
            <a:ext cx="2133600" cy="303212"/>
          </a:xfrm>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4" name="Footer Placeholder 3"/>
          <p:cNvSpPr>
            <a:spLocks noGrp="1"/>
          </p:cNvSpPr>
          <p:nvPr>
            <p:ph type="ftr" sz="quarter" idx="11"/>
          </p:nvPr>
        </p:nvSpPr>
        <p:spPr>
          <a:xfrm>
            <a:off x="3124200" y="5297488"/>
            <a:ext cx="2895600" cy="303212"/>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5297488"/>
            <a:ext cx="2133600" cy="303212"/>
          </a:xfrm>
        </p:spPr>
        <p:txBody>
          <a:bodyPr/>
          <a:lstStyle>
            <a:lvl1pPr>
              <a:defRPr/>
            </a:lvl1pPr>
          </a:lstStyle>
          <a:p>
            <a:fld id="{A3CD1837-B23A-4677-A438-089EAC362DC7}" type="slidenum">
              <a:rPr lang="en-US"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4825"/>
            <a:ext cx="7772400" cy="12255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530A22-0B79-40CF-89D6-F6A1A19BFA5C}" type="slidenum">
              <a:rPr lang="en-US" altLang="en-US"/>
            </a:fld>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0964DA-FDC9-4523-AE7E-5828A3EC085C}" type="slidenum">
              <a:rPr lang="en-US" altLang="en-US"/>
            </a:fld>
            <a:endParaRPr lang="zh-CN" altLang="en-US"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188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EA0DEC-71B7-41EF-9F50-F417B984E9AA}" type="slidenum">
              <a:rPr lang="en-US" altLang="en-US"/>
            </a:fld>
            <a:endParaRPr lang="zh-CN" alt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98E95A-E8E7-46D2-83B0-1883489FD2DB}" type="slidenum">
              <a:rPr lang="en-US" altLang="en-US"/>
            </a:fld>
            <a:endParaRPr lang="zh-CN" altLang="en-US" sz="18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6C0AA87-2F56-4293-A3BD-07F2C5427659}" type="slidenum">
              <a:rPr lang="en-US" altLang="en-US"/>
            </a:fld>
            <a:endParaRPr lang="zh-CN" alt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B43D72-EF9C-45E6-A91A-1A33535B0B6B}" type="slidenum">
              <a:rPr lang="en-US" altLang="en-US"/>
            </a:fld>
            <a:endParaRPr lang="zh-CN" altLang="en-US" sz="1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D514356-4081-4EB8-8665-82C95794F3B7}" type="slidenum">
              <a:rPr lang="en-US" altLang="en-US"/>
            </a:fld>
            <a:endParaRPr lang="zh-CN"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7AA9FC-F0AE-49C5-BEEC-E6729ED58D9E}" type="slidenum">
              <a:rPr lang="en-US" altLang="en-US"/>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E6BDCB2-0B9E-403E-BA30-B3698E5EA05B}" type="slidenum">
              <a:rPr lang="en-US" altLang="en-US"/>
            </a:fld>
            <a:endParaRPr lang="zh-CN" altLang="en-US" sz="18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30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1175"/>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083EF31-0282-454D-9186-9D9897EBDA94}" type="slidenum">
              <a:rPr lang="en-US" altLang="en-US"/>
            </a:fld>
            <a:endParaRPr lang="zh-CN" altLang="en-US" sz="1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0A35AD-884C-4F0F-B637-78A8F96F218B}" type="slidenum">
              <a:rPr lang="en-US" altLang="en-US"/>
            </a:fld>
            <a:endParaRPr lang="zh-CN" altLang="en-US" sz="1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4876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4C3918A-43BB-4EF3-9FB6-E1C510079742}" type="datetime1">
              <a:rPr lang="en-US" altLang="en-US"/>
            </a:fld>
            <a:endParaRPr lang="zh-CN" altLang="en-US" sz="180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A33DEA-F0D0-4C8C-B978-9081370C9ECB}" type="slidenum">
              <a:rPr lang="en-US" altLang="en-US"/>
            </a:fld>
            <a:endParaRPr lang="zh-CN" altLang="en-US" sz="18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5297488"/>
            <a:ext cx="2133600" cy="303212"/>
          </a:xfrm>
        </p:spPr>
        <p:txBody>
          <a:bodyPr/>
          <a:lstStyle>
            <a:lvl1pPr>
              <a:defRPr/>
            </a:lvl1pPr>
          </a:lstStyle>
          <a:p>
            <a:fld id="{C4C3918A-43BB-4EF3-9FB6-E1C510079742}" type="datetime1">
              <a:rPr lang="en-US" altLang="en-US"/>
            </a:fld>
            <a:endParaRPr lang="zh-CN" altLang="en-US" sz="1800"/>
          </a:p>
        </p:txBody>
      </p:sp>
      <p:sp>
        <p:nvSpPr>
          <p:cNvPr id="4" name="Footer Placeholder 3"/>
          <p:cNvSpPr>
            <a:spLocks noGrp="1"/>
          </p:cNvSpPr>
          <p:nvPr>
            <p:ph type="ftr" sz="quarter" idx="11"/>
          </p:nvPr>
        </p:nvSpPr>
        <p:spPr>
          <a:xfrm>
            <a:off x="3124200" y="5297488"/>
            <a:ext cx="2895600" cy="303212"/>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5297488"/>
            <a:ext cx="2133600" cy="303212"/>
          </a:xfrm>
        </p:spPr>
        <p:txBody>
          <a:bodyPr/>
          <a:lstStyle>
            <a:lvl1pPr>
              <a:defRPr/>
            </a:lvl1pPr>
          </a:lstStyle>
          <a:p>
            <a:fld id="{7B8F0F08-423F-4D7D-B015-5D3B5CDBD5B8}" type="slidenum">
              <a:rPr lang="en-US" altLang="en-US"/>
            </a:fld>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188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20EF68-27C4-43BC-BD99-E3F15B424E69}" type="slidenum">
              <a:rPr lang="en-US"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2874D3-2C2D-4843-8C44-F54F6EBB0111}" type="slidenum">
              <a:rPr lang="en-US"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699D5E1-0EB3-432C-BA20-8B8AC402422E}" type="slidenum">
              <a:rPr lang="en-US"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DD2011C-2A50-404F-ACF2-15EBA3F4ACE5}" type="slidenum">
              <a:rPr lang="en-US"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EAE9C4A-CE66-4A59-8B98-9E271D16F812}" type="slidenum">
              <a:rPr lang="en-US"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DB90AFD-7E69-4FC9-9130-8F18704775C9}" type="slidenum">
              <a:rPr lang="en-US"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30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1175"/>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fld id="{99987192-2E09-498B-98A1-5B23FD9AB0A5}" type="datetime1">
              <a:rPr lang="en-US" altLang="en-US"/>
            </a:fld>
            <a:endParaRPr lang="zh-CN" alt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05A7DC9-3DA3-498D-87CD-63EDC46BFD5B}" type="slidenum">
              <a:rPr lang="en-US"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28600"/>
            <a:ext cx="8229600" cy="952500"/>
          </a:xfrm>
          <a:prstGeom prst="rect">
            <a:avLst/>
          </a:prstGeom>
          <a:noFill/>
          <a:ln w="9525">
            <a:noFill/>
            <a:miter lim="800000"/>
          </a:ln>
        </p:spPr>
        <p:txBody>
          <a:bodyPr vert="horz" wrap="square" lIns="91440" tIns="45720" rIns="91440" bIns="45720" numCol="1" anchor="ctr" anchorCtr="0" compatLnSpc="1"/>
          <a:lstStyle/>
          <a:p>
            <a:pPr lvl="0"/>
            <a:r>
              <a:rPr lang="zh-CN" smtClean="0">
                <a:sym typeface="Calibri" panose="020F0502020204030204" pitchFamily="34" charset="0"/>
              </a:rPr>
              <a:t>单击此处编辑母版标题样式</a:t>
            </a:r>
            <a:endParaRPr lang="zh-CN" smtClean="0">
              <a:sym typeface="Calibri" panose="020F0502020204030204" pitchFamily="34" charset="0"/>
            </a:endParaRPr>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w="9525">
            <a:noFill/>
            <a:miter lim="800000"/>
          </a:ln>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endParaRPr lang="zh-CN" smtClean="0">
              <a:sym typeface="Calibri" panose="020F0502020204030204" pitchFamily="34" charset="0"/>
            </a:endParaRPr>
          </a:p>
          <a:p>
            <a:pPr lvl="1"/>
            <a:r>
              <a:rPr lang="zh-CN" smtClean="0">
                <a:sym typeface="Calibri" panose="020F0502020204030204" pitchFamily="34" charset="0"/>
              </a:rPr>
              <a:t>第二级</a:t>
            </a:r>
            <a:endParaRPr lang="zh-CN" smtClean="0">
              <a:sym typeface="Calibri" panose="020F0502020204030204" pitchFamily="34" charset="0"/>
            </a:endParaRPr>
          </a:p>
          <a:p>
            <a:pPr lvl="2"/>
            <a:r>
              <a:rPr lang="zh-CN" smtClean="0">
                <a:sym typeface="Calibri" panose="020F0502020204030204" pitchFamily="34" charset="0"/>
              </a:rPr>
              <a:t>第三级</a:t>
            </a:r>
            <a:endParaRPr lang="zh-CN" smtClean="0">
              <a:sym typeface="Calibri" panose="020F0502020204030204" pitchFamily="34" charset="0"/>
            </a:endParaRPr>
          </a:p>
          <a:p>
            <a:pPr lvl="3"/>
            <a:r>
              <a:rPr lang="zh-CN" smtClean="0">
                <a:sym typeface="Calibri" panose="020F0502020204030204" pitchFamily="34" charset="0"/>
              </a:rPr>
              <a:t>第四级</a:t>
            </a:r>
            <a:endParaRPr lang="zh-CN" smtClean="0">
              <a:sym typeface="Calibri" panose="020F0502020204030204" pitchFamily="34" charset="0"/>
            </a:endParaRPr>
          </a:p>
          <a:p>
            <a:pPr lvl="4"/>
            <a:r>
              <a:rPr lang="zh-CN" smtClean="0">
                <a:sym typeface="Calibri" panose="020F0502020204030204" pitchFamily="34" charset="0"/>
              </a:rPr>
              <a:t>第五级</a:t>
            </a:r>
            <a:endParaRPr 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457200" y="5297488"/>
            <a:ext cx="2133600" cy="303212"/>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defRPr>
            </a:lvl1pPr>
          </a:lstStyle>
          <a:p>
            <a:fld id="{99987192-2E09-498B-98A1-5B23FD9AB0A5}" type="datetime1">
              <a:rPr lang="en-US" altLang="en-US"/>
            </a:fld>
            <a:endParaRPr lang="zh-CN" altLang="en-US"/>
          </a:p>
        </p:txBody>
      </p:sp>
      <p:sp>
        <p:nvSpPr>
          <p:cNvPr id="1029" name="页脚占位符 4"/>
          <p:cNvSpPr>
            <a:spLocks noGrp="1" noChangeArrowheads="1"/>
          </p:cNvSpPr>
          <p:nvPr>
            <p:ph type="ftr" sz="quarter" idx="3"/>
          </p:nvPr>
        </p:nvSpPr>
        <p:spPr bwMode="auto">
          <a:xfrm>
            <a:off x="3124200" y="5297488"/>
            <a:ext cx="2895600" cy="303212"/>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defRPr>
            </a:lvl1pPr>
          </a:lstStyle>
          <a:p>
            <a:endParaRPr lang="en-US"/>
          </a:p>
        </p:txBody>
      </p:sp>
      <p:sp>
        <p:nvSpPr>
          <p:cNvPr id="1030" name="灯片编号占位符 5"/>
          <p:cNvSpPr>
            <a:spLocks noGrp="1" noChangeArrowheads="1"/>
          </p:cNvSpPr>
          <p:nvPr>
            <p:ph type="sldNum" sz="quarter" idx="4"/>
          </p:nvPr>
        </p:nvSpPr>
        <p:spPr bwMode="auto">
          <a:xfrm>
            <a:off x="6553200" y="5297488"/>
            <a:ext cx="2133600" cy="303212"/>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defRPr>
            </a:lvl1pPr>
          </a:lstStyle>
          <a:p>
            <a:fld id="{A4976681-EEA2-4729-8D0E-6377B3BF251B}" type="slidenum">
              <a:rPr lang="en-US"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28600"/>
            <a:ext cx="8229600" cy="952500"/>
          </a:xfrm>
          <a:prstGeom prst="rect">
            <a:avLst/>
          </a:prstGeom>
          <a:noFill/>
          <a:ln w="9525">
            <a:noFill/>
            <a:miter lim="800000"/>
          </a:ln>
        </p:spPr>
        <p:txBody>
          <a:bodyPr vert="horz" wrap="square" lIns="91440" tIns="45720" rIns="91440" bIns="45720" numCol="1" anchor="ctr" anchorCtr="0" compatLnSpc="1"/>
          <a:lstStyle/>
          <a:p>
            <a:pPr lvl="0"/>
            <a:r>
              <a:rPr lang="zh-CN" smtClean="0">
                <a:sym typeface="Calibri" panose="020F0502020204030204" pitchFamily="34" charset="0"/>
              </a:rPr>
              <a:t>单击此处编辑母版标题样式</a:t>
            </a:r>
            <a:endParaRPr lang="zh-CN" smtClean="0">
              <a:sym typeface="Calibri" panose="020F0502020204030204" pitchFamily="34" charset="0"/>
            </a:endParaRPr>
          </a:p>
        </p:txBody>
      </p:sp>
      <p:sp>
        <p:nvSpPr>
          <p:cNvPr id="2051" name="文本占位符 2"/>
          <p:cNvSpPr>
            <a:spLocks noGrp="1" noChangeArrowheads="1"/>
          </p:cNvSpPr>
          <p:nvPr>
            <p:ph type="body" idx="1"/>
          </p:nvPr>
        </p:nvSpPr>
        <p:spPr bwMode="auto">
          <a:xfrm>
            <a:off x="457200" y="1333500"/>
            <a:ext cx="8229600" cy="3771900"/>
          </a:xfrm>
          <a:prstGeom prst="rect">
            <a:avLst/>
          </a:prstGeom>
          <a:noFill/>
          <a:ln w="9525">
            <a:noFill/>
            <a:miter lim="800000"/>
          </a:ln>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endParaRPr lang="zh-CN" smtClean="0">
              <a:sym typeface="Calibri" panose="020F0502020204030204" pitchFamily="34" charset="0"/>
            </a:endParaRPr>
          </a:p>
          <a:p>
            <a:pPr lvl="1"/>
            <a:r>
              <a:rPr lang="zh-CN" smtClean="0">
                <a:sym typeface="Calibri" panose="020F0502020204030204" pitchFamily="34" charset="0"/>
              </a:rPr>
              <a:t>第二级</a:t>
            </a:r>
            <a:endParaRPr lang="zh-CN" smtClean="0">
              <a:sym typeface="Calibri" panose="020F0502020204030204" pitchFamily="34" charset="0"/>
            </a:endParaRPr>
          </a:p>
          <a:p>
            <a:pPr lvl="2"/>
            <a:r>
              <a:rPr lang="zh-CN" smtClean="0">
                <a:sym typeface="Calibri" panose="020F0502020204030204" pitchFamily="34" charset="0"/>
              </a:rPr>
              <a:t>第三级</a:t>
            </a:r>
            <a:endParaRPr lang="zh-CN" smtClean="0">
              <a:sym typeface="Calibri" panose="020F0502020204030204" pitchFamily="34" charset="0"/>
            </a:endParaRPr>
          </a:p>
          <a:p>
            <a:pPr lvl="3"/>
            <a:r>
              <a:rPr lang="zh-CN" smtClean="0">
                <a:sym typeface="Calibri" panose="020F0502020204030204" pitchFamily="34" charset="0"/>
              </a:rPr>
              <a:t>第四级</a:t>
            </a:r>
            <a:endParaRPr lang="zh-CN" smtClean="0">
              <a:sym typeface="Calibri" panose="020F0502020204030204" pitchFamily="34" charset="0"/>
            </a:endParaRPr>
          </a:p>
          <a:p>
            <a:pPr lvl="4"/>
            <a:r>
              <a:rPr lang="zh-CN" smtClean="0">
                <a:sym typeface="Calibri" panose="020F0502020204030204" pitchFamily="34" charset="0"/>
              </a:rPr>
              <a:t>第五级</a:t>
            </a:r>
            <a:endParaRPr lang="zh-CN" smtClean="0">
              <a:sym typeface="Calibri" panose="020F0502020204030204" pitchFamily="34" charset="0"/>
            </a:endParaRPr>
          </a:p>
        </p:txBody>
      </p:sp>
      <p:sp>
        <p:nvSpPr>
          <p:cNvPr id="2052" name="日期占位符 3"/>
          <p:cNvSpPr>
            <a:spLocks noGrp="1" noChangeArrowheads="1"/>
          </p:cNvSpPr>
          <p:nvPr>
            <p:ph type="dt" sz="half" idx="2"/>
          </p:nvPr>
        </p:nvSpPr>
        <p:spPr bwMode="auto">
          <a:xfrm>
            <a:off x="457200" y="5297488"/>
            <a:ext cx="2133600" cy="303212"/>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defRPr>
            </a:lvl1pPr>
          </a:lstStyle>
          <a:p>
            <a:fld id="{C4C3918A-43BB-4EF3-9FB6-E1C510079742}" type="datetime1">
              <a:rPr lang="en-US" altLang="en-US"/>
            </a:fld>
            <a:endParaRPr lang="zh-CN" altLang="en-US"/>
          </a:p>
        </p:txBody>
      </p:sp>
      <p:sp>
        <p:nvSpPr>
          <p:cNvPr id="2053" name="页脚占位符 4"/>
          <p:cNvSpPr>
            <a:spLocks noGrp="1" noChangeArrowheads="1"/>
          </p:cNvSpPr>
          <p:nvPr>
            <p:ph type="ftr" sz="quarter" idx="3"/>
          </p:nvPr>
        </p:nvSpPr>
        <p:spPr bwMode="auto">
          <a:xfrm>
            <a:off x="3124200" y="5297488"/>
            <a:ext cx="2895600" cy="303212"/>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defRPr>
            </a:lvl1pPr>
          </a:lstStyle>
          <a:p>
            <a:endParaRPr lang="en-US"/>
          </a:p>
        </p:txBody>
      </p:sp>
      <p:sp>
        <p:nvSpPr>
          <p:cNvPr id="2054" name="灯片编号占位符 5"/>
          <p:cNvSpPr>
            <a:spLocks noGrp="1" noChangeArrowheads="1"/>
          </p:cNvSpPr>
          <p:nvPr>
            <p:ph type="sldNum" sz="quarter" idx="4"/>
          </p:nvPr>
        </p:nvSpPr>
        <p:spPr bwMode="auto">
          <a:xfrm>
            <a:off x="6553200" y="5297488"/>
            <a:ext cx="2133600" cy="303212"/>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defRPr>
            </a:lvl1pPr>
          </a:lstStyle>
          <a:p>
            <a:fld id="{5FC24C6F-B6B6-4C76-9569-F4DA984D069D}" type="slidenum">
              <a:rPr lang="en-US" altLang="en-US"/>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hyperlink" Target="http://www.cmmionline.net/"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hyperlink" Target="http://www.cmmionline.ne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hyperlink" Target="http://www.cmmionline.net/"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Document1.doc"/></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4098" name="TextBox 3"/>
          <p:cNvSpPr>
            <a:spLocks noChangeArrowheads="1"/>
          </p:cNvSpPr>
          <p:nvPr/>
        </p:nvSpPr>
        <p:spPr bwMode="auto">
          <a:xfrm>
            <a:off x="714375" y="2286000"/>
            <a:ext cx="7537450" cy="1568450"/>
          </a:xfrm>
          <a:prstGeom prst="rect">
            <a:avLst/>
          </a:prstGeom>
          <a:noFill/>
          <a:ln w="9525">
            <a:noFill/>
            <a:miter lim="800000"/>
          </a:ln>
        </p:spPr>
        <p:txBody>
          <a:bodyPr wrap="none">
            <a:spAutoFit/>
          </a:bodyPr>
          <a:lstStyle/>
          <a:p>
            <a:r>
              <a:rPr lang="zh-CN" altLang="en-US" sz="4800" b="1" dirty="0" smtClean="0">
                <a:solidFill>
                  <a:srgbClr val="855309"/>
                </a:solidFill>
                <a:latin typeface="微软雅黑" panose="020B0503020204020204" pitchFamily="34" charset="-122"/>
                <a:ea typeface="微软雅黑" panose="020B0503020204020204" pitchFamily="34" charset="-122"/>
                <a:sym typeface="微软雅黑" panose="020B0503020204020204" pitchFamily="34" charset="-122"/>
              </a:rPr>
              <a:t>能力成熟度模型（</a:t>
            </a:r>
            <a:r>
              <a:rPr lang="en-US" altLang="zh-CN" sz="4800" b="1" dirty="0" smtClean="0">
                <a:solidFill>
                  <a:srgbClr val="855309"/>
                </a:solidFill>
                <a:latin typeface="微软雅黑" panose="020B0503020204020204" pitchFamily="34" charset="-122"/>
                <a:ea typeface="微软雅黑" panose="020B0503020204020204" pitchFamily="34" charset="-122"/>
                <a:sym typeface="微软雅黑" panose="020B0503020204020204" pitchFamily="34" charset="-122"/>
              </a:rPr>
              <a:t>CMMI</a:t>
            </a:r>
            <a:r>
              <a:rPr lang="zh-CN" altLang="en-US" sz="4800" b="1" dirty="0" smtClean="0">
                <a:solidFill>
                  <a:srgbClr val="855309"/>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4800" b="1" dirty="0" smtClean="0">
              <a:solidFill>
                <a:srgbClr val="855309"/>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4800" b="1" dirty="0">
                <a:solidFill>
                  <a:srgbClr val="855309"/>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4800" b="1" dirty="0" smtClean="0">
                <a:solidFill>
                  <a:srgbClr val="855309"/>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99" name="TextBox 4"/>
          <p:cNvSpPr>
            <a:spLocks noChangeArrowheads="1"/>
          </p:cNvSpPr>
          <p:nvPr/>
        </p:nvSpPr>
        <p:spPr bwMode="auto">
          <a:xfrm>
            <a:off x="5643570" y="3753157"/>
            <a:ext cx="1257075" cy="461665"/>
          </a:xfrm>
          <a:prstGeom prst="rect">
            <a:avLst/>
          </a:prstGeom>
          <a:noFill/>
          <a:ln w="9525">
            <a:noFill/>
            <a:miter lim="800000"/>
          </a:ln>
        </p:spPr>
        <p:txBody>
          <a:bodyPr wrap="none">
            <a:spAutoFit/>
          </a:bodyPr>
          <a:lstStyle/>
          <a:p>
            <a:r>
              <a:rPr lang="zh-CN" altLang="en-US" sz="240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  魏</a:t>
            </a:r>
            <a:r>
              <a:rPr lang="zh-CN" altLang="en-US" sz="240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忠   </a:t>
            </a:r>
            <a:endParaRPr lang="zh-CN" altLang="en-US" sz="2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z="3200" b="1" dirty="0">
                <a:solidFill>
                  <a:srgbClr val="0070C0"/>
                </a:solidFill>
                <a:latin typeface="黑体" panose="02010609060101010101" pitchFamily="49" charset="-122"/>
                <a:ea typeface="黑体" panose="02010609060101010101" pitchFamily="49" charset="-122"/>
              </a:rPr>
              <a:t>CMMI </a:t>
            </a:r>
            <a:r>
              <a:rPr lang="zh-CN" altLang="en-US" sz="3200" b="1" dirty="0">
                <a:solidFill>
                  <a:srgbClr val="0070C0"/>
                </a:solidFill>
                <a:latin typeface="黑体" panose="02010609060101010101" pitchFamily="49" charset="-122"/>
                <a:ea typeface="黑体" panose="02010609060101010101" pitchFamily="49" charset="-122"/>
              </a:rPr>
              <a:t>阶梯式表示法</a:t>
            </a:r>
            <a:r>
              <a:rPr lang="en-US" altLang="zh-CN" sz="3200" b="1" dirty="0">
                <a:solidFill>
                  <a:srgbClr val="0070C0"/>
                </a:solidFill>
                <a:latin typeface="黑体" panose="02010609060101010101" pitchFamily="49" charset="-122"/>
                <a:ea typeface="黑体" panose="02010609060101010101" pitchFamily="49" charset="-122"/>
              </a:rPr>
              <a:t>- </a:t>
            </a:r>
            <a:r>
              <a:rPr lang="zh-CN" altLang="en-US" sz="3200" b="1" dirty="0">
                <a:solidFill>
                  <a:srgbClr val="0070C0"/>
                </a:solidFill>
                <a:latin typeface="黑体" panose="02010609060101010101" pitchFamily="49" charset="-122"/>
                <a:ea typeface="黑体" panose="02010609060101010101" pitchFamily="49" charset="-122"/>
              </a:rPr>
              <a:t>组织成熟度方法</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87043" name="Rectangle 3"/>
          <p:cNvSpPr>
            <a:spLocks noGrp="1" noChangeArrowheads="1"/>
          </p:cNvSpPr>
          <p:nvPr>
            <p:ph type="body" idx="1"/>
          </p:nvPr>
        </p:nvSpPr>
        <p:spPr/>
        <p:txBody>
          <a:bodyPr/>
          <a:lstStyle/>
          <a:p>
            <a:endParaRPr lang="en-US"/>
          </a:p>
        </p:txBody>
      </p:sp>
      <p:pic>
        <p:nvPicPr>
          <p:cNvPr id="87044" name="Picture 4" descr="RH62R(ZLJ1QT)1L9}I}`VJS"/>
          <p:cNvPicPr>
            <a:picLocks noChangeAspect="1" noChangeArrowheads="1"/>
          </p:cNvPicPr>
          <p:nvPr/>
        </p:nvPicPr>
        <p:blipFill>
          <a:blip r:embed="rId1" cstate="print"/>
          <a:srcRect/>
          <a:stretch>
            <a:fillRect/>
          </a:stretch>
        </p:blipFill>
        <p:spPr bwMode="auto">
          <a:xfrm>
            <a:off x="468313" y="1236928"/>
            <a:ext cx="8424862" cy="394758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z="3200" b="1" dirty="0">
                <a:solidFill>
                  <a:srgbClr val="0070C0"/>
                </a:solidFill>
                <a:latin typeface="黑体" panose="02010609060101010101" pitchFamily="49" charset="-122"/>
                <a:ea typeface="黑体" panose="02010609060101010101" pitchFamily="49" charset="-122"/>
              </a:rPr>
              <a:t>CMMI </a:t>
            </a:r>
            <a:r>
              <a:rPr lang="zh-CN" altLang="en-US" sz="3200" b="1" dirty="0">
                <a:solidFill>
                  <a:srgbClr val="0070C0"/>
                </a:solidFill>
                <a:latin typeface="黑体" panose="02010609060101010101" pitchFamily="49" charset="-122"/>
                <a:ea typeface="黑体" panose="02010609060101010101" pitchFamily="49" charset="-122"/>
              </a:rPr>
              <a:t>连续式表示法</a:t>
            </a:r>
            <a:r>
              <a:rPr lang="en-US" altLang="zh-CN" sz="3200" b="1" dirty="0">
                <a:solidFill>
                  <a:srgbClr val="0070C0"/>
                </a:solidFill>
                <a:latin typeface="黑体" panose="02010609060101010101" pitchFamily="49" charset="-122"/>
                <a:ea typeface="黑体" panose="02010609060101010101" pitchFamily="49" charset="-122"/>
              </a:rPr>
              <a:t>- </a:t>
            </a:r>
            <a:r>
              <a:rPr lang="zh-CN" altLang="en-US" sz="3200" b="1" dirty="0">
                <a:solidFill>
                  <a:srgbClr val="0070C0"/>
                </a:solidFill>
                <a:latin typeface="黑体" panose="02010609060101010101" pitchFamily="49" charset="-122"/>
                <a:ea typeface="黑体" panose="02010609060101010101" pitchFamily="49" charset="-122"/>
              </a:rPr>
              <a:t>过程能力方法</a:t>
            </a:r>
            <a:endParaRPr lang="zh-CN" altLang="en-US" sz="3200" b="1" dirty="0">
              <a:solidFill>
                <a:srgbClr val="0070C0"/>
              </a:solidFill>
              <a:latin typeface="黑体" panose="02010609060101010101" pitchFamily="49" charset="-122"/>
              <a:ea typeface="黑体" panose="02010609060101010101" pitchFamily="49" charset="-122"/>
            </a:endParaRPr>
          </a:p>
        </p:txBody>
      </p:sp>
      <p:pic>
        <p:nvPicPr>
          <p:cNvPr id="88067" name="Picture 3" descr="YEFL3(BHR0FC@D~7J4B5}F2"/>
          <p:cNvPicPr>
            <a:picLocks noChangeAspect="1" noChangeArrowheads="1"/>
          </p:cNvPicPr>
          <p:nvPr/>
        </p:nvPicPr>
        <p:blipFill>
          <a:blip r:embed="rId1" cstate="print"/>
          <a:srcRect/>
          <a:stretch>
            <a:fillRect/>
          </a:stretch>
        </p:blipFill>
        <p:spPr bwMode="auto">
          <a:xfrm>
            <a:off x="395289" y="1236928"/>
            <a:ext cx="8353425" cy="402034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2667000" y="4191000"/>
            <a:ext cx="3124200" cy="508000"/>
          </a:xfrm>
          <a:prstGeom prst="rect">
            <a:avLst/>
          </a:prstGeom>
          <a:solidFill>
            <a:schemeClr val="accent1"/>
          </a:solidFill>
          <a:ln w="9525">
            <a:solidFill>
              <a:schemeClr val="tx1"/>
            </a:solidFill>
            <a:miter lim="800000"/>
          </a:ln>
        </p:spPr>
        <p:txBody>
          <a:bodyPr wrap="none" anchor="ctr"/>
          <a:lstStyle/>
          <a:p>
            <a:pPr algn="ctr"/>
            <a:r>
              <a:rPr lang="en-US" altLang="zh-CN" dirty="0"/>
              <a:t>1</a:t>
            </a:r>
            <a:r>
              <a:rPr lang="zh-CN" altLang="en-US" dirty="0"/>
              <a:t>级</a:t>
            </a:r>
            <a:r>
              <a:rPr lang="en-US" altLang="zh-CN" dirty="0"/>
              <a:t>-</a:t>
            </a:r>
            <a:r>
              <a:rPr lang="zh-CN" altLang="en-US" dirty="0"/>
              <a:t>初始级</a:t>
            </a:r>
            <a:endParaRPr lang="zh-CN" altLang="en-US" dirty="0"/>
          </a:p>
        </p:txBody>
      </p:sp>
      <p:sp>
        <p:nvSpPr>
          <p:cNvPr id="11269" name="Rectangle 5"/>
          <p:cNvSpPr>
            <a:spLocks noChangeArrowheads="1"/>
          </p:cNvSpPr>
          <p:nvPr/>
        </p:nvSpPr>
        <p:spPr bwMode="auto">
          <a:xfrm>
            <a:off x="2667000" y="3556000"/>
            <a:ext cx="3124200" cy="508000"/>
          </a:xfrm>
          <a:prstGeom prst="rect">
            <a:avLst/>
          </a:prstGeom>
          <a:solidFill>
            <a:schemeClr val="accent1"/>
          </a:solidFill>
          <a:ln w="9525">
            <a:solidFill>
              <a:schemeClr val="tx1"/>
            </a:solidFill>
            <a:miter lim="800000"/>
          </a:ln>
        </p:spPr>
        <p:txBody>
          <a:bodyPr wrap="none" anchor="ctr"/>
          <a:lstStyle/>
          <a:p>
            <a:pPr algn="ctr"/>
            <a:r>
              <a:rPr lang="en-US" altLang="zh-CN" dirty="0"/>
              <a:t>2</a:t>
            </a:r>
            <a:r>
              <a:rPr lang="zh-CN" altLang="en-US" dirty="0"/>
              <a:t>级</a:t>
            </a:r>
            <a:r>
              <a:rPr lang="en-US" altLang="zh-CN" dirty="0"/>
              <a:t>-</a:t>
            </a:r>
            <a:r>
              <a:rPr lang="zh-CN" altLang="en-US" dirty="0"/>
              <a:t>受管理级</a:t>
            </a:r>
            <a:endParaRPr lang="zh-CN" altLang="en-US" dirty="0"/>
          </a:p>
        </p:txBody>
      </p:sp>
      <p:sp>
        <p:nvSpPr>
          <p:cNvPr id="11270" name="Rectangle 6"/>
          <p:cNvSpPr>
            <a:spLocks noChangeArrowheads="1"/>
          </p:cNvSpPr>
          <p:nvPr/>
        </p:nvSpPr>
        <p:spPr bwMode="auto">
          <a:xfrm>
            <a:off x="2667000" y="2921000"/>
            <a:ext cx="3124200" cy="508000"/>
          </a:xfrm>
          <a:prstGeom prst="rect">
            <a:avLst/>
          </a:prstGeom>
          <a:solidFill>
            <a:schemeClr val="accent1"/>
          </a:solidFill>
          <a:ln w="9525">
            <a:solidFill>
              <a:schemeClr val="tx1"/>
            </a:solidFill>
            <a:miter lim="800000"/>
          </a:ln>
        </p:spPr>
        <p:txBody>
          <a:bodyPr wrap="none" anchor="ctr"/>
          <a:lstStyle/>
          <a:p>
            <a:pPr algn="ctr"/>
            <a:r>
              <a:rPr lang="en-US" altLang="zh-CN"/>
              <a:t>3</a:t>
            </a:r>
            <a:r>
              <a:rPr lang="zh-CN" altLang="en-US"/>
              <a:t>级</a:t>
            </a:r>
            <a:r>
              <a:rPr lang="en-US" altLang="zh-CN"/>
              <a:t>-</a:t>
            </a:r>
            <a:r>
              <a:rPr lang="zh-CN" altLang="en-US"/>
              <a:t>已定义级</a:t>
            </a:r>
            <a:endParaRPr lang="zh-CN" altLang="en-US"/>
          </a:p>
        </p:txBody>
      </p:sp>
      <p:sp>
        <p:nvSpPr>
          <p:cNvPr id="11271" name="Rectangle 7"/>
          <p:cNvSpPr>
            <a:spLocks noChangeArrowheads="1"/>
          </p:cNvSpPr>
          <p:nvPr/>
        </p:nvSpPr>
        <p:spPr bwMode="auto">
          <a:xfrm>
            <a:off x="2667000" y="2286000"/>
            <a:ext cx="3124200" cy="508000"/>
          </a:xfrm>
          <a:prstGeom prst="rect">
            <a:avLst/>
          </a:prstGeom>
          <a:solidFill>
            <a:schemeClr val="accent1"/>
          </a:solidFill>
          <a:ln w="9525">
            <a:solidFill>
              <a:schemeClr val="tx1"/>
            </a:solidFill>
            <a:miter lim="800000"/>
          </a:ln>
        </p:spPr>
        <p:txBody>
          <a:bodyPr wrap="none" anchor="ctr"/>
          <a:lstStyle/>
          <a:p>
            <a:pPr algn="ctr"/>
            <a:r>
              <a:rPr lang="en-US" altLang="zh-CN"/>
              <a:t>4</a:t>
            </a:r>
            <a:r>
              <a:rPr lang="zh-CN" altLang="en-US"/>
              <a:t>级</a:t>
            </a:r>
            <a:r>
              <a:rPr lang="en-US" altLang="zh-CN"/>
              <a:t>-</a:t>
            </a:r>
            <a:r>
              <a:rPr lang="zh-CN" altLang="en-US"/>
              <a:t>定量管理级</a:t>
            </a:r>
            <a:endParaRPr lang="zh-CN" altLang="en-US"/>
          </a:p>
        </p:txBody>
      </p:sp>
      <p:sp>
        <p:nvSpPr>
          <p:cNvPr id="11272" name="Rectangle 8"/>
          <p:cNvSpPr>
            <a:spLocks noChangeArrowheads="1"/>
          </p:cNvSpPr>
          <p:nvPr/>
        </p:nvSpPr>
        <p:spPr bwMode="auto">
          <a:xfrm>
            <a:off x="2667000" y="1651000"/>
            <a:ext cx="3124200" cy="508000"/>
          </a:xfrm>
          <a:prstGeom prst="rect">
            <a:avLst/>
          </a:prstGeom>
          <a:solidFill>
            <a:schemeClr val="accent1"/>
          </a:solidFill>
          <a:ln w="9525">
            <a:solidFill>
              <a:schemeClr val="tx1"/>
            </a:solidFill>
            <a:miter lim="800000"/>
          </a:ln>
        </p:spPr>
        <p:txBody>
          <a:bodyPr wrap="none" anchor="ctr"/>
          <a:lstStyle/>
          <a:p>
            <a:pPr algn="ctr"/>
            <a:r>
              <a:rPr lang="en-US" altLang="zh-CN"/>
              <a:t>5</a:t>
            </a:r>
            <a:r>
              <a:rPr lang="zh-CN" altLang="en-US"/>
              <a:t>级</a:t>
            </a:r>
            <a:r>
              <a:rPr lang="en-US" altLang="zh-CN"/>
              <a:t>-</a:t>
            </a:r>
            <a:r>
              <a:rPr lang="zh-CN" altLang="en-US"/>
              <a:t>持续优化级</a:t>
            </a:r>
            <a:endParaRPr lang="zh-CN" altLang="en-US"/>
          </a:p>
        </p:txBody>
      </p:sp>
      <p:sp>
        <p:nvSpPr>
          <p:cNvPr id="102409" name="AutoShape 9"/>
          <p:cNvSpPr/>
          <p:nvPr/>
        </p:nvSpPr>
        <p:spPr bwMode="auto">
          <a:xfrm>
            <a:off x="228600" y="4254500"/>
            <a:ext cx="1771632" cy="603264"/>
          </a:xfrm>
          <a:prstGeom prst="borderCallout1">
            <a:avLst>
              <a:gd name="adj1" fmla="val 18750"/>
              <a:gd name="adj2" fmla="val 104546"/>
              <a:gd name="adj3" fmla="val 30731"/>
              <a:gd name="adj4" fmla="val 141287"/>
            </a:avLst>
          </a:prstGeom>
          <a:solidFill>
            <a:srgbClr val="FFFF66"/>
          </a:solidFill>
          <a:ln w="9525">
            <a:solidFill>
              <a:schemeClr val="tx1"/>
            </a:solidFill>
            <a:miter lim="800000"/>
          </a:ln>
        </p:spPr>
        <p:txBody>
          <a:bodyPr/>
          <a:lstStyle/>
          <a:p>
            <a:pPr algn="ctr"/>
            <a:r>
              <a:rPr lang="en-US" altLang="zh-CN" dirty="0"/>
              <a:t>SEI</a:t>
            </a:r>
            <a:r>
              <a:rPr lang="zh-CN" altLang="en-US" dirty="0"/>
              <a:t>在该级别没有任何标准</a:t>
            </a:r>
            <a:endParaRPr lang="zh-CN" altLang="en-US" dirty="0"/>
          </a:p>
        </p:txBody>
      </p:sp>
      <p:sp>
        <p:nvSpPr>
          <p:cNvPr id="102410" name="Rectangle 10"/>
          <p:cNvSpPr>
            <a:spLocks noChangeArrowheads="1"/>
          </p:cNvSpPr>
          <p:nvPr/>
        </p:nvSpPr>
        <p:spPr bwMode="auto">
          <a:xfrm>
            <a:off x="2590800" y="1524000"/>
            <a:ext cx="3276600" cy="2603500"/>
          </a:xfrm>
          <a:prstGeom prst="rect">
            <a:avLst/>
          </a:prstGeom>
          <a:noFill/>
          <a:ln w="9525">
            <a:solidFill>
              <a:schemeClr val="tx1"/>
            </a:solidFill>
            <a:prstDash val="dash"/>
            <a:miter lim="800000"/>
          </a:ln>
        </p:spPr>
        <p:txBody>
          <a:bodyPr wrap="none" anchor="ctr"/>
          <a:lstStyle/>
          <a:p>
            <a:endParaRPr lang="zh-CN" altLang="en-US"/>
          </a:p>
        </p:txBody>
      </p:sp>
      <p:sp>
        <p:nvSpPr>
          <p:cNvPr id="102411" name="AutoShape 11"/>
          <p:cNvSpPr/>
          <p:nvPr/>
        </p:nvSpPr>
        <p:spPr bwMode="auto">
          <a:xfrm>
            <a:off x="228600" y="1643062"/>
            <a:ext cx="1771632" cy="571496"/>
          </a:xfrm>
          <a:prstGeom prst="borderCallout1">
            <a:avLst>
              <a:gd name="adj1" fmla="val 18750"/>
              <a:gd name="adj2" fmla="val 104546"/>
              <a:gd name="adj3" fmla="val 30731"/>
              <a:gd name="adj4" fmla="val 141287"/>
            </a:avLst>
          </a:prstGeom>
          <a:solidFill>
            <a:srgbClr val="FFFF66"/>
          </a:solidFill>
          <a:ln w="9525">
            <a:solidFill>
              <a:schemeClr val="tx1"/>
            </a:solidFill>
            <a:miter lim="800000"/>
          </a:ln>
        </p:spPr>
        <p:txBody>
          <a:bodyPr/>
          <a:lstStyle/>
          <a:p>
            <a:pPr algn="ctr"/>
            <a:r>
              <a:rPr lang="en-US" altLang="zh-CN" dirty="0"/>
              <a:t>SEI</a:t>
            </a:r>
            <a:r>
              <a:rPr lang="zh-CN" altLang="en-US" dirty="0"/>
              <a:t>在各级别有详细的标准</a:t>
            </a:r>
            <a:endParaRPr lang="zh-CN" altLang="en-US" dirty="0"/>
          </a:p>
        </p:txBody>
      </p:sp>
      <p:sp>
        <p:nvSpPr>
          <p:cNvPr id="102412" name="AutoShape 12"/>
          <p:cNvSpPr/>
          <p:nvPr/>
        </p:nvSpPr>
        <p:spPr bwMode="auto">
          <a:xfrm>
            <a:off x="6477000" y="1524000"/>
            <a:ext cx="2667000" cy="3833830"/>
          </a:xfrm>
          <a:prstGeom prst="borderCallout1">
            <a:avLst>
              <a:gd name="adj1" fmla="val 2727"/>
              <a:gd name="adj2" fmla="val -3125"/>
              <a:gd name="adj3" fmla="val 29546"/>
              <a:gd name="adj4" fmla="val -24412"/>
            </a:avLst>
          </a:prstGeom>
          <a:solidFill>
            <a:srgbClr val="FFFF66"/>
          </a:solidFill>
          <a:ln w="9525">
            <a:solidFill>
              <a:schemeClr val="tx1"/>
            </a:solidFill>
            <a:miter lim="800000"/>
          </a:ln>
        </p:spPr>
        <p:txBody>
          <a:bodyPr/>
          <a:lstStyle/>
          <a:p>
            <a:r>
              <a:rPr lang="zh-CN" altLang="en-US" dirty="0"/>
              <a:t>要通过高级别的评估，要满足这个级别以下所有级别的标准。</a:t>
            </a:r>
            <a:endParaRPr lang="zh-CN" altLang="en-US" dirty="0"/>
          </a:p>
          <a:p>
            <a:r>
              <a:rPr lang="zh-CN" altLang="en-US" dirty="0"/>
              <a:t>例如：</a:t>
            </a:r>
            <a:endParaRPr lang="zh-CN" altLang="en-US" dirty="0"/>
          </a:p>
          <a:p>
            <a:r>
              <a:rPr lang="en-US" altLang="zh-CN" dirty="0"/>
              <a:t>1)</a:t>
            </a:r>
            <a:r>
              <a:rPr lang="zh-CN" altLang="en-US" dirty="0"/>
              <a:t>一个进行</a:t>
            </a:r>
            <a:r>
              <a:rPr lang="en-US" altLang="zh-CN" dirty="0"/>
              <a:t>4</a:t>
            </a:r>
            <a:r>
              <a:rPr lang="zh-CN" altLang="en-US" dirty="0"/>
              <a:t>级评估的企业，评估的时候首先是看是否达到</a:t>
            </a:r>
            <a:r>
              <a:rPr lang="en-US" altLang="zh-CN" dirty="0"/>
              <a:t>2</a:t>
            </a:r>
            <a:r>
              <a:rPr lang="zh-CN" altLang="en-US" dirty="0"/>
              <a:t>级要求，然后是</a:t>
            </a:r>
            <a:r>
              <a:rPr lang="en-US" altLang="zh-CN" dirty="0"/>
              <a:t>3</a:t>
            </a:r>
            <a:r>
              <a:rPr lang="zh-CN" altLang="en-US" dirty="0"/>
              <a:t>级要求，然后才是</a:t>
            </a:r>
            <a:r>
              <a:rPr lang="en-US" altLang="zh-CN" dirty="0"/>
              <a:t>4</a:t>
            </a:r>
            <a:r>
              <a:rPr lang="zh-CN" altLang="en-US" dirty="0"/>
              <a:t>级要求。</a:t>
            </a:r>
            <a:endParaRPr lang="zh-CN" altLang="en-US" dirty="0"/>
          </a:p>
          <a:p>
            <a:r>
              <a:rPr lang="en-US" altLang="zh-CN" dirty="0"/>
              <a:t>2)</a:t>
            </a:r>
            <a:r>
              <a:rPr lang="zh-CN" altLang="en-US" dirty="0"/>
              <a:t>评估的时候，如果</a:t>
            </a:r>
            <a:r>
              <a:rPr lang="en-US" altLang="zh-CN" dirty="0"/>
              <a:t>2</a:t>
            </a:r>
            <a:r>
              <a:rPr lang="zh-CN" altLang="en-US" dirty="0"/>
              <a:t>级的标准达到，但</a:t>
            </a:r>
            <a:r>
              <a:rPr lang="en-US" altLang="zh-CN" dirty="0"/>
              <a:t>3</a:t>
            </a:r>
            <a:r>
              <a:rPr lang="zh-CN" altLang="en-US" dirty="0"/>
              <a:t>级的要求达不到，就算</a:t>
            </a:r>
            <a:r>
              <a:rPr lang="en-US" altLang="zh-CN" dirty="0"/>
              <a:t>4</a:t>
            </a:r>
            <a:r>
              <a:rPr lang="zh-CN" altLang="en-US" dirty="0"/>
              <a:t>级的要求达到了，也只能算</a:t>
            </a:r>
            <a:r>
              <a:rPr lang="en-US" altLang="zh-CN" dirty="0"/>
              <a:t>2</a:t>
            </a:r>
            <a:r>
              <a:rPr lang="zh-CN" altLang="en-US" dirty="0"/>
              <a:t>级。</a:t>
            </a:r>
            <a:endParaRPr lang="zh-CN" altLang="en-US" dirty="0"/>
          </a:p>
        </p:txBody>
      </p:sp>
      <p:sp>
        <p:nvSpPr>
          <p:cNvPr id="15" name="Rectangle 2"/>
          <p:cNvSpPr>
            <a:spLocks noGrp="1" noChangeArrowheads="1"/>
          </p:cNvSpPr>
          <p:nvPr>
            <p:ph type="title"/>
          </p:nvPr>
        </p:nvSpPr>
        <p:spPr>
          <a:xfrm>
            <a:off x="457200" y="228600"/>
            <a:ext cx="8229600" cy="952500"/>
          </a:xfrm>
        </p:spPr>
        <p:txBody>
          <a:bodyPr/>
          <a:lstStyle/>
          <a:p>
            <a:r>
              <a:rPr lang="en-US" altLang="zh-CN" sz="3200" b="1" dirty="0">
                <a:solidFill>
                  <a:srgbClr val="0070C0"/>
                </a:solidFill>
                <a:latin typeface="黑体" panose="02010609060101010101" pitchFamily="49" charset="-122"/>
                <a:ea typeface="黑体" panose="02010609060101010101" pitchFamily="49" charset="-122"/>
              </a:rPr>
              <a:t>CMMI </a:t>
            </a:r>
            <a:r>
              <a:rPr lang="zh-CN" altLang="en-US" sz="3200" b="1" dirty="0" smtClean="0">
                <a:solidFill>
                  <a:srgbClr val="0070C0"/>
                </a:solidFill>
                <a:latin typeface="黑体" panose="02010609060101010101" pitchFamily="49" charset="-122"/>
                <a:ea typeface="黑体" panose="02010609060101010101" pitchFamily="49" charset="-122"/>
              </a:rPr>
              <a:t>概念体系</a:t>
            </a:r>
            <a:r>
              <a:rPr lang="en-US" altLang="zh-CN" sz="3200" b="1" dirty="0" smtClean="0">
                <a:solidFill>
                  <a:srgbClr val="0070C0"/>
                </a:solidFill>
                <a:latin typeface="黑体" panose="02010609060101010101" pitchFamily="49" charset="-122"/>
                <a:ea typeface="黑体" panose="02010609060101010101" pitchFamily="49" charset="-122"/>
              </a:rPr>
              <a:t>-1</a:t>
            </a:r>
            <a:endParaRPr lang="zh-CN" altLang="en-US" sz="32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9"/>
                                        </p:tgtEl>
                                        <p:attrNameLst>
                                          <p:attrName>style.visibility</p:attrName>
                                        </p:attrNameLst>
                                      </p:cBhvr>
                                      <p:to>
                                        <p:strVal val="visible"/>
                                      </p:to>
                                    </p:set>
                                    <p:animEffect transition="in" filter="blinds(horizontal)">
                                      <p:cBhvr>
                                        <p:cTn id="7" dur="500"/>
                                        <p:tgtEl>
                                          <p:spTgt spid="10240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411"/>
                                        </p:tgtEl>
                                        <p:attrNameLst>
                                          <p:attrName>style.visibility</p:attrName>
                                        </p:attrNameLst>
                                      </p:cBhvr>
                                      <p:to>
                                        <p:strVal val="visible"/>
                                      </p:to>
                                    </p:set>
                                    <p:animEffect transition="in" filter="diamond(in)">
                                      <p:cBhvr>
                                        <p:cTn id="12" dur="500"/>
                                        <p:tgtEl>
                                          <p:spTgt spid="1024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2410"/>
                                        </p:tgtEl>
                                        <p:attrNameLst>
                                          <p:attrName>style.visibility</p:attrName>
                                        </p:attrNameLst>
                                      </p:cBhvr>
                                      <p:to>
                                        <p:strVal val="visible"/>
                                      </p:to>
                                    </p:set>
                                    <p:animEffect transition="in" filter="blinds(horizontal)">
                                      <p:cBhvr>
                                        <p:cTn id="15" dur="500"/>
                                        <p:tgtEl>
                                          <p:spTgt spid="10241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02412"/>
                                        </p:tgtEl>
                                        <p:attrNameLst>
                                          <p:attrName>style.visibility</p:attrName>
                                        </p:attrNameLst>
                                      </p:cBhvr>
                                      <p:to>
                                        <p:strVal val="visible"/>
                                      </p:to>
                                    </p:set>
                                    <p:animEffect transition="in" filter="checkerboard(across)">
                                      <p:cBhvr>
                                        <p:cTn id="20" dur="500"/>
                                        <p:tgtEl>
                                          <p:spTgt spid="102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9" grpId="0" animBg="1"/>
      <p:bldP spid="102410" grpId="0" animBg="1"/>
      <p:bldP spid="102411" grpId="0" animBg="1"/>
      <p:bldP spid="10241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p:txBody>
          <a:bodyPr/>
          <a:lstStyle/>
          <a:p>
            <a:pPr eaLnBrk="1" hangingPunct="1"/>
            <a:r>
              <a:rPr lang="zh-CN" altLang="en-US" dirty="0" smtClean="0">
                <a:solidFill>
                  <a:srgbClr val="0070C0"/>
                </a:solidFill>
              </a:rPr>
              <a:t>每一个级别，都包含几个到十几个</a:t>
            </a:r>
            <a:r>
              <a:rPr lang="en-US" altLang="zh-CN" dirty="0" smtClean="0">
                <a:solidFill>
                  <a:srgbClr val="0070C0"/>
                </a:solidFill>
              </a:rPr>
              <a:t>PA</a:t>
            </a:r>
            <a:endParaRPr lang="en-US" altLang="zh-CN" dirty="0" smtClean="0">
              <a:solidFill>
                <a:srgbClr val="0070C0"/>
              </a:solidFill>
            </a:endParaRPr>
          </a:p>
          <a:p>
            <a:pPr lvl="1" eaLnBrk="1" hangingPunct="1"/>
            <a:r>
              <a:rPr lang="zh-CN" altLang="en-US" dirty="0" smtClean="0">
                <a:solidFill>
                  <a:srgbClr val="0070C0"/>
                </a:solidFill>
              </a:rPr>
              <a:t>英文全写：</a:t>
            </a:r>
            <a:r>
              <a:rPr lang="en-US" altLang="zh-CN" dirty="0" smtClean="0">
                <a:solidFill>
                  <a:srgbClr val="0070C0"/>
                </a:solidFill>
              </a:rPr>
              <a:t>Process Area</a:t>
            </a:r>
            <a:endParaRPr lang="en-US" altLang="zh-CN" dirty="0" smtClean="0">
              <a:solidFill>
                <a:srgbClr val="0070C0"/>
              </a:solidFill>
            </a:endParaRPr>
          </a:p>
          <a:p>
            <a:pPr lvl="1" eaLnBrk="1" hangingPunct="1"/>
            <a:r>
              <a:rPr lang="zh-CN" altLang="en-US" dirty="0" smtClean="0">
                <a:solidFill>
                  <a:srgbClr val="0070C0"/>
                </a:solidFill>
              </a:rPr>
              <a:t>中文译名：过程域</a:t>
            </a:r>
            <a:endParaRPr lang="zh-CN" altLang="en-US" dirty="0" smtClean="0">
              <a:solidFill>
                <a:srgbClr val="0070C0"/>
              </a:solidFill>
            </a:endParaRPr>
          </a:p>
          <a:p>
            <a:pPr eaLnBrk="1" hangingPunct="1"/>
            <a:r>
              <a:rPr lang="zh-CN" altLang="en-US" dirty="0" smtClean="0">
                <a:solidFill>
                  <a:srgbClr val="0070C0"/>
                </a:solidFill>
              </a:rPr>
              <a:t>什么叫“过程域”？</a:t>
            </a:r>
            <a:endParaRPr lang="zh-CN" altLang="en-US" dirty="0" smtClean="0">
              <a:solidFill>
                <a:srgbClr val="0070C0"/>
              </a:solidFill>
            </a:endParaRPr>
          </a:p>
          <a:p>
            <a:pPr lvl="1" eaLnBrk="1" hangingPunct="1"/>
            <a:r>
              <a:rPr lang="zh-CN" altLang="en-US" dirty="0" smtClean="0">
                <a:solidFill>
                  <a:srgbClr val="0070C0"/>
                </a:solidFill>
              </a:rPr>
              <a:t>简单的说就是做好一个事情的某一个方面。</a:t>
            </a:r>
            <a:endParaRPr lang="zh-CN" altLang="en-US" dirty="0" smtClean="0">
              <a:solidFill>
                <a:srgbClr val="0070C0"/>
              </a:solidFill>
            </a:endParaRPr>
          </a:p>
          <a:p>
            <a:pPr lvl="1" eaLnBrk="1" hangingPunct="1"/>
            <a:r>
              <a:rPr lang="zh-CN" altLang="en-US" dirty="0" smtClean="0">
                <a:solidFill>
                  <a:srgbClr val="0070C0"/>
                </a:solidFill>
              </a:rPr>
              <a:t>对应软件开发来说，就是做好软件开发的某一个方面。</a:t>
            </a:r>
            <a:endParaRPr lang="zh-CN" altLang="en-US" dirty="0" smtClean="0">
              <a:solidFill>
                <a:srgbClr val="0070C0"/>
              </a:solidFill>
            </a:endParaRPr>
          </a:p>
          <a:p>
            <a:pPr lvl="1" eaLnBrk="1" hangingPunct="1"/>
            <a:endParaRPr lang="en-US" altLang="zh-CN" dirty="0" smtClean="0"/>
          </a:p>
        </p:txBody>
      </p:sp>
      <p:sp>
        <p:nvSpPr>
          <p:cNvPr id="7" name="Rectangle 2"/>
          <p:cNvSpPr>
            <a:spLocks noGrp="1" noChangeArrowheads="1"/>
          </p:cNvSpPr>
          <p:nvPr>
            <p:ph type="title"/>
          </p:nvPr>
        </p:nvSpPr>
        <p:spPr>
          <a:xfrm>
            <a:off x="457200" y="228600"/>
            <a:ext cx="8229600" cy="952500"/>
          </a:xfrm>
        </p:spPr>
        <p:txBody>
          <a:bodyPr/>
          <a:lstStyle/>
          <a:p>
            <a:r>
              <a:rPr lang="en-US" altLang="zh-CN" sz="3200" b="1" dirty="0">
                <a:solidFill>
                  <a:srgbClr val="0070C0"/>
                </a:solidFill>
                <a:latin typeface="黑体" panose="02010609060101010101" pitchFamily="49" charset="-122"/>
                <a:ea typeface="黑体" panose="02010609060101010101" pitchFamily="49" charset="-122"/>
              </a:rPr>
              <a:t>CMMI </a:t>
            </a:r>
            <a:r>
              <a:rPr lang="zh-CN" altLang="en-US" sz="3200" b="1" dirty="0" smtClean="0">
                <a:solidFill>
                  <a:srgbClr val="0070C0"/>
                </a:solidFill>
                <a:latin typeface="黑体" panose="02010609060101010101" pitchFamily="49" charset="-122"/>
                <a:ea typeface="黑体" panose="02010609060101010101" pitchFamily="49" charset="-122"/>
              </a:rPr>
              <a:t>概念体系</a:t>
            </a:r>
            <a:r>
              <a:rPr lang="en-US" altLang="zh-CN" sz="3200" b="1" dirty="0" smtClean="0">
                <a:solidFill>
                  <a:srgbClr val="0070C0"/>
                </a:solidFill>
                <a:latin typeface="黑体" panose="02010609060101010101" pitchFamily="49" charset="-122"/>
                <a:ea typeface="黑体" panose="02010609060101010101" pitchFamily="49" charset="-122"/>
              </a:rPr>
              <a:t>-2</a:t>
            </a:r>
            <a:endParaRPr lang="zh-CN" altLang="en-US" sz="32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4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457200" y="1071550"/>
            <a:ext cx="8472518" cy="3771900"/>
          </a:xfrm>
        </p:spPr>
        <p:txBody>
          <a:bodyPr/>
          <a:lstStyle/>
          <a:p>
            <a:pPr eaLnBrk="1" hangingPunct="1"/>
            <a:r>
              <a:rPr lang="zh-CN" altLang="en-US" sz="2800" dirty="0" smtClean="0">
                <a:solidFill>
                  <a:srgbClr val="0070C0"/>
                </a:solidFill>
              </a:rPr>
              <a:t>如果该级别的全部</a:t>
            </a:r>
            <a:r>
              <a:rPr lang="en-US" altLang="zh-CN" sz="2800" dirty="0" smtClean="0">
                <a:solidFill>
                  <a:srgbClr val="0070C0"/>
                </a:solidFill>
              </a:rPr>
              <a:t>PA</a:t>
            </a:r>
            <a:r>
              <a:rPr lang="zh-CN" altLang="en-US" sz="2800" dirty="0" smtClean="0">
                <a:solidFill>
                  <a:srgbClr val="0070C0"/>
                </a:solidFill>
              </a:rPr>
              <a:t>达到要求了，就认为该级别达到了。</a:t>
            </a:r>
            <a:endParaRPr lang="zh-CN" altLang="en-US" sz="2800" dirty="0" smtClean="0">
              <a:solidFill>
                <a:srgbClr val="0070C0"/>
              </a:solidFill>
            </a:endParaRPr>
          </a:p>
          <a:p>
            <a:pPr eaLnBrk="1" hangingPunct="1"/>
            <a:r>
              <a:rPr lang="zh-CN" altLang="en-US" sz="2800" dirty="0" smtClean="0">
                <a:solidFill>
                  <a:srgbClr val="0070C0"/>
                </a:solidFill>
              </a:rPr>
              <a:t>如何判断</a:t>
            </a:r>
            <a:r>
              <a:rPr lang="en-US" altLang="zh-CN" sz="2800" dirty="0" smtClean="0">
                <a:solidFill>
                  <a:srgbClr val="0070C0"/>
                </a:solidFill>
              </a:rPr>
              <a:t>PA</a:t>
            </a:r>
            <a:r>
              <a:rPr lang="zh-CN" altLang="en-US" sz="2800" dirty="0" smtClean="0">
                <a:solidFill>
                  <a:srgbClr val="0070C0"/>
                </a:solidFill>
              </a:rPr>
              <a:t>达到要求呢？</a:t>
            </a:r>
            <a:endParaRPr lang="zh-CN" altLang="en-US" sz="2800" dirty="0" smtClean="0">
              <a:solidFill>
                <a:srgbClr val="0070C0"/>
              </a:solidFill>
            </a:endParaRPr>
          </a:p>
          <a:p>
            <a:pPr lvl="1" eaLnBrk="1" hangingPunct="1"/>
            <a:r>
              <a:rPr lang="zh-CN" altLang="en-US" dirty="0" smtClean="0">
                <a:solidFill>
                  <a:srgbClr val="0070C0"/>
                </a:solidFill>
              </a:rPr>
              <a:t>每个</a:t>
            </a:r>
            <a:r>
              <a:rPr lang="en-US" altLang="zh-CN" dirty="0" smtClean="0">
                <a:solidFill>
                  <a:srgbClr val="0070C0"/>
                </a:solidFill>
              </a:rPr>
              <a:t>PA</a:t>
            </a:r>
            <a:r>
              <a:rPr lang="zh-CN" altLang="en-US" dirty="0" smtClean="0">
                <a:solidFill>
                  <a:srgbClr val="0070C0"/>
                </a:solidFill>
              </a:rPr>
              <a:t>包含几个目标</a:t>
            </a:r>
            <a:r>
              <a:rPr lang="en-US" altLang="zh-CN" dirty="0" smtClean="0">
                <a:solidFill>
                  <a:srgbClr val="0070C0"/>
                </a:solidFill>
              </a:rPr>
              <a:t>(Goal)</a:t>
            </a:r>
            <a:endParaRPr lang="en-US" altLang="zh-CN" dirty="0" smtClean="0">
              <a:solidFill>
                <a:srgbClr val="0070C0"/>
              </a:solidFill>
            </a:endParaRPr>
          </a:p>
          <a:p>
            <a:pPr lvl="1" eaLnBrk="1" hangingPunct="1"/>
            <a:r>
              <a:rPr lang="zh-CN" altLang="en-US" dirty="0" smtClean="0">
                <a:solidFill>
                  <a:srgbClr val="0070C0"/>
                </a:solidFill>
              </a:rPr>
              <a:t>如果这个几个目标都达到要求了，就认为该</a:t>
            </a:r>
            <a:r>
              <a:rPr lang="en-US" altLang="zh-CN" dirty="0" smtClean="0">
                <a:solidFill>
                  <a:srgbClr val="0070C0"/>
                </a:solidFill>
              </a:rPr>
              <a:t>PA</a:t>
            </a:r>
            <a:r>
              <a:rPr lang="zh-CN" altLang="en-US" dirty="0" smtClean="0">
                <a:solidFill>
                  <a:srgbClr val="0070C0"/>
                </a:solidFill>
              </a:rPr>
              <a:t>达到要求了</a:t>
            </a:r>
            <a:endParaRPr lang="zh-CN" altLang="en-US" dirty="0" smtClean="0">
              <a:solidFill>
                <a:srgbClr val="0070C0"/>
              </a:solidFill>
            </a:endParaRPr>
          </a:p>
          <a:p>
            <a:pPr eaLnBrk="1" hangingPunct="1"/>
            <a:r>
              <a:rPr lang="zh-CN" altLang="en-US" sz="2800" dirty="0" smtClean="0">
                <a:solidFill>
                  <a:srgbClr val="0070C0"/>
                </a:solidFill>
              </a:rPr>
              <a:t>如何判断</a:t>
            </a:r>
            <a:r>
              <a:rPr lang="en-US" altLang="zh-CN" sz="2800" dirty="0" smtClean="0">
                <a:solidFill>
                  <a:srgbClr val="0070C0"/>
                </a:solidFill>
              </a:rPr>
              <a:t>Goal</a:t>
            </a:r>
            <a:r>
              <a:rPr lang="zh-CN" altLang="en-US" sz="2800" dirty="0" smtClean="0">
                <a:solidFill>
                  <a:srgbClr val="0070C0"/>
                </a:solidFill>
              </a:rPr>
              <a:t>达到要求呢？</a:t>
            </a:r>
            <a:endParaRPr lang="zh-CN" altLang="en-US" sz="2800" dirty="0" smtClean="0">
              <a:solidFill>
                <a:srgbClr val="0070C0"/>
              </a:solidFill>
            </a:endParaRPr>
          </a:p>
          <a:p>
            <a:pPr lvl="1" eaLnBrk="1" hangingPunct="1"/>
            <a:r>
              <a:rPr lang="zh-CN" altLang="en-US" dirty="0" smtClean="0">
                <a:solidFill>
                  <a:srgbClr val="0070C0"/>
                </a:solidFill>
              </a:rPr>
              <a:t>每个</a:t>
            </a:r>
            <a:r>
              <a:rPr lang="en-US" altLang="zh-CN" dirty="0" smtClean="0">
                <a:solidFill>
                  <a:srgbClr val="0070C0"/>
                </a:solidFill>
              </a:rPr>
              <a:t>Goal</a:t>
            </a:r>
            <a:r>
              <a:rPr lang="zh-CN" altLang="en-US" dirty="0" smtClean="0">
                <a:solidFill>
                  <a:srgbClr val="0070C0"/>
                </a:solidFill>
              </a:rPr>
              <a:t>包含几个实践</a:t>
            </a:r>
            <a:r>
              <a:rPr lang="en-US" altLang="zh-CN" dirty="0" smtClean="0">
                <a:solidFill>
                  <a:srgbClr val="0070C0"/>
                </a:solidFill>
              </a:rPr>
              <a:t>(Practice)</a:t>
            </a:r>
            <a:endParaRPr lang="en-US" altLang="zh-CN" dirty="0" smtClean="0">
              <a:solidFill>
                <a:srgbClr val="0070C0"/>
              </a:solidFill>
            </a:endParaRPr>
          </a:p>
          <a:p>
            <a:pPr lvl="1" eaLnBrk="1" hangingPunct="1"/>
            <a:r>
              <a:rPr lang="zh-CN" altLang="en-US" dirty="0" smtClean="0">
                <a:solidFill>
                  <a:srgbClr val="0070C0"/>
                </a:solidFill>
              </a:rPr>
              <a:t>每个实践达到要求了，就认为该</a:t>
            </a:r>
            <a:r>
              <a:rPr lang="en-US" altLang="zh-CN" dirty="0" smtClean="0">
                <a:solidFill>
                  <a:srgbClr val="0070C0"/>
                </a:solidFill>
              </a:rPr>
              <a:t>Goal</a:t>
            </a:r>
            <a:r>
              <a:rPr lang="zh-CN" altLang="en-US" dirty="0" smtClean="0">
                <a:solidFill>
                  <a:srgbClr val="0070C0"/>
                </a:solidFill>
              </a:rPr>
              <a:t>达到要求了</a:t>
            </a:r>
            <a:endParaRPr lang="zh-CN" altLang="en-US" dirty="0" smtClean="0">
              <a:solidFill>
                <a:srgbClr val="0070C0"/>
              </a:solidFill>
            </a:endParaRPr>
          </a:p>
        </p:txBody>
      </p:sp>
      <p:sp>
        <p:nvSpPr>
          <p:cNvPr id="7" name="Rectangle 2"/>
          <p:cNvSpPr>
            <a:spLocks noGrp="1" noChangeArrowheads="1"/>
          </p:cNvSpPr>
          <p:nvPr>
            <p:ph type="title"/>
          </p:nvPr>
        </p:nvSpPr>
        <p:spPr>
          <a:xfrm>
            <a:off x="457200" y="228600"/>
            <a:ext cx="8229600" cy="952500"/>
          </a:xfrm>
        </p:spPr>
        <p:txBody>
          <a:bodyPr/>
          <a:lstStyle/>
          <a:p>
            <a:r>
              <a:rPr lang="en-US" altLang="zh-CN" sz="3200" b="1" dirty="0">
                <a:solidFill>
                  <a:srgbClr val="0070C0"/>
                </a:solidFill>
                <a:latin typeface="黑体" panose="02010609060101010101" pitchFamily="49" charset="-122"/>
                <a:ea typeface="黑体" panose="02010609060101010101" pitchFamily="49" charset="-122"/>
              </a:rPr>
              <a:t>CMMI </a:t>
            </a:r>
            <a:r>
              <a:rPr lang="zh-CN" altLang="en-US" sz="3200" b="1" dirty="0" smtClean="0">
                <a:solidFill>
                  <a:srgbClr val="0070C0"/>
                </a:solidFill>
                <a:latin typeface="黑体" panose="02010609060101010101" pitchFamily="49" charset="-122"/>
                <a:ea typeface="黑体" panose="02010609060101010101" pitchFamily="49" charset="-122"/>
              </a:rPr>
              <a:t>概念体系</a:t>
            </a:r>
            <a:r>
              <a:rPr lang="en-US" altLang="zh-CN" sz="3200" b="1" dirty="0" smtClean="0">
                <a:solidFill>
                  <a:srgbClr val="0070C0"/>
                </a:solidFill>
                <a:latin typeface="黑体" panose="02010609060101010101" pitchFamily="49" charset="-122"/>
                <a:ea typeface="黑体" panose="02010609060101010101" pitchFamily="49" charset="-122"/>
              </a:rPr>
              <a:t>-3</a:t>
            </a:r>
            <a:endParaRPr lang="zh-CN" altLang="en-US" sz="32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a:t>
            </a:r>
            <a:r>
              <a:rPr lang="zh-CN" altLang="en-US" sz="3200" b="1" dirty="0" smtClean="0">
                <a:solidFill>
                  <a:srgbClr val="0070C0"/>
                </a:solidFill>
                <a:latin typeface="黑体" panose="02010609060101010101" pitchFamily="49" charset="-122"/>
                <a:ea typeface="黑体" panose="02010609060101010101" pitchFamily="49" charset="-122"/>
              </a:rPr>
              <a:t>概念体系图</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14340" name="Rectangle 4"/>
          <p:cNvSpPr>
            <a:spLocks noChangeArrowheads="1"/>
          </p:cNvSpPr>
          <p:nvPr/>
        </p:nvSpPr>
        <p:spPr bwMode="auto">
          <a:xfrm>
            <a:off x="3657600" y="1524000"/>
            <a:ext cx="1447800" cy="444500"/>
          </a:xfrm>
          <a:prstGeom prst="rect">
            <a:avLst/>
          </a:prstGeom>
          <a:solidFill>
            <a:schemeClr val="accent1"/>
          </a:solidFill>
          <a:ln w="9525">
            <a:solidFill>
              <a:schemeClr val="tx1"/>
            </a:solidFill>
            <a:miter lim="800000"/>
          </a:ln>
        </p:spPr>
        <p:txBody>
          <a:bodyPr wrap="none" anchor="ctr"/>
          <a:lstStyle/>
          <a:p>
            <a:pPr algn="ctr"/>
            <a:r>
              <a:rPr lang="zh-CN" altLang="en-US"/>
              <a:t>级别</a:t>
            </a:r>
            <a:endParaRPr lang="zh-CN" altLang="en-US"/>
          </a:p>
        </p:txBody>
      </p:sp>
      <p:sp>
        <p:nvSpPr>
          <p:cNvPr id="108549" name="Rectangle 5"/>
          <p:cNvSpPr>
            <a:spLocks noChangeArrowheads="1"/>
          </p:cNvSpPr>
          <p:nvPr/>
        </p:nvSpPr>
        <p:spPr bwMode="auto">
          <a:xfrm>
            <a:off x="1905000" y="2413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PA1</a:t>
            </a:r>
            <a:endParaRPr lang="en-US" altLang="zh-CN"/>
          </a:p>
        </p:txBody>
      </p:sp>
      <p:sp>
        <p:nvSpPr>
          <p:cNvPr id="108550" name="Rectangle 6"/>
          <p:cNvSpPr>
            <a:spLocks noChangeArrowheads="1"/>
          </p:cNvSpPr>
          <p:nvPr/>
        </p:nvSpPr>
        <p:spPr bwMode="auto">
          <a:xfrm>
            <a:off x="3810000" y="2413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PA2</a:t>
            </a:r>
            <a:endParaRPr lang="en-US" altLang="zh-CN"/>
          </a:p>
        </p:txBody>
      </p:sp>
      <p:sp>
        <p:nvSpPr>
          <p:cNvPr id="108551" name="Rectangle 7"/>
          <p:cNvSpPr>
            <a:spLocks noChangeArrowheads="1"/>
          </p:cNvSpPr>
          <p:nvPr/>
        </p:nvSpPr>
        <p:spPr bwMode="auto">
          <a:xfrm>
            <a:off x="5715000" y="2413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a:t>
            </a:r>
            <a:endParaRPr lang="en-US" altLang="zh-CN"/>
          </a:p>
        </p:txBody>
      </p:sp>
      <p:sp>
        <p:nvSpPr>
          <p:cNvPr id="108552" name="Rectangle 8"/>
          <p:cNvSpPr>
            <a:spLocks noChangeArrowheads="1"/>
          </p:cNvSpPr>
          <p:nvPr/>
        </p:nvSpPr>
        <p:spPr bwMode="auto">
          <a:xfrm>
            <a:off x="762000" y="3302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Goal1</a:t>
            </a:r>
            <a:endParaRPr lang="en-US" altLang="zh-CN"/>
          </a:p>
        </p:txBody>
      </p:sp>
      <p:sp>
        <p:nvSpPr>
          <p:cNvPr id="108553" name="Rectangle 9"/>
          <p:cNvSpPr>
            <a:spLocks noChangeArrowheads="1"/>
          </p:cNvSpPr>
          <p:nvPr/>
        </p:nvSpPr>
        <p:spPr bwMode="auto">
          <a:xfrm>
            <a:off x="2667000" y="3302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Goal2</a:t>
            </a:r>
            <a:endParaRPr lang="en-US" altLang="zh-CN"/>
          </a:p>
        </p:txBody>
      </p:sp>
      <p:sp>
        <p:nvSpPr>
          <p:cNvPr id="108554" name="Rectangle 10"/>
          <p:cNvSpPr>
            <a:spLocks noChangeArrowheads="1"/>
          </p:cNvSpPr>
          <p:nvPr/>
        </p:nvSpPr>
        <p:spPr bwMode="auto">
          <a:xfrm>
            <a:off x="4572000" y="3302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a:t>
            </a:r>
            <a:endParaRPr lang="en-US" altLang="zh-CN"/>
          </a:p>
        </p:txBody>
      </p:sp>
      <p:sp>
        <p:nvSpPr>
          <p:cNvPr id="108555" name="Rectangle 11"/>
          <p:cNvSpPr>
            <a:spLocks noChangeArrowheads="1"/>
          </p:cNvSpPr>
          <p:nvPr/>
        </p:nvSpPr>
        <p:spPr bwMode="auto">
          <a:xfrm>
            <a:off x="609600" y="4191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Practice1</a:t>
            </a:r>
            <a:endParaRPr lang="en-US" altLang="zh-CN"/>
          </a:p>
        </p:txBody>
      </p:sp>
      <p:sp>
        <p:nvSpPr>
          <p:cNvPr id="108556" name="Rectangle 12"/>
          <p:cNvSpPr>
            <a:spLocks noChangeArrowheads="1"/>
          </p:cNvSpPr>
          <p:nvPr/>
        </p:nvSpPr>
        <p:spPr bwMode="auto">
          <a:xfrm>
            <a:off x="2438400" y="4191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Practice2</a:t>
            </a:r>
            <a:endParaRPr lang="en-US" altLang="zh-CN"/>
          </a:p>
        </p:txBody>
      </p:sp>
      <p:sp>
        <p:nvSpPr>
          <p:cNvPr id="108557" name="Rectangle 13"/>
          <p:cNvSpPr>
            <a:spLocks noChangeArrowheads="1"/>
          </p:cNvSpPr>
          <p:nvPr/>
        </p:nvSpPr>
        <p:spPr bwMode="auto">
          <a:xfrm>
            <a:off x="4343400" y="4191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Practice3</a:t>
            </a:r>
            <a:endParaRPr lang="en-US" altLang="zh-CN"/>
          </a:p>
        </p:txBody>
      </p:sp>
      <p:sp>
        <p:nvSpPr>
          <p:cNvPr id="108558" name="Rectangle 14"/>
          <p:cNvSpPr>
            <a:spLocks noChangeArrowheads="1"/>
          </p:cNvSpPr>
          <p:nvPr/>
        </p:nvSpPr>
        <p:spPr bwMode="auto">
          <a:xfrm>
            <a:off x="6172200" y="4191000"/>
            <a:ext cx="1447800" cy="444500"/>
          </a:xfrm>
          <a:prstGeom prst="rect">
            <a:avLst/>
          </a:prstGeom>
          <a:solidFill>
            <a:schemeClr val="accent1"/>
          </a:solidFill>
          <a:ln w="9525">
            <a:solidFill>
              <a:schemeClr val="tx1"/>
            </a:solidFill>
            <a:miter lim="800000"/>
          </a:ln>
        </p:spPr>
        <p:txBody>
          <a:bodyPr wrap="none" anchor="ctr"/>
          <a:lstStyle/>
          <a:p>
            <a:pPr algn="ctr"/>
            <a:r>
              <a:rPr lang="en-US" altLang="zh-CN"/>
              <a:t>….</a:t>
            </a:r>
            <a:endParaRPr lang="en-US" altLang="zh-CN"/>
          </a:p>
        </p:txBody>
      </p:sp>
      <p:sp>
        <p:nvSpPr>
          <p:cNvPr id="108559" name="Line 15"/>
          <p:cNvSpPr>
            <a:spLocks noChangeShapeType="1"/>
          </p:cNvSpPr>
          <p:nvPr/>
        </p:nvSpPr>
        <p:spPr bwMode="auto">
          <a:xfrm flipH="1">
            <a:off x="3124200" y="2032000"/>
            <a:ext cx="990600" cy="254000"/>
          </a:xfrm>
          <a:prstGeom prst="line">
            <a:avLst/>
          </a:prstGeom>
          <a:noFill/>
          <a:ln w="9525">
            <a:solidFill>
              <a:schemeClr val="tx1"/>
            </a:solidFill>
            <a:round/>
            <a:tailEnd type="triangle" w="med" len="med"/>
          </a:ln>
        </p:spPr>
        <p:txBody>
          <a:bodyPr/>
          <a:lstStyle/>
          <a:p>
            <a:endParaRPr lang="en-US"/>
          </a:p>
        </p:txBody>
      </p:sp>
      <p:sp>
        <p:nvSpPr>
          <p:cNvPr id="108560" name="Line 16"/>
          <p:cNvSpPr>
            <a:spLocks noChangeShapeType="1"/>
          </p:cNvSpPr>
          <p:nvPr/>
        </p:nvSpPr>
        <p:spPr bwMode="auto">
          <a:xfrm>
            <a:off x="4419600" y="2032000"/>
            <a:ext cx="0" cy="254000"/>
          </a:xfrm>
          <a:prstGeom prst="line">
            <a:avLst/>
          </a:prstGeom>
          <a:noFill/>
          <a:ln w="9525">
            <a:solidFill>
              <a:schemeClr val="tx1"/>
            </a:solidFill>
            <a:round/>
            <a:tailEnd type="triangle" w="med" len="med"/>
          </a:ln>
        </p:spPr>
        <p:txBody>
          <a:bodyPr/>
          <a:lstStyle/>
          <a:p>
            <a:endParaRPr lang="en-US"/>
          </a:p>
        </p:txBody>
      </p:sp>
      <p:sp>
        <p:nvSpPr>
          <p:cNvPr id="108561" name="Line 17"/>
          <p:cNvSpPr>
            <a:spLocks noChangeShapeType="1"/>
          </p:cNvSpPr>
          <p:nvPr/>
        </p:nvSpPr>
        <p:spPr bwMode="auto">
          <a:xfrm>
            <a:off x="4953000" y="2032000"/>
            <a:ext cx="1066800" cy="254000"/>
          </a:xfrm>
          <a:prstGeom prst="line">
            <a:avLst/>
          </a:prstGeom>
          <a:noFill/>
          <a:ln w="9525">
            <a:solidFill>
              <a:schemeClr val="tx1"/>
            </a:solidFill>
            <a:round/>
            <a:tailEnd type="triangle" w="med" len="med"/>
          </a:ln>
        </p:spPr>
        <p:txBody>
          <a:bodyPr/>
          <a:lstStyle/>
          <a:p>
            <a:endParaRPr lang="en-US"/>
          </a:p>
        </p:txBody>
      </p:sp>
      <p:sp>
        <p:nvSpPr>
          <p:cNvPr id="108562" name="Line 18"/>
          <p:cNvSpPr>
            <a:spLocks noChangeShapeType="1"/>
          </p:cNvSpPr>
          <p:nvPr/>
        </p:nvSpPr>
        <p:spPr bwMode="auto">
          <a:xfrm flipH="1">
            <a:off x="1676400" y="2921000"/>
            <a:ext cx="533400" cy="317500"/>
          </a:xfrm>
          <a:prstGeom prst="line">
            <a:avLst/>
          </a:prstGeom>
          <a:noFill/>
          <a:ln w="9525">
            <a:solidFill>
              <a:schemeClr val="tx1"/>
            </a:solidFill>
            <a:round/>
            <a:tailEnd type="triangle" w="med" len="med"/>
          </a:ln>
        </p:spPr>
        <p:txBody>
          <a:bodyPr/>
          <a:lstStyle/>
          <a:p>
            <a:endParaRPr lang="en-US"/>
          </a:p>
        </p:txBody>
      </p:sp>
      <p:sp>
        <p:nvSpPr>
          <p:cNvPr id="108563" name="Line 19"/>
          <p:cNvSpPr>
            <a:spLocks noChangeShapeType="1"/>
          </p:cNvSpPr>
          <p:nvPr/>
        </p:nvSpPr>
        <p:spPr bwMode="auto">
          <a:xfrm>
            <a:off x="2819400" y="2921000"/>
            <a:ext cx="381000" cy="317500"/>
          </a:xfrm>
          <a:prstGeom prst="line">
            <a:avLst/>
          </a:prstGeom>
          <a:noFill/>
          <a:ln w="9525">
            <a:solidFill>
              <a:schemeClr val="tx1"/>
            </a:solidFill>
            <a:round/>
            <a:tailEnd type="triangle" w="med" len="med"/>
          </a:ln>
        </p:spPr>
        <p:txBody>
          <a:bodyPr/>
          <a:lstStyle/>
          <a:p>
            <a:endParaRPr lang="en-US"/>
          </a:p>
        </p:txBody>
      </p:sp>
      <p:sp>
        <p:nvSpPr>
          <p:cNvPr id="108564" name="Line 20"/>
          <p:cNvSpPr>
            <a:spLocks noChangeShapeType="1"/>
          </p:cNvSpPr>
          <p:nvPr/>
        </p:nvSpPr>
        <p:spPr bwMode="auto">
          <a:xfrm>
            <a:off x="3124200" y="2921000"/>
            <a:ext cx="1676400" cy="317500"/>
          </a:xfrm>
          <a:prstGeom prst="line">
            <a:avLst/>
          </a:prstGeom>
          <a:noFill/>
          <a:ln w="9525">
            <a:solidFill>
              <a:schemeClr val="tx1"/>
            </a:solidFill>
            <a:round/>
            <a:tailEnd type="triangle" w="med" len="med"/>
          </a:ln>
        </p:spPr>
        <p:txBody>
          <a:bodyPr/>
          <a:lstStyle/>
          <a:p>
            <a:endParaRPr lang="en-US"/>
          </a:p>
        </p:txBody>
      </p:sp>
      <p:sp>
        <p:nvSpPr>
          <p:cNvPr id="108565" name="Line 21"/>
          <p:cNvSpPr>
            <a:spLocks noChangeShapeType="1"/>
          </p:cNvSpPr>
          <p:nvPr/>
        </p:nvSpPr>
        <p:spPr bwMode="auto">
          <a:xfrm flipH="1">
            <a:off x="1143000" y="3810000"/>
            <a:ext cx="228600" cy="317500"/>
          </a:xfrm>
          <a:prstGeom prst="line">
            <a:avLst/>
          </a:prstGeom>
          <a:noFill/>
          <a:ln w="9525">
            <a:solidFill>
              <a:schemeClr val="tx1"/>
            </a:solidFill>
            <a:round/>
            <a:tailEnd type="triangle" w="med" len="med"/>
          </a:ln>
        </p:spPr>
        <p:txBody>
          <a:bodyPr/>
          <a:lstStyle/>
          <a:p>
            <a:endParaRPr lang="en-US"/>
          </a:p>
        </p:txBody>
      </p:sp>
      <p:sp>
        <p:nvSpPr>
          <p:cNvPr id="108566" name="Line 22"/>
          <p:cNvSpPr>
            <a:spLocks noChangeShapeType="1"/>
          </p:cNvSpPr>
          <p:nvPr/>
        </p:nvSpPr>
        <p:spPr bwMode="auto">
          <a:xfrm>
            <a:off x="1828800" y="3810000"/>
            <a:ext cx="990600" cy="317500"/>
          </a:xfrm>
          <a:prstGeom prst="line">
            <a:avLst/>
          </a:prstGeom>
          <a:noFill/>
          <a:ln w="9525">
            <a:solidFill>
              <a:schemeClr val="tx1"/>
            </a:solidFill>
            <a:round/>
            <a:tailEnd type="triangle" w="med" len="med"/>
          </a:ln>
        </p:spPr>
        <p:txBody>
          <a:bodyPr/>
          <a:lstStyle/>
          <a:p>
            <a:endParaRPr lang="en-US"/>
          </a:p>
        </p:txBody>
      </p:sp>
      <p:sp>
        <p:nvSpPr>
          <p:cNvPr id="108567" name="Line 23"/>
          <p:cNvSpPr>
            <a:spLocks noChangeShapeType="1"/>
          </p:cNvSpPr>
          <p:nvPr/>
        </p:nvSpPr>
        <p:spPr bwMode="auto">
          <a:xfrm>
            <a:off x="2057400" y="3810000"/>
            <a:ext cx="2362200" cy="317500"/>
          </a:xfrm>
          <a:prstGeom prst="line">
            <a:avLst/>
          </a:prstGeom>
          <a:noFill/>
          <a:ln w="9525">
            <a:solidFill>
              <a:schemeClr val="tx1"/>
            </a:solidFill>
            <a:round/>
            <a:tailEnd type="triangle" w="med" len="med"/>
          </a:ln>
        </p:spPr>
        <p:txBody>
          <a:bodyPr/>
          <a:lstStyle/>
          <a:p>
            <a:endParaRPr lang="en-US"/>
          </a:p>
        </p:txBody>
      </p:sp>
      <p:sp>
        <p:nvSpPr>
          <p:cNvPr id="108568" name="Line 24"/>
          <p:cNvSpPr>
            <a:spLocks noChangeShapeType="1"/>
          </p:cNvSpPr>
          <p:nvPr/>
        </p:nvSpPr>
        <p:spPr bwMode="auto">
          <a:xfrm>
            <a:off x="2286000" y="3746500"/>
            <a:ext cx="3886200" cy="381000"/>
          </a:xfrm>
          <a:prstGeom prst="line">
            <a:avLst/>
          </a:prstGeom>
          <a:noFill/>
          <a:ln w="9525">
            <a:solidFill>
              <a:schemeClr val="tx1"/>
            </a:solidFill>
            <a:rou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checkerboard(across)">
                                      <p:cBhvr>
                                        <p:cTn id="7" dur="500"/>
                                        <p:tgtEl>
                                          <p:spTgt spid="10854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8550"/>
                                        </p:tgtEl>
                                        <p:attrNameLst>
                                          <p:attrName>style.visibility</p:attrName>
                                        </p:attrNameLst>
                                      </p:cBhvr>
                                      <p:to>
                                        <p:strVal val="visible"/>
                                      </p:to>
                                    </p:set>
                                    <p:animEffect transition="in" filter="checkerboard(across)">
                                      <p:cBhvr>
                                        <p:cTn id="10" dur="500"/>
                                        <p:tgtEl>
                                          <p:spTgt spid="10855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8551"/>
                                        </p:tgtEl>
                                        <p:attrNameLst>
                                          <p:attrName>style.visibility</p:attrName>
                                        </p:attrNameLst>
                                      </p:cBhvr>
                                      <p:to>
                                        <p:strVal val="visible"/>
                                      </p:to>
                                    </p:set>
                                    <p:animEffect transition="in" filter="checkerboard(across)">
                                      <p:cBhvr>
                                        <p:cTn id="13" dur="500"/>
                                        <p:tgtEl>
                                          <p:spTgt spid="10855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8559"/>
                                        </p:tgtEl>
                                        <p:attrNameLst>
                                          <p:attrName>style.visibility</p:attrName>
                                        </p:attrNameLst>
                                      </p:cBhvr>
                                      <p:to>
                                        <p:strVal val="visible"/>
                                      </p:to>
                                    </p:set>
                                    <p:animEffect transition="in" filter="checkerboard(across)">
                                      <p:cBhvr>
                                        <p:cTn id="16" dur="500"/>
                                        <p:tgtEl>
                                          <p:spTgt spid="10855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8560"/>
                                        </p:tgtEl>
                                        <p:attrNameLst>
                                          <p:attrName>style.visibility</p:attrName>
                                        </p:attrNameLst>
                                      </p:cBhvr>
                                      <p:to>
                                        <p:strVal val="visible"/>
                                      </p:to>
                                    </p:set>
                                    <p:animEffect transition="in" filter="checkerboard(across)">
                                      <p:cBhvr>
                                        <p:cTn id="19" dur="500"/>
                                        <p:tgtEl>
                                          <p:spTgt spid="10856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8561"/>
                                        </p:tgtEl>
                                        <p:attrNameLst>
                                          <p:attrName>style.visibility</p:attrName>
                                        </p:attrNameLst>
                                      </p:cBhvr>
                                      <p:to>
                                        <p:strVal val="visible"/>
                                      </p:to>
                                    </p:set>
                                    <p:animEffect transition="in" filter="checkerboard(across)">
                                      <p:cBhvr>
                                        <p:cTn id="22" dur="500"/>
                                        <p:tgtEl>
                                          <p:spTgt spid="1085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52"/>
                                        </p:tgtEl>
                                        <p:attrNameLst>
                                          <p:attrName>style.visibility</p:attrName>
                                        </p:attrNameLst>
                                      </p:cBhvr>
                                      <p:to>
                                        <p:strVal val="visible"/>
                                      </p:to>
                                    </p:set>
                                    <p:animEffect transition="in" filter="blinds(horizontal)">
                                      <p:cBhvr>
                                        <p:cTn id="27" dur="500"/>
                                        <p:tgtEl>
                                          <p:spTgt spid="10855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8553"/>
                                        </p:tgtEl>
                                        <p:attrNameLst>
                                          <p:attrName>style.visibility</p:attrName>
                                        </p:attrNameLst>
                                      </p:cBhvr>
                                      <p:to>
                                        <p:strVal val="visible"/>
                                      </p:to>
                                    </p:set>
                                    <p:animEffect transition="in" filter="blinds(horizontal)">
                                      <p:cBhvr>
                                        <p:cTn id="30" dur="500"/>
                                        <p:tgtEl>
                                          <p:spTgt spid="10855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8554"/>
                                        </p:tgtEl>
                                        <p:attrNameLst>
                                          <p:attrName>style.visibility</p:attrName>
                                        </p:attrNameLst>
                                      </p:cBhvr>
                                      <p:to>
                                        <p:strVal val="visible"/>
                                      </p:to>
                                    </p:set>
                                    <p:animEffect transition="in" filter="blinds(horizontal)">
                                      <p:cBhvr>
                                        <p:cTn id="33" dur="500"/>
                                        <p:tgtEl>
                                          <p:spTgt spid="10855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8562"/>
                                        </p:tgtEl>
                                        <p:attrNameLst>
                                          <p:attrName>style.visibility</p:attrName>
                                        </p:attrNameLst>
                                      </p:cBhvr>
                                      <p:to>
                                        <p:strVal val="visible"/>
                                      </p:to>
                                    </p:set>
                                    <p:animEffect transition="in" filter="blinds(horizontal)">
                                      <p:cBhvr>
                                        <p:cTn id="36" dur="500"/>
                                        <p:tgtEl>
                                          <p:spTgt spid="10856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8563"/>
                                        </p:tgtEl>
                                        <p:attrNameLst>
                                          <p:attrName>style.visibility</p:attrName>
                                        </p:attrNameLst>
                                      </p:cBhvr>
                                      <p:to>
                                        <p:strVal val="visible"/>
                                      </p:to>
                                    </p:set>
                                    <p:animEffect transition="in" filter="blinds(horizontal)">
                                      <p:cBhvr>
                                        <p:cTn id="39" dur="500"/>
                                        <p:tgtEl>
                                          <p:spTgt spid="10856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8564"/>
                                        </p:tgtEl>
                                        <p:attrNameLst>
                                          <p:attrName>style.visibility</p:attrName>
                                        </p:attrNameLst>
                                      </p:cBhvr>
                                      <p:to>
                                        <p:strVal val="visible"/>
                                      </p:to>
                                    </p:set>
                                    <p:animEffect transition="in" filter="blinds(horizontal)">
                                      <p:cBhvr>
                                        <p:cTn id="42" dur="500"/>
                                        <p:tgtEl>
                                          <p:spTgt spid="108564"/>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8555"/>
                                        </p:tgtEl>
                                        <p:attrNameLst>
                                          <p:attrName>style.visibility</p:attrName>
                                        </p:attrNameLst>
                                      </p:cBhvr>
                                      <p:to>
                                        <p:strVal val="visible"/>
                                      </p:to>
                                    </p:set>
                                    <p:animEffect transition="in" filter="checkerboard(across)">
                                      <p:cBhvr>
                                        <p:cTn id="47" dur="500"/>
                                        <p:tgtEl>
                                          <p:spTgt spid="108555"/>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8556"/>
                                        </p:tgtEl>
                                        <p:attrNameLst>
                                          <p:attrName>style.visibility</p:attrName>
                                        </p:attrNameLst>
                                      </p:cBhvr>
                                      <p:to>
                                        <p:strVal val="visible"/>
                                      </p:to>
                                    </p:set>
                                    <p:animEffect transition="in" filter="checkerboard(across)">
                                      <p:cBhvr>
                                        <p:cTn id="50" dur="500"/>
                                        <p:tgtEl>
                                          <p:spTgt spid="10855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08557"/>
                                        </p:tgtEl>
                                        <p:attrNameLst>
                                          <p:attrName>style.visibility</p:attrName>
                                        </p:attrNameLst>
                                      </p:cBhvr>
                                      <p:to>
                                        <p:strVal val="visible"/>
                                      </p:to>
                                    </p:set>
                                    <p:animEffect transition="in" filter="checkerboard(across)">
                                      <p:cBhvr>
                                        <p:cTn id="53" dur="500"/>
                                        <p:tgtEl>
                                          <p:spTgt spid="10855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08558"/>
                                        </p:tgtEl>
                                        <p:attrNameLst>
                                          <p:attrName>style.visibility</p:attrName>
                                        </p:attrNameLst>
                                      </p:cBhvr>
                                      <p:to>
                                        <p:strVal val="visible"/>
                                      </p:to>
                                    </p:set>
                                    <p:animEffect transition="in" filter="checkerboard(across)">
                                      <p:cBhvr>
                                        <p:cTn id="56" dur="500"/>
                                        <p:tgtEl>
                                          <p:spTgt spid="10855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08565"/>
                                        </p:tgtEl>
                                        <p:attrNameLst>
                                          <p:attrName>style.visibility</p:attrName>
                                        </p:attrNameLst>
                                      </p:cBhvr>
                                      <p:to>
                                        <p:strVal val="visible"/>
                                      </p:to>
                                    </p:set>
                                    <p:animEffect transition="in" filter="checkerboard(across)">
                                      <p:cBhvr>
                                        <p:cTn id="59" dur="500"/>
                                        <p:tgtEl>
                                          <p:spTgt spid="10856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108566"/>
                                        </p:tgtEl>
                                        <p:attrNameLst>
                                          <p:attrName>style.visibility</p:attrName>
                                        </p:attrNameLst>
                                      </p:cBhvr>
                                      <p:to>
                                        <p:strVal val="visible"/>
                                      </p:to>
                                    </p:set>
                                    <p:animEffect transition="in" filter="checkerboard(across)">
                                      <p:cBhvr>
                                        <p:cTn id="62" dur="500"/>
                                        <p:tgtEl>
                                          <p:spTgt spid="10856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8567"/>
                                        </p:tgtEl>
                                        <p:attrNameLst>
                                          <p:attrName>style.visibility</p:attrName>
                                        </p:attrNameLst>
                                      </p:cBhvr>
                                      <p:to>
                                        <p:strVal val="visible"/>
                                      </p:to>
                                    </p:set>
                                    <p:animEffect transition="in" filter="checkerboard(across)">
                                      <p:cBhvr>
                                        <p:cTn id="65" dur="500"/>
                                        <p:tgtEl>
                                          <p:spTgt spid="108567"/>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08568"/>
                                        </p:tgtEl>
                                        <p:attrNameLst>
                                          <p:attrName>style.visibility</p:attrName>
                                        </p:attrNameLst>
                                      </p:cBhvr>
                                      <p:to>
                                        <p:strVal val="visible"/>
                                      </p:to>
                                    </p:set>
                                    <p:animEffect transition="in" filter="checkerboard(across)">
                                      <p:cBhvr>
                                        <p:cTn id="68" dur="500"/>
                                        <p:tgtEl>
                                          <p:spTgt spid="108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P spid="108550" grpId="0" animBg="1"/>
      <p:bldP spid="108551" grpId="0" animBg="1"/>
      <p:bldP spid="108552" grpId="0" animBg="1"/>
      <p:bldP spid="108553" grpId="0" animBg="1"/>
      <p:bldP spid="108554" grpId="0" animBg="1"/>
      <p:bldP spid="108555" grpId="0" animBg="1"/>
      <p:bldP spid="108556" grpId="0" animBg="1"/>
      <p:bldP spid="108557" grpId="0" animBg="1"/>
      <p:bldP spid="108558" grpId="0" animBg="1"/>
      <p:bldP spid="108559" grpId="0" animBg="1"/>
      <p:bldP spid="108560" grpId="0" animBg="1"/>
      <p:bldP spid="108561" grpId="0" animBg="1"/>
      <p:bldP spid="108562" grpId="0" animBg="1"/>
      <p:bldP spid="108563" grpId="0" animBg="1"/>
      <p:bldP spid="108564" grpId="0" animBg="1"/>
      <p:bldP spid="108565" grpId="0" animBg="1"/>
      <p:bldP spid="108566" grpId="0" animBg="1"/>
      <p:bldP spid="108567" grpId="0" animBg="1"/>
      <p:bldP spid="1085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成熟度等级</a:t>
            </a:r>
            <a:r>
              <a:rPr lang="en-US" altLang="zh-CN" sz="3200" b="1" dirty="0">
                <a:solidFill>
                  <a:srgbClr val="0070C0"/>
                </a:solidFill>
                <a:latin typeface="黑体" panose="02010609060101010101" pitchFamily="49" charset="-122"/>
                <a:ea typeface="黑体" panose="02010609060101010101" pitchFamily="49" charset="-122"/>
              </a:rPr>
              <a:t>1 </a:t>
            </a:r>
            <a:r>
              <a:rPr lang="zh-CN" altLang="en-US" sz="3200" b="1" dirty="0">
                <a:solidFill>
                  <a:srgbClr val="0070C0"/>
                </a:solidFill>
                <a:latin typeface="黑体" panose="02010609060101010101" pitchFamily="49" charset="-122"/>
                <a:ea typeface="黑体" panose="02010609060101010101" pitchFamily="49" charset="-122"/>
              </a:rPr>
              <a:t>初始级</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142339" name="Rectangle 3"/>
          <p:cNvSpPr>
            <a:spLocks noGrp="1" noChangeArrowheads="1"/>
          </p:cNvSpPr>
          <p:nvPr>
            <p:ph type="body" idx="1"/>
          </p:nvPr>
        </p:nvSpPr>
        <p:spPr/>
        <p:txBody>
          <a:bodyPr/>
          <a:lstStyle/>
          <a:p>
            <a:pPr>
              <a:lnSpc>
                <a:spcPct val="90000"/>
              </a:lnSpc>
              <a:buFontTx/>
              <a:buNone/>
            </a:pPr>
            <a:r>
              <a:rPr lang="zh-CN" altLang="en-US" sz="2800" dirty="0">
                <a:solidFill>
                  <a:srgbClr val="0066FF"/>
                </a:solidFill>
                <a:latin typeface="+mn-ea"/>
              </a:rPr>
              <a:t>第</a:t>
            </a:r>
            <a:r>
              <a:rPr lang="en-US" altLang="zh-CN" sz="2800" dirty="0">
                <a:solidFill>
                  <a:srgbClr val="0066FF"/>
                </a:solidFill>
                <a:latin typeface="+mn-ea"/>
              </a:rPr>
              <a:t>1</a:t>
            </a:r>
            <a:r>
              <a:rPr lang="zh-CN" altLang="en-US" sz="2800" dirty="0">
                <a:solidFill>
                  <a:srgbClr val="0066FF"/>
                </a:solidFill>
                <a:latin typeface="+mn-ea"/>
              </a:rPr>
              <a:t>级：初始级</a:t>
            </a:r>
            <a:endParaRPr lang="zh-CN" altLang="en-US" sz="2800" dirty="0">
              <a:solidFill>
                <a:srgbClr val="0066FF"/>
              </a:solidFill>
              <a:latin typeface="+mn-ea"/>
            </a:endParaRPr>
          </a:p>
          <a:p>
            <a:pPr>
              <a:lnSpc>
                <a:spcPct val="90000"/>
              </a:lnSpc>
            </a:pPr>
            <a:r>
              <a:rPr lang="zh-CN" altLang="en-US" sz="2800" dirty="0">
                <a:solidFill>
                  <a:srgbClr val="0066FF"/>
                </a:solidFill>
                <a:latin typeface="+mn-ea"/>
              </a:rPr>
              <a:t>软件过程的特点是无序的，偶尔甚至是混乱</a:t>
            </a:r>
            <a:endParaRPr lang="zh-CN" altLang="en-US" sz="2800" dirty="0">
              <a:solidFill>
                <a:srgbClr val="0066FF"/>
              </a:solidFill>
              <a:latin typeface="+mn-ea"/>
            </a:endParaRPr>
          </a:p>
          <a:p>
            <a:pPr>
              <a:lnSpc>
                <a:spcPct val="90000"/>
              </a:lnSpc>
              <a:buFontTx/>
              <a:buNone/>
            </a:pPr>
            <a:r>
              <a:rPr lang="zh-CN" altLang="en-US" sz="2800" dirty="0">
                <a:solidFill>
                  <a:srgbClr val="0066FF"/>
                </a:solidFill>
                <a:latin typeface="+mn-ea"/>
              </a:rPr>
              <a:t>的。几乎没有什么过程是经过定义的，成功依</a:t>
            </a:r>
            <a:endParaRPr lang="zh-CN" altLang="en-US" sz="2800" dirty="0">
              <a:solidFill>
                <a:srgbClr val="0066FF"/>
              </a:solidFill>
              <a:latin typeface="+mn-ea"/>
            </a:endParaRPr>
          </a:p>
          <a:p>
            <a:pPr>
              <a:lnSpc>
                <a:spcPct val="90000"/>
              </a:lnSpc>
              <a:buFontTx/>
              <a:buNone/>
            </a:pPr>
            <a:r>
              <a:rPr lang="zh-CN" altLang="en-US" sz="2800" dirty="0">
                <a:solidFill>
                  <a:srgbClr val="0066FF"/>
                </a:solidFill>
                <a:latin typeface="+mn-ea"/>
              </a:rPr>
              <a:t>赖于个人的努力；</a:t>
            </a:r>
            <a:endParaRPr lang="zh-CN" altLang="en-US" sz="2800" dirty="0">
              <a:solidFill>
                <a:srgbClr val="0066FF"/>
              </a:solidFill>
              <a:latin typeface="+mn-ea"/>
            </a:endParaRPr>
          </a:p>
          <a:p>
            <a:pPr>
              <a:lnSpc>
                <a:spcPct val="90000"/>
              </a:lnSpc>
            </a:pPr>
            <a:endParaRPr lang="zh-CN" altLang="en-US" sz="2800" dirty="0">
              <a:solidFill>
                <a:srgbClr val="0066FF"/>
              </a:solidFill>
              <a:latin typeface="+mn-ea"/>
            </a:endParaRPr>
          </a:p>
          <a:p>
            <a:pPr>
              <a:lnSpc>
                <a:spcPct val="90000"/>
              </a:lnSpc>
            </a:pPr>
            <a:r>
              <a:rPr lang="zh-CN" altLang="en-US" sz="2800" dirty="0">
                <a:solidFill>
                  <a:srgbClr val="0066FF"/>
                </a:solidFill>
                <a:latin typeface="+mn-ea"/>
              </a:rPr>
              <a:t>一般不提供开发和维护软件的稳定环境</a:t>
            </a:r>
            <a:r>
              <a:rPr lang="en-US" altLang="zh-CN" sz="2800" dirty="0">
                <a:solidFill>
                  <a:srgbClr val="0066FF"/>
                </a:solidFill>
                <a:latin typeface="+mn-ea"/>
              </a:rPr>
              <a:t>,</a:t>
            </a:r>
            <a:r>
              <a:rPr lang="zh-CN" altLang="en-US" sz="2800" dirty="0">
                <a:solidFill>
                  <a:srgbClr val="0066FF"/>
                </a:solidFill>
                <a:latin typeface="+mn-ea"/>
              </a:rPr>
              <a:t>在危机</a:t>
            </a:r>
            <a:endParaRPr lang="zh-CN" altLang="en-US" sz="2800" dirty="0">
              <a:solidFill>
                <a:srgbClr val="0066FF"/>
              </a:solidFill>
              <a:latin typeface="+mn-ea"/>
            </a:endParaRPr>
          </a:p>
          <a:p>
            <a:pPr>
              <a:lnSpc>
                <a:spcPct val="90000"/>
              </a:lnSpc>
              <a:buFontTx/>
              <a:buNone/>
            </a:pPr>
            <a:r>
              <a:rPr lang="zh-CN" altLang="en-US" sz="2800" dirty="0">
                <a:solidFill>
                  <a:srgbClr val="0066FF"/>
                </a:solidFill>
                <a:latin typeface="+mn-ea"/>
              </a:rPr>
              <a:t>时刻</a:t>
            </a:r>
            <a:r>
              <a:rPr lang="en-US" altLang="zh-CN" sz="2800" dirty="0">
                <a:solidFill>
                  <a:srgbClr val="0066FF"/>
                </a:solidFill>
                <a:latin typeface="+mn-ea"/>
              </a:rPr>
              <a:t>,</a:t>
            </a:r>
            <a:r>
              <a:rPr lang="zh-CN" altLang="en-US" sz="2800" dirty="0">
                <a:solidFill>
                  <a:srgbClr val="0066FF"/>
                </a:solidFill>
                <a:latin typeface="+mn-ea"/>
              </a:rPr>
              <a:t>项目一般抛弃预定的规程</a:t>
            </a:r>
            <a:r>
              <a:rPr lang="en-US" altLang="zh-CN" sz="2800" dirty="0">
                <a:solidFill>
                  <a:srgbClr val="0066FF"/>
                </a:solidFill>
                <a:latin typeface="+mn-ea"/>
              </a:rPr>
              <a:t>,</a:t>
            </a:r>
            <a:r>
              <a:rPr lang="zh-CN" altLang="en-US" sz="2800" dirty="0">
                <a:solidFill>
                  <a:srgbClr val="0066FF"/>
                </a:solidFill>
                <a:latin typeface="+mn-ea"/>
              </a:rPr>
              <a:t>回复到仅做编</a:t>
            </a:r>
            <a:endParaRPr lang="zh-CN" altLang="en-US" sz="2800" dirty="0">
              <a:solidFill>
                <a:srgbClr val="0066FF"/>
              </a:solidFill>
              <a:latin typeface="+mn-ea"/>
            </a:endParaRPr>
          </a:p>
          <a:p>
            <a:pPr>
              <a:lnSpc>
                <a:spcPct val="90000"/>
              </a:lnSpc>
              <a:buFontTx/>
              <a:buNone/>
            </a:pPr>
            <a:r>
              <a:rPr lang="zh-CN" altLang="en-US" sz="2800" dirty="0">
                <a:solidFill>
                  <a:srgbClr val="0066FF"/>
                </a:solidFill>
                <a:latin typeface="+mn-ea"/>
              </a:rPr>
              <a:t>码和测试，性能依赖于个人的能力，且随个人</a:t>
            </a:r>
            <a:endParaRPr lang="zh-CN" altLang="en-US" sz="2800" dirty="0">
              <a:solidFill>
                <a:srgbClr val="0066FF"/>
              </a:solidFill>
              <a:latin typeface="+mn-ea"/>
            </a:endParaRPr>
          </a:p>
          <a:p>
            <a:pPr>
              <a:lnSpc>
                <a:spcPct val="90000"/>
              </a:lnSpc>
              <a:buFontTx/>
              <a:buNone/>
            </a:pPr>
            <a:r>
              <a:rPr lang="zh-CN" altLang="en-US" sz="2800" dirty="0">
                <a:solidFill>
                  <a:srgbClr val="0066FF"/>
                </a:solidFill>
                <a:latin typeface="+mn-ea"/>
              </a:rPr>
              <a:t>固有的技能、知识和动机的不同而变化。</a:t>
            </a:r>
            <a:endParaRPr lang="zh-CN" altLang="en-US" sz="2800" dirty="0">
              <a:solidFill>
                <a:srgbClr val="0066FF"/>
              </a:solidFill>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p:cNvPicPr>
            <a:picLocks noGrp="1" noChangeAspect="1" noChangeArrowheads="1"/>
          </p:cNvPicPr>
          <p:nvPr>
            <p:ph type="body" idx="1"/>
          </p:nvPr>
        </p:nvPicPr>
        <p:blipFill>
          <a:blip r:embed="rId1" cstate="print"/>
          <a:srcRect/>
          <a:stretch>
            <a:fillRect/>
          </a:stretch>
        </p:blipFill>
        <p:spPr>
          <a:xfrm>
            <a:off x="1600200" y="940594"/>
            <a:ext cx="6324600" cy="3903927"/>
          </a:xfrm>
          <a:noFill/>
        </p:spPr>
      </p:pic>
      <p:sp>
        <p:nvSpPr>
          <p:cNvPr id="162821" name="AutoShape 5"/>
          <p:cNvSpPr>
            <a:spLocks noChangeArrowheads="1"/>
          </p:cNvSpPr>
          <p:nvPr/>
        </p:nvSpPr>
        <p:spPr bwMode="auto">
          <a:xfrm>
            <a:off x="4191000" y="1778000"/>
            <a:ext cx="4419600" cy="1365250"/>
          </a:xfrm>
          <a:prstGeom prst="wedgeRectCallout">
            <a:avLst>
              <a:gd name="adj1" fmla="val -91273"/>
              <a:gd name="adj2" fmla="val 120250"/>
            </a:avLst>
          </a:prstGeom>
          <a:solidFill>
            <a:srgbClr val="99CCFF"/>
          </a:solidFill>
          <a:ln w="9525">
            <a:solidFill>
              <a:schemeClr val="tx1"/>
            </a:solidFill>
            <a:miter lim="800000"/>
          </a:ln>
          <a:effectLst/>
        </p:spPr>
        <p:txBody>
          <a:bodyP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AD-HOC</a:t>
            </a:r>
            <a:endParaRPr lang="en-US" altLang="zh-CN" b="1">
              <a:effectLst>
                <a:outerShdw blurRad="38100" dist="38100" dir="2700000" algn="tl">
                  <a:srgbClr val="FFFFFF"/>
                </a:outerShdw>
              </a:effectLst>
              <a:latin typeface="Arial" panose="020B0604020202020204" pitchFamily="34" charset="0"/>
              <a:ea typeface="宋体" panose="02010600030101010101" pitchFamily="2" charset="-122"/>
            </a:endParaRPr>
          </a:p>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Success depends on individual effort</a:t>
            </a:r>
            <a:endParaRPr lang="en-US" b="1">
              <a:effectLst>
                <a:outerShdw blurRad="38100" dist="38100" dir="2700000" algn="tl">
                  <a:srgbClr val="FFFFFF"/>
                </a:outerShdw>
              </a:effectLst>
              <a:latin typeface="Arial" panose="020B0604020202020204" pitchFamily="34" charset="0"/>
            </a:endParaRPr>
          </a:p>
        </p:txBody>
      </p:sp>
      <p:sp>
        <p:nvSpPr>
          <p:cNvPr id="162822" name="Rectangle 6"/>
          <p:cNvSpPr>
            <a:spLocks noChangeArrowheads="1"/>
          </p:cNvSpPr>
          <p:nvPr/>
        </p:nvSpPr>
        <p:spPr bwMode="auto">
          <a:xfrm>
            <a:off x="1524000" y="4127500"/>
            <a:ext cx="1143000" cy="317500"/>
          </a:xfrm>
          <a:prstGeom prst="rect">
            <a:avLst/>
          </a:prstGeom>
          <a:solidFill>
            <a:srgbClr val="99CCFF"/>
          </a:solidFill>
          <a:ln w="9525">
            <a:solidFill>
              <a:schemeClr val="tx1"/>
            </a:solidFill>
            <a:miter lim="800000"/>
          </a:ln>
          <a:effectLst/>
        </p:spPr>
        <p:txBody>
          <a:bodyPr wrap="none" anchor="ct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Initial</a:t>
            </a:r>
            <a:endParaRPr lang="en-US"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62822"/>
                                        </p:tgtEl>
                                        <p:attrNameLst>
                                          <p:attrName>style.visibility</p:attrName>
                                        </p:attrNameLst>
                                      </p:cBhvr>
                                      <p:to>
                                        <p:strVal val="visible"/>
                                      </p:to>
                                    </p:set>
                                  </p:childTnLst>
                                </p:cTn>
                              </p:par>
                            </p:childTnLst>
                          </p:cTn>
                        </p:par>
                        <p:par>
                          <p:cTn id="7" fill="hold">
                            <p:stCondLst>
                              <p:cond delay="1500"/>
                            </p:stCondLst>
                            <p:childTnLst>
                              <p:par>
                                <p:cTn id="8" presetID="23" presetClass="entr" presetSubtype="16" fill="hold" grpId="0" nodeType="afterEffect">
                                  <p:stCondLst>
                                    <p:cond delay="1000"/>
                                  </p:stCondLst>
                                  <p:childTnLst>
                                    <p:set>
                                      <p:cBhvr>
                                        <p:cTn id="9" dur="1" fill="hold">
                                          <p:stCondLst>
                                            <p:cond delay="0"/>
                                          </p:stCondLst>
                                        </p:cTn>
                                        <p:tgtEl>
                                          <p:spTgt spid="162821"/>
                                        </p:tgtEl>
                                        <p:attrNameLst>
                                          <p:attrName>style.visibility</p:attrName>
                                        </p:attrNameLst>
                                      </p:cBhvr>
                                      <p:to>
                                        <p:strVal val="visible"/>
                                      </p:to>
                                    </p:set>
                                    <p:anim calcmode="lin" valueType="num">
                                      <p:cBhvr>
                                        <p:cTn id="10" dur="500" fill="hold"/>
                                        <p:tgtEl>
                                          <p:spTgt spid="162821"/>
                                        </p:tgtEl>
                                        <p:attrNameLst>
                                          <p:attrName>ppt_w</p:attrName>
                                        </p:attrNameLst>
                                      </p:cBhvr>
                                      <p:tavLst>
                                        <p:tav tm="0">
                                          <p:val>
                                            <p:fltVal val="0"/>
                                          </p:val>
                                        </p:tav>
                                        <p:tav tm="100000">
                                          <p:val>
                                            <p:strVal val="#ppt_w"/>
                                          </p:val>
                                        </p:tav>
                                      </p:tavLst>
                                    </p:anim>
                                    <p:anim calcmode="lin" valueType="num">
                                      <p:cBhvr>
                                        <p:cTn id="11" dur="500" fill="hold"/>
                                        <p:tgtEl>
                                          <p:spTgt spid="162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autoUpdateAnimBg="0"/>
      <p:bldP spid="16282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sz="3200" b="1" dirty="0" smtClean="0">
                <a:solidFill>
                  <a:srgbClr val="0070C0"/>
                </a:solidFill>
                <a:latin typeface="黑体" panose="02010609060101010101" pitchFamily="49" charset="-122"/>
                <a:ea typeface="黑体" panose="02010609060101010101" pitchFamily="49" charset="-122"/>
              </a:rPr>
              <a:t>例子： </a:t>
            </a:r>
            <a:r>
              <a:rPr lang="en-US" altLang="zh-CN" sz="3200" b="1" dirty="0" smtClean="0">
                <a:solidFill>
                  <a:srgbClr val="0070C0"/>
                </a:solidFill>
                <a:latin typeface="黑体" panose="02010609060101010101" pitchFamily="49" charset="-122"/>
                <a:ea typeface="黑体" panose="02010609060101010101" pitchFamily="49" charset="-122"/>
              </a:rPr>
              <a:t>CMMI 1</a:t>
            </a:r>
            <a:r>
              <a:rPr lang="zh-CN" altLang="en-US" sz="3200" b="1" dirty="0" smtClean="0">
                <a:solidFill>
                  <a:srgbClr val="0070C0"/>
                </a:solidFill>
                <a:latin typeface="黑体" panose="02010609060101010101" pitchFamily="49" charset="-122"/>
                <a:ea typeface="黑体" panose="02010609060101010101" pitchFamily="49" charset="-122"/>
              </a:rPr>
              <a:t>级模式的聚餐</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36867"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不用做什么计划，提前一点订好座位</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当天下班大家一哄而去</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现场点菜，然后大吃一顿</a:t>
            </a:r>
            <a:endParaRPr lang="zh-CN" altLang="en-US" sz="2800" dirty="0" smtClean="0">
              <a:solidFill>
                <a:srgbClr val="0070C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 1</a:t>
            </a:r>
            <a:r>
              <a:rPr lang="zh-CN" altLang="en-US" sz="3200" b="1" dirty="0" smtClean="0">
                <a:solidFill>
                  <a:srgbClr val="0070C0"/>
                </a:solidFill>
                <a:latin typeface="黑体" panose="02010609060101010101" pitchFamily="49" charset="-122"/>
                <a:ea typeface="黑体" panose="02010609060101010101" pitchFamily="49" charset="-122"/>
              </a:rPr>
              <a:t>级聚餐产生</a:t>
            </a:r>
            <a:r>
              <a:rPr lang="zh-CN" altLang="en-US" sz="3200" b="1" dirty="0" smtClean="0">
                <a:solidFill>
                  <a:srgbClr val="0070C0"/>
                </a:solidFill>
                <a:latin typeface="黑体" panose="02010609060101010101" pitchFamily="49" charset="-122"/>
                <a:ea typeface="黑体" panose="02010609060101010101" pitchFamily="49" charset="-122"/>
              </a:rPr>
              <a:t>的问题</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定不到位？</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菜不合大家口味？</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经费超出？</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大家心情变得很沮丧？</a:t>
            </a:r>
            <a:endParaRPr lang="zh-CN" altLang="en-US" sz="2800" dirty="0" smtClean="0">
              <a:solidFill>
                <a:srgbClr val="0070C0"/>
              </a:solidFill>
              <a:latin typeface="+mn-ea"/>
            </a:endParaRPr>
          </a:p>
          <a:p>
            <a:pPr eaLnBrk="1" hangingPunct="1"/>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有没有可能取得比较好效果呢？</a:t>
            </a:r>
            <a:endParaRPr lang="zh-CN" altLang="en-US" sz="2800" dirty="0" smtClean="0">
              <a:solidFill>
                <a:srgbClr val="0070C0"/>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457200" y="1651000"/>
            <a:ext cx="8229600" cy="2476500"/>
          </a:xfrm>
        </p:spPr>
        <p:txBody>
          <a:bodyPr/>
          <a:lstStyle/>
          <a:p>
            <a:pPr algn="ctr">
              <a:buClr>
                <a:schemeClr val="tx1"/>
              </a:buClr>
              <a:buFontTx/>
              <a:buNone/>
            </a:pPr>
            <a:endParaRPr lang="en-US" altLang="zh-CN" sz="3600" b="1" dirty="0">
              <a:solidFill>
                <a:srgbClr val="FF0000"/>
              </a:solidFill>
              <a:ea typeface="宋体" panose="02010600030101010101" pitchFamily="2" charset="-122"/>
            </a:endParaRPr>
          </a:p>
          <a:p>
            <a:pPr algn="ctr">
              <a:buClr>
                <a:schemeClr val="tx1"/>
              </a:buClr>
              <a:buFontTx/>
              <a:buNone/>
            </a:pPr>
            <a:r>
              <a:rPr lang="en-US" altLang="zh-CN" sz="3600" b="1" dirty="0">
                <a:solidFill>
                  <a:srgbClr val="FF0000"/>
                </a:solidFill>
                <a:ea typeface="宋体" panose="02010600030101010101" pitchFamily="2" charset="-122"/>
              </a:rPr>
              <a:t>Capability Maturity Model Integration</a:t>
            </a:r>
            <a:endParaRPr lang="en-US" altLang="zh-CN" sz="3600" b="1" dirty="0">
              <a:solidFill>
                <a:srgbClr val="FF0000"/>
              </a:solidFill>
              <a:ea typeface="宋体" panose="02010600030101010101" pitchFamily="2" charset="-122"/>
            </a:endParaRPr>
          </a:p>
          <a:p>
            <a:pPr algn="ctr">
              <a:buClr>
                <a:schemeClr val="tx1"/>
              </a:buClr>
              <a:buFontTx/>
              <a:buNone/>
            </a:pPr>
            <a:r>
              <a:rPr lang="en-US" altLang="zh-CN" sz="3600" b="1" dirty="0">
                <a:solidFill>
                  <a:srgbClr val="FF0000"/>
                </a:solidFill>
                <a:ea typeface="宋体" panose="02010600030101010101" pitchFamily="2" charset="-122"/>
              </a:rPr>
              <a:t>(CMMI) </a:t>
            </a:r>
            <a:endParaRPr lang="en-US" altLang="zh-CN" sz="36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成熟度等级</a:t>
            </a:r>
            <a:r>
              <a:rPr lang="en-US" altLang="zh-CN" sz="3200" b="1" dirty="0">
                <a:solidFill>
                  <a:srgbClr val="0070C0"/>
                </a:solidFill>
                <a:latin typeface="黑体" panose="02010609060101010101" pitchFamily="49" charset="-122"/>
                <a:ea typeface="黑体" panose="02010609060101010101" pitchFamily="49" charset="-122"/>
              </a:rPr>
              <a:t>2 </a:t>
            </a:r>
            <a:r>
              <a:rPr lang="zh-CN" altLang="en-US" sz="3200" b="1" dirty="0">
                <a:solidFill>
                  <a:srgbClr val="0070C0"/>
                </a:solidFill>
                <a:latin typeface="黑体" panose="02010609060101010101" pitchFamily="49" charset="-122"/>
                <a:ea typeface="黑体" panose="02010609060101010101" pitchFamily="49" charset="-122"/>
              </a:rPr>
              <a:t>受管理级</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144387" name="Rectangle 3"/>
          <p:cNvSpPr>
            <a:spLocks noGrp="1" noChangeArrowheads="1"/>
          </p:cNvSpPr>
          <p:nvPr>
            <p:ph type="body" idx="1"/>
          </p:nvPr>
        </p:nvSpPr>
        <p:spPr>
          <a:xfrm>
            <a:off x="457201" y="1215781"/>
            <a:ext cx="8507413" cy="4499239"/>
          </a:xfrm>
        </p:spPr>
        <p:txBody>
          <a:bodyPr/>
          <a:lstStyle/>
          <a:p>
            <a:pPr>
              <a:buFontTx/>
              <a:buNone/>
            </a:pPr>
            <a:r>
              <a:rPr lang="zh-CN" altLang="en-US" sz="2800" dirty="0">
                <a:solidFill>
                  <a:srgbClr val="0066FF"/>
                </a:solidFill>
                <a:latin typeface="+mn-ea"/>
              </a:rPr>
              <a:t>第</a:t>
            </a:r>
            <a:r>
              <a:rPr lang="en-US" altLang="zh-CN" sz="2800" dirty="0">
                <a:solidFill>
                  <a:srgbClr val="0066FF"/>
                </a:solidFill>
                <a:latin typeface="+mn-ea"/>
              </a:rPr>
              <a:t>2</a:t>
            </a:r>
            <a:r>
              <a:rPr lang="zh-CN" altLang="en-US" sz="2800" dirty="0">
                <a:solidFill>
                  <a:srgbClr val="0066FF"/>
                </a:solidFill>
                <a:latin typeface="+mn-ea"/>
              </a:rPr>
              <a:t>级：受管理级</a:t>
            </a:r>
            <a:endParaRPr lang="zh-CN" altLang="en-US" sz="2800" dirty="0">
              <a:solidFill>
                <a:srgbClr val="0066FF"/>
              </a:solidFill>
              <a:latin typeface="+mn-ea"/>
            </a:endParaRPr>
          </a:p>
          <a:p>
            <a:r>
              <a:rPr lang="zh-CN" altLang="en-US" sz="2800" dirty="0">
                <a:solidFill>
                  <a:srgbClr val="0066FF"/>
                </a:solidFill>
                <a:latin typeface="+mn-ea"/>
              </a:rPr>
              <a:t>在成熟度等级</a:t>
            </a:r>
            <a:r>
              <a:rPr lang="en-US" altLang="zh-CN" sz="2800" dirty="0">
                <a:solidFill>
                  <a:srgbClr val="0066FF"/>
                </a:solidFill>
                <a:latin typeface="+mn-ea"/>
              </a:rPr>
              <a:t>2</a:t>
            </a:r>
            <a:r>
              <a:rPr lang="zh-CN" altLang="en-US" sz="2800" dirty="0">
                <a:solidFill>
                  <a:srgbClr val="0066FF"/>
                </a:solidFill>
                <a:latin typeface="+mn-ea"/>
              </a:rPr>
              <a:t>上，意味着组织要确保策划、  文档化、执行、监督和控制项目级的过程；</a:t>
            </a:r>
            <a:endParaRPr lang="zh-CN" altLang="en-US" sz="2800" dirty="0">
              <a:solidFill>
                <a:srgbClr val="0066FF"/>
              </a:solidFill>
              <a:latin typeface="+mn-ea"/>
            </a:endParaRPr>
          </a:p>
          <a:p>
            <a:r>
              <a:rPr lang="zh-CN" altLang="en-US" sz="2800" dirty="0">
                <a:solidFill>
                  <a:srgbClr val="0066FF"/>
                </a:solidFill>
                <a:latin typeface="+mn-ea"/>
              </a:rPr>
              <a:t>为过程建立明确的目标，并能实现所确定的诸  如成本、进度和质量目标等目标。</a:t>
            </a:r>
            <a:endParaRPr lang="zh-CN" altLang="en-US" sz="2800" dirty="0">
              <a:solidFill>
                <a:srgbClr val="0066FF"/>
              </a:solidFill>
              <a:latin typeface="+mn-ea"/>
            </a:endParaRPr>
          </a:p>
          <a:p>
            <a:r>
              <a:rPr lang="zh-CN" altLang="en-US" sz="2800" dirty="0">
                <a:solidFill>
                  <a:srgbClr val="0066FF"/>
                </a:solidFill>
                <a:latin typeface="+mn-ea"/>
              </a:rPr>
              <a:t> 换言之，组织已经营造出稳定的、受控的开发  环境，项目是在受控状态下运行</a:t>
            </a:r>
            <a:r>
              <a:rPr lang="zh-CN" altLang="en-US" sz="2800" dirty="0">
                <a:latin typeface="+mn-ea"/>
              </a:rPr>
              <a:t> </a:t>
            </a:r>
            <a:endParaRPr lang="zh-CN" altLang="en-US" sz="2800" dirty="0">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Grp="1" noChangeAspect="1" noChangeArrowheads="1"/>
          </p:cNvPicPr>
          <p:nvPr>
            <p:ph type="body" idx="1"/>
          </p:nvPr>
        </p:nvPicPr>
        <p:blipFill>
          <a:blip r:embed="rId1" cstate="print"/>
          <a:srcRect/>
          <a:stretch>
            <a:fillRect/>
          </a:stretch>
        </p:blipFill>
        <p:spPr>
          <a:xfrm>
            <a:off x="1600200" y="940594"/>
            <a:ext cx="6324600" cy="3903927"/>
          </a:xfrm>
          <a:noFill/>
        </p:spPr>
      </p:pic>
      <p:sp>
        <p:nvSpPr>
          <p:cNvPr id="163844" name="AutoShape 4"/>
          <p:cNvSpPr>
            <a:spLocks noChangeArrowheads="1"/>
          </p:cNvSpPr>
          <p:nvPr/>
        </p:nvSpPr>
        <p:spPr bwMode="auto">
          <a:xfrm>
            <a:off x="4191000" y="1778000"/>
            <a:ext cx="4419600" cy="1365250"/>
          </a:xfrm>
          <a:prstGeom prst="wedgeRectCallout">
            <a:avLst>
              <a:gd name="adj1" fmla="val -84014"/>
              <a:gd name="adj2" fmla="val 75000"/>
            </a:avLst>
          </a:prstGeom>
          <a:solidFill>
            <a:srgbClr val="99CCFF"/>
          </a:solidFill>
          <a:ln w="9525">
            <a:solidFill>
              <a:schemeClr val="tx1"/>
            </a:solidFill>
            <a:miter lim="800000"/>
          </a:ln>
          <a:effectLst/>
        </p:spPr>
        <p:txBody>
          <a:bodyP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Basic Process to repeat previous successes of similar projects</a:t>
            </a:r>
            <a:endParaRPr lang="en-US" b="1">
              <a:effectLst>
                <a:outerShdw blurRad="38100" dist="38100" dir="2700000" algn="tl">
                  <a:srgbClr val="FFFFFF"/>
                </a:outerShdw>
              </a:effectLst>
              <a:latin typeface="Arial" panose="020B0604020202020204" pitchFamily="34" charset="0"/>
            </a:endParaRPr>
          </a:p>
        </p:txBody>
      </p:sp>
      <p:sp>
        <p:nvSpPr>
          <p:cNvPr id="163845" name="Rectangle 5"/>
          <p:cNvSpPr>
            <a:spLocks noChangeArrowheads="1"/>
          </p:cNvSpPr>
          <p:nvPr/>
        </p:nvSpPr>
        <p:spPr bwMode="auto">
          <a:xfrm>
            <a:off x="1447800" y="3429000"/>
            <a:ext cx="1981200" cy="444500"/>
          </a:xfrm>
          <a:prstGeom prst="rect">
            <a:avLst/>
          </a:prstGeom>
          <a:solidFill>
            <a:srgbClr val="99CCFF"/>
          </a:solidFill>
          <a:ln w="9525">
            <a:solidFill>
              <a:schemeClr val="tx1"/>
            </a:solidFill>
            <a:miter lim="800000"/>
          </a:ln>
          <a:effectLst/>
        </p:spPr>
        <p:txBody>
          <a:bodyPr wrap="none" anchor="ct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Repeatable</a:t>
            </a:r>
            <a:endParaRPr lang="en-US"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1500"/>
                            </p:stCondLst>
                            <p:childTnLst>
                              <p:par>
                                <p:cTn id="8" presetID="23" presetClass="entr" presetSubtype="16" fill="hold" grpId="0" nodeType="afterEffect">
                                  <p:stCondLst>
                                    <p:cond delay="1000"/>
                                  </p:stCondLst>
                                  <p:childTnLst>
                                    <p:set>
                                      <p:cBhvr>
                                        <p:cTn id="9" dur="1" fill="hold">
                                          <p:stCondLst>
                                            <p:cond delay="0"/>
                                          </p:stCondLst>
                                        </p:cTn>
                                        <p:tgtEl>
                                          <p:spTgt spid="163844"/>
                                        </p:tgtEl>
                                        <p:attrNameLst>
                                          <p:attrName>style.visibility</p:attrName>
                                        </p:attrNameLst>
                                      </p:cBhvr>
                                      <p:to>
                                        <p:strVal val="visible"/>
                                      </p:to>
                                    </p:set>
                                    <p:anim calcmode="lin" valueType="num">
                                      <p:cBhvr>
                                        <p:cTn id="10" dur="500" fill="hold"/>
                                        <p:tgtEl>
                                          <p:spTgt spid="163844"/>
                                        </p:tgtEl>
                                        <p:attrNameLst>
                                          <p:attrName>ppt_w</p:attrName>
                                        </p:attrNameLst>
                                      </p:cBhvr>
                                      <p:tavLst>
                                        <p:tav tm="0">
                                          <p:val>
                                            <p:fltVal val="0"/>
                                          </p:val>
                                        </p:tav>
                                        <p:tav tm="100000">
                                          <p:val>
                                            <p:strVal val="#ppt_w"/>
                                          </p:val>
                                        </p:tav>
                                      </p:tavLst>
                                    </p:anim>
                                    <p:anim calcmode="lin" valueType="num">
                                      <p:cBhvr>
                                        <p:cTn id="11" dur="500" fill="hold"/>
                                        <p:tgtEl>
                                          <p:spTgt spid="1638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nimBg="1" autoUpdateAnimBg="0"/>
      <p:bldP spid="16384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第</a:t>
            </a:r>
            <a:r>
              <a:rPr lang="en-US" altLang="zh-CN" sz="3200" b="1" dirty="0">
                <a:solidFill>
                  <a:srgbClr val="0070C0"/>
                </a:solidFill>
                <a:latin typeface="黑体" panose="02010609060101010101" pitchFamily="49" charset="-122"/>
                <a:ea typeface="黑体" panose="02010609060101010101" pitchFamily="49" charset="-122"/>
              </a:rPr>
              <a:t>2</a:t>
            </a:r>
            <a:r>
              <a:rPr lang="zh-CN" altLang="en-US" sz="3200" b="1" dirty="0">
                <a:solidFill>
                  <a:srgbClr val="0070C0"/>
                </a:solidFill>
                <a:latin typeface="黑体" panose="02010609060101010101" pitchFamily="49" charset="-122"/>
                <a:ea typeface="黑体" panose="02010609060101010101" pitchFamily="49" charset="-122"/>
              </a:rPr>
              <a:t>级：受管理级的过程域</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145411" name="Rectangle 3"/>
          <p:cNvSpPr>
            <a:spLocks noGrp="1" noChangeArrowheads="1"/>
          </p:cNvSpPr>
          <p:nvPr>
            <p:ph type="body" idx="1"/>
          </p:nvPr>
        </p:nvSpPr>
        <p:spPr>
          <a:xfrm>
            <a:off x="1571604" y="1214426"/>
            <a:ext cx="4929222" cy="3324489"/>
          </a:xfrm>
        </p:spPr>
        <p:txBody>
          <a:bodyPr/>
          <a:lstStyle/>
          <a:p>
            <a:pPr>
              <a:lnSpc>
                <a:spcPct val="90000"/>
              </a:lnSpc>
            </a:pPr>
            <a:r>
              <a:rPr lang="zh-CN" altLang="en-US" dirty="0">
                <a:solidFill>
                  <a:srgbClr val="0066FF"/>
                </a:solidFill>
                <a:ea typeface="黑体" panose="02010609060101010101" pitchFamily="49" charset="-122"/>
              </a:rPr>
              <a:t>需求管理</a:t>
            </a:r>
            <a:endParaRPr lang="zh-CN" altLang="en-US" dirty="0">
              <a:solidFill>
                <a:srgbClr val="0066FF"/>
              </a:solidFill>
              <a:ea typeface="黑体" panose="02010609060101010101" pitchFamily="49" charset="-122"/>
            </a:endParaRPr>
          </a:p>
          <a:p>
            <a:pPr>
              <a:lnSpc>
                <a:spcPct val="90000"/>
              </a:lnSpc>
            </a:pPr>
            <a:r>
              <a:rPr lang="zh-CN" altLang="en-US" dirty="0">
                <a:solidFill>
                  <a:srgbClr val="0066FF"/>
                </a:solidFill>
                <a:ea typeface="黑体" panose="02010609060101010101" pitchFamily="49" charset="-122"/>
              </a:rPr>
              <a:t>项</a:t>
            </a:r>
            <a:r>
              <a:rPr lang="zh-CN" altLang="en-US" dirty="0" smtClean="0">
                <a:solidFill>
                  <a:srgbClr val="0066FF"/>
                </a:solidFill>
                <a:ea typeface="黑体" panose="02010609060101010101" pitchFamily="49" charset="-122"/>
              </a:rPr>
              <a:t>目计划</a:t>
            </a:r>
            <a:endParaRPr lang="zh-CN" altLang="en-US" dirty="0">
              <a:solidFill>
                <a:srgbClr val="0066FF"/>
              </a:solidFill>
              <a:ea typeface="黑体" panose="02010609060101010101" pitchFamily="49" charset="-122"/>
            </a:endParaRPr>
          </a:p>
          <a:p>
            <a:pPr>
              <a:lnSpc>
                <a:spcPct val="90000"/>
              </a:lnSpc>
            </a:pPr>
            <a:r>
              <a:rPr lang="zh-CN" altLang="en-US" dirty="0">
                <a:solidFill>
                  <a:srgbClr val="0066FF"/>
                </a:solidFill>
                <a:ea typeface="黑体" panose="02010609060101010101" pitchFamily="49" charset="-122"/>
              </a:rPr>
              <a:t>项目监督与控制</a:t>
            </a:r>
            <a:endParaRPr lang="zh-CN" altLang="en-US" dirty="0">
              <a:solidFill>
                <a:srgbClr val="0066FF"/>
              </a:solidFill>
              <a:ea typeface="黑体" panose="02010609060101010101" pitchFamily="49" charset="-122"/>
            </a:endParaRPr>
          </a:p>
          <a:p>
            <a:pPr>
              <a:lnSpc>
                <a:spcPct val="90000"/>
              </a:lnSpc>
            </a:pPr>
            <a:r>
              <a:rPr lang="zh-CN" altLang="en-US" dirty="0">
                <a:solidFill>
                  <a:srgbClr val="0066FF"/>
                </a:solidFill>
                <a:ea typeface="黑体" panose="02010609060101010101" pitchFamily="49" charset="-122"/>
              </a:rPr>
              <a:t>供方协定管理</a:t>
            </a:r>
            <a:endParaRPr lang="zh-CN" altLang="en-US" dirty="0">
              <a:solidFill>
                <a:srgbClr val="0066FF"/>
              </a:solidFill>
              <a:ea typeface="黑体" panose="02010609060101010101" pitchFamily="49" charset="-122"/>
            </a:endParaRPr>
          </a:p>
          <a:p>
            <a:pPr>
              <a:lnSpc>
                <a:spcPct val="90000"/>
              </a:lnSpc>
            </a:pPr>
            <a:r>
              <a:rPr lang="zh-CN" altLang="en-US" dirty="0">
                <a:solidFill>
                  <a:srgbClr val="0066FF"/>
                </a:solidFill>
                <a:ea typeface="黑体" panose="02010609060101010101" pitchFamily="49" charset="-122"/>
              </a:rPr>
              <a:t>测量和分析</a:t>
            </a:r>
            <a:endParaRPr lang="zh-CN" altLang="en-US" dirty="0">
              <a:solidFill>
                <a:srgbClr val="0066FF"/>
              </a:solidFill>
              <a:ea typeface="黑体" panose="02010609060101010101" pitchFamily="49" charset="-122"/>
            </a:endParaRPr>
          </a:p>
          <a:p>
            <a:pPr>
              <a:lnSpc>
                <a:spcPct val="90000"/>
              </a:lnSpc>
            </a:pPr>
            <a:r>
              <a:rPr lang="zh-CN" altLang="en-US" dirty="0">
                <a:solidFill>
                  <a:srgbClr val="0066FF"/>
                </a:solidFill>
                <a:ea typeface="黑体" panose="02010609060101010101" pitchFamily="49" charset="-122"/>
              </a:rPr>
              <a:t>过程和产品质量保证</a:t>
            </a:r>
            <a:endParaRPr lang="zh-CN" altLang="en-US" dirty="0">
              <a:solidFill>
                <a:srgbClr val="0066FF"/>
              </a:solidFill>
              <a:ea typeface="黑体" panose="02010609060101010101" pitchFamily="49" charset="-122"/>
            </a:endParaRPr>
          </a:p>
          <a:p>
            <a:pPr>
              <a:lnSpc>
                <a:spcPct val="90000"/>
              </a:lnSpc>
            </a:pPr>
            <a:r>
              <a:rPr lang="zh-CN" altLang="en-US" dirty="0">
                <a:solidFill>
                  <a:srgbClr val="0066FF"/>
                </a:solidFill>
                <a:ea typeface="黑体" panose="02010609060101010101" pitchFamily="49" charset="-122"/>
              </a:rPr>
              <a:t>配置管理</a:t>
            </a:r>
            <a:endParaRPr lang="zh-CN" altLang="en-US" dirty="0">
              <a:solidFill>
                <a:srgbClr val="0066FF"/>
              </a:solidFill>
              <a:ea typeface="黑体" panose="02010609060101010101" pitchFamily="49" charset="-122"/>
            </a:endParaRPr>
          </a:p>
        </p:txBody>
      </p:sp>
      <p:pic>
        <p:nvPicPr>
          <p:cNvPr id="145413" name="Picture 5" descr=")$_CQ3XA~DYBITWN%_9O351"/>
          <p:cNvPicPr>
            <a:picLocks noChangeAspect="1" noChangeArrowheads="1"/>
          </p:cNvPicPr>
          <p:nvPr/>
        </p:nvPicPr>
        <p:blipFill>
          <a:blip r:embed="rId1" cstate="print"/>
          <a:srcRect/>
          <a:stretch>
            <a:fillRect/>
          </a:stretch>
        </p:blipFill>
        <p:spPr bwMode="auto">
          <a:xfrm>
            <a:off x="6715140" y="1214426"/>
            <a:ext cx="1211263" cy="372004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sz="3200" b="1" dirty="0" smtClean="0">
                <a:solidFill>
                  <a:srgbClr val="0070C0"/>
                </a:solidFill>
                <a:latin typeface="黑体" panose="02010609060101010101" pitchFamily="49" charset="-122"/>
                <a:ea typeface="黑体" panose="02010609060101010101" pitchFamily="49" charset="-122"/>
              </a:rPr>
              <a:t>例子：</a:t>
            </a:r>
            <a:r>
              <a:rPr lang="en-US" altLang="zh-CN" sz="3200" b="1" dirty="0" smtClean="0">
                <a:solidFill>
                  <a:srgbClr val="0070C0"/>
                </a:solidFill>
                <a:latin typeface="黑体" panose="02010609060101010101" pitchFamily="49" charset="-122"/>
                <a:ea typeface="黑体" panose="02010609060101010101" pitchFamily="49" charset="-122"/>
              </a:rPr>
              <a:t>CMMI 2</a:t>
            </a:r>
            <a:r>
              <a:rPr lang="zh-CN" altLang="en-US" sz="3200" b="1" dirty="0" smtClean="0">
                <a:solidFill>
                  <a:srgbClr val="0070C0"/>
                </a:solidFill>
                <a:latin typeface="黑体" panose="02010609060101010101" pitchFamily="49" charset="-122"/>
                <a:ea typeface="黑体" panose="02010609060101010101" pitchFamily="49" charset="-122"/>
              </a:rPr>
              <a:t>级的聚餐</a:t>
            </a:r>
            <a:endParaRPr lang="en-US" altLang="zh-CN" sz="3200" b="1" dirty="0" smtClean="0">
              <a:solidFill>
                <a:srgbClr val="0070C0"/>
              </a:solidFill>
              <a:latin typeface="黑体" panose="02010609060101010101" pitchFamily="49" charset="-122"/>
              <a:ea typeface="黑体" panose="02010609060101010101" pitchFamily="49" charset="-122"/>
            </a:endParaRPr>
          </a:p>
        </p:txBody>
      </p:sp>
      <p:pic>
        <p:nvPicPr>
          <p:cNvPr id="28676" name="Picture 4" descr="j0299125"/>
          <p:cNvPicPr>
            <a:picLocks noChangeAspect="1" noChangeArrowheads="1"/>
          </p:cNvPicPr>
          <p:nvPr/>
        </p:nvPicPr>
        <p:blipFill>
          <a:blip r:embed="rId1" cstate="print"/>
          <a:srcRect/>
          <a:stretch>
            <a:fillRect/>
          </a:stretch>
        </p:blipFill>
        <p:spPr bwMode="auto">
          <a:xfrm>
            <a:off x="3319464" y="2432845"/>
            <a:ext cx="1100137" cy="1504156"/>
          </a:xfrm>
          <a:prstGeom prst="rect">
            <a:avLst/>
          </a:prstGeom>
          <a:noFill/>
          <a:ln w="9525">
            <a:noFill/>
            <a:miter lim="800000"/>
            <a:headEnd/>
            <a:tailEnd/>
          </a:ln>
        </p:spPr>
      </p:pic>
      <p:sp>
        <p:nvSpPr>
          <p:cNvPr id="28677" name="AutoShape 5"/>
          <p:cNvSpPr>
            <a:spLocks noChangeArrowheads="1"/>
          </p:cNvSpPr>
          <p:nvPr/>
        </p:nvSpPr>
        <p:spPr bwMode="auto">
          <a:xfrm>
            <a:off x="609600" y="1524000"/>
            <a:ext cx="2362200" cy="762000"/>
          </a:xfrm>
          <a:prstGeom prst="cloudCallout">
            <a:avLst>
              <a:gd name="adj1" fmla="val 53560"/>
              <a:gd name="adj2" fmla="val 70833"/>
            </a:avLst>
          </a:prstGeom>
          <a:solidFill>
            <a:schemeClr val="accent1"/>
          </a:solidFill>
          <a:ln w="9525">
            <a:solidFill>
              <a:schemeClr val="tx1"/>
            </a:solidFill>
            <a:round/>
          </a:ln>
        </p:spPr>
        <p:txBody>
          <a:bodyPr/>
          <a:lstStyle/>
          <a:p>
            <a:pPr algn="ctr"/>
            <a:r>
              <a:rPr lang="zh-CN" altLang="en-US"/>
              <a:t>怎样才能办好事情呢？</a:t>
            </a:r>
            <a:endParaRPr lang="zh-CN" altLang="en-US"/>
          </a:p>
        </p:txBody>
      </p:sp>
      <p:sp>
        <p:nvSpPr>
          <p:cNvPr id="101382" name="AutoShape 6"/>
          <p:cNvSpPr>
            <a:spLocks noChangeArrowheads="1"/>
          </p:cNvSpPr>
          <p:nvPr/>
        </p:nvSpPr>
        <p:spPr bwMode="auto">
          <a:xfrm>
            <a:off x="3733800" y="1333500"/>
            <a:ext cx="2362200" cy="762000"/>
          </a:xfrm>
          <a:prstGeom prst="cloudCallout">
            <a:avLst>
              <a:gd name="adj1" fmla="val -33065"/>
              <a:gd name="adj2" fmla="val 82468"/>
            </a:avLst>
          </a:prstGeom>
          <a:solidFill>
            <a:schemeClr val="accent1"/>
          </a:solidFill>
          <a:ln w="9525">
            <a:solidFill>
              <a:schemeClr val="tx1"/>
            </a:solidFill>
            <a:round/>
          </a:ln>
        </p:spPr>
        <p:txBody>
          <a:bodyPr/>
          <a:lstStyle/>
          <a:p>
            <a:pPr algn="ctr"/>
            <a:r>
              <a:rPr lang="zh-CN" altLang="en-US"/>
              <a:t>大家想吃什么？</a:t>
            </a:r>
            <a:endParaRPr lang="zh-CN" altLang="en-US"/>
          </a:p>
        </p:txBody>
      </p:sp>
      <p:sp>
        <p:nvSpPr>
          <p:cNvPr id="101383" name="AutoShape 7"/>
          <p:cNvSpPr>
            <a:spLocks noChangeArrowheads="1"/>
          </p:cNvSpPr>
          <p:nvPr/>
        </p:nvSpPr>
        <p:spPr bwMode="auto">
          <a:xfrm>
            <a:off x="5638800" y="1841500"/>
            <a:ext cx="3505200" cy="952500"/>
          </a:xfrm>
          <a:prstGeom prst="cloudCallout">
            <a:avLst>
              <a:gd name="adj1" fmla="val -73597"/>
              <a:gd name="adj2" fmla="val 48472"/>
            </a:avLst>
          </a:prstGeom>
          <a:solidFill>
            <a:schemeClr val="accent1"/>
          </a:solidFill>
          <a:ln w="9525">
            <a:solidFill>
              <a:schemeClr val="tx1"/>
            </a:solidFill>
            <a:round/>
          </a:ln>
        </p:spPr>
        <p:txBody>
          <a:bodyPr/>
          <a:lstStyle/>
          <a:p>
            <a:pPr algn="ctr"/>
            <a:r>
              <a:rPr lang="zh-CN" altLang="en-US"/>
              <a:t>老板有什么期望呢？</a:t>
            </a:r>
            <a:endParaRPr lang="zh-CN" altLang="en-US"/>
          </a:p>
          <a:p>
            <a:pPr algn="ctr"/>
            <a:r>
              <a:rPr lang="zh-CN" altLang="en-US"/>
              <a:t>预算是多少呢？</a:t>
            </a:r>
            <a:endParaRPr lang="zh-CN" altLang="en-US"/>
          </a:p>
        </p:txBody>
      </p:sp>
      <p:sp>
        <p:nvSpPr>
          <p:cNvPr id="101384" name="AutoShape 8"/>
          <p:cNvSpPr>
            <a:spLocks noChangeArrowheads="1"/>
          </p:cNvSpPr>
          <p:nvPr/>
        </p:nvSpPr>
        <p:spPr bwMode="auto">
          <a:xfrm>
            <a:off x="5638800" y="2984500"/>
            <a:ext cx="2362200" cy="762000"/>
          </a:xfrm>
          <a:prstGeom prst="cloudCallout">
            <a:avLst>
              <a:gd name="adj1" fmla="val -82259"/>
              <a:gd name="adj2" fmla="val -13366"/>
            </a:avLst>
          </a:prstGeom>
          <a:solidFill>
            <a:schemeClr val="accent1"/>
          </a:solidFill>
          <a:ln w="9525">
            <a:solidFill>
              <a:schemeClr val="tx1"/>
            </a:solidFill>
            <a:round/>
          </a:ln>
        </p:spPr>
        <p:txBody>
          <a:bodyPr/>
          <a:lstStyle/>
          <a:p>
            <a:pPr algn="ctr"/>
            <a:r>
              <a:rPr lang="zh-CN" altLang="en-US"/>
              <a:t>要做个计划才行？</a:t>
            </a:r>
            <a:endParaRPr lang="zh-CN" altLang="en-US"/>
          </a:p>
        </p:txBody>
      </p:sp>
      <p:sp>
        <p:nvSpPr>
          <p:cNvPr id="101385" name="AutoShape 9"/>
          <p:cNvSpPr>
            <a:spLocks noChangeArrowheads="1"/>
          </p:cNvSpPr>
          <p:nvPr/>
        </p:nvSpPr>
        <p:spPr bwMode="auto">
          <a:xfrm>
            <a:off x="381000" y="2794000"/>
            <a:ext cx="2362200" cy="762000"/>
          </a:xfrm>
          <a:prstGeom prst="cloudCallout">
            <a:avLst>
              <a:gd name="adj1" fmla="val 67542"/>
              <a:gd name="adj2" fmla="val -14755"/>
            </a:avLst>
          </a:prstGeom>
          <a:solidFill>
            <a:schemeClr val="accent1"/>
          </a:solidFill>
          <a:ln w="9525">
            <a:solidFill>
              <a:schemeClr val="tx1"/>
            </a:solidFill>
            <a:round/>
          </a:ln>
        </p:spPr>
        <p:txBody>
          <a:bodyPr/>
          <a:lstStyle/>
          <a:p>
            <a:pPr algn="ctr"/>
            <a:r>
              <a:rPr lang="zh-CN" altLang="en-US"/>
              <a:t>酒水需要另外买啊！</a:t>
            </a:r>
            <a:endParaRPr lang="zh-CN" altLang="en-US"/>
          </a:p>
        </p:txBody>
      </p:sp>
      <p:sp>
        <p:nvSpPr>
          <p:cNvPr id="101386" name="AutoShape 10"/>
          <p:cNvSpPr>
            <a:spLocks noChangeArrowheads="1"/>
          </p:cNvSpPr>
          <p:nvPr/>
        </p:nvSpPr>
        <p:spPr bwMode="auto">
          <a:xfrm>
            <a:off x="5334000" y="4064000"/>
            <a:ext cx="2362200" cy="762000"/>
          </a:xfrm>
          <a:prstGeom prst="cloudCallout">
            <a:avLst>
              <a:gd name="adj1" fmla="val -82995"/>
              <a:gd name="adj2" fmla="val -72398"/>
            </a:avLst>
          </a:prstGeom>
          <a:solidFill>
            <a:schemeClr val="accent1"/>
          </a:solidFill>
          <a:ln w="9525">
            <a:solidFill>
              <a:schemeClr val="tx1"/>
            </a:solidFill>
            <a:round/>
          </a:ln>
        </p:spPr>
        <p:txBody>
          <a:bodyPr/>
          <a:lstStyle/>
          <a:p>
            <a:pPr algn="ctr"/>
            <a:r>
              <a:rPr lang="zh-CN" altLang="en-US"/>
              <a:t>要督促大家按照计划进行？</a:t>
            </a:r>
            <a:endParaRPr lang="zh-CN" altLang="en-US"/>
          </a:p>
        </p:txBody>
      </p:sp>
      <p:sp>
        <p:nvSpPr>
          <p:cNvPr id="101387" name="AutoShape 11"/>
          <p:cNvSpPr>
            <a:spLocks noChangeArrowheads="1"/>
          </p:cNvSpPr>
          <p:nvPr/>
        </p:nvSpPr>
        <p:spPr bwMode="auto">
          <a:xfrm>
            <a:off x="381000" y="3937000"/>
            <a:ext cx="2819400" cy="1016000"/>
          </a:xfrm>
          <a:prstGeom prst="cloudCallout">
            <a:avLst>
              <a:gd name="adj1" fmla="val 58616"/>
              <a:gd name="adj2" fmla="val -75130"/>
            </a:avLst>
          </a:prstGeom>
          <a:solidFill>
            <a:schemeClr val="accent1"/>
          </a:solidFill>
          <a:ln w="9525">
            <a:solidFill>
              <a:schemeClr val="tx1"/>
            </a:solidFill>
            <a:round/>
          </a:ln>
        </p:spPr>
        <p:txBody>
          <a:bodyPr/>
          <a:lstStyle/>
          <a:p>
            <a:pPr algn="ctr"/>
            <a:r>
              <a:rPr lang="zh-CN" altLang="en-US"/>
              <a:t>要统计一下出席情况以及各菜式的“吃剩”情况！</a:t>
            </a:r>
            <a:endParaRPr lang="zh-CN" altLang="en-US"/>
          </a:p>
        </p:txBody>
      </p:sp>
      <p:sp>
        <p:nvSpPr>
          <p:cNvPr id="101388" name="Rectangle 12"/>
          <p:cNvSpPr>
            <a:spLocks noChangeArrowheads="1"/>
          </p:cNvSpPr>
          <p:nvPr/>
        </p:nvSpPr>
        <p:spPr bwMode="auto">
          <a:xfrm>
            <a:off x="4114800" y="1333500"/>
            <a:ext cx="4343400" cy="1206500"/>
          </a:xfrm>
          <a:prstGeom prst="rect">
            <a:avLst/>
          </a:prstGeom>
          <a:noFill/>
          <a:ln w="9525">
            <a:solidFill>
              <a:srgbClr val="CC3300"/>
            </a:solidFill>
            <a:prstDash val="dash"/>
            <a:miter lim="800000"/>
          </a:ln>
        </p:spPr>
        <p:txBody>
          <a:bodyPr wrap="none" anchor="ctr"/>
          <a:lstStyle/>
          <a:p>
            <a:endParaRPr lang="zh-CN" altLang="en-US"/>
          </a:p>
        </p:txBody>
      </p:sp>
      <p:sp>
        <p:nvSpPr>
          <p:cNvPr id="101389" name="Text Box 13"/>
          <p:cNvSpPr txBox="1">
            <a:spLocks noChangeArrowheads="1"/>
          </p:cNvSpPr>
          <p:nvPr/>
        </p:nvSpPr>
        <p:spPr bwMode="auto">
          <a:xfrm>
            <a:off x="6858000" y="1333501"/>
            <a:ext cx="1627369" cy="369332"/>
          </a:xfrm>
          <a:prstGeom prst="rect">
            <a:avLst/>
          </a:prstGeom>
          <a:solidFill>
            <a:srgbClr val="0033CC"/>
          </a:solidFill>
          <a:ln w="9525">
            <a:noFill/>
            <a:miter lim="800000"/>
          </a:ln>
        </p:spPr>
        <p:txBody>
          <a:bodyPr wrap="none">
            <a:spAutoFit/>
          </a:bodyPr>
          <a:lstStyle/>
          <a:p>
            <a:r>
              <a:rPr lang="zh-CN" altLang="en-US" b="1">
                <a:solidFill>
                  <a:schemeClr val="bg1"/>
                </a:solidFill>
              </a:rPr>
              <a:t>需求管理</a:t>
            </a:r>
            <a:r>
              <a:rPr lang="en-US" altLang="zh-CN" b="1">
                <a:solidFill>
                  <a:schemeClr val="bg1"/>
                </a:solidFill>
              </a:rPr>
              <a:t>(RM)</a:t>
            </a:r>
            <a:endParaRPr lang="en-US" altLang="zh-CN" b="1">
              <a:solidFill>
                <a:schemeClr val="bg1"/>
              </a:solidFill>
            </a:endParaRPr>
          </a:p>
        </p:txBody>
      </p:sp>
      <p:sp>
        <p:nvSpPr>
          <p:cNvPr id="101390" name="Rectangle 14"/>
          <p:cNvSpPr>
            <a:spLocks noChangeArrowheads="1"/>
          </p:cNvSpPr>
          <p:nvPr/>
        </p:nvSpPr>
        <p:spPr bwMode="auto">
          <a:xfrm>
            <a:off x="5562600" y="2984500"/>
            <a:ext cx="3429000" cy="825500"/>
          </a:xfrm>
          <a:prstGeom prst="rect">
            <a:avLst/>
          </a:prstGeom>
          <a:noFill/>
          <a:ln w="9525">
            <a:solidFill>
              <a:srgbClr val="CC3300"/>
            </a:solidFill>
            <a:prstDash val="dash"/>
            <a:miter lim="800000"/>
          </a:ln>
        </p:spPr>
        <p:txBody>
          <a:bodyPr wrap="none" anchor="ctr"/>
          <a:lstStyle/>
          <a:p>
            <a:endParaRPr lang="zh-CN" altLang="en-US"/>
          </a:p>
        </p:txBody>
      </p:sp>
      <p:sp>
        <p:nvSpPr>
          <p:cNvPr id="101391" name="Text Box 15"/>
          <p:cNvSpPr txBox="1">
            <a:spLocks noChangeArrowheads="1"/>
          </p:cNvSpPr>
          <p:nvPr/>
        </p:nvSpPr>
        <p:spPr bwMode="auto">
          <a:xfrm>
            <a:off x="7435850" y="3504407"/>
            <a:ext cx="1576072" cy="369332"/>
          </a:xfrm>
          <a:prstGeom prst="rect">
            <a:avLst/>
          </a:prstGeom>
          <a:solidFill>
            <a:srgbClr val="0033CC"/>
          </a:solidFill>
          <a:ln w="9525">
            <a:noFill/>
            <a:miter lim="800000"/>
          </a:ln>
        </p:spPr>
        <p:txBody>
          <a:bodyPr wrap="none">
            <a:spAutoFit/>
          </a:bodyPr>
          <a:lstStyle/>
          <a:p>
            <a:r>
              <a:rPr lang="zh-CN" altLang="en-US" b="1">
                <a:solidFill>
                  <a:schemeClr val="bg1"/>
                </a:solidFill>
              </a:rPr>
              <a:t>项目计划</a:t>
            </a:r>
            <a:r>
              <a:rPr lang="en-US" altLang="zh-CN" b="1">
                <a:solidFill>
                  <a:schemeClr val="bg1"/>
                </a:solidFill>
              </a:rPr>
              <a:t>(PP)</a:t>
            </a:r>
            <a:endParaRPr lang="en-US" altLang="zh-CN" b="1">
              <a:solidFill>
                <a:schemeClr val="bg1"/>
              </a:solidFill>
            </a:endParaRPr>
          </a:p>
        </p:txBody>
      </p:sp>
      <p:sp>
        <p:nvSpPr>
          <p:cNvPr id="101392" name="Rectangle 16"/>
          <p:cNvSpPr>
            <a:spLocks noChangeArrowheads="1"/>
          </p:cNvSpPr>
          <p:nvPr/>
        </p:nvSpPr>
        <p:spPr bwMode="auto">
          <a:xfrm>
            <a:off x="5410200" y="4064000"/>
            <a:ext cx="3429000" cy="825500"/>
          </a:xfrm>
          <a:prstGeom prst="rect">
            <a:avLst/>
          </a:prstGeom>
          <a:noFill/>
          <a:ln w="9525">
            <a:solidFill>
              <a:srgbClr val="CC3300"/>
            </a:solidFill>
            <a:prstDash val="dash"/>
            <a:miter lim="800000"/>
          </a:ln>
        </p:spPr>
        <p:txBody>
          <a:bodyPr wrap="none" anchor="ctr"/>
          <a:lstStyle/>
          <a:p>
            <a:endParaRPr lang="zh-CN" altLang="en-US"/>
          </a:p>
        </p:txBody>
      </p:sp>
      <p:sp>
        <p:nvSpPr>
          <p:cNvPr id="101393" name="Text Box 17"/>
          <p:cNvSpPr txBox="1">
            <a:spLocks noChangeArrowheads="1"/>
          </p:cNvSpPr>
          <p:nvPr/>
        </p:nvSpPr>
        <p:spPr bwMode="auto">
          <a:xfrm>
            <a:off x="6934200" y="4710907"/>
            <a:ext cx="2246128" cy="369332"/>
          </a:xfrm>
          <a:prstGeom prst="rect">
            <a:avLst/>
          </a:prstGeom>
          <a:solidFill>
            <a:srgbClr val="0033CC"/>
          </a:solidFill>
          <a:ln w="9525">
            <a:noFill/>
            <a:miter lim="800000"/>
          </a:ln>
        </p:spPr>
        <p:txBody>
          <a:bodyPr wrap="none">
            <a:spAutoFit/>
          </a:bodyPr>
          <a:lstStyle/>
          <a:p>
            <a:r>
              <a:rPr lang="zh-CN" altLang="en-US" b="1">
                <a:solidFill>
                  <a:schemeClr val="bg1"/>
                </a:solidFill>
              </a:rPr>
              <a:t>项目计划跟踪</a:t>
            </a:r>
            <a:r>
              <a:rPr lang="en-US" altLang="zh-CN" b="1">
                <a:solidFill>
                  <a:schemeClr val="bg1"/>
                </a:solidFill>
              </a:rPr>
              <a:t>(PMC)</a:t>
            </a:r>
            <a:endParaRPr lang="en-US" altLang="zh-CN" b="1">
              <a:solidFill>
                <a:schemeClr val="bg1"/>
              </a:solidFill>
            </a:endParaRPr>
          </a:p>
        </p:txBody>
      </p:sp>
      <p:sp>
        <p:nvSpPr>
          <p:cNvPr id="101394" name="Rectangle 18"/>
          <p:cNvSpPr>
            <a:spLocks noChangeArrowheads="1"/>
          </p:cNvSpPr>
          <p:nvPr/>
        </p:nvSpPr>
        <p:spPr bwMode="auto">
          <a:xfrm>
            <a:off x="0" y="2540000"/>
            <a:ext cx="2819400" cy="1079500"/>
          </a:xfrm>
          <a:prstGeom prst="rect">
            <a:avLst/>
          </a:prstGeom>
          <a:noFill/>
          <a:ln w="9525">
            <a:solidFill>
              <a:srgbClr val="CC3300"/>
            </a:solidFill>
            <a:prstDash val="dash"/>
            <a:miter lim="800000"/>
          </a:ln>
        </p:spPr>
        <p:txBody>
          <a:bodyPr wrap="none" anchor="ctr"/>
          <a:lstStyle/>
          <a:p>
            <a:endParaRPr lang="zh-CN" altLang="en-US"/>
          </a:p>
        </p:txBody>
      </p:sp>
      <p:sp>
        <p:nvSpPr>
          <p:cNvPr id="101395" name="Text Box 19"/>
          <p:cNvSpPr txBox="1">
            <a:spLocks noChangeArrowheads="1"/>
          </p:cNvSpPr>
          <p:nvPr/>
        </p:nvSpPr>
        <p:spPr bwMode="auto">
          <a:xfrm>
            <a:off x="0" y="2540001"/>
            <a:ext cx="1316386" cy="369332"/>
          </a:xfrm>
          <a:prstGeom prst="rect">
            <a:avLst/>
          </a:prstGeom>
          <a:solidFill>
            <a:srgbClr val="0033CC"/>
          </a:solidFill>
          <a:ln w="9525">
            <a:noFill/>
            <a:miter lim="800000"/>
          </a:ln>
        </p:spPr>
        <p:txBody>
          <a:bodyPr wrap="none">
            <a:spAutoFit/>
          </a:bodyPr>
          <a:lstStyle/>
          <a:p>
            <a:r>
              <a:rPr lang="zh-CN" altLang="en-US" b="1">
                <a:solidFill>
                  <a:schemeClr val="bg1"/>
                </a:solidFill>
              </a:rPr>
              <a:t>采购</a:t>
            </a:r>
            <a:r>
              <a:rPr lang="en-US" altLang="zh-CN" b="1">
                <a:solidFill>
                  <a:schemeClr val="bg1"/>
                </a:solidFill>
              </a:rPr>
              <a:t>(SAM)</a:t>
            </a:r>
            <a:endParaRPr lang="en-US" altLang="zh-CN" b="1">
              <a:solidFill>
                <a:schemeClr val="bg1"/>
              </a:solidFill>
            </a:endParaRPr>
          </a:p>
        </p:txBody>
      </p:sp>
      <p:sp>
        <p:nvSpPr>
          <p:cNvPr id="101396" name="Rectangle 20"/>
          <p:cNvSpPr>
            <a:spLocks noChangeArrowheads="1"/>
          </p:cNvSpPr>
          <p:nvPr/>
        </p:nvSpPr>
        <p:spPr bwMode="auto">
          <a:xfrm>
            <a:off x="381000" y="3937000"/>
            <a:ext cx="3048000" cy="1270000"/>
          </a:xfrm>
          <a:prstGeom prst="rect">
            <a:avLst/>
          </a:prstGeom>
          <a:noFill/>
          <a:ln w="9525">
            <a:solidFill>
              <a:srgbClr val="CC3300"/>
            </a:solidFill>
            <a:prstDash val="dash"/>
            <a:miter lim="800000"/>
          </a:ln>
        </p:spPr>
        <p:txBody>
          <a:bodyPr wrap="none" anchor="ctr"/>
          <a:lstStyle/>
          <a:p>
            <a:endParaRPr lang="zh-CN" altLang="en-US"/>
          </a:p>
        </p:txBody>
      </p:sp>
      <p:sp>
        <p:nvSpPr>
          <p:cNvPr id="101397" name="Text Box 21"/>
          <p:cNvSpPr txBox="1">
            <a:spLocks noChangeArrowheads="1"/>
          </p:cNvSpPr>
          <p:nvPr/>
        </p:nvSpPr>
        <p:spPr bwMode="auto">
          <a:xfrm>
            <a:off x="2279650" y="4889501"/>
            <a:ext cx="1162498" cy="369332"/>
          </a:xfrm>
          <a:prstGeom prst="rect">
            <a:avLst/>
          </a:prstGeom>
          <a:solidFill>
            <a:srgbClr val="0033CC"/>
          </a:solidFill>
          <a:ln w="9525">
            <a:noFill/>
            <a:miter lim="800000"/>
          </a:ln>
        </p:spPr>
        <p:txBody>
          <a:bodyPr wrap="none">
            <a:spAutoFit/>
          </a:bodyPr>
          <a:lstStyle/>
          <a:p>
            <a:r>
              <a:rPr lang="zh-CN" altLang="en-US" b="1" dirty="0">
                <a:solidFill>
                  <a:schemeClr val="bg1"/>
                </a:solidFill>
              </a:rPr>
              <a:t>度量</a:t>
            </a:r>
            <a:r>
              <a:rPr lang="en-US" altLang="zh-CN" b="1" dirty="0">
                <a:solidFill>
                  <a:schemeClr val="bg1"/>
                </a:solidFill>
              </a:rPr>
              <a:t>(MA)</a:t>
            </a:r>
            <a:endParaRPr lang="en-US" altLang="zh-CN"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Effect transition="in" filter="checkerboard(across)">
                                      <p:cBhvr>
                                        <p:cTn id="7" dur="500"/>
                                        <p:tgtEl>
                                          <p:spTgt spid="1013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checkerboard(across)">
                                      <p:cBhvr>
                                        <p:cTn id="12" dur="500"/>
                                        <p:tgtEl>
                                          <p:spTgt spid="1013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84"/>
                                        </p:tgtEl>
                                        <p:attrNameLst>
                                          <p:attrName>style.visibility</p:attrName>
                                        </p:attrNameLst>
                                      </p:cBhvr>
                                      <p:to>
                                        <p:strVal val="visible"/>
                                      </p:to>
                                    </p:set>
                                    <p:animEffect transition="in" filter="blinds(horizontal)">
                                      <p:cBhvr>
                                        <p:cTn id="17" dur="500"/>
                                        <p:tgtEl>
                                          <p:spTgt spid="1013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6"/>
                                        </p:tgtEl>
                                        <p:attrNameLst>
                                          <p:attrName>style.visibility</p:attrName>
                                        </p:attrNameLst>
                                      </p:cBhvr>
                                      <p:to>
                                        <p:strVal val="visible"/>
                                      </p:to>
                                    </p:set>
                                    <p:animEffect transition="in" filter="blinds(horizontal)">
                                      <p:cBhvr>
                                        <p:cTn id="22" dur="500"/>
                                        <p:tgtEl>
                                          <p:spTgt spid="1013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385"/>
                                        </p:tgtEl>
                                        <p:attrNameLst>
                                          <p:attrName>style.visibility</p:attrName>
                                        </p:attrNameLst>
                                      </p:cBhvr>
                                      <p:to>
                                        <p:strVal val="visible"/>
                                      </p:to>
                                    </p:set>
                                    <p:animEffect transition="in" filter="blinds(horizontal)">
                                      <p:cBhvr>
                                        <p:cTn id="27" dur="500"/>
                                        <p:tgtEl>
                                          <p:spTgt spid="10138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1387"/>
                                        </p:tgtEl>
                                        <p:attrNameLst>
                                          <p:attrName>style.visibility</p:attrName>
                                        </p:attrNameLst>
                                      </p:cBhvr>
                                      <p:to>
                                        <p:strVal val="visible"/>
                                      </p:to>
                                    </p:set>
                                    <p:animEffect transition="in" filter="checkerboard(across)">
                                      <p:cBhvr>
                                        <p:cTn id="32" dur="500"/>
                                        <p:tgtEl>
                                          <p:spTgt spid="1013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1388"/>
                                        </p:tgtEl>
                                        <p:attrNameLst>
                                          <p:attrName>style.visibility</p:attrName>
                                        </p:attrNameLst>
                                      </p:cBhvr>
                                      <p:to>
                                        <p:strVal val="visible"/>
                                      </p:to>
                                    </p:set>
                                    <p:animEffect transition="in" filter="blinds(horizontal)">
                                      <p:cBhvr>
                                        <p:cTn id="37" dur="500"/>
                                        <p:tgtEl>
                                          <p:spTgt spid="10138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1389"/>
                                        </p:tgtEl>
                                        <p:attrNameLst>
                                          <p:attrName>style.visibility</p:attrName>
                                        </p:attrNameLst>
                                      </p:cBhvr>
                                      <p:to>
                                        <p:strVal val="visible"/>
                                      </p:to>
                                    </p:set>
                                    <p:animEffect transition="in" filter="blinds(horizontal)">
                                      <p:cBhvr>
                                        <p:cTn id="40" dur="500"/>
                                        <p:tgtEl>
                                          <p:spTgt spid="10138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1391"/>
                                        </p:tgtEl>
                                        <p:attrNameLst>
                                          <p:attrName>style.visibility</p:attrName>
                                        </p:attrNameLst>
                                      </p:cBhvr>
                                      <p:to>
                                        <p:strVal val="visible"/>
                                      </p:to>
                                    </p:set>
                                    <p:animEffect transition="in" filter="blinds(horizontal)">
                                      <p:cBhvr>
                                        <p:cTn id="45" dur="500"/>
                                        <p:tgtEl>
                                          <p:spTgt spid="10139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1390"/>
                                        </p:tgtEl>
                                        <p:attrNameLst>
                                          <p:attrName>style.visibility</p:attrName>
                                        </p:attrNameLst>
                                      </p:cBhvr>
                                      <p:to>
                                        <p:strVal val="visible"/>
                                      </p:to>
                                    </p:set>
                                    <p:animEffect transition="in" filter="blinds(horizontal)">
                                      <p:cBhvr>
                                        <p:cTn id="48" dur="500"/>
                                        <p:tgtEl>
                                          <p:spTgt spid="10139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1393"/>
                                        </p:tgtEl>
                                        <p:attrNameLst>
                                          <p:attrName>style.visibility</p:attrName>
                                        </p:attrNameLst>
                                      </p:cBhvr>
                                      <p:to>
                                        <p:strVal val="visible"/>
                                      </p:to>
                                    </p:set>
                                    <p:animEffect transition="in" filter="blinds(horizontal)">
                                      <p:cBhvr>
                                        <p:cTn id="53" dur="500"/>
                                        <p:tgtEl>
                                          <p:spTgt spid="10139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1392"/>
                                        </p:tgtEl>
                                        <p:attrNameLst>
                                          <p:attrName>style.visibility</p:attrName>
                                        </p:attrNameLst>
                                      </p:cBhvr>
                                      <p:to>
                                        <p:strVal val="visible"/>
                                      </p:to>
                                    </p:set>
                                    <p:animEffect transition="in" filter="blinds(horizontal)">
                                      <p:cBhvr>
                                        <p:cTn id="56" dur="500"/>
                                        <p:tgtEl>
                                          <p:spTgt spid="10139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1395"/>
                                        </p:tgtEl>
                                        <p:attrNameLst>
                                          <p:attrName>style.visibility</p:attrName>
                                        </p:attrNameLst>
                                      </p:cBhvr>
                                      <p:to>
                                        <p:strVal val="visible"/>
                                      </p:to>
                                    </p:set>
                                    <p:animEffect transition="in" filter="blinds(horizontal)">
                                      <p:cBhvr>
                                        <p:cTn id="61" dur="500"/>
                                        <p:tgtEl>
                                          <p:spTgt spid="10139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01394"/>
                                        </p:tgtEl>
                                        <p:attrNameLst>
                                          <p:attrName>style.visibility</p:attrName>
                                        </p:attrNameLst>
                                      </p:cBhvr>
                                      <p:to>
                                        <p:strVal val="visible"/>
                                      </p:to>
                                    </p:set>
                                    <p:animEffect transition="in" filter="blinds(horizontal)">
                                      <p:cBhvr>
                                        <p:cTn id="64" dur="500"/>
                                        <p:tgtEl>
                                          <p:spTgt spid="10139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1396"/>
                                        </p:tgtEl>
                                        <p:attrNameLst>
                                          <p:attrName>style.visibility</p:attrName>
                                        </p:attrNameLst>
                                      </p:cBhvr>
                                      <p:to>
                                        <p:strVal val="visible"/>
                                      </p:to>
                                    </p:set>
                                    <p:animEffect transition="in" filter="blinds(horizontal)">
                                      <p:cBhvr>
                                        <p:cTn id="69" dur="500"/>
                                        <p:tgtEl>
                                          <p:spTgt spid="10139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01397"/>
                                        </p:tgtEl>
                                        <p:attrNameLst>
                                          <p:attrName>style.visibility</p:attrName>
                                        </p:attrNameLst>
                                      </p:cBhvr>
                                      <p:to>
                                        <p:strVal val="visible"/>
                                      </p:to>
                                    </p:set>
                                    <p:animEffect transition="in" filter="blinds(horizontal)">
                                      <p:cBhvr>
                                        <p:cTn id="72" dur="500"/>
                                        <p:tgtEl>
                                          <p:spTgt spid="101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p:bldP spid="101383" grpId="0" animBg="1"/>
      <p:bldP spid="101384" grpId="0" animBg="1"/>
      <p:bldP spid="101385" grpId="0" animBg="1"/>
      <p:bldP spid="101386" grpId="0" animBg="1"/>
      <p:bldP spid="101387" grpId="0" animBg="1"/>
      <p:bldP spid="101388" grpId="0" animBg="1"/>
      <p:bldP spid="101389" grpId="0" animBg="1"/>
      <p:bldP spid="101390" grpId="0" animBg="1"/>
      <p:bldP spid="101391" grpId="0" animBg="1"/>
      <p:bldP spid="101392" grpId="0" animBg="1"/>
      <p:bldP spid="101393" grpId="0" animBg="1"/>
      <p:bldP spid="101394" grpId="0" animBg="1"/>
      <p:bldP spid="101395" grpId="0" animBg="1"/>
      <p:bldP spid="101396" grpId="0" animBg="1"/>
      <p:bldP spid="1013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3" descr="j0299125"/>
          <p:cNvPicPr>
            <a:picLocks noChangeAspect="1" noChangeArrowheads="1"/>
          </p:cNvPicPr>
          <p:nvPr/>
        </p:nvPicPr>
        <p:blipFill>
          <a:blip r:embed="rId1" cstate="print"/>
          <a:srcRect/>
          <a:stretch>
            <a:fillRect/>
          </a:stretch>
        </p:blipFill>
        <p:spPr bwMode="auto">
          <a:xfrm>
            <a:off x="2438400" y="2730500"/>
            <a:ext cx="1100138" cy="1504157"/>
          </a:xfrm>
          <a:prstGeom prst="rect">
            <a:avLst/>
          </a:prstGeom>
          <a:noFill/>
          <a:ln w="9525">
            <a:noFill/>
            <a:miter lim="800000"/>
            <a:headEnd/>
            <a:tailEnd/>
          </a:ln>
        </p:spPr>
      </p:pic>
      <p:sp>
        <p:nvSpPr>
          <p:cNvPr id="29701" name="AutoShape 4"/>
          <p:cNvSpPr>
            <a:spLocks noChangeArrowheads="1"/>
          </p:cNvSpPr>
          <p:nvPr/>
        </p:nvSpPr>
        <p:spPr bwMode="auto">
          <a:xfrm>
            <a:off x="381000" y="1651000"/>
            <a:ext cx="2362200" cy="762000"/>
          </a:xfrm>
          <a:prstGeom prst="cloudCallout">
            <a:avLst>
              <a:gd name="adj1" fmla="val 43884"/>
              <a:gd name="adj2" fmla="val 87500"/>
            </a:avLst>
          </a:prstGeom>
          <a:solidFill>
            <a:schemeClr val="accent1"/>
          </a:solidFill>
          <a:ln w="9525">
            <a:solidFill>
              <a:schemeClr val="tx1"/>
            </a:solidFill>
            <a:round/>
          </a:ln>
        </p:spPr>
        <p:txBody>
          <a:bodyPr/>
          <a:lstStyle/>
          <a:p>
            <a:pPr algn="ctr"/>
            <a:r>
              <a:rPr lang="zh-CN" altLang="en-US"/>
              <a:t>就这样够了吗？</a:t>
            </a:r>
            <a:endParaRPr lang="zh-CN" altLang="en-US"/>
          </a:p>
        </p:txBody>
      </p:sp>
      <p:sp>
        <p:nvSpPr>
          <p:cNvPr id="103445" name="AutoShape 21"/>
          <p:cNvSpPr>
            <a:spLocks noChangeArrowheads="1"/>
          </p:cNvSpPr>
          <p:nvPr/>
        </p:nvSpPr>
        <p:spPr bwMode="auto">
          <a:xfrm>
            <a:off x="4419600" y="1397000"/>
            <a:ext cx="3200400" cy="1143000"/>
          </a:xfrm>
          <a:prstGeom prst="cloudCallout">
            <a:avLst>
              <a:gd name="adj1" fmla="val -76486"/>
              <a:gd name="adj2" fmla="val 64352"/>
            </a:avLst>
          </a:prstGeom>
          <a:solidFill>
            <a:schemeClr val="accent1"/>
          </a:solidFill>
          <a:ln w="9525">
            <a:solidFill>
              <a:schemeClr val="tx1"/>
            </a:solidFill>
            <a:round/>
          </a:ln>
        </p:spPr>
        <p:txBody>
          <a:bodyPr/>
          <a:lstStyle/>
          <a:p>
            <a:pPr algn="ctr"/>
            <a:r>
              <a:rPr lang="zh-CN" altLang="en-US"/>
              <a:t>菜式统计、买酒的协议、计划等文档要统一管理起来。</a:t>
            </a:r>
            <a:endParaRPr lang="zh-CN" altLang="en-US"/>
          </a:p>
        </p:txBody>
      </p:sp>
      <p:sp>
        <p:nvSpPr>
          <p:cNvPr id="103446" name="AutoShape 22"/>
          <p:cNvSpPr>
            <a:spLocks noChangeArrowheads="1"/>
          </p:cNvSpPr>
          <p:nvPr/>
        </p:nvSpPr>
        <p:spPr bwMode="auto">
          <a:xfrm>
            <a:off x="4572000" y="3238500"/>
            <a:ext cx="2971800" cy="1270000"/>
          </a:xfrm>
          <a:prstGeom prst="cloudCallout">
            <a:avLst>
              <a:gd name="adj1" fmla="val -81144"/>
              <a:gd name="adj2" fmla="val -54792"/>
            </a:avLst>
          </a:prstGeom>
          <a:solidFill>
            <a:schemeClr val="accent1"/>
          </a:solidFill>
          <a:ln w="9525">
            <a:solidFill>
              <a:schemeClr val="tx1"/>
            </a:solidFill>
            <a:round/>
          </a:ln>
        </p:spPr>
        <p:txBody>
          <a:bodyPr/>
          <a:lstStyle/>
          <a:p>
            <a:pPr algn="ctr"/>
            <a:r>
              <a:rPr lang="zh-CN" altLang="en-US"/>
              <a:t>老板对我不放心，还派个人来监督我工作！哼！</a:t>
            </a:r>
            <a:endParaRPr lang="zh-CN" altLang="en-US"/>
          </a:p>
        </p:txBody>
      </p:sp>
      <p:sp>
        <p:nvSpPr>
          <p:cNvPr id="103447" name="Rectangle 23"/>
          <p:cNvSpPr>
            <a:spLocks noChangeArrowheads="1"/>
          </p:cNvSpPr>
          <p:nvPr/>
        </p:nvSpPr>
        <p:spPr bwMode="auto">
          <a:xfrm>
            <a:off x="4114800" y="1333500"/>
            <a:ext cx="4343400" cy="1206500"/>
          </a:xfrm>
          <a:prstGeom prst="rect">
            <a:avLst/>
          </a:prstGeom>
          <a:noFill/>
          <a:ln w="9525">
            <a:solidFill>
              <a:srgbClr val="CC3300"/>
            </a:solidFill>
            <a:prstDash val="dash"/>
            <a:miter lim="800000"/>
          </a:ln>
        </p:spPr>
        <p:txBody>
          <a:bodyPr wrap="none" anchor="ctr"/>
          <a:lstStyle/>
          <a:p>
            <a:endParaRPr lang="zh-CN" altLang="en-US"/>
          </a:p>
        </p:txBody>
      </p:sp>
      <p:sp>
        <p:nvSpPr>
          <p:cNvPr id="103448" name="Text Box 24"/>
          <p:cNvSpPr txBox="1">
            <a:spLocks noChangeArrowheads="1"/>
          </p:cNvSpPr>
          <p:nvPr/>
        </p:nvSpPr>
        <p:spPr bwMode="auto">
          <a:xfrm>
            <a:off x="6858000" y="1333501"/>
            <a:ext cx="1627369" cy="369332"/>
          </a:xfrm>
          <a:prstGeom prst="rect">
            <a:avLst/>
          </a:prstGeom>
          <a:solidFill>
            <a:srgbClr val="0033CC"/>
          </a:solidFill>
          <a:ln w="9525">
            <a:noFill/>
            <a:miter lim="800000"/>
          </a:ln>
        </p:spPr>
        <p:txBody>
          <a:bodyPr wrap="none">
            <a:spAutoFit/>
          </a:bodyPr>
          <a:lstStyle/>
          <a:p>
            <a:r>
              <a:rPr lang="zh-CN" altLang="en-US" b="1">
                <a:solidFill>
                  <a:schemeClr val="bg1"/>
                </a:solidFill>
              </a:rPr>
              <a:t>配置管理</a:t>
            </a:r>
            <a:r>
              <a:rPr lang="en-US" altLang="zh-CN" b="1">
                <a:solidFill>
                  <a:schemeClr val="bg1"/>
                </a:solidFill>
              </a:rPr>
              <a:t>(CM)</a:t>
            </a:r>
            <a:endParaRPr lang="en-US" altLang="zh-CN" b="1">
              <a:solidFill>
                <a:schemeClr val="bg1"/>
              </a:solidFill>
            </a:endParaRPr>
          </a:p>
        </p:txBody>
      </p:sp>
      <p:sp>
        <p:nvSpPr>
          <p:cNvPr id="103449" name="Rectangle 25"/>
          <p:cNvSpPr>
            <a:spLocks noChangeArrowheads="1"/>
          </p:cNvSpPr>
          <p:nvPr/>
        </p:nvSpPr>
        <p:spPr bwMode="auto">
          <a:xfrm>
            <a:off x="4572000" y="3238500"/>
            <a:ext cx="3962400" cy="1270000"/>
          </a:xfrm>
          <a:prstGeom prst="rect">
            <a:avLst/>
          </a:prstGeom>
          <a:noFill/>
          <a:ln w="9525">
            <a:solidFill>
              <a:srgbClr val="CC3300"/>
            </a:solidFill>
            <a:prstDash val="dash"/>
            <a:miter lim="800000"/>
          </a:ln>
        </p:spPr>
        <p:txBody>
          <a:bodyPr wrap="none" anchor="ctr"/>
          <a:lstStyle/>
          <a:p>
            <a:endParaRPr lang="zh-CN" altLang="en-US"/>
          </a:p>
        </p:txBody>
      </p:sp>
      <p:sp>
        <p:nvSpPr>
          <p:cNvPr id="103450" name="Text Box 26"/>
          <p:cNvSpPr txBox="1">
            <a:spLocks noChangeArrowheads="1"/>
          </p:cNvSpPr>
          <p:nvPr/>
        </p:nvSpPr>
        <p:spPr bwMode="auto">
          <a:xfrm>
            <a:off x="6629400" y="4202907"/>
            <a:ext cx="1922321" cy="369332"/>
          </a:xfrm>
          <a:prstGeom prst="rect">
            <a:avLst/>
          </a:prstGeom>
          <a:solidFill>
            <a:srgbClr val="0033CC"/>
          </a:solidFill>
          <a:ln w="9525">
            <a:noFill/>
            <a:miter lim="800000"/>
          </a:ln>
        </p:spPr>
        <p:txBody>
          <a:bodyPr wrap="none">
            <a:spAutoFit/>
          </a:bodyPr>
          <a:lstStyle/>
          <a:p>
            <a:r>
              <a:rPr lang="zh-CN" altLang="en-US" b="1">
                <a:solidFill>
                  <a:schemeClr val="bg1"/>
                </a:solidFill>
              </a:rPr>
              <a:t>质量保证</a:t>
            </a:r>
            <a:r>
              <a:rPr lang="en-US" altLang="zh-CN" b="1">
                <a:solidFill>
                  <a:schemeClr val="bg1"/>
                </a:solidFill>
              </a:rPr>
              <a:t>(PPQA)</a:t>
            </a:r>
            <a:endParaRPr lang="en-US" altLang="zh-CN"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45"/>
                                        </p:tgtEl>
                                        <p:attrNameLst>
                                          <p:attrName>style.visibility</p:attrName>
                                        </p:attrNameLst>
                                      </p:cBhvr>
                                      <p:to>
                                        <p:strVal val="visible"/>
                                      </p:to>
                                    </p:set>
                                    <p:animEffect transition="in" filter="blinds(horizontal)">
                                      <p:cBhvr>
                                        <p:cTn id="7" dur="500"/>
                                        <p:tgtEl>
                                          <p:spTgt spid="1034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446"/>
                                        </p:tgtEl>
                                        <p:attrNameLst>
                                          <p:attrName>style.visibility</p:attrName>
                                        </p:attrNameLst>
                                      </p:cBhvr>
                                      <p:to>
                                        <p:strVal val="visible"/>
                                      </p:to>
                                    </p:set>
                                    <p:animEffect transition="in" filter="blinds(horizontal)">
                                      <p:cBhvr>
                                        <p:cTn id="12" dur="500"/>
                                        <p:tgtEl>
                                          <p:spTgt spid="1034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447"/>
                                        </p:tgtEl>
                                        <p:attrNameLst>
                                          <p:attrName>style.visibility</p:attrName>
                                        </p:attrNameLst>
                                      </p:cBhvr>
                                      <p:to>
                                        <p:strVal val="visible"/>
                                      </p:to>
                                    </p:set>
                                    <p:animEffect transition="in" filter="blinds(horizontal)">
                                      <p:cBhvr>
                                        <p:cTn id="17" dur="500"/>
                                        <p:tgtEl>
                                          <p:spTgt spid="10344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3448"/>
                                        </p:tgtEl>
                                        <p:attrNameLst>
                                          <p:attrName>style.visibility</p:attrName>
                                        </p:attrNameLst>
                                      </p:cBhvr>
                                      <p:to>
                                        <p:strVal val="visible"/>
                                      </p:to>
                                    </p:set>
                                    <p:animEffect transition="in" filter="blinds(horizontal)">
                                      <p:cBhvr>
                                        <p:cTn id="20" dur="500"/>
                                        <p:tgtEl>
                                          <p:spTgt spid="1034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3449"/>
                                        </p:tgtEl>
                                        <p:attrNameLst>
                                          <p:attrName>style.visibility</p:attrName>
                                        </p:attrNameLst>
                                      </p:cBhvr>
                                      <p:to>
                                        <p:strVal val="visible"/>
                                      </p:to>
                                    </p:set>
                                    <p:animEffect transition="in" filter="blinds(horizontal)">
                                      <p:cBhvr>
                                        <p:cTn id="25" dur="500"/>
                                        <p:tgtEl>
                                          <p:spTgt spid="10344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3450"/>
                                        </p:tgtEl>
                                        <p:attrNameLst>
                                          <p:attrName>style.visibility</p:attrName>
                                        </p:attrNameLst>
                                      </p:cBhvr>
                                      <p:to>
                                        <p:strVal val="visible"/>
                                      </p:to>
                                    </p:set>
                                    <p:animEffect transition="in" filter="blinds(horizontal)">
                                      <p:cBhvr>
                                        <p:cTn id="28" dur="500"/>
                                        <p:tgtEl>
                                          <p:spTgt spid="103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5" grpId="0" animBg="1"/>
      <p:bldP spid="103446" grpId="0" animBg="1"/>
      <p:bldP spid="103447" grpId="0" animBg="1"/>
      <p:bldP spid="103448" grpId="0" animBg="1"/>
      <p:bldP spid="103449" grpId="0" animBg="1"/>
      <p:bldP spid="10345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 2</a:t>
            </a:r>
            <a:r>
              <a:rPr lang="zh-CN" altLang="en-US" sz="3200" b="1" dirty="0" smtClean="0">
                <a:solidFill>
                  <a:srgbClr val="0070C0"/>
                </a:solidFill>
                <a:latin typeface="黑体" panose="02010609060101010101" pitchFamily="49" charset="-122"/>
                <a:ea typeface="黑体" panose="02010609060101010101" pitchFamily="49" charset="-122"/>
              </a:rPr>
              <a:t>级聚餐带来的好处</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49155"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预算超出、没有位置等问题基本解决了</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聚餐基本能吃到东西</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第</a:t>
            </a:r>
            <a:r>
              <a:rPr lang="en-US" altLang="zh-CN" sz="3200" b="1" dirty="0">
                <a:solidFill>
                  <a:srgbClr val="0070C0"/>
                </a:solidFill>
                <a:latin typeface="黑体" panose="02010609060101010101" pitchFamily="49" charset="-122"/>
                <a:ea typeface="黑体" panose="02010609060101010101" pitchFamily="49" charset="-122"/>
              </a:rPr>
              <a:t>3</a:t>
            </a:r>
            <a:r>
              <a:rPr lang="zh-CN" altLang="en-US" sz="3200" b="1" dirty="0">
                <a:solidFill>
                  <a:srgbClr val="0070C0"/>
                </a:solidFill>
                <a:latin typeface="黑体" panose="02010609060101010101" pitchFamily="49" charset="-122"/>
                <a:ea typeface="黑体" panose="02010609060101010101" pitchFamily="49" charset="-122"/>
              </a:rPr>
              <a:t>级：已定义级</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195587" name="Rectangle 3"/>
          <p:cNvSpPr>
            <a:spLocks noGrp="1" noChangeArrowheads="1"/>
          </p:cNvSpPr>
          <p:nvPr>
            <p:ph type="body" idx="1"/>
          </p:nvPr>
        </p:nvSpPr>
        <p:spPr/>
        <p:txBody>
          <a:bodyPr/>
          <a:lstStyle/>
          <a:p>
            <a:pPr>
              <a:buFontTx/>
              <a:buNone/>
            </a:pPr>
            <a:r>
              <a:rPr lang="en-US" altLang="zh-CN" sz="2800" dirty="0">
                <a:solidFill>
                  <a:srgbClr val="0066FF"/>
                </a:solidFill>
                <a:latin typeface="+mn-ea"/>
              </a:rPr>
              <a:t>  </a:t>
            </a:r>
            <a:r>
              <a:rPr lang="zh-CN" altLang="en-US" sz="2800" dirty="0" smtClean="0">
                <a:solidFill>
                  <a:srgbClr val="0066FF"/>
                </a:solidFill>
                <a:latin typeface="+mn-ea"/>
              </a:rPr>
              <a:t>在</a:t>
            </a:r>
            <a:r>
              <a:rPr lang="zh-CN" altLang="en-US" sz="2800" dirty="0">
                <a:solidFill>
                  <a:srgbClr val="0066FF"/>
                </a:solidFill>
                <a:latin typeface="+mn-ea"/>
              </a:rPr>
              <a:t>成熟度等级</a:t>
            </a:r>
            <a:r>
              <a:rPr lang="en-US" altLang="zh-CN" sz="2800" dirty="0">
                <a:solidFill>
                  <a:srgbClr val="0066FF"/>
                </a:solidFill>
                <a:latin typeface="+mn-ea"/>
              </a:rPr>
              <a:t>3</a:t>
            </a:r>
            <a:r>
              <a:rPr lang="zh-CN" altLang="en-US" sz="2800" dirty="0">
                <a:solidFill>
                  <a:srgbClr val="0066FF"/>
                </a:solidFill>
                <a:latin typeface="+mn-ea"/>
              </a:rPr>
              <a:t>上，项目执行过程是通过剪裁组织的标准过程集合和组织过程财富产生的“已定义过程”，并具备与该过程相适应的运行环境。其与成熟度等级</a:t>
            </a:r>
            <a:r>
              <a:rPr lang="en-US" altLang="zh-CN" sz="2800" dirty="0">
                <a:solidFill>
                  <a:srgbClr val="0066FF"/>
                </a:solidFill>
                <a:latin typeface="+mn-ea"/>
              </a:rPr>
              <a:t>2</a:t>
            </a:r>
            <a:r>
              <a:rPr lang="zh-CN" altLang="en-US" sz="2800" dirty="0">
                <a:solidFill>
                  <a:srgbClr val="0066FF"/>
                </a:solidFill>
                <a:latin typeface="+mn-ea"/>
              </a:rPr>
              <a:t>的区别在于标准、过程描述、规程的应用范围是全组织级的</a:t>
            </a:r>
            <a:r>
              <a:rPr lang="zh-CN" altLang="en-US" dirty="0">
                <a:solidFill>
                  <a:srgbClr val="0066FF"/>
                </a:solidFill>
                <a:ea typeface="黑体" panose="02010609060101010101" pitchFamily="49" charset="-122"/>
              </a:rPr>
              <a:t>。</a:t>
            </a:r>
            <a:endParaRPr lang="zh-CN" altLang="en-US" dirty="0">
              <a:solidFill>
                <a:srgbClr val="0066FF"/>
              </a:solidFill>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p:cNvPicPr>
            <a:picLocks noGrp="1" noChangeAspect="1" noChangeArrowheads="1"/>
          </p:cNvPicPr>
          <p:nvPr>
            <p:ph type="body" idx="1"/>
          </p:nvPr>
        </p:nvPicPr>
        <p:blipFill>
          <a:blip r:embed="rId1" cstate="print"/>
          <a:srcRect/>
          <a:stretch>
            <a:fillRect/>
          </a:stretch>
        </p:blipFill>
        <p:spPr>
          <a:xfrm>
            <a:off x="1600200" y="940594"/>
            <a:ext cx="6324600" cy="3903927"/>
          </a:xfrm>
          <a:noFill/>
        </p:spPr>
      </p:pic>
      <p:sp>
        <p:nvSpPr>
          <p:cNvPr id="164868" name="AutoShape 4"/>
          <p:cNvSpPr>
            <a:spLocks noChangeArrowheads="1"/>
          </p:cNvSpPr>
          <p:nvPr/>
        </p:nvSpPr>
        <p:spPr bwMode="auto">
          <a:xfrm>
            <a:off x="4191000" y="1778000"/>
            <a:ext cx="4419600" cy="1587500"/>
          </a:xfrm>
          <a:prstGeom prst="wedgeRectCallout">
            <a:avLst>
              <a:gd name="adj1" fmla="val -70583"/>
              <a:gd name="adj2" fmla="val 21167"/>
            </a:avLst>
          </a:prstGeom>
          <a:solidFill>
            <a:srgbClr val="99CCFF"/>
          </a:solidFill>
          <a:ln w="9525">
            <a:solidFill>
              <a:schemeClr val="tx1"/>
            </a:solidFill>
            <a:miter lim="800000"/>
          </a:ln>
          <a:effectLst/>
        </p:spPr>
        <p:txBody>
          <a:bodyP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Documented, Standardized and Integrated Process followed by all Projects</a:t>
            </a:r>
            <a:endParaRPr lang="en-US" b="1">
              <a:effectLst>
                <a:outerShdw blurRad="38100" dist="38100" dir="2700000" algn="tl">
                  <a:srgbClr val="FFFFFF"/>
                </a:outerShdw>
              </a:effectLst>
              <a:latin typeface="Arial" panose="020B0604020202020204" pitchFamily="34" charset="0"/>
            </a:endParaRPr>
          </a:p>
        </p:txBody>
      </p:sp>
      <p:sp>
        <p:nvSpPr>
          <p:cNvPr id="164869" name="Rectangle 5"/>
          <p:cNvSpPr>
            <a:spLocks noChangeArrowheads="1"/>
          </p:cNvSpPr>
          <p:nvPr/>
        </p:nvSpPr>
        <p:spPr bwMode="auto">
          <a:xfrm>
            <a:off x="1600200" y="2698750"/>
            <a:ext cx="1676400" cy="317500"/>
          </a:xfrm>
          <a:prstGeom prst="rect">
            <a:avLst/>
          </a:prstGeom>
          <a:solidFill>
            <a:srgbClr val="99CCFF"/>
          </a:solidFill>
          <a:ln w="9525">
            <a:solidFill>
              <a:schemeClr val="tx1"/>
            </a:solidFill>
            <a:miter lim="800000"/>
          </a:ln>
          <a:effectLst/>
        </p:spPr>
        <p:txBody>
          <a:bodyPr wrap="none" anchor="ct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Defined</a:t>
            </a:r>
            <a:endParaRPr lang="en-US"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64869"/>
                                        </p:tgtEl>
                                        <p:attrNameLst>
                                          <p:attrName>style.visibility</p:attrName>
                                        </p:attrNameLst>
                                      </p:cBhvr>
                                      <p:to>
                                        <p:strVal val="visible"/>
                                      </p:to>
                                    </p:set>
                                  </p:childTnLst>
                                </p:cTn>
                              </p:par>
                            </p:childTnLst>
                          </p:cTn>
                        </p:par>
                        <p:par>
                          <p:cTn id="7" fill="hold">
                            <p:stCondLst>
                              <p:cond delay="1500"/>
                            </p:stCondLst>
                            <p:childTnLst>
                              <p:par>
                                <p:cTn id="8" presetID="23" presetClass="entr" presetSubtype="16" fill="hold" grpId="0" nodeType="afterEffect">
                                  <p:stCondLst>
                                    <p:cond delay="1000"/>
                                  </p:stCondLst>
                                  <p:childTnLst>
                                    <p:set>
                                      <p:cBhvr>
                                        <p:cTn id="9" dur="1" fill="hold">
                                          <p:stCondLst>
                                            <p:cond delay="0"/>
                                          </p:stCondLst>
                                        </p:cTn>
                                        <p:tgtEl>
                                          <p:spTgt spid="164868"/>
                                        </p:tgtEl>
                                        <p:attrNameLst>
                                          <p:attrName>style.visibility</p:attrName>
                                        </p:attrNameLst>
                                      </p:cBhvr>
                                      <p:to>
                                        <p:strVal val="visible"/>
                                      </p:to>
                                    </p:set>
                                    <p:anim calcmode="lin" valueType="num">
                                      <p:cBhvr>
                                        <p:cTn id="10" dur="500" fill="hold"/>
                                        <p:tgtEl>
                                          <p:spTgt spid="164868"/>
                                        </p:tgtEl>
                                        <p:attrNameLst>
                                          <p:attrName>ppt_w</p:attrName>
                                        </p:attrNameLst>
                                      </p:cBhvr>
                                      <p:tavLst>
                                        <p:tav tm="0">
                                          <p:val>
                                            <p:fltVal val="0"/>
                                          </p:val>
                                        </p:tav>
                                        <p:tav tm="100000">
                                          <p:val>
                                            <p:strVal val="#ppt_w"/>
                                          </p:val>
                                        </p:tav>
                                      </p:tavLst>
                                    </p:anim>
                                    <p:anim calcmode="lin" valueType="num">
                                      <p:cBhvr>
                                        <p:cTn id="11" dur="500" fill="hold"/>
                                        <p:tgtEl>
                                          <p:spTgt spid="1648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P spid="16486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sz="3200" b="1" dirty="0" smtClean="0">
                <a:solidFill>
                  <a:srgbClr val="0070C0"/>
                </a:solidFill>
                <a:latin typeface="黑体" panose="02010609060101010101" pitchFamily="49" charset="-122"/>
                <a:ea typeface="黑体" panose="02010609060101010101" pitchFamily="49" charset="-122"/>
              </a:rPr>
              <a:t>已</a:t>
            </a:r>
            <a:r>
              <a:rPr lang="zh-CN" altLang="en-US" sz="3200" b="1" dirty="0">
                <a:solidFill>
                  <a:srgbClr val="0070C0"/>
                </a:solidFill>
                <a:latin typeface="黑体" panose="02010609060101010101" pitchFamily="49" charset="-122"/>
                <a:ea typeface="黑体" panose="02010609060101010101" pitchFamily="49" charset="-122"/>
              </a:rPr>
              <a:t>定义过</a:t>
            </a:r>
            <a:r>
              <a:rPr lang="zh-CN" altLang="en-US" sz="3200" b="1" dirty="0" smtClean="0">
                <a:solidFill>
                  <a:srgbClr val="0070C0"/>
                </a:solidFill>
                <a:latin typeface="黑体" panose="02010609060101010101" pitchFamily="49" charset="-122"/>
                <a:ea typeface="黑体" panose="02010609060101010101" pitchFamily="49" charset="-122"/>
              </a:rPr>
              <a:t>程</a:t>
            </a:r>
            <a:endParaRPr lang="en-US" altLang="zh-CN" sz="3200" b="1" dirty="0">
              <a:solidFill>
                <a:srgbClr val="0070C0"/>
              </a:solidFill>
              <a:latin typeface="黑体" panose="02010609060101010101" pitchFamily="49" charset="-122"/>
              <a:ea typeface="黑体" panose="02010609060101010101" pitchFamily="49" charset="-122"/>
            </a:endParaRPr>
          </a:p>
        </p:txBody>
      </p:sp>
      <p:pic>
        <p:nvPicPr>
          <p:cNvPr id="196611" name="Picture 3" descr="TSJ]J419]47[J%FU2V026VH"/>
          <p:cNvPicPr>
            <a:picLocks noChangeAspect="1" noChangeArrowheads="1"/>
          </p:cNvPicPr>
          <p:nvPr/>
        </p:nvPicPr>
        <p:blipFill>
          <a:blip r:embed="rId1" cstate="print"/>
          <a:srcRect/>
          <a:stretch>
            <a:fillRect/>
          </a:stretch>
        </p:blipFill>
        <p:spPr bwMode="auto">
          <a:xfrm>
            <a:off x="395289" y="1236928"/>
            <a:ext cx="7850187" cy="395948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第</a:t>
            </a:r>
            <a:r>
              <a:rPr lang="en-US" altLang="zh-CN" sz="3200" b="1" dirty="0">
                <a:solidFill>
                  <a:srgbClr val="0070C0"/>
                </a:solidFill>
                <a:latin typeface="黑体" panose="02010609060101010101" pitchFamily="49" charset="-122"/>
                <a:ea typeface="黑体" panose="02010609060101010101" pitchFamily="49" charset="-122"/>
              </a:rPr>
              <a:t>3</a:t>
            </a:r>
            <a:r>
              <a:rPr lang="zh-CN" altLang="en-US" sz="3200" b="1" dirty="0">
                <a:solidFill>
                  <a:srgbClr val="0070C0"/>
                </a:solidFill>
                <a:latin typeface="黑体" panose="02010609060101010101" pitchFamily="49" charset="-122"/>
                <a:ea typeface="黑体" panose="02010609060101010101" pitchFamily="49" charset="-122"/>
              </a:rPr>
              <a:t>级：已定义级过程域</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197635" name="Rectangle 3"/>
          <p:cNvSpPr>
            <a:spLocks noGrp="1" noChangeArrowheads="1"/>
          </p:cNvSpPr>
          <p:nvPr>
            <p:ph type="body" idx="1"/>
          </p:nvPr>
        </p:nvSpPr>
        <p:spPr>
          <a:xfrm>
            <a:off x="2447926" y="1117865"/>
            <a:ext cx="3636963" cy="4200260"/>
          </a:xfrm>
        </p:spPr>
        <p:txBody>
          <a:bodyPr/>
          <a:lstStyle/>
          <a:p>
            <a:pPr>
              <a:lnSpc>
                <a:spcPct val="80000"/>
              </a:lnSpc>
            </a:pPr>
            <a:r>
              <a:rPr lang="zh-CN" altLang="en-US" sz="2800" dirty="0">
                <a:solidFill>
                  <a:srgbClr val="0066FF"/>
                </a:solidFill>
                <a:ea typeface="黑体" panose="02010609060101010101" pitchFamily="49" charset="-122"/>
              </a:rPr>
              <a:t>需求开发</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技术解决</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产品集成</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验证确认</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组织过程聚焦</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组织过程定义</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组织培训</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集成项目管理</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风险管理</a:t>
            </a:r>
            <a:endParaRPr lang="zh-CN" altLang="en-US" sz="2800" dirty="0">
              <a:solidFill>
                <a:srgbClr val="0066FF"/>
              </a:solidFill>
              <a:ea typeface="黑体" panose="02010609060101010101" pitchFamily="49" charset="-122"/>
            </a:endParaRPr>
          </a:p>
          <a:p>
            <a:pPr>
              <a:lnSpc>
                <a:spcPct val="80000"/>
              </a:lnSpc>
            </a:pPr>
            <a:r>
              <a:rPr lang="zh-CN" altLang="en-US" sz="2800" dirty="0">
                <a:solidFill>
                  <a:srgbClr val="0066FF"/>
                </a:solidFill>
                <a:ea typeface="黑体" panose="02010609060101010101" pitchFamily="49" charset="-122"/>
              </a:rPr>
              <a:t>决策分析和决定</a:t>
            </a:r>
            <a:endParaRPr lang="zh-CN" altLang="en-US" sz="2800" dirty="0">
              <a:solidFill>
                <a:srgbClr val="0066FF"/>
              </a:solidFill>
              <a:ea typeface="黑体" panose="02010609060101010101" pitchFamily="49" charset="-122"/>
            </a:endParaRPr>
          </a:p>
        </p:txBody>
      </p:sp>
      <p:pic>
        <p:nvPicPr>
          <p:cNvPr id="197636" name="Picture 4" descr="2(SC%5RJ1@B}1S{L3`${Q{O"/>
          <p:cNvPicPr>
            <a:picLocks noChangeAspect="1" noChangeArrowheads="1"/>
          </p:cNvPicPr>
          <p:nvPr/>
        </p:nvPicPr>
        <p:blipFill>
          <a:blip r:embed="rId1" cstate="print"/>
          <a:srcRect/>
          <a:stretch>
            <a:fillRect/>
          </a:stretch>
        </p:blipFill>
        <p:spPr bwMode="auto">
          <a:xfrm>
            <a:off x="6227763" y="928674"/>
            <a:ext cx="1238250" cy="464346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z="3200" b="1" dirty="0" smtClean="0">
                <a:solidFill>
                  <a:srgbClr val="0070C0"/>
                </a:solidFill>
                <a:ea typeface="华文彩云" pitchFamily="2" charset="-122"/>
              </a:rPr>
              <a:t>CMM</a:t>
            </a:r>
            <a:endParaRPr lang="en-US" altLang="zh-CN" sz="3200" b="1" dirty="0">
              <a:solidFill>
                <a:srgbClr val="0070C0"/>
              </a:solidFill>
              <a:ea typeface="华文彩云" pitchFamily="2" charset="-122"/>
            </a:endParaRPr>
          </a:p>
        </p:txBody>
      </p:sp>
      <p:sp>
        <p:nvSpPr>
          <p:cNvPr id="71683" name="Rectangle 3"/>
          <p:cNvSpPr>
            <a:spLocks noGrp="1" noChangeArrowheads="1"/>
          </p:cNvSpPr>
          <p:nvPr>
            <p:ph type="body" idx="1"/>
          </p:nvPr>
        </p:nvSpPr>
        <p:spPr>
          <a:xfrm>
            <a:off x="457200" y="1333500"/>
            <a:ext cx="8829708" cy="3771900"/>
          </a:xfrm>
        </p:spPr>
        <p:txBody>
          <a:bodyPr/>
          <a:lstStyle/>
          <a:p>
            <a:r>
              <a:rPr lang="en-US" altLang="zh-CN" sz="2800" dirty="0">
                <a:solidFill>
                  <a:srgbClr val="0066FF"/>
                </a:solidFill>
                <a:latin typeface="+mn-ea"/>
              </a:rPr>
              <a:t>CMM — Capability Maturity Model for Software         </a:t>
            </a:r>
            <a:r>
              <a:rPr lang="en-US" altLang="zh-CN" sz="2800" dirty="0" smtClean="0">
                <a:solidFill>
                  <a:srgbClr val="0066FF"/>
                </a:solidFill>
                <a:latin typeface="+mn-ea"/>
              </a:rPr>
              <a:t>   </a:t>
            </a:r>
            <a:endParaRPr lang="en-US" altLang="zh-CN" sz="2800" dirty="0" smtClean="0">
              <a:solidFill>
                <a:srgbClr val="0066FF"/>
              </a:solidFill>
              <a:latin typeface="+mn-ea"/>
            </a:endParaRPr>
          </a:p>
          <a:p>
            <a:r>
              <a:rPr lang="en-US" altLang="zh-CN" sz="2800" dirty="0" smtClean="0">
                <a:solidFill>
                  <a:srgbClr val="0066FF"/>
                </a:solidFill>
                <a:latin typeface="+mn-ea"/>
              </a:rPr>
              <a:t>      </a:t>
            </a:r>
            <a:r>
              <a:rPr lang="zh-CN" altLang="en-US" sz="2800" dirty="0" smtClean="0">
                <a:solidFill>
                  <a:srgbClr val="0066FF"/>
                </a:solidFill>
                <a:latin typeface="+mn-ea"/>
              </a:rPr>
              <a:t>软</a:t>
            </a:r>
            <a:r>
              <a:rPr lang="zh-CN" altLang="en-US" sz="2800" dirty="0">
                <a:solidFill>
                  <a:srgbClr val="0066FF"/>
                </a:solidFill>
                <a:latin typeface="+mn-ea"/>
              </a:rPr>
              <a:t>件能力成熟度模型；</a:t>
            </a:r>
            <a:endParaRPr lang="zh-CN" altLang="en-US" sz="2800" dirty="0">
              <a:solidFill>
                <a:srgbClr val="0066FF"/>
              </a:solidFill>
              <a:latin typeface="+mn-ea"/>
            </a:endParaRPr>
          </a:p>
          <a:p>
            <a:r>
              <a:rPr lang="zh-CN" altLang="en-US" sz="2800" dirty="0" smtClean="0">
                <a:solidFill>
                  <a:srgbClr val="0066FF"/>
                </a:solidFill>
                <a:latin typeface="+mn-ea"/>
              </a:rPr>
              <a:t>定</a:t>
            </a:r>
            <a:r>
              <a:rPr lang="zh-CN" altLang="en-US" sz="2800" dirty="0">
                <a:solidFill>
                  <a:srgbClr val="0066FF"/>
                </a:solidFill>
                <a:latin typeface="+mn-ea"/>
              </a:rPr>
              <a:t>义：对于软件组织在定义、实现、度量、控制  和改善其软件过程的各个发展阶段的描述。</a:t>
            </a:r>
            <a:endParaRPr lang="zh-CN" altLang="en-US" sz="2800" dirty="0">
              <a:solidFill>
                <a:srgbClr val="0066FF"/>
              </a:solidFill>
              <a:latin typeface="+mn-ea"/>
            </a:endParaRPr>
          </a:p>
          <a:p>
            <a:r>
              <a:rPr lang="zh-CN" altLang="en-US" sz="2800" dirty="0" smtClean="0">
                <a:solidFill>
                  <a:srgbClr val="0066FF"/>
                </a:solidFill>
                <a:latin typeface="+mn-ea"/>
              </a:rPr>
              <a:t>目的</a:t>
            </a:r>
            <a:r>
              <a:rPr lang="zh-CN" altLang="en-US" sz="2800" dirty="0">
                <a:solidFill>
                  <a:srgbClr val="0066FF"/>
                </a:solidFill>
                <a:latin typeface="+mn-ea"/>
              </a:rPr>
              <a:t>：帮助企业进行对软件工程过程的管理和改  进</a:t>
            </a:r>
            <a:r>
              <a:rPr lang="en-US" altLang="zh-CN" sz="2800" dirty="0">
                <a:solidFill>
                  <a:srgbClr val="0066FF"/>
                </a:solidFill>
                <a:latin typeface="+mn-ea"/>
              </a:rPr>
              <a:t>,</a:t>
            </a:r>
            <a:r>
              <a:rPr lang="zh-CN" altLang="en-US" sz="2800" dirty="0">
                <a:solidFill>
                  <a:srgbClr val="0066FF"/>
                </a:solidFill>
                <a:latin typeface="+mn-ea"/>
              </a:rPr>
              <a:t>增强开发制造能力</a:t>
            </a:r>
            <a:r>
              <a:rPr lang="en-US" altLang="zh-CN" sz="2800" dirty="0">
                <a:solidFill>
                  <a:srgbClr val="0066FF"/>
                </a:solidFill>
                <a:latin typeface="+mn-ea"/>
              </a:rPr>
              <a:t>,</a:t>
            </a:r>
            <a:r>
              <a:rPr lang="zh-CN" altLang="en-US" sz="2800" dirty="0">
                <a:solidFill>
                  <a:srgbClr val="0066FF"/>
                </a:solidFill>
                <a:latin typeface="+mn-ea"/>
              </a:rPr>
              <a:t>从而能按时地、不超预算地制造出高质量的软件。</a:t>
            </a:r>
            <a:endParaRPr lang="zh-CN" altLang="en-US" sz="2800" dirty="0">
              <a:solidFill>
                <a:srgbClr val="0066FF"/>
              </a:solidFill>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 2</a:t>
            </a:r>
            <a:r>
              <a:rPr lang="zh-CN" altLang="en-US" sz="3200" b="1" dirty="0" smtClean="0">
                <a:solidFill>
                  <a:srgbClr val="0070C0"/>
                </a:solidFill>
                <a:latin typeface="黑体" panose="02010609060101010101" pitchFamily="49" charset="-122"/>
                <a:ea typeface="黑体" panose="02010609060101010101" pitchFamily="49" charset="-122"/>
              </a:rPr>
              <a:t>级聚餐产生的问题</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49155"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员工喝醉、酒后事故等</a:t>
            </a:r>
            <a:r>
              <a:rPr lang="zh-CN" altLang="en-US" sz="2800" dirty="0" smtClean="0">
                <a:solidFill>
                  <a:srgbClr val="0070C0"/>
                </a:solidFill>
                <a:latin typeface="+mn-ea"/>
              </a:rPr>
              <a:t>风险发生了怎么办？</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用什么方法调查大家喜欢吃什么菜式呢？有指南就好了？</a:t>
            </a:r>
            <a:endParaRPr lang="zh-CN" altLang="en-US" sz="2800" dirty="0" smtClean="0">
              <a:solidFill>
                <a:srgbClr val="0070C0"/>
              </a:solidFill>
              <a:latin typeface="+mn-ea"/>
            </a:endParaRPr>
          </a:p>
          <a:p>
            <a:pPr eaLnBrk="1" hangingPunct="1"/>
            <a:r>
              <a:rPr lang="zh-CN" altLang="en-US" sz="2800" dirty="0" smtClean="0">
                <a:solidFill>
                  <a:srgbClr val="0070C0"/>
                </a:solidFill>
                <a:latin typeface="+mn-ea"/>
              </a:rPr>
              <a:t>公司发展了，其他部门也要组织聚餐，如何把成功经验推广到其他部门？</a:t>
            </a:r>
            <a:endParaRPr lang="en-US" altLang="zh-CN" sz="2800" dirty="0" smtClean="0">
              <a:solidFill>
                <a:srgbClr val="0070C0"/>
              </a:solidFill>
              <a:latin typeface="+mn-ea"/>
            </a:endParaRPr>
          </a:p>
          <a:p>
            <a:pPr eaLnBrk="1" hangingPunct="1"/>
            <a:r>
              <a:rPr lang="zh-CN" altLang="en-US" sz="2800" dirty="0" smtClean="0">
                <a:solidFill>
                  <a:srgbClr val="0070C0"/>
                </a:solidFill>
                <a:latin typeface="+mn-ea"/>
              </a:rPr>
              <a:t>聚餐组织人换一个还会知道怎么组织吗？</a:t>
            </a:r>
            <a:endParaRPr lang="en-US" altLang="zh-CN" sz="2800" dirty="0" smtClean="0">
              <a:solidFill>
                <a:srgbClr val="0070C0"/>
              </a:solidFill>
              <a:latin typeface="+mn-ea"/>
            </a:endParaRPr>
          </a:p>
          <a:p>
            <a:pPr eaLnBrk="1" hangingPunct="1"/>
            <a:r>
              <a:rPr lang="en-US" altLang="zh-CN" sz="2800" dirty="0" smtClean="0">
                <a:solidFill>
                  <a:srgbClr val="0070C0"/>
                </a:solidFill>
                <a:latin typeface="+mn-ea"/>
              </a:rPr>
              <a:t>……</a:t>
            </a:r>
            <a:endParaRPr lang="en-US" altLang="zh-CN" sz="2800" dirty="0" smtClean="0">
              <a:solidFill>
                <a:srgbClr val="0070C0"/>
              </a:solidFill>
              <a:latin typeface="+mn-ea"/>
            </a:endParaRPr>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20"/>
            <a:ext cx="8229600" cy="952500"/>
          </a:xfrm>
        </p:spPr>
        <p:txBody>
          <a:bodyPr/>
          <a:lstStyle/>
          <a:p>
            <a:pPr eaLnBrk="1" hangingPunct="1"/>
            <a:r>
              <a:rPr lang="zh-CN" altLang="en-US" sz="3200" b="1" dirty="0" smtClean="0">
                <a:solidFill>
                  <a:srgbClr val="0070C0"/>
                </a:solidFill>
                <a:latin typeface="黑体" panose="02010609060101010101" pitchFamily="49" charset="-122"/>
                <a:ea typeface="黑体" panose="02010609060101010101" pitchFamily="49" charset="-122"/>
              </a:rPr>
              <a:t>第</a:t>
            </a:r>
            <a:r>
              <a:rPr lang="en-US" altLang="zh-CN" sz="3200" b="1" dirty="0" smtClean="0">
                <a:solidFill>
                  <a:srgbClr val="0070C0"/>
                </a:solidFill>
                <a:latin typeface="黑体" panose="02010609060101010101" pitchFamily="49" charset="-122"/>
                <a:ea typeface="黑体" panose="02010609060101010101" pitchFamily="49" charset="-122"/>
              </a:rPr>
              <a:t>3</a:t>
            </a:r>
            <a:r>
              <a:rPr lang="zh-CN" altLang="en-US" sz="3200" b="1" dirty="0" smtClean="0">
                <a:solidFill>
                  <a:srgbClr val="0070C0"/>
                </a:solidFill>
                <a:latin typeface="黑体" panose="02010609060101010101" pitchFamily="49" charset="-122"/>
                <a:ea typeface="黑体" panose="02010609060101010101" pitchFamily="49" charset="-122"/>
              </a:rPr>
              <a:t>级的解决方法</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50179" name="Rectangle 3"/>
          <p:cNvSpPr>
            <a:spLocks noGrp="1" noChangeArrowheads="1"/>
          </p:cNvSpPr>
          <p:nvPr>
            <p:ph type="body" idx="1"/>
          </p:nvPr>
        </p:nvSpPr>
        <p:spPr>
          <a:xfrm>
            <a:off x="857224" y="785798"/>
            <a:ext cx="7772400" cy="4064000"/>
          </a:xfrm>
        </p:spPr>
        <p:txBody>
          <a:bodyPr/>
          <a:lstStyle/>
          <a:p>
            <a:pPr eaLnBrk="1" hangingPunct="1">
              <a:lnSpc>
                <a:spcPct val="80000"/>
              </a:lnSpc>
            </a:pPr>
            <a:r>
              <a:rPr lang="zh-CN" altLang="en-US" sz="2800" dirty="0" smtClean="0">
                <a:solidFill>
                  <a:srgbClr val="0070C0"/>
                </a:solidFill>
                <a:latin typeface="+mn-ea"/>
              </a:rPr>
              <a:t>经过一段时间积累，以下活动都有明确的指导文档：</a:t>
            </a:r>
            <a:endParaRPr lang="zh-CN" altLang="en-US" sz="2800" dirty="0" smtClean="0">
              <a:solidFill>
                <a:srgbClr val="0070C0"/>
              </a:solidFill>
              <a:latin typeface="+mn-ea"/>
            </a:endParaRPr>
          </a:p>
          <a:p>
            <a:pPr lvl="1" eaLnBrk="1" hangingPunct="1">
              <a:lnSpc>
                <a:spcPct val="80000"/>
              </a:lnSpc>
            </a:pPr>
            <a:r>
              <a:rPr lang="zh-CN" altLang="en-US" dirty="0" smtClean="0">
                <a:solidFill>
                  <a:srgbClr val="0070C0"/>
                </a:solidFill>
                <a:latin typeface="+mn-ea"/>
              </a:rPr>
              <a:t>如何写计划</a:t>
            </a:r>
            <a:endParaRPr lang="zh-CN" altLang="en-US" dirty="0" smtClean="0">
              <a:solidFill>
                <a:srgbClr val="0070C0"/>
              </a:solidFill>
              <a:latin typeface="+mn-ea"/>
            </a:endParaRPr>
          </a:p>
          <a:p>
            <a:pPr lvl="1" eaLnBrk="1" hangingPunct="1">
              <a:lnSpc>
                <a:spcPct val="80000"/>
              </a:lnSpc>
            </a:pPr>
            <a:r>
              <a:rPr lang="zh-CN" altLang="en-US" dirty="0" smtClean="0">
                <a:solidFill>
                  <a:srgbClr val="0070C0"/>
                </a:solidFill>
                <a:latin typeface="+mn-ea"/>
              </a:rPr>
              <a:t>如何组织吃饭现场活动</a:t>
            </a:r>
            <a:endParaRPr lang="zh-CN" altLang="en-US" dirty="0" smtClean="0">
              <a:solidFill>
                <a:srgbClr val="0070C0"/>
              </a:solidFill>
              <a:latin typeface="+mn-ea"/>
            </a:endParaRPr>
          </a:p>
          <a:p>
            <a:pPr lvl="1" eaLnBrk="1" hangingPunct="1">
              <a:lnSpc>
                <a:spcPct val="80000"/>
              </a:lnSpc>
            </a:pPr>
            <a:r>
              <a:rPr lang="zh-CN" altLang="en-US" dirty="0" smtClean="0">
                <a:solidFill>
                  <a:srgbClr val="0070C0"/>
                </a:solidFill>
                <a:latin typeface="+mn-ea"/>
              </a:rPr>
              <a:t>如何确定餐单</a:t>
            </a:r>
            <a:endParaRPr lang="zh-CN" altLang="en-US" dirty="0" smtClean="0">
              <a:solidFill>
                <a:srgbClr val="0070C0"/>
              </a:solidFill>
              <a:latin typeface="+mn-ea"/>
            </a:endParaRPr>
          </a:p>
          <a:p>
            <a:pPr lvl="1" eaLnBrk="1" hangingPunct="1">
              <a:lnSpc>
                <a:spcPct val="80000"/>
              </a:lnSpc>
            </a:pPr>
            <a:r>
              <a:rPr lang="en-US" altLang="zh-CN" dirty="0" smtClean="0">
                <a:solidFill>
                  <a:srgbClr val="0070C0"/>
                </a:solidFill>
                <a:latin typeface="+mn-ea"/>
              </a:rPr>
              <a:t>….</a:t>
            </a:r>
            <a:endParaRPr lang="en-US" altLang="zh-CN" dirty="0" smtClean="0">
              <a:solidFill>
                <a:srgbClr val="0070C0"/>
              </a:solidFill>
              <a:latin typeface="+mn-ea"/>
            </a:endParaRPr>
          </a:p>
          <a:p>
            <a:pPr eaLnBrk="1" hangingPunct="1">
              <a:lnSpc>
                <a:spcPct val="80000"/>
              </a:lnSpc>
            </a:pPr>
            <a:r>
              <a:rPr lang="zh-CN" altLang="en-US" sz="2800" dirty="0" smtClean="0">
                <a:solidFill>
                  <a:srgbClr val="0070C0"/>
                </a:solidFill>
                <a:latin typeface="+mn-ea"/>
              </a:rPr>
              <a:t>对于确定餐单、选定酒水供应商方面采用决策分析的办法。</a:t>
            </a:r>
            <a:endParaRPr lang="zh-CN" altLang="en-US" sz="2800" dirty="0" smtClean="0">
              <a:solidFill>
                <a:srgbClr val="0070C0"/>
              </a:solidFill>
              <a:latin typeface="+mn-ea"/>
            </a:endParaRPr>
          </a:p>
          <a:p>
            <a:pPr eaLnBrk="1" hangingPunct="1">
              <a:lnSpc>
                <a:spcPct val="80000"/>
              </a:lnSpc>
            </a:pPr>
            <a:r>
              <a:rPr lang="zh-CN" altLang="en-US" sz="2800" dirty="0" smtClean="0">
                <a:solidFill>
                  <a:srgbClr val="0070C0"/>
                </a:solidFill>
                <a:latin typeface="+mn-ea"/>
              </a:rPr>
              <a:t>进行风险管理。</a:t>
            </a:r>
            <a:endParaRPr lang="zh-CN" altLang="en-US" sz="2800" dirty="0" smtClean="0">
              <a:solidFill>
                <a:srgbClr val="0070C0"/>
              </a:solidFill>
              <a:latin typeface="+mn-ea"/>
            </a:endParaRPr>
          </a:p>
          <a:p>
            <a:pPr eaLnBrk="1" hangingPunct="1">
              <a:lnSpc>
                <a:spcPct val="80000"/>
              </a:lnSpc>
            </a:pPr>
            <a:r>
              <a:rPr lang="zh-CN" altLang="en-US" sz="2800" dirty="0" smtClean="0">
                <a:solidFill>
                  <a:srgbClr val="0070C0"/>
                </a:solidFill>
                <a:latin typeface="+mn-ea"/>
              </a:rPr>
              <a:t>建立了相应的培训制度。</a:t>
            </a:r>
            <a:endParaRPr lang="zh-CN" altLang="en-US" sz="2800" dirty="0" smtClean="0">
              <a:solidFill>
                <a:srgbClr val="0070C0"/>
              </a:solidFill>
              <a:latin typeface="+mn-ea"/>
            </a:endParaRPr>
          </a:p>
          <a:p>
            <a:pPr eaLnBrk="1" hangingPunct="1">
              <a:lnSpc>
                <a:spcPct val="80000"/>
              </a:lnSpc>
            </a:pPr>
            <a:r>
              <a:rPr lang="zh-CN" altLang="en-US" sz="2800" dirty="0" smtClean="0">
                <a:solidFill>
                  <a:srgbClr val="0070C0"/>
                </a:solidFill>
                <a:latin typeface="+mn-ea"/>
              </a:rPr>
              <a:t>另外，为了让组织聚餐活动越做越好，成立了专门的</a:t>
            </a:r>
            <a:r>
              <a:rPr lang="en-US" altLang="zh-CN" sz="2800" dirty="0" smtClean="0">
                <a:solidFill>
                  <a:srgbClr val="0070C0"/>
                </a:solidFill>
                <a:latin typeface="+mn-ea"/>
              </a:rPr>
              <a:t>SEPG</a:t>
            </a:r>
            <a:r>
              <a:rPr lang="zh-CN" altLang="en-US" sz="2800" dirty="0" smtClean="0">
                <a:solidFill>
                  <a:srgbClr val="0070C0"/>
                </a:solidFill>
                <a:latin typeface="+mn-ea"/>
              </a:rPr>
              <a:t>来维护文档</a:t>
            </a:r>
            <a:endParaRPr lang="zh-CN" altLang="en-US" sz="2800" dirty="0" smtClean="0">
              <a:solidFill>
                <a:srgbClr val="0070C0"/>
              </a:solidFill>
              <a:latin typeface="+mn-ea"/>
            </a:endParaRPr>
          </a:p>
          <a:p>
            <a:pPr eaLnBrk="1" hangingPunct="1">
              <a:lnSpc>
                <a:spcPct val="80000"/>
              </a:lnSpc>
            </a:pPr>
            <a:endParaRPr lang="zh-CN" altLang="en-US" sz="2800" dirty="0" smtClean="0"/>
          </a:p>
        </p:txBody>
      </p:sp>
      <p:sp>
        <p:nvSpPr>
          <p:cNvPr id="50181" name="Text Box 5"/>
          <p:cNvSpPr txBox="1">
            <a:spLocks noChangeArrowheads="1"/>
          </p:cNvSpPr>
          <p:nvPr/>
        </p:nvSpPr>
        <p:spPr bwMode="auto">
          <a:xfrm>
            <a:off x="5832866" y="1925417"/>
            <a:ext cx="2168158" cy="646331"/>
          </a:xfrm>
          <a:prstGeom prst="rect">
            <a:avLst/>
          </a:prstGeom>
          <a:solidFill>
            <a:srgbClr val="FFFF00"/>
          </a:solidFill>
          <a:ln w="9525">
            <a:noFill/>
            <a:miter lim="800000"/>
          </a:ln>
        </p:spPr>
        <p:txBody>
          <a:bodyPr wrap="none">
            <a:spAutoFit/>
          </a:bodyPr>
          <a:lstStyle/>
          <a:p>
            <a:r>
              <a:rPr lang="en-US" altLang="zh-CN" dirty="0"/>
              <a:t>RD TS VER VAL PI</a:t>
            </a:r>
            <a:endParaRPr lang="en-US" altLang="zh-CN" dirty="0"/>
          </a:p>
          <a:p>
            <a:r>
              <a:rPr lang="en-US" altLang="zh-CN" dirty="0"/>
              <a:t>IPM </a:t>
            </a:r>
            <a:endParaRPr lang="en-US" altLang="zh-CN" dirty="0"/>
          </a:p>
        </p:txBody>
      </p:sp>
      <p:sp>
        <p:nvSpPr>
          <p:cNvPr id="50182" name="Text Box 6"/>
          <p:cNvSpPr txBox="1">
            <a:spLocks noChangeArrowheads="1"/>
          </p:cNvSpPr>
          <p:nvPr/>
        </p:nvSpPr>
        <p:spPr bwMode="auto">
          <a:xfrm>
            <a:off x="3733802" y="3643318"/>
            <a:ext cx="671979" cy="369332"/>
          </a:xfrm>
          <a:prstGeom prst="rect">
            <a:avLst/>
          </a:prstGeom>
          <a:solidFill>
            <a:srgbClr val="FFFF00"/>
          </a:solidFill>
          <a:ln w="9525">
            <a:noFill/>
            <a:miter lim="800000"/>
          </a:ln>
        </p:spPr>
        <p:txBody>
          <a:bodyPr wrap="none">
            <a:spAutoFit/>
          </a:bodyPr>
          <a:lstStyle/>
          <a:p>
            <a:r>
              <a:rPr lang="en-US" altLang="zh-CN" dirty="0"/>
              <a:t>DAR</a:t>
            </a:r>
            <a:endParaRPr lang="en-US" altLang="zh-CN" dirty="0"/>
          </a:p>
        </p:txBody>
      </p:sp>
      <p:sp>
        <p:nvSpPr>
          <p:cNvPr id="50183" name="Text Box 7"/>
          <p:cNvSpPr txBox="1">
            <a:spLocks noChangeArrowheads="1"/>
          </p:cNvSpPr>
          <p:nvPr/>
        </p:nvSpPr>
        <p:spPr bwMode="auto">
          <a:xfrm>
            <a:off x="3934799" y="4071946"/>
            <a:ext cx="851515" cy="369332"/>
          </a:xfrm>
          <a:prstGeom prst="rect">
            <a:avLst/>
          </a:prstGeom>
          <a:solidFill>
            <a:srgbClr val="FFFF00"/>
          </a:solidFill>
          <a:ln w="9525">
            <a:noFill/>
            <a:miter lim="800000"/>
          </a:ln>
        </p:spPr>
        <p:txBody>
          <a:bodyPr wrap="none">
            <a:spAutoFit/>
          </a:bodyPr>
          <a:lstStyle/>
          <a:p>
            <a:r>
              <a:rPr lang="en-US" altLang="zh-CN" dirty="0"/>
              <a:t>RSKM</a:t>
            </a:r>
            <a:endParaRPr lang="en-US" altLang="zh-CN" dirty="0"/>
          </a:p>
        </p:txBody>
      </p:sp>
      <p:sp>
        <p:nvSpPr>
          <p:cNvPr id="50184" name="Text Box 8"/>
          <p:cNvSpPr txBox="1">
            <a:spLocks noChangeArrowheads="1"/>
          </p:cNvSpPr>
          <p:nvPr/>
        </p:nvSpPr>
        <p:spPr bwMode="auto">
          <a:xfrm>
            <a:off x="5257802" y="4429136"/>
            <a:ext cx="505267" cy="369332"/>
          </a:xfrm>
          <a:prstGeom prst="rect">
            <a:avLst/>
          </a:prstGeom>
          <a:solidFill>
            <a:srgbClr val="FFFF00"/>
          </a:solidFill>
          <a:ln w="9525">
            <a:noFill/>
            <a:miter lim="800000"/>
          </a:ln>
        </p:spPr>
        <p:txBody>
          <a:bodyPr wrap="none">
            <a:spAutoFit/>
          </a:bodyPr>
          <a:lstStyle/>
          <a:p>
            <a:r>
              <a:rPr lang="en-US" altLang="zh-CN" dirty="0"/>
              <a:t>OT</a:t>
            </a:r>
            <a:endParaRPr lang="en-US" altLang="zh-CN" dirty="0"/>
          </a:p>
        </p:txBody>
      </p:sp>
      <p:sp>
        <p:nvSpPr>
          <p:cNvPr id="50185" name="Text Box 9"/>
          <p:cNvSpPr txBox="1">
            <a:spLocks noChangeArrowheads="1"/>
          </p:cNvSpPr>
          <p:nvPr/>
        </p:nvSpPr>
        <p:spPr bwMode="auto">
          <a:xfrm>
            <a:off x="5562600" y="5286392"/>
            <a:ext cx="1223412" cy="369332"/>
          </a:xfrm>
          <a:prstGeom prst="rect">
            <a:avLst/>
          </a:prstGeom>
          <a:solidFill>
            <a:srgbClr val="FFFF00"/>
          </a:solidFill>
          <a:ln w="9525">
            <a:noFill/>
            <a:miter lim="800000"/>
          </a:ln>
        </p:spPr>
        <p:txBody>
          <a:bodyPr wrap="none">
            <a:spAutoFit/>
          </a:bodyPr>
          <a:lstStyle/>
          <a:p>
            <a:r>
              <a:rPr lang="en-US" altLang="zh-CN" dirty="0"/>
              <a:t>OPF OPD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0181"/>
                                        </p:tgtEl>
                                        <p:attrNameLst>
                                          <p:attrName>style.visibility</p:attrName>
                                        </p:attrNameLst>
                                      </p:cBhvr>
                                      <p:to>
                                        <p:strVal val="visible"/>
                                      </p:to>
                                    </p:set>
                                    <p:animEffect transition="in" filter="blinds(horizontal)">
                                      <p:cBhvr>
                                        <p:cTn id="35" dur="500"/>
                                        <p:tgtEl>
                                          <p:spTgt spid="501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0182"/>
                                        </p:tgtEl>
                                        <p:attrNameLst>
                                          <p:attrName>style.visibility</p:attrName>
                                        </p:attrNameLst>
                                      </p:cBhvr>
                                      <p:to>
                                        <p:strVal val="visible"/>
                                      </p:to>
                                    </p:set>
                                    <p:animEffect transition="in" filter="blinds(horizontal)">
                                      <p:cBhvr>
                                        <p:cTn id="40" dur="500"/>
                                        <p:tgtEl>
                                          <p:spTgt spid="5018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0183"/>
                                        </p:tgtEl>
                                        <p:attrNameLst>
                                          <p:attrName>style.visibility</p:attrName>
                                        </p:attrNameLst>
                                      </p:cBhvr>
                                      <p:to>
                                        <p:strVal val="visible"/>
                                      </p:to>
                                    </p:set>
                                    <p:animEffect transition="in" filter="blinds(horizontal)">
                                      <p:cBhvr>
                                        <p:cTn id="45" dur="500"/>
                                        <p:tgtEl>
                                          <p:spTgt spid="5018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0184"/>
                                        </p:tgtEl>
                                        <p:attrNameLst>
                                          <p:attrName>style.visibility</p:attrName>
                                        </p:attrNameLst>
                                      </p:cBhvr>
                                      <p:to>
                                        <p:strVal val="visible"/>
                                      </p:to>
                                    </p:set>
                                    <p:animEffect transition="in" filter="blinds(horizontal)">
                                      <p:cBhvr>
                                        <p:cTn id="50" dur="500"/>
                                        <p:tgtEl>
                                          <p:spTgt spid="5018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0185"/>
                                        </p:tgtEl>
                                        <p:attrNameLst>
                                          <p:attrName>style.visibility</p:attrName>
                                        </p:attrNameLst>
                                      </p:cBhvr>
                                      <p:to>
                                        <p:strVal val="visible"/>
                                      </p:to>
                                    </p:set>
                                    <p:animEffect transition="in" filter="blinds(horizontal)">
                                      <p:cBhvr>
                                        <p:cTn id="55"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1" grpId="0" animBg="1"/>
      <p:bldP spid="50182" grpId="0" animBg="1"/>
      <p:bldP spid="50183" grpId="0" animBg="1"/>
      <p:bldP spid="50184" grpId="0" animBg="1"/>
      <p:bldP spid="5018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 3</a:t>
            </a:r>
            <a:r>
              <a:rPr lang="zh-CN" altLang="en-US" sz="3200" b="1" dirty="0" smtClean="0">
                <a:solidFill>
                  <a:srgbClr val="0070C0"/>
                </a:solidFill>
                <a:latin typeface="黑体" panose="02010609060101010101" pitchFamily="49" charset="-122"/>
                <a:ea typeface="黑体" panose="02010609060101010101" pitchFamily="49" charset="-122"/>
              </a:rPr>
              <a:t>级聚餐带来的好处</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49155"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聚餐的各个环节公司都制定了统一的规定，任何人来组织差别不大，都能够保证聚餐能吃到东西</a:t>
            </a:r>
            <a:endParaRPr lang="en-US" altLang="zh-CN" sz="2800" dirty="0" smtClean="0">
              <a:solidFill>
                <a:srgbClr val="0070C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body" idx="1"/>
          </p:nvPr>
        </p:nvSpPr>
        <p:spPr>
          <a:noFill/>
        </p:spPr>
        <p:txBody>
          <a:bodyPr/>
          <a:lstStyle/>
          <a:p>
            <a:r>
              <a:rPr lang="zh-CN" altLang="en-US" sz="2800" dirty="0">
                <a:solidFill>
                  <a:srgbClr val="0066FF"/>
                </a:solidFill>
                <a:latin typeface="+mn-ea"/>
              </a:rPr>
              <a:t>在成熟度等级</a:t>
            </a:r>
            <a:r>
              <a:rPr lang="en-US" altLang="zh-CN" sz="2800" dirty="0">
                <a:solidFill>
                  <a:srgbClr val="0066FF"/>
                </a:solidFill>
                <a:latin typeface="+mn-ea"/>
              </a:rPr>
              <a:t>4</a:t>
            </a:r>
            <a:r>
              <a:rPr lang="zh-CN" altLang="en-US" sz="2800" dirty="0">
                <a:solidFill>
                  <a:srgbClr val="0066FF"/>
                </a:solidFill>
                <a:latin typeface="+mn-ea"/>
              </a:rPr>
              <a:t>上，组织建立了关于产品质量、服务质量以及过程性能的定量目标，运用统计技术和其他定量目标作为判断过程管理成功与否的标准。在过程的整个生存周期里，对产品质量、服务质量和过程性能做到统计意义上的了解和管理。</a:t>
            </a:r>
            <a:endParaRPr lang="zh-CN" altLang="en-US" sz="2800" dirty="0">
              <a:solidFill>
                <a:srgbClr val="0066FF"/>
              </a:solidFill>
              <a:latin typeface="+mn-ea"/>
            </a:endParaRPr>
          </a:p>
        </p:txBody>
      </p:sp>
      <p:sp>
        <p:nvSpPr>
          <p:cNvPr id="302083" name="Rectangle 3"/>
          <p:cNvSpPr>
            <a:spLocks noGrp="1" noChangeArrowheads="1"/>
          </p:cNvSpPr>
          <p:nvPr>
            <p:ph type="title"/>
          </p:nvPr>
        </p:nvSpPr>
        <p:spPr>
          <a:xfrm>
            <a:off x="214282" y="500046"/>
            <a:ext cx="8820150" cy="469635"/>
          </a:xfrm>
          <a:noFill/>
        </p:spPr>
        <p:txBody>
          <a:bodyPr/>
          <a:lstStyle/>
          <a:p>
            <a:r>
              <a:rPr lang="zh-CN" altLang="en-US" sz="3200" b="1" dirty="0">
                <a:solidFill>
                  <a:srgbClr val="0070C0"/>
                </a:solidFill>
                <a:latin typeface="黑体" panose="02010609060101010101" pitchFamily="49" charset="-122"/>
                <a:ea typeface="黑体" panose="02010609060101010101" pitchFamily="49" charset="-122"/>
              </a:rPr>
              <a:t>第</a:t>
            </a:r>
            <a:r>
              <a:rPr lang="en-US" altLang="zh-CN" sz="3200" b="1" dirty="0">
                <a:solidFill>
                  <a:srgbClr val="0070C0"/>
                </a:solidFill>
                <a:latin typeface="黑体" panose="02010609060101010101" pitchFamily="49" charset="-122"/>
                <a:ea typeface="黑体" panose="02010609060101010101" pitchFamily="49" charset="-122"/>
              </a:rPr>
              <a:t>4</a:t>
            </a:r>
            <a:r>
              <a:rPr lang="zh-CN" altLang="en-US" sz="3200" b="1" dirty="0">
                <a:solidFill>
                  <a:srgbClr val="0070C0"/>
                </a:solidFill>
                <a:latin typeface="黑体" panose="02010609060101010101" pitchFamily="49" charset="-122"/>
                <a:ea typeface="黑体" panose="02010609060101010101" pitchFamily="49" charset="-122"/>
              </a:rPr>
              <a:t>级：定量管理级</a:t>
            </a:r>
            <a:endParaRPr lang="zh-CN" altLang="en-US" sz="32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1026"/>
          <p:cNvPicPr>
            <a:picLocks noGrp="1" noChangeAspect="1" noChangeArrowheads="1"/>
          </p:cNvPicPr>
          <p:nvPr>
            <p:ph type="body" idx="1"/>
          </p:nvPr>
        </p:nvPicPr>
        <p:blipFill>
          <a:blip r:embed="rId1" cstate="print"/>
          <a:srcRect/>
          <a:stretch>
            <a:fillRect/>
          </a:stretch>
        </p:blipFill>
        <p:spPr>
          <a:xfrm>
            <a:off x="1600200" y="940594"/>
            <a:ext cx="6324600" cy="3903927"/>
          </a:xfrm>
          <a:noFill/>
        </p:spPr>
      </p:pic>
      <p:sp>
        <p:nvSpPr>
          <p:cNvPr id="165892" name="AutoShape 1028"/>
          <p:cNvSpPr>
            <a:spLocks noChangeArrowheads="1"/>
          </p:cNvSpPr>
          <p:nvPr/>
        </p:nvSpPr>
        <p:spPr bwMode="auto">
          <a:xfrm>
            <a:off x="4038600" y="2540000"/>
            <a:ext cx="4419600" cy="1524000"/>
          </a:xfrm>
          <a:prstGeom prst="wedgeRectCallout">
            <a:avLst>
              <a:gd name="adj1" fmla="val -69398"/>
              <a:gd name="adj2" fmla="val -63630"/>
            </a:avLst>
          </a:prstGeom>
          <a:solidFill>
            <a:srgbClr val="99CCFF"/>
          </a:solidFill>
          <a:ln w="9525">
            <a:solidFill>
              <a:schemeClr val="tx1"/>
            </a:solidFill>
            <a:miter lim="800000"/>
          </a:ln>
          <a:effectLst/>
        </p:spPr>
        <p:txBody>
          <a:bodyP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Process and Quality are Quantitatively Understood and Controlled</a:t>
            </a:r>
            <a:endParaRPr lang="en-US" b="1">
              <a:effectLst>
                <a:outerShdw blurRad="38100" dist="38100" dir="2700000" algn="tl">
                  <a:srgbClr val="FFFFFF"/>
                </a:outerShdw>
              </a:effectLst>
              <a:latin typeface="Arial" panose="020B0604020202020204" pitchFamily="34" charset="0"/>
            </a:endParaRPr>
          </a:p>
        </p:txBody>
      </p:sp>
      <p:sp>
        <p:nvSpPr>
          <p:cNvPr id="165893" name="Rectangle 1029"/>
          <p:cNvSpPr>
            <a:spLocks noChangeArrowheads="1"/>
          </p:cNvSpPr>
          <p:nvPr/>
        </p:nvSpPr>
        <p:spPr bwMode="auto">
          <a:xfrm>
            <a:off x="1524000" y="2095500"/>
            <a:ext cx="1676400" cy="444500"/>
          </a:xfrm>
          <a:prstGeom prst="rect">
            <a:avLst/>
          </a:prstGeom>
          <a:solidFill>
            <a:srgbClr val="99CCFF"/>
          </a:solidFill>
          <a:ln w="9525">
            <a:solidFill>
              <a:schemeClr val="tx1"/>
            </a:solidFill>
            <a:miter lim="800000"/>
          </a:ln>
          <a:effectLst/>
        </p:spPr>
        <p:txBody>
          <a:bodyPr wrap="none" anchor="ct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Managed</a:t>
            </a:r>
            <a:endParaRPr lang="en-US"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65893"/>
                                        </p:tgtEl>
                                        <p:attrNameLst>
                                          <p:attrName>style.visibility</p:attrName>
                                        </p:attrNameLst>
                                      </p:cBhvr>
                                      <p:to>
                                        <p:strVal val="visible"/>
                                      </p:to>
                                    </p:set>
                                  </p:childTnLst>
                                </p:cTn>
                              </p:par>
                            </p:childTnLst>
                          </p:cTn>
                        </p:par>
                        <p:par>
                          <p:cTn id="7" fill="hold">
                            <p:stCondLst>
                              <p:cond delay="1500"/>
                            </p:stCondLst>
                            <p:childTnLst>
                              <p:par>
                                <p:cTn id="8" presetID="23" presetClass="entr" presetSubtype="16" fill="hold" grpId="0" nodeType="afterEffect">
                                  <p:stCondLst>
                                    <p:cond delay="1000"/>
                                  </p:stCondLst>
                                  <p:childTnLst>
                                    <p:set>
                                      <p:cBhvr>
                                        <p:cTn id="9" dur="1" fill="hold">
                                          <p:stCondLst>
                                            <p:cond delay="0"/>
                                          </p:stCondLst>
                                        </p:cTn>
                                        <p:tgtEl>
                                          <p:spTgt spid="165892"/>
                                        </p:tgtEl>
                                        <p:attrNameLst>
                                          <p:attrName>style.visibility</p:attrName>
                                        </p:attrNameLst>
                                      </p:cBhvr>
                                      <p:to>
                                        <p:strVal val="visible"/>
                                      </p:to>
                                    </p:set>
                                    <p:anim calcmode="lin" valueType="num">
                                      <p:cBhvr>
                                        <p:cTn id="10" dur="500" fill="hold"/>
                                        <p:tgtEl>
                                          <p:spTgt spid="165892"/>
                                        </p:tgtEl>
                                        <p:attrNameLst>
                                          <p:attrName>ppt_w</p:attrName>
                                        </p:attrNameLst>
                                      </p:cBhvr>
                                      <p:tavLst>
                                        <p:tav tm="0">
                                          <p:val>
                                            <p:fltVal val="0"/>
                                          </p:val>
                                        </p:tav>
                                        <p:tav tm="100000">
                                          <p:val>
                                            <p:strVal val="#ppt_w"/>
                                          </p:val>
                                        </p:tav>
                                      </p:tavLst>
                                    </p:anim>
                                    <p:anim calcmode="lin" valueType="num">
                                      <p:cBhvr>
                                        <p:cTn id="11" dur="500" fill="hold"/>
                                        <p:tgtEl>
                                          <p:spTgt spid="1658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autoUpdateAnimBg="0"/>
      <p:bldP spid="16589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body" idx="1"/>
          </p:nvPr>
        </p:nvSpPr>
        <p:spPr>
          <a:noFill/>
        </p:spPr>
        <p:txBody>
          <a:bodyPr/>
          <a:lstStyle/>
          <a:p>
            <a:r>
              <a:rPr lang="zh-CN" altLang="en-US" sz="2800" dirty="0">
                <a:solidFill>
                  <a:srgbClr val="0070C0"/>
                </a:solidFill>
                <a:latin typeface="+mn-ea"/>
              </a:rPr>
              <a:t>组织过程性能  </a:t>
            </a:r>
            <a:r>
              <a:rPr lang="en-US" altLang="zh-CN" sz="2800" dirty="0">
                <a:solidFill>
                  <a:srgbClr val="0070C0"/>
                </a:solidFill>
                <a:latin typeface="+mn-ea"/>
              </a:rPr>
              <a:t>OPP</a:t>
            </a:r>
            <a:endParaRPr lang="en-US" altLang="zh-CN" sz="2800" dirty="0">
              <a:solidFill>
                <a:srgbClr val="0070C0"/>
              </a:solidFill>
              <a:latin typeface="+mn-ea"/>
            </a:endParaRPr>
          </a:p>
          <a:p>
            <a:r>
              <a:rPr lang="zh-CN" altLang="en-US" sz="2800" dirty="0">
                <a:solidFill>
                  <a:srgbClr val="0070C0"/>
                </a:solidFill>
                <a:latin typeface="+mn-ea"/>
              </a:rPr>
              <a:t>定量项目管理  </a:t>
            </a:r>
            <a:r>
              <a:rPr lang="en-US" altLang="zh-CN" sz="2800" dirty="0">
                <a:solidFill>
                  <a:srgbClr val="0070C0"/>
                </a:solidFill>
                <a:latin typeface="+mn-ea"/>
              </a:rPr>
              <a:t>QPM</a:t>
            </a:r>
            <a:endParaRPr lang="en-US" altLang="zh-CN" sz="2800" dirty="0">
              <a:solidFill>
                <a:srgbClr val="0070C0"/>
              </a:solidFill>
              <a:latin typeface="+mn-ea"/>
            </a:endParaRPr>
          </a:p>
        </p:txBody>
      </p:sp>
      <p:sp>
        <p:nvSpPr>
          <p:cNvPr id="303107" name="Rectangle 3"/>
          <p:cNvSpPr>
            <a:spLocks noGrp="1" noChangeArrowheads="1"/>
          </p:cNvSpPr>
          <p:nvPr>
            <p:ph type="title"/>
          </p:nvPr>
        </p:nvSpPr>
        <p:spPr>
          <a:xfrm>
            <a:off x="1162073" y="642922"/>
            <a:ext cx="6696075" cy="469636"/>
          </a:xfrm>
          <a:noFill/>
        </p:spPr>
        <p:txBody>
          <a:bodyPr/>
          <a:lstStyle/>
          <a:p>
            <a:r>
              <a:rPr lang="zh-CN" altLang="en-US" sz="3200" b="1" dirty="0" smtClean="0">
                <a:solidFill>
                  <a:srgbClr val="0070C0"/>
                </a:solidFill>
                <a:latin typeface="黑体" panose="02010609060101010101" pitchFamily="49" charset="-122"/>
                <a:ea typeface="黑体" panose="02010609060101010101" pitchFamily="49" charset="-122"/>
              </a:rPr>
              <a:t>第</a:t>
            </a:r>
            <a:r>
              <a:rPr lang="en-US" altLang="zh-CN" sz="3200" b="1" dirty="0" smtClean="0">
                <a:solidFill>
                  <a:srgbClr val="0070C0"/>
                </a:solidFill>
                <a:latin typeface="黑体" panose="02010609060101010101" pitchFamily="49" charset="-122"/>
                <a:ea typeface="黑体" panose="02010609060101010101" pitchFamily="49" charset="-122"/>
              </a:rPr>
              <a:t>4</a:t>
            </a:r>
            <a:r>
              <a:rPr lang="zh-CN" altLang="en-US" sz="3200" b="1" dirty="0" smtClean="0">
                <a:solidFill>
                  <a:srgbClr val="0070C0"/>
                </a:solidFill>
                <a:latin typeface="黑体" panose="02010609060101010101" pitchFamily="49" charset="-122"/>
                <a:ea typeface="黑体" panose="02010609060101010101" pitchFamily="49" charset="-122"/>
              </a:rPr>
              <a:t>级：已定义级过程域</a:t>
            </a:r>
            <a:endParaRPr lang="zh-CN" altLang="en-US" sz="3200" b="1" dirty="0">
              <a:solidFill>
                <a:srgbClr val="FF6600"/>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 3</a:t>
            </a:r>
            <a:r>
              <a:rPr lang="zh-CN" altLang="en-US" sz="3200" b="1" dirty="0" smtClean="0">
                <a:solidFill>
                  <a:srgbClr val="0070C0"/>
                </a:solidFill>
                <a:latin typeface="黑体" panose="02010609060101010101" pitchFamily="49" charset="-122"/>
                <a:ea typeface="黑体" panose="02010609060101010101" pitchFamily="49" charset="-122"/>
              </a:rPr>
              <a:t>级聚餐带来的问题</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49155"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虽然聚餐基本都能吃到东西，但是有的聚餐吃得很好，有的很一般</a:t>
            </a:r>
            <a:endParaRPr lang="en-US" altLang="zh-CN" sz="2800" dirty="0" smtClean="0">
              <a:solidFill>
                <a:srgbClr val="0070C0"/>
              </a:solidFill>
              <a:latin typeface="+mn-ea"/>
            </a:endParaRPr>
          </a:p>
          <a:p>
            <a:pPr eaLnBrk="1" hangingPunct="1"/>
            <a:r>
              <a:rPr lang="zh-CN" altLang="en-US" sz="2800" dirty="0" smtClean="0">
                <a:solidFill>
                  <a:srgbClr val="0070C0"/>
                </a:solidFill>
                <a:latin typeface="+mn-ea"/>
              </a:rPr>
              <a:t>老板只知道各部门聚餐都吃到东西了，不知道聚餐的细节，无法评价各部门聚餐活动开展效果的好坏</a:t>
            </a:r>
            <a:endParaRPr lang="en-US" altLang="zh-CN" sz="2800" dirty="0" smtClean="0">
              <a:solidFill>
                <a:srgbClr val="0070C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p>
            <a:r>
              <a:rPr lang="en-US" altLang="zh-CN">
                <a:latin typeface="Arial" panose="020B0604020202020204" pitchFamily="34" charset="0"/>
              </a:rPr>
              <a:t>CMMI on line 版权所有 http://www.cmmionline.net</a:t>
            </a:r>
            <a:endParaRPr lang="en-US" altLang="zh-CN">
              <a:latin typeface="Arial" panose="020B0604020202020204" pitchFamily="34" charset="0"/>
            </a:endParaRPr>
          </a:p>
        </p:txBody>
      </p:sp>
      <p:sp>
        <p:nvSpPr>
          <p:cNvPr id="56323" name="Rectangle 3"/>
          <p:cNvSpPr>
            <a:spLocks noGrp="1" noChangeArrowheads="1"/>
          </p:cNvSpPr>
          <p:nvPr>
            <p:ph type="body" idx="1"/>
          </p:nvPr>
        </p:nvSpPr>
        <p:spPr/>
        <p:txBody>
          <a:bodyPr/>
          <a:lstStyle/>
          <a:p>
            <a:pPr eaLnBrk="1" hangingPunct="1"/>
            <a:r>
              <a:rPr lang="zh-CN" altLang="en-US" sz="2800" dirty="0" smtClean="0">
                <a:solidFill>
                  <a:srgbClr val="0070C0"/>
                </a:solidFill>
              </a:rPr>
              <a:t>根据历史数据，算出了性能基线、性能模型。</a:t>
            </a:r>
            <a:endParaRPr lang="en-US" altLang="zh-CN" sz="2800" dirty="0" smtClean="0">
              <a:solidFill>
                <a:srgbClr val="0070C0"/>
              </a:solidFill>
            </a:endParaRPr>
          </a:p>
          <a:p>
            <a:pPr eaLnBrk="1" hangingPunct="1"/>
            <a:endParaRPr lang="zh-CN" altLang="en-US" sz="2800" dirty="0" smtClean="0">
              <a:solidFill>
                <a:srgbClr val="0070C0"/>
              </a:solidFill>
            </a:endParaRPr>
          </a:p>
          <a:p>
            <a:pPr eaLnBrk="1" hangingPunct="1"/>
            <a:r>
              <a:rPr lang="zh-CN" altLang="en-US" sz="2800" dirty="0" smtClean="0">
                <a:solidFill>
                  <a:srgbClr val="0070C0"/>
                </a:solidFill>
              </a:rPr>
              <a:t>聚餐活动进行时，利用性能基线、性能模型进行定量管理</a:t>
            </a:r>
            <a:r>
              <a:rPr lang="zh-CN" altLang="en-US" dirty="0" smtClean="0"/>
              <a:t>。</a:t>
            </a:r>
            <a:endParaRPr lang="zh-CN" altLang="en-US" dirty="0" smtClean="0"/>
          </a:p>
        </p:txBody>
      </p:sp>
      <p:sp>
        <p:nvSpPr>
          <p:cNvPr id="56324" name="Text Box 4"/>
          <p:cNvSpPr txBox="1">
            <a:spLocks noChangeArrowheads="1"/>
          </p:cNvSpPr>
          <p:nvPr/>
        </p:nvSpPr>
        <p:spPr bwMode="auto">
          <a:xfrm>
            <a:off x="3886208" y="1928806"/>
            <a:ext cx="2471742" cy="369332"/>
          </a:xfrm>
          <a:prstGeom prst="rect">
            <a:avLst/>
          </a:prstGeom>
          <a:solidFill>
            <a:srgbClr val="FFFF00"/>
          </a:solidFill>
          <a:ln w="9525">
            <a:noFill/>
            <a:miter lim="800000"/>
          </a:ln>
        </p:spPr>
        <p:txBody>
          <a:bodyPr wrap="square">
            <a:spAutoFit/>
          </a:bodyPr>
          <a:lstStyle/>
          <a:p>
            <a:r>
              <a:rPr lang="zh-CN" altLang="en-US" dirty="0"/>
              <a:t>组织过程性能</a:t>
            </a:r>
            <a:r>
              <a:rPr lang="en-US" altLang="zh-CN" dirty="0"/>
              <a:t>(OPP)</a:t>
            </a:r>
            <a:endParaRPr lang="en-US" altLang="zh-CN" dirty="0"/>
          </a:p>
        </p:txBody>
      </p:sp>
      <p:sp>
        <p:nvSpPr>
          <p:cNvPr id="56325" name="Text Box 5"/>
          <p:cNvSpPr txBox="1">
            <a:spLocks noChangeArrowheads="1"/>
          </p:cNvSpPr>
          <p:nvPr/>
        </p:nvSpPr>
        <p:spPr bwMode="auto">
          <a:xfrm>
            <a:off x="3857620" y="2928938"/>
            <a:ext cx="2365378" cy="369332"/>
          </a:xfrm>
          <a:prstGeom prst="rect">
            <a:avLst/>
          </a:prstGeom>
          <a:solidFill>
            <a:srgbClr val="FFFF00"/>
          </a:solidFill>
          <a:ln w="9525">
            <a:noFill/>
            <a:miter lim="800000"/>
          </a:ln>
        </p:spPr>
        <p:txBody>
          <a:bodyPr wrap="square">
            <a:spAutoFit/>
          </a:bodyPr>
          <a:lstStyle/>
          <a:p>
            <a:r>
              <a:rPr lang="zh-CN" altLang="en-US" dirty="0"/>
              <a:t>定量项目管理</a:t>
            </a:r>
            <a:r>
              <a:rPr lang="en-US" altLang="zh-CN" dirty="0"/>
              <a:t>(QPM)</a:t>
            </a:r>
            <a:endParaRPr lang="en-US" altLang="zh-CN" dirty="0"/>
          </a:p>
        </p:txBody>
      </p:sp>
      <p:sp>
        <p:nvSpPr>
          <p:cNvPr id="36871" name="Text Box 6"/>
          <p:cNvSpPr txBox="1">
            <a:spLocks noChangeArrowheads="1"/>
          </p:cNvSpPr>
          <p:nvPr/>
        </p:nvSpPr>
        <p:spPr bwMode="auto">
          <a:xfrm>
            <a:off x="7740650" y="5409407"/>
            <a:ext cx="1415772" cy="369332"/>
          </a:xfrm>
          <a:prstGeom prst="rect">
            <a:avLst/>
          </a:prstGeom>
          <a:noFill/>
          <a:ln w="9525">
            <a:noFill/>
            <a:miter lim="800000"/>
          </a:ln>
        </p:spPr>
        <p:txBody>
          <a:bodyPr wrap="none">
            <a:spAutoFit/>
          </a:bodyPr>
          <a:lstStyle/>
          <a:p>
            <a:r>
              <a:rPr lang="en-US" altLang="zh-CN">
                <a:hlinkClick r:id="rId1"/>
              </a:rPr>
              <a:t>CMMIonline</a:t>
            </a:r>
            <a:endParaRPr lang="en-US" altLang="zh-CN"/>
          </a:p>
        </p:txBody>
      </p:sp>
      <p:sp>
        <p:nvSpPr>
          <p:cNvPr id="9" name="Rectangle 2"/>
          <p:cNvSpPr>
            <a:spLocks noGrp="1" noChangeArrowheads="1"/>
          </p:cNvSpPr>
          <p:nvPr>
            <p:ph type="title"/>
          </p:nvPr>
        </p:nvSpPr>
        <p:spPr>
          <a:xfrm>
            <a:off x="457200" y="-20"/>
            <a:ext cx="8229600" cy="952500"/>
          </a:xfrm>
        </p:spPr>
        <p:txBody>
          <a:bodyPr/>
          <a:lstStyle/>
          <a:p>
            <a:pPr eaLnBrk="1" hangingPunct="1"/>
            <a:r>
              <a:rPr lang="zh-CN" altLang="en-US" sz="3200" b="1" dirty="0" smtClean="0">
                <a:solidFill>
                  <a:srgbClr val="0070C0"/>
                </a:solidFill>
                <a:latin typeface="黑体" panose="02010609060101010101" pitchFamily="49" charset="-122"/>
                <a:ea typeface="黑体" panose="02010609060101010101" pitchFamily="49" charset="-122"/>
              </a:rPr>
              <a:t>第</a:t>
            </a:r>
            <a:r>
              <a:rPr lang="en-US" altLang="zh-CN" sz="3200" b="1" dirty="0" smtClean="0">
                <a:solidFill>
                  <a:srgbClr val="0070C0"/>
                </a:solidFill>
                <a:latin typeface="黑体" panose="02010609060101010101" pitchFamily="49" charset="-122"/>
                <a:ea typeface="黑体" panose="02010609060101010101" pitchFamily="49" charset="-122"/>
              </a:rPr>
              <a:t>4</a:t>
            </a:r>
            <a:r>
              <a:rPr lang="zh-CN" altLang="en-US" sz="3200" b="1" dirty="0" smtClean="0">
                <a:solidFill>
                  <a:srgbClr val="0070C0"/>
                </a:solidFill>
                <a:latin typeface="黑体" panose="02010609060101010101" pitchFamily="49" charset="-122"/>
                <a:ea typeface="黑体" panose="02010609060101010101" pitchFamily="49" charset="-122"/>
              </a:rPr>
              <a:t>级的解决方法</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324" grpId="0" animBg="1"/>
      <p:bldP spid="5632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p>
            <a:r>
              <a:rPr lang="en-US" altLang="zh-CN">
                <a:latin typeface="Arial" panose="020B0604020202020204" pitchFamily="34" charset="0"/>
              </a:rPr>
              <a:t>CMMI on line 版权所有 http://www.cmmionline.net</a:t>
            </a:r>
            <a:endParaRPr lang="en-US" altLang="zh-CN">
              <a:latin typeface="Arial" panose="020B0604020202020204" pitchFamily="34" charset="0"/>
            </a:endParaRPr>
          </a:p>
        </p:txBody>
      </p:sp>
      <p:sp>
        <p:nvSpPr>
          <p:cNvPr id="62467" name="Rectangle 3"/>
          <p:cNvSpPr>
            <a:spLocks noGrp="1" noChangeArrowheads="1"/>
          </p:cNvSpPr>
          <p:nvPr>
            <p:ph type="body" idx="1"/>
          </p:nvPr>
        </p:nvSpPr>
        <p:spPr/>
        <p:txBody>
          <a:bodyPr/>
          <a:lstStyle/>
          <a:p>
            <a:pPr eaLnBrk="1" hangingPunct="1"/>
            <a:r>
              <a:rPr lang="zh-CN" altLang="en-US" sz="2800" dirty="0" smtClean="0">
                <a:solidFill>
                  <a:srgbClr val="0070C0"/>
                </a:solidFill>
              </a:rPr>
              <a:t>聚餐活动进展情况了如指掌</a:t>
            </a:r>
            <a:endParaRPr lang="zh-CN" altLang="en-US" sz="2800" dirty="0" smtClean="0">
              <a:solidFill>
                <a:srgbClr val="0070C0"/>
              </a:solidFill>
            </a:endParaRPr>
          </a:p>
          <a:p>
            <a:pPr eaLnBrk="1" hangingPunct="1"/>
            <a:r>
              <a:rPr lang="zh-CN" altLang="en-US" sz="2800" dirty="0" smtClean="0">
                <a:solidFill>
                  <a:srgbClr val="0070C0"/>
                </a:solidFill>
              </a:rPr>
              <a:t>比较准确的估计到最后的结果</a:t>
            </a:r>
            <a:endParaRPr lang="zh-CN" altLang="en-US" sz="2800" dirty="0" smtClean="0">
              <a:solidFill>
                <a:srgbClr val="0070C0"/>
              </a:solidFill>
            </a:endParaRPr>
          </a:p>
          <a:p>
            <a:pPr eaLnBrk="1" hangingPunct="1"/>
            <a:r>
              <a:rPr lang="zh-CN" altLang="en-US" sz="2800" dirty="0" smtClean="0">
                <a:solidFill>
                  <a:srgbClr val="0070C0"/>
                </a:solidFill>
              </a:rPr>
              <a:t>成功的几率极大提高</a:t>
            </a:r>
            <a:endParaRPr lang="zh-CN" altLang="en-US" sz="2800" dirty="0" smtClean="0">
              <a:solidFill>
                <a:srgbClr val="0070C0"/>
              </a:solidFill>
            </a:endParaRPr>
          </a:p>
        </p:txBody>
      </p:sp>
      <p:sp>
        <p:nvSpPr>
          <p:cNvPr id="37893" name="Text Box 4"/>
          <p:cNvSpPr txBox="1">
            <a:spLocks noChangeArrowheads="1"/>
          </p:cNvSpPr>
          <p:nvPr/>
        </p:nvSpPr>
        <p:spPr bwMode="auto">
          <a:xfrm>
            <a:off x="7740650" y="5409407"/>
            <a:ext cx="1415772" cy="369332"/>
          </a:xfrm>
          <a:prstGeom prst="rect">
            <a:avLst/>
          </a:prstGeom>
          <a:noFill/>
          <a:ln w="9525">
            <a:noFill/>
            <a:miter lim="800000"/>
          </a:ln>
        </p:spPr>
        <p:txBody>
          <a:bodyPr wrap="none">
            <a:spAutoFit/>
          </a:bodyPr>
          <a:lstStyle/>
          <a:p>
            <a:r>
              <a:rPr lang="en-US" altLang="zh-CN">
                <a:hlinkClick r:id="rId1"/>
              </a:rPr>
              <a:t>CMMIonline</a:t>
            </a:r>
            <a:endParaRPr lang="en-US" altLang="zh-CN"/>
          </a:p>
        </p:txBody>
      </p:sp>
      <p:sp>
        <p:nvSpPr>
          <p:cNvPr id="7" name="Rectangle 2"/>
          <p:cNvSpPr>
            <a:spLocks noGrp="1" noChangeArrowheads="1"/>
          </p:cNvSpPr>
          <p:nvPr>
            <p:ph type="title"/>
          </p:nvPr>
        </p:nvSpPr>
        <p:spPr>
          <a:xfrm>
            <a:off x="457200" y="-20"/>
            <a:ext cx="8229600" cy="952500"/>
          </a:xfrm>
        </p:spPr>
        <p:txBody>
          <a:bodyPr/>
          <a:lstStyle/>
          <a:p>
            <a:pPr eaLnBrk="1" hangingPunct="1"/>
            <a:r>
              <a:rPr lang="zh-CN" altLang="en-US" sz="3200" b="1" dirty="0" smtClean="0">
                <a:solidFill>
                  <a:srgbClr val="0070C0"/>
                </a:solidFill>
                <a:latin typeface="黑体" panose="02010609060101010101" pitchFamily="49" charset="-122"/>
                <a:ea typeface="黑体" panose="02010609060101010101" pitchFamily="49" charset="-122"/>
              </a:rPr>
              <a:t>第</a:t>
            </a:r>
            <a:r>
              <a:rPr lang="en-US" altLang="zh-CN" sz="3200" b="1" dirty="0" smtClean="0">
                <a:solidFill>
                  <a:srgbClr val="0070C0"/>
                </a:solidFill>
                <a:latin typeface="黑体" panose="02010609060101010101" pitchFamily="49" charset="-122"/>
                <a:ea typeface="黑体" panose="02010609060101010101" pitchFamily="49" charset="-122"/>
              </a:rPr>
              <a:t>4</a:t>
            </a:r>
            <a:r>
              <a:rPr lang="zh-CN" altLang="en-US" sz="3200" b="1" dirty="0" smtClean="0">
                <a:solidFill>
                  <a:srgbClr val="0070C0"/>
                </a:solidFill>
                <a:latin typeface="黑体" panose="02010609060101010101" pitchFamily="49" charset="-122"/>
                <a:ea typeface="黑体" panose="02010609060101010101" pitchFamily="49" charset="-122"/>
              </a:rPr>
              <a:t>级的结果</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noFill/>
        </p:spPr>
        <p:txBody>
          <a:bodyPr/>
          <a:lstStyle/>
          <a:p>
            <a:r>
              <a:rPr lang="zh-CN" altLang="en-US" sz="2800" dirty="0">
                <a:solidFill>
                  <a:srgbClr val="0066FF"/>
                </a:solidFill>
                <a:latin typeface="+mn-ea"/>
              </a:rPr>
              <a:t>成熟度等级</a:t>
            </a:r>
            <a:r>
              <a:rPr lang="en-US" altLang="zh-CN" sz="2800" dirty="0">
                <a:solidFill>
                  <a:srgbClr val="0066FF"/>
                </a:solidFill>
                <a:latin typeface="+mn-ea"/>
              </a:rPr>
              <a:t>5</a:t>
            </a:r>
            <a:r>
              <a:rPr lang="zh-CN" altLang="en-US" sz="2800" dirty="0">
                <a:solidFill>
                  <a:srgbClr val="0066FF"/>
                </a:solidFill>
                <a:latin typeface="+mn-ea"/>
              </a:rPr>
              <a:t>的突出特征是过程性能的持续改进。组织建立起整个组织的定量过程改进目标，并且把它们作为过程改进管理成功与否的判断标准；这些目标将适时修改，以反映不断变化的本组织的业务目标。实际实施的过程和组织的标准过程集合都是改进活动的对象。</a:t>
            </a:r>
            <a:endParaRPr lang="zh-CN" altLang="en-US" sz="2800" dirty="0">
              <a:solidFill>
                <a:srgbClr val="0066FF"/>
              </a:solidFill>
              <a:latin typeface="+mn-ea"/>
            </a:endParaRPr>
          </a:p>
        </p:txBody>
      </p:sp>
      <p:sp>
        <p:nvSpPr>
          <p:cNvPr id="317443" name="Rectangle 3"/>
          <p:cNvSpPr>
            <a:spLocks noGrp="1" noChangeArrowheads="1"/>
          </p:cNvSpPr>
          <p:nvPr>
            <p:ph type="title"/>
          </p:nvPr>
        </p:nvSpPr>
        <p:spPr>
          <a:xfrm>
            <a:off x="323850" y="697178"/>
            <a:ext cx="8534430" cy="469635"/>
          </a:xfrm>
          <a:noFill/>
        </p:spPr>
        <p:txBody>
          <a:bodyPr/>
          <a:lstStyle/>
          <a:p>
            <a:r>
              <a:rPr lang="zh-CN" altLang="en-US" sz="3200" b="1" dirty="0">
                <a:solidFill>
                  <a:srgbClr val="0070C0"/>
                </a:solidFill>
                <a:latin typeface="黑体" panose="02010609060101010101" pitchFamily="49" charset="-122"/>
                <a:ea typeface="黑体" panose="02010609060101010101" pitchFamily="49" charset="-122"/>
              </a:rPr>
              <a:t>第</a:t>
            </a:r>
            <a:r>
              <a:rPr lang="en-US" altLang="zh-CN" sz="3200" b="1" dirty="0">
                <a:solidFill>
                  <a:srgbClr val="0070C0"/>
                </a:solidFill>
                <a:latin typeface="黑体" panose="02010609060101010101" pitchFamily="49" charset="-122"/>
                <a:ea typeface="黑体" panose="02010609060101010101" pitchFamily="49" charset="-122"/>
              </a:rPr>
              <a:t>5</a:t>
            </a:r>
            <a:r>
              <a:rPr lang="zh-CN" altLang="en-US" sz="3200" b="1" dirty="0">
                <a:solidFill>
                  <a:srgbClr val="0070C0"/>
                </a:solidFill>
                <a:latin typeface="黑体" panose="02010609060101010101" pitchFamily="49" charset="-122"/>
                <a:ea typeface="黑体" panose="02010609060101010101" pitchFamily="49" charset="-122"/>
              </a:rPr>
              <a:t>级：持续改进级</a:t>
            </a:r>
            <a:endParaRPr lang="zh-CN" altLang="en-US" sz="32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99987192-2E09-498B-98A1-5B23FD9AB0A5}" type="datetime1">
              <a:rPr lang="en-US" altLang="en-US"/>
            </a:fld>
            <a:endParaRPr lang="zh-CN" altLang="en-US" sz="1800">
              <a:solidFill>
                <a:schemeClr val="tx1"/>
              </a:solidFill>
            </a:endParaRPr>
          </a:p>
        </p:txBody>
      </p:sp>
      <p:pic>
        <p:nvPicPr>
          <p:cNvPr id="37892"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188085" y="193040"/>
            <a:ext cx="6430645" cy="54216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050"/>
          <p:cNvPicPr>
            <a:picLocks noGrp="1" noChangeAspect="1" noChangeArrowheads="1"/>
          </p:cNvPicPr>
          <p:nvPr>
            <p:ph type="body" idx="1"/>
          </p:nvPr>
        </p:nvPicPr>
        <p:blipFill>
          <a:blip r:embed="rId1" cstate="print"/>
          <a:srcRect/>
          <a:stretch>
            <a:fillRect/>
          </a:stretch>
        </p:blipFill>
        <p:spPr>
          <a:xfrm>
            <a:off x="1600200" y="940594"/>
            <a:ext cx="6324600" cy="3903927"/>
          </a:xfrm>
          <a:noFill/>
        </p:spPr>
      </p:pic>
      <p:sp>
        <p:nvSpPr>
          <p:cNvPr id="166916" name="AutoShape 2052"/>
          <p:cNvSpPr>
            <a:spLocks noChangeArrowheads="1"/>
          </p:cNvSpPr>
          <p:nvPr/>
        </p:nvSpPr>
        <p:spPr bwMode="auto">
          <a:xfrm>
            <a:off x="4191000" y="1778000"/>
            <a:ext cx="4419600" cy="1778000"/>
          </a:xfrm>
          <a:prstGeom prst="wedgeRectCallout">
            <a:avLst>
              <a:gd name="adj1" fmla="val -64440"/>
              <a:gd name="adj2" fmla="val -60565"/>
            </a:avLst>
          </a:prstGeom>
          <a:solidFill>
            <a:srgbClr val="99CCFF"/>
          </a:solidFill>
          <a:ln w="9525">
            <a:solidFill>
              <a:schemeClr val="tx1"/>
            </a:solidFill>
            <a:miter lim="800000"/>
          </a:ln>
          <a:effectLst/>
        </p:spPr>
        <p:txBody>
          <a:bodyP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Continuous Process Improvement with Innovative Ideas and Technologies</a:t>
            </a:r>
            <a:endParaRPr lang="en-US" b="1">
              <a:effectLst>
                <a:outerShdw blurRad="38100" dist="38100" dir="2700000" algn="tl">
                  <a:srgbClr val="FFFFFF"/>
                </a:outerShdw>
              </a:effectLst>
              <a:latin typeface="Arial" panose="020B0604020202020204" pitchFamily="34" charset="0"/>
            </a:endParaRPr>
          </a:p>
        </p:txBody>
      </p:sp>
      <p:sp>
        <p:nvSpPr>
          <p:cNvPr id="166917" name="Rectangle 2053"/>
          <p:cNvSpPr>
            <a:spLocks noChangeArrowheads="1"/>
          </p:cNvSpPr>
          <p:nvPr/>
        </p:nvSpPr>
        <p:spPr bwMode="auto">
          <a:xfrm>
            <a:off x="1600200" y="1333500"/>
            <a:ext cx="1981200" cy="444500"/>
          </a:xfrm>
          <a:prstGeom prst="rect">
            <a:avLst/>
          </a:prstGeom>
          <a:solidFill>
            <a:srgbClr val="99CCFF"/>
          </a:solidFill>
          <a:ln w="9525">
            <a:solidFill>
              <a:schemeClr val="tx1"/>
            </a:solidFill>
            <a:miter lim="800000"/>
          </a:ln>
          <a:effectLst/>
        </p:spPr>
        <p:txBody>
          <a:bodyPr wrap="none" anchor="ctr"/>
          <a:lstStyle/>
          <a:p>
            <a:r>
              <a:rPr lang="en-US" altLang="zh-CN" b="1">
                <a:effectLst>
                  <a:outerShdw blurRad="38100" dist="38100" dir="2700000" algn="tl">
                    <a:srgbClr val="FFFFFF"/>
                  </a:outerShdw>
                </a:effectLst>
                <a:latin typeface="Arial" panose="020B0604020202020204" pitchFamily="34" charset="0"/>
                <a:ea typeface="宋体" panose="02010600030101010101" pitchFamily="2" charset="-122"/>
              </a:rPr>
              <a:t>Optimizing</a:t>
            </a:r>
            <a:endParaRPr lang="en-US" b="1">
              <a:effectLst>
                <a:outerShdw blurRad="38100" dist="38100" dir="2700000" algn="tl">
                  <a:srgbClr val="FFFFFF"/>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66917"/>
                                        </p:tgtEl>
                                        <p:attrNameLst>
                                          <p:attrName>style.visibility</p:attrName>
                                        </p:attrNameLst>
                                      </p:cBhvr>
                                      <p:to>
                                        <p:strVal val="visible"/>
                                      </p:to>
                                    </p:set>
                                  </p:childTnLst>
                                </p:cTn>
                              </p:par>
                            </p:childTnLst>
                          </p:cTn>
                        </p:par>
                        <p:par>
                          <p:cTn id="7" fill="hold">
                            <p:stCondLst>
                              <p:cond delay="1500"/>
                            </p:stCondLst>
                            <p:childTnLst>
                              <p:par>
                                <p:cTn id="8" presetID="23" presetClass="entr" presetSubtype="16" fill="hold" grpId="0" nodeType="afterEffect">
                                  <p:stCondLst>
                                    <p:cond delay="1000"/>
                                  </p:stCondLst>
                                  <p:childTnLst>
                                    <p:set>
                                      <p:cBhvr>
                                        <p:cTn id="9" dur="1" fill="hold">
                                          <p:stCondLst>
                                            <p:cond delay="0"/>
                                          </p:stCondLst>
                                        </p:cTn>
                                        <p:tgtEl>
                                          <p:spTgt spid="166916"/>
                                        </p:tgtEl>
                                        <p:attrNameLst>
                                          <p:attrName>style.visibility</p:attrName>
                                        </p:attrNameLst>
                                      </p:cBhvr>
                                      <p:to>
                                        <p:strVal val="visible"/>
                                      </p:to>
                                    </p:set>
                                    <p:anim calcmode="lin" valueType="num">
                                      <p:cBhvr>
                                        <p:cTn id="10" dur="500" fill="hold"/>
                                        <p:tgtEl>
                                          <p:spTgt spid="166916"/>
                                        </p:tgtEl>
                                        <p:attrNameLst>
                                          <p:attrName>ppt_w</p:attrName>
                                        </p:attrNameLst>
                                      </p:cBhvr>
                                      <p:tavLst>
                                        <p:tav tm="0">
                                          <p:val>
                                            <p:fltVal val="0"/>
                                          </p:val>
                                        </p:tav>
                                        <p:tav tm="100000">
                                          <p:val>
                                            <p:strVal val="#ppt_w"/>
                                          </p:val>
                                        </p:tav>
                                      </p:tavLst>
                                    </p:anim>
                                    <p:anim calcmode="lin" valueType="num">
                                      <p:cBhvr>
                                        <p:cTn id="11" dur="500" fill="hold"/>
                                        <p:tgtEl>
                                          <p:spTgt spid="1669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autoUpdateAnimBg="0"/>
      <p:bldP spid="16691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body" idx="1"/>
          </p:nvPr>
        </p:nvSpPr>
        <p:spPr>
          <a:noFill/>
        </p:spPr>
        <p:txBody>
          <a:bodyPr/>
          <a:lstStyle/>
          <a:p>
            <a:r>
              <a:rPr lang="zh-CN" altLang="en-US" sz="2800" dirty="0">
                <a:solidFill>
                  <a:srgbClr val="0070C0"/>
                </a:solidFill>
                <a:latin typeface="+mn-ea"/>
              </a:rPr>
              <a:t>组织革新和部署  </a:t>
            </a:r>
            <a:r>
              <a:rPr lang="en-US" altLang="zh-CN" sz="2800" dirty="0">
                <a:solidFill>
                  <a:srgbClr val="0070C0"/>
                </a:solidFill>
                <a:latin typeface="+mn-ea"/>
              </a:rPr>
              <a:t>OID</a:t>
            </a:r>
            <a:endParaRPr lang="en-US" altLang="zh-CN" sz="2800" dirty="0">
              <a:solidFill>
                <a:srgbClr val="0070C0"/>
              </a:solidFill>
              <a:latin typeface="+mn-ea"/>
            </a:endParaRPr>
          </a:p>
          <a:p>
            <a:r>
              <a:rPr lang="zh-CN" altLang="en-US" sz="2800" dirty="0">
                <a:solidFill>
                  <a:srgbClr val="0070C0"/>
                </a:solidFill>
                <a:latin typeface="+mn-ea"/>
              </a:rPr>
              <a:t>原因分析和决定  </a:t>
            </a:r>
            <a:r>
              <a:rPr lang="en-US" altLang="zh-CN" sz="2800" dirty="0">
                <a:solidFill>
                  <a:srgbClr val="0070C0"/>
                </a:solidFill>
                <a:latin typeface="+mn-ea"/>
              </a:rPr>
              <a:t>CAR</a:t>
            </a:r>
            <a:endParaRPr lang="en-US" altLang="zh-CN" sz="2800" dirty="0">
              <a:solidFill>
                <a:srgbClr val="0070C0"/>
              </a:solidFill>
              <a:latin typeface="+mn-ea"/>
            </a:endParaRPr>
          </a:p>
        </p:txBody>
      </p:sp>
      <p:sp>
        <p:nvSpPr>
          <p:cNvPr id="5" name="Rectangle 3"/>
          <p:cNvSpPr>
            <a:spLocks noGrp="1" noChangeArrowheads="1"/>
          </p:cNvSpPr>
          <p:nvPr>
            <p:ph type="title"/>
          </p:nvPr>
        </p:nvSpPr>
        <p:spPr>
          <a:xfrm>
            <a:off x="1162073" y="642922"/>
            <a:ext cx="6696075" cy="469636"/>
          </a:xfrm>
          <a:noFill/>
        </p:spPr>
        <p:txBody>
          <a:bodyPr/>
          <a:lstStyle/>
          <a:p>
            <a:r>
              <a:rPr lang="zh-CN" altLang="en-US" sz="3200" b="1" dirty="0" smtClean="0">
                <a:solidFill>
                  <a:srgbClr val="0070C0"/>
                </a:solidFill>
                <a:latin typeface="黑体" panose="02010609060101010101" pitchFamily="49" charset="-122"/>
                <a:ea typeface="黑体" panose="02010609060101010101" pitchFamily="49" charset="-122"/>
              </a:rPr>
              <a:t>第</a:t>
            </a:r>
            <a:r>
              <a:rPr lang="en-US" altLang="zh-CN" sz="3200" b="1" dirty="0" smtClean="0">
                <a:solidFill>
                  <a:srgbClr val="0070C0"/>
                </a:solidFill>
                <a:latin typeface="黑体" panose="02010609060101010101" pitchFamily="49" charset="-122"/>
                <a:ea typeface="黑体" panose="02010609060101010101" pitchFamily="49" charset="-122"/>
              </a:rPr>
              <a:t>5</a:t>
            </a:r>
            <a:r>
              <a:rPr lang="zh-CN" altLang="en-US" sz="3200" b="1" dirty="0" smtClean="0">
                <a:solidFill>
                  <a:srgbClr val="0070C0"/>
                </a:solidFill>
                <a:latin typeface="黑体" panose="02010609060101010101" pitchFamily="49" charset="-122"/>
                <a:ea typeface="黑体" panose="02010609060101010101" pitchFamily="49" charset="-122"/>
              </a:rPr>
              <a:t>级：已定义级过程域</a:t>
            </a:r>
            <a:endParaRPr lang="zh-CN" altLang="en-US" sz="3200" b="1" dirty="0">
              <a:solidFill>
                <a:srgbClr val="FF6600"/>
              </a:solidFill>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p>
            <a:r>
              <a:rPr lang="en-US" altLang="zh-CN">
                <a:latin typeface="Arial" panose="020B0604020202020204" pitchFamily="34" charset="0"/>
              </a:rPr>
              <a:t>CMMI on line 版权所有 http://www.cmmionline.net</a:t>
            </a:r>
            <a:endParaRPr lang="en-US" altLang="zh-CN">
              <a:latin typeface="Arial" panose="020B0604020202020204" pitchFamily="34" charset="0"/>
            </a:endParaRPr>
          </a:p>
        </p:txBody>
      </p:sp>
      <p:sp>
        <p:nvSpPr>
          <p:cNvPr id="62467" name="Rectangle 3"/>
          <p:cNvSpPr>
            <a:spLocks noGrp="1" noChangeArrowheads="1"/>
          </p:cNvSpPr>
          <p:nvPr>
            <p:ph type="body" idx="1"/>
          </p:nvPr>
        </p:nvSpPr>
        <p:spPr/>
        <p:txBody>
          <a:bodyPr/>
          <a:lstStyle/>
          <a:p>
            <a:pPr eaLnBrk="1" hangingPunct="1"/>
            <a:r>
              <a:rPr lang="zh-CN" altLang="en-US" sz="2800" dirty="0" smtClean="0">
                <a:solidFill>
                  <a:srgbClr val="0070C0"/>
                </a:solidFill>
              </a:rPr>
              <a:t>聚餐活动有的部门搞得好，有的部门搞得不好，这是什么原因？</a:t>
            </a:r>
            <a:endParaRPr lang="zh-CN" altLang="en-US" sz="2800" dirty="0" smtClean="0">
              <a:solidFill>
                <a:srgbClr val="0070C0"/>
              </a:solidFill>
            </a:endParaRPr>
          </a:p>
          <a:p>
            <a:pPr eaLnBrk="1" hangingPunct="1"/>
            <a:r>
              <a:rPr lang="zh-CN" altLang="en-US" sz="2800" dirty="0" smtClean="0">
                <a:solidFill>
                  <a:srgbClr val="0070C0"/>
                </a:solidFill>
              </a:rPr>
              <a:t>怎么让所有部门的聚餐活动都搞得好？</a:t>
            </a:r>
            <a:endParaRPr lang="zh-CN" altLang="en-US" sz="2800" dirty="0" smtClean="0">
              <a:solidFill>
                <a:srgbClr val="0070C0"/>
              </a:solidFill>
            </a:endParaRPr>
          </a:p>
        </p:txBody>
      </p:sp>
      <p:sp>
        <p:nvSpPr>
          <p:cNvPr id="37893" name="Text Box 4"/>
          <p:cNvSpPr txBox="1">
            <a:spLocks noChangeArrowheads="1"/>
          </p:cNvSpPr>
          <p:nvPr/>
        </p:nvSpPr>
        <p:spPr bwMode="auto">
          <a:xfrm>
            <a:off x="7740650" y="5409407"/>
            <a:ext cx="1415772" cy="369332"/>
          </a:xfrm>
          <a:prstGeom prst="rect">
            <a:avLst/>
          </a:prstGeom>
          <a:noFill/>
          <a:ln w="9525">
            <a:noFill/>
            <a:miter lim="800000"/>
          </a:ln>
        </p:spPr>
        <p:txBody>
          <a:bodyPr wrap="none">
            <a:spAutoFit/>
          </a:bodyPr>
          <a:lstStyle/>
          <a:p>
            <a:r>
              <a:rPr lang="en-US" altLang="zh-CN">
                <a:hlinkClick r:id="rId1"/>
              </a:rPr>
              <a:t>CMMIonline</a:t>
            </a:r>
            <a:endParaRPr lang="en-US" altLang="zh-CN"/>
          </a:p>
        </p:txBody>
      </p:sp>
      <p:sp>
        <p:nvSpPr>
          <p:cNvPr id="7" name="Rectangle 2"/>
          <p:cNvSpPr>
            <a:spLocks noGrp="1" noChangeArrowheads="1"/>
          </p:cNvSpPr>
          <p:nvPr>
            <p:ph type="title"/>
          </p:nvPr>
        </p:nvSpPr>
        <p:spPr>
          <a:xfrm>
            <a:off x="457200" y="-20"/>
            <a:ext cx="8229600" cy="952500"/>
          </a:xfrm>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CMMI 4</a:t>
            </a:r>
            <a:r>
              <a:rPr lang="zh-CN" altLang="en-US" sz="3200" b="1" dirty="0" smtClean="0">
                <a:solidFill>
                  <a:srgbClr val="0070C0"/>
                </a:solidFill>
                <a:latin typeface="黑体" panose="02010609060101010101" pitchFamily="49" charset="-122"/>
                <a:ea typeface="黑体" panose="02010609060101010101" pitchFamily="49" charset="-122"/>
              </a:rPr>
              <a:t>级聚餐</a:t>
            </a:r>
            <a:r>
              <a:rPr lang="zh-CN" altLang="en-US" sz="3200" b="1" dirty="0" smtClean="0">
                <a:solidFill>
                  <a:srgbClr val="0070C0"/>
                </a:solidFill>
                <a:latin typeface="黑体" panose="02010609060101010101" pitchFamily="49" charset="-122"/>
                <a:ea typeface="黑体" panose="02010609060101010101" pitchFamily="49" charset="-122"/>
              </a:rPr>
              <a:t>的问题</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Level 5 </a:t>
            </a:r>
            <a:r>
              <a:rPr lang="zh-CN" altLang="en-US" sz="3200" b="1" dirty="0" smtClean="0">
                <a:solidFill>
                  <a:srgbClr val="0070C0"/>
                </a:solidFill>
                <a:latin typeface="黑体" panose="02010609060101010101" pitchFamily="49" charset="-122"/>
                <a:ea typeface="黑体" panose="02010609060101010101" pitchFamily="49" charset="-122"/>
              </a:rPr>
              <a:t>之 原因分析</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65539" name="Rectangle 3"/>
          <p:cNvSpPr>
            <a:spLocks noGrp="1" noChangeArrowheads="1"/>
          </p:cNvSpPr>
          <p:nvPr>
            <p:ph type="body" idx="1"/>
          </p:nvPr>
        </p:nvSpPr>
        <p:spPr/>
        <p:txBody>
          <a:bodyPr/>
          <a:lstStyle/>
          <a:p>
            <a:pPr eaLnBrk="1" hangingPunct="1">
              <a:lnSpc>
                <a:spcPct val="90000"/>
              </a:lnSpc>
            </a:pPr>
            <a:r>
              <a:rPr lang="zh-CN" altLang="en-US" sz="2800" dirty="0" smtClean="0">
                <a:solidFill>
                  <a:srgbClr val="0070C0"/>
                </a:solidFill>
                <a:latin typeface="+mn-ea"/>
              </a:rPr>
              <a:t>通过数据，我们发现由</a:t>
            </a:r>
            <a:r>
              <a:rPr lang="en-US" altLang="zh-CN" sz="2800" dirty="0" smtClean="0">
                <a:solidFill>
                  <a:srgbClr val="0070C0"/>
                </a:solidFill>
                <a:latin typeface="+mn-ea"/>
              </a:rPr>
              <a:t>A</a:t>
            </a:r>
            <a:r>
              <a:rPr lang="zh-CN" altLang="en-US" sz="2800" dirty="0" smtClean="0">
                <a:solidFill>
                  <a:srgbClr val="0070C0"/>
                </a:solidFill>
                <a:latin typeface="+mn-ea"/>
              </a:rPr>
              <a:t>君组织聚餐活动时，满意度总能在基线范围内。</a:t>
            </a:r>
            <a:endParaRPr lang="zh-CN" altLang="en-US" sz="2800" dirty="0" smtClean="0">
              <a:solidFill>
                <a:srgbClr val="0070C0"/>
              </a:solidFill>
              <a:latin typeface="+mn-ea"/>
            </a:endParaRPr>
          </a:p>
          <a:p>
            <a:pPr eaLnBrk="1" hangingPunct="1">
              <a:lnSpc>
                <a:spcPct val="90000"/>
              </a:lnSpc>
            </a:pPr>
            <a:r>
              <a:rPr lang="zh-CN" altLang="en-US" sz="2800" dirty="0" smtClean="0">
                <a:solidFill>
                  <a:srgbClr val="0070C0"/>
                </a:solidFill>
                <a:latin typeface="+mn-ea"/>
              </a:rPr>
              <a:t>但由</a:t>
            </a:r>
            <a:r>
              <a:rPr lang="en-US" altLang="zh-CN" sz="2800" dirty="0" smtClean="0">
                <a:solidFill>
                  <a:srgbClr val="0070C0"/>
                </a:solidFill>
                <a:latin typeface="+mn-ea"/>
              </a:rPr>
              <a:t>B</a:t>
            </a:r>
            <a:r>
              <a:rPr lang="zh-CN" altLang="en-US" sz="2800" dirty="0" smtClean="0">
                <a:solidFill>
                  <a:srgbClr val="0070C0"/>
                </a:solidFill>
                <a:latin typeface="+mn-ea"/>
              </a:rPr>
              <a:t>君组织时，满意度异常的高，超出了基线上限。</a:t>
            </a:r>
            <a:endParaRPr lang="zh-CN" altLang="en-US" sz="2800" dirty="0" smtClean="0">
              <a:solidFill>
                <a:srgbClr val="0070C0"/>
              </a:solidFill>
              <a:latin typeface="+mn-ea"/>
            </a:endParaRPr>
          </a:p>
          <a:p>
            <a:pPr eaLnBrk="1" hangingPunct="1">
              <a:lnSpc>
                <a:spcPct val="90000"/>
              </a:lnSpc>
            </a:pPr>
            <a:r>
              <a:rPr lang="zh-CN" altLang="en-US" sz="2800" dirty="0" smtClean="0">
                <a:solidFill>
                  <a:srgbClr val="0070C0"/>
                </a:solidFill>
                <a:latin typeface="+mn-ea"/>
              </a:rPr>
              <a:t>于是我们进行原因分析，发现</a:t>
            </a:r>
            <a:r>
              <a:rPr lang="en-US" altLang="zh-CN" sz="2800" dirty="0" smtClean="0">
                <a:solidFill>
                  <a:srgbClr val="0070C0"/>
                </a:solidFill>
                <a:latin typeface="+mn-ea"/>
              </a:rPr>
              <a:t>B</a:t>
            </a:r>
            <a:r>
              <a:rPr lang="zh-CN" altLang="en-US" sz="2800" dirty="0" smtClean="0">
                <a:solidFill>
                  <a:srgbClr val="0070C0"/>
                </a:solidFill>
                <a:latin typeface="+mn-ea"/>
              </a:rPr>
              <a:t>君进行抽奖活动之前，做了一个调查，知道每个人最想要什么。故抽奖活动做得很出色，满意度就高了。</a:t>
            </a:r>
            <a:endParaRPr lang="en-US" altLang="zh-CN" sz="2800" dirty="0" smtClean="0">
              <a:solidFill>
                <a:srgbClr val="0070C0"/>
              </a:solidFill>
              <a:latin typeface="+mn-ea"/>
            </a:endParaRPr>
          </a:p>
          <a:p>
            <a:pPr>
              <a:lnSpc>
                <a:spcPct val="90000"/>
              </a:lnSpc>
            </a:pPr>
            <a:r>
              <a:rPr lang="en-US" altLang="zh-CN" sz="2800" dirty="0" smtClean="0">
                <a:solidFill>
                  <a:srgbClr val="0070C0"/>
                </a:solidFill>
                <a:latin typeface="+mn-ea"/>
              </a:rPr>
              <a:t>SEPG</a:t>
            </a:r>
            <a:r>
              <a:rPr lang="zh-CN" altLang="en-US" sz="2800" dirty="0" smtClean="0">
                <a:solidFill>
                  <a:srgbClr val="0070C0"/>
                </a:solidFill>
                <a:latin typeface="+mn-ea"/>
              </a:rPr>
              <a:t>异常高兴，把</a:t>
            </a:r>
            <a:r>
              <a:rPr lang="en-US" altLang="zh-CN" sz="2800" dirty="0" smtClean="0">
                <a:solidFill>
                  <a:srgbClr val="0070C0"/>
                </a:solidFill>
                <a:latin typeface="+mn-ea"/>
              </a:rPr>
              <a:t>B</a:t>
            </a:r>
            <a:r>
              <a:rPr lang="zh-CN" altLang="en-US" sz="2800" dirty="0" smtClean="0">
                <a:solidFill>
                  <a:srgbClr val="0070C0"/>
                </a:solidFill>
                <a:latin typeface="+mn-ea"/>
              </a:rPr>
              <a:t>君的做法写入过程中。</a:t>
            </a:r>
            <a:endParaRPr lang="zh-CN" altLang="en-US" sz="2800" dirty="0" smtClean="0">
              <a:solidFill>
                <a:srgbClr val="0070C0"/>
              </a:solidFill>
              <a:latin typeface="+mn-ea"/>
            </a:endParaRPr>
          </a:p>
          <a:p>
            <a:pPr eaLnBrk="1" hangingPunct="1">
              <a:lnSpc>
                <a:spcPct val="90000"/>
              </a:lnSpc>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Level 5 </a:t>
            </a:r>
            <a:r>
              <a:rPr lang="zh-CN" altLang="en-US" sz="3200" b="1" dirty="0" smtClean="0">
                <a:solidFill>
                  <a:srgbClr val="0070C0"/>
                </a:solidFill>
                <a:latin typeface="黑体" panose="02010609060101010101" pitchFamily="49" charset="-122"/>
                <a:ea typeface="黑体" panose="02010609060101010101" pitchFamily="49" charset="-122"/>
              </a:rPr>
              <a:t>之 采用新技术 </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73731" name="Rectangle 3"/>
          <p:cNvSpPr>
            <a:spLocks noGrp="1" noChangeArrowheads="1"/>
          </p:cNvSpPr>
          <p:nvPr>
            <p:ph type="body" idx="1"/>
          </p:nvPr>
        </p:nvSpPr>
        <p:spPr/>
        <p:txBody>
          <a:bodyPr/>
          <a:lstStyle/>
          <a:p>
            <a:pPr eaLnBrk="1" hangingPunct="1"/>
            <a:r>
              <a:rPr lang="zh-CN" altLang="en-US" sz="2800" dirty="0" smtClean="0">
                <a:solidFill>
                  <a:srgbClr val="0070C0"/>
                </a:solidFill>
                <a:latin typeface="+mn-ea"/>
              </a:rPr>
              <a:t>出现了这样的一些问题：</a:t>
            </a:r>
            <a:endParaRPr lang="zh-CN" altLang="en-US" sz="2800" dirty="0" smtClean="0">
              <a:solidFill>
                <a:srgbClr val="0070C0"/>
              </a:solidFill>
              <a:latin typeface="+mn-ea"/>
            </a:endParaRPr>
          </a:p>
          <a:p>
            <a:pPr lvl="1" eaLnBrk="1" hangingPunct="1"/>
            <a:r>
              <a:rPr lang="zh-CN" altLang="en-US" dirty="0" smtClean="0">
                <a:solidFill>
                  <a:srgbClr val="0070C0"/>
                </a:solidFill>
                <a:latin typeface="+mn-ea"/>
              </a:rPr>
              <a:t>发现难以统计到场的人员，需要经常去问。</a:t>
            </a:r>
            <a:endParaRPr lang="zh-CN" altLang="en-US" dirty="0" smtClean="0">
              <a:solidFill>
                <a:srgbClr val="0070C0"/>
              </a:solidFill>
              <a:latin typeface="+mn-ea"/>
            </a:endParaRPr>
          </a:p>
          <a:p>
            <a:pPr lvl="1" eaLnBrk="1" hangingPunct="1"/>
            <a:r>
              <a:rPr lang="zh-CN" altLang="en-US" dirty="0" smtClean="0">
                <a:solidFill>
                  <a:srgbClr val="0070C0"/>
                </a:solidFill>
                <a:latin typeface="+mn-ea"/>
              </a:rPr>
              <a:t>很多人不知道如何去聚餐地点。</a:t>
            </a:r>
            <a:endParaRPr lang="zh-CN" altLang="en-US" dirty="0" smtClean="0">
              <a:solidFill>
                <a:srgbClr val="0070C0"/>
              </a:solidFill>
              <a:latin typeface="+mn-ea"/>
            </a:endParaRPr>
          </a:p>
          <a:p>
            <a:pPr eaLnBrk="1" hangingPunct="1"/>
            <a:r>
              <a:rPr lang="zh-CN" altLang="en-US" sz="2800" dirty="0" smtClean="0">
                <a:solidFill>
                  <a:srgbClr val="0070C0"/>
                </a:solidFill>
                <a:latin typeface="+mn-ea"/>
              </a:rPr>
              <a:t>为了解决这个问题，采取以下新技术：</a:t>
            </a:r>
            <a:endParaRPr lang="zh-CN" altLang="en-US" sz="2800" dirty="0" smtClean="0">
              <a:solidFill>
                <a:srgbClr val="0070C0"/>
              </a:solidFill>
              <a:latin typeface="+mn-ea"/>
            </a:endParaRPr>
          </a:p>
          <a:p>
            <a:pPr lvl="1" eaLnBrk="1" hangingPunct="1"/>
            <a:r>
              <a:rPr lang="zh-CN" altLang="en-US" dirty="0" smtClean="0">
                <a:solidFill>
                  <a:srgbClr val="0070C0"/>
                </a:solidFill>
                <a:latin typeface="+mn-ea"/>
              </a:rPr>
              <a:t>每人配一台</a:t>
            </a:r>
            <a:r>
              <a:rPr lang="en-US" altLang="zh-CN" dirty="0" smtClean="0">
                <a:solidFill>
                  <a:srgbClr val="0070C0"/>
                </a:solidFill>
                <a:latin typeface="+mn-ea"/>
              </a:rPr>
              <a:t>PDA</a:t>
            </a:r>
            <a:r>
              <a:rPr lang="zh-CN" altLang="en-US" dirty="0" smtClean="0">
                <a:solidFill>
                  <a:srgbClr val="0070C0"/>
                </a:solidFill>
                <a:latin typeface="+mn-ea"/>
              </a:rPr>
              <a:t>和</a:t>
            </a:r>
            <a:r>
              <a:rPr lang="en-US" altLang="zh-CN" dirty="0" smtClean="0">
                <a:solidFill>
                  <a:srgbClr val="0070C0"/>
                </a:solidFill>
                <a:latin typeface="+mn-ea"/>
              </a:rPr>
              <a:t>GPS</a:t>
            </a:r>
            <a:r>
              <a:rPr lang="zh-CN" altLang="en-US" dirty="0" smtClean="0">
                <a:solidFill>
                  <a:srgbClr val="0070C0"/>
                </a:solidFill>
                <a:latin typeface="+mn-ea"/>
              </a:rPr>
              <a:t>，里面有地图</a:t>
            </a:r>
            <a:endParaRPr lang="zh-CN" altLang="en-US" dirty="0" smtClean="0">
              <a:solidFill>
                <a:srgbClr val="0070C0"/>
              </a:solidFill>
              <a:latin typeface="+mn-ea"/>
            </a:endParaRPr>
          </a:p>
          <a:p>
            <a:pPr lvl="1" eaLnBrk="1" hangingPunct="1"/>
            <a:r>
              <a:rPr lang="zh-CN" altLang="en-US" dirty="0" smtClean="0">
                <a:solidFill>
                  <a:srgbClr val="0070C0"/>
                </a:solidFill>
                <a:latin typeface="+mn-ea"/>
              </a:rPr>
              <a:t>活动组织者用笔记本电脑能见到各位位置。</a:t>
            </a:r>
            <a:endParaRPr lang="zh-CN" altLang="en-US" dirty="0" smtClean="0">
              <a:solidFill>
                <a:srgbClr val="0070C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sz="3200" b="1" dirty="0" smtClean="0">
                <a:solidFill>
                  <a:srgbClr val="0070C0"/>
                </a:solidFill>
                <a:latin typeface="黑体" panose="02010609060101010101" pitchFamily="49" charset="-122"/>
                <a:ea typeface="黑体" panose="02010609060101010101" pitchFamily="49" charset="-122"/>
              </a:rPr>
              <a:t>Level 5 </a:t>
            </a:r>
            <a:r>
              <a:rPr lang="zh-CN" altLang="en-US" sz="3200" b="1" dirty="0" smtClean="0">
                <a:solidFill>
                  <a:srgbClr val="0070C0"/>
                </a:solidFill>
                <a:latin typeface="黑体" panose="02010609060101010101" pitchFamily="49" charset="-122"/>
                <a:ea typeface="黑体" panose="02010609060101010101" pitchFamily="49" charset="-122"/>
              </a:rPr>
              <a:t>之 公司定下新的目标</a:t>
            </a:r>
            <a:endParaRPr lang="zh-CN" altLang="en-US" sz="3200" b="1" dirty="0" smtClean="0">
              <a:solidFill>
                <a:srgbClr val="0070C0"/>
              </a:solidFill>
              <a:latin typeface="黑体" panose="02010609060101010101" pitchFamily="49" charset="-122"/>
              <a:ea typeface="黑体" panose="02010609060101010101" pitchFamily="49" charset="-122"/>
            </a:endParaRPr>
          </a:p>
        </p:txBody>
      </p:sp>
      <p:sp>
        <p:nvSpPr>
          <p:cNvPr id="75779" name="Rectangle 3"/>
          <p:cNvSpPr>
            <a:spLocks noGrp="1" noChangeArrowheads="1"/>
          </p:cNvSpPr>
          <p:nvPr>
            <p:ph type="body" idx="1"/>
          </p:nvPr>
        </p:nvSpPr>
        <p:spPr/>
        <p:txBody>
          <a:bodyPr/>
          <a:lstStyle/>
          <a:p>
            <a:pPr eaLnBrk="1" hangingPunct="1">
              <a:lnSpc>
                <a:spcPct val="90000"/>
              </a:lnSpc>
            </a:pPr>
            <a:r>
              <a:rPr lang="zh-CN" altLang="en-US" sz="2800" dirty="0" smtClean="0">
                <a:solidFill>
                  <a:srgbClr val="0070C0"/>
                </a:solidFill>
                <a:latin typeface="+mn-ea"/>
              </a:rPr>
              <a:t>预算的偏差率当前值是</a:t>
            </a:r>
            <a:r>
              <a:rPr lang="en-US" altLang="zh-CN" sz="2800" dirty="0" smtClean="0">
                <a:solidFill>
                  <a:srgbClr val="0070C0"/>
                </a:solidFill>
                <a:latin typeface="+mn-ea"/>
              </a:rPr>
              <a:t>-20%</a:t>
            </a:r>
            <a:r>
              <a:rPr lang="zh-CN" altLang="en-US" sz="2800" dirty="0" smtClean="0">
                <a:solidFill>
                  <a:srgbClr val="0070C0"/>
                </a:solidFill>
                <a:latin typeface="+mn-ea"/>
              </a:rPr>
              <a:t>到</a:t>
            </a:r>
            <a:r>
              <a:rPr lang="en-US" altLang="zh-CN" sz="2800" dirty="0" smtClean="0">
                <a:solidFill>
                  <a:srgbClr val="0070C0"/>
                </a:solidFill>
                <a:latin typeface="+mn-ea"/>
              </a:rPr>
              <a:t>20%</a:t>
            </a:r>
            <a:r>
              <a:rPr lang="zh-CN" altLang="en-US" sz="2800" dirty="0" smtClean="0">
                <a:solidFill>
                  <a:srgbClr val="0070C0"/>
                </a:solidFill>
                <a:latin typeface="+mn-ea"/>
              </a:rPr>
              <a:t>，老板觉得不满意，要求改进为</a:t>
            </a:r>
            <a:r>
              <a:rPr lang="en-US" altLang="zh-CN" sz="2800" dirty="0" smtClean="0">
                <a:solidFill>
                  <a:srgbClr val="0070C0"/>
                </a:solidFill>
                <a:latin typeface="+mn-ea"/>
              </a:rPr>
              <a:t>-10%</a:t>
            </a:r>
            <a:r>
              <a:rPr lang="zh-CN" altLang="en-US" sz="2800" dirty="0" smtClean="0">
                <a:solidFill>
                  <a:srgbClr val="0070C0"/>
                </a:solidFill>
                <a:latin typeface="+mn-ea"/>
              </a:rPr>
              <a:t>到</a:t>
            </a:r>
            <a:r>
              <a:rPr lang="en-US" altLang="zh-CN" sz="2800" dirty="0" smtClean="0">
                <a:solidFill>
                  <a:srgbClr val="0070C0"/>
                </a:solidFill>
                <a:latin typeface="+mn-ea"/>
              </a:rPr>
              <a:t>10%</a:t>
            </a:r>
            <a:r>
              <a:rPr lang="zh-CN" altLang="en-US" sz="2800" dirty="0" smtClean="0">
                <a:solidFill>
                  <a:srgbClr val="0070C0"/>
                </a:solidFill>
                <a:latin typeface="+mn-ea"/>
              </a:rPr>
              <a:t>。</a:t>
            </a:r>
            <a:endParaRPr lang="zh-CN" altLang="en-US" sz="2800" dirty="0" smtClean="0">
              <a:solidFill>
                <a:srgbClr val="0070C0"/>
              </a:solidFill>
              <a:latin typeface="+mn-ea"/>
            </a:endParaRPr>
          </a:p>
          <a:p>
            <a:pPr eaLnBrk="1" hangingPunct="1">
              <a:lnSpc>
                <a:spcPct val="90000"/>
              </a:lnSpc>
            </a:pPr>
            <a:r>
              <a:rPr lang="en-US" altLang="zh-CN" sz="2800" dirty="0" smtClean="0">
                <a:solidFill>
                  <a:srgbClr val="0070C0"/>
                </a:solidFill>
                <a:latin typeface="+mn-ea"/>
              </a:rPr>
              <a:t>SEPG</a:t>
            </a:r>
            <a:r>
              <a:rPr lang="zh-CN" altLang="en-US" sz="2800" dirty="0" smtClean="0">
                <a:solidFill>
                  <a:srgbClr val="0070C0"/>
                </a:solidFill>
                <a:latin typeface="+mn-ea"/>
              </a:rPr>
              <a:t>就非常紧张了，投入大量人力物力分析如何改进。</a:t>
            </a:r>
            <a:endParaRPr lang="zh-CN" altLang="en-US" sz="2800" dirty="0" smtClean="0">
              <a:solidFill>
                <a:srgbClr val="0070C0"/>
              </a:solidFill>
              <a:latin typeface="+mn-ea"/>
            </a:endParaRPr>
          </a:p>
          <a:p>
            <a:pPr eaLnBrk="1" hangingPunct="1">
              <a:lnSpc>
                <a:spcPct val="90000"/>
              </a:lnSpc>
            </a:pPr>
            <a:r>
              <a:rPr lang="en-US" altLang="zh-CN" sz="2800" dirty="0" smtClean="0">
                <a:solidFill>
                  <a:srgbClr val="0070C0"/>
                </a:solidFill>
                <a:latin typeface="+mn-ea"/>
              </a:rPr>
              <a:t>SEPG</a:t>
            </a:r>
            <a:r>
              <a:rPr lang="zh-CN" altLang="en-US" sz="2800" dirty="0" smtClean="0">
                <a:solidFill>
                  <a:srgbClr val="0070C0"/>
                </a:solidFill>
                <a:latin typeface="+mn-ea"/>
              </a:rPr>
              <a:t>发现导致预算偏差大的地方主要在于酒水采购方面，供应商的价钱浮动太厉害</a:t>
            </a:r>
            <a:r>
              <a:rPr lang="zh-CN" altLang="en-US"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p:nvPr>
        </p:nvSpPr>
        <p:spPr>
          <a:xfrm>
            <a:off x="762000" y="127000"/>
            <a:ext cx="7924800" cy="762000"/>
          </a:xfrm>
          <a:noFill/>
        </p:spPr>
        <p:txBody>
          <a:bodyPr/>
          <a:lstStyle/>
          <a:p>
            <a:r>
              <a:rPr lang="en-US" altLang="zh-CN" sz="2800" dirty="0">
                <a:solidFill>
                  <a:srgbClr val="000099"/>
                </a:solidFill>
                <a:ea typeface="宋体" panose="02010600030101010101" pitchFamily="2" charset="-122"/>
              </a:rPr>
              <a:t>Maturity Levels:</a:t>
            </a:r>
            <a:br>
              <a:rPr lang="en-US" altLang="zh-CN" sz="2800" dirty="0">
                <a:solidFill>
                  <a:srgbClr val="000099"/>
                </a:solidFill>
                <a:ea typeface="宋体" panose="02010600030101010101" pitchFamily="2" charset="-122"/>
              </a:rPr>
            </a:br>
            <a:r>
              <a:rPr lang="en-US" altLang="zh-CN" sz="2800" dirty="0">
                <a:solidFill>
                  <a:srgbClr val="000099"/>
                </a:solidFill>
                <a:ea typeface="宋体" panose="02010600030101010101" pitchFamily="2" charset="-122"/>
              </a:rPr>
              <a:t>Process visibility at various levels</a:t>
            </a:r>
            <a:endParaRPr lang="en-US" altLang="zh-CN" sz="2800" dirty="0">
              <a:solidFill>
                <a:srgbClr val="000099"/>
              </a:solidFill>
              <a:ea typeface="宋体" panose="02010600030101010101" pitchFamily="2" charset="-122"/>
            </a:endParaRPr>
          </a:p>
        </p:txBody>
      </p:sp>
      <p:graphicFrame>
        <p:nvGraphicFramePr>
          <p:cNvPr id="93189" name="Object 5"/>
          <p:cNvGraphicFramePr>
            <a:graphicFrameLocks noGrp="1" noChangeAspect="1"/>
          </p:cNvGraphicFramePr>
          <p:nvPr>
            <p:ph type="body" idx="1"/>
          </p:nvPr>
        </p:nvGraphicFramePr>
        <p:xfrm>
          <a:off x="1219224" y="1285892"/>
          <a:ext cx="6781800" cy="4000500"/>
        </p:xfrm>
        <a:graphic>
          <a:graphicData uri="http://schemas.openxmlformats.org/presentationml/2006/ole">
            <mc:AlternateContent xmlns:mc="http://schemas.openxmlformats.org/markup-compatibility/2006">
              <mc:Choice xmlns:v="urn:schemas-microsoft-com:vml" Requires="v">
                <p:oleObj spid="_x0000_s12319" name="Document" r:id="rId1" imgW="5163185" imgH="4940935" progId="Word.Document.8">
                  <p:embed/>
                </p:oleObj>
              </mc:Choice>
              <mc:Fallback>
                <p:oleObj name="Document" r:id="rId1" imgW="5163185" imgH="4940935" progId="Word.Document.8">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24" y="1285892"/>
                        <a:ext cx="67818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242" name="TextBox 3"/>
          <p:cNvSpPr>
            <a:spLocks noChangeArrowheads="1"/>
          </p:cNvSpPr>
          <p:nvPr/>
        </p:nvSpPr>
        <p:spPr bwMode="auto">
          <a:xfrm>
            <a:off x="323646" y="2281452"/>
            <a:ext cx="6417141" cy="830997"/>
          </a:xfrm>
          <a:prstGeom prst="rect">
            <a:avLst/>
          </a:prstGeom>
          <a:noFill/>
          <a:ln w="9525">
            <a:noFill/>
            <a:miter lim="800000"/>
          </a:ln>
        </p:spPr>
        <p:txBody>
          <a:bodyPr wrap="none">
            <a:spAutoFit/>
          </a:bodyPr>
          <a:lstStyle/>
          <a:p>
            <a:r>
              <a:rPr lang="zh-CN" altLang="en-US" sz="480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                 谢       谢</a:t>
            </a:r>
            <a:r>
              <a:rPr lang="zh-CN" altLang="en-US" sz="480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48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z="3200" b="1" dirty="0" smtClean="0">
                <a:solidFill>
                  <a:srgbClr val="0070C0"/>
                </a:solidFill>
                <a:ea typeface="华文彩云" pitchFamily="2" charset="-122"/>
              </a:rPr>
              <a:t>CMMI</a:t>
            </a:r>
            <a:endParaRPr lang="zh-CN" altLang="en-US" sz="3200" b="1" dirty="0">
              <a:solidFill>
                <a:srgbClr val="0070C0"/>
              </a:solidFill>
              <a:ea typeface="华文彩云" pitchFamily="2" charset="-122"/>
            </a:endParaRPr>
          </a:p>
        </p:txBody>
      </p:sp>
      <p:sp>
        <p:nvSpPr>
          <p:cNvPr id="72707" name="Rectangle 3"/>
          <p:cNvSpPr>
            <a:spLocks noGrp="1" noChangeArrowheads="1"/>
          </p:cNvSpPr>
          <p:nvPr>
            <p:ph type="body" idx="1"/>
          </p:nvPr>
        </p:nvSpPr>
        <p:spPr/>
        <p:txBody>
          <a:bodyPr/>
          <a:lstStyle/>
          <a:p>
            <a:r>
              <a:rPr lang="en-US" altLang="zh-CN" sz="2800" dirty="0">
                <a:solidFill>
                  <a:srgbClr val="0066FF"/>
                </a:solidFill>
                <a:latin typeface="+mn-ea"/>
              </a:rPr>
              <a:t> </a:t>
            </a:r>
            <a:r>
              <a:rPr lang="zh-CN" altLang="en-US" sz="2800" dirty="0">
                <a:solidFill>
                  <a:srgbClr val="0066FF"/>
                </a:solidFill>
                <a:latin typeface="+mn-ea"/>
              </a:rPr>
              <a:t>集成的软件能力成熟度模型 </a:t>
            </a:r>
            <a:r>
              <a:rPr lang="en-US" altLang="zh-CN" sz="2800" dirty="0">
                <a:solidFill>
                  <a:srgbClr val="0066FF"/>
                </a:solidFill>
                <a:latin typeface="+mn-ea"/>
              </a:rPr>
              <a:t>Capability Maturity Model</a:t>
            </a:r>
            <a:r>
              <a:rPr lang="zh-CN" altLang="en-US" sz="2800" dirty="0">
                <a:solidFill>
                  <a:srgbClr val="0066FF"/>
                </a:solidFill>
                <a:latin typeface="+mn-ea"/>
              </a:rPr>
              <a:t>－</a:t>
            </a:r>
            <a:r>
              <a:rPr lang="en-US" altLang="zh-CN" sz="2800" dirty="0">
                <a:solidFill>
                  <a:srgbClr val="0066FF"/>
                </a:solidFill>
                <a:latin typeface="+mn-ea"/>
              </a:rPr>
              <a:t>Integration</a:t>
            </a:r>
            <a:endParaRPr lang="en-US" altLang="zh-CN" sz="2800" dirty="0">
              <a:solidFill>
                <a:srgbClr val="0066FF"/>
              </a:solidFill>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z="3200" b="1" dirty="0">
                <a:solidFill>
                  <a:srgbClr val="0070C0"/>
                </a:solidFill>
                <a:latin typeface="黑体" panose="02010609060101010101" pitchFamily="49" charset="-122"/>
                <a:ea typeface="黑体" panose="02010609060101010101" pitchFamily="49" charset="-122"/>
              </a:rPr>
              <a:t>CMM/CMMI</a:t>
            </a:r>
            <a:r>
              <a:rPr lang="zh-CN" altLang="en-US" sz="3200" b="1" dirty="0">
                <a:solidFill>
                  <a:srgbClr val="0070C0"/>
                </a:solidFill>
                <a:latin typeface="黑体" panose="02010609060101010101" pitchFamily="49" charset="-122"/>
                <a:ea typeface="黑体" panose="02010609060101010101" pitchFamily="49" charset="-122"/>
              </a:rPr>
              <a:t>的来源</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77827" name="Rectangle 3"/>
          <p:cNvSpPr>
            <a:spLocks noGrp="1" noChangeArrowheads="1"/>
          </p:cNvSpPr>
          <p:nvPr>
            <p:ph type="body" idx="1"/>
          </p:nvPr>
        </p:nvSpPr>
        <p:spPr/>
        <p:txBody>
          <a:bodyPr/>
          <a:lstStyle/>
          <a:p>
            <a:r>
              <a:rPr lang="zh-CN" altLang="en-US" sz="2800" dirty="0">
                <a:solidFill>
                  <a:srgbClr val="0066FF"/>
                </a:solidFill>
                <a:latin typeface="+mn-ea"/>
              </a:rPr>
              <a:t>来源于传统的质量工程理论，吸收了</a:t>
            </a:r>
            <a:endParaRPr lang="zh-CN" altLang="en-US" sz="2800" dirty="0">
              <a:solidFill>
                <a:srgbClr val="0066FF"/>
              </a:solidFill>
              <a:latin typeface="+mn-ea"/>
            </a:endParaRPr>
          </a:p>
          <a:p>
            <a:r>
              <a:rPr lang="en-US" altLang="zh-CN" sz="2800" dirty="0">
                <a:solidFill>
                  <a:srgbClr val="0066FF"/>
                </a:solidFill>
                <a:latin typeface="+mn-ea"/>
              </a:rPr>
              <a:t>Walter </a:t>
            </a:r>
            <a:r>
              <a:rPr lang="en-US" altLang="zh-CN" sz="2800" dirty="0" err="1">
                <a:solidFill>
                  <a:srgbClr val="0066FF"/>
                </a:solidFill>
                <a:latin typeface="+mn-ea"/>
              </a:rPr>
              <a:t>Shewart</a:t>
            </a:r>
            <a:r>
              <a:rPr lang="zh-CN" altLang="en-US" sz="2800" dirty="0">
                <a:solidFill>
                  <a:srgbClr val="0066FF"/>
                </a:solidFill>
                <a:latin typeface="+mn-ea"/>
              </a:rPr>
              <a:t>的统计质量控制原理</a:t>
            </a:r>
            <a:r>
              <a:rPr lang="en-US" altLang="zh-CN" sz="2800" dirty="0" err="1">
                <a:solidFill>
                  <a:srgbClr val="0066FF"/>
                </a:solidFill>
                <a:latin typeface="+mn-ea"/>
              </a:rPr>
              <a:t>W.Edwards</a:t>
            </a:r>
            <a:r>
              <a:rPr lang="en-US" altLang="zh-CN" sz="2800" dirty="0">
                <a:solidFill>
                  <a:srgbClr val="0066FF"/>
                </a:solidFill>
                <a:latin typeface="+mn-ea"/>
              </a:rPr>
              <a:t> Deming </a:t>
            </a:r>
            <a:r>
              <a:rPr lang="zh-CN" altLang="en-US" sz="2800" dirty="0">
                <a:solidFill>
                  <a:srgbClr val="0066FF"/>
                </a:solidFill>
                <a:latin typeface="+mn-ea"/>
              </a:rPr>
              <a:t>的著作“</a:t>
            </a:r>
            <a:r>
              <a:rPr lang="en-US" altLang="zh-CN" sz="2800" dirty="0">
                <a:solidFill>
                  <a:srgbClr val="0066FF"/>
                </a:solidFill>
                <a:latin typeface="+mn-ea"/>
              </a:rPr>
              <a:t>Out of </a:t>
            </a:r>
            <a:r>
              <a:rPr lang="en-US" altLang="zh-CN" sz="2800" dirty="0" err="1">
                <a:solidFill>
                  <a:srgbClr val="0066FF"/>
                </a:solidFill>
                <a:latin typeface="+mn-ea"/>
              </a:rPr>
              <a:t>theCrisis”Joseph</a:t>
            </a:r>
            <a:r>
              <a:rPr lang="en-US" altLang="zh-CN" sz="2800" dirty="0">
                <a:solidFill>
                  <a:srgbClr val="0066FF"/>
                </a:solidFill>
                <a:latin typeface="+mn-ea"/>
              </a:rPr>
              <a:t> </a:t>
            </a:r>
            <a:r>
              <a:rPr lang="en-US" altLang="zh-CN" sz="2800" dirty="0" err="1">
                <a:solidFill>
                  <a:srgbClr val="0066FF"/>
                </a:solidFill>
                <a:latin typeface="+mn-ea"/>
              </a:rPr>
              <a:t>Juran</a:t>
            </a:r>
            <a:r>
              <a:rPr lang="zh-CN" altLang="en-US" sz="2800" dirty="0">
                <a:solidFill>
                  <a:srgbClr val="0066FF"/>
                </a:solidFill>
                <a:latin typeface="+mn-ea"/>
              </a:rPr>
              <a:t>的著作“</a:t>
            </a:r>
            <a:r>
              <a:rPr lang="en-US" altLang="zh-CN" sz="2800" dirty="0" err="1">
                <a:solidFill>
                  <a:srgbClr val="0066FF"/>
                </a:solidFill>
                <a:latin typeface="+mn-ea"/>
              </a:rPr>
              <a:t>Juran</a:t>
            </a:r>
            <a:r>
              <a:rPr lang="en-US" altLang="zh-CN" sz="2800" dirty="0">
                <a:solidFill>
                  <a:srgbClr val="0066FF"/>
                </a:solidFill>
                <a:latin typeface="+mn-ea"/>
              </a:rPr>
              <a:t> on Planning </a:t>
            </a:r>
            <a:r>
              <a:rPr lang="en-US" altLang="zh-CN" sz="2800" dirty="0" err="1">
                <a:solidFill>
                  <a:srgbClr val="0066FF"/>
                </a:solidFill>
                <a:latin typeface="+mn-ea"/>
              </a:rPr>
              <a:t>forQuality</a:t>
            </a:r>
            <a:r>
              <a:rPr lang="en-US" altLang="zh-CN" sz="2800" dirty="0">
                <a:solidFill>
                  <a:srgbClr val="0066FF"/>
                </a:solidFill>
                <a:latin typeface="+mn-ea"/>
              </a:rPr>
              <a:t>”</a:t>
            </a:r>
            <a:r>
              <a:rPr lang="zh-CN" altLang="en-US" sz="2800" dirty="0">
                <a:solidFill>
                  <a:srgbClr val="0066FF"/>
                </a:solidFill>
                <a:latin typeface="+mn-ea"/>
              </a:rPr>
              <a:t>、”</a:t>
            </a:r>
            <a:r>
              <a:rPr lang="en-US" altLang="zh-CN" sz="2800" dirty="0" err="1">
                <a:solidFill>
                  <a:srgbClr val="0066FF"/>
                </a:solidFill>
                <a:latin typeface="+mn-ea"/>
              </a:rPr>
              <a:t>Juran</a:t>
            </a:r>
            <a:r>
              <a:rPr lang="en-US" altLang="zh-CN" sz="2800" dirty="0">
                <a:solidFill>
                  <a:srgbClr val="0066FF"/>
                </a:solidFill>
                <a:latin typeface="+mn-ea"/>
              </a:rPr>
              <a:t> on leadership for </a:t>
            </a:r>
            <a:r>
              <a:rPr lang="en-US" altLang="zh-CN" sz="2800" dirty="0" err="1">
                <a:solidFill>
                  <a:srgbClr val="0066FF"/>
                </a:solidFill>
                <a:latin typeface="+mn-ea"/>
              </a:rPr>
              <a:t>Quality”Philip</a:t>
            </a:r>
            <a:r>
              <a:rPr lang="en-US" altLang="zh-CN" sz="2800" dirty="0">
                <a:solidFill>
                  <a:srgbClr val="0066FF"/>
                </a:solidFill>
                <a:latin typeface="+mn-ea"/>
              </a:rPr>
              <a:t> </a:t>
            </a:r>
            <a:r>
              <a:rPr lang="en-US" altLang="zh-CN" sz="2800" dirty="0" err="1">
                <a:solidFill>
                  <a:srgbClr val="0066FF"/>
                </a:solidFill>
                <a:latin typeface="+mn-ea"/>
              </a:rPr>
              <a:t>Croseby</a:t>
            </a:r>
            <a:r>
              <a:rPr lang="en-US" altLang="zh-CN" sz="2800" dirty="0">
                <a:solidFill>
                  <a:srgbClr val="0066FF"/>
                </a:solidFill>
                <a:latin typeface="+mn-ea"/>
              </a:rPr>
              <a:t> </a:t>
            </a:r>
            <a:r>
              <a:rPr lang="zh-CN" altLang="en-US" sz="2800" dirty="0">
                <a:solidFill>
                  <a:srgbClr val="0066FF"/>
                </a:solidFill>
                <a:latin typeface="+mn-ea"/>
              </a:rPr>
              <a:t>在“</a:t>
            </a:r>
            <a:r>
              <a:rPr lang="en-US" altLang="zh-CN" sz="2800" dirty="0">
                <a:solidFill>
                  <a:srgbClr val="0066FF"/>
                </a:solidFill>
                <a:latin typeface="+mn-ea"/>
              </a:rPr>
              <a:t>Quality is free”</a:t>
            </a:r>
            <a:r>
              <a:rPr lang="zh-CN" altLang="en-US" sz="2800" dirty="0">
                <a:solidFill>
                  <a:srgbClr val="0066FF"/>
                </a:solidFill>
                <a:latin typeface="+mn-ea"/>
              </a:rPr>
              <a:t>中提出的将质量管理改编为成熟度框架的思想</a:t>
            </a:r>
            <a:r>
              <a:rPr lang="en-US" altLang="zh-CN" sz="2800" dirty="0">
                <a:solidFill>
                  <a:srgbClr val="0066FF"/>
                </a:solidFill>
                <a:latin typeface="+mn-ea"/>
              </a:rPr>
              <a:t>;</a:t>
            </a:r>
            <a:endParaRPr lang="en-US" altLang="zh-CN" sz="2800" dirty="0">
              <a:solidFill>
                <a:srgbClr val="0066FF"/>
              </a:solidFill>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为什么需要</a:t>
            </a:r>
            <a:r>
              <a:rPr lang="en-US" altLang="zh-CN" sz="3200" b="1" dirty="0">
                <a:solidFill>
                  <a:srgbClr val="0070C0"/>
                </a:solidFill>
                <a:latin typeface="黑体" panose="02010609060101010101" pitchFamily="49" charset="-122"/>
                <a:ea typeface="黑体" panose="02010609060101010101" pitchFamily="49" charset="-122"/>
              </a:rPr>
              <a:t>CMM/CMMI</a:t>
            </a:r>
            <a:endParaRPr lang="en-US" altLang="zh-CN" sz="3200" b="1" dirty="0">
              <a:solidFill>
                <a:srgbClr val="0070C0"/>
              </a:solidFill>
              <a:latin typeface="黑体" panose="02010609060101010101" pitchFamily="49" charset="-122"/>
              <a:ea typeface="黑体" panose="02010609060101010101" pitchFamily="49" charset="-122"/>
            </a:endParaRPr>
          </a:p>
        </p:txBody>
      </p:sp>
      <p:sp>
        <p:nvSpPr>
          <p:cNvPr id="78851" name="Rectangle 3"/>
          <p:cNvSpPr>
            <a:spLocks noGrp="1" noChangeArrowheads="1"/>
          </p:cNvSpPr>
          <p:nvPr>
            <p:ph type="body" idx="1"/>
          </p:nvPr>
        </p:nvSpPr>
        <p:spPr/>
        <p:txBody>
          <a:bodyPr/>
          <a:lstStyle/>
          <a:p>
            <a:r>
              <a:rPr lang="zh-CN" altLang="en-US" sz="2800" dirty="0">
                <a:solidFill>
                  <a:srgbClr val="0066FF"/>
                </a:solidFill>
                <a:latin typeface="+mn-ea"/>
              </a:rPr>
              <a:t>软件过程评估</a:t>
            </a:r>
            <a:r>
              <a:rPr lang="en-US" altLang="zh-CN" sz="2800" dirty="0">
                <a:solidFill>
                  <a:srgbClr val="0066FF"/>
                </a:solidFill>
                <a:latin typeface="+mn-ea"/>
              </a:rPr>
              <a:t>(SPA)---</a:t>
            </a:r>
            <a:r>
              <a:rPr lang="zh-CN" altLang="en-US" sz="2800" dirty="0">
                <a:solidFill>
                  <a:srgbClr val="0066FF"/>
                </a:solidFill>
                <a:latin typeface="+mn-ea"/>
              </a:rPr>
              <a:t>指出该企业所面对的与软件过程有关的、最急需解决的问题，以便改进；</a:t>
            </a:r>
            <a:endParaRPr lang="zh-CN" altLang="en-US" sz="2800" dirty="0">
              <a:solidFill>
                <a:srgbClr val="0066FF"/>
              </a:solidFill>
              <a:latin typeface="+mn-ea"/>
            </a:endParaRPr>
          </a:p>
          <a:p>
            <a:r>
              <a:rPr lang="zh-CN" altLang="en-US" sz="2800" dirty="0">
                <a:solidFill>
                  <a:srgbClr val="0066FF"/>
                </a:solidFill>
                <a:latin typeface="+mn-ea"/>
              </a:rPr>
              <a:t>软件过程改进</a:t>
            </a:r>
            <a:r>
              <a:rPr lang="en-US" altLang="zh-CN" sz="2800" dirty="0">
                <a:solidFill>
                  <a:srgbClr val="0066FF"/>
                </a:solidFill>
                <a:latin typeface="+mn-ea"/>
              </a:rPr>
              <a:t>(SPI)---</a:t>
            </a:r>
            <a:r>
              <a:rPr lang="zh-CN" altLang="en-US" sz="2800" dirty="0">
                <a:solidFill>
                  <a:srgbClr val="0066FF"/>
                </a:solidFill>
                <a:latin typeface="+mn-ea"/>
              </a:rPr>
              <a:t>帮助软件企业对其软</a:t>
            </a:r>
            <a:r>
              <a:rPr lang="zh-CN" altLang="en-US" sz="2800" dirty="0" smtClean="0">
                <a:solidFill>
                  <a:srgbClr val="0066FF"/>
                </a:solidFill>
                <a:latin typeface="+mn-ea"/>
              </a:rPr>
              <a:t>件过程进行改进</a:t>
            </a:r>
            <a:endParaRPr lang="zh-CN" altLang="en-US" sz="2800" dirty="0">
              <a:solidFill>
                <a:srgbClr val="0066FF"/>
              </a:solidFill>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200" b="1" dirty="0">
                <a:solidFill>
                  <a:srgbClr val="0070C0"/>
                </a:solidFill>
                <a:latin typeface="黑体" panose="02010609060101010101" pitchFamily="49" charset="-122"/>
                <a:ea typeface="黑体" panose="02010609060101010101" pitchFamily="49" charset="-122"/>
              </a:rPr>
              <a:t>成熟组织的特征</a:t>
            </a:r>
            <a:endParaRPr lang="zh-CN" altLang="en-US" sz="3200" b="1" dirty="0">
              <a:solidFill>
                <a:srgbClr val="0070C0"/>
              </a:solidFill>
              <a:latin typeface="黑体" panose="02010609060101010101" pitchFamily="49" charset="-122"/>
              <a:ea typeface="黑体" panose="02010609060101010101" pitchFamily="49" charset="-122"/>
            </a:endParaRPr>
          </a:p>
        </p:txBody>
      </p:sp>
      <p:sp>
        <p:nvSpPr>
          <p:cNvPr id="79875" name="Rectangle 3"/>
          <p:cNvSpPr>
            <a:spLocks noGrp="1" noChangeArrowheads="1"/>
          </p:cNvSpPr>
          <p:nvPr>
            <p:ph type="body" idx="1"/>
          </p:nvPr>
        </p:nvSpPr>
        <p:spPr>
          <a:xfrm>
            <a:off x="457200" y="1333500"/>
            <a:ext cx="8229600" cy="3024188"/>
          </a:xfrm>
        </p:spPr>
        <p:txBody>
          <a:bodyPr/>
          <a:lstStyle/>
          <a:p>
            <a:pPr>
              <a:lnSpc>
                <a:spcPct val="80000"/>
              </a:lnSpc>
            </a:pPr>
            <a:r>
              <a:rPr lang="zh-CN" altLang="en-US" sz="2800" dirty="0">
                <a:solidFill>
                  <a:srgbClr val="0066FF"/>
                </a:solidFill>
                <a:latin typeface="+mn-ea"/>
              </a:rPr>
              <a:t>具有全组织范围管理软件开发和维护过程的能力</a:t>
            </a:r>
            <a:endParaRPr lang="zh-CN" altLang="en-US" sz="2800" dirty="0">
              <a:solidFill>
                <a:srgbClr val="0066FF"/>
              </a:solidFill>
              <a:latin typeface="+mn-ea"/>
            </a:endParaRPr>
          </a:p>
          <a:p>
            <a:pPr>
              <a:lnSpc>
                <a:spcPct val="80000"/>
              </a:lnSpc>
            </a:pPr>
            <a:r>
              <a:rPr lang="zh-CN" altLang="en-US" sz="2800" dirty="0">
                <a:solidFill>
                  <a:srgbClr val="0066FF"/>
                </a:solidFill>
                <a:latin typeface="+mn-ea"/>
              </a:rPr>
              <a:t>软件过程被准确无误地通知现有职员和新员工</a:t>
            </a:r>
            <a:endParaRPr lang="zh-CN" altLang="en-US" sz="2800" dirty="0">
              <a:solidFill>
                <a:srgbClr val="0066FF"/>
              </a:solidFill>
              <a:latin typeface="+mn-ea"/>
            </a:endParaRPr>
          </a:p>
          <a:p>
            <a:pPr>
              <a:lnSpc>
                <a:spcPct val="80000"/>
              </a:lnSpc>
            </a:pPr>
            <a:r>
              <a:rPr lang="zh-CN" altLang="en-US" sz="2800" dirty="0">
                <a:solidFill>
                  <a:srgbClr val="0066FF"/>
                </a:solidFill>
                <a:latin typeface="+mn-ea"/>
              </a:rPr>
              <a:t>工作活动按照已规划的过程进行</a:t>
            </a:r>
            <a:endParaRPr lang="zh-CN" altLang="en-US" sz="2800" dirty="0">
              <a:solidFill>
                <a:srgbClr val="0066FF"/>
              </a:solidFill>
              <a:latin typeface="+mn-ea"/>
            </a:endParaRPr>
          </a:p>
          <a:p>
            <a:pPr>
              <a:lnSpc>
                <a:spcPct val="80000"/>
              </a:lnSpc>
            </a:pPr>
            <a:r>
              <a:rPr lang="zh-CN" altLang="en-US" sz="2800" dirty="0">
                <a:solidFill>
                  <a:srgbClr val="0066FF"/>
                </a:solidFill>
                <a:latin typeface="+mn-ea"/>
              </a:rPr>
              <a:t> 强制式的过程适用，而且和实际工作方式一致</a:t>
            </a:r>
            <a:endParaRPr lang="zh-CN" altLang="en-US" sz="2800" dirty="0">
              <a:solidFill>
                <a:srgbClr val="0066FF"/>
              </a:solidFill>
              <a:latin typeface="+mn-ea"/>
            </a:endParaRPr>
          </a:p>
          <a:p>
            <a:pPr>
              <a:lnSpc>
                <a:spcPct val="80000"/>
              </a:lnSpc>
            </a:pPr>
            <a:r>
              <a:rPr lang="zh-CN" altLang="en-US" sz="2800" dirty="0">
                <a:solidFill>
                  <a:srgbClr val="0066FF"/>
                </a:solidFill>
                <a:latin typeface="+mn-ea"/>
              </a:rPr>
              <a:t> 岗位及其职责都是清楚的</a:t>
            </a:r>
            <a:endParaRPr lang="zh-CN" altLang="en-US" sz="2800" dirty="0">
              <a:solidFill>
                <a:srgbClr val="0066FF"/>
              </a:solidFill>
              <a:latin typeface="+mn-ea"/>
            </a:endParaRPr>
          </a:p>
          <a:p>
            <a:pPr>
              <a:lnSpc>
                <a:spcPct val="80000"/>
              </a:lnSpc>
            </a:pPr>
            <a:r>
              <a:rPr lang="zh-CN" altLang="en-US" sz="2800" dirty="0">
                <a:solidFill>
                  <a:srgbClr val="0066FF"/>
                </a:solidFill>
                <a:latin typeface="+mn-ea"/>
              </a:rPr>
              <a:t>有客观、定量的基础分析产品级过程问题，能基  于事实和历史不断改进；进度和预算是现实的</a:t>
            </a:r>
            <a:endParaRPr lang="zh-CN" altLang="en-US" sz="2800" dirty="0">
              <a:solidFill>
                <a:srgbClr val="0066FF"/>
              </a:solidFill>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00034" y="47612"/>
            <a:ext cx="8229600" cy="952500"/>
          </a:xfrm>
          <a:prstGeom prst="rect">
            <a:avLst/>
          </a:prstGeom>
          <a:noFill/>
          <a:ln w="9525">
            <a:noFill/>
            <a:miter lim="800000"/>
          </a:ln>
        </p:spPr>
        <p:txBody>
          <a:bodyPr vert="horz" wrap="square" lIns="91440" tIns="45720" rIns="91440" bIns="45720" numCol="1" anchor="ctr" anchorCtr="0" compatLnSpc="1"/>
          <a:lstStyle/>
          <a:p>
            <a:pPr marL="914400" marR="0" lvl="0" indent="-91440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70C0"/>
                </a:solidFill>
                <a:effectLst/>
                <a:uLnTx/>
                <a:uFillTx/>
                <a:latin typeface="+mj-lt"/>
                <a:ea typeface="华文彩云" pitchFamily="2" charset="-122"/>
                <a:cs typeface="+mj-cs"/>
                <a:sym typeface="Calibri" panose="020F0502020204030204" pitchFamily="34" charset="0"/>
              </a:rPr>
              <a:t>5 levels</a:t>
            </a:r>
            <a:r>
              <a:rPr kumimoji="0" lang="en-US" altLang="zh-CN" sz="3200" b="1" i="0" u="none" strike="noStrike" kern="0" cap="none" spc="0" normalizeH="0" noProof="0" dirty="0" smtClean="0">
                <a:ln>
                  <a:noFill/>
                </a:ln>
                <a:solidFill>
                  <a:srgbClr val="0070C0"/>
                </a:solidFill>
                <a:effectLst/>
                <a:uLnTx/>
                <a:uFillTx/>
                <a:latin typeface="+mj-lt"/>
                <a:ea typeface="华文彩云" pitchFamily="2" charset="-122"/>
                <a:cs typeface="+mj-cs"/>
                <a:sym typeface="Calibri" panose="020F0502020204030204" pitchFamily="34" charset="0"/>
              </a:rPr>
              <a:t> of </a:t>
            </a:r>
            <a:r>
              <a:rPr kumimoji="0" lang="en-US" altLang="zh-CN" sz="3200" b="1" i="0" u="none" strike="noStrike" kern="0" cap="none" spc="0" normalizeH="0" baseline="0" noProof="0" dirty="0" smtClean="0">
                <a:ln>
                  <a:noFill/>
                </a:ln>
                <a:solidFill>
                  <a:srgbClr val="0070C0"/>
                </a:solidFill>
                <a:effectLst/>
                <a:uLnTx/>
                <a:uFillTx/>
                <a:latin typeface="+mj-lt"/>
                <a:ea typeface="华文彩云" pitchFamily="2" charset="-122"/>
                <a:cs typeface="+mj-cs"/>
                <a:sym typeface="Calibri" panose="020F0502020204030204" pitchFamily="34" charset="0"/>
              </a:rPr>
              <a:t>CMMI</a:t>
            </a:r>
            <a:endParaRPr kumimoji="0" lang="zh-CN" altLang="en-US" sz="3200" b="1" i="0" u="none" strike="noStrike" kern="0" cap="none" spc="0" normalizeH="0" baseline="0" noProof="0" dirty="0">
              <a:ln>
                <a:noFill/>
              </a:ln>
              <a:solidFill>
                <a:srgbClr val="0070C0"/>
              </a:solidFill>
              <a:effectLst/>
              <a:uLnTx/>
              <a:uFillTx/>
              <a:latin typeface="+mj-lt"/>
              <a:ea typeface="华文彩云" pitchFamily="2" charset="-122"/>
              <a:cs typeface="+mj-cs"/>
              <a:sym typeface="Calibri" panose="020F0502020204030204" pitchFamily="34" charset="0"/>
            </a:endParaRPr>
          </a:p>
        </p:txBody>
      </p:sp>
      <p:pic>
        <p:nvPicPr>
          <p:cNvPr id="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475740" y="841375"/>
            <a:ext cx="6195695" cy="4777740"/>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MTI0Y2QyYzVmNGJiMjUzNDQ0NTNhY2QzZTExZjVkYTEifQ=="/>
</p:tagLst>
</file>

<file path=ppt/theme/theme1.xml><?xml version="1.0" encoding="utf-8"?>
<a:theme xmlns:a="http://schemas.openxmlformats.org/drawingml/2006/main" name="Office 主题">
  <a:themeElements>
    <a:clrScheme name="">
      <a:dk1>
        <a:srgbClr val="000000"/>
      </a:dk1>
      <a:lt1>
        <a:srgbClr val="FFFFFF"/>
      </a:lt1>
      <a:dk2>
        <a:srgbClr val="4E3B30"/>
      </a:dk2>
      <a:lt2>
        <a:srgbClr val="FBEEC9"/>
      </a:lt2>
      <a:accent1>
        <a:srgbClr val="F0A22E"/>
      </a:accent1>
      <a:accent2>
        <a:srgbClr val="A5644E"/>
      </a:accent2>
      <a:accent3>
        <a:srgbClr val="FFFFFF"/>
      </a:accent3>
      <a:accent4>
        <a:srgbClr val="000000"/>
      </a:accent4>
      <a:accent5>
        <a:srgbClr val="F6CEAD"/>
      </a:accent5>
      <a:accent6>
        <a:srgbClr val="955A46"/>
      </a:accent6>
      <a:hlink>
        <a:srgbClr val="AD1F1F"/>
      </a:hlink>
      <a:folHlink>
        <a:srgbClr val="FFC42F"/>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E3B30"/>
      </a:dk2>
      <a:lt2>
        <a:srgbClr val="FBEEC9"/>
      </a:lt2>
      <a:accent1>
        <a:srgbClr val="F0A22E"/>
      </a:accent1>
      <a:accent2>
        <a:srgbClr val="A5644E"/>
      </a:accent2>
      <a:accent3>
        <a:srgbClr val="FFFFFF"/>
      </a:accent3>
      <a:accent4>
        <a:srgbClr val="000000"/>
      </a:accent4>
      <a:accent5>
        <a:srgbClr val="F6CEAD"/>
      </a:accent5>
      <a:accent6>
        <a:srgbClr val="955A46"/>
      </a:accent6>
      <a:hlink>
        <a:srgbClr val="AD1F1F"/>
      </a:hlink>
      <a:folHlink>
        <a:srgbClr val="FFC42F"/>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4074</Words>
  <Application>WPS 演示</Application>
  <PresentationFormat>全屏显示(16:10)</PresentationFormat>
  <Paragraphs>357</Paragraphs>
  <Slides>47</Slides>
  <Notes>27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58" baseType="lpstr">
      <vt:lpstr>Arial</vt:lpstr>
      <vt:lpstr>宋体</vt:lpstr>
      <vt:lpstr>Wingdings</vt:lpstr>
      <vt:lpstr>Calibri</vt:lpstr>
      <vt:lpstr>微软雅黑</vt:lpstr>
      <vt:lpstr>华文彩云</vt:lpstr>
      <vt:lpstr>黑体</vt:lpstr>
      <vt:lpstr>Arial Unicode MS</vt:lpstr>
      <vt:lpstr>Office 主题</vt:lpstr>
      <vt:lpstr>1_Office 主题</vt:lpstr>
      <vt:lpstr>Word.Document.8</vt:lpstr>
      <vt:lpstr>PowerPoint 演示文稿</vt:lpstr>
      <vt:lpstr>PowerPoint 演示文稿</vt:lpstr>
      <vt:lpstr>CMM</vt:lpstr>
      <vt:lpstr>PowerPoint 演示文稿</vt:lpstr>
      <vt:lpstr>CMMI</vt:lpstr>
      <vt:lpstr>CMM/CMMI的来源</vt:lpstr>
      <vt:lpstr>为什么需要CMM/CMMI</vt:lpstr>
      <vt:lpstr>成熟组织的特征</vt:lpstr>
      <vt:lpstr>PowerPoint 演示文稿</vt:lpstr>
      <vt:lpstr>CMMI 阶梯式表示法- 组织成熟度方法</vt:lpstr>
      <vt:lpstr>CMMI 连续式表示法- 过程能力方法</vt:lpstr>
      <vt:lpstr>CMMI 概念体系-1</vt:lpstr>
      <vt:lpstr>CMMI 概念体系-2</vt:lpstr>
      <vt:lpstr>CMMI 概念体系-3</vt:lpstr>
      <vt:lpstr>CMMI概念体系图</vt:lpstr>
      <vt:lpstr>成熟度等级1 初始级</vt:lpstr>
      <vt:lpstr>PowerPoint 演示文稿</vt:lpstr>
      <vt:lpstr>例子： CMMI 1级模式的聚餐</vt:lpstr>
      <vt:lpstr>CMMI 1级聚餐产生的问题</vt:lpstr>
      <vt:lpstr>成熟度等级2 受管理级</vt:lpstr>
      <vt:lpstr>PowerPoint 演示文稿</vt:lpstr>
      <vt:lpstr>第2级：受管理级的过程域</vt:lpstr>
      <vt:lpstr>例子：CMMI 2级的聚餐</vt:lpstr>
      <vt:lpstr>PowerPoint 演示文稿</vt:lpstr>
      <vt:lpstr>CMMI 2级聚餐带来的好处</vt:lpstr>
      <vt:lpstr>第3级：已定义级</vt:lpstr>
      <vt:lpstr>PowerPoint 演示文稿</vt:lpstr>
      <vt:lpstr>已定义过程</vt:lpstr>
      <vt:lpstr>第3级：已定义级过程域</vt:lpstr>
      <vt:lpstr>CMMI 2级聚餐产生的问题</vt:lpstr>
      <vt:lpstr>第3级的解决方法</vt:lpstr>
      <vt:lpstr>CMMI 3级聚餐带来的好处</vt:lpstr>
      <vt:lpstr>第4级：定量管理级</vt:lpstr>
      <vt:lpstr>PowerPoint 演示文稿</vt:lpstr>
      <vt:lpstr>第4级：已定义级过程域</vt:lpstr>
      <vt:lpstr>CMMI 3级聚餐带来的问题</vt:lpstr>
      <vt:lpstr>第4级的解决方法</vt:lpstr>
      <vt:lpstr>第4级的结果</vt:lpstr>
      <vt:lpstr>第5级：持续改进级</vt:lpstr>
      <vt:lpstr>PowerPoint 演示文稿</vt:lpstr>
      <vt:lpstr>第5级：已定义级过程域</vt:lpstr>
      <vt:lpstr>CMMI 4级聚餐的问题</vt:lpstr>
      <vt:lpstr>Level 5 之 原因分析</vt:lpstr>
      <vt:lpstr>Level 5 之 采用新技术 </vt:lpstr>
      <vt:lpstr>Level 5 之 公司定下新的目标</vt:lpstr>
      <vt:lpstr>Maturity Levels: Process visibility at various levels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pc</cp:lastModifiedBy>
  <cp:revision>95</cp:revision>
  <dcterms:created xsi:type="dcterms:W3CDTF">2013-12-16T05:47:00Z</dcterms:created>
  <dcterms:modified xsi:type="dcterms:W3CDTF">2022-05-25T03:24:02Z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42E71A28A1B04E9EA3B36A3479415465</vt:lpwstr>
  </property>
</Properties>
</file>