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33" r:id="rId3"/>
    <p:sldId id="283" r:id="rId4"/>
    <p:sldId id="271" r:id="rId5"/>
    <p:sldId id="282" r:id="rId6"/>
    <p:sldId id="273" r:id="rId7"/>
    <p:sldId id="274" r:id="rId8"/>
    <p:sldId id="284" r:id="rId9"/>
    <p:sldId id="275" r:id="rId10"/>
    <p:sldId id="297" r:id="rId11"/>
    <p:sldId id="293" r:id="rId12"/>
    <p:sldId id="294" r:id="rId13"/>
    <p:sldId id="295" r:id="rId14"/>
    <p:sldId id="296" r:id="rId15"/>
    <p:sldId id="298" r:id="rId16"/>
    <p:sldId id="300" r:id="rId17"/>
    <p:sldId id="301" r:id="rId18"/>
    <p:sldId id="302" r:id="rId19"/>
    <p:sldId id="303" r:id="rId20"/>
    <p:sldId id="299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04" r:id="rId29"/>
    <p:sldId id="317" r:id="rId30"/>
    <p:sldId id="315" r:id="rId31"/>
    <p:sldId id="318" r:id="rId32"/>
    <p:sldId id="316" r:id="rId33"/>
    <p:sldId id="306" r:id="rId34"/>
    <p:sldId id="305" r:id="rId35"/>
    <p:sldId id="307" r:id="rId36"/>
    <p:sldId id="330" r:id="rId37"/>
    <p:sldId id="331" r:id="rId38"/>
    <p:sldId id="286" r:id="rId39"/>
    <p:sldId id="288" r:id="rId40"/>
    <p:sldId id="332" r:id="rId41"/>
    <p:sldId id="291" r:id="rId42"/>
    <p:sldId id="289" r:id="rId43"/>
    <p:sldId id="292" r:id="rId44"/>
    <p:sldId id="290" r:id="rId45"/>
    <p:sldId id="319" r:id="rId46"/>
    <p:sldId id="320" r:id="rId47"/>
    <p:sldId id="326" r:id="rId48"/>
    <p:sldId id="321" r:id="rId49"/>
    <p:sldId id="322" r:id="rId50"/>
    <p:sldId id="323" r:id="rId51"/>
    <p:sldId id="329" r:id="rId52"/>
    <p:sldId id="324" r:id="rId53"/>
    <p:sldId id="328" r:id="rId54"/>
    <p:sldId id="325" r:id="rId55"/>
    <p:sldId id="327" r:id="rId56"/>
    <p:sldId id="260" r:id="rId5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啊 啊" initials="啊" lastIdx="3" clrIdx="0">
    <p:extLst>
      <p:ext uri="{19B8F6BF-5375-455C-9EA6-DF929625EA0E}">
        <p15:presenceInfo xmlns="" xmlns:p15="http://schemas.microsoft.com/office/powerpoint/2012/main" userId="9551b53b26acd4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D6D00"/>
    <a:srgbClr val="ED701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3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PT模版封面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270" y="-1905"/>
            <a:ext cx="12196445" cy="68605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35888" y="2772515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Nexa Bold" charset="0"/>
              </a:rPr>
              <a:t>信息技术中心</a:t>
            </a:r>
            <a:endParaRPr lang="en-US" altLang="zh-CN" sz="3600" dirty="0">
              <a:solidFill>
                <a:srgbClr val="ED701F"/>
              </a:solidFill>
              <a:latin typeface="华文中宋" panose="02010600040101010101" charset="-122"/>
              <a:ea typeface="华文中宋" panose="02010600040101010101" charset="-122"/>
              <a:cs typeface="Nexa Bold" charset="0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7790144" y="3439155"/>
            <a:ext cx="205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Nexa Bold" charset="0"/>
              </a:rPr>
              <a:t>SQL</a:t>
            </a:r>
            <a:r>
              <a:rPr lang="zh-CN" alt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Nexa Bold" charset="0"/>
              </a:rPr>
              <a:t>培训</a:t>
            </a:r>
            <a:endParaRPr lang="en-US" altLang="zh-CN" sz="3600" dirty="0">
              <a:solidFill>
                <a:schemeClr val="tx1">
                  <a:lumMod val="95000"/>
                  <a:lumOff val="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Nexa Bold" charset="0"/>
            </a:endParaRPr>
          </a:p>
        </p:txBody>
      </p:sp>
      <p:sp>
        <p:nvSpPr>
          <p:cNvPr id="13" name="TextBox 4"/>
          <p:cNvSpPr txBox="1"/>
          <p:nvPr/>
        </p:nvSpPr>
        <p:spPr>
          <a:xfrm>
            <a:off x="9091930" y="5925820"/>
            <a:ext cx="237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rgbClr val="ED701F"/>
                </a:solidFill>
                <a:latin typeface="华文中宋" panose="02010600040101010101" charset="-122"/>
                <a:ea typeface="华文中宋" panose="02010600040101010101" charset="-122"/>
                <a:cs typeface="Nexa Bold" charset="0"/>
              </a:rPr>
              <a:t>2018</a:t>
            </a:r>
            <a:r>
              <a:rPr lang="zh-CN" altLang="en-US" dirty="0" smtClean="0">
                <a:solidFill>
                  <a:srgbClr val="ED701F"/>
                </a:solidFill>
                <a:latin typeface="华文中宋" panose="02010600040101010101" charset="-122"/>
                <a:ea typeface="华文中宋" panose="02010600040101010101" charset="-122"/>
                <a:cs typeface="Nexa Bold" charset="0"/>
              </a:rPr>
              <a:t>年</a:t>
            </a:r>
            <a:r>
              <a:rPr lang="en-US" altLang="zh-CN" dirty="0" smtClean="0">
                <a:solidFill>
                  <a:srgbClr val="ED701F"/>
                </a:solidFill>
                <a:latin typeface="华文中宋" panose="02010600040101010101" charset="-122"/>
                <a:ea typeface="华文中宋" panose="02010600040101010101" charset="-122"/>
                <a:cs typeface="Nexa Bold" charset="0"/>
              </a:rPr>
              <a:t>10</a:t>
            </a:r>
            <a:r>
              <a:rPr lang="zh-CN" altLang="en-US" dirty="0" smtClean="0">
                <a:solidFill>
                  <a:srgbClr val="ED701F"/>
                </a:solidFill>
                <a:latin typeface="华文中宋" panose="02010600040101010101" charset="-122"/>
                <a:ea typeface="华文中宋" panose="02010600040101010101" charset="-122"/>
                <a:cs typeface="Nexa Bold" charset="0"/>
              </a:rPr>
              <a:t>月</a:t>
            </a:r>
            <a:endParaRPr lang="en-US" altLang="zh-CN" dirty="0">
              <a:solidFill>
                <a:srgbClr val="ED701F"/>
              </a:solidFill>
              <a:latin typeface="华文中宋" panose="02010600040101010101" charset="-122"/>
              <a:ea typeface="华文中宋" panose="02010600040101010101" charset="-122"/>
              <a:cs typeface="Nexa Bold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9059773" y="5574881"/>
            <a:ext cx="237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rgbClr val="ED701F"/>
                </a:solidFill>
                <a:latin typeface="华文中宋" panose="02010600040101010101" charset="-122"/>
                <a:ea typeface="华文中宋" panose="02010600040101010101" charset="-122"/>
                <a:cs typeface="Nexa Bold" charset="0"/>
              </a:rPr>
              <a:t>刘勇</a:t>
            </a:r>
            <a:endParaRPr lang="en-US" altLang="zh-CN" dirty="0">
              <a:solidFill>
                <a:srgbClr val="ED701F"/>
              </a:solidFill>
              <a:latin typeface="华文中宋" panose="02010600040101010101" charset="-122"/>
              <a:ea typeface="华文中宋" panose="02010600040101010101" charset="-122"/>
              <a:cs typeface="Nexa Bold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38034" y="0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6"/>
            <a:ext cx="573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SQL</a:t>
            </a:r>
            <a:r>
              <a:rPr lang="zh-CN" altLang="en-US" sz="2400" b="1" dirty="0" smtClean="0">
                <a:latin typeface="+mn-ea"/>
              </a:rPr>
              <a:t>优化写法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39346" y="937891"/>
            <a:ext cx="9608614" cy="350352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xmlns="" w="1905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UNION ALL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替换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OR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UNION-ALL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替换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UNION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CASE WHEN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替换表多次读取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EXISTS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替换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DISTINCT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NOT EXISTS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替换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NOT IN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LEFT JOIN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替换子查询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44669" y="1325461"/>
            <a:ext cx="9867404" cy="4420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US" altLang="zh-CN" b="1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38034" y="0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6"/>
            <a:ext cx="573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SQL</a:t>
            </a:r>
            <a:r>
              <a:rPr lang="zh-CN" altLang="en-US" sz="2400" b="1" dirty="0" smtClean="0">
                <a:latin typeface="+mn-ea"/>
              </a:rPr>
              <a:t>优化写法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98069" y="661054"/>
            <a:ext cx="9608614" cy="48186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xmlns="" w="1905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UNION ALL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替换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OR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44669" y="1325460"/>
            <a:ext cx="9867404" cy="5176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+mn-ea"/>
              </a:rPr>
              <a:t>SQL</a:t>
            </a:r>
            <a:r>
              <a:rPr lang="zh-CN" altLang="en-US" dirty="0" smtClean="0">
                <a:latin typeface="+mn-ea"/>
              </a:rPr>
              <a:t>语句：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+mn-ea"/>
              </a:rPr>
              <a:t>SELECT </a:t>
            </a:r>
            <a:r>
              <a:rPr lang="en-US" altLang="zh-CN" dirty="0">
                <a:latin typeface="+mn-ea"/>
              </a:rPr>
              <a:t>C.ZENDSERVICEMENAME, DME.DANJIEDIANOBJECTID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+mn-ea"/>
              </a:rPr>
              <a:t>  FROM RM_TRANS_DANJIEDIANME DME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+mn-ea"/>
              </a:rPr>
              <a:t>  LEFT JOIN RM_TRANS_CIRCUIT C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+mn-ea"/>
              </a:rPr>
              <a:t>    ON (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DME.MEOBJECTID = C.AENDTRANSME OR 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        </a:t>
            </a:r>
            <a:r>
              <a:rPr lang="en-US" altLang="zh-CN" dirty="0" err="1" smtClean="0">
                <a:solidFill>
                  <a:srgbClr val="FF0000"/>
                </a:solidFill>
                <a:latin typeface="+mn-ea"/>
              </a:rPr>
              <a:t>DME.MEOBJECTID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= C.ZENDTRANSME</a:t>
            </a:r>
            <a:r>
              <a:rPr lang="en-US" altLang="zh-CN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+mn-ea"/>
              </a:rPr>
              <a:t>   AND C.SERVICE IN (</a:t>
            </a:r>
            <a:r>
              <a:rPr lang="en-US" altLang="zh-CN" dirty="0" smtClean="0">
                <a:latin typeface="+mn-ea"/>
              </a:rPr>
              <a:t>'</a:t>
            </a:r>
            <a:r>
              <a:rPr lang="en-US" altLang="zh-CN" dirty="0" err="1" smtClean="0">
                <a:latin typeface="+mn-ea"/>
              </a:rPr>
              <a:t>LTE‘,'BS_LTE</a:t>
            </a:r>
            <a:r>
              <a:rPr lang="en-US" altLang="zh-CN" dirty="0" smtClean="0">
                <a:latin typeface="+mn-ea"/>
              </a:rPr>
              <a:t>');</a:t>
            </a:r>
            <a:endParaRPr lang="en-US" altLang="zh-CN" b="1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29645" y="-1905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6"/>
            <a:ext cx="573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SQL</a:t>
            </a:r>
            <a:r>
              <a:rPr lang="zh-CN" altLang="en-US" sz="2400" b="1" dirty="0" smtClean="0">
                <a:latin typeface="+mn-ea"/>
              </a:rPr>
              <a:t>优化写法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70504" y="1125946"/>
            <a:ext cx="8229600" cy="586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>
                <a:latin typeface="+mn-ea"/>
              </a:rPr>
              <a:t>执行计划</a:t>
            </a:r>
            <a:r>
              <a:rPr lang="en-US" altLang="zh-CN" dirty="0" smtClean="0">
                <a:latin typeface="+mn-ea"/>
              </a:rPr>
              <a:t>:</a:t>
            </a:r>
            <a:endParaRPr lang="en-US" altLang="zh-CN" dirty="0">
              <a:latin typeface="+mn-ea"/>
            </a:endParaRPr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7589" y="1803604"/>
            <a:ext cx="9303090" cy="3658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98069" y="661054"/>
            <a:ext cx="9608614" cy="48186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xmlns="" w="1905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UNION ALL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替换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OR</a:t>
            </a:r>
          </a:p>
        </p:txBody>
      </p:sp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38034" y="0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6"/>
            <a:ext cx="573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SQL</a:t>
            </a:r>
            <a:r>
              <a:rPr lang="zh-CN" altLang="en-US" sz="2400" b="1" dirty="0" smtClean="0">
                <a:latin typeface="+mn-ea"/>
              </a:rPr>
              <a:t>优化写法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938751" y="1322810"/>
            <a:ext cx="9740434" cy="37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dirty="0" smtClean="0">
                <a:latin typeface="+mn-ea"/>
              </a:rPr>
              <a:t>优化后</a:t>
            </a:r>
            <a:r>
              <a:rPr lang="en-US" altLang="zh-CN" sz="1600" dirty="0" smtClean="0">
                <a:latin typeface="+mn-ea"/>
              </a:rPr>
              <a:t>SQL: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latin typeface="+mn-ea"/>
              </a:rPr>
              <a:t>SELECT C.ZENDSERVICEMENAME, DME.DANJIEDIANOBJECTID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latin typeface="+mn-ea"/>
              </a:rPr>
              <a:t>  FROM RM_TRANS_DANJIEDIANME DME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latin typeface="+mn-ea"/>
              </a:rPr>
              <a:t>  LEFT JOIN RM_TRANS_CIRCUIT C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latin typeface="+mn-ea"/>
              </a:rPr>
              <a:t>    ON DME.MEOBJECTID = C.AENDTRANSME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latin typeface="+mn-ea"/>
              </a:rPr>
              <a:t>   AND C.SERVICE IN ('LTE', '</a:t>
            </a:r>
            <a:r>
              <a:rPr lang="en-US" altLang="zh-CN" sz="1600" dirty="0" err="1">
                <a:latin typeface="+mn-ea"/>
              </a:rPr>
              <a:t>BS_LTE</a:t>
            </a:r>
            <a:r>
              <a:rPr lang="en-US" altLang="zh-CN" sz="1600" dirty="0" smtClean="0">
                <a:latin typeface="+mn-ea"/>
              </a:rPr>
              <a:t>')</a:t>
            </a:r>
            <a:endParaRPr lang="en-US" altLang="zh-CN" sz="1600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solidFill>
                  <a:srgbClr val="FF0000"/>
                </a:solidFill>
                <a:latin typeface="+mn-ea"/>
              </a:rPr>
              <a:t>UNION ALL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latin typeface="+mn-ea"/>
              </a:rPr>
              <a:t>SELECT C.ZENDSERVICEMENAME, DME.DANJIEDIANOBJECTID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latin typeface="+mn-ea"/>
              </a:rPr>
              <a:t>  FROM RM_TRANS_DANJIEDIANME DME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latin typeface="+mn-ea"/>
              </a:rPr>
              <a:t>  LEFT JOIN RM_TRANS_CIRCUIT C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latin typeface="+mn-ea"/>
              </a:rPr>
              <a:t>    ON DME.MEOBJECTID = C.ZENDTRANSME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latin typeface="+mn-ea"/>
              </a:rPr>
              <a:t>   AND C.SERVICE IN </a:t>
            </a:r>
            <a:r>
              <a:rPr lang="en-US" altLang="zh-CN" sz="1600" dirty="0" smtClean="0">
                <a:latin typeface="+mn-ea"/>
              </a:rPr>
              <a:t>('</a:t>
            </a:r>
            <a:r>
              <a:rPr lang="en-US" altLang="zh-CN" sz="1600" dirty="0" err="1" smtClean="0">
                <a:latin typeface="+mn-ea"/>
              </a:rPr>
              <a:t>LTE</a:t>
            </a:r>
            <a:r>
              <a:rPr lang="en-US" altLang="zh-CN" sz="1600" dirty="0" smtClean="0">
                <a:latin typeface="+mn-ea"/>
              </a:rPr>
              <a:t>', '</a:t>
            </a:r>
            <a:r>
              <a:rPr lang="en-US" altLang="zh-CN" sz="1600" dirty="0" err="1" smtClean="0">
                <a:latin typeface="+mn-ea"/>
              </a:rPr>
              <a:t>BS_LTE</a:t>
            </a:r>
            <a:r>
              <a:rPr lang="en-US" altLang="zh-CN" sz="1600" dirty="0" smtClean="0">
                <a:latin typeface="+mn-ea"/>
              </a:rPr>
              <a:t>’);</a:t>
            </a:r>
            <a:endParaRPr lang="en-US" altLang="zh-CN" sz="1600" dirty="0" smtClean="0">
              <a:latin typeface="+mn-ea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98069" y="661054"/>
            <a:ext cx="9608614" cy="48186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xmlns="" w="1905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UNION ALL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替换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OR</a:t>
            </a:r>
          </a:p>
        </p:txBody>
      </p:sp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38034" y="0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6"/>
            <a:ext cx="573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SQL</a:t>
            </a:r>
            <a:r>
              <a:rPr lang="zh-CN" altLang="en-US" sz="2400" b="1" dirty="0" smtClean="0">
                <a:latin typeface="+mn-ea"/>
              </a:rPr>
              <a:t>优化写法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787749" y="1373144"/>
            <a:ext cx="97404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dirty="0" smtClean="0">
                <a:latin typeface="+mn-ea"/>
              </a:rPr>
              <a:t>优化后</a:t>
            </a:r>
            <a:r>
              <a:rPr lang="en-US" altLang="zh-CN" sz="1600" dirty="0" smtClean="0">
                <a:latin typeface="+mn-ea"/>
              </a:rPr>
              <a:t>SQL</a:t>
            </a:r>
            <a:r>
              <a:rPr lang="zh-CN" altLang="en-US" sz="1600" dirty="0" smtClean="0">
                <a:latin typeface="+mn-ea"/>
              </a:rPr>
              <a:t>执行计划</a:t>
            </a:r>
            <a:r>
              <a:rPr lang="en-US" altLang="zh-CN" sz="1600" dirty="0" smtClean="0">
                <a:latin typeface="+mn-ea"/>
              </a:rPr>
              <a:t>:</a:t>
            </a:r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576" y="1895387"/>
            <a:ext cx="10067804" cy="4002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98069" y="661054"/>
            <a:ext cx="9608614" cy="48186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xmlns="" w="1905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UNION ALL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替换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OR</a:t>
            </a:r>
          </a:p>
        </p:txBody>
      </p:sp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38034" y="0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6"/>
            <a:ext cx="573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SQL</a:t>
            </a:r>
            <a:r>
              <a:rPr lang="zh-CN" altLang="en-US" sz="2400" b="1" dirty="0" smtClean="0">
                <a:latin typeface="+mn-ea"/>
              </a:rPr>
              <a:t>优化写法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787749" y="1373144"/>
            <a:ext cx="9740434" cy="3097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000" dirty="0" smtClean="0">
                <a:latin typeface="+mn-ea"/>
              </a:rPr>
              <a:t>UNION ALL: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000" dirty="0" smtClean="0">
                <a:latin typeface="+mn-ea"/>
              </a:rPr>
              <a:t>这个指令的目的也是要将两个</a:t>
            </a:r>
            <a:r>
              <a:rPr lang="en-US" altLang="zh-CN" sz="2000" dirty="0" smtClean="0">
                <a:latin typeface="+mn-ea"/>
              </a:rPr>
              <a:t>SQL</a:t>
            </a:r>
            <a:r>
              <a:rPr lang="zh-CN" altLang="en-US" sz="2000" dirty="0" smtClean="0">
                <a:latin typeface="+mn-ea"/>
              </a:rPr>
              <a:t>语句的结果合并在一起</a:t>
            </a:r>
            <a:endParaRPr lang="en-US" altLang="zh-CN" sz="20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000" dirty="0" smtClean="0">
                <a:latin typeface="+mn-ea"/>
              </a:rPr>
              <a:t>UNION: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000" dirty="0" smtClean="0">
                <a:latin typeface="+mn-ea"/>
              </a:rPr>
              <a:t>这个指令的目的也是要将两个</a:t>
            </a:r>
            <a:r>
              <a:rPr lang="en-US" altLang="zh-CN" sz="2000" dirty="0" smtClean="0">
                <a:latin typeface="+mn-ea"/>
              </a:rPr>
              <a:t>SQL</a:t>
            </a:r>
            <a:r>
              <a:rPr lang="zh-CN" altLang="en-US" sz="2000" dirty="0" smtClean="0">
                <a:latin typeface="+mn-ea"/>
              </a:rPr>
              <a:t>语句的结果合并在一起</a:t>
            </a:r>
            <a:r>
              <a:rPr lang="en-US" altLang="zh-CN" sz="2000" dirty="0" smtClean="0">
                <a:latin typeface="+mn-ea"/>
              </a:rPr>
              <a:t>,</a:t>
            </a:r>
            <a:r>
              <a:rPr lang="zh-CN" altLang="en-US" sz="2000" dirty="0" smtClean="0">
                <a:latin typeface="+mn-ea"/>
              </a:rPr>
              <a:t>并进行排重</a:t>
            </a:r>
            <a:endParaRPr lang="en-US" altLang="zh-CN" sz="20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CN" sz="20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CN" sz="2000" dirty="0" smtClean="0">
              <a:latin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98069" y="661054"/>
            <a:ext cx="9608614" cy="553998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xmlns="" w="1905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UNION ALL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替换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UNION</a:t>
            </a:r>
          </a:p>
        </p:txBody>
      </p:sp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38034" y="0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6"/>
            <a:ext cx="573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SQL</a:t>
            </a:r>
            <a:r>
              <a:rPr lang="zh-CN" altLang="en-US" sz="2400" b="1" dirty="0" smtClean="0">
                <a:latin typeface="+mn-ea"/>
              </a:rPr>
              <a:t>优化写法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787749" y="1373144"/>
            <a:ext cx="9740434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000" dirty="0" smtClean="0">
                <a:latin typeface="+mn-ea"/>
              </a:rPr>
              <a:t>UNION ALL SQL</a:t>
            </a:r>
            <a:r>
              <a:rPr lang="zh-CN" altLang="en-US" sz="2000" dirty="0" smtClean="0">
                <a:latin typeface="+mn-ea"/>
              </a:rPr>
              <a:t>语句</a:t>
            </a:r>
            <a:r>
              <a:rPr lang="en-US" altLang="zh-CN" sz="2000" dirty="0" smtClean="0">
                <a:latin typeface="+mn-ea"/>
              </a:rPr>
              <a:t>:</a:t>
            </a:r>
          </a:p>
          <a:p>
            <a:pPr>
              <a:buNone/>
            </a:pP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SELECT ID, </a:t>
            </a:r>
            <a:r>
              <a:rPr lang="en-US" altLang="zh-CN" sz="2000" dirty="0" err="1" smtClean="0">
                <a:latin typeface="+mn-ea"/>
              </a:rPr>
              <a:t>LOAN_NO</a:t>
            </a:r>
            <a:r>
              <a:rPr lang="en-US" altLang="zh-CN" sz="2000" dirty="0" smtClean="0">
                <a:latin typeface="+mn-ea"/>
              </a:rPr>
              <a:t>, AMOUNT, </a:t>
            </a:r>
            <a:r>
              <a:rPr lang="en-US" altLang="zh-CN" sz="2000" dirty="0" err="1" smtClean="0">
                <a:latin typeface="+mn-ea"/>
              </a:rPr>
              <a:t>REAL_AMOUNT</a:t>
            </a:r>
            <a:r>
              <a:rPr lang="en-US" altLang="zh-CN" sz="2000" dirty="0" smtClean="0">
                <a:latin typeface="+mn-ea"/>
              </a:rPr>
              <a:t>, </a:t>
            </a:r>
            <a:r>
              <a:rPr lang="en-US" altLang="zh-CN" sz="2000" dirty="0" err="1" smtClean="0">
                <a:latin typeface="+mn-ea"/>
              </a:rPr>
              <a:t>CHARGE_TYPE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  FROM </a:t>
            </a:r>
            <a:r>
              <a:rPr lang="en-US" altLang="zh-CN" sz="2000" dirty="0" err="1" smtClean="0">
                <a:latin typeface="+mn-ea"/>
              </a:rPr>
              <a:t>CLSPUSER.ZHPH_CHARGE_RECORDS</a:t>
            </a:r>
            <a:r>
              <a:rPr lang="en-US" altLang="zh-CN" sz="2000" dirty="0" smtClean="0">
                <a:latin typeface="+mn-ea"/>
              </a:rPr>
              <a:t> CR</a:t>
            </a: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 WHERE </a:t>
            </a:r>
            <a:r>
              <a:rPr lang="en-US" altLang="zh-CN" sz="2000" dirty="0" err="1" smtClean="0">
                <a:latin typeface="+mn-ea"/>
              </a:rPr>
              <a:t>CR.SEND_FLAG</a:t>
            </a:r>
            <a:r>
              <a:rPr lang="en-US" altLang="zh-CN" sz="2000" dirty="0" smtClean="0">
                <a:latin typeface="+mn-ea"/>
              </a:rPr>
              <a:t> = '1'</a:t>
            </a: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 UNION ALL</a:t>
            </a: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SELECT ID, </a:t>
            </a:r>
            <a:r>
              <a:rPr lang="en-US" altLang="zh-CN" sz="2000" dirty="0" err="1" smtClean="0">
                <a:latin typeface="+mn-ea"/>
              </a:rPr>
              <a:t>LOAN_NO</a:t>
            </a:r>
            <a:r>
              <a:rPr lang="en-US" altLang="zh-CN" sz="2000" dirty="0" smtClean="0">
                <a:latin typeface="+mn-ea"/>
              </a:rPr>
              <a:t>, AMOUNT, </a:t>
            </a:r>
            <a:r>
              <a:rPr lang="en-US" altLang="zh-CN" sz="2000" dirty="0" err="1" smtClean="0">
                <a:latin typeface="+mn-ea"/>
              </a:rPr>
              <a:t>REAL_AMOUNT</a:t>
            </a:r>
            <a:r>
              <a:rPr lang="en-US" altLang="zh-CN" sz="2000" dirty="0" smtClean="0">
                <a:latin typeface="+mn-ea"/>
              </a:rPr>
              <a:t>, </a:t>
            </a:r>
            <a:r>
              <a:rPr lang="en-US" altLang="zh-CN" sz="2000" dirty="0" err="1" smtClean="0">
                <a:latin typeface="+mn-ea"/>
              </a:rPr>
              <a:t>CHARGE_TYPE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  FROM </a:t>
            </a:r>
            <a:r>
              <a:rPr lang="en-US" altLang="zh-CN" sz="2000" dirty="0" err="1" smtClean="0">
                <a:latin typeface="+mn-ea"/>
              </a:rPr>
              <a:t>CLSPUSER.ZHPH_CHARGE_RECORDS</a:t>
            </a:r>
            <a:r>
              <a:rPr lang="en-US" altLang="zh-CN" sz="2000" dirty="0" smtClean="0">
                <a:latin typeface="+mn-ea"/>
              </a:rPr>
              <a:t> CR</a:t>
            </a: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 WHERE </a:t>
            </a:r>
            <a:r>
              <a:rPr lang="en-US" altLang="zh-CN" sz="2000" dirty="0" err="1" smtClean="0">
                <a:latin typeface="+mn-ea"/>
              </a:rPr>
              <a:t>CR.SEND_FLAG</a:t>
            </a:r>
            <a:r>
              <a:rPr lang="en-US" altLang="zh-CN" sz="2000" dirty="0" smtClean="0">
                <a:latin typeface="+mn-ea"/>
              </a:rPr>
              <a:t> = ‘1’;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CN" sz="2000" dirty="0" smtClean="0">
              <a:latin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98069" y="661054"/>
            <a:ext cx="9608614" cy="48186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xmlns="" w="1905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UNION ALL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替换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UNION</a:t>
            </a:r>
          </a:p>
        </p:txBody>
      </p:sp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38034" y="0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6"/>
            <a:ext cx="573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SQL</a:t>
            </a:r>
            <a:r>
              <a:rPr lang="zh-CN" altLang="en-US" sz="2400" b="1" dirty="0" smtClean="0">
                <a:latin typeface="+mn-ea"/>
              </a:rPr>
              <a:t>优化写法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98069" y="661054"/>
            <a:ext cx="9608614" cy="48186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xmlns="" w="1905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UNION ALL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替换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UNION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91746" y="1199348"/>
            <a:ext cx="9608614" cy="553998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xmlns="" w="1905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UNION ALL SQL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语句执行计划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270" y="2104458"/>
            <a:ext cx="9142413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38034" y="0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6"/>
            <a:ext cx="573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SQL</a:t>
            </a:r>
            <a:r>
              <a:rPr lang="zh-CN" altLang="en-US" sz="2400" b="1" dirty="0" smtClean="0">
                <a:latin typeface="+mn-ea"/>
              </a:rPr>
              <a:t>优化写法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787749" y="1373144"/>
            <a:ext cx="9740434" cy="387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000" dirty="0" smtClean="0">
                <a:latin typeface="+mn-ea"/>
              </a:rPr>
              <a:t>UNION SQL</a:t>
            </a:r>
            <a:r>
              <a:rPr lang="zh-CN" altLang="en-US" sz="2000" dirty="0" smtClean="0">
                <a:latin typeface="+mn-ea"/>
              </a:rPr>
              <a:t>语句</a:t>
            </a:r>
            <a:r>
              <a:rPr lang="en-US" altLang="zh-CN" sz="2000" dirty="0" smtClean="0">
                <a:latin typeface="+mn-ea"/>
              </a:rPr>
              <a:t>:</a:t>
            </a:r>
          </a:p>
          <a:p>
            <a:pPr>
              <a:buNone/>
            </a:pP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SELECT ID, </a:t>
            </a:r>
            <a:r>
              <a:rPr lang="en-US" altLang="zh-CN" sz="2000" dirty="0" err="1" smtClean="0">
                <a:latin typeface="+mn-ea"/>
              </a:rPr>
              <a:t>LOAN_NO</a:t>
            </a:r>
            <a:r>
              <a:rPr lang="en-US" altLang="zh-CN" sz="2000" dirty="0" smtClean="0">
                <a:latin typeface="+mn-ea"/>
              </a:rPr>
              <a:t>, AMOUNT, </a:t>
            </a:r>
            <a:r>
              <a:rPr lang="en-US" altLang="zh-CN" sz="2000" dirty="0" err="1" smtClean="0">
                <a:latin typeface="+mn-ea"/>
              </a:rPr>
              <a:t>REAL_AMOUNT</a:t>
            </a:r>
            <a:r>
              <a:rPr lang="en-US" altLang="zh-CN" sz="2000" dirty="0" smtClean="0">
                <a:latin typeface="+mn-ea"/>
              </a:rPr>
              <a:t>, </a:t>
            </a:r>
            <a:r>
              <a:rPr lang="en-US" altLang="zh-CN" sz="2000" dirty="0" err="1" smtClean="0">
                <a:latin typeface="+mn-ea"/>
              </a:rPr>
              <a:t>CHARGE_TYPE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  FROM </a:t>
            </a:r>
            <a:r>
              <a:rPr lang="en-US" altLang="zh-CN" sz="2000" dirty="0" err="1" smtClean="0">
                <a:latin typeface="+mn-ea"/>
              </a:rPr>
              <a:t>CLSPUSER.ZHPH_CHARGE_RECORDS</a:t>
            </a:r>
            <a:r>
              <a:rPr lang="en-US" altLang="zh-CN" sz="2000" dirty="0" smtClean="0">
                <a:latin typeface="+mn-ea"/>
              </a:rPr>
              <a:t> CR</a:t>
            </a: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 WHERE </a:t>
            </a:r>
            <a:r>
              <a:rPr lang="en-US" altLang="zh-CN" sz="2000" dirty="0" err="1" smtClean="0">
                <a:latin typeface="+mn-ea"/>
              </a:rPr>
              <a:t>CR.SEND_FLAG</a:t>
            </a:r>
            <a:r>
              <a:rPr lang="en-US" altLang="zh-CN" sz="2000" dirty="0" smtClean="0">
                <a:latin typeface="+mn-ea"/>
              </a:rPr>
              <a:t> = '1'</a:t>
            </a: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 UNION</a:t>
            </a: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SELECT ID, </a:t>
            </a:r>
            <a:r>
              <a:rPr lang="en-US" altLang="zh-CN" sz="2000" dirty="0" err="1" smtClean="0">
                <a:latin typeface="+mn-ea"/>
              </a:rPr>
              <a:t>LOAN_NO</a:t>
            </a:r>
            <a:r>
              <a:rPr lang="en-US" altLang="zh-CN" sz="2000" dirty="0" smtClean="0">
                <a:latin typeface="+mn-ea"/>
              </a:rPr>
              <a:t>, AMOUNT, </a:t>
            </a:r>
            <a:r>
              <a:rPr lang="en-US" altLang="zh-CN" sz="2000" dirty="0" err="1" smtClean="0">
                <a:latin typeface="+mn-ea"/>
              </a:rPr>
              <a:t>REAL_AMOUNT</a:t>
            </a:r>
            <a:r>
              <a:rPr lang="en-US" altLang="zh-CN" sz="2000" dirty="0" smtClean="0">
                <a:latin typeface="+mn-ea"/>
              </a:rPr>
              <a:t>, </a:t>
            </a:r>
            <a:r>
              <a:rPr lang="en-US" altLang="zh-CN" sz="2000" dirty="0" err="1" smtClean="0">
                <a:latin typeface="+mn-ea"/>
              </a:rPr>
              <a:t>CHARGE_TYPE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  FROM </a:t>
            </a:r>
            <a:r>
              <a:rPr lang="en-US" altLang="zh-CN" sz="2000" dirty="0" err="1" smtClean="0">
                <a:latin typeface="+mn-ea"/>
              </a:rPr>
              <a:t>CLSPUSER.ZHPH_CHARGE_RECORDS</a:t>
            </a:r>
            <a:r>
              <a:rPr lang="en-US" altLang="zh-CN" sz="2000" dirty="0" smtClean="0">
                <a:latin typeface="+mn-ea"/>
              </a:rPr>
              <a:t> CR</a:t>
            </a: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 WHERE </a:t>
            </a:r>
            <a:r>
              <a:rPr lang="en-US" altLang="zh-CN" sz="2000" dirty="0" err="1" smtClean="0">
                <a:latin typeface="+mn-ea"/>
              </a:rPr>
              <a:t>CR.SEND_FLAG</a:t>
            </a:r>
            <a:r>
              <a:rPr lang="en-US" altLang="zh-CN" sz="2000" dirty="0" smtClean="0">
                <a:latin typeface="+mn-ea"/>
              </a:rPr>
              <a:t> = ‘1’;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CN" sz="2000" dirty="0" smtClean="0">
              <a:latin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98069" y="661054"/>
            <a:ext cx="9608614" cy="48186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xmlns="" w="1905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UNION ALL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替换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UNION</a:t>
            </a:r>
          </a:p>
        </p:txBody>
      </p:sp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38034" y="0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6"/>
            <a:ext cx="573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SQL</a:t>
            </a:r>
            <a:r>
              <a:rPr lang="zh-CN" altLang="en-US" sz="2400" b="1" dirty="0" smtClean="0">
                <a:latin typeface="+mn-ea"/>
              </a:rPr>
              <a:t>优化写法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98069" y="661054"/>
            <a:ext cx="9608614" cy="48186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xmlns="" w="1905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UNION ALL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替换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UNION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91746" y="1199348"/>
            <a:ext cx="9608614" cy="553998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xmlns="" w="1905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UNION SQL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语句执行计划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490" y="2018296"/>
            <a:ext cx="9313863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905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5"/>
            <a:ext cx="573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Nexa Bold" charset="0"/>
                <a:sym typeface="+mn-ea"/>
              </a:rPr>
              <a:t>目录</a:t>
            </a:r>
            <a:endParaRPr lang="en-US" altLang="zh-CN" sz="24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Nexa Bold" charset="0"/>
              <a:sym typeface="+mn-ea"/>
            </a:endParaRPr>
          </a:p>
        </p:txBody>
      </p:sp>
      <p:pic>
        <p:nvPicPr>
          <p:cNvPr id="35" name="Picture 24" descr="vista_Pleasant_0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9957" y="2379357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Freeform 9"/>
          <p:cNvSpPr>
            <a:spLocks/>
          </p:cNvSpPr>
          <p:nvPr/>
        </p:nvSpPr>
        <p:spPr bwMode="gray">
          <a:xfrm>
            <a:off x="4641720" y="2941915"/>
            <a:ext cx="4533900" cy="568325"/>
          </a:xfrm>
          <a:custGeom>
            <a:avLst/>
            <a:gdLst>
              <a:gd name="T0" fmla="*/ 0 w 2856"/>
              <a:gd name="T1" fmla="*/ 2147483647 h 358"/>
              <a:gd name="T2" fmla="*/ 0 w 2856"/>
              <a:gd name="T3" fmla="*/ 2147483647 h 358"/>
              <a:gd name="T4" fmla="*/ 2147483647 w 2856"/>
              <a:gd name="T5" fmla="*/ 2147483647 h 358"/>
              <a:gd name="T6" fmla="*/ 2147483647 w 2856"/>
              <a:gd name="T7" fmla="*/ 2147483647 h 358"/>
              <a:gd name="T8" fmla="*/ 2147483647 w 2856"/>
              <a:gd name="T9" fmla="*/ 0 h 358"/>
              <a:gd name="T10" fmla="*/ 0 w 2856"/>
              <a:gd name="T11" fmla="*/ 2147483647 h 3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56"/>
              <a:gd name="T19" fmla="*/ 0 h 358"/>
              <a:gd name="T20" fmla="*/ 2856 w 2856"/>
              <a:gd name="T21" fmla="*/ 358 h 35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solidFill>
            <a:srgbClr val="2B9ECD"/>
          </a:soli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Freeform 10"/>
          <p:cNvSpPr>
            <a:spLocks/>
          </p:cNvSpPr>
          <p:nvPr/>
        </p:nvSpPr>
        <p:spPr bwMode="gray">
          <a:xfrm>
            <a:off x="3982382" y="2958795"/>
            <a:ext cx="609600" cy="568325"/>
          </a:xfrm>
          <a:custGeom>
            <a:avLst/>
            <a:gdLst>
              <a:gd name="T0" fmla="*/ 2147483647 w 372"/>
              <a:gd name="T1" fmla="*/ 2147483647 h 358"/>
              <a:gd name="T2" fmla="*/ 2147483647 w 372"/>
              <a:gd name="T3" fmla="*/ 2147483647 h 358"/>
              <a:gd name="T4" fmla="*/ 2147483647 w 372"/>
              <a:gd name="T5" fmla="*/ 2147483647 h 358"/>
              <a:gd name="T6" fmla="*/ 0 w 372"/>
              <a:gd name="T7" fmla="*/ 2147483647 h 358"/>
              <a:gd name="T8" fmla="*/ 2147483647 w 372"/>
              <a:gd name="T9" fmla="*/ 2147483647 h 358"/>
              <a:gd name="T10" fmla="*/ 2147483647 w 372"/>
              <a:gd name="T11" fmla="*/ 2147483647 h 3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2"/>
              <a:gd name="T19" fmla="*/ 0 h 358"/>
              <a:gd name="T20" fmla="*/ 372 w 372"/>
              <a:gd name="T21" fmla="*/ 358 h 35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solidFill>
            <a:srgbClr val="2B9ECD"/>
          </a:soli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Freeform 11"/>
          <p:cNvSpPr>
            <a:spLocks/>
          </p:cNvSpPr>
          <p:nvPr/>
        </p:nvSpPr>
        <p:spPr bwMode="gray">
          <a:xfrm>
            <a:off x="4659713" y="1498853"/>
            <a:ext cx="4533900" cy="568325"/>
          </a:xfrm>
          <a:custGeom>
            <a:avLst/>
            <a:gdLst>
              <a:gd name="T0" fmla="*/ 0 w 2856"/>
              <a:gd name="T1" fmla="*/ 2147483647 h 358"/>
              <a:gd name="T2" fmla="*/ 0 w 2856"/>
              <a:gd name="T3" fmla="*/ 2147483647 h 358"/>
              <a:gd name="T4" fmla="*/ 2147483647 w 2856"/>
              <a:gd name="T5" fmla="*/ 2147483647 h 358"/>
              <a:gd name="T6" fmla="*/ 2147483647 w 2856"/>
              <a:gd name="T7" fmla="*/ 2147483647 h 358"/>
              <a:gd name="T8" fmla="*/ 2147483647 w 2856"/>
              <a:gd name="T9" fmla="*/ 0 h 358"/>
              <a:gd name="T10" fmla="*/ 0 w 2856"/>
              <a:gd name="T11" fmla="*/ 2147483647 h 3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56"/>
              <a:gd name="T19" fmla="*/ 0 h 358"/>
              <a:gd name="T20" fmla="*/ 2856 w 2856"/>
              <a:gd name="T21" fmla="*/ 358 h 35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solidFill>
            <a:srgbClr val="2B9ECD"/>
          </a:soli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Freeform 12"/>
          <p:cNvSpPr>
            <a:spLocks/>
          </p:cNvSpPr>
          <p:nvPr/>
        </p:nvSpPr>
        <p:spPr bwMode="gray">
          <a:xfrm>
            <a:off x="3995079" y="1498853"/>
            <a:ext cx="609600" cy="568325"/>
          </a:xfrm>
          <a:custGeom>
            <a:avLst/>
            <a:gdLst>
              <a:gd name="T0" fmla="*/ 2147483647 w 372"/>
              <a:gd name="T1" fmla="*/ 2147483647 h 358"/>
              <a:gd name="T2" fmla="*/ 2147483647 w 372"/>
              <a:gd name="T3" fmla="*/ 2147483647 h 358"/>
              <a:gd name="T4" fmla="*/ 2147483647 w 372"/>
              <a:gd name="T5" fmla="*/ 2147483647 h 358"/>
              <a:gd name="T6" fmla="*/ 0 w 372"/>
              <a:gd name="T7" fmla="*/ 2147483647 h 358"/>
              <a:gd name="T8" fmla="*/ 2147483647 w 372"/>
              <a:gd name="T9" fmla="*/ 2147483647 h 358"/>
              <a:gd name="T10" fmla="*/ 2147483647 w 372"/>
              <a:gd name="T11" fmla="*/ 2147483647 h 3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2"/>
              <a:gd name="T19" fmla="*/ 0 h 358"/>
              <a:gd name="T20" fmla="*/ 372 w 372"/>
              <a:gd name="T21" fmla="*/ 358 h 35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solidFill>
            <a:srgbClr val="2B9ECD"/>
          </a:soli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gray">
          <a:xfrm>
            <a:off x="4825280" y="1469623"/>
            <a:ext cx="2397096" cy="646331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en-US" altLang="zh-CN" sz="2400" b="1" dirty="0" smtClean="0">
                <a:latin typeface="+mn-ea"/>
              </a:rPr>
              <a:t>SQL</a:t>
            </a:r>
            <a:r>
              <a:rPr lang="zh-CN" altLang="en-US" sz="2400" b="1" dirty="0" smtClean="0">
                <a:latin typeface="+mn-ea"/>
              </a:rPr>
              <a:t>性能分析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41" name="Text Box 14"/>
          <p:cNvSpPr txBox="1">
            <a:spLocks noChangeArrowheads="1"/>
          </p:cNvSpPr>
          <p:nvPr/>
        </p:nvSpPr>
        <p:spPr bwMode="gray">
          <a:xfrm>
            <a:off x="4988203" y="2896358"/>
            <a:ext cx="2032524" cy="646331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zh-CN" sz="2400" b="1" dirty="0" smtClean="0">
                <a:latin typeface="+mn-ea"/>
              </a:rPr>
              <a:t>SQL</a:t>
            </a:r>
            <a:r>
              <a:rPr lang="zh-CN" altLang="en-US" sz="2400" b="1" dirty="0" smtClean="0">
                <a:latin typeface="+mn-ea"/>
              </a:rPr>
              <a:t>优化写法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gray">
          <a:xfrm>
            <a:off x="4187171" y="1496177"/>
            <a:ext cx="304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</a:rPr>
              <a:t>1</a:t>
            </a:r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gray">
          <a:xfrm>
            <a:off x="4174999" y="2950382"/>
            <a:ext cx="304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</a:rPr>
              <a:t>2</a:t>
            </a:r>
          </a:p>
        </p:txBody>
      </p:sp>
      <p:grpSp>
        <p:nvGrpSpPr>
          <p:cNvPr id="44" name="组合 85"/>
          <p:cNvGrpSpPr>
            <a:grpSpLocks/>
          </p:cNvGrpSpPr>
          <p:nvPr/>
        </p:nvGrpSpPr>
        <p:grpSpPr bwMode="auto">
          <a:xfrm>
            <a:off x="3585507" y="3100082"/>
            <a:ext cx="344488" cy="317500"/>
            <a:chOff x="3017520" y="601990"/>
            <a:chExt cx="344805" cy="414010"/>
          </a:xfrm>
        </p:grpSpPr>
        <p:sp>
          <p:nvSpPr>
            <p:cNvPr id="45" name="燕尾形 44"/>
            <p:cNvSpPr/>
            <p:nvPr/>
          </p:nvSpPr>
          <p:spPr>
            <a:xfrm>
              <a:off x="3017520" y="601990"/>
              <a:ext cx="198621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燕尾形 45"/>
            <p:cNvSpPr/>
            <p:nvPr/>
          </p:nvSpPr>
          <p:spPr>
            <a:xfrm>
              <a:off x="3163704" y="601990"/>
              <a:ext cx="198621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7" name="Freeform 9"/>
          <p:cNvSpPr>
            <a:spLocks/>
          </p:cNvSpPr>
          <p:nvPr/>
        </p:nvSpPr>
        <p:spPr bwMode="gray">
          <a:xfrm>
            <a:off x="4649660" y="4442127"/>
            <a:ext cx="4533900" cy="568325"/>
          </a:xfrm>
          <a:custGeom>
            <a:avLst/>
            <a:gdLst>
              <a:gd name="T0" fmla="*/ 0 w 2856"/>
              <a:gd name="T1" fmla="*/ 2147483647 h 358"/>
              <a:gd name="T2" fmla="*/ 0 w 2856"/>
              <a:gd name="T3" fmla="*/ 2147483647 h 358"/>
              <a:gd name="T4" fmla="*/ 2147483647 w 2856"/>
              <a:gd name="T5" fmla="*/ 2147483647 h 358"/>
              <a:gd name="T6" fmla="*/ 2147483647 w 2856"/>
              <a:gd name="T7" fmla="*/ 2147483647 h 358"/>
              <a:gd name="T8" fmla="*/ 2147483647 w 2856"/>
              <a:gd name="T9" fmla="*/ 0 h 358"/>
              <a:gd name="T10" fmla="*/ 0 w 2856"/>
              <a:gd name="T11" fmla="*/ 2147483647 h 3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56"/>
              <a:gd name="T19" fmla="*/ 0 h 358"/>
              <a:gd name="T20" fmla="*/ 2856 w 2856"/>
              <a:gd name="T21" fmla="*/ 358 h 35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56" h="358">
                <a:moveTo>
                  <a:pt x="0" y="5"/>
                </a:moveTo>
                <a:lnTo>
                  <a:pt x="0" y="357"/>
                </a:lnTo>
                <a:cubicBezTo>
                  <a:pt x="97" y="358"/>
                  <a:pt x="2594" y="357"/>
                  <a:pt x="2667" y="357"/>
                </a:cubicBezTo>
                <a:cubicBezTo>
                  <a:pt x="2739" y="357"/>
                  <a:pt x="2851" y="321"/>
                  <a:pt x="2854" y="182"/>
                </a:cubicBezTo>
                <a:cubicBezTo>
                  <a:pt x="2856" y="43"/>
                  <a:pt x="2755" y="0"/>
                  <a:pt x="2667" y="0"/>
                </a:cubicBezTo>
                <a:cubicBezTo>
                  <a:pt x="2579" y="0"/>
                  <a:pt x="95" y="5"/>
                  <a:pt x="0" y="5"/>
                </a:cubicBezTo>
                <a:close/>
              </a:path>
            </a:pathLst>
          </a:custGeom>
          <a:solidFill>
            <a:srgbClr val="2B9ECD"/>
          </a:soli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Freeform 10"/>
          <p:cNvSpPr>
            <a:spLocks/>
          </p:cNvSpPr>
          <p:nvPr/>
        </p:nvSpPr>
        <p:spPr bwMode="gray">
          <a:xfrm>
            <a:off x="3990320" y="4425193"/>
            <a:ext cx="609600" cy="568325"/>
          </a:xfrm>
          <a:custGeom>
            <a:avLst/>
            <a:gdLst>
              <a:gd name="T0" fmla="*/ 2147483647 w 372"/>
              <a:gd name="T1" fmla="*/ 2147483647 h 358"/>
              <a:gd name="T2" fmla="*/ 2147483647 w 372"/>
              <a:gd name="T3" fmla="*/ 2147483647 h 358"/>
              <a:gd name="T4" fmla="*/ 2147483647 w 372"/>
              <a:gd name="T5" fmla="*/ 2147483647 h 358"/>
              <a:gd name="T6" fmla="*/ 0 w 372"/>
              <a:gd name="T7" fmla="*/ 2147483647 h 358"/>
              <a:gd name="T8" fmla="*/ 2147483647 w 372"/>
              <a:gd name="T9" fmla="*/ 2147483647 h 358"/>
              <a:gd name="T10" fmla="*/ 2147483647 w 372"/>
              <a:gd name="T11" fmla="*/ 2147483647 h 35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72"/>
              <a:gd name="T19" fmla="*/ 0 h 358"/>
              <a:gd name="T20" fmla="*/ 372 w 372"/>
              <a:gd name="T21" fmla="*/ 358 h 35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72" h="358">
                <a:moveTo>
                  <a:pt x="372" y="1"/>
                </a:moveTo>
                <a:cubicBezTo>
                  <a:pt x="372" y="179"/>
                  <a:pt x="372" y="358"/>
                  <a:pt x="372" y="358"/>
                </a:cubicBezTo>
                <a:lnTo>
                  <a:pt x="165" y="357"/>
                </a:lnTo>
                <a:cubicBezTo>
                  <a:pt x="137" y="357"/>
                  <a:pt x="0" y="316"/>
                  <a:pt x="0" y="181"/>
                </a:cubicBezTo>
                <a:cubicBezTo>
                  <a:pt x="0" y="46"/>
                  <a:pt x="126" y="0"/>
                  <a:pt x="164" y="1"/>
                </a:cubicBezTo>
                <a:lnTo>
                  <a:pt x="372" y="1"/>
                </a:lnTo>
                <a:close/>
              </a:path>
            </a:pathLst>
          </a:custGeom>
          <a:solidFill>
            <a:srgbClr val="2B9ECD"/>
          </a:soli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gray">
          <a:xfrm>
            <a:off x="4811586" y="4505627"/>
            <a:ext cx="1462989" cy="4619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333333">
                <a:alpha val="5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  <a:buSzPct val="75000"/>
              <a:buNone/>
              <a:defRPr/>
            </a:pPr>
            <a:r>
              <a:rPr lang="zh-CN" altLang="en-US" sz="2400" b="1" dirty="0" smtClean="0">
                <a:latin typeface="+mn-ea"/>
              </a:rPr>
              <a:t>索引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50" name="Text Box 17"/>
          <p:cNvSpPr txBox="1">
            <a:spLocks noChangeArrowheads="1"/>
          </p:cNvSpPr>
          <p:nvPr/>
        </p:nvSpPr>
        <p:spPr bwMode="gray">
          <a:xfrm>
            <a:off x="4174472" y="4433660"/>
            <a:ext cx="304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rgbClr val="333333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</a:rPr>
              <a:t>3</a:t>
            </a:r>
          </a:p>
        </p:txBody>
      </p:sp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38034" y="0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6"/>
            <a:ext cx="573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SQL</a:t>
            </a:r>
            <a:r>
              <a:rPr lang="zh-CN" altLang="en-US" sz="2400" b="1" dirty="0" smtClean="0">
                <a:latin typeface="+mn-ea"/>
              </a:rPr>
              <a:t>优化写法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787749" y="1373144"/>
            <a:ext cx="9740434" cy="51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000" dirty="0" smtClean="0">
                <a:latin typeface="+mn-ea"/>
              </a:rPr>
              <a:t>表多次读</a:t>
            </a:r>
            <a:r>
              <a:rPr lang="en-US" altLang="zh-CN" sz="2000" dirty="0" smtClean="0">
                <a:latin typeface="+mn-ea"/>
              </a:rPr>
              <a:t>SQL</a:t>
            </a:r>
            <a:r>
              <a:rPr lang="zh-CN" altLang="en-US" sz="2000" dirty="0" smtClean="0">
                <a:latin typeface="+mn-ea"/>
              </a:rPr>
              <a:t>语句：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en-US" altLang="zh-CN" sz="1800" dirty="0" smtClean="0">
                <a:latin typeface="+mn-ea"/>
              </a:rPr>
              <a:t>SELECT (SELECT count(1)</a:t>
            </a:r>
          </a:p>
          <a:p>
            <a:pPr>
              <a:buNone/>
            </a:pPr>
            <a:r>
              <a:rPr lang="en-US" altLang="zh-CN" sz="1800" dirty="0" smtClean="0">
                <a:latin typeface="+mn-ea"/>
              </a:rPr>
              <a:t>          FROM </a:t>
            </a:r>
            <a:r>
              <a:rPr lang="en-US" altLang="zh-CN" sz="1800" dirty="0" err="1" smtClean="0">
                <a:latin typeface="+mn-ea"/>
              </a:rPr>
              <a:t>bcmp_urge_current_info</a:t>
            </a:r>
            <a:r>
              <a:rPr lang="en-US" altLang="zh-CN" sz="1800" dirty="0" smtClean="0">
                <a:latin typeface="+mn-ea"/>
              </a:rPr>
              <a:t> </a:t>
            </a:r>
            <a:r>
              <a:rPr lang="en-US" altLang="zh-CN" sz="1800" dirty="0" err="1" smtClean="0">
                <a:latin typeface="+mn-ea"/>
              </a:rPr>
              <a:t>buci</a:t>
            </a:r>
            <a:endParaRPr lang="en-US" altLang="zh-CN" sz="1800" dirty="0" smtClean="0">
              <a:latin typeface="+mn-ea"/>
            </a:endParaRPr>
          </a:p>
          <a:p>
            <a:pPr>
              <a:buNone/>
            </a:pPr>
            <a:r>
              <a:rPr lang="en-US" altLang="zh-CN" sz="1800" dirty="0" smtClean="0">
                <a:latin typeface="+mn-ea"/>
              </a:rPr>
              <a:t>         WHERE </a:t>
            </a:r>
            <a:r>
              <a:rPr lang="en-US" altLang="zh-CN" sz="1800" dirty="0" err="1" smtClean="0">
                <a:latin typeface="+mn-ea"/>
              </a:rPr>
              <a:t>buci.urge_in_time</a:t>
            </a:r>
            <a:r>
              <a:rPr lang="en-US" altLang="zh-CN" sz="1800" dirty="0" smtClean="0">
                <a:latin typeface="+mn-ea"/>
              </a:rPr>
              <a:t> &lt;= </a:t>
            </a:r>
            <a:r>
              <a:rPr lang="en-US" altLang="zh-CN" sz="1800" dirty="0" err="1" smtClean="0">
                <a:latin typeface="+mn-ea"/>
              </a:rPr>
              <a:t>str_to_date</a:t>
            </a:r>
            <a:r>
              <a:rPr lang="en-US" altLang="zh-CN" sz="1800" dirty="0" smtClean="0">
                <a:latin typeface="+mn-ea"/>
              </a:rPr>
              <a:t>('20180920', '%</a:t>
            </a:r>
            <a:r>
              <a:rPr lang="en-US" altLang="zh-CN" sz="1800" dirty="0" err="1" smtClean="0">
                <a:latin typeface="+mn-ea"/>
              </a:rPr>
              <a:t>Y%m%d</a:t>
            </a:r>
            <a:r>
              <a:rPr lang="en-US" altLang="zh-CN" sz="1800" dirty="0" smtClean="0">
                <a:latin typeface="+mn-ea"/>
              </a:rPr>
              <a:t>')) </a:t>
            </a:r>
            <a:r>
              <a:rPr lang="en-US" altLang="zh-CN" sz="1800" dirty="0" err="1" smtClean="0">
                <a:solidFill>
                  <a:srgbClr val="FF0000"/>
                </a:solidFill>
                <a:latin typeface="+mn-ea"/>
              </a:rPr>
              <a:t>allCase</a:t>
            </a:r>
            <a:r>
              <a:rPr lang="en-US" altLang="zh-CN" sz="1800" dirty="0" smtClean="0">
                <a:latin typeface="+mn-ea"/>
              </a:rPr>
              <a:t>,</a:t>
            </a:r>
          </a:p>
          <a:p>
            <a:pPr>
              <a:buNone/>
            </a:pPr>
            <a:r>
              <a:rPr lang="en-US" altLang="zh-CN" sz="1800" dirty="0" smtClean="0">
                <a:latin typeface="+mn-ea"/>
              </a:rPr>
              <a:t>       (SELECT count(1)</a:t>
            </a:r>
          </a:p>
          <a:p>
            <a:pPr>
              <a:buNone/>
            </a:pPr>
            <a:r>
              <a:rPr lang="en-US" altLang="zh-CN" sz="1800" dirty="0" smtClean="0">
                <a:latin typeface="+mn-ea"/>
              </a:rPr>
              <a:t>          FROM </a:t>
            </a:r>
            <a:r>
              <a:rPr lang="en-US" altLang="zh-CN" sz="1800" dirty="0" err="1" smtClean="0">
                <a:latin typeface="+mn-ea"/>
              </a:rPr>
              <a:t>bcmp_urge_current_info</a:t>
            </a:r>
            <a:r>
              <a:rPr lang="en-US" altLang="zh-CN" sz="1800" dirty="0" smtClean="0">
                <a:latin typeface="+mn-ea"/>
              </a:rPr>
              <a:t> </a:t>
            </a:r>
            <a:r>
              <a:rPr lang="en-US" altLang="zh-CN" sz="1800" dirty="0" err="1" smtClean="0">
                <a:latin typeface="+mn-ea"/>
              </a:rPr>
              <a:t>buci</a:t>
            </a:r>
            <a:endParaRPr lang="en-US" altLang="zh-CN" sz="1800" dirty="0" smtClean="0">
              <a:latin typeface="+mn-ea"/>
            </a:endParaRPr>
          </a:p>
          <a:p>
            <a:pPr>
              <a:buNone/>
            </a:pPr>
            <a:r>
              <a:rPr lang="en-US" altLang="zh-CN" sz="1800" dirty="0" smtClean="0">
                <a:latin typeface="+mn-ea"/>
              </a:rPr>
              <a:t>         WHERE </a:t>
            </a:r>
            <a:r>
              <a:rPr lang="en-US" altLang="zh-CN" sz="1800" dirty="0" err="1" smtClean="0">
                <a:latin typeface="+mn-ea"/>
              </a:rPr>
              <a:t>buci.urge_in_time</a:t>
            </a:r>
            <a:r>
              <a:rPr lang="en-US" altLang="zh-CN" sz="1800" dirty="0" smtClean="0">
                <a:latin typeface="+mn-ea"/>
              </a:rPr>
              <a:t> &lt;= </a:t>
            </a:r>
            <a:r>
              <a:rPr lang="en-US" altLang="zh-CN" sz="1800" dirty="0" err="1" smtClean="0">
                <a:latin typeface="+mn-ea"/>
              </a:rPr>
              <a:t>str_to_date</a:t>
            </a:r>
            <a:r>
              <a:rPr lang="en-US" altLang="zh-CN" sz="1800" dirty="0" smtClean="0">
                <a:latin typeface="+mn-ea"/>
              </a:rPr>
              <a:t>('20180920', '%</a:t>
            </a:r>
            <a:r>
              <a:rPr lang="en-US" altLang="zh-CN" sz="1800" dirty="0" err="1" smtClean="0">
                <a:latin typeface="+mn-ea"/>
              </a:rPr>
              <a:t>Y%m%d</a:t>
            </a:r>
            <a:r>
              <a:rPr lang="en-US" altLang="zh-CN" sz="1800" dirty="0" smtClean="0">
                <a:latin typeface="+mn-ea"/>
              </a:rPr>
              <a:t>')</a:t>
            </a:r>
          </a:p>
          <a:p>
            <a:pPr>
              <a:buNone/>
            </a:pPr>
            <a:r>
              <a:rPr lang="en-US" altLang="zh-CN" sz="1800" dirty="0" smtClean="0">
                <a:latin typeface="+mn-ea"/>
              </a:rPr>
              <a:t>           AND EXISTS</a:t>
            </a:r>
          </a:p>
          <a:p>
            <a:pPr>
              <a:buNone/>
            </a:pPr>
            <a:r>
              <a:rPr lang="en-US" altLang="zh-CN" sz="1800" dirty="0" smtClean="0">
                <a:latin typeface="+mn-ea"/>
              </a:rPr>
              <a:t>         (SELECT 1</a:t>
            </a:r>
          </a:p>
          <a:p>
            <a:pPr>
              <a:buNone/>
            </a:pPr>
            <a:r>
              <a:rPr lang="en-US" altLang="zh-CN" sz="1800" dirty="0" smtClean="0">
                <a:latin typeface="+mn-ea"/>
              </a:rPr>
              <a:t>                  FROM </a:t>
            </a:r>
            <a:r>
              <a:rPr lang="en-US" altLang="zh-CN" sz="1800" dirty="0" err="1" smtClean="0">
                <a:latin typeface="+mn-ea"/>
              </a:rPr>
              <a:t>bcmp_urge_record_detail</a:t>
            </a:r>
            <a:r>
              <a:rPr lang="en-US" altLang="zh-CN" sz="1800" dirty="0" smtClean="0">
                <a:latin typeface="+mn-ea"/>
              </a:rPr>
              <a:t> </a:t>
            </a:r>
            <a:r>
              <a:rPr lang="en-US" altLang="zh-CN" sz="1800" dirty="0" err="1" smtClean="0">
                <a:latin typeface="+mn-ea"/>
              </a:rPr>
              <a:t>burd</a:t>
            </a:r>
            <a:endParaRPr lang="en-US" altLang="zh-CN" sz="1800" dirty="0" smtClean="0">
              <a:latin typeface="+mn-ea"/>
            </a:endParaRPr>
          </a:p>
          <a:p>
            <a:pPr>
              <a:buNone/>
            </a:pPr>
            <a:r>
              <a:rPr lang="en-US" altLang="zh-CN" sz="1800" dirty="0" smtClean="0">
                <a:latin typeface="+mn-ea"/>
              </a:rPr>
              <a:t>                 WHERE </a:t>
            </a:r>
            <a:r>
              <a:rPr lang="en-US" altLang="zh-CN" sz="1800" dirty="0" err="1" smtClean="0">
                <a:latin typeface="+mn-ea"/>
              </a:rPr>
              <a:t>buci.loan_contract_no</a:t>
            </a:r>
            <a:r>
              <a:rPr lang="en-US" altLang="zh-CN" sz="1800" dirty="0" smtClean="0">
                <a:latin typeface="+mn-ea"/>
              </a:rPr>
              <a:t> = </a:t>
            </a:r>
            <a:r>
              <a:rPr lang="en-US" altLang="zh-CN" sz="1800" dirty="0" err="1" smtClean="0">
                <a:latin typeface="+mn-ea"/>
              </a:rPr>
              <a:t>burd.loan_contract_no</a:t>
            </a:r>
            <a:endParaRPr lang="en-US" altLang="zh-CN" sz="1800" dirty="0" smtClean="0">
              <a:latin typeface="+mn-ea"/>
            </a:endParaRPr>
          </a:p>
          <a:p>
            <a:pPr>
              <a:buNone/>
            </a:pPr>
            <a:r>
              <a:rPr lang="en-US" altLang="zh-CN" sz="1800" dirty="0" smtClean="0">
                <a:latin typeface="+mn-ea"/>
              </a:rPr>
              <a:t>                   AND </a:t>
            </a:r>
            <a:r>
              <a:rPr lang="en-US" altLang="zh-CN" sz="1800" dirty="0" err="1" smtClean="0">
                <a:latin typeface="+mn-ea"/>
              </a:rPr>
              <a:t>burd.follow_call_time</a:t>
            </a:r>
            <a:r>
              <a:rPr lang="en-US" altLang="zh-CN" sz="1800" dirty="0" smtClean="0">
                <a:latin typeface="+mn-ea"/>
              </a:rPr>
              <a:t> &lt;=</a:t>
            </a:r>
          </a:p>
          <a:p>
            <a:pPr>
              <a:buNone/>
            </a:pPr>
            <a:r>
              <a:rPr lang="en-US" altLang="zh-CN" sz="1800" dirty="0" smtClean="0">
                <a:latin typeface="+mn-ea"/>
              </a:rPr>
              <a:t>                       </a:t>
            </a:r>
            <a:r>
              <a:rPr lang="en-US" altLang="zh-CN" sz="1800" dirty="0" err="1" smtClean="0">
                <a:latin typeface="+mn-ea"/>
              </a:rPr>
              <a:t>str_to_date</a:t>
            </a:r>
            <a:r>
              <a:rPr lang="en-US" altLang="zh-CN" sz="1800" dirty="0" smtClean="0">
                <a:latin typeface="+mn-ea"/>
              </a:rPr>
              <a:t>('20180920', '%</a:t>
            </a:r>
            <a:r>
              <a:rPr lang="en-US" altLang="zh-CN" sz="1800" dirty="0" err="1" smtClean="0">
                <a:latin typeface="+mn-ea"/>
              </a:rPr>
              <a:t>Y%m%d</a:t>
            </a:r>
            <a:r>
              <a:rPr lang="en-US" altLang="zh-CN" sz="1800" dirty="0" smtClean="0">
                <a:latin typeface="+mn-ea"/>
              </a:rPr>
              <a:t>'))) </a:t>
            </a:r>
            <a:r>
              <a:rPr lang="en-US" altLang="zh-CN" sz="1800" dirty="0" err="1" smtClean="0">
                <a:solidFill>
                  <a:srgbClr val="FF0000"/>
                </a:solidFill>
                <a:latin typeface="+mn-ea"/>
              </a:rPr>
              <a:t>remarksCase</a:t>
            </a:r>
            <a:endParaRPr lang="en-US" altLang="zh-CN" sz="1800" dirty="0" smtClean="0">
              <a:solidFill>
                <a:srgbClr val="FF0000"/>
              </a:solidFill>
              <a:latin typeface="+mn-ea"/>
            </a:endParaRPr>
          </a:p>
          <a:p>
            <a:pPr>
              <a:buNone/>
            </a:pPr>
            <a:endParaRPr lang="en-US" altLang="zh-CN" sz="18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CN" sz="1200" dirty="0" smtClean="0">
              <a:latin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98069" y="661054"/>
            <a:ext cx="9608614" cy="553998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xmlns="" w="1905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CASE WHEN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替换表多次读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38034" y="0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6"/>
            <a:ext cx="573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SQL</a:t>
            </a:r>
            <a:r>
              <a:rPr lang="zh-CN" altLang="en-US" sz="2400" b="1" dirty="0" smtClean="0">
                <a:latin typeface="+mn-ea"/>
              </a:rPr>
              <a:t>优化写法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787749" y="1373144"/>
            <a:ext cx="974043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000" dirty="0" smtClean="0">
                <a:latin typeface="+mn-ea"/>
              </a:rPr>
              <a:t>表多次读</a:t>
            </a:r>
            <a:r>
              <a:rPr lang="en-US" altLang="zh-CN" sz="2000" dirty="0" smtClean="0">
                <a:latin typeface="+mn-ea"/>
              </a:rPr>
              <a:t>SQL</a:t>
            </a:r>
            <a:r>
              <a:rPr lang="zh-CN" altLang="en-US" sz="2000" dirty="0" smtClean="0">
                <a:latin typeface="+mn-ea"/>
              </a:rPr>
              <a:t>执行计划：</a:t>
            </a:r>
            <a:endParaRPr lang="en-US" altLang="zh-CN" sz="2000" dirty="0" smtClean="0">
              <a:latin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98069" y="661054"/>
            <a:ext cx="9608614" cy="48186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xmlns="" w="1905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CASE WHEN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替换表多次读取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0945" y="2085625"/>
            <a:ext cx="9456737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38034" y="0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6"/>
            <a:ext cx="573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SQL</a:t>
            </a:r>
            <a:r>
              <a:rPr lang="zh-CN" altLang="en-US" sz="2400" b="1" dirty="0" smtClean="0">
                <a:latin typeface="+mn-ea"/>
              </a:rPr>
              <a:t>优化写法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787749" y="1373144"/>
            <a:ext cx="9740434" cy="4321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000" dirty="0" smtClean="0">
                <a:latin typeface="+mn-ea"/>
              </a:rPr>
              <a:t>CASE WHEN</a:t>
            </a:r>
            <a:r>
              <a:rPr lang="zh-CN" altLang="en-US" sz="2000" dirty="0" smtClean="0">
                <a:latin typeface="+mn-ea"/>
              </a:rPr>
              <a:t>替换后</a:t>
            </a:r>
            <a:r>
              <a:rPr lang="en-US" altLang="zh-CN" sz="2000" dirty="0" smtClean="0">
                <a:latin typeface="+mn-ea"/>
              </a:rPr>
              <a:t>SQL</a:t>
            </a:r>
            <a:r>
              <a:rPr lang="zh-CN" altLang="en-US" sz="2000" dirty="0" smtClean="0">
                <a:latin typeface="+mn-ea"/>
              </a:rPr>
              <a:t>语句</a:t>
            </a:r>
            <a:r>
              <a:rPr lang="en-US" altLang="zh-CN" sz="2000" dirty="0" smtClean="0">
                <a:latin typeface="+mn-ea"/>
              </a:rPr>
              <a:t>: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dirty="0" smtClean="0">
                <a:latin typeface="+mn-ea"/>
              </a:rPr>
              <a:t>SELECT COUNT(DISTINCT </a:t>
            </a:r>
            <a:r>
              <a:rPr lang="en-US" altLang="zh-CN" sz="1800" dirty="0" err="1" smtClean="0">
                <a:latin typeface="+mn-ea"/>
              </a:rPr>
              <a:t>buci.loan_contract_no</a:t>
            </a:r>
            <a:r>
              <a:rPr lang="en-US" altLang="zh-CN" sz="1800" dirty="0" smtClean="0">
                <a:latin typeface="+mn-ea"/>
              </a:rPr>
              <a:t>) </a:t>
            </a:r>
            <a:r>
              <a:rPr lang="en-US" altLang="zh-CN" sz="1800" dirty="0" err="1" smtClean="0">
                <a:latin typeface="+mn-ea"/>
              </a:rPr>
              <a:t>allCase</a:t>
            </a:r>
            <a:r>
              <a:rPr lang="en-US" altLang="zh-CN" sz="1800" dirty="0" smtClean="0">
                <a:latin typeface="+mn-ea"/>
              </a:rPr>
              <a:t>,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dirty="0" smtClean="0">
                <a:latin typeface="+mn-ea"/>
              </a:rPr>
              <a:t>      (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CASE WHEN </a:t>
            </a:r>
            <a:r>
              <a:rPr lang="en-US" altLang="zh-CN" sz="1800" dirty="0" err="1" smtClean="0">
                <a:latin typeface="+mn-ea"/>
              </a:rPr>
              <a:t>burd.follow_call_time</a:t>
            </a:r>
            <a:r>
              <a:rPr lang="en-US" altLang="zh-CN" sz="1800" dirty="0" smtClean="0">
                <a:latin typeface="+mn-ea"/>
              </a:rPr>
              <a:t> &lt;= </a:t>
            </a:r>
            <a:r>
              <a:rPr lang="en-US" altLang="zh-CN" sz="1800" dirty="0" err="1" smtClean="0">
                <a:latin typeface="+mn-ea"/>
              </a:rPr>
              <a:t>str_to_date</a:t>
            </a:r>
            <a:r>
              <a:rPr lang="en-US" altLang="zh-CN" sz="1800" dirty="0" smtClean="0">
                <a:latin typeface="+mn-ea"/>
              </a:rPr>
              <a:t>('20180920', '%</a:t>
            </a:r>
            <a:r>
              <a:rPr lang="en-US" altLang="zh-CN" sz="1800" dirty="0" err="1" smtClean="0">
                <a:latin typeface="+mn-ea"/>
              </a:rPr>
              <a:t>Y%m%d</a:t>
            </a:r>
            <a:r>
              <a:rPr lang="en-US" altLang="zh-CN" sz="1800" dirty="0" smtClean="0">
                <a:latin typeface="+mn-ea"/>
              </a:rPr>
              <a:t>') 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dirty="0" smtClean="0">
                <a:latin typeface="+mn-ea"/>
              </a:rPr>
              <a:t>            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THEN</a:t>
            </a:r>
            <a:r>
              <a:rPr lang="en-US" altLang="zh-CN" sz="1800" dirty="0" smtClean="0">
                <a:latin typeface="+mn-ea"/>
              </a:rPr>
              <a:t> COUNT(</a:t>
            </a:r>
            <a:r>
              <a:rPr lang="en-US" altLang="zh-CN" sz="1800" dirty="0" err="1" smtClean="0">
                <a:latin typeface="+mn-ea"/>
              </a:rPr>
              <a:t>buci.loan_contract_no</a:t>
            </a:r>
            <a:r>
              <a:rPr lang="en-US" altLang="zh-CN" sz="1800" dirty="0" smtClean="0">
                <a:latin typeface="+mn-ea"/>
              </a:rPr>
              <a:t>) ELSE 0 END) </a:t>
            </a:r>
            <a:r>
              <a:rPr lang="en-US" altLang="zh-CN" sz="1800" dirty="0" err="1" smtClean="0">
                <a:latin typeface="+mn-ea"/>
              </a:rPr>
              <a:t>remarksCase</a:t>
            </a:r>
            <a:r>
              <a:rPr lang="en-US" altLang="zh-CN" sz="1800" dirty="0" smtClean="0">
                <a:latin typeface="+mn-ea"/>
              </a:rPr>
              <a:t>       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dirty="0" smtClean="0">
                <a:latin typeface="+mn-ea"/>
              </a:rPr>
              <a:t>      FROM </a:t>
            </a:r>
            <a:r>
              <a:rPr lang="en-US" altLang="zh-CN" sz="1800" dirty="0" err="1" smtClean="0">
                <a:latin typeface="+mn-ea"/>
              </a:rPr>
              <a:t>bcmp_urge_current_info</a:t>
            </a:r>
            <a:r>
              <a:rPr lang="en-US" altLang="zh-CN" sz="1800" dirty="0" smtClean="0">
                <a:latin typeface="+mn-ea"/>
              </a:rPr>
              <a:t> </a:t>
            </a:r>
            <a:r>
              <a:rPr lang="en-US" altLang="zh-CN" sz="1800" dirty="0" err="1" smtClean="0">
                <a:latin typeface="+mn-ea"/>
              </a:rPr>
              <a:t>buci</a:t>
            </a:r>
            <a:endParaRPr lang="en-US" altLang="zh-CN" sz="18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dirty="0" smtClean="0">
                <a:latin typeface="+mn-ea"/>
              </a:rPr>
              <a:t>LEFT JOIN  </a:t>
            </a:r>
            <a:r>
              <a:rPr lang="en-US" altLang="zh-CN" sz="1800" dirty="0" err="1" smtClean="0">
                <a:latin typeface="+mn-ea"/>
              </a:rPr>
              <a:t>bcmp_urge_record_detail</a:t>
            </a:r>
            <a:r>
              <a:rPr lang="en-US" altLang="zh-CN" sz="1800" dirty="0" smtClean="0">
                <a:latin typeface="+mn-ea"/>
              </a:rPr>
              <a:t> </a:t>
            </a:r>
            <a:r>
              <a:rPr lang="en-US" altLang="zh-CN" sz="1800" dirty="0" err="1" smtClean="0">
                <a:latin typeface="+mn-ea"/>
              </a:rPr>
              <a:t>burd</a:t>
            </a:r>
            <a:endParaRPr lang="en-US" altLang="zh-CN" sz="18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dirty="0" smtClean="0">
                <a:latin typeface="+mn-ea"/>
              </a:rPr>
              <a:t>        ON </a:t>
            </a:r>
            <a:r>
              <a:rPr lang="en-US" altLang="zh-CN" sz="1800" dirty="0" err="1" smtClean="0">
                <a:latin typeface="+mn-ea"/>
              </a:rPr>
              <a:t>buci.id_key</a:t>
            </a:r>
            <a:r>
              <a:rPr lang="en-US" altLang="zh-CN" sz="1800" dirty="0" smtClean="0">
                <a:latin typeface="+mn-ea"/>
              </a:rPr>
              <a:t> = </a:t>
            </a:r>
            <a:r>
              <a:rPr lang="en-US" altLang="zh-CN" sz="1800" dirty="0" err="1" smtClean="0">
                <a:latin typeface="+mn-ea"/>
              </a:rPr>
              <a:t>burd.urge_info_id</a:t>
            </a:r>
            <a:endParaRPr lang="en-US" altLang="zh-CN" sz="18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dirty="0" smtClean="0">
                <a:latin typeface="+mn-ea"/>
              </a:rPr>
              <a:t>       AND </a:t>
            </a:r>
            <a:r>
              <a:rPr lang="en-US" altLang="zh-CN" sz="1800" dirty="0" err="1" smtClean="0">
                <a:latin typeface="+mn-ea"/>
              </a:rPr>
              <a:t>buci.loan_contract_no</a:t>
            </a:r>
            <a:r>
              <a:rPr lang="en-US" altLang="zh-CN" sz="1800" dirty="0" smtClean="0">
                <a:latin typeface="+mn-ea"/>
              </a:rPr>
              <a:t> = </a:t>
            </a:r>
            <a:r>
              <a:rPr lang="en-US" altLang="zh-CN" sz="1800" dirty="0" err="1" smtClean="0">
                <a:latin typeface="+mn-ea"/>
              </a:rPr>
              <a:t>burd.loan_contract_no</a:t>
            </a:r>
            <a:endParaRPr lang="en-US" altLang="zh-CN" sz="18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dirty="0" smtClean="0">
                <a:latin typeface="+mn-ea"/>
              </a:rPr>
              <a:t>     WHERE </a:t>
            </a:r>
            <a:r>
              <a:rPr lang="en-US" altLang="zh-CN" sz="1800" dirty="0" err="1" smtClean="0">
                <a:latin typeface="+mn-ea"/>
              </a:rPr>
              <a:t>buci.urge_in_time</a:t>
            </a:r>
            <a:r>
              <a:rPr lang="en-US" altLang="zh-CN" sz="1800" dirty="0" smtClean="0">
                <a:latin typeface="+mn-ea"/>
              </a:rPr>
              <a:t> &lt;= </a:t>
            </a:r>
            <a:r>
              <a:rPr lang="en-US" altLang="zh-CN" sz="1800" dirty="0" err="1" smtClean="0">
                <a:latin typeface="+mn-ea"/>
              </a:rPr>
              <a:t>str_to_date</a:t>
            </a:r>
            <a:r>
              <a:rPr lang="en-US" altLang="zh-CN" sz="1800" dirty="0" smtClean="0">
                <a:latin typeface="+mn-ea"/>
              </a:rPr>
              <a:t>('20180920', '%</a:t>
            </a:r>
            <a:r>
              <a:rPr lang="en-US" altLang="zh-CN" sz="1800" dirty="0" err="1" smtClean="0">
                <a:latin typeface="+mn-ea"/>
              </a:rPr>
              <a:t>Y%m%d</a:t>
            </a:r>
            <a:r>
              <a:rPr lang="en-US" altLang="zh-CN" sz="1800" dirty="0" smtClean="0">
                <a:latin typeface="+mn-ea"/>
              </a:rPr>
              <a:t>');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98069" y="661054"/>
            <a:ext cx="9608614" cy="48186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xmlns="" w="1905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CASE WHEN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替换表多次读取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38034" y="0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6"/>
            <a:ext cx="573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SQL</a:t>
            </a:r>
            <a:r>
              <a:rPr lang="zh-CN" altLang="en-US" sz="2400" b="1" dirty="0" smtClean="0">
                <a:latin typeface="+mn-ea"/>
              </a:rPr>
              <a:t>优化写法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787749" y="1373144"/>
            <a:ext cx="974043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2000" dirty="0" smtClean="0">
                <a:latin typeface="+mn-ea"/>
              </a:rPr>
              <a:t>CASE WHEN</a:t>
            </a:r>
            <a:r>
              <a:rPr lang="zh-CN" altLang="en-US" sz="2000" dirty="0" smtClean="0">
                <a:latin typeface="+mn-ea"/>
              </a:rPr>
              <a:t>替换表多次读</a:t>
            </a:r>
            <a:r>
              <a:rPr lang="en-US" altLang="zh-CN" sz="2000" dirty="0" smtClean="0">
                <a:latin typeface="+mn-ea"/>
              </a:rPr>
              <a:t>SQL</a:t>
            </a:r>
            <a:r>
              <a:rPr lang="zh-CN" altLang="en-US" sz="2000" dirty="0" smtClean="0">
                <a:latin typeface="+mn-ea"/>
              </a:rPr>
              <a:t>执行计划：</a:t>
            </a:r>
            <a:endParaRPr lang="en-US" altLang="zh-CN" sz="2000" dirty="0" smtClean="0">
              <a:latin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98069" y="661054"/>
            <a:ext cx="9608614" cy="48186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xmlns="" w="1905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CASE WHEN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替换表多次读取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1700" y="2237458"/>
            <a:ext cx="9028113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38034" y="0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6"/>
            <a:ext cx="573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SQL</a:t>
            </a:r>
            <a:r>
              <a:rPr lang="zh-CN" altLang="en-US" sz="2400" b="1" dirty="0" smtClean="0">
                <a:latin typeface="+mn-ea"/>
              </a:rPr>
              <a:t>优化写法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787749" y="1373144"/>
            <a:ext cx="9740434" cy="192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000" dirty="0" smtClean="0">
                <a:latin typeface="+mn-ea"/>
              </a:rPr>
              <a:t>DISTINCT SQL</a:t>
            </a:r>
            <a:r>
              <a:rPr lang="zh-CN" altLang="en-US" sz="2000" dirty="0" smtClean="0">
                <a:latin typeface="+mn-ea"/>
              </a:rPr>
              <a:t>语句</a:t>
            </a:r>
            <a:r>
              <a:rPr lang="en-US" altLang="zh-CN" sz="2000" dirty="0" smtClean="0">
                <a:latin typeface="+mn-ea"/>
              </a:rPr>
              <a:t>:</a:t>
            </a:r>
          </a:p>
          <a:p>
            <a:pPr>
              <a:buNone/>
            </a:pPr>
            <a:r>
              <a:rPr lang="en-US" altLang="zh-CN" sz="1800" dirty="0" smtClean="0">
                <a:latin typeface="+mn-ea"/>
              </a:rPr>
              <a:t>SELECT DISTINCT </a:t>
            </a:r>
            <a:r>
              <a:rPr lang="en-US" altLang="zh-CN" sz="1800" dirty="0" err="1" smtClean="0">
                <a:latin typeface="+mn-ea"/>
              </a:rPr>
              <a:t>ACC.LOAN_CONTRACT_NO</a:t>
            </a:r>
            <a:endParaRPr lang="en-US" altLang="zh-CN" sz="1800" dirty="0" smtClean="0">
              <a:latin typeface="+mn-ea"/>
            </a:endParaRPr>
          </a:p>
          <a:p>
            <a:pPr>
              <a:buNone/>
            </a:pPr>
            <a:r>
              <a:rPr lang="en-US" altLang="zh-CN" sz="1800" dirty="0" smtClean="0">
                <a:latin typeface="+mn-ea"/>
              </a:rPr>
              <a:t> FROM </a:t>
            </a:r>
            <a:r>
              <a:rPr lang="en-US" altLang="zh-CN" sz="1800" dirty="0" err="1" smtClean="0">
                <a:latin typeface="+mn-ea"/>
              </a:rPr>
              <a:t>CLSPUSER.CRF_P2P_ACCOUNT_INFO</a:t>
            </a:r>
            <a:r>
              <a:rPr lang="en-US" altLang="zh-CN" sz="1800" dirty="0" smtClean="0">
                <a:latin typeface="+mn-ea"/>
              </a:rPr>
              <a:t> ACC, </a:t>
            </a:r>
            <a:r>
              <a:rPr lang="en-US" altLang="zh-CN" sz="1800" dirty="0" err="1" smtClean="0">
                <a:latin typeface="+mn-ea"/>
              </a:rPr>
              <a:t>CLSPUSER.CRF_P2P_REPAY_INFO</a:t>
            </a:r>
            <a:r>
              <a:rPr lang="en-US" altLang="zh-CN" sz="1800" dirty="0" smtClean="0">
                <a:latin typeface="+mn-ea"/>
              </a:rPr>
              <a:t> </a:t>
            </a:r>
            <a:r>
              <a:rPr lang="en-US" altLang="zh-CN" sz="1800" dirty="0" err="1" smtClean="0">
                <a:latin typeface="+mn-ea"/>
              </a:rPr>
              <a:t>T1</a:t>
            </a:r>
            <a:endParaRPr lang="en-US" altLang="zh-CN" sz="1800" dirty="0" smtClean="0">
              <a:latin typeface="+mn-ea"/>
            </a:endParaRPr>
          </a:p>
          <a:p>
            <a:pPr>
              <a:buNone/>
            </a:pPr>
            <a:r>
              <a:rPr lang="en-US" altLang="zh-CN" sz="1800" dirty="0" smtClean="0">
                <a:latin typeface="+mn-ea"/>
              </a:rPr>
              <a:t>WHERE </a:t>
            </a:r>
            <a:r>
              <a:rPr lang="en-US" altLang="zh-CN" sz="1800" dirty="0" err="1" smtClean="0">
                <a:latin typeface="+mn-ea"/>
              </a:rPr>
              <a:t>ACC.LOAN_CONTRACT_NO</a:t>
            </a:r>
            <a:r>
              <a:rPr lang="en-US" altLang="zh-CN" sz="1800" dirty="0" smtClean="0">
                <a:latin typeface="+mn-ea"/>
              </a:rPr>
              <a:t> = </a:t>
            </a:r>
            <a:r>
              <a:rPr lang="en-US" altLang="zh-CN" sz="1800" dirty="0" err="1" smtClean="0">
                <a:latin typeface="+mn-ea"/>
              </a:rPr>
              <a:t>T1.LOAN_CONTRACT_NO</a:t>
            </a:r>
            <a:endParaRPr lang="en-US" altLang="zh-CN" sz="18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CN" sz="2000" dirty="0" smtClean="0">
              <a:latin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98069" y="661054"/>
            <a:ext cx="9608614" cy="48186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xmlns="" w="1905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EXISTS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替换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DISTINCT</a:t>
            </a:r>
          </a:p>
        </p:txBody>
      </p:sp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38034" y="0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6"/>
            <a:ext cx="573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SQL</a:t>
            </a:r>
            <a:r>
              <a:rPr lang="zh-CN" altLang="en-US" sz="2400" b="1" dirty="0" smtClean="0">
                <a:latin typeface="+mn-ea"/>
              </a:rPr>
              <a:t>优化写法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787749" y="1373144"/>
            <a:ext cx="97404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000" dirty="0" smtClean="0">
                <a:latin typeface="+mn-ea"/>
              </a:rPr>
              <a:t>DISTINCT SQL</a:t>
            </a:r>
            <a:r>
              <a:rPr lang="zh-CN" altLang="en-US" sz="2000" dirty="0" smtClean="0">
                <a:latin typeface="+mn-ea"/>
              </a:rPr>
              <a:t>语句执行计划</a:t>
            </a:r>
            <a:r>
              <a:rPr lang="en-US" altLang="zh-CN" sz="2000" dirty="0" smtClean="0">
                <a:latin typeface="+mn-ea"/>
              </a:rPr>
              <a:t>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98069" y="661054"/>
            <a:ext cx="9608614" cy="48186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xmlns="" w="1905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EXISTS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替换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DISTINCT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1608" y="2096768"/>
            <a:ext cx="10456863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38034" y="0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6"/>
            <a:ext cx="573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SQL</a:t>
            </a:r>
            <a:r>
              <a:rPr lang="zh-CN" altLang="en-US" sz="2400" b="1" dirty="0" smtClean="0">
                <a:latin typeface="+mn-ea"/>
              </a:rPr>
              <a:t>优化写法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787749" y="1373144"/>
            <a:ext cx="9740434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000" dirty="0" smtClean="0">
                <a:latin typeface="+mn-ea"/>
              </a:rPr>
              <a:t>EXISTS</a:t>
            </a:r>
            <a:r>
              <a:rPr lang="zh-CN" altLang="en-US" sz="2000" dirty="0" smtClean="0">
                <a:latin typeface="+mn-ea"/>
              </a:rPr>
              <a:t>替换</a:t>
            </a:r>
            <a:r>
              <a:rPr lang="en-US" altLang="zh-CN" sz="2000" dirty="0" smtClean="0">
                <a:latin typeface="+mn-ea"/>
              </a:rPr>
              <a:t>DISTINCT SQL</a:t>
            </a:r>
            <a:r>
              <a:rPr lang="zh-CN" altLang="en-US" sz="2000" dirty="0" smtClean="0">
                <a:latin typeface="+mn-ea"/>
              </a:rPr>
              <a:t>语句</a:t>
            </a:r>
            <a:r>
              <a:rPr lang="en-US" altLang="zh-CN" sz="2000" dirty="0" smtClean="0">
                <a:latin typeface="+mn-ea"/>
              </a:rPr>
              <a:t>:</a:t>
            </a:r>
          </a:p>
          <a:p>
            <a:pPr>
              <a:buNone/>
            </a:pPr>
            <a:r>
              <a:rPr lang="en-US" altLang="zh-CN" sz="1800" dirty="0" smtClean="0">
                <a:latin typeface="+mn-ea"/>
              </a:rPr>
              <a:t>SELECT </a:t>
            </a:r>
            <a:r>
              <a:rPr lang="en-US" altLang="zh-CN" sz="1800" dirty="0" err="1" smtClean="0">
                <a:latin typeface="+mn-ea"/>
              </a:rPr>
              <a:t>ACC.LOAN_CONTRACT_NO</a:t>
            </a:r>
            <a:endParaRPr lang="en-US" altLang="zh-CN" sz="1800" dirty="0" smtClean="0">
              <a:latin typeface="+mn-ea"/>
            </a:endParaRPr>
          </a:p>
          <a:p>
            <a:pPr>
              <a:buNone/>
            </a:pPr>
            <a:r>
              <a:rPr lang="en-US" altLang="zh-CN" sz="1800" dirty="0" smtClean="0">
                <a:latin typeface="+mn-ea"/>
              </a:rPr>
              <a:t>  FROM </a:t>
            </a:r>
            <a:r>
              <a:rPr lang="en-US" altLang="zh-CN" sz="1800" dirty="0" err="1" smtClean="0">
                <a:latin typeface="+mn-ea"/>
              </a:rPr>
              <a:t>CLSPUSER.CRF_P2P_ACCOUNT_INFO</a:t>
            </a:r>
            <a:r>
              <a:rPr lang="en-US" altLang="zh-CN" sz="1800" dirty="0" smtClean="0">
                <a:latin typeface="+mn-ea"/>
              </a:rPr>
              <a:t> ACC</a:t>
            </a:r>
          </a:p>
          <a:p>
            <a:pPr>
              <a:buNone/>
            </a:pPr>
            <a:r>
              <a:rPr lang="en-US" altLang="zh-CN" sz="1800" dirty="0" smtClean="0">
                <a:latin typeface="+mn-ea"/>
              </a:rPr>
              <a:t> WHERE EXISTS (SELECT 1</a:t>
            </a:r>
          </a:p>
          <a:p>
            <a:pPr>
              <a:buNone/>
            </a:pPr>
            <a:r>
              <a:rPr lang="en-US" altLang="zh-CN" sz="1800" dirty="0" smtClean="0">
                <a:latin typeface="+mn-ea"/>
              </a:rPr>
              <a:t>          FROM </a:t>
            </a:r>
            <a:r>
              <a:rPr lang="en-US" altLang="zh-CN" sz="1800" dirty="0" err="1" smtClean="0">
                <a:latin typeface="+mn-ea"/>
              </a:rPr>
              <a:t>CLSPUSER.CRF_P2P_REPAY_INFO</a:t>
            </a:r>
            <a:r>
              <a:rPr lang="en-US" altLang="zh-CN" sz="1800" dirty="0" smtClean="0">
                <a:latin typeface="+mn-ea"/>
              </a:rPr>
              <a:t> </a:t>
            </a:r>
            <a:r>
              <a:rPr lang="en-US" altLang="zh-CN" sz="1800" dirty="0" err="1" smtClean="0">
                <a:latin typeface="+mn-ea"/>
              </a:rPr>
              <a:t>T1</a:t>
            </a:r>
            <a:endParaRPr lang="en-US" altLang="zh-CN" sz="1800" dirty="0" smtClean="0">
              <a:latin typeface="+mn-ea"/>
            </a:endParaRPr>
          </a:p>
          <a:p>
            <a:pPr>
              <a:buNone/>
            </a:pPr>
            <a:r>
              <a:rPr lang="en-US" altLang="zh-CN" sz="1800" dirty="0" smtClean="0">
                <a:latin typeface="+mn-ea"/>
              </a:rPr>
              <a:t>         WHERE </a:t>
            </a:r>
            <a:r>
              <a:rPr lang="en-US" altLang="zh-CN" sz="1800" dirty="0" err="1" smtClean="0">
                <a:latin typeface="+mn-ea"/>
              </a:rPr>
              <a:t>ACC.LOAN_CONTRACT_NO</a:t>
            </a:r>
            <a:r>
              <a:rPr lang="en-US" altLang="zh-CN" sz="1800" dirty="0" smtClean="0">
                <a:latin typeface="+mn-ea"/>
              </a:rPr>
              <a:t> = </a:t>
            </a:r>
            <a:r>
              <a:rPr lang="en-US" altLang="zh-CN" sz="1800" dirty="0" err="1" smtClean="0">
                <a:latin typeface="+mn-ea"/>
              </a:rPr>
              <a:t>T1.LOAN_CONTRACT_NO</a:t>
            </a:r>
            <a:r>
              <a:rPr lang="en-US" altLang="zh-CN" sz="1800" dirty="0" smtClean="0">
                <a:latin typeface="+mn-ea"/>
              </a:rPr>
              <a:t>)</a:t>
            </a:r>
            <a:endParaRPr lang="en-US" altLang="zh-CN" sz="2000" dirty="0" smtClean="0">
              <a:latin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98069" y="661054"/>
            <a:ext cx="9608614" cy="48186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xmlns="" w="1905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EXISTS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替换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DISTINCT</a:t>
            </a:r>
          </a:p>
        </p:txBody>
      </p:sp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38034" y="0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6"/>
            <a:ext cx="573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SQL</a:t>
            </a:r>
            <a:r>
              <a:rPr lang="zh-CN" altLang="en-US" sz="2400" b="1" dirty="0" smtClean="0">
                <a:latin typeface="+mn-ea"/>
              </a:rPr>
              <a:t>优化写法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787749" y="1373144"/>
            <a:ext cx="97404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000" dirty="0" smtClean="0">
                <a:latin typeface="+mn-ea"/>
              </a:rPr>
              <a:t>EXISTS</a:t>
            </a:r>
            <a:r>
              <a:rPr lang="zh-CN" altLang="en-US" sz="2000" dirty="0" smtClean="0">
                <a:latin typeface="+mn-ea"/>
              </a:rPr>
              <a:t>替换</a:t>
            </a:r>
            <a:r>
              <a:rPr lang="en-US" altLang="zh-CN" sz="2000" dirty="0" smtClean="0">
                <a:latin typeface="+mn-ea"/>
              </a:rPr>
              <a:t>DISTINCT SQL</a:t>
            </a:r>
            <a:r>
              <a:rPr lang="zh-CN" altLang="en-US" sz="2000" dirty="0" smtClean="0">
                <a:latin typeface="+mn-ea"/>
              </a:rPr>
              <a:t>语句执行计划</a:t>
            </a:r>
            <a:r>
              <a:rPr lang="en-US" altLang="zh-CN" sz="2000" dirty="0" smtClean="0">
                <a:latin typeface="+mn-ea"/>
              </a:rPr>
              <a:t>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98069" y="661054"/>
            <a:ext cx="9608614" cy="48186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xmlns="" w="1905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EXISTS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替换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DISTINCT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182" y="2018077"/>
            <a:ext cx="10294937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38034" y="0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6"/>
            <a:ext cx="573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SQL</a:t>
            </a:r>
            <a:r>
              <a:rPr lang="zh-CN" altLang="en-US" sz="2400" b="1" dirty="0" smtClean="0">
                <a:latin typeface="+mn-ea"/>
              </a:rPr>
              <a:t>优化写法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787749" y="1373144"/>
            <a:ext cx="9740434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000" dirty="0" smtClean="0">
                <a:latin typeface="+mn-ea"/>
              </a:rPr>
              <a:t>NOT IN</a:t>
            </a:r>
            <a:r>
              <a:rPr lang="zh-CN" altLang="en-US" sz="2000" dirty="0" smtClean="0">
                <a:latin typeface="+mn-ea"/>
              </a:rPr>
              <a:t>查询</a:t>
            </a:r>
            <a:r>
              <a:rPr lang="en-US" altLang="zh-CN" sz="2000" dirty="0" smtClean="0">
                <a:latin typeface="+mn-ea"/>
              </a:rPr>
              <a:t>SQL</a:t>
            </a:r>
            <a:r>
              <a:rPr lang="zh-CN" altLang="en-US" sz="2000" dirty="0" smtClean="0">
                <a:latin typeface="+mn-ea"/>
              </a:rPr>
              <a:t>语句</a:t>
            </a:r>
            <a:r>
              <a:rPr lang="en-US" altLang="zh-CN" sz="2000" dirty="0" smtClean="0">
                <a:latin typeface="+mn-ea"/>
              </a:rPr>
              <a:t>:</a:t>
            </a:r>
          </a:p>
          <a:p>
            <a:pPr>
              <a:buNone/>
            </a:pP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SELECT </a:t>
            </a:r>
            <a:r>
              <a:rPr lang="en-US" altLang="zh-CN" sz="2000" dirty="0" err="1" smtClean="0">
                <a:latin typeface="+mn-ea"/>
              </a:rPr>
              <a:t>ACC.LOAN_CONTRACT_NO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  FROM </a:t>
            </a:r>
            <a:r>
              <a:rPr lang="en-US" altLang="zh-CN" sz="2000" dirty="0" err="1" smtClean="0">
                <a:latin typeface="+mn-ea"/>
              </a:rPr>
              <a:t>CLSPUSER.CRF_P2P_ACCOUNT_INFO</a:t>
            </a:r>
            <a:r>
              <a:rPr lang="en-US" altLang="zh-CN" sz="2000" dirty="0" smtClean="0">
                <a:latin typeface="+mn-ea"/>
              </a:rPr>
              <a:t> ACC</a:t>
            </a: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 WHERE </a:t>
            </a:r>
            <a:r>
              <a:rPr lang="en-US" altLang="zh-CN" sz="2000" dirty="0" err="1" smtClean="0">
                <a:latin typeface="+mn-ea"/>
              </a:rPr>
              <a:t>ACC.LOAN_CONTRACT_NO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NOT IN</a:t>
            </a: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       (SELECT </a:t>
            </a:r>
            <a:r>
              <a:rPr lang="en-US" altLang="zh-CN" sz="2000" dirty="0" err="1" smtClean="0">
                <a:latin typeface="+mn-ea"/>
              </a:rPr>
              <a:t>T1.LOAN_CONTRACT_NO</a:t>
            </a:r>
            <a:r>
              <a:rPr lang="en-US" altLang="zh-CN" sz="2000" dirty="0" smtClean="0">
                <a:latin typeface="+mn-ea"/>
              </a:rPr>
              <a:t> FROM </a:t>
            </a:r>
            <a:r>
              <a:rPr lang="en-US" altLang="zh-CN" sz="2000" dirty="0" err="1" smtClean="0">
                <a:latin typeface="+mn-ea"/>
              </a:rPr>
              <a:t>CLSPUSER.CRF_P2P_REPAY_INFO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 err="1" smtClean="0">
                <a:latin typeface="+mn-ea"/>
              </a:rPr>
              <a:t>T1</a:t>
            </a:r>
            <a:r>
              <a:rPr lang="en-US" altLang="zh-CN" sz="2000" dirty="0" smtClean="0">
                <a:latin typeface="+mn-ea"/>
              </a:rPr>
              <a:t>)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CN" sz="2000" b="1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CN" sz="2000" dirty="0" smtClean="0">
              <a:latin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98069" y="661054"/>
            <a:ext cx="9608614" cy="48186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xmlns="" w="1905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NOT EXISTS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替换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NOT IN</a:t>
            </a:r>
          </a:p>
        </p:txBody>
      </p:sp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38034" y="0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6"/>
            <a:ext cx="573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SQL</a:t>
            </a:r>
            <a:r>
              <a:rPr lang="zh-CN" altLang="en-US" sz="2400" b="1" dirty="0" smtClean="0">
                <a:latin typeface="+mn-ea"/>
              </a:rPr>
              <a:t>优化写法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787749" y="1373144"/>
            <a:ext cx="97404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000" dirty="0" smtClean="0">
                <a:latin typeface="+mn-ea"/>
              </a:rPr>
              <a:t>NOT IN</a:t>
            </a:r>
            <a:r>
              <a:rPr lang="zh-CN" altLang="en-US" sz="2000" dirty="0" smtClean="0">
                <a:latin typeface="+mn-ea"/>
              </a:rPr>
              <a:t>查询</a:t>
            </a:r>
            <a:r>
              <a:rPr lang="en-US" altLang="zh-CN" sz="2000" dirty="0" smtClean="0">
                <a:latin typeface="+mn-ea"/>
              </a:rPr>
              <a:t>SQL</a:t>
            </a:r>
            <a:r>
              <a:rPr lang="zh-CN" altLang="en-US" sz="2000" dirty="0" smtClean="0">
                <a:latin typeface="+mn-ea"/>
              </a:rPr>
              <a:t>语句执行计划</a:t>
            </a:r>
            <a:r>
              <a:rPr lang="en-US" altLang="zh-CN" sz="2000" dirty="0" smtClean="0">
                <a:latin typeface="+mn-ea"/>
              </a:rPr>
              <a:t>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98069" y="661054"/>
            <a:ext cx="9608614" cy="48186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xmlns="" w="1905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NOT EXISTS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替换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NOT IN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9390" y="2156845"/>
            <a:ext cx="9180513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905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5"/>
            <a:ext cx="573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Nexa Bold" charset="0"/>
                <a:sym typeface="+mn-ea"/>
              </a:rPr>
              <a:t>目录</a:t>
            </a:r>
            <a:endParaRPr lang="en-US" altLang="zh-CN" sz="24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Nexa Bold" charset="0"/>
              <a:sym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A30C6923-2A8D-433F-8541-FB8A96384449}"/>
              </a:ext>
            </a:extLst>
          </p:cNvPr>
          <p:cNvSpPr/>
          <p:nvPr/>
        </p:nvSpPr>
        <p:spPr>
          <a:xfrm>
            <a:off x="1100687" y="1070068"/>
            <a:ext cx="9519775" cy="489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numCol="1" rtlCol="0" anchor="ctr"/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1.SQL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性能分析</a:t>
            </a:r>
            <a:endParaRPr lang="en-US" altLang="zh-CN" sz="24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38034" y="0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6"/>
            <a:ext cx="573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SQL</a:t>
            </a:r>
            <a:r>
              <a:rPr lang="zh-CN" altLang="en-US" sz="2400" b="1" dirty="0" smtClean="0">
                <a:latin typeface="+mn-ea"/>
              </a:rPr>
              <a:t>优化写法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787749" y="1373144"/>
            <a:ext cx="9740434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000" dirty="0" smtClean="0">
                <a:latin typeface="+mn-ea"/>
              </a:rPr>
              <a:t>NOT EXISTS</a:t>
            </a:r>
            <a:r>
              <a:rPr lang="zh-CN" altLang="en-US" sz="2000" dirty="0" smtClean="0">
                <a:latin typeface="+mn-ea"/>
              </a:rPr>
              <a:t>替换</a:t>
            </a:r>
            <a:r>
              <a:rPr lang="en-US" altLang="zh-CN" sz="2000" dirty="0" smtClean="0">
                <a:latin typeface="+mn-ea"/>
              </a:rPr>
              <a:t>NOT IN</a:t>
            </a:r>
            <a:r>
              <a:rPr lang="zh-CN" altLang="en-US" sz="2000" dirty="0" smtClean="0">
                <a:latin typeface="+mn-ea"/>
              </a:rPr>
              <a:t>查询</a:t>
            </a:r>
            <a:r>
              <a:rPr lang="en-US" altLang="zh-CN" sz="2000" dirty="0" smtClean="0">
                <a:latin typeface="+mn-ea"/>
              </a:rPr>
              <a:t>SQL</a:t>
            </a:r>
            <a:r>
              <a:rPr lang="zh-CN" altLang="en-US" sz="2000" dirty="0" smtClean="0">
                <a:latin typeface="+mn-ea"/>
              </a:rPr>
              <a:t>语句</a:t>
            </a:r>
            <a:r>
              <a:rPr lang="en-US" altLang="zh-CN" sz="2000" dirty="0" smtClean="0">
                <a:latin typeface="+mn-ea"/>
              </a:rPr>
              <a:t>:</a:t>
            </a:r>
          </a:p>
          <a:p>
            <a:pPr>
              <a:buNone/>
            </a:pP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en-US" altLang="zh-CN" sz="1800" dirty="0" smtClean="0">
                <a:latin typeface="+mn-ea"/>
              </a:rPr>
              <a:t>SELECT </a:t>
            </a:r>
            <a:r>
              <a:rPr lang="en-US" altLang="zh-CN" sz="1800" dirty="0" err="1" smtClean="0">
                <a:latin typeface="+mn-ea"/>
              </a:rPr>
              <a:t>ACC.LOAN_CONTRACT_NO</a:t>
            </a:r>
            <a:endParaRPr lang="en-US" altLang="zh-CN" sz="1800" dirty="0" smtClean="0">
              <a:latin typeface="+mn-ea"/>
            </a:endParaRPr>
          </a:p>
          <a:p>
            <a:pPr>
              <a:buNone/>
            </a:pPr>
            <a:r>
              <a:rPr lang="en-US" altLang="zh-CN" sz="1800" dirty="0" smtClean="0">
                <a:latin typeface="+mn-ea"/>
              </a:rPr>
              <a:t>  FROM </a:t>
            </a:r>
            <a:r>
              <a:rPr lang="en-US" altLang="zh-CN" sz="1800" dirty="0" err="1" smtClean="0">
                <a:latin typeface="+mn-ea"/>
              </a:rPr>
              <a:t>CLSPUSER.CRF_P2P_ACCOUNT_INFO</a:t>
            </a:r>
            <a:r>
              <a:rPr lang="en-US" altLang="zh-CN" sz="1800" dirty="0" smtClean="0">
                <a:latin typeface="+mn-ea"/>
              </a:rPr>
              <a:t> ACC</a:t>
            </a:r>
          </a:p>
          <a:p>
            <a:pPr>
              <a:buNone/>
            </a:pPr>
            <a:r>
              <a:rPr lang="en-US" altLang="zh-CN" sz="1800" dirty="0" smtClean="0">
                <a:latin typeface="+mn-ea"/>
              </a:rPr>
              <a:t> WHERE </a:t>
            </a:r>
            <a:r>
              <a:rPr lang="en-US" altLang="zh-CN" sz="1800" dirty="0" smtClean="0">
                <a:solidFill>
                  <a:srgbClr val="FF0000"/>
                </a:solidFill>
                <a:latin typeface="+mn-ea"/>
              </a:rPr>
              <a:t>NOT EXISTS </a:t>
            </a:r>
            <a:r>
              <a:rPr lang="en-US" altLang="zh-CN" sz="1800" dirty="0" smtClean="0">
                <a:latin typeface="+mn-ea"/>
              </a:rPr>
              <a:t>(SELECT 1</a:t>
            </a:r>
          </a:p>
          <a:p>
            <a:pPr>
              <a:buNone/>
            </a:pPr>
            <a:r>
              <a:rPr lang="en-US" altLang="zh-CN" sz="1800" dirty="0" smtClean="0">
                <a:latin typeface="+mn-ea"/>
              </a:rPr>
              <a:t>          FROM </a:t>
            </a:r>
            <a:r>
              <a:rPr lang="en-US" altLang="zh-CN" sz="1800" dirty="0" err="1" smtClean="0">
                <a:latin typeface="+mn-ea"/>
              </a:rPr>
              <a:t>CLSPUSER.CRF_P2P_REPAY_INFO</a:t>
            </a:r>
            <a:r>
              <a:rPr lang="en-US" altLang="zh-CN" sz="1800" dirty="0" smtClean="0">
                <a:latin typeface="+mn-ea"/>
              </a:rPr>
              <a:t> </a:t>
            </a:r>
            <a:r>
              <a:rPr lang="en-US" altLang="zh-CN" sz="1800" dirty="0" err="1" smtClean="0">
                <a:latin typeface="+mn-ea"/>
              </a:rPr>
              <a:t>T1</a:t>
            </a:r>
            <a:endParaRPr lang="en-US" altLang="zh-CN" sz="1800" dirty="0" smtClean="0">
              <a:latin typeface="+mn-ea"/>
            </a:endParaRPr>
          </a:p>
          <a:p>
            <a:pPr>
              <a:buNone/>
            </a:pPr>
            <a:r>
              <a:rPr lang="en-US" altLang="zh-CN" sz="1800" dirty="0" smtClean="0">
                <a:latin typeface="+mn-ea"/>
              </a:rPr>
              <a:t>         WHERE </a:t>
            </a:r>
            <a:r>
              <a:rPr lang="en-US" altLang="zh-CN" sz="1800" dirty="0" err="1" smtClean="0">
                <a:latin typeface="+mn-ea"/>
              </a:rPr>
              <a:t>ACC.LOAN_CONTRACT_NO</a:t>
            </a:r>
            <a:r>
              <a:rPr lang="en-US" altLang="zh-CN" sz="1800" dirty="0" smtClean="0">
                <a:latin typeface="+mn-ea"/>
              </a:rPr>
              <a:t> = </a:t>
            </a:r>
            <a:r>
              <a:rPr lang="en-US" altLang="zh-CN" sz="1800" dirty="0" err="1" smtClean="0">
                <a:latin typeface="+mn-ea"/>
              </a:rPr>
              <a:t>T1.LOAN_CONTRACT_NO</a:t>
            </a:r>
            <a:r>
              <a:rPr lang="en-US" altLang="zh-CN" sz="1800" dirty="0" smtClean="0">
                <a:latin typeface="+mn-ea"/>
              </a:rPr>
              <a:t>)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CN" sz="20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CN" sz="2000" dirty="0" smtClean="0">
              <a:latin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98069" y="661054"/>
            <a:ext cx="9608614" cy="48186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xmlns="" w="1905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NOT EXISTS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替换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NOT IN</a:t>
            </a:r>
          </a:p>
        </p:txBody>
      </p:sp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38034" y="0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6"/>
            <a:ext cx="573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SQL</a:t>
            </a:r>
            <a:r>
              <a:rPr lang="zh-CN" altLang="en-US" sz="2400" b="1" dirty="0" smtClean="0">
                <a:latin typeface="+mn-ea"/>
              </a:rPr>
              <a:t>优化写法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787749" y="1373144"/>
            <a:ext cx="97404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000" dirty="0" smtClean="0">
                <a:latin typeface="+mn-ea"/>
              </a:rPr>
              <a:t>NOT EXISTS</a:t>
            </a:r>
            <a:r>
              <a:rPr lang="zh-CN" altLang="en-US" sz="2000" dirty="0" smtClean="0">
                <a:latin typeface="+mn-ea"/>
              </a:rPr>
              <a:t>替换</a:t>
            </a:r>
            <a:r>
              <a:rPr lang="en-US" altLang="zh-CN" sz="2000" dirty="0" smtClean="0">
                <a:latin typeface="+mn-ea"/>
              </a:rPr>
              <a:t>NOT IN</a:t>
            </a:r>
            <a:r>
              <a:rPr lang="zh-CN" altLang="en-US" sz="2000" dirty="0" smtClean="0">
                <a:latin typeface="+mn-ea"/>
              </a:rPr>
              <a:t>查询</a:t>
            </a:r>
            <a:r>
              <a:rPr lang="en-US" altLang="zh-CN" sz="2000" dirty="0" smtClean="0">
                <a:latin typeface="+mn-ea"/>
              </a:rPr>
              <a:t>SQL</a:t>
            </a:r>
            <a:r>
              <a:rPr lang="zh-CN" altLang="en-US" sz="2000" dirty="0" smtClean="0">
                <a:latin typeface="+mn-ea"/>
              </a:rPr>
              <a:t>语句执行计划</a:t>
            </a:r>
            <a:r>
              <a:rPr lang="en-US" altLang="zh-CN" sz="2000" dirty="0" smtClean="0">
                <a:latin typeface="+mn-ea"/>
              </a:rPr>
              <a:t>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98069" y="661054"/>
            <a:ext cx="9608614" cy="48186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xmlns="" w="1905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NOT EXISTS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替换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NOT IN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7068" y="2204906"/>
            <a:ext cx="953293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38034" y="0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6"/>
            <a:ext cx="573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SQL</a:t>
            </a:r>
            <a:r>
              <a:rPr lang="zh-CN" altLang="en-US" sz="2400" b="1" dirty="0" smtClean="0">
                <a:latin typeface="+mn-ea"/>
              </a:rPr>
              <a:t>优化写法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787749" y="1373144"/>
            <a:ext cx="9740434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 smtClean="0">
                <a:latin typeface="+mn-ea"/>
              </a:rPr>
              <a:t>子查询</a:t>
            </a:r>
            <a:r>
              <a:rPr lang="en-US" altLang="zh-CN" sz="2000" dirty="0" smtClean="0">
                <a:latin typeface="+mn-ea"/>
              </a:rPr>
              <a:t>SQL:</a:t>
            </a: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SELECT ACC. STATUS,</a:t>
            </a: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      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(SELECT MAX(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</a:rPr>
              <a:t>T.MONTH_PAY_DATE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          FROM 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</a:rPr>
              <a:t>CLSPUSER.CRF_P2P_REPAY_INFO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 T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         WHERE 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</a:rPr>
              <a:t>T.LOAN_CONTRACT_NO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 = 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</a:rPr>
              <a:t>ACC.LOAN_CONTRACT_NO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) 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</a:rPr>
              <a:t>MONTH_PAY_DATE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  FROM </a:t>
            </a:r>
            <a:r>
              <a:rPr lang="en-US" altLang="zh-CN" sz="2000" dirty="0" err="1" smtClean="0">
                <a:latin typeface="+mn-ea"/>
              </a:rPr>
              <a:t>CLSPUSER.CRF_P2P_ACCOUNT_INFO</a:t>
            </a:r>
            <a:r>
              <a:rPr lang="en-US" altLang="zh-CN" sz="2000" dirty="0" smtClean="0">
                <a:latin typeface="+mn-ea"/>
              </a:rPr>
              <a:t> ACC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CN" sz="20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CN" sz="2000" dirty="0" smtClean="0">
              <a:latin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98069" y="661054"/>
            <a:ext cx="9608614" cy="48186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xmlns="" w="1905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LEFT JOIN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替换子查询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38034" y="0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6"/>
            <a:ext cx="573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SQL</a:t>
            </a:r>
            <a:r>
              <a:rPr lang="zh-CN" altLang="en-US" sz="2400" b="1" dirty="0" smtClean="0">
                <a:latin typeface="+mn-ea"/>
              </a:rPr>
              <a:t>优化写法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787749" y="1373144"/>
            <a:ext cx="97404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 smtClean="0">
                <a:latin typeface="+mn-ea"/>
              </a:rPr>
              <a:t>子查询</a:t>
            </a:r>
            <a:r>
              <a:rPr lang="en-US" altLang="zh-CN" sz="2000" dirty="0" smtClean="0">
                <a:latin typeface="+mn-ea"/>
              </a:rPr>
              <a:t>SQL</a:t>
            </a:r>
            <a:r>
              <a:rPr lang="zh-CN" altLang="en-US" sz="2000" dirty="0" smtClean="0">
                <a:latin typeface="+mn-ea"/>
              </a:rPr>
              <a:t>语句</a:t>
            </a:r>
            <a:r>
              <a:rPr lang="en-US" altLang="zh-CN" sz="2000" dirty="0" smtClean="0">
                <a:latin typeface="+mn-ea"/>
              </a:rPr>
              <a:t>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98069" y="661054"/>
            <a:ext cx="9608614" cy="48186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xmlns="" w="1905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LEFT JOIN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替换子查询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9874" y="1862355"/>
            <a:ext cx="7069472" cy="4508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38034" y="0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6"/>
            <a:ext cx="573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SQL</a:t>
            </a:r>
            <a:r>
              <a:rPr lang="zh-CN" altLang="en-US" sz="2400" b="1" dirty="0" smtClean="0">
                <a:latin typeface="+mn-ea"/>
              </a:rPr>
              <a:t>优化写法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787749" y="1373144"/>
            <a:ext cx="9740434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000" dirty="0" smtClean="0">
                <a:latin typeface="+mn-ea"/>
              </a:rPr>
              <a:t>LEFT JOIN</a:t>
            </a:r>
            <a:r>
              <a:rPr lang="zh-CN" altLang="en-US" sz="2000" dirty="0" smtClean="0">
                <a:latin typeface="+mn-ea"/>
              </a:rPr>
              <a:t>查询</a:t>
            </a:r>
            <a:r>
              <a:rPr lang="en-US" altLang="zh-CN" sz="2000" dirty="0" smtClean="0">
                <a:latin typeface="+mn-ea"/>
              </a:rPr>
              <a:t>SQL</a:t>
            </a:r>
            <a:r>
              <a:rPr lang="zh-CN" altLang="en-US" sz="2000" dirty="0" smtClean="0">
                <a:latin typeface="+mn-ea"/>
              </a:rPr>
              <a:t>语句</a:t>
            </a:r>
            <a:r>
              <a:rPr lang="en-US" altLang="zh-CN" sz="2000" dirty="0" smtClean="0">
                <a:latin typeface="+mn-ea"/>
              </a:rPr>
              <a:t>:</a:t>
            </a:r>
          </a:p>
          <a:p>
            <a:pPr>
              <a:buNone/>
            </a:pP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SELECT </a:t>
            </a:r>
            <a:r>
              <a:rPr lang="en-US" altLang="zh-CN" sz="2000" dirty="0" err="1" smtClean="0">
                <a:latin typeface="+mn-ea"/>
              </a:rPr>
              <a:t>ACC.STATUS</a:t>
            </a:r>
            <a:r>
              <a:rPr lang="en-US" altLang="zh-CN" sz="2000" dirty="0" smtClean="0">
                <a:latin typeface="+mn-ea"/>
              </a:rPr>
              <a:t>, </a:t>
            </a:r>
            <a:r>
              <a:rPr lang="en-US" altLang="zh-CN" sz="2000" dirty="0" err="1" smtClean="0">
                <a:latin typeface="+mn-ea"/>
              </a:rPr>
              <a:t>T1.MONTH_PAY_DATE</a:t>
            </a:r>
            <a:endParaRPr lang="en-US" altLang="zh-CN" sz="2000" dirty="0" smtClean="0">
              <a:latin typeface="+mn-ea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  FROM </a:t>
            </a:r>
            <a:r>
              <a:rPr lang="en-US" altLang="zh-CN" sz="2000" dirty="0" err="1" smtClean="0">
                <a:latin typeface="+mn-ea"/>
              </a:rPr>
              <a:t>CLSPUSER.CRF_P2P_ACCOUNT_INFO</a:t>
            </a:r>
            <a:r>
              <a:rPr lang="en-US" altLang="zh-CN" sz="2000" dirty="0" smtClean="0">
                <a:latin typeface="+mn-ea"/>
              </a:rPr>
              <a:t> ACC</a:t>
            </a: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 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LEFT JOIN (SELECT 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</a:rPr>
              <a:t>LOAN_CONTRACT_NO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, MAX(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</a:rPr>
              <a:t>MONTH_PAY_DATE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) 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</a:rPr>
              <a:t>MONTH_PAY_DATE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               FROM 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</a:rPr>
              <a:t>CLSPUSER.CRF_P2P_REPAY_INFO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              GROUP BY 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</a:rPr>
              <a:t>LOAN_CONTRACT_NO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) 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</a:rPr>
              <a:t>T1</a:t>
            </a:r>
            <a:endParaRPr lang="en-US" altLang="zh-CN" sz="2000" dirty="0" smtClean="0">
              <a:solidFill>
                <a:srgbClr val="FF0000"/>
              </a:solidFill>
              <a:latin typeface="+mn-ea"/>
            </a:endParaRPr>
          </a:p>
          <a:p>
            <a:pPr>
              <a:buNone/>
            </a:pPr>
            <a:r>
              <a:rPr lang="en-US" altLang="zh-CN" sz="2000" dirty="0" smtClean="0">
                <a:latin typeface="+mn-ea"/>
              </a:rPr>
              <a:t>    ON </a:t>
            </a:r>
            <a:r>
              <a:rPr lang="en-US" altLang="zh-CN" sz="2000" dirty="0" err="1" smtClean="0">
                <a:latin typeface="+mn-ea"/>
              </a:rPr>
              <a:t>ACC.LOAN_CONTRACT_NO</a:t>
            </a:r>
            <a:r>
              <a:rPr lang="en-US" altLang="zh-CN" sz="2000" dirty="0" smtClean="0">
                <a:latin typeface="+mn-ea"/>
              </a:rPr>
              <a:t> = </a:t>
            </a:r>
            <a:r>
              <a:rPr lang="en-US" altLang="zh-CN" sz="2000" dirty="0" err="1" smtClean="0">
                <a:latin typeface="+mn-ea"/>
              </a:rPr>
              <a:t>T1.LOAN_CONTRACT_NO</a:t>
            </a:r>
            <a:r>
              <a:rPr lang="en-US" altLang="zh-CN" sz="2000" dirty="0" smtClean="0">
                <a:latin typeface="+mn-ea"/>
              </a:rPr>
              <a:t>;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CN" sz="20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CN" sz="2000" dirty="0" smtClean="0">
              <a:latin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98069" y="661054"/>
            <a:ext cx="9608614" cy="48186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xmlns="" w="1905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LEFT JOIN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替换子查询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38034" y="0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6"/>
            <a:ext cx="573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SQL</a:t>
            </a:r>
            <a:r>
              <a:rPr lang="zh-CN" altLang="en-US" sz="2400" b="1" dirty="0" smtClean="0">
                <a:latin typeface="+mn-ea"/>
              </a:rPr>
              <a:t>优化写法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787749" y="1373144"/>
            <a:ext cx="97404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000" dirty="0" smtClean="0">
                <a:latin typeface="+mn-ea"/>
              </a:rPr>
              <a:t>LEFT JOIN</a:t>
            </a:r>
            <a:r>
              <a:rPr lang="zh-CN" altLang="en-US" sz="2000" dirty="0" smtClean="0">
                <a:latin typeface="+mn-ea"/>
              </a:rPr>
              <a:t>查询</a:t>
            </a:r>
            <a:r>
              <a:rPr lang="en-US" altLang="zh-CN" sz="2000" dirty="0" smtClean="0">
                <a:latin typeface="+mn-ea"/>
              </a:rPr>
              <a:t>SQL: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98069" y="661054"/>
            <a:ext cx="9608614" cy="48186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xmlns="" w="1905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LEFT JOIN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替换子查询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9749" y="1895911"/>
            <a:ext cx="7103503" cy="4470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905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5"/>
            <a:ext cx="573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Nexa Bold" charset="0"/>
                <a:sym typeface="+mn-ea"/>
              </a:rPr>
              <a:t>目录</a:t>
            </a:r>
            <a:endParaRPr lang="en-US" altLang="zh-CN" sz="24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Nexa Bold" charset="0"/>
              <a:sym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A30C6923-2A8D-433F-8541-FB8A96384449}"/>
              </a:ext>
            </a:extLst>
          </p:cNvPr>
          <p:cNvSpPr/>
          <p:nvPr/>
        </p:nvSpPr>
        <p:spPr>
          <a:xfrm>
            <a:off x="1100687" y="1070068"/>
            <a:ext cx="9519775" cy="489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numCol="1"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3.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索引</a:t>
            </a:r>
            <a:endParaRPr lang="en-US" altLang="zh-CN" sz="2400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索引概述</a:t>
            </a:r>
            <a:endParaRPr lang="en-US" altLang="zh-CN" sz="2400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索引类型</a:t>
            </a:r>
            <a:endParaRPr lang="en-US" altLang="zh-CN" sz="2400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索引的创建场景</a:t>
            </a:r>
            <a:endParaRPr lang="en-US" altLang="zh-CN" sz="2400" b="1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索引的使用陷阱</a:t>
            </a:r>
            <a:endParaRPr lang="en-US" altLang="zh-CN" sz="24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905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5"/>
            <a:ext cx="573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Nexa Bold" charset="0"/>
                <a:sym typeface="+mn-ea"/>
              </a:rPr>
              <a:t>索引</a:t>
            </a:r>
            <a:endParaRPr lang="en-US" altLang="zh-CN" sz="24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Nexa Bold" charset="0"/>
              <a:sym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80817" y="947154"/>
            <a:ext cx="10233928" cy="521036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zh-CN" altLang="en-US" sz="2000" dirty="0" smtClean="0">
                <a:latin typeface="+mn-ea"/>
              </a:rPr>
              <a:t>索引概述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、 类似书的目录结构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、 </a:t>
            </a:r>
            <a:r>
              <a:rPr lang="en-US" altLang="zh-CN" sz="2000" dirty="0" smtClean="0">
                <a:latin typeface="+mn-ea"/>
              </a:rPr>
              <a:t>Oracle </a:t>
            </a:r>
            <a:r>
              <a:rPr lang="zh-CN" altLang="en-US" sz="2000" dirty="0" smtClean="0">
                <a:latin typeface="+mn-ea"/>
              </a:rPr>
              <a:t>的“索引”对象，与表关联的可选对象，提高</a:t>
            </a:r>
            <a:r>
              <a:rPr lang="en-US" altLang="zh-CN" sz="2000" dirty="0" smtClean="0">
                <a:latin typeface="+mn-ea"/>
              </a:rPr>
              <a:t>SQL</a:t>
            </a:r>
            <a:r>
              <a:rPr lang="zh-CN" altLang="en-US" sz="2000" dirty="0" smtClean="0">
                <a:latin typeface="+mn-ea"/>
              </a:rPr>
              <a:t>查询语句的速度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、 索引直接指向包含所查询值的行的位置，减少磁盘</a:t>
            </a:r>
            <a:r>
              <a:rPr lang="en-US" altLang="zh-CN" sz="2000" dirty="0" smtClean="0">
                <a:latin typeface="+mn-ea"/>
              </a:rPr>
              <a:t>I/O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>
                <a:latin typeface="+mn-ea"/>
              </a:rPr>
              <a:t>4</a:t>
            </a:r>
            <a:r>
              <a:rPr lang="zh-CN" altLang="en-US" sz="2000" dirty="0" smtClean="0">
                <a:latin typeface="+mn-ea"/>
              </a:rPr>
              <a:t>、 与所索引的表是相互独立的物理结构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>
                <a:latin typeface="+mn-ea"/>
              </a:rPr>
              <a:t>5</a:t>
            </a:r>
            <a:r>
              <a:rPr lang="zh-CN" altLang="en-US" sz="2000" dirty="0" smtClean="0">
                <a:latin typeface="+mn-ea"/>
              </a:rPr>
              <a:t>、 </a:t>
            </a:r>
            <a:r>
              <a:rPr lang="en-US" altLang="zh-CN" sz="2000" dirty="0" smtClean="0">
                <a:latin typeface="+mn-ea"/>
              </a:rPr>
              <a:t>Oracle</a:t>
            </a:r>
            <a:r>
              <a:rPr lang="zh-CN" altLang="en-US" sz="2000" dirty="0" smtClean="0">
                <a:latin typeface="+mn-ea"/>
              </a:rPr>
              <a:t>自动使用并维护索引，插入、删除、更新表后，自动更新索引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>
                <a:latin typeface="+mn-ea"/>
              </a:rPr>
              <a:t>6</a:t>
            </a:r>
            <a:r>
              <a:rPr lang="zh-CN" altLang="en-US" sz="2000" dirty="0" smtClean="0">
                <a:latin typeface="+mn-ea"/>
              </a:rPr>
              <a:t>、 </a:t>
            </a:r>
            <a:r>
              <a:rPr lang="en-US" altLang="zh-CN" sz="2000" dirty="0" smtClean="0">
                <a:latin typeface="+mn-ea"/>
              </a:rPr>
              <a:t>B-tree</a:t>
            </a:r>
            <a:r>
              <a:rPr lang="zh-CN" altLang="en-US" sz="2000" dirty="0" smtClean="0">
                <a:latin typeface="+mn-ea"/>
              </a:rPr>
              <a:t>结构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 smtClean="0">
                <a:latin typeface="+mn-ea"/>
              </a:rPr>
              <a:t>7</a:t>
            </a:r>
            <a:r>
              <a:rPr lang="zh-CN" altLang="en-US" sz="2000" dirty="0" smtClean="0">
                <a:latin typeface="+mn-ea"/>
              </a:rPr>
              <a:t>、索引通常可以分为：分区和非分区索引、常规</a:t>
            </a:r>
            <a:r>
              <a:rPr lang="en-US" altLang="zh-CN" sz="2000" dirty="0" smtClean="0">
                <a:latin typeface="+mn-ea"/>
              </a:rPr>
              <a:t>B</a:t>
            </a:r>
            <a:r>
              <a:rPr lang="zh-CN" altLang="en-US" sz="2000" dirty="0" smtClean="0">
                <a:latin typeface="+mn-ea"/>
              </a:rPr>
              <a:t>树索引、位图（</a:t>
            </a:r>
            <a:r>
              <a:rPr lang="en-US" altLang="zh-CN" sz="2000" dirty="0" smtClean="0">
                <a:latin typeface="+mn-ea"/>
              </a:rPr>
              <a:t>bitmap</a:t>
            </a:r>
            <a:r>
              <a:rPr lang="zh-CN" altLang="en-US" sz="2000" dirty="0" smtClean="0">
                <a:latin typeface="+mn-ea"/>
              </a:rPr>
              <a:t>）索引、翻转（</a:t>
            </a:r>
            <a:r>
              <a:rPr lang="en-US" altLang="zh-CN" sz="2000" dirty="0" smtClean="0">
                <a:latin typeface="+mn-ea"/>
              </a:rPr>
              <a:t>reverse</a:t>
            </a:r>
            <a:r>
              <a:rPr lang="zh-CN" altLang="en-US" sz="2000" dirty="0" smtClean="0">
                <a:latin typeface="+mn-ea"/>
              </a:rPr>
              <a:t>）索引、集簇索引等。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905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5"/>
            <a:ext cx="573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Nexa Bold" charset="0"/>
                <a:sym typeface="+mn-ea"/>
              </a:rPr>
              <a:t>索引</a:t>
            </a:r>
            <a:endParaRPr lang="en-US" altLang="zh-CN" sz="24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Nexa Bold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026" y="1045353"/>
            <a:ext cx="9641923" cy="490244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905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5"/>
            <a:ext cx="573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Nexa Bold" charset="0"/>
                <a:sym typeface="+mn-ea"/>
              </a:rPr>
              <a:t>索引</a:t>
            </a:r>
            <a:endParaRPr lang="en-US" altLang="zh-CN" sz="24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Nexa Bold" charset="0"/>
              <a:sym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01149" y="985705"/>
            <a:ext cx="10129706" cy="4643307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树索引是一个典型的树结构，其包含的组件主要是：</a:t>
            </a:r>
            <a:b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1)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叶子节点（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Leaf node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）：包含条目直接指向表里的数据行。</a:t>
            </a:r>
            <a:b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2)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分支节点（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Branch node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）：包含的条目指向索引里其他的分支节点或者是叶子节点。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3)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根节点（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Root node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）：一个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树索引只有一个根节点，它实际就是位于树的最顶端的分支节点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905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5"/>
            <a:ext cx="573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Nexa Bold" charset="0"/>
                <a:sym typeface="+mn-ea"/>
              </a:rPr>
              <a:t>SQL</a:t>
            </a:r>
            <a:r>
              <a:rPr lang="zh-CN" altLang="en-US" sz="2400" dirty="0" smtClean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Nexa Bold" charset="0"/>
                <a:sym typeface="+mn-ea"/>
              </a:rPr>
              <a:t>性能分析</a:t>
            </a:r>
            <a:endParaRPr lang="en-US" altLang="zh-CN" sz="24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Nexa Bold" charset="0"/>
              <a:sym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A30C6923-2A8D-433F-8541-FB8A96384449}"/>
              </a:ext>
            </a:extLst>
          </p:cNvPr>
          <p:cNvSpPr/>
          <p:nvPr/>
        </p:nvSpPr>
        <p:spPr>
          <a:xfrm>
            <a:off x="1100687" y="1070068"/>
            <a:ext cx="9519775" cy="489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numCol="1"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SQL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执行时间长，为什么？</a:t>
            </a:r>
            <a:endParaRPr lang="en-US" altLang="zh-CN" sz="20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SQL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是否使用了索引，用到了那个索引？</a:t>
            </a:r>
            <a:endParaRPr lang="en-US" altLang="zh-CN" sz="20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SQL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的执行开销多少，比如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CPU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消耗，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IO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消耗等？</a:t>
            </a:r>
            <a:endParaRPr lang="en-US" altLang="zh-CN" sz="2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905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5"/>
            <a:ext cx="573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Nexa Bold" charset="0"/>
                <a:sym typeface="+mn-ea"/>
              </a:rPr>
              <a:t>索引</a:t>
            </a:r>
            <a:endParaRPr lang="en-US" altLang="zh-CN" sz="24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Nexa Bold" charset="0"/>
              <a:sym typeface="+mn-ea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58841" y="1613401"/>
            <a:ext cx="9160286" cy="2606262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唯一索引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组合索引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+mn-ea"/>
                <a:ea typeface="+mn-ea"/>
              </a:rPr>
              <a:t>函数索引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  <a:ea typeface="+mn-ea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54978" y="734240"/>
            <a:ext cx="8783972" cy="50733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索引类型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905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5"/>
            <a:ext cx="573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Nexa Bold" charset="0"/>
                <a:sym typeface="+mn-ea"/>
              </a:rPr>
              <a:t>索引</a:t>
            </a:r>
            <a:endParaRPr lang="en-US" altLang="zh-CN" sz="24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Nexa Bold" charset="0"/>
              <a:sym typeface="+mn-ea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300786" y="992615"/>
            <a:ext cx="9160286" cy="4267283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唯一索引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  <a:ea typeface="+mn-ea"/>
              </a:rPr>
              <a:t>1</a:t>
            </a:r>
            <a:r>
              <a:rPr lang="zh-CN" altLang="en-US" sz="2000" dirty="0" smtClean="0">
                <a:latin typeface="+mn-ea"/>
                <a:ea typeface="+mn-ea"/>
              </a:rPr>
              <a:t>、 何时创建：当某列的值都不相同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  <a:ea typeface="+mn-ea"/>
              </a:rPr>
              <a:t>2</a:t>
            </a:r>
            <a:r>
              <a:rPr lang="zh-CN" altLang="en-US" sz="2000" dirty="0" smtClean="0">
                <a:latin typeface="+mn-ea"/>
                <a:ea typeface="+mn-ea"/>
              </a:rPr>
              <a:t>、 当建立</a:t>
            </a:r>
            <a:r>
              <a:rPr lang="en-US" altLang="zh-CN" sz="2000" dirty="0" smtClean="0">
                <a:latin typeface="+mn-ea"/>
                <a:ea typeface="+mn-ea"/>
              </a:rPr>
              <a:t>Primary Key(</a:t>
            </a:r>
            <a:r>
              <a:rPr lang="zh-CN" altLang="en-US" sz="2000" dirty="0" smtClean="0">
                <a:latin typeface="+mn-ea"/>
                <a:ea typeface="+mn-ea"/>
              </a:rPr>
              <a:t>主键</a:t>
            </a:r>
            <a:r>
              <a:rPr lang="en-US" altLang="zh-CN" sz="2000" dirty="0" smtClean="0">
                <a:latin typeface="+mn-ea"/>
                <a:ea typeface="+mn-ea"/>
              </a:rPr>
              <a:t>)</a:t>
            </a:r>
            <a:r>
              <a:rPr lang="zh-CN" altLang="en-US" sz="2000" dirty="0" smtClean="0">
                <a:latin typeface="+mn-ea"/>
                <a:ea typeface="+mn-ea"/>
              </a:rPr>
              <a:t>或者</a:t>
            </a:r>
            <a:r>
              <a:rPr lang="en-US" altLang="zh-CN" sz="2000" dirty="0" smtClean="0">
                <a:latin typeface="+mn-ea"/>
                <a:ea typeface="+mn-ea"/>
              </a:rPr>
              <a:t>Unique constraint(</a:t>
            </a:r>
            <a:r>
              <a:rPr lang="zh-CN" altLang="en-US" sz="2000" dirty="0" smtClean="0">
                <a:latin typeface="+mn-ea"/>
                <a:ea typeface="+mn-ea"/>
              </a:rPr>
              <a:t>唯一约束</a:t>
            </a:r>
            <a:r>
              <a:rPr lang="en-US" altLang="zh-CN" sz="2000" dirty="0" smtClean="0">
                <a:latin typeface="+mn-ea"/>
                <a:ea typeface="+mn-ea"/>
              </a:rPr>
              <a:t>)</a:t>
            </a:r>
            <a:r>
              <a:rPr lang="zh-CN" altLang="en-US" sz="2000" dirty="0" smtClean="0">
                <a:latin typeface="+mn-ea"/>
                <a:ea typeface="+mn-ea"/>
              </a:rPr>
              <a:t>时，唯一索引将被自动建立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  <a:ea typeface="+mn-ea"/>
              </a:rPr>
              <a:t>3</a:t>
            </a:r>
            <a:r>
              <a:rPr lang="zh-CN" altLang="en-US" sz="2000" dirty="0" smtClean="0">
                <a:latin typeface="+mn-ea"/>
                <a:ea typeface="+mn-ea"/>
              </a:rPr>
              <a:t>、 语法：</a:t>
            </a:r>
            <a:r>
              <a:rPr lang="en-US" altLang="zh-CN" sz="2000" dirty="0" smtClean="0">
                <a:latin typeface="+mn-ea"/>
                <a:ea typeface="+mn-ea"/>
              </a:rPr>
              <a:t>CREATE UNIQUE INDEX index ON table (column);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905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5"/>
            <a:ext cx="573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Nexa Bold" charset="0"/>
                <a:sym typeface="+mn-ea"/>
              </a:rPr>
              <a:t>索引</a:t>
            </a:r>
            <a:endParaRPr lang="en-US" altLang="zh-CN" sz="24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Nexa Bold" charset="0"/>
              <a:sym typeface="+mn-ea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376287" y="682221"/>
            <a:ext cx="9160286" cy="5810857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2000" dirty="0" smtClean="0"/>
              <a:t>组合索引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  <a:ea typeface="+mn-ea"/>
              </a:rPr>
              <a:t>1</a:t>
            </a:r>
            <a:r>
              <a:rPr lang="zh-CN" altLang="en-US" sz="2000" dirty="0" smtClean="0">
                <a:latin typeface="+mn-ea"/>
                <a:ea typeface="+mn-ea"/>
              </a:rPr>
              <a:t>、 何时创建：当两个或多个列经常一起出现在</a:t>
            </a:r>
            <a:r>
              <a:rPr lang="en-US" altLang="zh-CN" sz="2000" dirty="0" smtClean="0">
                <a:latin typeface="+mn-ea"/>
                <a:ea typeface="+mn-ea"/>
              </a:rPr>
              <a:t>where</a:t>
            </a:r>
            <a:r>
              <a:rPr lang="zh-CN" altLang="en-US" sz="2000" dirty="0" smtClean="0">
                <a:latin typeface="+mn-ea"/>
                <a:ea typeface="+mn-ea"/>
              </a:rPr>
              <a:t>条件中时，则在这些列上同时创建组合索引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  <a:ea typeface="+mn-ea"/>
              </a:rPr>
              <a:t>2</a:t>
            </a:r>
            <a:r>
              <a:rPr lang="zh-CN" altLang="en-US" sz="2000" dirty="0" smtClean="0">
                <a:latin typeface="+mn-ea"/>
                <a:ea typeface="+mn-ea"/>
              </a:rPr>
              <a:t>、</a:t>
            </a:r>
            <a:r>
              <a:rPr lang="zh-CN" altLang="en-US" sz="2000" dirty="0" smtClean="0"/>
              <a:t>复合索引建议</a:t>
            </a:r>
            <a:r>
              <a:rPr lang="en-US" altLang="zh-CN" sz="2000" dirty="0" smtClean="0"/>
              <a:t>: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前缀性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/>
              <a:t>可选性 </a:t>
            </a:r>
            <a:r>
              <a:rPr lang="en-US" altLang="zh-CN" sz="2000" dirty="0" smtClean="0"/>
              <a:t>: oracle</a:t>
            </a:r>
            <a:r>
              <a:rPr lang="zh-CN" altLang="en-US" sz="2000" dirty="0" smtClean="0"/>
              <a:t>建议按字段可选性高低进行排序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即字段值多的排在前面。</a:t>
            </a:r>
            <a:endParaRPr lang="zh-CN" altLang="en-US" sz="2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  <a:ea typeface="+mn-ea"/>
              </a:rPr>
              <a:t>3</a:t>
            </a:r>
            <a:r>
              <a:rPr lang="zh-CN" altLang="en-US" sz="2000" dirty="0" smtClean="0"/>
              <a:t>、</a:t>
            </a:r>
            <a:r>
              <a:rPr lang="zh-CN" altLang="en-US" sz="2000" dirty="0" smtClean="0">
                <a:latin typeface="+mn-ea"/>
              </a:rPr>
              <a:t>语法</a:t>
            </a:r>
            <a:r>
              <a:rPr lang="zh-CN" altLang="en-US" sz="2000" dirty="0" smtClean="0">
                <a:latin typeface="+mn-ea"/>
              </a:rPr>
              <a:t>：</a:t>
            </a:r>
            <a:r>
              <a:rPr lang="en-US" altLang="zh-CN" sz="2000" dirty="0" smtClean="0"/>
              <a:t>create </a:t>
            </a:r>
            <a:r>
              <a:rPr lang="en-US" altLang="zh-CN" sz="2000" dirty="0" smtClean="0"/>
              <a:t>index index on table (</a:t>
            </a:r>
            <a:r>
              <a:rPr lang="en-US" altLang="zh-CN" sz="2000" dirty="0" err="1" smtClean="0"/>
              <a:t>column1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column2</a:t>
            </a:r>
            <a:r>
              <a:rPr lang="en-US" altLang="zh-CN" sz="2000" dirty="0" smtClean="0"/>
              <a:t>…);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  <a:ea typeface="+mn-ea"/>
              </a:rPr>
              <a:t>例：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Select </a:t>
            </a:r>
            <a:r>
              <a:rPr lang="en-US" altLang="zh-CN" sz="2000" dirty="0" smtClean="0"/>
              <a:t>* </a:t>
            </a:r>
            <a:r>
              <a:rPr lang="en-US" altLang="zh-CN" sz="2000" dirty="0" smtClean="0">
                <a:latin typeface="+mn-ea"/>
              </a:rPr>
              <a:t>from </a:t>
            </a:r>
            <a:r>
              <a:rPr lang="en-US" altLang="zh-CN" sz="2000" dirty="0" err="1" smtClean="0"/>
              <a:t>crf_p2p_account_info</a:t>
            </a:r>
            <a:r>
              <a:rPr lang="en-US" altLang="zh-CN" sz="2000" dirty="0" smtClean="0"/>
              <a:t> where </a:t>
            </a:r>
            <a:r>
              <a:rPr lang="en-US" altLang="zh-CN" sz="2000" dirty="0" err="1" smtClean="0"/>
              <a:t>area_no</a:t>
            </a:r>
            <a:r>
              <a:rPr lang="en-US" altLang="zh-CN" sz="2000" dirty="0" smtClean="0"/>
              <a:t>=‘LUZ’ and status=‘2’;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</a:rPr>
              <a:t>create index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idx_crf_p2p_account_info_as</a:t>
            </a:r>
            <a:r>
              <a:rPr lang="en-US" altLang="zh-CN" sz="2000" dirty="0" smtClean="0">
                <a:solidFill>
                  <a:srgbClr val="FF0000"/>
                </a:solidFill>
              </a:rPr>
              <a:t> on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crf_p2p_account_info</a:t>
            </a:r>
            <a:r>
              <a:rPr lang="en-US" altLang="zh-CN" sz="2000" dirty="0" smtClean="0">
                <a:solidFill>
                  <a:srgbClr val="FF0000"/>
                </a:solidFill>
              </a:rPr>
              <a:t> 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area_no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</a:rPr>
              <a:t>create index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idx_crf_p2p_account_info_as</a:t>
            </a:r>
            <a:r>
              <a:rPr lang="en-US" altLang="zh-CN" sz="2000" dirty="0" smtClean="0">
                <a:solidFill>
                  <a:srgbClr val="FF0000"/>
                </a:solidFill>
              </a:rPr>
              <a:t> on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crf_p2p_account_info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(status)</a:t>
            </a:r>
            <a:endParaRPr lang="en-US" altLang="zh-CN" sz="200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create </a:t>
            </a:r>
            <a:r>
              <a:rPr lang="en-US" altLang="zh-CN" sz="2000" dirty="0" smtClean="0"/>
              <a:t>index </a:t>
            </a:r>
            <a:r>
              <a:rPr lang="en-US" altLang="zh-CN" sz="2000" dirty="0" err="1" smtClean="0"/>
              <a:t>idx_crf_p2p_account_info_as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on </a:t>
            </a:r>
            <a:r>
              <a:rPr lang="en-US" altLang="zh-CN" sz="2000" dirty="0" err="1" smtClean="0"/>
              <a:t>crf_p2p_account_info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area_no</a:t>
            </a:r>
            <a:r>
              <a:rPr lang="en-US" altLang="zh-CN" sz="2000" dirty="0" smtClean="0"/>
              <a:t>, status</a:t>
            </a:r>
            <a:r>
              <a:rPr lang="en-US" altLang="zh-CN" sz="20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  <a:ea typeface="+mn-ea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54978" y="734240"/>
            <a:ext cx="8783972" cy="59122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905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5"/>
            <a:ext cx="573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Nexa Bold" charset="0"/>
                <a:sym typeface="+mn-ea"/>
              </a:rPr>
              <a:t>索引</a:t>
            </a:r>
            <a:endParaRPr lang="en-US" altLang="zh-CN" sz="24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Nexa Bold" charset="0"/>
              <a:sym typeface="+mn-ea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58841" y="1613400"/>
            <a:ext cx="9160286" cy="4267283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  <a:ea typeface="+mn-ea"/>
              </a:rPr>
              <a:t>1</a:t>
            </a:r>
            <a:r>
              <a:rPr lang="zh-CN" altLang="en-US" sz="2000" dirty="0" smtClean="0">
                <a:latin typeface="+mn-ea"/>
                <a:ea typeface="+mn-ea"/>
              </a:rPr>
              <a:t>、 何时创建：在</a:t>
            </a:r>
            <a:r>
              <a:rPr lang="en-US" altLang="zh-CN" sz="2000" dirty="0" smtClean="0">
                <a:latin typeface="+mn-ea"/>
                <a:ea typeface="+mn-ea"/>
              </a:rPr>
              <a:t>WHERE</a:t>
            </a:r>
            <a:r>
              <a:rPr lang="zh-CN" altLang="en-US" sz="2000" dirty="0" smtClean="0">
                <a:latin typeface="+mn-ea"/>
                <a:ea typeface="+mn-ea"/>
              </a:rPr>
              <a:t>条件语句中包含函数或者表达式时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  <a:ea typeface="+mn-ea"/>
              </a:rPr>
              <a:t>2</a:t>
            </a:r>
            <a:r>
              <a:rPr lang="zh-CN" altLang="en-US" sz="2000" dirty="0" smtClean="0">
                <a:latin typeface="+mn-ea"/>
                <a:ea typeface="+mn-ea"/>
              </a:rPr>
              <a:t>、 函数包括：算数表达式、</a:t>
            </a:r>
            <a:r>
              <a:rPr lang="en-US" altLang="zh-CN" sz="2000" dirty="0" smtClean="0">
                <a:latin typeface="+mn-ea"/>
                <a:ea typeface="+mn-ea"/>
              </a:rPr>
              <a:t>PL/SQL</a:t>
            </a:r>
            <a:r>
              <a:rPr lang="zh-CN" altLang="en-US" sz="2000" dirty="0" smtClean="0">
                <a:latin typeface="+mn-ea"/>
                <a:ea typeface="+mn-ea"/>
              </a:rPr>
              <a:t>函数、程序包函数、</a:t>
            </a:r>
            <a:r>
              <a:rPr lang="en-US" altLang="zh-CN" sz="2000" dirty="0" smtClean="0">
                <a:latin typeface="+mn-ea"/>
                <a:ea typeface="+mn-ea"/>
              </a:rPr>
              <a:t>SQL</a:t>
            </a:r>
            <a:r>
              <a:rPr lang="zh-CN" altLang="en-US" sz="2000" dirty="0" smtClean="0">
                <a:latin typeface="+mn-ea"/>
                <a:ea typeface="+mn-ea"/>
              </a:rPr>
              <a:t>函数、用户自定义函数。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  <a:ea typeface="+mn-ea"/>
              </a:rPr>
              <a:t>3</a:t>
            </a:r>
            <a:r>
              <a:rPr lang="zh-CN" altLang="en-US" sz="2000" dirty="0" smtClean="0">
                <a:latin typeface="+mn-ea"/>
                <a:ea typeface="+mn-ea"/>
              </a:rPr>
              <a:t>、 语法：</a:t>
            </a:r>
            <a:r>
              <a:rPr lang="en-US" altLang="zh-CN" sz="2000" dirty="0" smtClean="0">
                <a:latin typeface="+mn-ea"/>
                <a:ea typeface="+mn-ea"/>
              </a:rPr>
              <a:t>CREATE INDEX index ON table (FUNCTION(column</a:t>
            </a:r>
            <a:r>
              <a:rPr lang="en-US" altLang="zh-CN" sz="2000" dirty="0" smtClean="0">
                <a:latin typeface="+mn-ea"/>
                <a:ea typeface="+mn-ea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  <a:ea typeface="+mn-ea"/>
              </a:rPr>
              <a:t>例</a:t>
            </a:r>
            <a:r>
              <a:rPr lang="zh-CN" altLang="en-US" sz="2000" dirty="0" smtClean="0">
                <a:latin typeface="+mn-ea"/>
                <a:ea typeface="+mn-ea"/>
              </a:rPr>
              <a:t>：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  <a:ea typeface="+mn-ea"/>
              </a:rPr>
              <a:t>create index </a:t>
            </a:r>
            <a:r>
              <a:rPr lang="en-US" altLang="zh-CN" sz="2000" dirty="0" err="1" smtClean="0">
                <a:latin typeface="+mn-ea"/>
                <a:ea typeface="+mn-ea"/>
              </a:rPr>
              <a:t>clspuser.ind_accountinfo_upidcard</a:t>
            </a:r>
            <a:r>
              <a:rPr lang="en-US" altLang="zh-CN" sz="2000" dirty="0" smtClean="0">
                <a:latin typeface="+mn-ea"/>
                <a:ea typeface="+mn-ea"/>
              </a:rPr>
              <a:t> on </a:t>
            </a:r>
            <a:r>
              <a:rPr lang="en-US" altLang="zh-CN" sz="2000" dirty="0" err="1" smtClean="0">
                <a:latin typeface="+mn-ea"/>
                <a:ea typeface="+mn-ea"/>
              </a:rPr>
              <a:t>clspuser.crf_p2p_account_info</a:t>
            </a:r>
            <a:r>
              <a:rPr lang="en-US" altLang="zh-CN" sz="2000" dirty="0" smtClean="0">
                <a:latin typeface="+mn-ea"/>
                <a:ea typeface="+mn-ea"/>
              </a:rPr>
              <a:t> (upper(</a:t>
            </a:r>
            <a:r>
              <a:rPr lang="en-US" altLang="zh-CN" sz="2000" dirty="0" err="1" smtClean="0">
                <a:latin typeface="+mn-ea"/>
                <a:ea typeface="+mn-ea"/>
              </a:rPr>
              <a:t>id_card</a:t>
            </a:r>
            <a:r>
              <a:rPr lang="en-US" altLang="zh-CN" sz="2000" dirty="0" smtClean="0">
                <a:latin typeface="+mn-ea"/>
                <a:ea typeface="+mn-ea"/>
              </a:rPr>
              <a:t>))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54978" y="734240"/>
            <a:ext cx="8783972" cy="59122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b="1" dirty="0" smtClean="0"/>
              <a:t>函数索引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905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5"/>
            <a:ext cx="573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Nexa Bold" charset="0"/>
                <a:sym typeface="+mn-ea"/>
              </a:rPr>
              <a:t>索引</a:t>
            </a:r>
            <a:endParaRPr lang="en-US" altLang="zh-CN" sz="24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Nexa Bold" charset="0"/>
              <a:sym typeface="+mn-ea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58841" y="1613400"/>
            <a:ext cx="9160286" cy="4267283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小表不需要创建索引。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对大表而言，经常查询的记录数小于表总记录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%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左右。可以创建索引。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选择高选择性的字段，可以创建索引。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经常进行连接查询的列，应该创建索引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WHERE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子句中最频繁使用的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字段。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54978" y="734240"/>
            <a:ext cx="8783972" cy="59122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索引的创建场景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905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5"/>
            <a:ext cx="573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Nexa Bold" charset="0"/>
                <a:sym typeface="+mn-ea"/>
              </a:rPr>
              <a:t>索引</a:t>
            </a:r>
            <a:endParaRPr lang="en-US" altLang="zh-CN" sz="24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Nexa Bold" charset="0"/>
              <a:sym typeface="+mn-ea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58841" y="1613400"/>
            <a:ext cx="9160286" cy="4267283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  <a:ea typeface="+mn-ea"/>
              </a:rPr>
              <a:t>避免使用前置通配符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  <a:ea typeface="+mn-ea"/>
              </a:rPr>
              <a:t>避免在索引列上使用</a:t>
            </a:r>
            <a:r>
              <a:rPr lang="en-US" altLang="zh-CN" sz="2000" dirty="0" smtClean="0">
                <a:latin typeface="+mn-ea"/>
                <a:ea typeface="+mn-ea"/>
              </a:rPr>
              <a:t>NOT</a:t>
            </a:r>
            <a:endParaRPr lang="zh-CN" altLang="en-US" sz="2000" dirty="0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  <a:ea typeface="+mn-ea"/>
              </a:rPr>
              <a:t>避免在索引列上使用</a:t>
            </a:r>
            <a:r>
              <a:rPr lang="en-US" altLang="zh-CN" sz="2000" dirty="0" smtClean="0">
                <a:latin typeface="+mn-ea"/>
                <a:ea typeface="+mn-ea"/>
              </a:rPr>
              <a:t>IS NULL</a:t>
            </a:r>
            <a:r>
              <a:rPr lang="zh-CN" altLang="en-US" sz="2000" dirty="0" smtClean="0">
                <a:latin typeface="+mn-ea"/>
                <a:ea typeface="+mn-ea"/>
              </a:rPr>
              <a:t>和</a:t>
            </a:r>
            <a:r>
              <a:rPr lang="en-US" altLang="zh-CN" sz="2000" dirty="0" smtClean="0">
                <a:latin typeface="+mn-ea"/>
                <a:ea typeface="+mn-ea"/>
              </a:rPr>
              <a:t>IS NOT NULL</a:t>
            </a:r>
            <a:endParaRPr lang="zh-CN" altLang="en-US" sz="2000" dirty="0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  <a:ea typeface="+mn-ea"/>
              </a:rPr>
              <a:t>避免出现索引列自动转换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  <a:ea typeface="+mn-ea"/>
              </a:rPr>
              <a:t>避免索引列上使用函数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  <a:ea typeface="+mn-ea"/>
              </a:rPr>
              <a:t>避免索引列上进行计算</a:t>
            </a:r>
            <a:endParaRPr lang="en-US" altLang="zh-CN" sz="2000" dirty="0">
              <a:latin typeface="+mn-ea"/>
              <a:ea typeface="+mn-ea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54978" y="734240"/>
            <a:ext cx="8783972" cy="59122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索引的使用陷阱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905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5"/>
            <a:ext cx="573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Nexa Bold" charset="0"/>
                <a:sym typeface="+mn-ea"/>
              </a:rPr>
              <a:t>索引</a:t>
            </a:r>
            <a:endParaRPr lang="en-US" altLang="zh-CN" sz="24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Nexa Bold" charset="0"/>
              <a:sym typeface="+mn-ea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16896" y="715778"/>
            <a:ext cx="9160286" cy="1826086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  <a:ea typeface="+mn-ea"/>
              </a:rPr>
              <a:t>避免使用前置通配符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zh-CN" sz="2000" dirty="0" smtClean="0">
                <a:latin typeface="+mn-ea"/>
                <a:ea typeface="+mn-ea"/>
              </a:rPr>
              <a:t>select </a:t>
            </a:r>
            <a:r>
              <a:rPr lang="en-US" altLang="zh-CN" sz="2000" dirty="0" err="1" smtClean="0">
                <a:latin typeface="+mn-ea"/>
              </a:rPr>
              <a:t>contract_no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err="1" smtClean="0">
                <a:latin typeface="+mn-ea"/>
              </a:rPr>
              <a:t>business_name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zh-CN" sz="2000" dirty="0" smtClean="0">
                <a:latin typeface="+mn-ea"/>
                <a:ea typeface="+mn-ea"/>
              </a:rPr>
              <a:t>  from </a:t>
            </a:r>
            <a:r>
              <a:rPr lang="en-US" altLang="zh-CN" sz="2000" dirty="0" err="1" smtClean="0">
                <a:latin typeface="+mn-ea"/>
                <a:ea typeface="+mn-ea"/>
              </a:rPr>
              <a:t>loanaudituser.zhph_loan_info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zh-CN" sz="2000" dirty="0" smtClean="0">
                <a:latin typeface="+mn-ea"/>
                <a:ea typeface="+mn-ea"/>
              </a:rPr>
              <a:t> where 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  <a:ea typeface="+mn-ea"/>
              </a:rPr>
              <a:t>business_name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 like ‘%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许鹏飞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‘</a:t>
            </a:r>
          </a:p>
          <a:p>
            <a:pPr marL="285750" indent="-285750">
              <a:lnSpc>
                <a:spcPct val="150000"/>
              </a:lnSpc>
            </a:pPr>
            <a:endParaRPr lang="en-US" altLang="zh-CN" sz="2000" dirty="0" smtClean="0"/>
          </a:p>
          <a:p>
            <a:pPr marL="285750" indent="-285750">
              <a:lnSpc>
                <a:spcPct val="150000"/>
              </a:lnSpc>
            </a:pPr>
            <a:endParaRPr lang="zh-CN" altLang="en-US" sz="2000" dirty="0" smtClean="0">
              <a:latin typeface="+mn-ea"/>
              <a:ea typeface="+mn-ea"/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5634" y="2918714"/>
            <a:ext cx="8189913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94950" y="-1905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5"/>
            <a:ext cx="573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Nexa Bold" charset="0"/>
                <a:sym typeface="+mn-ea"/>
              </a:rPr>
              <a:t>索引</a:t>
            </a:r>
            <a:endParaRPr lang="en-US" altLang="zh-CN" sz="24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Nexa Bold" charset="0"/>
              <a:sym typeface="+mn-ea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58841" y="808057"/>
            <a:ext cx="9160286" cy="1809307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  <a:ea typeface="+mn-ea"/>
              </a:rPr>
              <a:t>避免使用前置通配符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  <a:ea typeface="+mn-ea"/>
              </a:rPr>
              <a:t>select </a:t>
            </a:r>
            <a:r>
              <a:rPr lang="en-US" altLang="zh-CN" sz="2000" dirty="0" err="1" smtClean="0">
                <a:latin typeface="+mn-ea"/>
                <a:ea typeface="+mn-ea"/>
              </a:rPr>
              <a:t>contract_no</a:t>
            </a:r>
            <a:r>
              <a:rPr lang="zh-CN" altLang="en-US" sz="2000" dirty="0" smtClean="0">
                <a:latin typeface="+mn-ea"/>
                <a:ea typeface="+mn-ea"/>
              </a:rPr>
              <a:t>，</a:t>
            </a:r>
            <a:r>
              <a:rPr lang="en-US" altLang="zh-CN" sz="2000" dirty="0" err="1" smtClean="0">
                <a:latin typeface="+mn-ea"/>
                <a:ea typeface="+mn-ea"/>
              </a:rPr>
              <a:t>business_name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  <a:ea typeface="+mn-ea"/>
              </a:rPr>
              <a:t>  from </a:t>
            </a:r>
            <a:r>
              <a:rPr lang="en-US" altLang="zh-CN" sz="2000" dirty="0" err="1" smtClean="0">
                <a:latin typeface="+mn-ea"/>
                <a:ea typeface="+mn-ea"/>
              </a:rPr>
              <a:t>loanaudituser.zhph_loan_info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  <a:ea typeface="+mn-ea"/>
              </a:rPr>
              <a:t> where 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  <a:ea typeface="+mn-ea"/>
              </a:rPr>
              <a:t>business_name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 like '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许鹏飞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%‘</a:t>
            </a:r>
          </a:p>
          <a:p>
            <a:pPr marL="285750" indent="-285750">
              <a:lnSpc>
                <a:spcPct val="150000"/>
              </a:lnSpc>
            </a:pPr>
            <a:endParaRPr lang="zh-CN" altLang="en-US" sz="2000" dirty="0" smtClean="0">
              <a:latin typeface="+mn-ea"/>
              <a:ea typeface="+mn-ea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6684" y="2793316"/>
            <a:ext cx="9637713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905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5"/>
            <a:ext cx="573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Nexa Bold" charset="0"/>
                <a:sym typeface="+mn-ea"/>
              </a:rPr>
              <a:t>索引</a:t>
            </a:r>
            <a:endParaRPr lang="en-US" altLang="zh-CN" sz="24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Nexa Bold" charset="0"/>
              <a:sym typeface="+mn-ea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84008" y="757724"/>
            <a:ext cx="9160286" cy="1993866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避免在索引列上使用</a:t>
            </a:r>
            <a:r>
              <a:rPr lang="en-US" altLang="zh-CN" sz="2000" dirty="0" smtClean="0">
                <a:latin typeface="+mn-ea"/>
              </a:rPr>
              <a:t>NOT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zh-CN" sz="2000" dirty="0" smtClean="0">
                <a:latin typeface="+mn-ea"/>
                <a:ea typeface="+mn-ea"/>
              </a:rPr>
              <a:t>  select </a:t>
            </a:r>
            <a:r>
              <a:rPr lang="en-US" altLang="zh-CN" sz="2000" dirty="0" err="1" smtClean="0">
                <a:latin typeface="+mn-ea"/>
              </a:rPr>
              <a:t>contract_no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err="1" smtClean="0">
                <a:latin typeface="+mn-ea"/>
              </a:rPr>
              <a:t>business_name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zh-CN" sz="2000" dirty="0" smtClean="0">
                <a:latin typeface="+mn-ea"/>
                <a:ea typeface="+mn-ea"/>
              </a:rPr>
              <a:t>    from </a:t>
            </a:r>
            <a:r>
              <a:rPr lang="en-US" altLang="zh-CN" sz="2000" dirty="0" err="1" smtClean="0">
                <a:latin typeface="+mn-ea"/>
                <a:ea typeface="+mn-ea"/>
              </a:rPr>
              <a:t>loanaudituser.zhph_loan_info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zh-CN" sz="2000" dirty="0" smtClean="0">
                <a:latin typeface="+mn-ea"/>
                <a:ea typeface="+mn-ea"/>
              </a:rPr>
              <a:t>   where 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  <a:ea typeface="+mn-ea"/>
              </a:rPr>
              <a:t>business_name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 &lt;&gt; ‘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许鹏飞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’</a:t>
            </a:r>
          </a:p>
          <a:p>
            <a:pPr marL="285750" indent="-285750">
              <a:lnSpc>
                <a:spcPct val="150000"/>
              </a:lnSpc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</a:pPr>
            <a:endParaRPr lang="en-US" altLang="zh-CN" sz="2000" dirty="0" smtClean="0"/>
          </a:p>
          <a:p>
            <a:pPr marL="285750" indent="-285750">
              <a:lnSpc>
                <a:spcPct val="150000"/>
              </a:lnSpc>
            </a:pPr>
            <a:endParaRPr lang="zh-CN" altLang="en-US" sz="2000" dirty="0" smtClean="0">
              <a:latin typeface="+mn-ea"/>
              <a:ea typeface="+mn-ea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9178" y="3047956"/>
            <a:ext cx="8389937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905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5"/>
            <a:ext cx="573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Nexa Bold" charset="0"/>
                <a:sym typeface="+mn-ea"/>
              </a:rPr>
              <a:t>索引</a:t>
            </a:r>
            <a:endParaRPr lang="en-US" altLang="zh-CN" sz="24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Nexa Bold" charset="0"/>
              <a:sym typeface="+mn-ea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317564" y="841614"/>
            <a:ext cx="9160286" cy="1925666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避免在索引列上使用</a:t>
            </a:r>
            <a:r>
              <a:rPr lang="en-US" altLang="zh-CN" sz="2000" dirty="0" smtClean="0">
                <a:latin typeface="+mn-ea"/>
              </a:rPr>
              <a:t>IS NULL</a:t>
            </a:r>
            <a:r>
              <a:rPr lang="zh-CN" altLang="en-US" sz="2000" dirty="0" smtClean="0">
                <a:latin typeface="+mn-ea"/>
              </a:rPr>
              <a:t>和</a:t>
            </a:r>
            <a:r>
              <a:rPr lang="en-US" altLang="zh-CN" sz="2000" dirty="0" smtClean="0">
                <a:latin typeface="+mn-ea"/>
              </a:rPr>
              <a:t>IS NOT NULL</a:t>
            </a:r>
            <a:endParaRPr lang="zh-CN" altLang="en-US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  <a:ea typeface="+mn-ea"/>
              </a:rPr>
              <a:t>select </a:t>
            </a:r>
            <a:r>
              <a:rPr lang="en-US" altLang="zh-CN" sz="2000" dirty="0" err="1" smtClean="0">
                <a:latin typeface="+mn-ea"/>
                <a:ea typeface="+mn-ea"/>
              </a:rPr>
              <a:t>contract_no</a:t>
            </a:r>
            <a:r>
              <a:rPr lang="zh-CN" altLang="en-US" sz="2000" dirty="0" smtClean="0">
                <a:latin typeface="+mn-ea"/>
                <a:ea typeface="+mn-ea"/>
              </a:rPr>
              <a:t>，</a:t>
            </a:r>
            <a:r>
              <a:rPr lang="en-US" altLang="zh-CN" sz="2000" dirty="0" err="1" smtClean="0">
                <a:latin typeface="+mn-ea"/>
                <a:ea typeface="+mn-ea"/>
              </a:rPr>
              <a:t>business_name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  <a:ea typeface="+mn-ea"/>
              </a:rPr>
              <a:t>  from </a:t>
            </a:r>
            <a:r>
              <a:rPr lang="en-US" altLang="zh-CN" sz="2000" dirty="0" err="1" smtClean="0">
                <a:latin typeface="+mn-ea"/>
                <a:ea typeface="+mn-ea"/>
              </a:rPr>
              <a:t>loanaudituser.zhph_loan_info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  <a:ea typeface="+mn-ea"/>
              </a:rPr>
              <a:t> where 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  <a:ea typeface="+mn-ea"/>
              </a:rPr>
              <a:t>business_name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 is  null</a:t>
            </a:r>
          </a:p>
          <a:p>
            <a:pPr marL="285750" indent="-285750">
              <a:lnSpc>
                <a:spcPct val="150000"/>
              </a:lnSpc>
            </a:pPr>
            <a:endParaRPr lang="en-US" altLang="zh-CN" sz="2000" dirty="0" smtClean="0"/>
          </a:p>
          <a:p>
            <a:pPr marL="285750" indent="-285750">
              <a:lnSpc>
                <a:spcPct val="150000"/>
              </a:lnSpc>
            </a:pPr>
            <a:endParaRPr lang="zh-CN" altLang="en-US" sz="2000" dirty="0" smtClean="0">
              <a:latin typeface="+mn-ea"/>
              <a:ea typeface="+mn-ea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5941" y="3022198"/>
            <a:ext cx="7932737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905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5"/>
            <a:ext cx="573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Nexa Bold" charset="0"/>
                <a:sym typeface="+mn-ea"/>
              </a:rPr>
              <a:t>执行计划</a:t>
            </a:r>
            <a:endParaRPr lang="en-US" altLang="zh-CN" sz="24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Nexa Bold" charset="0"/>
              <a:sym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A30C6923-2A8D-433F-8541-FB8A96384449}"/>
              </a:ext>
            </a:extLst>
          </p:cNvPr>
          <p:cNvSpPr/>
          <p:nvPr/>
        </p:nvSpPr>
        <p:spPr>
          <a:xfrm>
            <a:off x="1100687" y="1070068"/>
            <a:ext cx="9519775" cy="489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numCol="1" rtlCol="0" anchor="ctr"/>
          <a:lstStyle/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30C6923-2A8D-433F-8541-FB8A96384449}"/>
              </a:ext>
            </a:extLst>
          </p:cNvPr>
          <p:cNvSpPr/>
          <p:nvPr/>
        </p:nvSpPr>
        <p:spPr>
          <a:xfrm>
            <a:off x="1253087" y="1222468"/>
            <a:ext cx="9519775" cy="489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numCol="1" rtlCol="0" anchor="ctr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执行计划：优化器制定的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SQL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执行步骤</a:t>
            </a:r>
            <a:endParaRPr lang="en-US" altLang="zh-CN" sz="20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同一个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SQL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，会有多个执行计划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,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要选取最优的一个</a:t>
            </a:r>
            <a:endParaRPr lang="en-US" altLang="zh-CN" sz="20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查询优化的目的：让优化器为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SQL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生成最优的执行计划，使查询的总开销（</a:t>
            </a:r>
            <a:r>
              <a:rPr lang="en-US" altLang="zh-CN" sz="2000" dirty="0" err="1" smtClean="0">
                <a:solidFill>
                  <a:schemeClr val="tx1"/>
                </a:solidFill>
                <a:latin typeface="+mn-ea"/>
              </a:rPr>
              <a:t>CPU,IO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）最小。</a:t>
            </a:r>
            <a:endParaRPr lang="en-US" altLang="zh-CN" sz="20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PL/SQL developer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中使用</a:t>
            </a:r>
            <a:r>
              <a:rPr lang="en-US" altLang="zh-CN" sz="2000" dirty="0" err="1" smtClean="0">
                <a:solidFill>
                  <a:schemeClr val="tx1"/>
                </a:solidFill>
                <a:latin typeface="+mn-ea"/>
              </a:rPr>
              <a:t>F5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生成执行计划</a:t>
            </a:r>
            <a:endParaRPr lang="en-US" altLang="zh-CN" sz="20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905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5"/>
            <a:ext cx="573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Nexa Bold" charset="0"/>
                <a:sym typeface="+mn-ea"/>
              </a:rPr>
              <a:t>索引</a:t>
            </a:r>
            <a:endParaRPr lang="en-US" altLang="zh-CN" sz="24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Nexa Bold" charset="0"/>
              <a:sym typeface="+mn-ea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300786" y="749334"/>
            <a:ext cx="9160286" cy="2002255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避免出现索引列自动转换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zh-CN" sz="2000" dirty="0" smtClean="0">
                <a:latin typeface="+mn-ea"/>
                <a:ea typeface="+mn-ea"/>
              </a:rPr>
              <a:t>  select </a:t>
            </a:r>
            <a:r>
              <a:rPr lang="en-US" altLang="zh-CN" sz="2000" dirty="0" err="1" smtClean="0"/>
              <a:t>contract_no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business_name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zh-CN" sz="2000" dirty="0" smtClean="0">
                <a:latin typeface="+mn-ea"/>
                <a:ea typeface="+mn-ea"/>
              </a:rPr>
              <a:t>    from </a:t>
            </a:r>
            <a:r>
              <a:rPr lang="en-US" altLang="zh-CN" sz="2000" dirty="0" err="1" smtClean="0">
                <a:latin typeface="+mn-ea"/>
                <a:ea typeface="+mn-ea"/>
              </a:rPr>
              <a:t>loanaudituser.zhph_loan_info</a:t>
            </a:r>
            <a:r>
              <a:rPr lang="en-US" altLang="zh-CN" sz="2000" dirty="0" smtClean="0">
                <a:latin typeface="+mn-ea"/>
                <a:ea typeface="+mn-ea"/>
              </a:rPr>
              <a:t>  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zh-CN" sz="2000" dirty="0" smtClean="0">
                <a:latin typeface="+mn-ea"/>
                <a:ea typeface="+mn-ea"/>
              </a:rPr>
              <a:t>   where 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  <a:ea typeface="+mn-ea"/>
              </a:rPr>
              <a:t>contract_no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 =50015392461844629248</a:t>
            </a:r>
          </a:p>
          <a:p>
            <a:pPr marL="285750" indent="-285750">
              <a:lnSpc>
                <a:spcPct val="150000"/>
              </a:lnSpc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</a:pPr>
            <a:endParaRPr lang="zh-CN" altLang="en-US" sz="2000" dirty="0" smtClean="0"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5794" y="3022353"/>
            <a:ext cx="7770813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905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5"/>
            <a:ext cx="573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Nexa Bold" charset="0"/>
                <a:sym typeface="+mn-ea"/>
              </a:rPr>
              <a:t>索引</a:t>
            </a:r>
            <a:endParaRPr lang="en-US" altLang="zh-CN" sz="24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Nexa Bold" charset="0"/>
              <a:sym typeface="+mn-ea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300786" y="749334"/>
            <a:ext cx="9160286" cy="2002255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避免出现索引列自动转换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</a:pPr>
            <a:r>
              <a:rPr lang="en-US" altLang="zh-CN" sz="2000" dirty="0" smtClean="0">
                <a:latin typeface="+mn-ea"/>
                <a:ea typeface="+mn-ea"/>
              </a:rPr>
              <a:t>  select </a:t>
            </a:r>
            <a:r>
              <a:rPr lang="en-US" altLang="zh-CN" sz="2000" dirty="0" err="1" smtClean="0"/>
              <a:t>contract_no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business_name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zh-CN" sz="2000" dirty="0" smtClean="0">
                <a:latin typeface="+mn-ea"/>
                <a:ea typeface="+mn-ea"/>
              </a:rPr>
              <a:t>    from </a:t>
            </a:r>
            <a:r>
              <a:rPr lang="en-US" altLang="zh-CN" sz="2000" dirty="0" err="1" smtClean="0">
                <a:latin typeface="+mn-ea"/>
                <a:ea typeface="+mn-ea"/>
              </a:rPr>
              <a:t>loanaudituser.zhph_loan_info</a:t>
            </a:r>
            <a:r>
              <a:rPr lang="en-US" altLang="zh-CN" sz="2000" dirty="0" smtClean="0">
                <a:latin typeface="+mn-ea"/>
                <a:ea typeface="+mn-ea"/>
              </a:rPr>
              <a:t>  </a:t>
            </a:r>
          </a:p>
          <a:p>
            <a:pPr marL="285750" indent="-285750">
              <a:lnSpc>
                <a:spcPct val="150000"/>
              </a:lnSpc>
            </a:pPr>
            <a:r>
              <a:rPr lang="en-US" altLang="zh-CN" sz="2000" dirty="0" smtClean="0">
                <a:latin typeface="+mn-ea"/>
                <a:ea typeface="+mn-ea"/>
              </a:rPr>
              <a:t>   where 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  <a:ea typeface="+mn-ea"/>
              </a:rPr>
              <a:t>contract_no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 = '50015392461844629248'</a:t>
            </a:r>
          </a:p>
          <a:p>
            <a:pPr marL="285750" indent="-285750">
              <a:lnSpc>
                <a:spcPct val="150000"/>
              </a:lnSpc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</a:pPr>
            <a:endParaRPr lang="zh-CN" altLang="en-US" sz="2000" dirty="0" smtClean="0">
              <a:latin typeface="+mn-ea"/>
              <a:ea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3939" y="2915524"/>
            <a:ext cx="993298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905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5"/>
            <a:ext cx="573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Nexa Bold" charset="0"/>
                <a:sym typeface="+mn-ea"/>
              </a:rPr>
              <a:t>索引</a:t>
            </a:r>
            <a:endParaRPr lang="en-US" altLang="zh-CN" sz="24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Nexa Bold" charset="0"/>
              <a:sym typeface="+mn-ea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75619" y="707389"/>
            <a:ext cx="9160286" cy="1968699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避免索引列上使用函数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  <a:ea typeface="+mn-ea"/>
              </a:rPr>
              <a:t>select </a:t>
            </a:r>
            <a:r>
              <a:rPr lang="en-US" altLang="zh-CN" sz="2000" dirty="0" err="1" smtClean="0">
                <a:latin typeface="+mn-ea"/>
                <a:ea typeface="+mn-ea"/>
              </a:rPr>
              <a:t>contract_no</a:t>
            </a:r>
            <a:r>
              <a:rPr lang="zh-CN" altLang="en-US" sz="2000" dirty="0" smtClean="0">
                <a:latin typeface="+mn-ea"/>
                <a:ea typeface="+mn-ea"/>
              </a:rPr>
              <a:t>，</a:t>
            </a:r>
            <a:r>
              <a:rPr lang="en-US" altLang="zh-CN" sz="2000" dirty="0" err="1" smtClean="0">
                <a:latin typeface="+mn-ea"/>
                <a:ea typeface="+mn-ea"/>
              </a:rPr>
              <a:t>business_name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  <a:ea typeface="+mn-ea"/>
              </a:rPr>
              <a:t>  from </a:t>
            </a:r>
            <a:r>
              <a:rPr lang="en-US" altLang="zh-CN" sz="2000" dirty="0" err="1" smtClean="0">
                <a:latin typeface="+mn-ea"/>
                <a:ea typeface="+mn-ea"/>
              </a:rPr>
              <a:t>loanaudituser.zhph_loan_info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  <a:ea typeface="+mn-ea"/>
              </a:rPr>
              <a:t> where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upper(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  <a:ea typeface="+mn-ea"/>
              </a:rPr>
              <a:t>contract_no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) ='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  <a:ea typeface="+mn-ea"/>
              </a:rPr>
              <a:t>A5015392461844629248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'</a:t>
            </a:r>
          </a:p>
          <a:p>
            <a:pPr marL="285750" indent="-285750">
              <a:lnSpc>
                <a:spcPct val="150000"/>
              </a:lnSpc>
            </a:pPr>
            <a:endParaRPr lang="en-US" altLang="zh-CN" sz="2000" dirty="0" smtClean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</a:pPr>
            <a:endParaRPr lang="zh-CN" altLang="en-US" sz="2000" dirty="0" smtClean="0"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7167" y="2942309"/>
            <a:ext cx="8142287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905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5"/>
            <a:ext cx="573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Nexa Bold" charset="0"/>
                <a:sym typeface="+mn-ea"/>
              </a:rPr>
              <a:t>索引</a:t>
            </a:r>
            <a:endParaRPr lang="en-US" altLang="zh-CN" sz="24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Nexa Bold" charset="0"/>
              <a:sym typeface="+mn-ea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75619" y="707389"/>
            <a:ext cx="9160286" cy="2388149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避免索引列上使用函数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  <a:ea typeface="+mn-ea"/>
              </a:rPr>
              <a:t>select </a:t>
            </a:r>
            <a:r>
              <a:rPr lang="en-US" altLang="zh-CN" sz="2000" dirty="0" err="1" smtClean="0">
                <a:latin typeface="+mn-ea"/>
                <a:ea typeface="+mn-ea"/>
              </a:rPr>
              <a:t>contract_no</a:t>
            </a:r>
            <a:r>
              <a:rPr lang="zh-CN" altLang="en-US" sz="2000" dirty="0" smtClean="0">
                <a:latin typeface="+mn-ea"/>
                <a:ea typeface="+mn-ea"/>
              </a:rPr>
              <a:t>，</a:t>
            </a:r>
            <a:r>
              <a:rPr lang="en-US" altLang="zh-CN" sz="2000" dirty="0" err="1" smtClean="0">
                <a:latin typeface="+mn-ea"/>
                <a:ea typeface="+mn-ea"/>
              </a:rPr>
              <a:t>business_name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  <a:ea typeface="+mn-ea"/>
              </a:rPr>
              <a:t>  from </a:t>
            </a:r>
            <a:r>
              <a:rPr lang="en-US" altLang="zh-CN" sz="2000" dirty="0" err="1" smtClean="0">
                <a:latin typeface="+mn-ea"/>
                <a:ea typeface="+mn-ea"/>
              </a:rPr>
              <a:t>loanaudituser.zhph_loan_info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  <a:ea typeface="+mn-ea"/>
              </a:rPr>
              <a:t> where 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  <a:ea typeface="+mn-ea"/>
              </a:rPr>
              <a:t>contract_no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 = '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  <a:ea typeface="+mn-ea"/>
              </a:rPr>
              <a:t>A5015392461844629248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'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    or 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  <a:ea typeface="+mn-ea"/>
              </a:rPr>
              <a:t>contract_no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 = '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  <a:ea typeface="+mn-ea"/>
              </a:rPr>
              <a:t>a5015392461844629248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'</a:t>
            </a:r>
          </a:p>
          <a:p>
            <a:pPr marL="285750" indent="-285750">
              <a:lnSpc>
                <a:spcPct val="150000"/>
              </a:lnSpc>
            </a:pPr>
            <a:endParaRPr lang="zh-CN" altLang="en-US" sz="2000" dirty="0" smtClean="0">
              <a:latin typeface="+mn-ea"/>
              <a:ea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1491" y="3094838"/>
            <a:ext cx="10037763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905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5"/>
            <a:ext cx="573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Nexa Bold" charset="0"/>
                <a:sym typeface="+mn-ea"/>
              </a:rPr>
              <a:t>索引</a:t>
            </a:r>
            <a:endParaRPr lang="en-US" altLang="zh-CN" sz="24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Nexa Bold" charset="0"/>
              <a:sym typeface="+mn-ea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58841" y="682222"/>
            <a:ext cx="9160286" cy="1884809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避免索引列上进行计算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select </a:t>
            </a:r>
            <a:r>
              <a:rPr lang="en-US" altLang="zh-CN" sz="2000" dirty="0" err="1" smtClean="0">
                <a:latin typeface="+mn-ea"/>
              </a:rPr>
              <a:t>contract_no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err="1" smtClean="0">
                <a:latin typeface="+mn-ea"/>
              </a:rPr>
              <a:t>business_name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  <a:ea typeface="+mn-ea"/>
              </a:rPr>
              <a:t>    from </a:t>
            </a:r>
            <a:r>
              <a:rPr lang="en-US" altLang="zh-CN" sz="2000" dirty="0" err="1" smtClean="0">
                <a:latin typeface="+mn-ea"/>
                <a:ea typeface="+mn-ea"/>
              </a:rPr>
              <a:t>loanaudituser.zhph_loan_info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  <a:ea typeface="+mn-ea"/>
              </a:rPr>
              <a:t>   where 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  <a:ea typeface="+mn-ea"/>
              </a:rPr>
              <a:t>create_time+1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 &gt;= 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  <a:ea typeface="+mn-ea"/>
              </a:rPr>
              <a:t>trunc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  <a:ea typeface="+mn-ea"/>
              </a:rPr>
              <a:t>sysdate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7637" y="2824863"/>
            <a:ext cx="8123237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905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5"/>
            <a:ext cx="573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Nexa Bold" charset="0"/>
                <a:sym typeface="+mn-ea"/>
              </a:rPr>
              <a:t>索引</a:t>
            </a:r>
            <a:endParaRPr lang="en-US" altLang="zh-CN" sz="24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Nexa Bold" charset="0"/>
              <a:sym typeface="+mn-ea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84008" y="715778"/>
            <a:ext cx="9160286" cy="1884809"/>
          </a:xfrm>
          <a:prstGeom prst="rect">
            <a:avLst/>
          </a:prstGeom>
          <a:noFill/>
          <a:ln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避免索引列上进行计算</a:t>
            </a:r>
            <a:endParaRPr lang="en-US" altLang="zh-CN" sz="2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  <a:ea typeface="+mn-ea"/>
              </a:rPr>
              <a:t> select </a:t>
            </a:r>
            <a:r>
              <a:rPr lang="en-US" altLang="zh-CN" sz="2000" dirty="0" err="1" smtClean="0">
                <a:latin typeface="+mn-ea"/>
              </a:rPr>
              <a:t>contract_no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en-US" altLang="zh-CN" sz="2000" dirty="0" err="1" smtClean="0">
                <a:latin typeface="+mn-ea"/>
              </a:rPr>
              <a:t>business_name</a:t>
            </a:r>
            <a:r>
              <a:rPr lang="en-US" altLang="zh-CN" sz="2000" dirty="0" smtClean="0">
                <a:latin typeface="+mn-ea"/>
                <a:ea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  <a:ea typeface="+mn-ea"/>
              </a:rPr>
              <a:t>    from </a:t>
            </a:r>
            <a:r>
              <a:rPr lang="en-US" altLang="zh-CN" sz="2000" dirty="0" err="1" smtClean="0">
                <a:latin typeface="+mn-ea"/>
                <a:ea typeface="+mn-ea"/>
              </a:rPr>
              <a:t>loanaudituser.zhph_loan_info</a:t>
            </a:r>
            <a:endParaRPr lang="en-US" altLang="zh-CN" sz="2000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+mn-ea"/>
                <a:ea typeface="+mn-ea"/>
              </a:rPr>
              <a:t>   where 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  <a:ea typeface="+mn-ea"/>
              </a:rPr>
              <a:t>create_time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 &gt;= 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  <a:ea typeface="+mn-ea"/>
              </a:rPr>
              <a:t>trunc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  <a:ea typeface="+mn-ea"/>
              </a:rPr>
              <a:t>sysdate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)-1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619" y="2750016"/>
            <a:ext cx="9666287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模版封面2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10" y="2540"/>
            <a:ext cx="12205335" cy="686562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719835" y="2278856"/>
            <a:ext cx="475234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spc="600" dirty="0">
                <a:solidFill>
                  <a:srgbClr val="ED6D00"/>
                </a:solidFill>
                <a:latin typeface="Nexa Bold" charset="0"/>
                <a:ea typeface="Nexa Bold" charset="0"/>
                <a:cs typeface="Nexa Bold" charset="0"/>
              </a:rPr>
              <a:t>THANK YOU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10" y="-1905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5"/>
            <a:ext cx="573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Nexa Bold" charset="0"/>
                <a:sym typeface="+mn-ea"/>
              </a:rPr>
              <a:t>执行计划</a:t>
            </a:r>
            <a:endParaRPr lang="en-US" altLang="zh-CN" sz="24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Nexa Bold" charset="0"/>
              <a:sym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A30C6923-2A8D-433F-8541-FB8A96384449}"/>
              </a:ext>
            </a:extLst>
          </p:cNvPr>
          <p:cNvSpPr/>
          <p:nvPr/>
        </p:nvSpPr>
        <p:spPr>
          <a:xfrm>
            <a:off x="1100687" y="1070068"/>
            <a:ext cx="9519775" cy="489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numCol="1" rtlCol="0" anchor="ctr"/>
          <a:lstStyle/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30C6923-2A8D-433F-8541-FB8A96384449}"/>
              </a:ext>
            </a:extLst>
          </p:cNvPr>
          <p:cNvSpPr/>
          <p:nvPr/>
        </p:nvSpPr>
        <p:spPr>
          <a:xfrm>
            <a:off x="1303421" y="811407"/>
            <a:ext cx="9519775" cy="614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numCol="1" rtlCol="0" anchor="ctr"/>
          <a:lstStyle/>
          <a:p>
            <a:pPr algn="ctr">
              <a:lnSpc>
                <a:spcPct val="150000"/>
              </a:lnSpc>
            </a:pPr>
            <a:endParaRPr lang="en-US" altLang="zh-CN" sz="2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141" y="967967"/>
            <a:ext cx="10304463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810" y="-1905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5"/>
            <a:ext cx="573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Nexa Bold" charset="0"/>
                <a:sym typeface="+mn-ea"/>
              </a:rPr>
              <a:t>执行计划</a:t>
            </a:r>
            <a:endParaRPr lang="en-US" altLang="zh-CN" sz="24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Nexa Bold" charset="0"/>
              <a:sym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A30C6923-2A8D-433F-8541-FB8A96384449}"/>
              </a:ext>
            </a:extLst>
          </p:cNvPr>
          <p:cNvSpPr/>
          <p:nvPr/>
        </p:nvSpPr>
        <p:spPr>
          <a:xfrm>
            <a:off x="1100687" y="1070068"/>
            <a:ext cx="9519775" cy="489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numCol="1" rtlCol="0" anchor="ctr"/>
          <a:lstStyle/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A30C6923-2A8D-433F-8541-FB8A96384449}"/>
              </a:ext>
            </a:extLst>
          </p:cNvPr>
          <p:cNvSpPr/>
          <p:nvPr/>
        </p:nvSpPr>
        <p:spPr>
          <a:xfrm>
            <a:off x="1085307" y="1373469"/>
            <a:ext cx="9519775" cy="3257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numCol="1" rtlCol="0" anchor="ctr"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ID: 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一个序号，但不是执行的先后顺序。执行的先后根据缩进来判断。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Operation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 当前操作的内容。</a:t>
            </a:r>
            <a:endParaRPr lang="en-US" altLang="zh-CN" sz="2000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Name: 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对象，表名或索引名。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Rows: Oracle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估计当前操作的返回结果集。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Cost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Oracle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计算出来的一个数值（代价），用于说明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执行的代价。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Time: Oracle</a:t>
            </a:r>
            <a:r>
              <a:rPr lang="zh-CN" altLang="en-US" sz="20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估计当前操作的时间。</a:t>
            </a:r>
            <a:endParaRPr lang="en-US" altLang="zh-CN" sz="2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905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5"/>
            <a:ext cx="573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 smtClean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Nexa Bold" charset="0"/>
                <a:sym typeface="+mn-ea"/>
              </a:rPr>
              <a:t>目录</a:t>
            </a:r>
            <a:endParaRPr lang="en-US" altLang="zh-CN" sz="2400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Nexa Bold" charset="0"/>
              <a:sym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A30C6923-2A8D-433F-8541-FB8A96384449}"/>
              </a:ext>
            </a:extLst>
          </p:cNvPr>
          <p:cNvSpPr/>
          <p:nvPr/>
        </p:nvSpPr>
        <p:spPr>
          <a:xfrm>
            <a:off x="1100687" y="1070068"/>
            <a:ext cx="9519775" cy="4894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numCol="1" rtlCol="0" anchor="ctr"/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latin typeface="+mn-ea"/>
              </a:rPr>
              <a:t>2.SQL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</a:rPr>
              <a:t>优化写法</a:t>
            </a:r>
            <a:endParaRPr lang="en-US" altLang="zh-CN" sz="24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01" descr="PPT模版封面21">
            <a:extLst>
              <a:ext uri="{FF2B5EF4-FFF2-40B4-BE49-F238E27FC236}">
                <a16:creationId xmlns="" xmlns:a16="http://schemas.microsoft.com/office/drawing/2014/main" id="{2574CFA1-FAFD-497D-A01A-9B07587299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38034" y="0"/>
            <a:ext cx="12195810" cy="68599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1220" y="5716"/>
            <a:ext cx="573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SQL</a:t>
            </a:r>
            <a:r>
              <a:rPr lang="zh-CN" altLang="en-US" sz="2400" b="1" dirty="0" smtClean="0">
                <a:latin typeface="+mn-ea"/>
              </a:rPr>
              <a:t>优化写法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98069" y="661054"/>
            <a:ext cx="9608614" cy="494462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xmlns="" w="1905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什么是好的</a:t>
            </a: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语句？</a:t>
            </a: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尽量简单，模块化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易读、易维护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节省资源</a:t>
            </a:r>
          </a:p>
          <a:p>
            <a:pPr marL="800100" lvl="1" indent="-34290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内存</a:t>
            </a:r>
          </a:p>
          <a:p>
            <a:pPr marL="800100" lvl="1" indent="-34290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kumimoji="1"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</a:p>
          <a:p>
            <a:pPr marL="800100" lvl="1" indent="-34290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扫描的数据块要少</a:t>
            </a:r>
          </a:p>
          <a:p>
            <a:pPr marL="800100" lvl="1" indent="-342900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少排序</a:t>
            </a:r>
            <a:endParaRPr kumimoji="1"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不造成死锁</a:t>
            </a:r>
          </a:p>
        </p:txBody>
      </p:sp>
    </p:spTree>
    <p:extLst>
      <p:ext uri="{BB962C8B-B14F-4D97-AF65-F5344CB8AC3E}">
        <p14:creationId xmlns="" xmlns:p14="http://schemas.microsoft.com/office/powerpoint/2010/main" val="235180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21112</TotalTime>
  <Words>1832</Words>
  <Application>Microsoft Office PowerPoint</Application>
  <PresentationFormat>自定义</PresentationFormat>
  <Paragraphs>331</Paragraphs>
  <Slides>56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638</cp:revision>
  <dcterms:created xsi:type="dcterms:W3CDTF">2018-03-05T06:15:00Z</dcterms:created>
  <dcterms:modified xsi:type="dcterms:W3CDTF">2018-10-23T07:23:11Z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