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88" r:id="rId3"/>
    <p:sldId id="389" r:id="rId4"/>
    <p:sldId id="390" r:id="rId5"/>
    <p:sldId id="391" r:id="rId6"/>
    <p:sldId id="392" r:id="rId7"/>
    <p:sldId id="393" r:id="rId8"/>
    <p:sldId id="394" r:id="rId9"/>
    <p:sldId id="395" r:id="rId10"/>
    <p:sldId id="396" r:id="rId11"/>
    <p:sldId id="397" r:id="rId12"/>
    <p:sldId id="398" r:id="rId13"/>
    <p:sldId id="399" r:id="rId14"/>
    <p:sldId id="400" r:id="rId15"/>
    <p:sldId id="401" r:id="rId16"/>
    <p:sldId id="402" r:id="rId17"/>
    <p:sldId id="403" r:id="rId18"/>
    <p:sldId id="404" r:id="rId19"/>
    <p:sldId id="405" r:id="rId20"/>
    <p:sldId id="406" r:id="rId21"/>
    <p:sldId id="407" r:id="rId22"/>
    <p:sldId id="408" r:id="rId23"/>
    <p:sldId id="409" r:id="rId24"/>
    <p:sldId id="410" r:id="rId25"/>
    <p:sldId id="411" r:id="rId26"/>
    <p:sldId id="412" r:id="rId27"/>
    <p:sldId id="413" r:id="rId28"/>
    <p:sldId id="414" r:id="rId29"/>
    <p:sldId id="415" r:id="rId30"/>
    <p:sldId id="416" r:id="rId31"/>
    <p:sldId id="417" r:id="rId32"/>
    <p:sldId id="418" r:id="rId33"/>
    <p:sldId id="419" r:id="rId34"/>
    <p:sldId id="261" r:id="rId35"/>
    <p:sldId id="262" r:id="rId36"/>
    <p:sldId id="263" r:id="rId37"/>
    <p:sldId id="264" r:id="rId38"/>
    <p:sldId id="265" r:id="rId39"/>
    <p:sldId id="268" r:id="rId40"/>
    <p:sldId id="269" r:id="rId41"/>
    <p:sldId id="270" r:id="rId42"/>
    <p:sldId id="271" r:id="rId43"/>
    <p:sldId id="272" r:id="rId44"/>
    <p:sldId id="273" r:id="rId45"/>
    <p:sldId id="266" r:id="rId46"/>
    <p:sldId id="276" r:id="rId47"/>
    <p:sldId id="275" r:id="rId48"/>
    <p:sldId id="277" r:id="rId49"/>
    <p:sldId id="278" r:id="rId50"/>
    <p:sldId id="267" r:id="rId51"/>
    <p:sldId id="274" r:id="rId52"/>
    <p:sldId id="378" r:id="rId53"/>
    <p:sldId id="381" r:id="rId54"/>
    <p:sldId id="379" r:id="rId55"/>
    <p:sldId id="382" r:id="rId56"/>
    <p:sldId id="380" r:id="rId57"/>
    <p:sldId id="279" r:id="rId58"/>
    <p:sldId id="280" r:id="rId59"/>
    <p:sldId id="281" r:id="rId60"/>
    <p:sldId id="282" r:id="rId61"/>
    <p:sldId id="283" r:id="rId62"/>
    <p:sldId id="284" r:id="rId63"/>
    <p:sldId id="285" r:id="rId64"/>
    <p:sldId id="286" r:id="rId65"/>
    <p:sldId id="287" r:id="rId66"/>
    <p:sldId id="288" r:id="rId67"/>
    <p:sldId id="289" r:id="rId68"/>
    <p:sldId id="290" r:id="rId69"/>
    <p:sldId id="291" r:id="rId70"/>
    <p:sldId id="304" r:id="rId71"/>
    <p:sldId id="325" r:id="rId72"/>
    <p:sldId id="326" r:id="rId73"/>
    <p:sldId id="327" r:id="rId74"/>
    <p:sldId id="328" r:id="rId75"/>
    <p:sldId id="329" r:id="rId76"/>
    <p:sldId id="383" r:id="rId77"/>
    <p:sldId id="330" r:id="rId78"/>
    <p:sldId id="331" r:id="rId79"/>
    <p:sldId id="333" r:id="rId80"/>
    <p:sldId id="334" r:id="rId81"/>
    <p:sldId id="335" r:id="rId82"/>
    <p:sldId id="336" r:id="rId83"/>
    <p:sldId id="337" r:id="rId84"/>
    <p:sldId id="338" r:id="rId85"/>
    <p:sldId id="348" r:id="rId86"/>
    <p:sldId id="384" r:id="rId87"/>
    <p:sldId id="339" r:id="rId88"/>
    <p:sldId id="340" r:id="rId89"/>
    <p:sldId id="344" r:id="rId90"/>
    <p:sldId id="345" r:id="rId91"/>
    <p:sldId id="346" r:id="rId92"/>
    <p:sldId id="347" r:id="rId93"/>
    <p:sldId id="341" r:id="rId94"/>
    <p:sldId id="385" r:id="rId95"/>
    <p:sldId id="386" r:id="rId96"/>
    <p:sldId id="387" r:id="rId97"/>
    <p:sldId id="350" r:id="rId98"/>
    <p:sldId id="349"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9" r:id="rId116"/>
    <p:sldId id="374" r:id="rId117"/>
    <p:sldId id="373" r:id="rId118"/>
    <p:sldId id="372" r:id="rId119"/>
    <p:sldId id="375" r:id="rId120"/>
    <p:sldId id="376" r:id="rId121"/>
    <p:sldId id="377" r:id="rId122"/>
    <p:sldId id="292" r:id="rId123"/>
    <p:sldId id="295" r:id="rId124"/>
    <p:sldId id="296" r:id="rId125"/>
    <p:sldId id="370" r:id="rId126"/>
    <p:sldId id="297" r:id="rId127"/>
    <p:sldId id="371" r:id="rId128"/>
    <p:sldId id="298" r:id="rId129"/>
    <p:sldId id="299" r:id="rId130"/>
    <p:sldId id="300" r:id="rId131"/>
    <p:sldId id="301" r:id="rId132"/>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382EBE9-47DA-DB45-AC11-29DBB1368624}">
          <p14:sldIdLst>
            <p14:sldId id="256"/>
          </p14:sldIdLst>
        </p14:section>
        <p14:section name="C语言基础知识" id="{6D4E14D5-A5D2-3240-992E-C1F612D5EC90}">
          <p14:sldIdLst>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4"/>
            <p14:sldId id="415"/>
            <p14:sldId id="416"/>
            <p14:sldId id="417"/>
            <p14:sldId id="418"/>
            <p14:sldId id="419"/>
            <p14:sldId id="261"/>
            <p14:sldId id="262"/>
            <p14:sldId id="263"/>
            <p14:sldId id="264"/>
          </p14:sldIdLst>
        </p14:section>
        <p14:section name="链表" id="{CDF1A9C5-1EE8-464C-A6DF-FF64DACE21B7}">
          <p14:sldIdLst>
            <p14:sldId id="265"/>
            <p14:sldId id="268"/>
            <p14:sldId id="269"/>
            <p14:sldId id="270"/>
            <p14:sldId id="271"/>
            <p14:sldId id="272"/>
            <p14:sldId id="273"/>
            <p14:sldId id="266"/>
            <p14:sldId id="276"/>
            <p14:sldId id="275"/>
            <p14:sldId id="277"/>
            <p14:sldId id="278"/>
            <p14:sldId id="267"/>
            <p14:sldId id="274"/>
            <p14:sldId id="378"/>
            <p14:sldId id="381"/>
            <p14:sldId id="379"/>
            <p14:sldId id="382"/>
            <p14:sldId id="380"/>
          </p14:sldIdLst>
        </p14:section>
        <p14:section name="内核链表" id="{52B1FF8F-5CAB-6F41-A0D6-38BCB93EB489}">
          <p14:sldIdLst>
            <p14:sldId id="279"/>
            <p14:sldId id="280"/>
            <p14:sldId id="281"/>
            <p14:sldId id="282"/>
            <p14:sldId id="283"/>
            <p14:sldId id="284"/>
            <p14:sldId id="285"/>
            <p14:sldId id="286"/>
            <p14:sldId id="287"/>
            <p14:sldId id="288"/>
            <p14:sldId id="289"/>
          </p14:sldIdLst>
        </p14:section>
        <p14:section name="栈和队列" id="{B7D115DB-1C1B-C145-A340-B60A2AD8C7BB}">
          <p14:sldIdLst>
            <p14:sldId id="290"/>
            <p14:sldId id="291"/>
            <p14:sldId id="304"/>
            <p14:sldId id="325"/>
            <p14:sldId id="326"/>
            <p14:sldId id="327"/>
            <p14:sldId id="328"/>
            <p14:sldId id="329"/>
            <p14:sldId id="383"/>
            <p14:sldId id="330"/>
            <p14:sldId id="331"/>
            <p14:sldId id="333"/>
            <p14:sldId id="334"/>
            <p14:sldId id="335"/>
            <p14:sldId id="336"/>
            <p14:sldId id="337"/>
            <p14:sldId id="338"/>
          </p14:sldIdLst>
        </p14:section>
        <p14:section name="哈希表" id="{F504868A-C291-FB48-B9D4-8DF3343AFA95}">
          <p14:sldIdLst>
            <p14:sldId id="348"/>
            <p14:sldId id="384"/>
            <p14:sldId id="339"/>
            <p14:sldId id="340"/>
            <p14:sldId id="344"/>
            <p14:sldId id="345"/>
            <p14:sldId id="346"/>
            <p14:sldId id="347"/>
            <p14:sldId id="341"/>
            <p14:sldId id="385"/>
            <p14:sldId id="386"/>
            <p14:sldId id="387"/>
          </p14:sldIdLst>
        </p14:section>
        <p14:section name="二叉树" id="{0CCDC3B4-4882-F94F-95BA-DDBD55D3D998}">
          <p14:sldIdLst>
            <p14:sldId id="350"/>
            <p14:sldId id="349"/>
            <p14:sldId id="351"/>
            <p14:sldId id="352"/>
            <p14:sldId id="353"/>
            <p14:sldId id="354"/>
            <p14:sldId id="355"/>
            <p14:sldId id="356"/>
            <p14:sldId id="357"/>
            <p14:sldId id="358"/>
            <p14:sldId id="359"/>
            <p14:sldId id="360"/>
            <p14:sldId id="361"/>
            <p14:sldId id="362"/>
            <p14:sldId id="363"/>
            <p14:sldId id="364"/>
            <p14:sldId id="365"/>
            <p14:sldId id="366"/>
            <p14:sldId id="369"/>
            <p14:sldId id="374"/>
            <p14:sldId id="373"/>
            <p14:sldId id="372"/>
            <p14:sldId id="375"/>
            <p14:sldId id="376"/>
            <p14:sldId id="377"/>
          </p14:sldIdLst>
        </p14:section>
        <p14:section name="排序和查找" id="{789B25DB-282B-3D44-9219-5418287B78A2}">
          <p14:sldIdLst>
            <p14:sldId id="292"/>
            <p14:sldId id="295"/>
            <p14:sldId id="296"/>
            <p14:sldId id="370"/>
            <p14:sldId id="297"/>
            <p14:sldId id="371"/>
            <p14:sldId id="298"/>
            <p14:sldId id="299"/>
            <p14:sldId id="300"/>
            <p14:sldId id="30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3377" autoAdjust="0"/>
    <p:restoredTop sz="98288" autoAdjust="0"/>
  </p:normalViewPr>
  <p:slideViewPr>
    <p:cSldViewPr snapToGrid="0" snapToObjects="1">
      <p:cViewPr>
        <p:scale>
          <a:sx n="60" d="100"/>
          <a:sy n="60" d="100"/>
        </p:scale>
        <p:origin x="-496" y="-7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printerSettings" Target="printerSettings/printerSettings1.bin"/><Relationship Id="rId134" Type="http://schemas.openxmlformats.org/officeDocument/2006/relationships/presProps" Target="presProps.xml"/><Relationship Id="rId135" Type="http://schemas.openxmlformats.org/officeDocument/2006/relationships/viewProps" Target="viewProps.xml"/><Relationship Id="rId136" Type="http://schemas.openxmlformats.org/officeDocument/2006/relationships/theme" Target="theme/theme1.xml"/><Relationship Id="rId13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4203670-6C2C-7A4F-AEC8-C26370CD5BD9}" type="slidenum">
              <a:rPr kumimoji="1" lang="zh-CN" altLang="en-US" smtClean="0"/>
              <a:t>‹#›</a:t>
            </a:fld>
            <a:endParaRPr kumimoji="1" lang="zh-CN" altLang="en-US"/>
          </a:p>
        </p:txBody>
      </p:sp>
    </p:spTree>
    <p:extLst>
      <p:ext uri="{BB962C8B-B14F-4D97-AF65-F5344CB8AC3E}">
        <p14:creationId xmlns:p14="http://schemas.microsoft.com/office/powerpoint/2010/main" val="1538455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4203670-6C2C-7A4F-AEC8-C26370CD5BD9}" type="slidenum">
              <a:rPr kumimoji="1" lang="zh-CN" altLang="en-US" smtClean="0"/>
              <a:t>‹#›</a:t>
            </a:fld>
            <a:endParaRPr kumimoji="1" lang="zh-CN" altLang="en-US"/>
          </a:p>
        </p:txBody>
      </p:sp>
    </p:spTree>
    <p:extLst>
      <p:ext uri="{BB962C8B-B14F-4D97-AF65-F5344CB8AC3E}">
        <p14:creationId xmlns:p14="http://schemas.microsoft.com/office/powerpoint/2010/main" val="272783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4203670-6C2C-7A4F-AEC8-C26370CD5BD9}" type="slidenum">
              <a:rPr kumimoji="1" lang="zh-CN" altLang="en-US" smtClean="0"/>
              <a:t>‹#›</a:t>
            </a:fld>
            <a:endParaRPr kumimoji="1" lang="zh-CN" altLang="en-US"/>
          </a:p>
        </p:txBody>
      </p:sp>
    </p:spTree>
    <p:extLst>
      <p:ext uri="{BB962C8B-B14F-4D97-AF65-F5344CB8AC3E}">
        <p14:creationId xmlns:p14="http://schemas.microsoft.com/office/powerpoint/2010/main" val="1444934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4203670-6C2C-7A4F-AEC8-C26370CD5BD9}" type="slidenum">
              <a:rPr kumimoji="1" lang="zh-CN" altLang="en-US" smtClean="0"/>
              <a:t>‹#›</a:t>
            </a:fld>
            <a:endParaRPr kumimoji="1" lang="zh-CN" altLang="en-US" dirty="0"/>
          </a:p>
        </p:txBody>
      </p:sp>
    </p:spTree>
    <p:extLst>
      <p:ext uri="{BB962C8B-B14F-4D97-AF65-F5344CB8AC3E}">
        <p14:creationId xmlns:p14="http://schemas.microsoft.com/office/powerpoint/2010/main" val="3585072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4203670-6C2C-7A4F-AEC8-C26370CD5BD9}" type="slidenum">
              <a:rPr kumimoji="1" lang="zh-CN" altLang="en-US" smtClean="0"/>
              <a:t>‹#›</a:t>
            </a:fld>
            <a:endParaRPr kumimoji="1" lang="zh-CN" altLang="en-US"/>
          </a:p>
        </p:txBody>
      </p:sp>
    </p:spTree>
    <p:extLst>
      <p:ext uri="{BB962C8B-B14F-4D97-AF65-F5344CB8AC3E}">
        <p14:creationId xmlns:p14="http://schemas.microsoft.com/office/powerpoint/2010/main" val="832732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4203670-6C2C-7A4F-AEC8-C26370CD5BD9}" type="slidenum">
              <a:rPr kumimoji="1" lang="zh-CN" altLang="en-US" smtClean="0"/>
              <a:t>‹#›</a:t>
            </a:fld>
            <a:endParaRPr kumimoji="1" lang="zh-CN" altLang="en-US"/>
          </a:p>
        </p:txBody>
      </p:sp>
    </p:spTree>
    <p:extLst>
      <p:ext uri="{BB962C8B-B14F-4D97-AF65-F5344CB8AC3E}">
        <p14:creationId xmlns:p14="http://schemas.microsoft.com/office/powerpoint/2010/main" val="3013781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94203670-6C2C-7A4F-AEC8-C26370CD5BD9}" type="slidenum">
              <a:rPr kumimoji="1" lang="zh-CN" altLang="en-US" smtClean="0"/>
              <a:t>‹#›</a:t>
            </a:fld>
            <a:endParaRPr kumimoji="1" lang="zh-CN" altLang="en-US"/>
          </a:p>
        </p:txBody>
      </p:sp>
    </p:spTree>
    <p:extLst>
      <p:ext uri="{BB962C8B-B14F-4D97-AF65-F5344CB8AC3E}">
        <p14:creationId xmlns:p14="http://schemas.microsoft.com/office/powerpoint/2010/main" val="1170169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94203670-6C2C-7A4F-AEC8-C26370CD5BD9}" type="slidenum">
              <a:rPr kumimoji="1" lang="zh-CN" altLang="en-US" smtClean="0"/>
              <a:t>‹#›</a:t>
            </a:fld>
            <a:endParaRPr kumimoji="1" lang="zh-CN" altLang="en-US"/>
          </a:p>
        </p:txBody>
      </p:sp>
    </p:spTree>
    <p:extLst>
      <p:ext uri="{BB962C8B-B14F-4D97-AF65-F5344CB8AC3E}">
        <p14:creationId xmlns:p14="http://schemas.microsoft.com/office/powerpoint/2010/main" val="30609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94203670-6C2C-7A4F-AEC8-C26370CD5BD9}" type="slidenum">
              <a:rPr kumimoji="1" lang="zh-CN" altLang="en-US" smtClean="0"/>
              <a:t>‹#›</a:t>
            </a:fld>
            <a:endParaRPr kumimoji="1" lang="zh-CN" altLang="en-US"/>
          </a:p>
        </p:txBody>
      </p:sp>
    </p:spTree>
    <p:extLst>
      <p:ext uri="{BB962C8B-B14F-4D97-AF65-F5344CB8AC3E}">
        <p14:creationId xmlns:p14="http://schemas.microsoft.com/office/powerpoint/2010/main" val="4218273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4203670-6C2C-7A4F-AEC8-C26370CD5BD9}" type="slidenum">
              <a:rPr kumimoji="1" lang="zh-CN" altLang="en-US" smtClean="0"/>
              <a:t>‹#›</a:t>
            </a:fld>
            <a:endParaRPr kumimoji="1" lang="zh-CN" altLang="en-US"/>
          </a:p>
        </p:txBody>
      </p:sp>
    </p:spTree>
    <p:extLst>
      <p:ext uri="{BB962C8B-B14F-4D97-AF65-F5344CB8AC3E}">
        <p14:creationId xmlns:p14="http://schemas.microsoft.com/office/powerpoint/2010/main" val="1641598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4203670-6C2C-7A4F-AEC8-C26370CD5BD9}" type="slidenum">
              <a:rPr kumimoji="1" lang="zh-CN" altLang="en-US" smtClean="0"/>
              <a:t>‹#›</a:t>
            </a:fld>
            <a:endParaRPr kumimoji="1" lang="zh-CN" altLang="en-US"/>
          </a:p>
        </p:txBody>
      </p:sp>
    </p:spTree>
    <p:extLst>
      <p:ext uri="{BB962C8B-B14F-4D97-AF65-F5344CB8AC3E}">
        <p14:creationId xmlns:p14="http://schemas.microsoft.com/office/powerpoint/2010/main" val="31849531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descr="内页母版.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dirty="0" smtClean="0"/>
              <a:t>单击此处编辑母版标题样式</a:t>
            </a:r>
            <a:endParaRPr kumimoji="1"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5" name="页脚占位符 4"/>
          <p:cNvSpPr>
            <a:spLocks noGrp="1"/>
          </p:cNvSpPr>
          <p:nvPr>
            <p:ph type="ftr" sz="quarter" idx="3"/>
          </p:nvPr>
        </p:nvSpPr>
        <p:spPr>
          <a:xfrm>
            <a:off x="7813928" y="5835137"/>
            <a:ext cx="58856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dirty="0"/>
          </a:p>
        </p:txBody>
      </p:sp>
      <p:sp>
        <p:nvSpPr>
          <p:cNvPr id="6" name="幻灯片编号占位符 5"/>
          <p:cNvSpPr>
            <a:spLocks noGrp="1"/>
          </p:cNvSpPr>
          <p:nvPr>
            <p:ph type="sldNum" sz="quarter" idx="4"/>
          </p:nvPr>
        </p:nvSpPr>
        <p:spPr>
          <a:xfrm>
            <a:off x="8402490" y="5822036"/>
            <a:ext cx="60985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203670-6C2C-7A4F-AEC8-C26370CD5BD9}" type="slidenum">
              <a:rPr kumimoji="1" lang="zh-CN" altLang="en-US" smtClean="0"/>
              <a:t>‹#›</a:t>
            </a:fld>
            <a:endParaRPr kumimoji="1" lang="zh-CN" altLang="en-US" dirty="0"/>
          </a:p>
        </p:txBody>
      </p:sp>
    </p:spTree>
    <p:extLst>
      <p:ext uri="{BB962C8B-B14F-4D97-AF65-F5344CB8AC3E}">
        <p14:creationId xmlns:p14="http://schemas.microsoft.com/office/powerpoint/2010/main" val="92381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icrosoft YaHei"/>
          <a:ea typeface="Microsoft YaHei"/>
          <a:cs typeface="Microsoft YaHei"/>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icrosoft YaHei"/>
          <a:ea typeface="Microsoft YaHei"/>
          <a:cs typeface="Microsoft YaHei"/>
        </a:defRPr>
      </a:lvl1pPr>
      <a:lvl2pPr marL="742950" indent="-285750" algn="l" defTabSz="457200" rtl="0" eaLnBrk="1" latinLnBrk="0" hangingPunct="1">
        <a:spcBef>
          <a:spcPct val="20000"/>
        </a:spcBef>
        <a:buFont typeface="Arial"/>
        <a:buChar char="–"/>
        <a:defRPr sz="2800" kern="1200">
          <a:solidFill>
            <a:schemeClr val="tx1"/>
          </a:solidFill>
          <a:latin typeface="Microsoft YaHei"/>
          <a:ea typeface="Microsoft YaHei"/>
          <a:cs typeface="Microsoft YaHei"/>
        </a:defRPr>
      </a:lvl2pPr>
      <a:lvl3pPr marL="1143000" indent="-228600" algn="l" defTabSz="457200" rtl="0" eaLnBrk="1" latinLnBrk="0" hangingPunct="1">
        <a:spcBef>
          <a:spcPct val="20000"/>
        </a:spcBef>
        <a:buFont typeface="Arial"/>
        <a:buChar char="•"/>
        <a:defRPr sz="2400" kern="1200">
          <a:solidFill>
            <a:schemeClr val="tx1"/>
          </a:solidFill>
          <a:latin typeface="Microsoft YaHei"/>
          <a:ea typeface="Microsoft YaHei"/>
          <a:cs typeface="Microsoft YaHei"/>
        </a:defRPr>
      </a:lvl3pPr>
      <a:lvl4pPr marL="1600200" indent="-228600" algn="l" defTabSz="457200" rtl="0" eaLnBrk="1" latinLnBrk="0" hangingPunct="1">
        <a:spcBef>
          <a:spcPct val="20000"/>
        </a:spcBef>
        <a:buFont typeface="Arial"/>
        <a:buChar char="–"/>
        <a:defRPr sz="2000" kern="1200">
          <a:solidFill>
            <a:schemeClr val="tx1"/>
          </a:solidFill>
          <a:latin typeface="Microsoft YaHei"/>
          <a:ea typeface="Microsoft YaHei"/>
          <a:cs typeface="Microsoft YaHei"/>
        </a:defRPr>
      </a:lvl4pPr>
      <a:lvl5pPr marL="2057400" indent="-228600" algn="l" defTabSz="457200" rtl="0" eaLnBrk="1" latinLnBrk="0" hangingPunct="1">
        <a:spcBef>
          <a:spcPct val="20000"/>
        </a:spcBef>
        <a:buFont typeface="Arial"/>
        <a:buChar char="»"/>
        <a:defRPr sz="2000" kern="1200">
          <a:solidFill>
            <a:schemeClr val="tx1"/>
          </a:solidFill>
          <a:latin typeface="Microsoft YaHei"/>
          <a:ea typeface="Microsoft YaHei"/>
          <a:cs typeface="Microsoft YaHe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首页模板.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ctrTitle"/>
          </p:nvPr>
        </p:nvSpPr>
        <p:spPr/>
        <p:txBody>
          <a:bodyPr/>
          <a:lstStyle/>
          <a:p>
            <a:r>
              <a:rPr kumimoji="1" lang="en-US" altLang="zh-CN" dirty="0" smtClean="0"/>
              <a:t>H</a:t>
            </a:r>
            <a:r>
              <a:rPr kumimoji="1" lang="en-US" altLang="zh-CN" dirty="0" smtClean="0"/>
              <a:t>ead First C </a:t>
            </a:r>
            <a:r>
              <a:rPr kumimoji="1" lang="zh-CN" altLang="en-US" dirty="0" smtClean="0"/>
              <a:t>学习</a:t>
            </a:r>
            <a:endParaRPr kumimoji="1" lang="zh-CN" altLang="en-US" dirty="0"/>
          </a:p>
        </p:txBody>
      </p:sp>
      <p:sp>
        <p:nvSpPr>
          <p:cNvPr id="3" name="副标题 2"/>
          <p:cNvSpPr>
            <a:spLocks noGrp="1"/>
          </p:cNvSpPr>
          <p:nvPr>
            <p:ph type="subTitle" idx="1"/>
          </p:nvPr>
        </p:nvSpPr>
        <p:spPr/>
        <p:txBody>
          <a:bodyPr/>
          <a:lstStyle/>
          <a:p>
            <a:r>
              <a:rPr kumimoji="1" lang="zh-CN" altLang="en-US" dirty="0" smtClean="0">
                <a:solidFill>
                  <a:srgbClr val="FF6600"/>
                </a:solidFill>
              </a:rPr>
              <a:t>尚观科技 </a:t>
            </a:r>
            <a:r>
              <a:rPr kumimoji="1" lang="en-US" altLang="zh-CN" dirty="0" smtClean="0">
                <a:solidFill>
                  <a:srgbClr val="FF6600"/>
                </a:solidFill>
              </a:rPr>
              <a:t>|</a:t>
            </a:r>
            <a:r>
              <a:rPr kumimoji="1" lang="zh-CN" altLang="en-US" dirty="0" smtClean="0">
                <a:solidFill>
                  <a:srgbClr val="FF6600"/>
                </a:solidFill>
              </a:rPr>
              <a:t> 顶级</a:t>
            </a:r>
            <a:r>
              <a:rPr kumimoji="1" lang="en-US" altLang="zh-CN" dirty="0" err="1" smtClean="0">
                <a:solidFill>
                  <a:srgbClr val="FF6600"/>
                </a:solidFill>
              </a:rPr>
              <a:t>IT</a:t>
            </a:r>
            <a:r>
              <a:rPr kumimoji="1" lang="en-US" altLang="en-US" dirty="0" err="1" smtClean="0">
                <a:solidFill>
                  <a:srgbClr val="FF6600"/>
                </a:solidFill>
              </a:rPr>
              <a:t>企业</a:t>
            </a:r>
            <a:r>
              <a:rPr kumimoji="1" lang="zh-CN" altLang="en-US" dirty="0" smtClean="0">
                <a:solidFill>
                  <a:srgbClr val="FF6600"/>
                </a:solidFill>
              </a:rPr>
              <a:t>实训课程 </a:t>
            </a:r>
            <a:endParaRPr kumimoji="1" lang="zh-CN" altLang="en-US" dirty="0">
              <a:solidFill>
                <a:srgbClr val="FF6600"/>
              </a:solidFill>
            </a:endParaRPr>
          </a:p>
        </p:txBody>
      </p:sp>
    </p:spTree>
    <p:extLst>
      <p:ext uri="{BB962C8B-B14F-4D97-AF65-F5344CB8AC3E}">
        <p14:creationId xmlns:p14="http://schemas.microsoft.com/office/powerpoint/2010/main" val="2059864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C</a:t>
            </a:r>
            <a:r>
              <a:rPr kumimoji="1" lang="en-US" altLang="en-US" dirty="0" err="1" smtClean="0"/>
              <a:t>语法</a:t>
            </a:r>
            <a:r>
              <a:rPr kumimoji="1" lang="en-US" altLang="en-US" dirty="0"/>
              <a:t> </a:t>
            </a:r>
            <a:r>
              <a:rPr kumimoji="1" lang="en-US" altLang="en-US" dirty="0" smtClean="0"/>
              <a:t>-- 注释</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smtClean="0"/>
              <a:t>作用：</a:t>
            </a:r>
            <a:r>
              <a:rPr kumimoji="1" lang="zh-CN" altLang="en-US" dirty="0"/>
              <a:t>解释说明某条语句或代码段的作用，为了程序员之间的交流</a:t>
            </a:r>
          </a:p>
          <a:p>
            <a:r>
              <a:rPr kumimoji="1" lang="zh-CN" altLang="en-US" dirty="0" smtClean="0"/>
              <a:t>方式：</a:t>
            </a:r>
            <a:endParaRPr kumimoji="1" lang="en-US" altLang="zh-CN" dirty="0" smtClean="0"/>
          </a:p>
          <a:p>
            <a:pPr marL="457200" lvl="1" indent="0">
              <a:buNone/>
            </a:pPr>
            <a:r>
              <a:rPr kumimoji="1" lang="en-US" altLang="zh-CN" dirty="0" smtClean="0"/>
              <a:t>	1</a:t>
            </a:r>
            <a:r>
              <a:rPr kumimoji="1" lang="zh-CN" altLang="en-US" dirty="0"/>
              <a:t>，</a:t>
            </a:r>
            <a:r>
              <a:rPr kumimoji="1" lang="en-US" altLang="zh-CN" dirty="0"/>
              <a:t>// </a:t>
            </a:r>
            <a:r>
              <a:rPr kumimoji="1" lang="zh-CN" altLang="en-US" dirty="0"/>
              <a:t>单行注释</a:t>
            </a:r>
            <a:endParaRPr kumimoji="1" lang="en-US" altLang="zh-CN" dirty="0"/>
          </a:p>
          <a:p>
            <a:pPr marL="457200" lvl="1" indent="0">
              <a:buNone/>
            </a:pPr>
            <a:r>
              <a:rPr kumimoji="1" lang="en-US" altLang="zh-CN" dirty="0"/>
              <a:t>	2</a:t>
            </a:r>
            <a:r>
              <a:rPr kumimoji="1" lang="zh-CN" altLang="en-US" dirty="0"/>
              <a:t>，</a:t>
            </a:r>
            <a:r>
              <a:rPr kumimoji="1" lang="en-US" altLang="zh-CN" dirty="0"/>
              <a:t>/</a:t>
            </a:r>
            <a:r>
              <a:rPr kumimoji="1" lang="en-US" altLang="zh-CN" dirty="0" smtClean="0"/>
              <a:t>* </a:t>
            </a:r>
            <a:r>
              <a:rPr kumimoji="1" lang="zh-CN" altLang="en-US" dirty="0" smtClean="0"/>
              <a:t>注释</a:t>
            </a:r>
            <a:r>
              <a:rPr kumimoji="1" lang="zh-CN" altLang="en-US" dirty="0"/>
              <a:t>信息 *</a:t>
            </a:r>
            <a:r>
              <a:rPr kumimoji="1" lang="en-US" altLang="zh-CN" dirty="0"/>
              <a:t>/ </a:t>
            </a:r>
            <a:endParaRPr kumimoji="1" lang="en-US" altLang="zh-CN" dirty="0" smtClean="0"/>
          </a:p>
          <a:p>
            <a:r>
              <a:rPr kumimoji="1" lang="zh-CN" altLang="en-US" dirty="0" smtClean="0"/>
              <a:t>注意事项：</a:t>
            </a:r>
            <a:endParaRPr kumimoji="1" lang="en-US" altLang="zh-CN" dirty="0"/>
          </a:p>
          <a:p>
            <a:pPr marL="457200" lvl="1" indent="0">
              <a:buNone/>
            </a:pPr>
            <a:r>
              <a:rPr kumimoji="1" lang="en-US" altLang="zh-CN" dirty="0" smtClean="0"/>
              <a:t>	</a:t>
            </a:r>
            <a:r>
              <a:rPr kumimoji="1" lang="zh-CN" altLang="en-US" dirty="0" smtClean="0"/>
              <a:t>不能在</a:t>
            </a:r>
            <a:r>
              <a:rPr kumimoji="1" lang="en-US" altLang="zh-CN" dirty="0" smtClean="0"/>
              <a:t> /* </a:t>
            </a:r>
            <a:r>
              <a:rPr kumimoji="1" lang="zh-CN" altLang="en-US" dirty="0" smtClean="0"/>
              <a:t>和</a:t>
            </a:r>
            <a:r>
              <a:rPr kumimoji="1" lang="en-US" altLang="zh-CN" dirty="0" smtClean="0"/>
              <a:t> </a:t>
            </a:r>
            <a:r>
              <a:rPr kumimoji="1" lang="zh-CN" altLang="en-US" dirty="0" smtClean="0"/>
              <a:t>*</a:t>
            </a:r>
            <a:r>
              <a:rPr kumimoji="1" lang="en-US" altLang="zh-CN" dirty="0" smtClean="0"/>
              <a:t>/ </a:t>
            </a:r>
            <a:r>
              <a:rPr kumimoji="1" lang="zh-CN" altLang="en-US" dirty="0" smtClean="0"/>
              <a:t>之间嵌套注释</a:t>
            </a:r>
            <a:endParaRPr kumimoji="1" lang="zh-CN" altLang="en-US" dirty="0"/>
          </a:p>
        </p:txBody>
      </p:sp>
    </p:spTree>
    <p:extLst>
      <p:ext uri="{BB962C8B-B14F-4D97-AF65-F5344CB8AC3E}">
        <p14:creationId xmlns:p14="http://schemas.microsoft.com/office/powerpoint/2010/main" val="326001409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smtClean="0"/>
              <a:t>五</a:t>
            </a:r>
            <a:r>
              <a:rPr kumimoji="1" lang="zh-CN" altLang="en-US" dirty="0" smtClean="0"/>
              <a:t>、</a:t>
            </a:r>
            <a:r>
              <a:rPr kumimoji="1" lang="zh-CN" altLang="en-US" dirty="0"/>
              <a:t>树形结构</a:t>
            </a:r>
            <a:r>
              <a:rPr kumimoji="1" lang="en-US" altLang="zh-CN" dirty="0"/>
              <a:t>_</a:t>
            </a:r>
            <a:r>
              <a:rPr kumimoji="1" lang="zh-CN" altLang="en-US" dirty="0"/>
              <a:t>二叉树</a:t>
            </a:r>
          </a:p>
        </p:txBody>
      </p:sp>
      <p:sp>
        <p:nvSpPr>
          <p:cNvPr id="3" name="内容占位符 2"/>
          <p:cNvSpPr>
            <a:spLocks noGrp="1"/>
          </p:cNvSpPr>
          <p:nvPr>
            <p:ph idx="1"/>
          </p:nvPr>
        </p:nvSpPr>
        <p:spPr/>
        <p:txBody>
          <a:bodyPr/>
          <a:lstStyle/>
          <a:p>
            <a:r>
              <a:rPr lang="zh-CN" altLang="en-US" dirty="0"/>
              <a:t>树的逻辑</a:t>
            </a:r>
            <a:r>
              <a:rPr lang="zh-CN" altLang="en-US" dirty="0" smtClean="0"/>
              <a:t>表示</a:t>
            </a:r>
            <a:endParaRPr lang="en-US" altLang="zh-CN" dirty="0" smtClean="0"/>
          </a:p>
          <a:p>
            <a:r>
              <a:rPr lang="zh-CN" altLang="en-US" dirty="0"/>
              <a:t>树形表示：用一个圆圈表示一个结点，圆圈内的符号代表该结点数据信息，结点之间的关系通过连线表示。虽然每条连线上都不带箭头，但它仍然是有向的，其方向隐含着从上向下，即连线的上方结点是下方结点的前驱，下方结点是上方结点的后继。</a:t>
            </a:r>
            <a:endParaRPr kumimoji="1" lang="zh-CN" altLang="en-US" dirty="0"/>
          </a:p>
        </p:txBody>
      </p:sp>
    </p:spTree>
    <p:extLst>
      <p:ext uri="{BB962C8B-B14F-4D97-AF65-F5344CB8AC3E}">
        <p14:creationId xmlns:p14="http://schemas.microsoft.com/office/powerpoint/2010/main" val="122378687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smtClean="0"/>
              <a:t>五</a:t>
            </a:r>
            <a:r>
              <a:rPr kumimoji="1" lang="zh-CN" altLang="en-US" dirty="0" smtClean="0"/>
              <a:t>、</a:t>
            </a:r>
            <a:r>
              <a:rPr kumimoji="1" lang="zh-CN" altLang="en-US" dirty="0"/>
              <a:t>树形结构</a:t>
            </a:r>
            <a:r>
              <a:rPr kumimoji="1" lang="en-US" altLang="zh-CN" dirty="0"/>
              <a:t>_</a:t>
            </a:r>
            <a:r>
              <a:rPr kumimoji="1" lang="zh-CN" altLang="en-US" dirty="0"/>
              <a:t>二叉树</a:t>
            </a:r>
          </a:p>
        </p:txBody>
      </p:sp>
      <p:sp>
        <p:nvSpPr>
          <p:cNvPr id="3" name="内容占位符 2"/>
          <p:cNvSpPr>
            <a:spLocks noGrp="1"/>
          </p:cNvSpPr>
          <p:nvPr>
            <p:ph idx="1"/>
          </p:nvPr>
        </p:nvSpPr>
        <p:spPr/>
        <p:txBody>
          <a:bodyPr>
            <a:normAutofit/>
          </a:bodyPr>
          <a:lstStyle/>
          <a:p>
            <a:r>
              <a:rPr lang="zh-CN" altLang="en-US" dirty="0" smtClean="0"/>
              <a:t>下图给出了树</a:t>
            </a:r>
            <a:r>
              <a:rPr lang="zh-CN" altLang="en-US" dirty="0"/>
              <a:t>的逻辑表示，它形如一棵倒长的树。图</a:t>
            </a:r>
            <a:r>
              <a:rPr lang="en-US" altLang="zh-CN" dirty="0"/>
              <a:t>a</a:t>
            </a:r>
            <a:r>
              <a:rPr lang="zh-CN" altLang="en-US" dirty="0"/>
              <a:t>是空树，一个结点都没有。图</a:t>
            </a:r>
            <a:r>
              <a:rPr lang="en-US" altLang="zh-CN" dirty="0"/>
              <a:t>b</a:t>
            </a:r>
            <a:r>
              <a:rPr lang="zh-CN" altLang="en-US" dirty="0"/>
              <a:t>是只有一个根结点的树，它没有子树。图</a:t>
            </a:r>
            <a:r>
              <a:rPr lang="en-US" altLang="zh-CN" dirty="0"/>
              <a:t>c</a:t>
            </a:r>
            <a:r>
              <a:rPr lang="zh-CN" altLang="en-US" dirty="0"/>
              <a:t>是有</a:t>
            </a:r>
            <a:r>
              <a:rPr lang="en-US" altLang="zh-CN" dirty="0"/>
              <a:t>13</a:t>
            </a:r>
            <a:r>
              <a:rPr lang="zh-CN" altLang="en-US" dirty="0"/>
              <a:t>个结点的树，其中</a:t>
            </a:r>
            <a:r>
              <a:rPr lang="en-US" altLang="zh-CN" dirty="0"/>
              <a:t>A</a:t>
            </a:r>
            <a:r>
              <a:rPr lang="zh-CN" altLang="en-US" dirty="0"/>
              <a:t>是根结点，它一般画在树的顶部。其余结点分成</a:t>
            </a:r>
            <a:r>
              <a:rPr lang="en-US" altLang="zh-CN" dirty="0"/>
              <a:t>3</a:t>
            </a:r>
            <a:r>
              <a:rPr lang="zh-CN" altLang="en-US" dirty="0"/>
              <a:t>个互不相交</a:t>
            </a:r>
            <a:r>
              <a:rPr lang="zh-CN" altLang="en-US" dirty="0" smtClean="0"/>
              <a:t>的子集，</a:t>
            </a:r>
            <a:r>
              <a:rPr lang="zh-CN" altLang="en-US" dirty="0"/>
              <a:t>它们都是根结点</a:t>
            </a:r>
            <a:r>
              <a:rPr lang="en-US" altLang="zh-CN" dirty="0"/>
              <a:t>A</a:t>
            </a:r>
            <a:r>
              <a:rPr lang="zh-CN" altLang="en-US" dirty="0"/>
              <a:t>的子树</a:t>
            </a:r>
            <a:r>
              <a:rPr lang="zh-CN" altLang="en-US" dirty="0" smtClean="0"/>
              <a:t>。</a:t>
            </a:r>
            <a:endParaRPr kumimoji="1" lang="zh-CN" altLang="en-US" dirty="0"/>
          </a:p>
        </p:txBody>
      </p:sp>
    </p:spTree>
    <p:extLst>
      <p:ext uri="{BB962C8B-B14F-4D97-AF65-F5344CB8AC3E}">
        <p14:creationId xmlns:p14="http://schemas.microsoft.com/office/powerpoint/2010/main" val="122378687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smtClean="0"/>
              <a:t>五</a:t>
            </a:r>
            <a:r>
              <a:rPr kumimoji="1" lang="zh-CN" altLang="en-US" dirty="0" smtClean="0"/>
              <a:t>、</a:t>
            </a:r>
            <a:r>
              <a:rPr kumimoji="1" lang="zh-CN" altLang="en-US" dirty="0"/>
              <a:t>树形结构</a:t>
            </a:r>
            <a:r>
              <a:rPr kumimoji="1" lang="en-US" altLang="zh-CN" dirty="0"/>
              <a:t>_</a:t>
            </a:r>
            <a:r>
              <a:rPr kumimoji="1" lang="zh-CN" altLang="en-US" dirty="0"/>
              <a:t>二叉树</a:t>
            </a:r>
          </a:p>
        </p:txBody>
      </p:sp>
      <p:pic>
        <p:nvPicPr>
          <p:cNvPr id="4" name="内容占位符 3" descr="屏幕快照 2016-08-16 16.41.49.png"/>
          <p:cNvPicPr>
            <a:picLocks noGrp="1" noChangeAspect="1"/>
          </p:cNvPicPr>
          <p:nvPr>
            <p:ph idx="1"/>
          </p:nvPr>
        </p:nvPicPr>
        <p:blipFill>
          <a:blip r:embed="rId2">
            <a:extLst>
              <a:ext uri="{28A0092B-C50C-407E-A947-70E740481C1C}">
                <a14:useLocalDpi xmlns:a14="http://schemas.microsoft.com/office/drawing/2010/main" val="0"/>
              </a:ext>
            </a:extLst>
          </a:blip>
          <a:srcRect t="-3141" b="-3141"/>
          <a:stretch>
            <a:fillRect/>
          </a:stretch>
        </p:blipFill>
        <p:spPr>
          <a:xfrm>
            <a:off x="563035" y="1473199"/>
            <a:ext cx="8051800" cy="4428180"/>
          </a:xfrm>
        </p:spPr>
      </p:pic>
    </p:spTree>
    <p:extLst>
      <p:ext uri="{BB962C8B-B14F-4D97-AF65-F5344CB8AC3E}">
        <p14:creationId xmlns:p14="http://schemas.microsoft.com/office/powerpoint/2010/main" val="122378687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smtClean="0"/>
              <a:t>五</a:t>
            </a:r>
            <a:r>
              <a:rPr kumimoji="1" lang="zh-CN" altLang="en-US" dirty="0" smtClean="0"/>
              <a:t>、</a:t>
            </a:r>
            <a:r>
              <a:rPr kumimoji="1" lang="zh-CN" altLang="en-US" dirty="0"/>
              <a:t>树形结构</a:t>
            </a:r>
            <a:r>
              <a:rPr kumimoji="1" lang="en-US" altLang="zh-CN" dirty="0"/>
              <a:t>_</a:t>
            </a:r>
            <a:r>
              <a:rPr kumimoji="1" lang="zh-CN" altLang="en-US" dirty="0"/>
              <a:t>二叉树</a:t>
            </a:r>
          </a:p>
        </p:txBody>
      </p:sp>
      <p:sp>
        <p:nvSpPr>
          <p:cNvPr id="3" name="内容占位符 2"/>
          <p:cNvSpPr>
            <a:spLocks noGrp="1"/>
          </p:cNvSpPr>
          <p:nvPr>
            <p:ph idx="1"/>
          </p:nvPr>
        </p:nvSpPr>
        <p:spPr/>
        <p:txBody>
          <a:bodyPr>
            <a:normAutofit/>
          </a:bodyPr>
          <a:lstStyle/>
          <a:p>
            <a:r>
              <a:rPr lang="zh-CN" altLang="en-US" sz="3000" dirty="0" smtClean="0"/>
              <a:t>树结构中的一些基本术语</a:t>
            </a:r>
            <a:endParaRPr lang="en-US" altLang="zh-CN" sz="3000" dirty="0" smtClean="0"/>
          </a:p>
          <a:p>
            <a:r>
              <a:rPr lang="en-US" altLang="zh-CN" sz="3000" dirty="0"/>
              <a:t>1)</a:t>
            </a:r>
            <a:r>
              <a:rPr lang="zh-CN" altLang="en-US" sz="3000" dirty="0"/>
              <a:t>结点：包含一个数据元素及若干指向其子树的分支。例如，在上图</a:t>
            </a:r>
            <a:r>
              <a:rPr lang="en-US" altLang="zh-CN" sz="3000" dirty="0"/>
              <a:t>c</a:t>
            </a:r>
            <a:r>
              <a:rPr lang="zh-CN" altLang="en-US" sz="3000" dirty="0"/>
              <a:t>的树总共</a:t>
            </a:r>
            <a:r>
              <a:rPr lang="en-US" altLang="zh-CN" sz="3000" dirty="0"/>
              <a:t>13</a:t>
            </a:r>
            <a:r>
              <a:rPr lang="zh-CN" altLang="en-US" sz="3000" dirty="0"/>
              <a:t>个结点。为方便起见，每个数据项用单个字母表示</a:t>
            </a:r>
            <a:r>
              <a:rPr lang="zh-CN" altLang="en-US" sz="3000" dirty="0" smtClean="0"/>
              <a:t>。</a:t>
            </a:r>
            <a:endParaRPr lang="en-US" altLang="zh-CN" sz="3000" dirty="0" smtClean="0"/>
          </a:p>
          <a:p>
            <a:r>
              <a:rPr lang="zh-CN" altLang="zh-CN" sz="3000" dirty="0"/>
              <a:t>2</a:t>
            </a:r>
            <a:r>
              <a:rPr lang="en-US" altLang="zh-CN" sz="3000" dirty="0" smtClean="0"/>
              <a:t>)</a:t>
            </a:r>
            <a:r>
              <a:rPr lang="zh-CN" altLang="en-US" sz="3000" dirty="0"/>
              <a:t>叶结点（终端结点）</a:t>
            </a:r>
            <a:r>
              <a:rPr lang="zh-CN" altLang="en-US" sz="3000" dirty="0" smtClean="0"/>
              <a:t>：孩子数目为</a:t>
            </a:r>
            <a:r>
              <a:rPr lang="en-US" altLang="zh-CN" sz="3000" dirty="0"/>
              <a:t>0</a:t>
            </a:r>
            <a:r>
              <a:rPr lang="zh-CN" altLang="en-US" sz="3000" dirty="0"/>
              <a:t>的结点。例如，在图</a:t>
            </a:r>
            <a:r>
              <a:rPr lang="en-US" altLang="zh-CN" sz="3000" dirty="0"/>
              <a:t>c</a:t>
            </a:r>
            <a:r>
              <a:rPr lang="zh-CN" altLang="en-US" sz="3000" dirty="0"/>
              <a:t>所示的树中，</a:t>
            </a:r>
            <a:r>
              <a:rPr lang="en-US" altLang="zh-CN" sz="3000" dirty="0"/>
              <a:t>{K,L,F,G,M,I,J}</a:t>
            </a:r>
            <a:r>
              <a:rPr lang="zh-CN" altLang="en-US" sz="3000" dirty="0"/>
              <a:t>构成树的叶结点的集合。</a:t>
            </a:r>
            <a:endParaRPr kumimoji="1" lang="zh-CN" altLang="en-US" sz="3000" dirty="0"/>
          </a:p>
        </p:txBody>
      </p:sp>
    </p:spTree>
    <p:extLst>
      <p:ext uri="{BB962C8B-B14F-4D97-AF65-F5344CB8AC3E}">
        <p14:creationId xmlns:p14="http://schemas.microsoft.com/office/powerpoint/2010/main" val="122378687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smtClean="0"/>
              <a:t>五</a:t>
            </a:r>
            <a:r>
              <a:rPr kumimoji="1" lang="zh-CN" altLang="en-US" dirty="0" smtClean="0"/>
              <a:t>、</a:t>
            </a:r>
            <a:r>
              <a:rPr kumimoji="1" lang="zh-CN" altLang="en-US" dirty="0"/>
              <a:t>树形结构</a:t>
            </a:r>
            <a:r>
              <a:rPr kumimoji="1" lang="en-US" altLang="zh-CN" dirty="0"/>
              <a:t>_</a:t>
            </a:r>
            <a:r>
              <a:rPr kumimoji="1" lang="zh-CN" altLang="en-US" dirty="0"/>
              <a:t>二叉树</a:t>
            </a:r>
          </a:p>
        </p:txBody>
      </p:sp>
      <p:sp>
        <p:nvSpPr>
          <p:cNvPr id="3" name="内容占位符 2"/>
          <p:cNvSpPr>
            <a:spLocks noGrp="1"/>
          </p:cNvSpPr>
          <p:nvPr>
            <p:ph idx="1"/>
          </p:nvPr>
        </p:nvSpPr>
        <p:spPr/>
        <p:txBody>
          <a:bodyPr>
            <a:normAutofit fontScale="92500"/>
          </a:bodyPr>
          <a:lstStyle/>
          <a:p>
            <a:r>
              <a:rPr lang="en-US" altLang="zh-CN" dirty="0"/>
              <a:t>3</a:t>
            </a:r>
            <a:r>
              <a:rPr lang="en-US" altLang="zh-CN" dirty="0" smtClean="0"/>
              <a:t>)</a:t>
            </a:r>
            <a:r>
              <a:rPr lang="zh-CN" altLang="en-US" dirty="0"/>
              <a:t>分支结点（非终端结点）：除叶结点以外的结点</a:t>
            </a:r>
            <a:r>
              <a:rPr lang="zh-CN" altLang="en-US" dirty="0" smtClean="0"/>
              <a:t>（孩子数目不为</a:t>
            </a:r>
            <a:r>
              <a:rPr lang="en-US" altLang="zh-CN" dirty="0"/>
              <a:t>0</a:t>
            </a:r>
            <a:r>
              <a:rPr lang="zh-CN" altLang="en-US" dirty="0"/>
              <a:t>的结点）。例如，在图</a:t>
            </a:r>
            <a:r>
              <a:rPr lang="en-US" altLang="zh-CN" dirty="0"/>
              <a:t>c</a:t>
            </a:r>
            <a:r>
              <a:rPr lang="zh-CN" altLang="en-US" dirty="0"/>
              <a:t>所示的树中，</a:t>
            </a:r>
            <a:r>
              <a:rPr lang="en-US" altLang="zh-CN" dirty="0"/>
              <a:t>A,B,C,D,E,H</a:t>
            </a:r>
            <a:r>
              <a:rPr lang="zh-CN" altLang="en-US" dirty="0"/>
              <a:t>就是分支结点</a:t>
            </a:r>
            <a:r>
              <a:rPr lang="zh-CN" altLang="en-US" dirty="0" smtClean="0"/>
              <a:t>。</a:t>
            </a:r>
            <a:endParaRPr lang="en-US" altLang="zh-CN" dirty="0" smtClean="0"/>
          </a:p>
          <a:p>
            <a:r>
              <a:rPr lang="en-US" altLang="zh-CN" dirty="0" smtClean="0"/>
              <a:t>4)</a:t>
            </a:r>
            <a:r>
              <a:rPr lang="zh-CN" altLang="en-US" dirty="0"/>
              <a:t>结点的层次：树中的每个结点都处在一定的层次上，即从根到该结点所经路径上的分支条数。例如，在图</a:t>
            </a:r>
            <a:r>
              <a:rPr lang="en-US" altLang="zh-CN" dirty="0"/>
              <a:t>c</a:t>
            </a:r>
            <a:r>
              <a:rPr lang="zh-CN" altLang="en-US" dirty="0"/>
              <a:t>所示的树中，根结点在第</a:t>
            </a:r>
            <a:r>
              <a:rPr lang="en-US" altLang="zh-CN" dirty="0"/>
              <a:t>1</a:t>
            </a:r>
            <a:r>
              <a:rPr lang="zh-CN" altLang="en-US" dirty="0"/>
              <a:t>层，它的子女结点在第</a:t>
            </a:r>
            <a:r>
              <a:rPr lang="en-US" altLang="zh-CN" dirty="0"/>
              <a:t>2</a:t>
            </a:r>
            <a:r>
              <a:rPr lang="zh-CN" altLang="en-US" dirty="0"/>
              <a:t>层，依次类推，树中任意一结点的层次为它的双亲结点的层次加</a:t>
            </a:r>
            <a:r>
              <a:rPr lang="en-US" altLang="zh-CN" dirty="0"/>
              <a:t>1</a:t>
            </a:r>
            <a:r>
              <a:rPr lang="zh-CN" altLang="en-US" dirty="0"/>
              <a:t>。</a:t>
            </a:r>
            <a:endParaRPr kumimoji="1" lang="zh-CN" altLang="en-US" dirty="0"/>
          </a:p>
        </p:txBody>
      </p:sp>
    </p:spTree>
    <p:extLst>
      <p:ext uri="{BB962C8B-B14F-4D97-AF65-F5344CB8AC3E}">
        <p14:creationId xmlns:p14="http://schemas.microsoft.com/office/powerpoint/2010/main" val="122378687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smtClean="0"/>
              <a:t>五</a:t>
            </a:r>
            <a:r>
              <a:rPr kumimoji="1" lang="zh-CN" altLang="en-US" dirty="0" smtClean="0"/>
              <a:t>、</a:t>
            </a:r>
            <a:r>
              <a:rPr kumimoji="1" lang="zh-CN" altLang="en-US" dirty="0"/>
              <a:t>树形结构</a:t>
            </a:r>
            <a:r>
              <a:rPr kumimoji="1" lang="en-US" altLang="zh-CN" dirty="0"/>
              <a:t>_</a:t>
            </a:r>
            <a:r>
              <a:rPr kumimoji="1" lang="zh-CN" altLang="en-US" dirty="0"/>
              <a:t>二叉树</a:t>
            </a:r>
          </a:p>
        </p:txBody>
      </p:sp>
      <p:sp>
        <p:nvSpPr>
          <p:cNvPr id="3" name="内容占位符 2"/>
          <p:cNvSpPr>
            <a:spLocks noGrp="1"/>
          </p:cNvSpPr>
          <p:nvPr>
            <p:ph idx="1"/>
          </p:nvPr>
        </p:nvSpPr>
        <p:spPr/>
        <p:txBody>
          <a:bodyPr/>
          <a:lstStyle/>
          <a:p>
            <a:r>
              <a:rPr lang="en-US" altLang="zh-CN" dirty="0"/>
              <a:t>5</a:t>
            </a:r>
            <a:r>
              <a:rPr lang="en-US" altLang="zh-CN" dirty="0" smtClean="0"/>
              <a:t>)</a:t>
            </a:r>
            <a:r>
              <a:rPr lang="zh-CN" altLang="en-US" dirty="0"/>
              <a:t>树的高（深）度：树中结点所处的最大层次，空树的高度为</a:t>
            </a:r>
            <a:r>
              <a:rPr lang="en-US" altLang="zh-CN" dirty="0"/>
              <a:t>0</a:t>
            </a:r>
            <a:r>
              <a:rPr lang="zh-CN" altLang="en-US" dirty="0"/>
              <a:t>，只有一个根结点的树的高度为</a:t>
            </a:r>
            <a:r>
              <a:rPr lang="en-US" altLang="zh-CN" dirty="0"/>
              <a:t>1</a:t>
            </a:r>
            <a:r>
              <a:rPr lang="zh-CN" altLang="en-US" dirty="0"/>
              <a:t>。例如，在图</a:t>
            </a:r>
            <a:r>
              <a:rPr lang="en-US" altLang="zh-CN" dirty="0"/>
              <a:t>c</a:t>
            </a:r>
            <a:r>
              <a:rPr lang="zh-CN" altLang="en-US" dirty="0"/>
              <a:t>所示的树中，树的高度为</a:t>
            </a:r>
            <a:r>
              <a:rPr lang="en-US" altLang="zh-CN" dirty="0"/>
              <a:t>4</a:t>
            </a:r>
            <a:r>
              <a:rPr lang="zh-CN" altLang="en-US" dirty="0"/>
              <a:t>。</a:t>
            </a:r>
            <a:endParaRPr kumimoji="1" lang="zh-CN" altLang="en-US" dirty="0"/>
          </a:p>
        </p:txBody>
      </p:sp>
    </p:spTree>
    <p:extLst>
      <p:ext uri="{BB962C8B-B14F-4D97-AF65-F5344CB8AC3E}">
        <p14:creationId xmlns:p14="http://schemas.microsoft.com/office/powerpoint/2010/main" val="122378687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smtClean="0"/>
              <a:t>五</a:t>
            </a:r>
            <a:r>
              <a:rPr kumimoji="1" lang="zh-CN" altLang="en-US" dirty="0" smtClean="0"/>
              <a:t>、</a:t>
            </a:r>
            <a:r>
              <a:rPr kumimoji="1" lang="zh-CN" altLang="en-US" dirty="0"/>
              <a:t>树形结构</a:t>
            </a:r>
            <a:r>
              <a:rPr kumimoji="1" lang="en-US" altLang="zh-CN" dirty="0"/>
              <a:t>_</a:t>
            </a:r>
            <a:r>
              <a:rPr kumimoji="1" lang="zh-CN" altLang="en-US" dirty="0"/>
              <a:t>二叉树</a:t>
            </a:r>
          </a:p>
        </p:txBody>
      </p:sp>
      <p:sp>
        <p:nvSpPr>
          <p:cNvPr id="3" name="内容占位符 2"/>
          <p:cNvSpPr>
            <a:spLocks noGrp="1"/>
          </p:cNvSpPr>
          <p:nvPr>
            <p:ph idx="1"/>
          </p:nvPr>
        </p:nvSpPr>
        <p:spPr/>
        <p:txBody>
          <a:bodyPr>
            <a:normAutofit/>
          </a:bodyPr>
          <a:lstStyle/>
          <a:p>
            <a:r>
              <a:rPr lang="zh-CN" altLang="en-US" dirty="0" smtClean="0"/>
              <a:t>树的基本操作</a:t>
            </a:r>
            <a:endParaRPr lang="en-US" altLang="zh-CN" dirty="0" smtClean="0"/>
          </a:p>
          <a:p>
            <a:pPr marL="0" indent="0">
              <a:buNone/>
            </a:pPr>
            <a:r>
              <a:rPr kumimoji="1" lang="en-US" altLang="zh-CN" dirty="0"/>
              <a:t>	</a:t>
            </a:r>
            <a:r>
              <a:rPr kumimoji="1" lang="zh-CN" altLang="en-US" dirty="0" smtClean="0"/>
              <a:t>构造树</a:t>
            </a:r>
            <a:endParaRPr kumimoji="1" lang="en-US" altLang="zh-CN" dirty="0" smtClean="0"/>
          </a:p>
          <a:p>
            <a:pPr marL="0" indent="0">
              <a:buNone/>
            </a:pPr>
            <a:r>
              <a:rPr kumimoji="1" lang="en-US" altLang="zh-CN" dirty="0"/>
              <a:t>	</a:t>
            </a:r>
            <a:r>
              <a:rPr kumimoji="1" lang="zh-CN" altLang="en-US" dirty="0" smtClean="0"/>
              <a:t>销毁树</a:t>
            </a:r>
            <a:endParaRPr kumimoji="1" lang="en-US" altLang="zh-CN" dirty="0" smtClean="0"/>
          </a:p>
          <a:p>
            <a:pPr marL="0" indent="0">
              <a:buNone/>
            </a:pPr>
            <a:r>
              <a:rPr kumimoji="1" lang="en-US" altLang="zh-CN" dirty="0"/>
              <a:t>	</a:t>
            </a:r>
            <a:r>
              <a:rPr kumimoji="1" lang="zh-CN" altLang="en-US" dirty="0" smtClean="0"/>
              <a:t>遍历树</a:t>
            </a:r>
            <a:endParaRPr kumimoji="1" lang="en-US" altLang="zh-CN" dirty="0" smtClean="0"/>
          </a:p>
          <a:p>
            <a:pPr marL="0" indent="0">
              <a:buNone/>
            </a:pPr>
            <a:r>
              <a:rPr kumimoji="1" lang="en-US" altLang="zh-CN" dirty="0"/>
              <a:t>	</a:t>
            </a:r>
            <a:r>
              <a:rPr kumimoji="1" lang="zh-CN" altLang="en-US" dirty="0" smtClean="0"/>
              <a:t>查找节点</a:t>
            </a:r>
            <a:endParaRPr kumimoji="1" lang="en-US" altLang="zh-CN" dirty="0" smtClean="0"/>
          </a:p>
          <a:p>
            <a:pPr marL="0" indent="0">
              <a:buNone/>
            </a:pPr>
            <a:r>
              <a:rPr kumimoji="1" lang="en-US" altLang="zh-CN" dirty="0"/>
              <a:t>	</a:t>
            </a:r>
            <a:r>
              <a:rPr kumimoji="1" lang="zh-CN" altLang="en-US" dirty="0" smtClean="0"/>
              <a:t>删除节点</a:t>
            </a:r>
            <a:endParaRPr kumimoji="1" lang="en-US" altLang="zh-CN" dirty="0" smtClean="0"/>
          </a:p>
          <a:p>
            <a:pPr marL="0" indent="0">
              <a:buNone/>
            </a:pPr>
            <a:r>
              <a:rPr kumimoji="1" lang="en-US" altLang="zh-CN" dirty="0" smtClean="0"/>
              <a:t>	</a:t>
            </a:r>
            <a:r>
              <a:rPr kumimoji="1" lang="zh-CN" altLang="en-US" dirty="0" smtClean="0"/>
              <a:t>判断树是否为空</a:t>
            </a:r>
            <a:endParaRPr kumimoji="1" lang="en-US" altLang="zh-CN" dirty="0" smtClean="0"/>
          </a:p>
          <a:p>
            <a:pPr marL="0" indent="0">
              <a:buNone/>
            </a:pPr>
            <a:endParaRPr kumimoji="1" lang="zh-CN" altLang="en-US" dirty="0"/>
          </a:p>
        </p:txBody>
      </p:sp>
    </p:spTree>
    <p:extLst>
      <p:ext uri="{BB962C8B-B14F-4D97-AF65-F5344CB8AC3E}">
        <p14:creationId xmlns:p14="http://schemas.microsoft.com/office/powerpoint/2010/main" val="122378687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smtClean="0"/>
              <a:t>五</a:t>
            </a:r>
            <a:r>
              <a:rPr kumimoji="1" lang="zh-CN" altLang="en-US" dirty="0" smtClean="0"/>
              <a:t>、</a:t>
            </a:r>
            <a:r>
              <a:rPr kumimoji="1" lang="zh-CN" altLang="en-US" dirty="0"/>
              <a:t>树形结构</a:t>
            </a:r>
            <a:r>
              <a:rPr kumimoji="1" lang="en-US" altLang="zh-CN" dirty="0"/>
              <a:t>_</a:t>
            </a:r>
            <a:r>
              <a:rPr kumimoji="1" lang="zh-CN" altLang="en-US" dirty="0"/>
              <a:t>二叉树</a:t>
            </a:r>
          </a:p>
        </p:txBody>
      </p:sp>
      <p:sp>
        <p:nvSpPr>
          <p:cNvPr id="3" name="内容占位符 2"/>
          <p:cNvSpPr>
            <a:spLocks noGrp="1"/>
          </p:cNvSpPr>
          <p:nvPr>
            <p:ph idx="1"/>
          </p:nvPr>
        </p:nvSpPr>
        <p:spPr/>
        <p:txBody>
          <a:bodyPr/>
          <a:lstStyle/>
          <a:p>
            <a:r>
              <a:rPr lang="zh-CN" altLang="en-US" dirty="0" smtClean="0"/>
              <a:t>二叉树</a:t>
            </a:r>
            <a:endParaRPr lang="en-US" altLang="zh-CN" dirty="0" smtClean="0"/>
          </a:p>
          <a:p>
            <a:pPr marL="457200" lvl="1" indent="0">
              <a:buNone/>
            </a:pPr>
            <a:r>
              <a:rPr kumimoji="1" lang="zh-CN" altLang="en-US" dirty="0" smtClean="0"/>
              <a:t>是一种树形结构，是</a:t>
            </a:r>
            <a:r>
              <a:rPr kumimoji="1" lang="en-US" altLang="zh-CN" dirty="0" smtClean="0"/>
              <a:t>n</a:t>
            </a:r>
            <a:r>
              <a:rPr kumimoji="1" lang="zh-CN" altLang="en-US" dirty="0" smtClean="0"/>
              <a:t>个节点的有限集合</a:t>
            </a:r>
            <a:endParaRPr kumimoji="1" lang="en-US" altLang="zh-CN" dirty="0" smtClean="0"/>
          </a:p>
          <a:p>
            <a:pPr marL="457200" lvl="1" indent="0">
              <a:buNone/>
            </a:pPr>
            <a:r>
              <a:rPr kumimoji="1" lang="zh-CN" altLang="en-US" dirty="0" smtClean="0"/>
              <a:t>或者为空树，或者为由一个根节点和两棵互不相交的左子树和右子树组成的。左子树和右子树又分别是一棵二叉树</a:t>
            </a:r>
            <a:endParaRPr kumimoji="1" lang="en-US" altLang="zh-CN" dirty="0" smtClean="0"/>
          </a:p>
          <a:p>
            <a:pPr marL="457200" lvl="1" indent="0">
              <a:buNone/>
            </a:pPr>
            <a:r>
              <a:rPr kumimoji="1" lang="zh-CN" altLang="en-US" dirty="0" smtClean="0"/>
              <a:t>二叉树有</a:t>
            </a:r>
            <a:r>
              <a:rPr kumimoji="1" lang="en-US" altLang="zh-CN" dirty="0" smtClean="0"/>
              <a:t>5</a:t>
            </a:r>
            <a:r>
              <a:rPr kumimoji="1" lang="zh-CN" altLang="en-US" dirty="0" smtClean="0"/>
              <a:t>种基本形态：</a:t>
            </a:r>
            <a:endParaRPr kumimoji="1" lang="en-US" altLang="zh-CN" dirty="0" smtClean="0"/>
          </a:p>
          <a:p>
            <a:pPr marL="457200" lvl="1" indent="0">
              <a:buNone/>
            </a:pPr>
            <a:r>
              <a:rPr kumimoji="1" lang="en-US" altLang="zh-CN" dirty="0"/>
              <a:t>	</a:t>
            </a:r>
            <a:r>
              <a:rPr kumimoji="1" lang="en-US" altLang="zh-CN" dirty="0" smtClean="0"/>
              <a:t>1</a:t>
            </a:r>
            <a:r>
              <a:rPr kumimoji="1" lang="zh-CN" altLang="en-US" dirty="0" smtClean="0"/>
              <a:t>）空</a:t>
            </a:r>
            <a:r>
              <a:rPr kumimoji="1" lang="en-US" altLang="zh-CN" dirty="0" smtClean="0"/>
              <a:t>	 2</a:t>
            </a:r>
            <a:r>
              <a:rPr kumimoji="1" lang="zh-CN" altLang="en-US" dirty="0" smtClean="0"/>
              <a:t>）仅有根节点</a:t>
            </a:r>
            <a:r>
              <a:rPr kumimoji="1" lang="en-US" altLang="zh-CN" dirty="0" smtClean="0"/>
              <a:t>  	3</a:t>
            </a:r>
            <a:r>
              <a:rPr kumimoji="1" lang="zh-CN" altLang="en-US" dirty="0" smtClean="0"/>
              <a:t>）左子树为空</a:t>
            </a:r>
            <a:endParaRPr kumimoji="1" lang="en-US" altLang="zh-CN" dirty="0" smtClean="0"/>
          </a:p>
          <a:p>
            <a:pPr marL="457200" lvl="1" indent="0">
              <a:buNone/>
            </a:pPr>
            <a:r>
              <a:rPr kumimoji="1" lang="en-US" altLang="zh-CN" dirty="0"/>
              <a:t>	</a:t>
            </a:r>
            <a:r>
              <a:rPr kumimoji="1" lang="en-US" altLang="zh-CN" dirty="0" smtClean="0"/>
              <a:t>4</a:t>
            </a:r>
            <a:r>
              <a:rPr kumimoji="1" lang="zh-CN" altLang="en-US" dirty="0" smtClean="0"/>
              <a:t>）右子树为空</a:t>
            </a:r>
            <a:r>
              <a:rPr kumimoji="1" lang="en-US" altLang="zh-CN" dirty="0" smtClean="0"/>
              <a:t>   5</a:t>
            </a:r>
            <a:r>
              <a:rPr kumimoji="1" lang="zh-CN" altLang="en-US" dirty="0" smtClean="0"/>
              <a:t>）左右子树均为空</a:t>
            </a:r>
            <a:endParaRPr kumimoji="1" lang="zh-CN" altLang="en-US" dirty="0"/>
          </a:p>
        </p:txBody>
      </p:sp>
    </p:spTree>
    <p:extLst>
      <p:ext uri="{BB962C8B-B14F-4D97-AF65-F5344CB8AC3E}">
        <p14:creationId xmlns:p14="http://schemas.microsoft.com/office/powerpoint/2010/main" val="122378687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smtClean="0"/>
              <a:t>五</a:t>
            </a:r>
            <a:r>
              <a:rPr kumimoji="1" lang="zh-CN" altLang="en-US" dirty="0" smtClean="0"/>
              <a:t>、</a:t>
            </a:r>
            <a:r>
              <a:rPr kumimoji="1" lang="zh-CN" altLang="en-US" dirty="0"/>
              <a:t>树形结构</a:t>
            </a:r>
            <a:r>
              <a:rPr kumimoji="1" lang="en-US" altLang="zh-CN" dirty="0"/>
              <a:t>_</a:t>
            </a:r>
            <a:r>
              <a:rPr kumimoji="1" lang="zh-CN" altLang="en-US" dirty="0"/>
              <a:t>二叉树</a:t>
            </a:r>
          </a:p>
        </p:txBody>
      </p:sp>
      <p:sp>
        <p:nvSpPr>
          <p:cNvPr id="3" name="内容占位符 2"/>
          <p:cNvSpPr>
            <a:spLocks noGrp="1"/>
          </p:cNvSpPr>
          <p:nvPr>
            <p:ph idx="1"/>
          </p:nvPr>
        </p:nvSpPr>
        <p:spPr/>
        <p:txBody>
          <a:bodyPr/>
          <a:lstStyle/>
          <a:p>
            <a:r>
              <a:rPr lang="zh-CN" altLang="en-US" dirty="0" smtClean="0"/>
              <a:t>几种特殊的二叉树：</a:t>
            </a:r>
            <a:endParaRPr lang="en-US" altLang="zh-CN" dirty="0" smtClean="0"/>
          </a:p>
          <a:p>
            <a:pPr lvl="1"/>
            <a:r>
              <a:rPr kumimoji="1" lang="zh-CN" altLang="en-US" dirty="0" smtClean="0"/>
              <a:t>满二叉树：</a:t>
            </a:r>
            <a:r>
              <a:rPr lang="zh-CN" altLang="en-US" dirty="0"/>
              <a:t>一棵高度为</a:t>
            </a:r>
            <a:r>
              <a:rPr lang="en-US" altLang="zh-CN" dirty="0"/>
              <a:t>h</a:t>
            </a:r>
            <a:r>
              <a:rPr lang="zh-CN" altLang="en-US" dirty="0"/>
              <a:t>，并且含有</a:t>
            </a:r>
            <a:r>
              <a:rPr lang="en-US" altLang="zh-CN" dirty="0"/>
              <a:t>2h-1</a:t>
            </a:r>
            <a:r>
              <a:rPr lang="zh-CN" altLang="en-US" dirty="0"/>
              <a:t>个结点的二叉树为满二叉树。因此，在满二叉树中，每一层结点都达到了最大个数。除最低层结点的度为</a:t>
            </a:r>
            <a:r>
              <a:rPr lang="en-US" altLang="zh-CN" dirty="0"/>
              <a:t>0</a:t>
            </a:r>
            <a:r>
              <a:rPr lang="zh-CN" altLang="en-US" dirty="0"/>
              <a:t>外，其他各层结点的度都为</a:t>
            </a:r>
            <a:r>
              <a:rPr lang="en-US" altLang="zh-CN" dirty="0"/>
              <a:t>2</a:t>
            </a:r>
            <a:r>
              <a:rPr lang="zh-CN" altLang="en-US" dirty="0" smtClean="0"/>
              <a:t>。</a:t>
            </a:r>
            <a:endParaRPr kumimoji="1" lang="en-US" altLang="zh-CN" dirty="0" smtClean="0"/>
          </a:p>
        </p:txBody>
      </p:sp>
    </p:spTree>
    <p:extLst>
      <p:ext uri="{BB962C8B-B14F-4D97-AF65-F5344CB8AC3E}">
        <p14:creationId xmlns:p14="http://schemas.microsoft.com/office/powerpoint/2010/main" val="195999811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smtClean="0"/>
              <a:t>五</a:t>
            </a:r>
            <a:r>
              <a:rPr kumimoji="1" lang="zh-CN" altLang="en-US" dirty="0" smtClean="0"/>
              <a:t>、</a:t>
            </a:r>
            <a:r>
              <a:rPr kumimoji="1" lang="zh-CN" altLang="en-US" dirty="0"/>
              <a:t>树形结构</a:t>
            </a:r>
            <a:r>
              <a:rPr kumimoji="1" lang="en-US" altLang="zh-CN" dirty="0"/>
              <a:t>_</a:t>
            </a:r>
            <a:r>
              <a:rPr kumimoji="1" lang="zh-CN" altLang="en-US" dirty="0"/>
              <a:t>二叉树</a:t>
            </a:r>
          </a:p>
        </p:txBody>
      </p:sp>
      <p:sp>
        <p:nvSpPr>
          <p:cNvPr id="3" name="内容占位符 2"/>
          <p:cNvSpPr>
            <a:spLocks noGrp="1"/>
          </p:cNvSpPr>
          <p:nvPr>
            <p:ph idx="1"/>
          </p:nvPr>
        </p:nvSpPr>
        <p:spPr/>
        <p:txBody>
          <a:bodyPr>
            <a:normAutofit/>
          </a:bodyPr>
          <a:lstStyle/>
          <a:p>
            <a:pPr marL="342900" lvl="1" indent="-342900">
              <a:buFont typeface="Arial"/>
              <a:buChar char="•"/>
            </a:pPr>
            <a:r>
              <a:rPr kumimoji="1" lang="zh-CN" altLang="en-US" sz="2600" dirty="0"/>
              <a:t>完全二叉树：</a:t>
            </a:r>
            <a:endParaRPr kumimoji="1" lang="en-US" altLang="zh-CN" sz="2600" dirty="0"/>
          </a:p>
          <a:p>
            <a:pPr marL="0" indent="0">
              <a:buNone/>
            </a:pPr>
            <a:r>
              <a:rPr lang="zh-CN" altLang="en-US" sz="2600" dirty="0"/>
              <a:t>一个深度为</a:t>
            </a:r>
            <a:r>
              <a:rPr lang="en-US" altLang="zh-CN" sz="2600" dirty="0"/>
              <a:t>h</a:t>
            </a:r>
            <a:r>
              <a:rPr lang="zh-CN" altLang="en-US" sz="2600" dirty="0"/>
              <a:t>的二叉树，每层结点的数目如果满足：</a:t>
            </a:r>
          </a:p>
          <a:p>
            <a:pPr marL="0" indent="0">
              <a:buNone/>
            </a:pPr>
            <a:r>
              <a:rPr lang="en-US" altLang="zh-CN" sz="2600" dirty="0"/>
              <a:t>a)</a:t>
            </a:r>
            <a:r>
              <a:rPr lang="zh-CN" altLang="en-US" sz="2600" dirty="0"/>
              <a:t>第</a:t>
            </a:r>
            <a:r>
              <a:rPr lang="en-US" altLang="zh-CN" sz="2600" dirty="0" err="1"/>
              <a:t>i</a:t>
            </a:r>
            <a:r>
              <a:rPr lang="zh-CN" altLang="en-US" sz="2600" dirty="0"/>
              <a:t>层（</a:t>
            </a:r>
            <a:r>
              <a:rPr lang="en-US" altLang="zh-CN" sz="2600" dirty="0"/>
              <a:t>1≤i≤h-1</a:t>
            </a:r>
            <a:r>
              <a:rPr lang="zh-CN" altLang="en-US" sz="2600" dirty="0"/>
              <a:t>）上的结点的个数均为</a:t>
            </a:r>
            <a:r>
              <a:rPr lang="en-US" altLang="zh-CN" sz="2600" dirty="0"/>
              <a:t>2i-1</a:t>
            </a:r>
            <a:r>
              <a:rPr lang="zh-CN" altLang="en-US" sz="2600" dirty="0"/>
              <a:t>；</a:t>
            </a:r>
          </a:p>
          <a:p>
            <a:pPr marL="0" indent="0">
              <a:buNone/>
            </a:pPr>
            <a:r>
              <a:rPr lang="en-US" altLang="zh-CN" sz="2600" dirty="0"/>
              <a:t>b)</a:t>
            </a:r>
            <a:r>
              <a:rPr lang="zh-CN" altLang="en-US" sz="2600" dirty="0"/>
              <a:t>第</a:t>
            </a:r>
            <a:r>
              <a:rPr lang="en-US" altLang="zh-CN" sz="2600" dirty="0"/>
              <a:t>h</a:t>
            </a:r>
            <a:r>
              <a:rPr lang="zh-CN" altLang="en-US" sz="2600" dirty="0"/>
              <a:t>层从右边起连续缺若干个结点</a:t>
            </a:r>
            <a:r>
              <a:rPr lang="zh-CN" altLang="en-US" sz="2600" dirty="0" smtClean="0"/>
              <a:t>。</a:t>
            </a:r>
            <a:endParaRPr lang="en-US" altLang="zh-CN" sz="2600" dirty="0" smtClean="0"/>
          </a:p>
          <a:p>
            <a:r>
              <a:rPr lang="zh-CN" altLang="en-US" sz="2600" dirty="0"/>
              <a:t>这样的二叉树称为完全二叉树。其特点是：</a:t>
            </a:r>
          </a:p>
          <a:p>
            <a:r>
              <a:rPr lang="en-US" altLang="zh-CN" sz="2600" dirty="0"/>
              <a:t>1)</a:t>
            </a:r>
            <a:r>
              <a:rPr lang="zh-CN" altLang="en-US" sz="2600" dirty="0"/>
              <a:t>叶结点仅在层次最大的两层出现；</a:t>
            </a:r>
          </a:p>
          <a:p>
            <a:r>
              <a:rPr lang="en-US" altLang="zh-CN" sz="2600" dirty="0"/>
              <a:t>2)</a:t>
            </a:r>
            <a:r>
              <a:rPr lang="zh-CN" altLang="en-US" sz="2600" dirty="0"/>
              <a:t>对任一结点，若其右子树的高度为</a:t>
            </a:r>
            <a:r>
              <a:rPr lang="en-US" altLang="zh-CN" sz="2600" dirty="0"/>
              <a:t>l</a:t>
            </a:r>
            <a:r>
              <a:rPr lang="zh-CN" altLang="en-US" sz="2600" dirty="0"/>
              <a:t>，则其左子树的高度只能是</a:t>
            </a:r>
            <a:r>
              <a:rPr lang="en-US" altLang="zh-CN" sz="2600" dirty="0"/>
              <a:t>l</a:t>
            </a:r>
            <a:r>
              <a:rPr lang="zh-CN" altLang="en-US" sz="2600" dirty="0"/>
              <a:t>，或</a:t>
            </a:r>
            <a:r>
              <a:rPr lang="en-US" altLang="zh-CN" sz="2600" dirty="0"/>
              <a:t>l+1</a:t>
            </a:r>
            <a:r>
              <a:rPr lang="zh-CN" altLang="en-US" sz="2600" dirty="0"/>
              <a:t>。</a:t>
            </a:r>
            <a:endParaRPr kumimoji="1" lang="zh-CN" altLang="en-US" sz="2600" dirty="0"/>
          </a:p>
        </p:txBody>
      </p:sp>
    </p:spTree>
    <p:extLst>
      <p:ext uri="{BB962C8B-B14F-4D97-AF65-F5344CB8AC3E}">
        <p14:creationId xmlns:p14="http://schemas.microsoft.com/office/powerpoint/2010/main" val="1959998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a:t>
            </a:r>
            <a:r>
              <a:rPr kumimoji="1" lang="zh-CN" altLang="en-US" dirty="0" smtClean="0"/>
              <a:t>语法 </a:t>
            </a:r>
            <a:r>
              <a:rPr kumimoji="1" lang="en-US" altLang="zh-CN" dirty="0" smtClean="0"/>
              <a:t>--</a:t>
            </a:r>
            <a:r>
              <a:rPr kumimoji="1" lang="zh-CN" altLang="en-US" dirty="0" smtClean="0"/>
              <a:t> 关键字</a:t>
            </a:r>
            <a:endParaRPr kumimoji="1" lang="zh-CN" altLang="en-US" dirty="0"/>
          </a:p>
        </p:txBody>
      </p:sp>
      <p:sp>
        <p:nvSpPr>
          <p:cNvPr id="3" name="内容占位符 2"/>
          <p:cNvSpPr>
            <a:spLocks noGrp="1"/>
          </p:cNvSpPr>
          <p:nvPr>
            <p:ph idx="1"/>
          </p:nvPr>
        </p:nvSpPr>
        <p:spPr/>
        <p:txBody>
          <a:bodyPr/>
          <a:lstStyle/>
          <a:p>
            <a:r>
              <a:rPr kumimoji="1" lang="en-US" altLang="zh-CN" dirty="0"/>
              <a:t>C</a:t>
            </a:r>
            <a:r>
              <a:rPr kumimoji="1" lang="zh-CN" altLang="en-US" dirty="0"/>
              <a:t>语言中提供的</a:t>
            </a:r>
            <a:r>
              <a:rPr kumimoji="1" lang="zh-CN" altLang="en-US" dirty="0" smtClean="0"/>
              <a:t>具有特殊含义的</a:t>
            </a:r>
            <a:r>
              <a:rPr kumimoji="1" lang="zh-CN" altLang="en-US" dirty="0"/>
              <a:t>符号，也称为保留</a:t>
            </a:r>
            <a:r>
              <a:rPr kumimoji="1" lang="zh-CN" altLang="en-US" dirty="0" smtClean="0"/>
              <a:t>字</a:t>
            </a:r>
            <a:endParaRPr kumimoji="1" lang="en-US" altLang="zh-CN" dirty="0" smtClean="0"/>
          </a:p>
          <a:p>
            <a:pPr lvl="1"/>
            <a:r>
              <a:rPr kumimoji="1" lang="zh-CN" altLang="en-US" dirty="0" smtClean="0"/>
              <a:t>在大部分的编译环</a:t>
            </a:r>
            <a:r>
              <a:rPr kumimoji="1" lang="zh-CN" altLang="en-US" dirty="0"/>
              <a:t>境中都会以</a:t>
            </a:r>
            <a:r>
              <a:rPr kumimoji="1" lang="zh-CN" altLang="en-US" dirty="0" smtClean="0"/>
              <a:t>特殊的颜色标识</a:t>
            </a:r>
            <a:endParaRPr kumimoji="1" lang="en-US" altLang="zh-CN" dirty="0" smtClean="0"/>
          </a:p>
          <a:p>
            <a:pPr lvl="1"/>
            <a:r>
              <a:rPr kumimoji="1" lang="en-US" altLang="en-US" dirty="0" smtClean="0"/>
              <a:t>通常</a:t>
            </a:r>
            <a:r>
              <a:rPr kumimoji="1" lang="zh-CN" altLang="en-US" dirty="0" smtClean="0"/>
              <a:t>是小写的</a:t>
            </a:r>
            <a:endParaRPr kumimoji="1" lang="en-US" altLang="zh-CN" dirty="0" smtClean="0"/>
          </a:p>
          <a:p>
            <a:pPr lvl="1"/>
            <a:r>
              <a:rPr kumimoji="1" lang="en-US" altLang="zh-CN" dirty="0" smtClean="0"/>
              <a:t>C</a:t>
            </a:r>
            <a:r>
              <a:rPr kumimoji="1" lang="zh-CN" altLang="en-US" dirty="0" smtClean="0"/>
              <a:t>提供了</a:t>
            </a:r>
            <a:r>
              <a:rPr kumimoji="1" lang="en-US" altLang="zh-CN" dirty="0" smtClean="0"/>
              <a:t>32</a:t>
            </a:r>
            <a:r>
              <a:rPr kumimoji="1" lang="zh-CN" altLang="en-US" dirty="0"/>
              <a:t>个关键</a:t>
            </a:r>
            <a:r>
              <a:rPr kumimoji="1" lang="zh-CN" altLang="en-US" dirty="0" smtClean="0"/>
              <a:t>字</a:t>
            </a:r>
            <a:r>
              <a:rPr kumimoji="1" lang="en-US" altLang="zh-CN" dirty="0" smtClean="0"/>
              <a:t>(</a:t>
            </a:r>
            <a:r>
              <a:rPr kumimoji="1" lang="zh-CN" altLang="en-US" dirty="0" smtClean="0"/>
              <a:t>除此，</a:t>
            </a:r>
            <a:r>
              <a:rPr kumimoji="1" lang="en-US" altLang="zh-CN" dirty="0" smtClean="0"/>
              <a:t>C99</a:t>
            </a:r>
            <a:r>
              <a:rPr kumimoji="1" lang="zh-CN" altLang="en-US" dirty="0" smtClean="0"/>
              <a:t>另新增</a:t>
            </a:r>
            <a:r>
              <a:rPr kumimoji="1" lang="en-US" altLang="zh-CN" dirty="0" smtClean="0"/>
              <a:t>5</a:t>
            </a:r>
            <a:r>
              <a:rPr kumimoji="1" lang="zh-CN" altLang="en-US" dirty="0" smtClean="0"/>
              <a:t>个</a:t>
            </a:r>
            <a:r>
              <a:rPr kumimoji="1" lang="en-US" altLang="zh-CN" dirty="0" smtClean="0"/>
              <a:t>)</a:t>
            </a:r>
          </a:p>
          <a:p>
            <a:pPr marL="914400" lvl="2" indent="0">
              <a:buNone/>
            </a:pPr>
            <a:r>
              <a:rPr kumimoji="1" lang="en-US" altLang="zh-CN" dirty="0"/>
              <a:t>i</a:t>
            </a:r>
            <a:r>
              <a:rPr kumimoji="1" lang="en-US" altLang="zh-CN" dirty="0" smtClean="0"/>
              <a:t>f for while break case </a:t>
            </a:r>
            <a:endParaRPr kumimoji="1" lang="zh-CN" altLang="en-US" dirty="0"/>
          </a:p>
        </p:txBody>
      </p:sp>
    </p:spTree>
    <p:extLst>
      <p:ext uri="{BB962C8B-B14F-4D97-AF65-F5344CB8AC3E}">
        <p14:creationId xmlns:p14="http://schemas.microsoft.com/office/powerpoint/2010/main" val="143143679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smtClean="0"/>
              <a:t>五</a:t>
            </a:r>
            <a:r>
              <a:rPr kumimoji="1" lang="zh-CN" altLang="en-US" dirty="0" smtClean="0"/>
              <a:t>、</a:t>
            </a:r>
            <a:r>
              <a:rPr kumimoji="1" lang="zh-CN" altLang="en-US" dirty="0"/>
              <a:t>树形结构</a:t>
            </a:r>
            <a:r>
              <a:rPr kumimoji="1" lang="en-US" altLang="zh-CN" dirty="0"/>
              <a:t>_</a:t>
            </a:r>
            <a:r>
              <a:rPr kumimoji="1" lang="zh-CN" altLang="en-US" dirty="0"/>
              <a:t>二叉树</a:t>
            </a:r>
          </a:p>
        </p:txBody>
      </p:sp>
      <p:sp>
        <p:nvSpPr>
          <p:cNvPr id="3" name="内容占位符 2"/>
          <p:cNvSpPr>
            <a:spLocks noGrp="1"/>
          </p:cNvSpPr>
          <p:nvPr>
            <p:ph idx="1"/>
          </p:nvPr>
        </p:nvSpPr>
        <p:spPr/>
        <p:txBody>
          <a:bodyPr>
            <a:normAutofit/>
          </a:bodyPr>
          <a:lstStyle/>
          <a:p>
            <a:pPr marL="342900" lvl="1" indent="-342900">
              <a:buFont typeface="Arial"/>
              <a:buChar char="•"/>
            </a:pPr>
            <a:r>
              <a:rPr kumimoji="1" lang="zh-CN" altLang="en-US" dirty="0"/>
              <a:t>排序二叉树：</a:t>
            </a:r>
            <a:r>
              <a:rPr lang="zh-CN" altLang="en-US" dirty="0"/>
              <a:t>一棵二叉树或者是空二叉树，或者是如下性质的二叉树</a:t>
            </a:r>
            <a:endParaRPr kumimoji="1" lang="zh-CN" altLang="en-US" dirty="0"/>
          </a:p>
          <a:p>
            <a:pPr marL="0" indent="0">
              <a:buNone/>
            </a:pPr>
            <a:r>
              <a:rPr lang="en-US" altLang="zh-CN" sz="2800" dirty="0"/>
              <a:t>a)</a:t>
            </a:r>
            <a:r>
              <a:rPr lang="zh-CN" altLang="en-US" sz="2800" dirty="0"/>
              <a:t>左子树上所有结点的关键字均小于根结点的关键字；</a:t>
            </a:r>
          </a:p>
          <a:p>
            <a:pPr marL="0" indent="0">
              <a:buNone/>
            </a:pPr>
            <a:r>
              <a:rPr lang="en-US" altLang="zh-CN" sz="2800" dirty="0"/>
              <a:t>b)</a:t>
            </a:r>
            <a:r>
              <a:rPr lang="zh-CN" altLang="en-US" sz="2800" dirty="0"/>
              <a:t>右子树上所有结点的关键字均大于根结点的关键字；</a:t>
            </a:r>
          </a:p>
          <a:p>
            <a:pPr marL="0" indent="0">
              <a:buNone/>
            </a:pPr>
            <a:r>
              <a:rPr lang="en-US" altLang="zh-CN" sz="2800" dirty="0"/>
              <a:t>c)</a:t>
            </a:r>
            <a:r>
              <a:rPr lang="zh-CN" altLang="en-US" sz="2800" dirty="0"/>
              <a:t>左子树和右子树本身又各是一棵二叉排序树。</a:t>
            </a:r>
            <a:endParaRPr kumimoji="1" lang="zh-CN" altLang="en-US" sz="2800" dirty="0"/>
          </a:p>
        </p:txBody>
      </p:sp>
    </p:spTree>
    <p:extLst>
      <p:ext uri="{BB962C8B-B14F-4D97-AF65-F5344CB8AC3E}">
        <p14:creationId xmlns:p14="http://schemas.microsoft.com/office/powerpoint/2010/main" val="195999811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smtClean="0"/>
              <a:t>五</a:t>
            </a:r>
            <a:r>
              <a:rPr kumimoji="1" lang="zh-CN" altLang="en-US" dirty="0" smtClean="0"/>
              <a:t>、</a:t>
            </a:r>
            <a:r>
              <a:rPr kumimoji="1" lang="zh-CN" altLang="en-US" dirty="0"/>
              <a:t>树形结构</a:t>
            </a:r>
            <a:r>
              <a:rPr kumimoji="1" lang="en-US" altLang="zh-CN" dirty="0"/>
              <a:t>_</a:t>
            </a:r>
            <a:r>
              <a:rPr kumimoji="1" lang="zh-CN" altLang="en-US" dirty="0"/>
              <a:t>二叉树</a:t>
            </a:r>
          </a:p>
        </p:txBody>
      </p:sp>
      <p:sp>
        <p:nvSpPr>
          <p:cNvPr id="3" name="内容占位符 2"/>
          <p:cNvSpPr>
            <a:spLocks noGrp="1"/>
          </p:cNvSpPr>
          <p:nvPr>
            <p:ph idx="1"/>
          </p:nvPr>
        </p:nvSpPr>
        <p:spPr/>
        <p:txBody>
          <a:bodyPr/>
          <a:lstStyle/>
          <a:p>
            <a:r>
              <a:rPr lang="zh-CN" altLang="en-US" dirty="0" smtClean="0"/>
              <a:t>平衡二叉树：</a:t>
            </a:r>
            <a:endParaRPr lang="en-US" altLang="zh-CN" dirty="0" smtClean="0"/>
          </a:p>
          <a:p>
            <a:r>
              <a:rPr lang="zh-CN" altLang="en-US" dirty="0" smtClean="0"/>
              <a:t>平衡</a:t>
            </a:r>
            <a:r>
              <a:rPr lang="zh-CN" altLang="en-US" dirty="0"/>
              <a:t>因子：树上任一结点的左子树深度减去右子树深度的差值。若一棵二叉树中，每个结点的平衡因子之绝对值都不大于</a:t>
            </a:r>
            <a:r>
              <a:rPr lang="en-US" altLang="zh-CN" dirty="0"/>
              <a:t>1</a:t>
            </a:r>
            <a:r>
              <a:rPr lang="zh-CN" altLang="en-US" dirty="0"/>
              <a:t>，则称这棵二叉树为平衡二叉树。</a:t>
            </a:r>
          </a:p>
          <a:p>
            <a:r>
              <a:rPr lang="zh-CN" altLang="en-US" dirty="0"/>
              <a:t>根据平衡二叉树的定义可以知道，任一结点的平衡因子只能取</a:t>
            </a:r>
            <a:r>
              <a:rPr lang="en-US" altLang="zh-CN" dirty="0"/>
              <a:t>1,0,-1</a:t>
            </a:r>
            <a:r>
              <a:rPr lang="zh-CN" altLang="en-US" dirty="0"/>
              <a:t>。</a:t>
            </a:r>
            <a:endParaRPr lang="en-US" altLang="zh-CN" dirty="0" smtClean="0"/>
          </a:p>
        </p:txBody>
      </p:sp>
    </p:spTree>
    <p:extLst>
      <p:ext uri="{BB962C8B-B14F-4D97-AF65-F5344CB8AC3E}">
        <p14:creationId xmlns:p14="http://schemas.microsoft.com/office/powerpoint/2010/main" val="195999811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smtClean="0"/>
              <a:t>五</a:t>
            </a:r>
            <a:r>
              <a:rPr kumimoji="1" lang="zh-CN" altLang="en-US" dirty="0" smtClean="0"/>
              <a:t>、</a:t>
            </a:r>
            <a:r>
              <a:rPr kumimoji="1" lang="zh-CN" altLang="en-US" dirty="0"/>
              <a:t>树形结构</a:t>
            </a:r>
            <a:r>
              <a:rPr kumimoji="1" lang="en-US" altLang="zh-CN" dirty="0"/>
              <a:t>_</a:t>
            </a:r>
            <a:r>
              <a:rPr kumimoji="1" lang="zh-CN" altLang="en-US" dirty="0"/>
              <a:t>二叉树</a:t>
            </a:r>
          </a:p>
        </p:txBody>
      </p:sp>
      <p:sp>
        <p:nvSpPr>
          <p:cNvPr id="3" name="内容占位符 2"/>
          <p:cNvSpPr>
            <a:spLocks noGrp="1"/>
          </p:cNvSpPr>
          <p:nvPr>
            <p:ph idx="1"/>
          </p:nvPr>
        </p:nvSpPr>
        <p:spPr/>
        <p:txBody>
          <a:bodyPr/>
          <a:lstStyle/>
          <a:p>
            <a:r>
              <a:rPr lang="zh-CN" altLang="en-US" dirty="0" smtClean="0"/>
              <a:t>二叉树的遍历：</a:t>
            </a:r>
            <a:endParaRPr lang="en-US" altLang="zh-CN" dirty="0" smtClean="0"/>
          </a:p>
          <a:p>
            <a:pPr lvl="1"/>
            <a:r>
              <a:rPr lang="zh-CN" altLang="en-US" b="1" dirty="0" smtClean="0"/>
              <a:t>先序遍历：</a:t>
            </a:r>
            <a:endParaRPr lang="en-US" altLang="zh-CN" b="1" dirty="0" smtClean="0"/>
          </a:p>
          <a:p>
            <a:pPr marL="0" indent="0">
              <a:buNone/>
            </a:pPr>
            <a:r>
              <a:rPr lang="en-US" altLang="zh-CN" b="1" dirty="0" smtClean="0"/>
              <a:t>		1</a:t>
            </a:r>
            <a:r>
              <a:rPr lang="zh-CN" altLang="en-US" b="1" dirty="0"/>
              <a:t>）访问根结点；</a:t>
            </a:r>
            <a:endParaRPr lang="zh-CN" altLang="en-US" dirty="0"/>
          </a:p>
          <a:p>
            <a:pPr marL="0" indent="0">
              <a:buNone/>
            </a:pPr>
            <a:r>
              <a:rPr lang="en-US" altLang="zh-CN" b="1" dirty="0" smtClean="0"/>
              <a:t>		2</a:t>
            </a:r>
            <a:r>
              <a:rPr lang="zh-CN" altLang="en-US" b="1" dirty="0"/>
              <a:t>）先序遍历左子树；</a:t>
            </a:r>
            <a:endParaRPr lang="zh-CN" altLang="en-US" dirty="0"/>
          </a:p>
          <a:p>
            <a:pPr marL="0" indent="0">
              <a:buNone/>
            </a:pPr>
            <a:r>
              <a:rPr lang="en-US" altLang="zh-CN" b="1" dirty="0" smtClean="0"/>
              <a:t>		3</a:t>
            </a:r>
            <a:r>
              <a:rPr lang="zh-CN" altLang="en-US" b="1" dirty="0"/>
              <a:t>）先序遍历右子树。</a:t>
            </a:r>
            <a:endParaRPr kumimoji="1" lang="zh-CN" altLang="en-US" dirty="0"/>
          </a:p>
        </p:txBody>
      </p:sp>
    </p:spTree>
    <p:extLst>
      <p:ext uri="{BB962C8B-B14F-4D97-AF65-F5344CB8AC3E}">
        <p14:creationId xmlns:p14="http://schemas.microsoft.com/office/powerpoint/2010/main" val="195999811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smtClean="0"/>
              <a:t>五</a:t>
            </a:r>
            <a:r>
              <a:rPr kumimoji="1" lang="zh-CN" altLang="en-US" dirty="0" smtClean="0"/>
              <a:t>、</a:t>
            </a:r>
            <a:r>
              <a:rPr kumimoji="1" lang="zh-CN" altLang="en-US" dirty="0"/>
              <a:t>树形结构</a:t>
            </a:r>
            <a:r>
              <a:rPr kumimoji="1" lang="en-US" altLang="zh-CN" dirty="0"/>
              <a:t>_</a:t>
            </a:r>
            <a:r>
              <a:rPr kumimoji="1" lang="zh-CN" altLang="en-US" dirty="0"/>
              <a:t>二叉树</a:t>
            </a:r>
          </a:p>
        </p:txBody>
      </p:sp>
      <p:sp>
        <p:nvSpPr>
          <p:cNvPr id="3" name="内容占位符 2"/>
          <p:cNvSpPr>
            <a:spLocks noGrp="1"/>
          </p:cNvSpPr>
          <p:nvPr>
            <p:ph idx="1"/>
          </p:nvPr>
        </p:nvSpPr>
        <p:spPr/>
        <p:txBody>
          <a:bodyPr>
            <a:normAutofit/>
          </a:bodyPr>
          <a:lstStyle/>
          <a:p>
            <a:r>
              <a:rPr lang="zh-CN" altLang="en-US" dirty="0"/>
              <a:t>二叉树的遍历</a:t>
            </a:r>
            <a:r>
              <a:rPr lang="zh-CN" altLang="en-US" dirty="0" smtClean="0"/>
              <a:t>：</a:t>
            </a:r>
            <a:endParaRPr lang="en-US" altLang="en-US" b="1" dirty="0" smtClean="0"/>
          </a:p>
          <a:p>
            <a:pPr lvl="1"/>
            <a:r>
              <a:rPr lang="en-US" altLang="en-US" b="1" dirty="0" smtClean="0"/>
              <a:t>中</a:t>
            </a:r>
            <a:r>
              <a:rPr lang="zh-CN" altLang="en-US" b="1" dirty="0" smtClean="0"/>
              <a:t>序遍历：</a:t>
            </a:r>
            <a:endParaRPr lang="en-US" altLang="zh-CN" b="1" dirty="0" smtClean="0"/>
          </a:p>
          <a:p>
            <a:pPr marL="0" indent="0">
              <a:buNone/>
            </a:pPr>
            <a:r>
              <a:rPr lang="en-US" altLang="zh-CN" b="1" dirty="0"/>
              <a:t>		1</a:t>
            </a:r>
            <a:r>
              <a:rPr lang="zh-CN" altLang="en-US" b="1" dirty="0" smtClean="0"/>
              <a:t>）</a:t>
            </a:r>
            <a:r>
              <a:rPr lang="en-US" altLang="en-US" b="1" dirty="0" smtClean="0"/>
              <a:t>中</a:t>
            </a:r>
            <a:r>
              <a:rPr lang="zh-CN" altLang="en-US" b="1" dirty="0" smtClean="0"/>
              <a:t>序遍历左子树</a:t>
            </a:r>
            <a:r>
              <a:rPr lang="zh-CN" altLang="en-US" b="1" dirty="0"/>
              <a:t>；</a:t>
            </a:r>
            <a:endParaRPr lang="zh-CN" altLang="en-US" dirty="0"/>
          </a:p>
          <a:p>
            <a:pPr marL="0" indent="0">
              <a:buNone/>
            </a:pPr>
            <a:r>
              <a:rPr lang="en-US" altLang="zh-CN" b="1" dirty="0"/>
              <a:t>		2</a:t>
            </a:r>
            <a:r>
              <a:rPr lang="zh-CN" altLang="en-US" b="1" dirty="0" smtClean="0"/>
              <a:t>）</a:t>
            </a:r>
            <a:r>
              <a:rPr lang="zh-CN" altLang="en-US" b="1" dirty="0"/>
              <a:t>访问根结点；</a:t>
            </a:r>
            <a:endParaRPr lang="zh-CN" altLang="en-US" dirty="0"/>
          </a:p>
          <a:p>
            <a:pPr marL="0" indent="0">
              <a:buNone/>
            </a:pPr>
            <a:r>
              <a:rPr lang="en-US" altLang="zh-CN" b="1" dirty="0"/>
              <a:t>		3</a:t>
            </a:r>
            <a:r>
              <a:rPr lang="zh-CN" altLang="en-US" b="1" dirty="0" smtClean="0"/>
              <a:t>）中序遍历右子树</a:t>
            </a:r>
            <a:r>
              <a:rPr lang="zh-CN" altLang="en-US" b="1" dirty="0"/>
              <a:t>。</a:t>
            </a:r>
            <a:endParaRPr kumimoji="1" lang="zh-CN" altLang="en-US" dirty="0"/>
          </a:p>
          <a:p>
            <a:endParaRPr kumimoji="1" lang="zh-CN" altLang="en-US" dirty="0"/>
          </a:p>
        </p:txBody>
      </p:sp>
    </p:spTree>
    <p:extLst>
      <p:ext uri="{BB962C8B-B14F-4D97-AF65-F5344CB8AC3E}">
        <p14:creationId xmlns:p14="http://schemas.microsoft.com/office/powerpoint/2010/main" val="195999811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smtClean="0"/>
              <a:t>五</a:t>
            </a:r>
            <a:r>
              <a:rPr kumimoji="1" lang="zh-CN" altLang="en-US" dirty="0" smtClean="0"/>
              <a:t>、</a:t>
            </a:r>
            <a:r>
              <a:rPr kumimoji="1" lang="zh-CN" altLang="en-US" dirty="0"/>
              <a:t>树形结构</a:t>
            </a:r>
            <a:r>
              <a:rPr kumimoji="1" lang="en-US" altLang="zh-CN" dirty="0"/>
              <a:t>_</a:t>
            </a:r>
            <a:r>
              <a:rPr kumimoji="1" lang="zh-CN" altLang="en-US" dirty="0"/>
              <a:t>二叉树</a:t>
            </a:r>
          </a:p>
        </p:txBody>
      </p:sp>
      <p:sp>
        <p:nvSpPr>
          <p:cNvPr id="3" name="内容占位符 2"/>
          <p:cNvSpPr>
            <a:spLocks noGrp="1"/>
          </p:cNvSpPr>
          <p:nvPr>
            <p:ph idx="1"/>
          </p:nvPr>
        </p:nvSpPr>
        <p:spPr/>
        <p:txBody>
          <a:bodyPr/>
          <a:lstStyle/>
          <a:p>
            <a:r>
              <a:rPr lang="zh-CN" altLang="en-US" dirty="0"/>
              <a:t>二叉树的遍历：</a:t>
            </a:r>
            <a:endParaRPr lang="en-US" altLang="en-US" b="1" dirty="0"/>
          </a:p>
          <a:p>
            <a:pPr lvl="1"/>
            <a:r>
              <a:rPr lang="en-US" altLang="en-US" b="1" dirty="0" smtClean="0"/>
              <a:t>后</a:t>
            </a:r>
            <a:r>
              <a:rPr lang="zh-CN" altLang="en-US" b="1" dirty="0" smtClean="0"/>
              <a:t>序遍历</a:t>
            </a:r>
            <a:r>
              <a:rPr lang="zh-CN" altLang="en-US" b="1" dirty="0"/>
              <a:t>：</a:t>
            </a:r>
            <a:endParaRPr lang="en-US" altLang="zh-CN" b="1" dirty="0"/>
          </a:p>
          <a:p>
            <a:pPr marL="0" indent="0">
              <a:buNone/>
            </a:pPr>
            <a:r>
              <a:rPr lang="en-US" altLang="zh-CN" b="1" dirty="0" smtClean="0"/>
              <a:t>		1</a:t>
            </a:r>
            <a:r>
              <a:rPr lang="zh-CN" altLang="en-US" b="1" dirty="0" smtClean="0"/>
              <a:t>）</a:t>
            </a:r>
            <a:r>
              <a:rPr lang="zh-CN" altLang="en-US" b="1" dirty="0"/>
              <a:t>后序遍历左子树</a:t>
            </a:r>
            <a:r>
              <a:rPr lang="zh-CN" altLang="en-US" b="1" dirty="0" smtClean="0"/>
              <a:t>；</a:t>
            </a:r>
            <a:endParaRPr lang="zh-CN" altLang="en-US" dirty="0" smtClean="0"/>
          </a:p>
          <a:p>
            <a:pPr marL="0" indent="0">
              <a:buNone/>
            </a:pPr>
            <a:r>
              <a:rPr lang="en-US" altLang="zh-CN" b="1" dirty="0"/>
              <a:t>		2</a:t>
            </a:r>
            <a:r>
              <a:rPr lang="zh-CN" altLang="en-US" b="1" dirty="0" smtClean="0"/>
              <a:t>）后序遍历右子树；</a:t>
            </a:r>
            <a:endParaRPr lang="zh-CN" altLang="en-US" dirty="0"/>
          </a:p>
          <a:p>
            <a:pPr marL="0" indent="0">
              <a:buNone/>
            </a:pPr>
            <a:r>
              <a:rPr lang="en-US" altLang="zh-CN" b="1" dirty="0"/>
              <a:t>		3</a:t>
            </a:r>
            <a:r>
              <a:rPr lang="zh-CN" altLang="en-US" b="1" dirty="0" smtClean="0"/>
              <a:t>）访问根结点。</a:t>
            </a:r>
            <a:endParaRPr kumimoji="1" lang="zh-CN" altLang="en-US" dirty="0"/>
          </a:p>
          <a:p>
            <a:endParaRPr kumimoji="1" lang="zh-CN" altLang="en-US" dirty="0"/>
          </a:p>
        </p:txBody>
      </p:sp>
    </p:spTree>
    <p:extLst>
      <p:ext uri="{BB962C8B-B14F-4D97-AF65-F5344CB8AC3E}">
        <p14:creationId xmlns:p14="http://schemas.microsoft.com/office/powerpoint/2010/main" val="195999811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smtClean="0"/>
              <a:t>五</a:t>
            </a:r>
            <a:r>
              <a:rPr kumimoji="1" lang="zh-CN" altLang="en-US" dirty="0" smtClean="0"/>
              <a:t>、</a:t>
            </a:r>
            <a:r>
              <a:rPr kumimoji="1" lang="zh-CN" altLang="en-US" dirty="0"/>
              <a:t>树形结构</a:t>
            </a:r>
            <a:r>
              <a:rPr kumimoji="1" lang="en-US" altLang="zh-CN" dirty="0"/>
              <a:t>_</a:t>
            </a:r>
            <a:r>
              <a:rPr kumimoji="1" lang="zh-CN" altLang="en-US" dirty="0"/>
              <a:t>二叉树</a:t>
            </a:r>
          </a:p>
        </p:txBody>
      </p:sp>
      <p:sp>
        <p:nvSpPr>
          <p:cNvPr id="3" name="内容占位符 2"/>
          <p:cNvSpPr>
            <a:spLocks noGrp="1"/>
          </p:cNvSpPr>
          <p:nvPr>
            <p:ph idx="1"/>
          </p:nvPr>
        </p:nvSpPr>
        <p:spPr/>
        <p:txBody>
          <a:bodyPr/>
          <a:lstStyle/>
          <a:p>
            <a:r>
              <a:rPr lang="zh-CN" altLang="en-US" dirty="0" smtClean="0"/>
              <a:t>二叉树的另外一些操作：</a:t>
            </a:r>
            <a:endParaRPr lang="en-US" altLang="zh-CN" dirty="0" smtClean="0"/>
          </a:p>
          <a:p>
            <a:pPr lvl="1"/>
            <a:r>
              <a:rPr kumimoji="1" lang="zh-CN" altLang="en-US" sz="3200" dirty="0" smtClean="0"/>
              <a:t>除了基本操作外，二叉树的其他操作有：</a:t>
            </a:r>
            <a:endParaRPr kumimoji="1" lang="en-US" altLang="zh-CN" sz="3200" dirty="0" smtClean="0"/>
          </a:p>
          <a:p>
            <a:pPr marL="914400" lvl="2" indent="0">
              <a:buNone/>
            </a:pPr>
            <a:r>
              <a:rPr kumimoji="1" lang="en-US" altLang="en-US" sz="3200" dirty="0" smtClean="0"/>
              <a:t>层序遍历二叉树</a:t>
            </a:r>
            <a:endParaRPr kumimoji="1" lang="en-US" altLang="zh-CN" sz="3200" dirty="0" smtClean="0"/>
          </a:p>
          <a:p>
            <a:pPr marL="914400" lvl="2" indent="0">
              <a:buNone/>
            </a:pPr>
            <a:r>
              <a:rPr kumimoji="1" lang="zh-CN" altLang="en-US" sz="3200" dirty="0" smtClean="0"/>
              <a:t>计算二叉树的深度</a:t>
            </a:r>
            <a:endParaRPr kumimoji="1" lang="en-US" altLang="zh-CN" sz="3200" dirty="0" smtClean="0"/>
          </a:p>
          <a:p>
            <a:pPr marL="914400" lvl="2" indent="0">
              <a:buNone/>
            </a:pPr>
            <a:r>
              <a:rPr kumimoji="1" lang="zh-CN" altLang="en-US" sz="3200" dirty="0" smtClean="0"/>
              <a:t>判断一棵二叉树是否平衡二叉树</a:t>
            </a:r>
            <a:endParaRPr kumimoji="1" lang="en-US" altLang="zh-CN" sz="3200" dirty="0" smtClean="0"/>
          </a:p>
          <a:p>
            <a:pPr marL="914400" lvl="2" indent="0">
              <a:buNone/>
            </a:pPr>
            <a:r>
              <a:rPr kumimoji="1" lang="zh-CN" altLang="en-US" sz="3200" dirty="0" smtClean="0"/>
              <a:t>镜面反转整个二叉树</a:t>
            </a:r>
            <a:endParaRPr kumimoji="1" lang="zh-CN" altLang="en-US" sz="3200" dirty="0"/>
          </a:p>
        </p:txBody>
      </p:sp>
    </p:spTree>
    <p:extLst>
      <p:ext uri="{BB962C8B-B14F-4D97-AF65-F5344CB8AC3E}">
        <p14:creationId xmlns:p14="http://schemas.microsoft.com/office/powerpoint/2010/main" val="127700356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smtClean="0"/>
              <a:t>五</a:t>
            </a:r>
            <a:r>
              <a:rPr kumimoji="1" lang="zh-CN" altLang="en-US" dirty="0" smtClean="0"/>
              <a:t>、</a:t>
            </a:r>
            <a:r>
              <a:rPr kumimoji="1" lang="zh-CN" altLang="en-US" dirty="0"/>
              <a:t>树形结构</a:t>
            </a:r>
            <a:r>
              <a:rPr kumimoji="1" lang="en-US" altLang="zh-CN" dirty="0" smtClean="0"/>
              <a:t>_</a:t>
            </a:r>
            <a:r>
              <a:rPr kumimoji="1" lang="zh-CN" altLang="en-US" dirty="0" smtClean="0"/>
              <a:t>哈夫曼树</a:t>
            </a:r>
            <a:endParaRPr kumimoji="1" lang="zh-CN" altLang="en-US" dirty="0"/>
          </a:p>
        </p:txBody>
      </p:sp>
      <p:sp>
        <p:nvSpPr>
          <p:cNvPr id="3" name="内容占位符 2"/>
          <p:cNvSpPr>
            <a:spLocks noGrp="1"/>
          </p:cNvSpPr>
          <p:nvPr>
            <p:ph idx="1"/>
          </p:nvPr>
        </p:nvSpPr>
        <p:spPr/>
        <p:txBody>
          <a:bodyPr>
            <a:normAutofit/>
          </a:bodyPr>
          <a:lstStyle/>
          <a:p>
            <a:r>
              <a:rPr lang="zh-CN" altLang="en-US" dirty="0" smtClean="0"/>
              <a:t>哈夫曼树</a:t>
            </a:r>
            <a:r>
              <a:rPr lang="en-US" altLang="zh-CN" dirty="0" smtClean="0"/>
              <a:t>(</a:t>
            </a:r>
            <a:r>
              <a:rPr lang="en-US" altLang="zh-CN" dirty="0"/>
              <a:t>Huffman Tree</a:t>
            </a:r>
            <a:r>
              <a:rPr lang="en-US" altLang="zh-CN" dirty="0" smtClean="0"/>
              <a:t>)</a:t>
            </a:r>
            <a:r>
              <a:rPr lang="zh-CN" altLang="en-US" dirty="0" smtClean="0"/>
              <a:t>：</a:t>
            </a:r>
            <a:endParaRPr lang="en-US" altLang="zh-CN" dirty="0" smtClean="0"/>
          </a:p>
          <a:p>
            <a:pPr marL="0" indent="0">
              <a:buNone/>
            </a:pPr>
            <a:r>
              <a:rPr lang="en-US" altLang="zh-CN" dirty="0" smtClean="0"/>
              <a:t>	</a:t>
            </a:r>
            <a:r>
              <a:rPr lang="zh-CN" altLang="en-US" dirty="0" smtClean="0"/>
              <a:t>哈夫曼树是一种带权路径长度</a:t>
            </a:r>
            <a:r>
              <a:rPr lang="zh-CN" altLang="en-US" dirty="0"/>
              <a:t>最短的二叉树，也称为最优二叉树</a:t>
            </a:r>
            <a:r>
              <a:rPr lang="zh-CN" altLang="en-US" dirty="0" smtClean="0"/>
              <a:t>。</a:t>
            </a:r>
            <a:endParaRPr lang="en-US" altLang="zh-CN" dirty="0" smtClean="0"/>
          </a:p>
          <a:p>
            <a:pPr marL="0" indent="0">
              <a:buNone/>
            </a:pPr>
            <a:r>
              <a:rPr lang="en-US" altLang="zh-CN" dirty="0" smtClean="0"/>
              <a:t>	</a:t>
            </a:r>
            <a:r>
              <a:rPr lang="zh-CN" altLang="en-US" dirty="0" smtClean="0"/>
              <a:t>给</a:t>
            </a:r>
            <a:r>
              <a:rPr lang="zh-CN" altLang="en-US" dirty="0"/>
              <a:t>定</a:t>
            </a:r>
            <a:r>
              <a:rPr lang="en-US" altLang="zh-CN" dirty="0"/>
              <a:t>n</a:t>
            </a:r>
            <a:r>
              <a:rPr lang="zh-CN" altLang="en-US" dirty="0"/>
              <a:t>个权值作为</a:t>
            </a:r>
            <a:r>
              <a:rPr lang="en-US" altLang="zh-CN" dirty="0"/>
              <a:t>n</a:t>
            </a:r>
            <a:r>
              <a:rPr lang="zh-CN" altLang="en-US" dirty="0"/>
              <a:t>个叶子结点，构造一棵二叉树，若带权路径长度达到最小</a:t>
            </a:r>
            <a:r>
              <a:rPr lang="zh-CN" altLang="en-US" dirty="0" smtClean="0"/>
              <a:t>，也就是权值较</a:t>
            </a:r>
            <a:r>
              <a:rPr lang="zh-CN" altLang="en-US" dirty="0"/>
              <a:t>大的结点离根较</a:t>
            </a:r>
            <a:r>
              <a:rPr lang="zh-CN" altLang="en-US" dirty="0" smtClean="0"/>
              <a:t>近，这样的二叉树称为哈夫曼树。</a:t>
            </a:r>
            <a:endParaRPr kumimoji="1" lang="zh-CN" altLang="en-US" dirty="0"/>
          </a:p>
        </p:txBody>
      </p:sp>
    </p:spTree>
    <p:extLst>
      <p:ext uri="{BB962C8B-B14F-4D97-AF65-F5344CB8AC3E}">
        <p14:creationId xmlns:p14="http://schemas.microsoft.com/office/powerpoint/2010/main" val="200258336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smtClean="0"/>
              <a:t>五</a:t>
            </a:r>
            <a:r>
              <a:rPr kumimoji="1" lang="zh-CN" altLang="en-US" dirty="0" smtClean="0"/>
              <a:t>、</a:t>
            </a:r>
            <a:r>
              <a:rPr kumimoji="1" lang="zh-CN" altLang="en-US" dirty="0"/>
              <a:t>树形结构</a:t>
            </a:r>
            <a:r>
              <a:rPr kumimoji="1" lang="en-US" altLang="zh-CN" dirty="0" smtClean="0"/>
              <a:t>_</a:t>
            </a:r>
            <a:r>
              <a:rPr kumimoji="1" lang="zh-CN" altLang="en-US" dirty="0"/>
              <a:t>哈夫曼树</a:t>
            </a:r>
          </a:p>
        </p:txBody>
      </p:sp>
      <p:sp>
        <p:nvSpPr>
          <p:cNvPr id="3" name="内容占位符 2"/>
          <p:cNvSpPr>
            <a:spLocks noGrp="1"/>
          </p:cNvSpPr>
          <p:nvPr>
            <p:ph idx="1"/>
          </p:nvPr>
        </p:nvSpPr>
        <p:spPr/>
        <p:txBody>
          <a:bodyPr/>
          <a:lstStyle/>
          <a:p>
            <a:r>
              <a:rPr lang="zh-CN" altLang="en-US" b="1" dirty="0" smtClean="0"/>
              <a:t>哈夫曼编码</a:t>
            </a:r>
            <a:r>
              <a:rPr lang="zh-CN" altLang="en-US" b="1" dirty="0"/>
              <a:t>：</a:t>
            </a:r>
            <a:endParaRPr lang="en-US" altLang="zh-CN" b="1" dirty="0"/>
          </a:p>
          <a:p>
            <a:pPr marL="0" indent="0">
              <a:buNone/>
            </a:pPr>
            <a:r>
              <a:rPr lang="en-US" altLang="en-US" b="1" dirty="0"/>
              <a:t>	</a:t>
            </a:r>
            <a:r>
              <a:rPr lang="zh-CN" altLang="en-US" dirty="0"/>
              <a:t>利用哈夫曼树求得的用于通信的二进制编码称为哈夫曼编码。树中从根到每个叶子节点都有一条路径，对路径上的各分支约定指向左子树的分支表示”</a:t>
            </a:r>
            <a:r>
              <a:rPr lang="en-US" altLang="zh-CN" dirty="0"/>
              <a:t>0”</a:t>
            </a:r>
            <a:r>
              <a:rPr lang="zh-CN" altLang="en-US" dirty="0"/>
              <a:t>码，指向右子树的分支表示“</a:t>
            </a:r>
            <a:r>
              <a:rPr lang="en-US" altLang="zh-CN" dirty="0"/>
              <a:t>1”</a:t>
            </a:r>
            <a:r>
              <a:rPr lang="zh-CN" altLang="en-US" dirty="0"/>
              <a:t>码，</a:t>
            </a:r>
            <a:r>
              <a:rPr lang="zh-CN" altLang="en-US" dirty="0" smtClean="0"/>
              <a:t>取每条路径上的“</a:t>
            </a:r>
            <a:r>
              <a:rPr lang="en-US" altLang="zh-CN" dirty="0"/>
              <a:t>0</a:t>
            </a:r>
            <a:r>
              <a:rPr lang="en-US" altLang="zh-CN" dirty="0" smtClean="0"/>
              <a:t>”</a:t>
            </a:r>
            <a:r>
              <a:rPr lang="en-US" altLang="zh-CN" dirty="0"/>
              <a:t> </a:t>
            </a:r>
            <a:r>
              <a:rPr lang="zh-CN" altLang="en-US" dirty="0" smtClean="0"/>
              <a:t>或</a:t>
            </a:r>
            <a:r>
              <a:rPr lang="zh-CN" altLang="en-US" dirty="0"/>
              <a:t>“</a:t>
            </a:r>
            <a:r>
              <a:rPr lang="en-US" altLang="zh-CN" dirty="0"/>
              <a:t>1</a:t>
            </a:r>
            <a:r>
              <a:rPr lang="en-US" altLang="zh-CN" dirty="0" smtClean="0"/>
              <a:t>”</a:t>
            </a:r>
            <a:r>
              <a:rPr lang="zh-CN" altLang="en-US" dirty="0" smtClean="0"/>
              <a:t>的序列作为各个叶子节点对应</a:t>
            </a:r>
            <a:r>
              <a:rPr lang="zh-CN" altLang="en-US" dirty="0"/>
              <a:t>的字符编码，即是哈夫曼编码。</a:t>
            </a:r>
            <a:endParaRPr lang="en-US" altLang="en-US" b="1" dirty="0"/>
          </a:p>
          <a:p>
            <a:endParaRPr lang="en-US" altLang="en-US" b="1" dirty="0"/>
          </a:p>
          <a:p>
            <a:endParaRPr kumimoji="1" lang="zh-CN" altLang="en-US" dirty="0"/>
          </a:p>
        </p:txBody>
      </p:sp>
    </p:spTree>
    <p:extLst>
      <p:ext uri="{BB962C8B-B14F-4D97-AF65-F5344CB8AC3E}">
        <p14:creationId xmlns:p14="http://schemas.microsoft.com/office/powerpoint/2010/main" val="200258336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smtClean="0"/>
              <a:t>五</a:t>
            </a:r>
            <a:r>
              <a:rPr kumimoji="1" lang="zh-CN" altLang="en-US" dirty="0" smtClean="0"/>
              <a:t>、</a:t>
            </a:r>
            <a:r>
              <a:rPr kumimoji="1" lang="zh-CN" altLang="en-US" dirty="0"/>
              <a:t>树形结构</a:t>
            </a:r>
            <a:r>
              <a:rPr kumimoji="1" lang="en-US" altLang="zh-CN" dirty="0" smtClean="0"/>
              <a:t>_</a:t>
            </a:r>
            <a:r>
              <a:rPr kumimoji="1" lang="zh-CN" altLang="en-US" dirty="0"/>
              <a:t>哈夫曼树</a:t>
            </a:r>
          </a:p>
        </p:txBody>
      </p:sp>
      <p:sp>
        <p:nvSpPr>
          <p:cNvPr id="3" name="内容占位符 2"/>
          <p:cNvSpPr>
            <a:spLocks noGrp="1"/>
          </p:cNvSpPr>
          <p:nvPr>
            <p:ph idx="1"/>
          </p:nvPr>
        </p:nvSpPr>
        <p:spPr/>
        <p:txBody>
          <a:bodyPr>
            <a:normAutofit/>
          </a:bodyPr>
          <a:lstStyle/>
          <a:p>
            <a:r>
              <a:rPr lang="en-US" altLang="en-US" dirty="0" smtClean="0"/>
              <a:t>基本概念：</a:t>
            </a:r>
          </a:p>
          <a:p>
            <a:pPr marL="0" indent="0">
              <a:buNone/>
            </a:pPr>
            <a:r>
              <a:rPr lang="en-US" altLang="zh-CN" b="1" dirty="0" smtClean="0"/>
              <a:t>1</a:t>
            </a:r>
            <a:r>
              <a:rPr lang="zh-CN" altLang="en-US" b="1" dirty="0" smtClean="0"/>
              <a:t>、路径和路径长度</a:t>
            </a:r>
            <a:endParaRPr lang="en-US" altLang="zh-CN" dirty="0" smtClean="0"/>
          </a:p>
          <a:p>
            <a:pPr marL="0" indent="0">
              <a:buNone/>
            </a:pPr>
            <a:r>
              <a:rPr lang="en-US" altLang="zh-CN" dirty="0"/>
              <a:t>	</a:t>
            </a:r>
            <a:r>
              <a:rPr lang="zh-CN" altLang="en-US" dirty="0" smtClean="0"/>
              <a:t>在一棵树中</a:t>
            </a:r>
            <a:r>
              <a:rPr lang="zh-CN" altLang="en-US" dirty="0"/>
              <a:t>，从一个结点往下可以达到的孩子或孙子结点之间的通路，称为路径。通路中分支的数目称为路径长度。若规定根结点的层数为</a:t>
            </a:r>
            <a:r>
              <a:rPr lang="en-US" altLang="zh-CN" dirty="0"/>
              <a:t>1</a:t>
            </a:r>
            <a:r>
              <a:rPr lang="zh-CN" altLang="en-US" dirty="0"/>
              <a:t>，则从根结点到第</a:t>
            </a:r>
            <a:r>
              <a:rPr lang="en-US" altLang="zh-CN" dirty="0"/>
              <a:t>L</a:t>
            </a:r>
            <a:r>
              <a:rPr lang="zh-CN" altLang="en-US" dirty="0"/>
              <a:t>层结</a:t>
            </a:r>
            <a:r>
              <a:rPr lang="zh-CN" altLang="en-US" dirty="0" smtClean="0"/>
              <a:t>点的路径长度为</a:t>
            </a:r>
            <a:r>
              <a:rPr lang="en-US" altLang="zh-CN" dirty="0"/>
              <a:t>L-1</a:t>
            </a:r>
            <a:r>
              <a:rPr lang="zh-CN" altLang="en-US" dirty="0"/>
              <a:t>。</a:t>
            </a:r>
          </a:p>
          <a:p>
            <a:pPr marL="457200" lvl="1" indent="0">
              <a:buNone/>
            </a:pPr>
            <a:endParaRPr lang="en-US" altLang="en-US" b="1" dirty="0"/>
          </a:p>
          <a:p>
            <a:endParaRPr kumimoji="1" lang="zh-CN" altLang="en-US" dirty="0"/>
          </a:p>
        </p:txBody>
      </p:sp>
    </p:spTree>
    <p:extLst>
      <p:ext uri="{BB962C8B-B14F-4D97-AF65-F5344CB8AC3E}">
        <p14:creationId xmlns:p14="http://schemas.microsoft.com/office/powerpoint/2010/main" val="316606051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smtClean="0"/>
              <a:t>五</a:t>
            </a:r>
            <a:r>
              <a:rPr kumimoji="1" lang="zh-CN" altLang="en-US" dirty="0" smtClean="0"/>
              <a:t>、</a:t>
            </a:r>
            <a:r>
              <a:rPr kumimoji="1" lang="zh-CN" altLang="en-US" dirty="0"/>
              <a:t>树形结构</a:t>
            </a:r>
            <a:r>
              <a:rPr kumimoji="1" lang="en-US" altLang="zh-CN" dirty="0" smtClean="0"/>
              <a:t>_</a:t>
            </a:r>
            <a:r>
              <a:rPr kumimoji="1" lang="zh-CN" altLang="en-US" dirty="0"/>
              <a:t>哈夫曼树</a:t>
            </a:r>
          </a:p>
        </p:txBody>
      </p:sp>
      <p:sp>
        <p:nvSpPr>
          <p:cNvPr id="3" name="内容占位符 2"/>
          <p:cNvSpPr>
            <a:spLocks noGrp="1"/>
          </p:cNvSpPr>
          <p:nvPr>
            <p:ph idx="1"/>
          </p:nvPr>
        </p:nvSpPr>
        <p:spPr/>
        <p:txBody>
          <a:bodyPr>
            <a:normAutofit/>
          </a:bodyPr>
          <a:lstStyle/>
          <a:p>
            <a:r>
              <a:rPr lang="en-US" altLang="en-US" dirty="0" smtClean="0"/>
              <a:t>基本概念：</a:t>
            </a:r>
          </a:p>
          <a:p>
            <a:pPr marL="0" indent="0">
              <a:buNone/>
            </a:pPr>
            <a:r>
              <a:rPr lang="en-US" altLang="zh-CN" b="1" dirty="0" smtClean="0"/>
              <a:t>2</a:t>
            </a:r>
            <a:r>
              <a:rPr lang="zh-CN" altLang="en-US" b="1" dirty="0" smtClean="0"/>
              <a:t>、结点的权及带权路径长度</a:t>
            </a:r>
            <a:endParaRPr lang="en-US" altLang="zh-CN" b="1" dirty="0" smtClean="0"/>
          </a:p>
          <a:p>
            <a:pPr marL="0" indent="0">
              <a:buNone/>
            </a:pPr>
            <a:r>
              <a:rPr lang="en-US" altLang="zh-CN" dirty="0"/>
              <a:t>	</a:t>
            </a:r>
            <a:r>
              <a:rPr lang="zh-CN" altLang="en-US" dirty="0"/>
              <a:t>若将树中结点赋给一个有着某种含义的数值，则这个数值称为该结点的权。结点的带权路径长度为：从根结点到该结点之间的路径长度与该结点的权的乘积。</a:t>
            </a:r>
            <a:endParaRPr lang="en-US" altLang="en-US" b="1" dirty="0"/>
          </a:p>
          <a:p>
            <a:endParaRPr kumimoji="1" lang="zh-CN" altLang="en-US" dirty="0"/>
          </a:p>
        </p:txBody>
      </p:sp>
    </p:spTree>
    <p:extLst>
      <p:ext uri="{BB962C8B-B14F-4D97-AF65-F5344CB8AC3E}">
        <p14:creationId xmlns:p14="http://schemas.microsoft.com/office/powerpoint/2010/main" val="264718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C</a:t>
            </a:r>
            <a:r>
              <a:rPr kumimoji="1" lang="en-US" altLang="en-US" dirty="0" err="1" smtClean="0"/>
              <a:t>语法</a:t>
            </a:r>
            <a:r>
              <a:rPr kumimoji="1" lang="zh-CN" altLang="en-US" dirty="0" smtClean="0"/>
              <a:t> </a:t>
            </a:r>
            <a:r>
              <a:rPr kumimoji="1" lang="en-US" altLang="en-US" dirty="0" smtClean="0"/>
              <a:t>-- 标识符</a:t>
            </a:r>
            <a:endParaRPr kumimoji="1" lang="zh-CN" altLang="en-US" dirty="0"/>
          </a:p>
        </p:txBody>
      </p:sp>
      <p:sp>
        <p:nvSpPr>
          <p:cNvPr id="3" name="内容占位符 2"/>
          <p:cNvSpPr>
            <a:spLocks noGrp="1"/>
          </p:cNvSpPr>
          <p:nvPr>
            <p:ph idx="1"/>
          </p:nvPr>
        </p:nvSpPr>
        <p:spPr/>
        <p:txBody>
          <a:bodyPr/>
          <a:lstStyle/>
          <a:p>
            <a:r>
              <a:rPr kumimoji="1" lang="zh-CN" altLang="en-US" dirty="0"/>
              <a:t>程序员自己定义的用来区分不同东西</a:t>
            </a:r>
            <a:r>
              <a:rPr kumimoji="1" lang="en-US" altLang="zh-CN" dirty="0"/>
              <a:t>(</a:t>
            </a:r>
            <a:r>
              <a:rPr kumimoji="1" lang="zh-CN" altLang="en-US" dirty="0"/>
              <a:t>比如：变量，函数</a:t>
            </a:r>
            <a:r>
              <a:rPr kumimoji="1" lang="en-US" altLang="zh-CN" dirty="0"/>
              <a:t>)</a:t>
            </a:r>
            <a:r>
              <a:rPr kumimoji="1" lang="zh-CN" altLang="en-US" dirty="0"/>
              <a:t>的名称，不能使用关键字来命名</a:t>
            </a:r>
          </a:p>
          <a:p>
            <a:r>
              <a:rPr kumimoji="1" lang="zh-CN" altLang="en-US" dirty="0"/>
              <a:t>	标识</a:t>
            </a:r>
            <a:r>
              <a:rPr kumimoji="1" lang="zh-CN" altLang="en-US" dirty="0" smtClean="0"/>
              <a:t>符的命名规则：</a:t>
            </a:r>
            <a:endParaRPr kumimoji="1" lang="en-US" altLang="zh-CN" dirty="0" smtClean="0"/>
          </a:p>
          <a:p>
            <a:pPr lvl="1"/>
            <a:r>
              <a:rPr kumimoji="1" lang="zh-CN" altLang="en-US" dirty="0" smtClean="0"/>
              <a:t>以字母或</a:t>
            </a:r>
            <a:r>
              <a:rPr kumimoji="1" lang="en-US" altLang="zh-CN" dirty="0"/>
              <a:t>_</a:t>
            </a:r>
            <a:r>
              <a:rPr kumimoji="1" lang="zh-CN" altLang="en-US" dirty="0"/>
              <a:t>开头，不能是</a:t>
            </a:r>
            <a:r>
              <a:rPr kumimoji="1" lang="zh-CN" altLang="en-US" dirty="0" smtClean="0"/>
              <a:t>数字</a:t>
            </a:r>
            <a:endParaRPr kumimoji="1" lang="en-US" altLang="zh-CN" dirty="0" smtClean="0"/>
          </a:p>
          <a:p>
            <a:pPr lvl="1"/>
            <a:r>
              <a:rPr kumimoji="1" lang="zh-CN" altLang="en-US" dirty="0" smtClean="0"/>
              <a:t>不能出现</a:t>
            </a:r>
            <a:r>
              <a:rPr kumimoji="1" lang="zh-CN" altLang="en-US" dirty="0"/>
              <a:t>特殊字</a:t>
            </a:r>
            <a:r>
              <a:rPr kumimoji="1" lang="zh-CN" altLang="en-US" dirty="0" smtClean="0"/>
              <a:t>符</a:t>
            </a:r>
            <a:endParaRPr kumimoji="1" lang="en-US" altLang="zh-CN" dirty="0" smtClean="0"/>
          </a:p>
          <a:p>
            <a:pPr lvl="1"/>
            <a:r>
              <a:rPr kumimoji="1" lang="zh-CN" altLang="en-US" dirty="0" smtClean="0"/>
              <a:t>标识符名称最好能够望名知义</a:t>
            </a:r>
            <a:endParaRPr kumimoji="1" lang="zh-CN" altLang="en-US" dirty="0"/>
          </a:p>
        </p:txBody>
      </p:sp>
    </p:spTree>
    <p:extLst>
      <p:ext uri="{BB962C8B-B14F-4D97-AF65-F5344CB8AC3E}">
        <p14:creationId xmlns:p14="http://schemas.microsoft.com/office/powerpoint/2010/main" val="20471223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smtClean="0"/>
              <a:t>五</a:t>
            </a:r>
            <a:r>
              <a:rPr kumimoji="1" lang="zh-CN" altLang="en-US" dirty="0" smtClean="0"/>
              <a:t>、</a:t>
            </a:r>
            <a:r>
              <a:rPr kumimoji="1" lang="zh-CN" altLang="en-US" dirty="0"/>
              <a:t>树形结构</a:t>
            </a:r>
            <a:r>
              <a:rPr kumimoji="1" lang="en-US" altLang="zh-CN" dirty="0" smtClean="0"/>
              <a:t>_</a:t>
            </a:r>
            <a:r>
              <a:rPr kumimoji="1" lang="zh-CN" altLang="en-US" dirty="0"/>
              <a:t>哈夫曼树</a:t>
            </a:r>
          </a:p>
        </p:txBody>
      </p:sp>
      <p:sp>
        <p:nvSpPr>
          <p:cNvPr id="3" name="内容占位符 2"/>
          <p:cNvSpPr>
            <a:spLocks noGrp="1"/>
          </p:cNvSpPr>
          <p:nvPr>
            <p:ph idx="1"/>
          </p:nvPr>
        </p:nvSpPr>
        <p:spPr/>
        <p:txBody>
          <a:bodyPr>
            <a:normAutofit/>
          </a:bodyPr>
          <a:lstStyle/>
          <a:p>
            <a:r>
              <a:rPr lang="en-US" altLang="en-US" dirty="0" smtClean="0"/>
              <a:t>基本概念：</a:t>
            </a:r>
          </a:p>
          <a:p>
            <a:pPr marL="0" indent="0">
              <a:buNone/>
            </a:pPr>
            <a:r>
              <a:rPr lang="en-US" altLang="zh-CN" b="1" dirty="0" smtClean="0"/>
              <a:t>3</a:t>
            </a:r>
            <a:r>
              <a:rPr lang="zh-CN" altLang="en-US" b="1" dirty="0" smtClean="0"/>
              <a:t>、树的带权路径长度</a:t>
            </a:r>
            <a:endParaRPr lang="en-US" altLang="zh-CN" dirty="0" smtClean="0"/>
          </a:p>
          <a:p>
            <a:pPr marL="0" indent="0">
              <a:buNone/>
            </a:pPr>
            <a:r>
              <a:rPr lang="en-US" altLang="zh-CN" dirty="0"/>
              <a:t>	</a:t>
            </a:r>
            <a:r>
              <a:rPr lang="zh-CN" altLang="en-US" dirty="0"/>
              <a:t>树的带权路径长度规定为所有叶子结点的带权路径长度之和，记为</a:t>
            </a:r>
            <a:r>
              <a:rPr lang="en-US" altLang="zh-CN" dirty="0"/>
              <a:t>WPL</a:t>
            </a:r>
            <a:r>
              <a:rPr lang="zh-CN" altLang="en-US" dirty="0"/>
              <a:t>。</a:t>
            </a:r>
          </a:p>
          <a:p>
            <a:pPr marL="457200" lvl="1" indent="0">
              <a:buNone/>
            </a:pPr>
            <a:endParaRPr lang="en-US" altLang="en-US" b="1" dirty="0"/>
          </a:p>
          <a:p>
            <a:endParaRPr kumimoji="1" lang="zh-CN" altLang="en-US" dirty="0"/>
          </a:p>
        </p:txBody>
      </p:sp>
    </p:spTree>
    <p:extLst>
      <p:ext uri="{BB962C8B-B14F-4D97-AF65-F5344CB8AC3E}">
        <p14:creationId xmlns:p14="http://schemas.microsoft.com/office/powerpoint/2010/main" val="409574562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smtClean="0"/>
              <a:t>五</a:t>
            </a:r>
            <a:r>
              <a:rPr kumimoji="1" lang="zh-CN" altLang="en-US" dirty="0" smtClean="0"/>
              <a:t>、</a:t>
            </a:r>
            <a:r>
              <a:rPr kumimoji="1" lang="zh-CN" altLang="en-US" dirty="0"/>
              <a:t>树形结构</a:t>
            </a:r>
            <a:r>
              <a:rPr kumimoji="1" lang="en-US" altLang="zh-CN" dirty="0" smtClean="0"/>
              <a:t>_</a:t>
            </a:r>
            <a:r>
              <a:rPr kumimoji="1" lang="zh-CN" altLang="en-US" dirty="0"/>
              <a:t>哈夫曼树</a:t>
            </a:r>
          </a:p>
        </p:txBody>
      </p:sp>
      <p:sp>
        <p:nvSpPr>
          <p:cNvPr id="3" name="内容占位符 2"/>
          <p:cNvSpPr>
            <a:spLocks noGrp="1"/>
          </p:cNvSpPr>
          <p:nvPr>
            <p:ph idx="1"/>
          </p:nvPr>
        </p:nvSpPr>
        <p:spPr/>
        <p:txBody>
          <a:bodyPr>
            <a:normAutofit/>
          </a:bodyPr>
          <a:lstStyle/>
          <a:p>
            <a:r>
              <a:rPr lang="en-US" altLang="en-US" dirty="0" smtClean="0"/>
              <a:t>数据压缩算法：</a:t>
            </a:r>
          </a:p>
          <a:p>
            <a:pPr marL="0" indent="0">
              <a:buNone/>
            </a:pPr>
            <a:r>
              <a:rPr lang="zh-CN" altLang="en-US" dirty="0"/>
              <a:t>哈夫曼编码是一种常用的数据压缩技术，对数据文件进行哈夫曼编码可大大缩短文件的传输长度，提高信道利用率及传输效率。</a:t>
            </a:r>
            <a:endParaRPr lang="en-US" altLang="en-US" b="1" dirty="0"/>
          </a:p>
          <a:p>
            <a:endParaRPr kumimoji="1" lang="zh-CN" altLang="en-US" dirty="0"/>
          </a:p>
        </p:txBody>
      </p:sp>
    </p:spTree>
    <p:extLst>
      <p:ext uri="{BB962C8B-B14F-4D97-AF65-F5344CB8AC3E}">
        <p14:creationId xmlns:p14="http://schemas.microsoft.com/office/powerpoint/2010/main" val="150670441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smtClean="0"/>
              <a:t>六</a:t>
            </a:r>
            <a:r>
              <a:rPr kumimoji="1" lang="zh-CN" altLang="en-US" dirty="0" smtClean="0"/>
              <a:t>，排序和查找</a:t>
            </a:r>
            <a:endParaRPr kumimoji="1" lang="zh-CN" altLang="en-US" dirty="0"/>
          </a:p>
        </p:txBody>
      </p:sp>
      <p:sp>
        <p:nvSpPr>
          <p:cNvPr id="3" name="内容占位符 2"/>
          <p:cNvSpPr>
            <a:spLocks noGrp="1"/>
          </p:cNvSpPr>
          <p:nvPr>
            <p:ph idx="1"/>
          </p:nvPr>
        </p:nvSpPr>
        <p:spPr/>
        <p:txBody>
          <a:bodyPr/>
          <a:lstStyle/>
          <a:p>
            <a:r>
              <a:rPr lang="zh-CN" altLang="en-US" dirty="0" smtClean="0"/>
              <a:t>排序</a:t>
            </a:r>
            <a:endParaRPr lang="en-US" altLang="zh-CN" dirty="0" smtClean="0"/>
          </a:p>
          <a:p>
            <a:r>
              <a:rPr lang="zh-CN" altLang="en-US" dirty="0"/>
              <a:t>排序算法是数据结构学科经典的内容，其中内部排序现有的算法有很多种，究竟各有什么特点呢？我们选取其中比较典型且常用的几种内部排序算法并进行比较。分别为冒泡排序，直接插入排序，简单选择排序，快速排序</a:t>
            </a:r>
            <a:r>
              <a:rPr lang="zh-CN" altLang="en-US" dirty="0" smtClean="0"/>
              <a:t>。</a:t>
            </a:r>
            <a:endParaRPr lang="en-US" altLang="zh-CN" dirty="0" smtClean="0"/>
          </a:p>
          <a:p>
            <a:endParaRPr kumimoji="1" lang="zh-CN" altLang="en-US" dirty="0"/>
          </a:p>
        </p:txBody>
      </p:sp>
    </p:spTree>
    <p:extLst>
      <p:ext uri="{BB962C8B-B14F-4D97-AF65-F5344CB8AC3E}">
        <p14:creationId xmlns:p14="http://schemas.microsoft.com/office/powerpoint/2010/main" val="21286911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a:t>六</a:t>
            </a:r>
            <a:r>
              <a:rPr kumimoji="1" lang="zh-CN" altLang="en-US" dirty="0"/>
              <a:t>，排序和查找</a:t>
            </a:r>
          </a:p>
        </p:txBody>
      </p:sp>
      <p:sp>
        <p:nvSpPr>
          <p:cNvPr id="3" name="内容占位符 2"/>
          <p:cNvSpPr>
            <a:spLocks noGrp="1"/>
          </p:cNvSpPr>
          <p:nvPr>
            <p:ph idx="1"/>
          </p:nvPr>
        </p:nvSpPr>
        <p:spPr/>
        <p:txBody>
          <a:bodyPr/>
          <a:lstStyle/>
          <a:p>
            <a:r>
              <a:rPr kumimoji="1" lang="en-US" altLang="en-US" dirty="0" smtClean="0"/>
              <a:t>相关知识：</a:t>
            </a:r>
          </a:p>
          <a:p>
            <a:pPr marL="0" indent="0">
              <a:buNone/>
            </a:pPr>
            <a:r>
              <a:rPr lang="zh-CN" altLang="en-US" dirty="0"/>
              <a:t>算法的时间复杂度和空间复杂度</a:t>
            </a:r>
          </a:p>
          <a:p>
            <a:pPr marL="0" indent="0">
              <a:buNone/>
            </a:pPr>
            <a:r>
              <a:rPr lang="en-US" altLang="zh-CN" dirty="0" smtClean="0"/>
              <a:t>	</a:t>
            </a:r>
            <a:r>
              <a:rPr lang="zh-CN" altLang="en-US" dirty="0" smtClean="0"/>
              <a:t>所谓算</a:t>
            </a:r>
            <a:r>
              <a:rPr lang="zh-CN" altLang="en-US" dirty="0"/>
              <a:t>法的时间复杂度，是指执行算法所需要的计算工作量。</a:t>
            </a:r>
          </a:p>
          <a:p>
            <a:pPr marL="0" indent="0">
              <a:buNone/>
            </a:pPr>
            <a:r>
              <a:rPr lang="en-US" altLang="zh-CN" dirty="0" smtClean="0"/>
              <a:t>	</a:t>
            </a:r>
            <a:r>
              <a:rPr lang="zh-CN" altLang="en-US" dirty="0" smtClean="0"/>
              <a:t>算法的空间复杂度</a:t>
            </a:r>
            <a:r>
              <a:rPr lang="zh-CN" altLang="en-US" dirty="0"/>
              <a:t>，一般是指执行这个算法所需要的内存空间。</a:t>
            </a:r>
            <a:endParaRPr kumimoji="1" lang="en-US" altLang="en-US" dirty="0" smtClean="0"/>
          </a:p>
        </p:txBody>
      </p:sp>
    </p:spTree>
    <p:extLst>
      <p:ext uri="{BB962C8B-B14F-4D97-AF65-F5344CB8AC3E}">
        <p14:creationId xmlns:p14="http://schemas.microsoft.com/office/powerpoint/2010/main" val="132035430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a:t>六</a:t>
            </a:r>
            <a:r>
              <a:rPr kumimoji="1" lang="zh-CN" altLang="en-US" dirty="0"/>
              <a:t>，排序和查找</a:t>
            </a:r>
          </a:p>
        </p:txBody>
      </p:sp>
      <p:sp>
        <p:nvSpPr>
          <p:cNvPr id="3" name="内容占位符 2"/>
          <p:cNvSpPr>
            <a:spLocks noGrp="1"/>
          </p:cNvSpPr>
          <p:nvPr>
            <p:ph idx="1"/>
          </p:nvPr>
        </p:nvSpPr>
        <p:spPr/>
        <p:txBody>
          <a:bodyPr>
            <a:normAutofit/>
          </a:bodyPr>
          <a:lstStyle/>
          <a:p>
            <a:r>
              <a:rPr kumimoji="1" lang="en-US" altLang="en-US" dirty="0" smtClean="0"/>
              <a:t>冒泡排序</a:t>
            </a:r>
          </a:p>
          <a:p>
            <a:pPr marL="0" lvl="1" indent="0">
              <a:buNone/>
            </a:pPr>
            <a:r>
              <a:rPr lang="en-US" altLang="zh-CN" sz="3200" dirty="0" smtClean="0"/>
              <a:t>	</a:t>
            </a:r>
            <a:r>
              <a:rPr lang="zh-CN" altLang="en-US" sz="3200" dirty="0" smtClean="0"/>
              <a:t>冒泡排序是交换排序</a:t>
            </a:r>
            <a:r>
              <a:rPr lang="zh-CN" altLang="en-US" sz="3200" dirty="0"/>
              <a:t>的一种，就是两两比较待排序的记录，如果发现次序相反则进行交换，直到没有反序的的记录为止</a:t>
            </a:r>
            <a:r>
              <a:rPr lang="zh-CN" altLang="en-US" sz="3200" dirty="0" smtClean="0"/>
              <a:t>。</a:t>
            </a:r>
            <a:endParaRPr kumimoji="1" lang="en-US" altLang="en-US" sz="3200" dirty="0" smtClean="0"/>
          </a:p>
        </p:txBody>
      </p:sp>
    </p:spTree>
    <p:extLst>
      <p:ext uri="{BB962C8B-B14F-4D97-AF65-F5344CB8AC3E}">
        <p14:creationId xmlns:p14="http://schemas.microsoft.com/office/powerpoint/2010/main" val="132035430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a:t>六</a:t>
            </a:r>
            <a:r>
              <a:rPr kumimoji="1" lang="zh-CN" altLang="en-US" dirty="0"/>
              <a:t>，排序和查找</a:t>
            </a:r>
          </a:p>
        </p:txBody>
      </p:sp>
      <p:sp>
        <p:nvSpPr>
          <p:cNvPr id="3" name="内容占位符 2"/>
          <p:cNvSpPr>
            <a:spLocks noGrp="1"/>
          </p:cNvSpPr>
          <p:nvPr>
            <p:ph idx="1"/>
          </p:nvPr>
        </p:nvSpPr>
        <p:spPr/>
        <p:txBody>
          <a:bodyPr>
            <a:normAutofit/>
          </a:bodyPr>
          <a:lstStyle/>
          <a:p>
            <a:r>
              <a:rPr lang="zh-CN" altLang="en-US" dirty="0" smtClean="0"/>
              <a:t>选择排序</a:t>
            </a:r>
            <a:endParaRPr lang="en-US" altLang="zh-CN" dirty="0" smtClean="0"/>
          </a:p>
          <a:p>
            <a:pPr marL="0" indent="0">
              <a:buNone/>
            </a:pPr>
            <a:r>
              <a:rPr lang="en-US" altLang="zh-CN" dirty="0"/>
              <a:t>	</a:t>
            </a:r>
            <a:r>
              <a:rPr lang="zh-CN" altLang="en-US" dirty="0" smtClean="0"/>
              <a:t>每一趟从待排序</a:t>
            </a:r>
            <a:r>
              <a:rPr lang="zh-CN" altLang="en-US" dirty="0"/>
              <a:t>的记录中选出最小的记录，顺序放在已经排好序的区域后面，直到全部记录排序完毕</a:t>
            </a:r>
            <a:r>
              <a:rPr lang="zh-CN" altLang="en-US" dirty="0" smtClean="0"/>
              <a:t>。</a:t>
            </a:r>
            <a:endParaRPr kumimoji="1" lang="en-US" altLang="en-US" dirty="0" smtClean="0"/>
          </a:p>
        </p:txBody>
      </p:sp>
    </p:spTree>
    <p:extLst>
      <p:ext uri="{BB962C8B-B14F-4D97-AF65-F5344CB8AC3E}">
        <p14:creationId xmlns:p14="http://schemas.microsoft.com/office/powerpoint/2010/main" val="377103361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a:t>六</a:t>
            </a:r>
            <a:r>
              <a:rPr kumimoji="1" lang="zh-CN" altLang="en-US" dirty="0"/>
              <a:t>，排序和查找</a:t>
            </a:r>
          </a:p>
        </p:txBody>
      </p:sp>
      <p:sp>
        <p:nvSpPr>
          <p:cNvPr id="3" name="内容占位符 2"/>
          <p:cNvSpPr>
            <a:spLocks noGrp="1"/>
          </p:cNvSpPr>
          <p:nvPr>
            <p:ph idx="1"/>
          </p:nvPr>
        </p:nvSpPr>
        <p:spPr/>
        <p:txBody>
          <a:bodyPr/>
          <a:lstStyle/>
          <a:p>
            <a:r>
              <a:rPr lang="zh-CN" altLang="en-US" dirty="0" smtClean="0"/>
              <a:t>插入排序</a:t>
            </a:r>
            <a:endParaRPr lang="en-US" altLang="zh-CN" dirty="0"/>
          </a:p>
          <a:p>
            <a:pPr marL="0" indent="0">
              <a:buNone/>
            </a:pPr>
            <a:r>
              <a:rPr lang="en-US" altLang="zh-CN" dirty="0"/>
              <a:t>	</a:t>
            </a:r>
            <a:r>
              <a:rPr lang="zh-CN" altLang="en-US" dirty="0" smtClean="0"/>
              <a:t>插入排序就是将每个待排序</a:t>
            </a:r>
            <a:r>
              <a:rPr lang="zh-CN" altLang="en-US" dirty="0"/>
              <a:t>的记录插入前面已经排序号的区域中的适当位置，直到全部记录完成插入</a:t>
            </a:r>
            <a:r>
              <a:rPr lang="zh-CN" altLang="en-US" dirty="0" smtClean="0"/>
              <a:t>。</a:t>
            </a:r>
            <a:endParaRPr kumimoji="1" lang="en-US" altLang="en-US" dirty="0" smtClean="0"/>
          </a:p>
        </p:txBody>
      </p:sp>
    </p:spTree>
    <p:extLst>
      <p:ext uri="{BB962C8B-B14F-4D97-AF65-F5344CB8AC3E}">
        <p14:creationId xmlns:p14="http://schemas.microsoft.com/office/powerpoint/2010/main" val="132035430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a:t>六</a:t>
            </a:r>
            <a:r>
              <a:rPr kumimoji="1" lang="zh-CN" altLang="en-US" dirty="0"/>
              <a:t>，排序和查找</a:t>
            </a:r>
          </a:p>
        </p:txBody>
      </p:sp>
      <p:sp>
        <p:nvSpPr>
          <p:cNvPr id="3" name="内容占位符 2"/>
          <p:cNvSpPr>
            <a:spLocks noGrp="1"/>
          </p:cNvSpPr>
          <p:nvPr>
            <p:ph idx="1"/>
          </p:nvPr>
        </p:nvSpPr>
        <p:spPr/>
        <p:txBody>
          <a:bodyPr>
            <a:normAutofit fontScale="85000" lnSpcReduction="10000"/>
          </a:bodyPr>
          <a:lstStyle/>
          <a:p>
            <a:r>
              <a:rPr lang="zh-CN" altLang="en-US" dirty="0" smtClean="0"/>
              <a:t>快速排序</a:t>
            </a:r>
            <a:endParaRPr lang="en-US" altLang="zh-CN" dirty="0"/>
          </a:p>
          <a:p>
            <a:pPr marL="0" indent="0">
              <a:buNone/>
            </a:pPr>
            <a:r>
              <a:rPr lang="en-US" altLang="zh-CN" dirty="0"/>
              <a:t>	</a:t>
            </a:r>
            <a:r>
              <a:rPr lang="zh-CN" altLang="en-US" dirty="0" smtClean="0"/>
              <a:t>快速排序是对冒泡排序</a:t>
            </a:r>
            <a:r>
              <a:rPr lang="zh-CN" altLang="en-US" dirty="0"/>
              <a:t>的一种改进。快速排序是找出一个元素（理论上可以随便找一个）作为基准</a:t>
            </a:r>
            <a:r>
              <a:rPr lang="en-US" altLang="zh-CN" dirty="0"/>
              <a:t>(pivot),</a:t>
            </a:r>
            <a:r>
              <a:rPr lang="zh-CN" altLang="en-US" dirty="0"/>
              <a:t>然后对数组进行分区操作</a:t>
            </a:r>
            <a:r>
              <a:rPr lang="en-US" altLang="zh-CN" dirty="0"/>
              <a:t>,</a:t>
            </a:r>
            <a:r>
              <a:rPr lang="zh-CN" altLang="en-US" dirty="0"/>
              <a:t>使基准左边元素的值都不大于基准值</a:t>
            </a:r>
            <a:r>
              <a:rPr lang="en-US" altLang="zh-CN" dirty="0"/>
              <a:t>,</a:t>
            </a:r>
            <a:r>
              <a:rPr lang="zh-CN" altLang="en-US" dirty="0"/>
              <a:t>基准右边</a:t>
            </a:r>
            <a:r>
              <a:rPr lang="zh-CN" altLang="en-US" dirty="0" smtClean="0"/>
              <a:t>的元素值都不小于基准值</a:t>
            </a:r>
            <a:r>
              <a:rPr lang="zh-CN" altLang="en-US" dirty="0"/>
              <a:t>，如此作为基准的元素调整到排序后的正确位置。递归快速排序，将其他</a:t>
            </a:r>
            <a:r>
              <a:rPr lang="en-US" altLang="zh-CN" dirty="0"/>
              <a:t>n-1</a:t>
            </a:r>
            <a:r>
              <a:rPr lang="zh-CN" altLang="en-US" dirty="0"/>
              <a:t>个元素也调整到排序后的正确位置。最后每个元素都是在排序</a:t>
            </a:r>
            <a:r>
              <a:rPr lang="zh-CN" altLang="en-US" dirty="0" smtClean="0"/>
              <a:t>后的正确</a:t>
            </a:r>
            <a:r>
              <a:rPr lang="zh-CN" altLang="en-US" dirty="0"/>
              <a:t>位置，排序完成。所以快速排序算法的核心算法是分区操作，即如何调整基准的位置以及调整返回基准的最终位置以便分治递归。</a:t>
            </a:r>
            <a:endParaRPr kumimoji="1" lang="en-US" altLang="en-US" dirty="0" smtClean="0"/>
          </a:p>
        </p:txBody>
      </p:sp>
    </p:spTree>
    <p:extLst>
      <p:ext uri="{BB962C8B-B14F-4D97-AF65-F5344CB8AC3E}">
        <p14:creationId xmlns:p14="http://schemas.microsoft.com/office/powerpoint/2010/main" val="238427455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a:t>六</a:t>
            </a:r>
            <a:r>
              <a:rPr kumimoji="1" lang="zh-CN" altLang="en-US" dirty="0"/>
              <a:t>，排序和查找</a:t>
            </a:r>
          </a:p>
        </p:txBody>
      </p:sp>
      <p:sp>
        <p:nvSpPr>
          <p:cNvPr id="3" name="内容占位符 2"/>
          <p:cNvSpPr>
            <a:spLocks noGrp="1"/>
          </p:cNvSpPr>
          <p:nvPr>
            <p:ph idx="1"/>
          </p:nvPr>
        </p:nvSpPr>
        <p:spPr/>
        <p:txBody>
          <a:bodyPr>
            <a:normAutofit fontScale="85000" lnSpcReduction="20000"/>
          </a:bodyPr>
          <a:lstStyle/>
          <a:p>
            <a:r>
              <a:rPr lang="zh-CN" altLang="en-US" dirty="0"/>
              <a:t>对排序算法的总结：</a:t>
            </a:r>
          </a:p>
          <a:p>
            <a:r>
              <a:rPr lang="en-US" altLang="zh-CN" dirty="0"/>
              <a:t>(1)</a:t>
            </a:r>
            <a:r>
              <a:rPr lang="zh-CN" altLang="en-US" dirty="0"/>
              <a:t>若</a:t>
            </a:r>
            <a:r>
              <a:rPr lang="en-US" altLang="zh-CN" dirty="0"/>
              <a:t>n</a:t>
            </a:r>
            <a:r>
              <a:rPr lang="zh-CN" altLang="en-US" dirty="0"/>
              <a:t>较小</a:t>
            </a:r>
            <a:r>
              <a:rPr lang="en-US" altLang="zh-CN" dirty="0"/>
              <a:t>(</a:t>
            </a:r>
            <a:r>
              <a:rPr lang="zh-CN" altLang="en-US" dirty="0"/>
              <a:t>如</a:t>
            </a:r>
            <a:r>
              <a:rPr lang="en-US" altLang="zh-CN" dirty="0"/>
              <a:t>n≤50)</a:t>
            </a:r>
            <a:r>
              <a:rPr lang="zh-CN" altLang="en-US" dirty="0"/>
              <a:t>，可采用直接插入或直接选择排序。</a:t>
            </a:r>
          </a:p>
          <a:p>
            <a:r>
              <a:rPr lang="zh-CN" altLang="en-US" dirty="0"/>
              <a:t>当记录规模较小时，直接插入排序较好；否则因为直接选择移动的记录数少于直接插人，应选直接选择排序为宜。</a:t>
            </a:r>
          </a:p>
          <a:p>
            <a:r>
              <a:rPr lang="en-US" altLang="zh-CN" dirty="0"/>
              <a:t>(2)</a:t>
            </a:r>
            <a:r>
              <a:rPr lang="zh-CN" altLang="en-US" dirty="0"/>
              <a:t>若文件初始状态基本有序</a:t>
            </a:r>
            <a:r>
              <a:rPr lang="en-US" altLang="zh-CN" dirty="0"/>
              <a:t>(</a:t>
            </a:r>
            <a:r>
              <a:rPr lang="zh-CN" altLang="en-US" dirty="0"/>
              <a:t>指正序</a:t>
            </a:r>
            <a:r>
              <a:rPr lang="en-US" altLang="zh-CN" dirty="0"/>
              <a:t>)</a:t>
            </a:r>
            <a:r>
              <a:rPr lang="zh-CN" altLang="en-US" dirty="0"/>
              <a:t>，则应选用直接插人、冒泡或随机的快速排序为宜；</a:t>
            </a:r>
          </a:p>
          <a:p>
            <a:r>
              <a:rPr lang="en-US" altLang="zh-CN" dirty="0"/>
              <a:t>(3)</a:t>
            </a:r>
            <a:r>
              <a:rPr lang="zh-CN" altLang="en-US" dirty="0"/>
              <a:t>若</a:t>
            </a:r>
            <a:r>
              <a:rPr lang="en-US" altLang="zh-CN" dirty="0"/>
              <a:t>n</a:t>
            </a:r>
            <a:r>
              <a:rPr lang="zh-CN" altLang="en-US" dirty="0"/>
              <a:t>较大，</a:t>
            </a:r>
            <a:r>
              <a:rPr lang="zh-CN" altLang="en-US" dirty="0" smtClean="0"/>
              <a:t>则应采用快速排序。快速排序</a:t>
            </a:r>
            <a:r>
              <a:rPr lang="zh-CN" altLang="en-US" dirty="0"/>
              <a:t>是目前基于比较的内部排序中被认为是最好的方法，当待排序的关键字是随机分布时，快速排序的平均时间最短。</a:t>
            </a:r>
            <a:endParaRPr kumimoji="1" lang="en-US" altLang="en-US" dirty="0" smtClean="0"/>
          </a:p>
        </p:txBody>
      </p:sp>
    </p:spTree>
    <p:extLst>
      <p:ext uri="{BB962C8B-B14F-4D97-AF65-F5344CB8AC3E}">
        <p14:creationId xmlns:p14="http://schemas.microsoft.com/office/powerpoint/2010/main" val="132035430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a:t>六</a:t>
            </a:r>
            <a:r>
              <a:rPr kumimoji="1" lang="zh-CN" altLang="en-US" dirty="0"/>
              <a:t>，排序和查找</a:t>
            </a:r>
          </a:p>
        </p:txBody>
      </p:sp>
      <p:sp>
        <p:nvSpPr>
          <p:cNvPr id="3" name="内容占位符 2"/>
          <p:cNvSpPr>
            <a:spLocks noGrp="1"/>
          </p:cNvSpPr>
          <p:nvPr>
            <p:ph idx="1"/>
          </p:nvPr>
        </p:nvSpPr>
        <p:spPr/>
        <p:txBody>
          <a:bodyPr/>
          <a:lstStyle/>
          <a:p>
            <a:r>
              <a:rPr kumimoji="1" lang="en-US" altLang="en-US" dirty="0" smtClean="0"/>
              <a:t>查找</a:t>
            </a:r>
          </a:p>
          <a:p>
            <a:r>
              <a:rPr lang="zh-CN" altLang="en-US" dirty="0"/>
              <a:t>顺序查找：</a:t>
            </a:r>
          </a:p>
          <a:p>
            <a:pPr marL="0" indent="0">
              <a:buNone/>
            </a:pPr>
            <a:r>
              <a:rPr lang="en-US" altLang="zh-CN" dirty="0" smtClean="0"/>
              <a:t>	</a:t>
            </a:r>
            <a:r>
              <a:rPr lang="zh-CN" altLang="en-US" dirty="0" smtClean="0"/>
              <a:t>在一个已知无</a:t>
            </a:r>
            <a:r>
              <a:rPr lang="en-US" altLang="zh-CN" dirty="0"/>
              <a:t>(</a:t>
            </a:r>
            <a:r>
              <a:rPr lang="zh-CN" altLang="en-US" dirty="0"/>
              <a:t>或有序）序队列中找出与给定关键字相同的数的具体位置。原理是让关键字与队列中的数从第一个开始逐个比较，直到找出与给定关键字相同的数为止。</a:t>
            </a:r>
          </a:p>
          <a:p>
            <a:pPr marL="0" indent="0">
              <a:buNone/>
            </a:pPr>
            <a:r>
              <a:rPr lang="en-US" altLang="zh-CN" dirty="0" smtClean="0"/>
              <a:t>	</a:t>
            </a:r>
            <a:r>
              <a:rPr lang="zh-CN" altLang="en-US" dirty="0" smtClean="0"/>
              <a:t>适用于链表或顺序数组</a:t>
            </a:r>
            <a:r>
              <a:rPr lang="zh-CN" altLang="en-US" dirty="0"/>
              <a:t>，不要求数据已经排序，从头到尾查找。</a:t>
            </a:r>
            <a:endParaRPr kumimoji="1" lang="en-US" altLang="en-US" dirty="0" smtClean="0"/>
          </a:p>
        </p:txBody>
      </p:sp>
    </p:spTree>
    <p:extLst>
      <p:ext uri="{BB962C8B-B14F-4D97-AF65-F5344CB8AC3E}">
        <p14:creationId xmlns:p14="http://schemas.microsoft.com/office/powerpoint/2010/main" val="1320354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数据</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smtClean="0"/>
              <a:t>数据的概念</a:t>
            </a:r>
            <a:endParaRPr kumimoji="1" lang="en-US" altLang="zh-CN" dirty="0" smtClean="0"/>
          </a:p>
          <a:p>
            <a:pPr lvl="1"/>
            <a:r>
              <a:rPr kumimoji="1" lang="zh-CN" altLang="en-US" dirty="0"/>
              <a:t>对客观事物的符号</a:t>
            </a:r>
            <a:r>
              <a:rPr kumimoji="1" lang="zh-CN" altLang="en-US" dirty="0" smtClean="0"/>
              <a:t>表示</a:t>
            </a:r>
            <a:r>
              <a:rPr kumimoji="1" lang="zh-CN" altLang="zh-CN" dirty="0" smtClean="0"/>
              <a:t>。</a:t>
            </a:r>
            <a:endParaRPr kumimoji="1" lang="en-US" altLang="zh-CN" dirty="0"/>
          </a:p>
          <a:p>
            <a:r>
              <a:rPr kumimoji="1" lang="zh-CN" altLang="en-US" dirty="0" smtClean="0"/>
              <a:t>数据的分类</a:t>
            </a:r>
            <a:endParaRPr kumimoji="1" lang="en-US" altLang="zh-CN" dirty="0" smtClean="0"/>
          </a:p>
          <a:p>
            <a:pPr lvl="1"/>
            <a:r>
              <a:rPr kumimoji="1" lang="zh-CN" altLang="en-US" dirty="0" smtClean="0"/>
              <a:t>静态数据</a:t>
            </a:r>
            <a:endParaRPr kumimoji="1" lang="en-US" altLang="zh-CN" dirty="0" smtClean="0"/>
          </a:p>
          <a:p>
            <a:pPr lvl="1"/>
            <a:r>
              <a:rPr kumimoji="1" lang="zh-CN" altLang="en-US" dirty="0" smtClean="0"/>
              <a:t>动态数据</a:t>
            </a:r>
            <a:endParaRPr kumimoji="1" lang="en-US" altLang="zh-CN" dirty="0" smtClean="0"/>
          </a:p>
          <a:p>
            <a:r>
              <a:rPr kumimoji="1" lang="zh-CN" altLang="en-US" dirty="0" smtClean="0"/>
              <a:t>数据的大小</a:t>
            </a:r>
            <a:r>
              <a:rPr kumimoji="1" lang="zh-CN" altLang="zh-CN" dirty="0" smtClean="0"/>
              <a:t>（</a:t>
            </a:r>
            <a:r>
              <a:rPr kumimoji="1" lang="zh-CN" altLang="en-US" dirty="0" smtClean="0"/>
              <a:t>比特位</a:t>
            </a:r>
            <a:r>
              <a:rPr kumimoji="1" lang="zh-CN" altLang="zh-CN" dirty="0" smtClean="0"/>
              <a:t>：</a:t>
            </a:r>
            <a:r>
              <a:rPr kumimoji="1" lang="en-US" altLang="zh-CN" dirty="0" smtClean="0"/>
              <a:t>bit</a:t>
            </a:r>
            <a:r>
              <a:rPr kumimoji="1" lang="zh-CN" altLang="en-US" dirty="0" smtClean="0"/>
              <a:t> ，字节：</a:t>
            </a:r>
            <a:r>
              <a:rPr kumimoji="1" lang="en-US" altLang="zh-CN" dirty="0" smtClean="0"/>
              <a:t>Byte</a:t>
            </a:r>
            <a:r>
              <a:rPr kumimoji="1" lang="zh-CN" altLang="en-US" dirty="0" smtClean="0"/>
              <a:t>）</a:t>
            </a:r>
            <a:endParaRPr kumimoji="1" lang="en-US" altLang="zh-CN" dirty="0" smtClean="0"/>
          </a:p>
          <a:p>
            <a:pPr marL="457200" lvl="1" indent="0">
              <a:buNone/>
            </a:pPr>
            <a:r>
              <a:rPr kumimoji="1" lang="en-US" altLang="zh-CN" dirty="0"/>
              <a:t>	</a:t>
            </a:r>
            <a:r>
              <a:rPr kumimoji="1" lang="en-US" altLang="zh-CN" dirty="0" smtClean="0"/>
              <a:t>		</a:t>
            </a:r>
            <a:r>
              <a:rPr kumimoji="1" lang="en-US" altLang="zh-CN" dirty="0"/>
              <a:t>1Byte=8bit</a:t>
            </a:r>
            <a:endParaRPr kumimoji="1" lang="en-US" altLang="zh-CN" dirty="0" smtClean="0"/>
          </a:p>
          <a:p>
            <a:pPr marL="457200" lvl="1" indent="0">
              <a:buNone/>
            </a:pPr>
            <a:r>
              <a:rPr kumimoji="1" lang="en-US" altLang="zh-CN" dirty="0" smtClean="0"/>
              <a:t>			KB</a:t>
            </a:r>
            <a:r>
              <a:rPr kumimoji="1" lang="en-US" altLang="en-US" dirty="0" smtClean="0"/>
              <a:t>， </a:t>
            </a:r>
            <a:r>
              <a:rPr kumimoji="1" lang="en-US" altLang="zh-CN" dirty="0" smtClean="0"/>
              <a:t>MB</a:t>
            </a:r>
            <a:r>
              <a:rPr kumimoji="1" lang="en-US" altLang="en-US" dirty="0" smtClean="0"/>
              <a:t>， G</a:t>
            </a:r>
            <a:r>
              <a:rPr kumimoji="1" lang="en-US" altLang="zh-CN" dirty="0" smtClean="0"/>
              <a:t>B， TB</a:t>
            </a:r>
            <a:endParaRPr kumimoji="1" lang="zh-CN" altLang="en-US" dirty="0"/>
          </a:p>
        </p:txBody>
      </p:sp>
    </p:spTree>
    <p:extLst>
      <p:ext uri="{BB962C8B-B14F-4D97-AF65-F5344CB8AC3E}">
        <p14:creationId xmlns:p14="http://schemas.microsoft.com/office/powerpoint/2010/main" val="843740974"/>
      </p:ext>
    </p:extLst>
  </p:cSld>
  <p:clrMapOvr>
    <a:masterClrMapping/>
  </p:clrMapOvr>
  <p:timing>
    <p:tnLst>
      <p:par>
        <p:cTn xmlns:p14="http://schemas.microsoft.com/office/powerpoint/2010/mai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a:t>六</a:t>
            </a:r>
            <a:r>
              <a:rPr kumimoji="1" lang="zh-CN" altLang="en-US" dirty="0"/>
              <a:t>，排序和查找</a:t>
            </a:r>
          </a:p>
        </p:txBody>
      </p:sp>
      <p:sp>
        <p:nvSpPr>
          <p:cNvPr id="3" name="内容占位符 2"/>
          <p:cNvSpPr>
            <a:spLocks noGrp="1"/>
          </p:cNvSpPr>
          <p:nvPr>
            <p:ph idx="1"/>
          </p:nvPr>
        </p:nvSpPr>
        <p:spPr/>
        <p:txBody>
          <a:bodyPr/>
          <a:lstStyle/>
          <a:p>
            <a:r>
              <a:rPr lang="zh-CN" altLang="en-US" dirty="0"/>
              <a:t>二分查找：</a:t>
            </a:r>
          </a:p>
          <a:p>
            <a:pPr marL="0" indent="0">
              <a:buNone/>
            </a:pPr>
            <a:r>
              <a:rPr lang="en-US" altLang="zh-CN" dirty="0" smtClean="0"/>
              <a:t>	</a:t>
            </a:r>
            <a:r>
              <a:rPr lang="zh-CN" altLang="en-US" dirty="0" smtClean="0"/>
              <a:t>也称为折半查找</a:t>
            </a:r>
            <a:r>
              <a:rPr lang="zh-CN" altLang="en-US" dirty="0"/>
              <a:t>，适用于已排序数组的查找。</a:t>
            </a:r>
            <a:endParaRPr kumimoji="1" lang="en-US" altLang="en-US" dirty="0" smtClean="0"/>
          </a:p>
        </p:txBody>
      </p:sp>
    </p:spTree>
    <p:extLst>
      <p:ext uri="{BB962C8B-B14F-4D97-AF65-F5344CB8AC3E}">
        <p14:creationId xmlns:p14="http://schemas.microsoft.com/office/powerpoint/2010/main" val="395117376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a:t>六</a:t>
            </a:r>
            <a:r>
              <a:rPr kumimoji="1" lang="zh-CN" altLang="en-US" dirty="0"/>
              <a:t>，排序和查找</a:t>
            </a:r>
          </a:p>
        </p:txBody>
      </p:sp>
      <p:sp>
        <p:nvSpPr>
          <p:cNvPr id="3" name="内容占位符 2"/>
          <p:cNvSpPr>
            <a:spLocks noGrp="1"/>
          </p:cNvSpPr>
          <p:nvPr>
            <p:ph idx="1"/>
          </p:nvPr>
        </p:nvSpPr>
        <p:spPr/>
        <p:txBody>
          <a:bodyPr/>
          <a:lstStyle/>
          <a:p>
            <a:r>
              <a:rPr kumimoji="1" lang="en-US" altLang="en-US" dirty="0" smtClean="0"/>
              <a:t>哈希查找：</a:t>
            </a:r>
          </a:p>
          <a:p>
            <a:pPr marL="457200" lvl="1" indent="0">
              <a:buNone/>
            </a:pPr>
            <a:r>
              <a:rPr kumimoji="1" lang="en-US" altLang="en-US" dirty="0" smtClean="0"/>
              <a:t>利用哈希表进行查找</a:t>
            </a:r>
          </a:p>
        </p:txBody>
      </p:sp>
    </p:spTree>
    <p:extLst>
      <p:ext uri="{BB962C8B-B14F-4D97-AF65-F5344CB8AC3E}">
        <p14:creationId xmlns:p14="http://schemas.microsoft.com/office/powerpoint/2010/main" val="3951173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数据类型</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smtClean="0"/>
              <a:t>数据类型的种类</a:t>
            </a:r>
            <a:endParaRPr kumimoji="1" lang="en-US" altLang="zh-CN" dirty="0" smtClean="0"/>
          </a:p>
          <a:p>
            <a:pPr lvl="1"/>
            <a:r>
              <a:rPr kumimoji="1" lang="zh-CN" altLang="en-US" dirty="0" smtClean="0"/>
              <a:t>基本类型：</a:t>
            </a:r>
            <a:endParaRPr kumimoji="1" lang="en-US" altLang="zh-CN" dirty="0" smtClean="0"/>
          </a:p>
          <a:p>
            <a:pPr marL="914400" lvl="2" indent="0">
              <a:buNone/>
            </a:pPr>
            <a:r>
              <a:rPr kumimoji="1" lang="zh-CN" altLang="en-US" dirty="0" smtClean="0"/>
              <a:t>整型、浮点型、字符型</a:t>
            </a:r>
            <a:endParaRPr kumimoji="1" lang="en-US" altLang="zh-CN" dirty="0" smtClean="0"/>
          </a:p>
          <a:p>
            <a:pPr lvl="1"/>
            <a:r>
              <a:rPr kumimoji="1" lang="zh-CN" altLang="en-US" dirty="0" smtClean="0"/>
              <a:t>组合类型</a:t>
            </a:r>
            <a:endParaRPr kumimoji="1" lang="en-US" altLang="zh-CN" dirty="0" smtClean="0"/>
          </a:p>
          <a:p>
            <a:pPr marL="914400" lvl="2" indent="0">
              <a:buNone/>
            </a:pPr>
            <a:r>
              <a:rPr kumimoji="1" lang="zh-CN" altLang="en-US" dirty="0" smtClean="0"/>
              <a:t>数组，结构体，联合体</a:t>
            </a:r>
            <a:endParaRPr kumimoji="1" lang="en-US" altLang="zh-CN" dirty="0" smtClean="0"/>
          </a:p>
          <a:p>
            <a:pPr lvl="1"/>
            <a:r>
              <a:rPr kumimoji="1" lang="zh-CN" altLang="en-US" dirty="0" smtClean="0"/>
              <a:t>指针类型</a:t>
            </a:r>
            <a:r>
              <a:rPr kumimoji="1" lang="en-US" altLang="zh-CN" dirty="0" smtClean="0"/>
              <a:t> *</a:t>
            </a:r>
          </a:p>
          <a:p>
            <a:pPr lvl="1"/>
            <a:r>
              <a:rPr kumimoji="1" lang="zh-CN" altLang="en-US" dirty="0" smtClean="0"/>
              <a:t>空类型 </a:t>
            </a:r>
            <a:r>
              <a:rPr kumimoji="1" lang="en-US" altLang="zh-CN" dirty="0" smtClean="0"/>
              <a:t>void</a:t>
            </a:r>
          </a:p>
          <a:p>
            <a:pPr lvl="1"/>
            <a:r>
              <a:rPr kumimoji="1" lang="zh-CN" altLang="en-US" dirty="0" smtClean="0"/>
              <a:t>枚举类型</a:t>
            </a:r>
            <a:r>
              <a:rPr kumimoji="1" lang="en-US" altLang="zh-CN" dirty="0" smtClean="0"/>
              <a:t> </a:t>
            </a:r>
            <a:r>
              <a:rPr kumimoji="1" lang="en-US" altLang="zh-CN" dirty="0" err="1" smtClean="0"/>
              <a:t>enum</a:t>
            </a:r>
            <a:endParaRPr kumimoji="1" lang="en-US" altLang="zh-CN" dirty="0" smtClean="0"/>
          </a:p>
        </p:txBody>
      </p:sp>
    </p:spTree>
    <p:extLst>
      <p:ext uri="{BB962C8B-B14F-4D97-AF65-F5344CB8AC3E}">
        <p14:creationId xmlns:p14="http://schemas.microsoft.com/office/powerpoint/2010/main" val="41744996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a:t>
            </a:r>
            <a:r>
              <a:rPr kumimoji="1" lang="zh-CN" altLang="en-US" dirty="0" smtClean="0"/>
              <a:t>语法 </a:t>
            </a:r>
            <a:r>
              <a:rPr kumimoji="1" lang="en-US" altLang="zh-CN" dirty="0" smtClean="0"/>
              <a:t>--</a:t>
            </a:r>
            <a:r>
              <a:rPr kumimoji="1" lang="zh-CN" altLang="en-US" dirty="0" smtClean="0"/>
              <a:t> 变量</a:t>
            </a:r>
            <a:endParaRPr kumimoji="1" lang="zh-CN" altLang="en-US" dirty="0"/>
          </a:p>
        </p:txBody>
      </p:sp>
      <p:sp>
        <p:nvSpPr>
          <p:cNvPr id="3" name="内容占位符 2"/>
          <p:cNvSpPr>
            <a:spLocks noGrp="1"/>
          </p:cNvSpPr>
          <p:nvPr>
            <p:ph idx="1"/>
          </p:nvPr>
        </p:nvSpPr>
        <p:spPr/>
        <p:txBody>
          <a:bodyPr/>
          <a:lstStyle/>
          <a:p>
            <a:r>
              <a:rPr kumimoji="1" lang="zh-CN" altLang="en-US" dirty="0" smtClean="0"/>
              <a:t>变量的定义</a:t>
            </a:r>
            <a:endParaRPr kumimoji="1" lang="en-US" altLang="zh-CN" dirty="0"/>
          </a:p>
          <a:p>
            <a:r>
              <a:rPr kumimoji="1" lang="zh-CN" altLang="en-US" dirty="0" smtClean="0"/>
              <a:t>变量的赋值</a:t>
            </a:r>
            <a:r>
              <a:rPr kumimoji="1" lang="en-US" altLang="en-US" dirty="0" smtClean="0"/>
              <a:t>\</a:t>
            </a:r>
            <a:r>
              <a:rPr kumimoji="1" lang="zh-CN" altLang="en-US" dirty="0" smtClean="0"/>
              <a:t>变量的初始化</a:t>
            </a:r>
            <a:endParaRPr kumimoji="1" lang="en-US" altLang="zh-CN" dirty="0" smtClean="0"/>
          </a:p>
          <a:p>
            <a:r>
              <a:rPr kumimoji="1" lang="zh-CN" altLang="en-US" dirty="0" smtClean="0"/>
              <a:t>变</a:t>
            </a:r>
            <a:r>
              <a:rPr kumimoji="1" lang="zh-CN" altLang="en-US" dirty="0"/>
              <a:t>量的</a:t>
            </a:r>
            <a:r>
              <a:rPr kumimoji="1" lang="zh-CN" altLang="en-US" dirty="0" smtClean="0"/>
              <a:t>使用</a:t>
            </a:r>
            <a:endParaRPr kumimoji="1" lang="en-US" altLang="zh-CN" dirty="0" smtClean="0"/>
          </a:p>
          <a:p>
            <a:r>
              <a:rPr kumimoji="1" lang="zh-CN" altLang="en-US" dirty="0"/>
              <a:t>数据类型对于变量的意义</a:t>
            </a:r>
            <a:endParaRPr kumimoji="1" lang="en-US" altLang="zh-CN" dirty="0"/>
          </a:p>
          <a:p>
            <a:pPr marL="0" indent="0">
              <a:buNone/>
            </a:pPr>
            <a:endParaRPr kumimoji="1" lang="zh-CN" altLang="en-US" dirty="0"/>
          </a:p>
          <a:p>
            <a:pPr marL="0" indent="0">
              <a:buNone/>
            </a:pPr>
            <a:endParaRPr kumimoji="1" lang="en-US" altLang="zh-CN" dirty="0" smtClean="0"/>
          </a:p>
        </p:txBody>
      </p:sp>
    </p:spTree>
    <p:extLst>
      <p:ext uri="{BB962C8B-B14F-4D97-AF65-F5344CB8AC3E}">
        <p14:creationId xmlns:p14="http://schemas.microsoft.com/office/powerpoint/2010/main" val="3401878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a:t>
            </a:r>
            <a:r>
              <a:rPr kumimoji="1" lang="zh-CN" altLang="en-US" dirty="0"/>
              <a:t>语法 </a:t>
            </a:r>
            <a:r>
              <a:rPr kumimoji="1" lang="en-US" altLang="zh-CN" dirty="0"/>
              <a:t>--</a:t>
            </a:r>
            <a:r>
              <a:rPr kumimoji="1" lang="zh-CN" altLang="en-US" dirty="0"/>
              <a:t> 变量</a:t>
            </a:r>
          </a:p>
        </p:txBody>
      </p:sp>
      <p:sp>
        <p:nvSpPr>
          <p:cNvPr id="3" name="内容占位符 2"/>
          <p:cNvSpPr>
            <a:spLocks noGrp="1"/>
          </p:cNvSpPr>
          <p:nvPr>
            <p:ph idx="1"/>
          </p:nvPr>
        </p:nvSpPr>
        <p:spPr/>
        <p:txBody>
          <a:bodyPr/>
          <a:lstStyle/>
          <a:p>
            <a:r>
              <a:rPr kumimoji="1" lang="zh-CN" altLang="en-US" dirty="0" smtClean="0"/>
              <a:t>变量占用内存分析</a:t>
            </a:r>
            <a:endParaRPr kumimoji="1" lang="en-US" altLang="zh-CN" dirty="0" smtClean="0"/>
          </a:p>
          <a:p>
            <a:r>
              <a:rPr kumimoji="1" lang="zh-CN" altLang="en-US" dirty="0" smtClean="0"/>
              <a:t>字节和地址</a:t>
            </a:r>
            <a:endParaRPr kumimoji="1" lang="en-US" altLang="zh-CN" dirty="0"/>
          </a:p>
          <a:p>
            <a:r>
              <a:rPr kumimoji="1" lang="zh-CN" altLang="en-US" dirty="0"/>
              <a:t>查看变量占据的内存地址和占用的内存</a:t>
            </a:r>
            <a:r>
              <a:rPr kumimoji="1" lang="zh-CN" altLang="en-US" dirty="0" smtClean="0"/>
              <a:t>大小</a:t>
            </a:r>
            <a:endParaRPr kumimoji="1" lang="en-US" altLang="zh-CN" dirty="0" smtClean="0"/>
          </a:p>
          <a:p>
            <a:r>
              <a:rPr kumimoji="1" lang="zh-CN" altLang="en-US" dirty="0" smtClean="0"/>
              <a:t>变量使用常见错误</a:t>
            </a:r>
            <a:endParaRPr kumimoji="1" lang="zh-CN" altLang="en-US" dirty="0"/>
          </a:p>
          <a:p>
            <a:endParaRPr kumimoji="1" lang="en-US" altLang="zh-CN" dirty="0"/>
          </a:p>
          <a:p>
            <a:endParaRPr kumimoji="1" lang="zh-CN" altLang="en-US" dirty="0"/>
          </a:p>
        </p:txBody>
      </p:sp>
    </p:spTree>
    <p:extLst>
      <p:ext uri="{BB962C8B-B14F-4D97-AF65-F5344CB8AC3E}">
        <p14:creationId xmlns:p14="http://schemas.microsoft.com/office/powerpoint/2010/main" val="2236013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a:t>
            </a:r>
            <a:r>
              <a:rPr kumimoji="1" lang="zh-CN" altLang="en-US" dirty="0" smtClean="0"/>
              <a:t>语法 </a:t>
            </a:r>
            <a:r>
              <a:rPr kumimoji="1" lang="en-US" altLang="zh-CN" dirty="0" smtClean="0"/>
              <a:t>--</a:t>
            </a:r>
            <a:r>
              <a:rPr kumimoji="1" lang="zh-CN" altLang="en-US" dirty="0" smtClean="0"/>
              <a:t> 常量</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smtClean="0"/>
              <a:t>概念：在程序运行过程中其值不会发生变化的量，以文字形式出现的量（字面量）</a:t>
            </a:r>
            <a:endParaRPr kumimoji="1" lang="en-US" altLang="zh-CN" dirty="0" smtClean="0"/>
          </a:p>
          <a:p>
            <a:pPr lvl="1"/>
            <a:r>
              <a:rPr kumimoji="1" lang="zh-CN" altLang="en-US" dirty="0" smtClean="0"/>
              <a:t>整型常量</a:t>
            </a:r>
            <a:endParaRPr kumimoji="1" lang="en-US" altLang="zh-CN" dirty="0" smtClean="0"/>
          </a:p>
          <a:p>
            <a:pPr lvl="1"/>
            <a:r>
              <a:rPr kumimoji="1" lang="zh-CN" altLang="en-US" dirty="0" smtClean="0"/>
              <a:t>浮点型常量</a:t>
            </a:r>
            <a:endParaRPr kumimoji="1" lang="en-US" altLang="zh-CN" dirty="0" smtClean="0"/>
          </a:p>
          <a:p>
            <a:pPr lvl="1"/>
            <a:r>
              <a:rPr kumimoji="1" lang="zh-CN" altLang="en-US" dirty="0" smtClean="0"/>
              <a:t>字符型常量</a:t>
            </a:r>
            <a:endParaRPr kumimoji="1" lang="en-US" altLang="zh-CN" dirty="0" smtClean="0"/>
          </a:p>
          <a:p>
            <a:pPr lvl="1"/>
            <a:r>
              <a:rPr kumimoji="1" lang="zh-CN" altLang="en-US" dirty="0" smtClean="0"/>
              <a:t>字符串常量</a:t>
            </a:r>
            <a:endParaRPr kumimoji="1" lang="en-US" altLang="zh-CN" dirty="0" smtClean="0"/>
          </a:p>
          <a:p>
            <a:pPr lvl="1"/>
            <a:r>
              <a:rPr kumimoji="1" lang="zh-CN" altLang="en-US" dirty="0" smtClean="0"/>
              <a:t>符号常量</a:t>
            </a:r>
            <a:endParaRPr kumimoji="1" lang="en-US" altLang="zh-CN" dirty="0"/>
          </a:p>
        </p:txBody>
      </p:sp>
    </p:spTree>
    <p:extLst>
      <p:ext uri="{BB962C8B-B14F-4D97-AF65-F5344CB8AC3E}">
        <p14:creationId xmlns:p14="http://schemas.microsoft.com/office/powerpoint/2010/main" val="231035071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a:t>
            </a:r>
            <a:r>
              <a:rPr kumimoji="1" lang="zh-CN" altLang="en-US" dirty="0" smtClean="0"/>
              <a:t>运算符</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smtClean="0"/>
              <a:t>算术运算 </a:t>
            </a:r>
            <a:r>
              <a:rPr kumimoji="1" lang="en-US" altLang="zh-CN" dirty="0" smtClean="0"/>
              <a:t>+</a:t>
            </a:r>
            <a:r>
              <a:rPr kumimoji="1" lang="zh-CN" altLang="en-US" dirty="0" smtClean="0"/>
              <a:t> </a:t>
            </a:r>
            <a:r>
              <a:rPr kumimoji="1" lang="en-US" altLang="zh-CN" dirty="0" smtClean="0"/>
              <a:t>-</a:t>
            </a:r>
            <a:r>
              <a:rPr kumimoji="1" lang="zh-CN" altLang="en-US" dirty="0" smtClean="0"/>
              <a:t> * </a:t>
            </a:r>
            <a:r>
              <a:rPr kumimoji="1" lang="en-US" altLang="zh-CN" dirty="0" smtClean="0"/>
              <a:t>/</a:t>
            </a:r>
            <a:r>
              <a:rPr kumimoji="1" lang="zh-CN" altLang="en-US" dirty="0" smtClean="0"/>
              <a:t> </a:t>
            </a:r>
            <a:r>
              <a:rPr kumimoji="1" lang="zh-CN" altLang="zh-CN" dirty="0" smtClean="0"/>
              <a:t>%</a:t>
            </a:r>
            <a:endParaRPr kumimoji="1" lang="en-US" altLang="zh-CN" dirty="0" smtClean="0"/>
          </a:p>
          <a:p>
            <a:pPr lvl="1"/>
            <a:r>
              <a:rPr kumimoji="1" lang="zh-CN" altLang="en-US" dirty="0" smtClean="0"/>
              <a:t>表达式和语句</a:t>
            </a:r>
            <a:endParaRPr kumimoji="1" lang="en-US" altLang="zh-CN" dirty="0" smtClean="0"/>
          </a:p>
          <a:p>
            <a:pPr lvl="1"/>
            <a:r>
              <a:rPr kumimoji="1" lang="zh-CN" altLang="en-US" dirty="0"/>
              <a:t>运算顺序</a:t>
            </a:r>
            <a:endParaRPr kumimoji="1" lang="en-US" altLang="zh-CN" dirty="0"/>
          </a:p>
          <a:p>
            <a:pPr lvl="1"/>
            <a:r>
              <a:rPr kumimoji="1" lang="zh-CN" altLang="en-US" dirty="0"/>
              <a:t>优先级和结合性</a:t>
            </a:r>
            <a:endParaRPr kumimoji="1" lang="en-US" altLang="zh-CN" dirty="0"/>
          </a:p>
          <a:p>
            <a:pPr lvl="1"/>
            <a:r>
              <a:rPr kumimoji="1" lang="zh-CN" altLang="en-US" dirty="0" smtClean="0"/>
              <a:t>类型转换</a:t>
            </a:r>
            <a:endParaRPr kumimoji="1" lang="en-US" altLang="zh-CN" dirty="0"/>
          </a:p>
        </p:txBody>
      </p:sp>
    </p:spTree>
    <p:extLst>
      <p:ext uri="{BB962C8B-B14F-4D97-AF65-F5344CB8AC3E}">
        <p14:creationId xmlns:p14="http://schemas.microsoft.com/office/powerpoint/2010/main" val="347190576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a:t>
            </a:r>
            <a:r>
              <a:rPr kumimoji="1" lang="zh-CN" altLang="en-US" dirty="0" smtClean="0"/>
              <a:t>运算符</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smtClean="0"/>
              <a:t>赋值运算</a:t>
            </a:r>
            <a:r>
              <a:rPr kumimoji="1" lang="en-US" altLang="zh-CN" dirty="0" smtClean="0"/>
              <a:t> </a:t>
            </a:r>
          </a:p>
          <a:p>
            <a:pPr marL="457200" lvl="1" indent="0">
              <a:buNone/>
            </a:pPr>
            <a:r>
              <a:rPr kumimoji="1" lang="zh-CN" altLang="en-US" dirty="0" smtClean="0"/>
              <a:t>简单赋值</a:t>
            </a:r>
            <a:r>
              <a:rPr kumimoji="1" lang="en-US" altLang="zh-CN" dirty="0" smtClean="0"/>
              <a:t> = </a:t>
            </a:r>
          </a:p>
          <a:p>
            <a:pPr marL="457200" lvl="1" indent="0">
              <a:buNone/>
            </a:pPr>
            <a:r>
              <a:rPr kumimoji="1" lang="en-US" altLang="en-US" dirty="0" smtClean="0"/>
              <a:t>复合赋值 </a:t>
            </a:r>
            <a:r>
              <a:rPr kumimoji="1" lang="en-US" altLang="zh-CN" dirty="0" smtClean="0"/>
              <a:t>+=  -=  *=  </a:t>
            </a:r>
            <a:r>
              <a:rPr kumimoji="1" lang="en-US" altLang="en-US" dirty="0"/>
              <a:t>/</a:t>
            </a:r>
            <a:r>
              <a:rPr kumimoji="1" lang="en-US" altLang="zh-CN" dirty="0" smtClean="0"/>
              <a:t>=  %= </a:t>
            </a:r>
          </a:p>
          <a:p>
            <a:pPr marL="457200" lvl="1" indent="0">
              <a:buNone/>
            </a:pPr>
            <a:endParaRPr kumimoji="1" lang="en-US" altLang="zh-CN" dirty="0"/>
          </a:p>
          <a:p>
            <a:pPr marL="457200" lvl="1" indent="0">
              <a:buNone/>
            </a:pPr>
            <a:r>
              <a:rPr kumimoji="1" lang="zh-CN" altLang="en-US" dirty="0" smtClean="0"/>
              <a:t>左值</a:t>
            </a:r>
            <a:endParaRPr kumimoji="1" lang="en-US" altLang="zh-CN" dirty="0" smtClean="0"/>
          </a:p>
          <a:p>
            <a:pPr marL="457200" lvl="1" indent="0">
              <a:buNone/>
            </a:pPr>
            <a:r>
              <a:rPr kumimoji="1" lang="zh-CN" altLang="en-US" dirty="0" smtClean="0"/>
              <a:t>右值</a:t>
            </a:r>
            <a:endParaRPr kumimoji="1" lang="en-US" altLang="zh-CN" dirty="0"/>
          </a:p>
        </p:txBody>
      </p:sp>
    </p:spTree>
    <p:extLst>
      <p:ext uri="{BB962C8B-B14F-4D97-AF65-F5344CB8AC3E}">
        <p14:creationId xmlns:p14="http://schemas.microsoft.com/office/powerpoint/2010/main" val="424634118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a:t>
            </a:r>
            <a:r>
              <a:rPr kumimoji="1" lang="zh-CN" altLang="en-US" dirty="0" smtClean="0"/>
              <a:t>语言简介</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smtClean="0"/>
              <a:t>编程语言发展史</a:t>
            </a:r>
            <a:endParaRPr kumimoji="1" lang="en-US" altLang="zh-CN" dirty="0" smtClean="0"/>
          </a:p>
          <a:p>
            <a:pPr lvl="1"/>
            <a:r>
              <a:rPr kumimoji="1" lang="zh-CN" altLang="en-US" dirty="0" smtClean="0"/>
              <a:t>机器语言 </a:t>
            </a:r>
            <a:r>
              <a:rPr kumimoji="1" lang="zh-CN" altLang="en-US" dirty="0" smtClean="0">
                <a:sym typeface="Wingdings"/>
              </a:rPr>
              <a:t> 汇编语言  中级语言  高级语言</a:t>
            </a:r>
            <a:endParaRPr kumimoji="1" lang="en-US" altLang="zh-CN" dirty="0" smtClean="0"/>
          </a:p>
          <a:p>
            <a:endParaRPr kumimoji="1" lang="en-US" altLang="zh-CN" dirty="0"/>
          </a:p>
          <a:p>
            <a:r>
              <a:rPr kumimoji="1" lang="zh-CN" altLang="en-US" dirty="0" smtClean="0"/>
              <a:t>编程语言分类</a:t>
            </a:r>
            <a:endParaRPr kumimoji="1" lang="en-US" altLang="zh-CN" dirty="0" smtClean="0"/>
          </a:p>
          <a:p>
            <a:pPr marL="0" indent="0">
              <a:buNone/>
            </a:pPr>
            <a:r>
              <a:rPr kumimoji="1" lang="en-US" altLang="zh-CN" dirty="0"/>
              <a:t>	</a:t>
            </a:r>
            <a:r>
              <a:rPr kumimoji="1" lang="en-US" altLang="zh-CN" dirty="0" smtClean="0"/>
              <a:t>	</a:t>
            </a:r>
            <a:r>
              <a:rPr kumimoji="1" lang="zh-CN" altLang="en-US" dirty="0" smtClean="0"/>
              <a:t>解释型语言</a:t>
            </a:r>
            <a:endParaRPr kumimoji="1" lang="en-US" altLang="zh-CN" dirty="0" smtClean="0"/>
          </a:p>
          <a:p>
            <a:pPr marL="0" indent="0">
              <a:buNone/>
            </a:pPr>
            <a:r>
              <a:rPr kumimoji="1" lang="en-US" altLang="zh-CN" dirty="0" smtClean="0"/>
              <a:t>		</a:t>
            </a:r>
            <a:r>
              <a:rPr kumimoji="1" lang="zh-CN" altLang="en-US" dirty="0" smtClean="0"/>
              <a:t>编译型语言</a:t>
            </a:r>
            <a:endParaRPr kumimoji="1" lang="en-US" altLang="zh-CN" dirty="0"/>
          </a:p>
        </p:txBody>
      </p:sp>
    </p:spTree>
    <p:extLst>
      <p:ext uri="{BB962C8B-B14F-4D97-AF65-F5344CB8AC3E}">
        <p14:creationId xmlns:p14="http://schemas.microsoft.com/office/powerpoint/2010/main" val="402582255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a:t>
            </a:r>
            <a:r>
              <a:rPr kumimoji="1" lang="zh-CN" altLang="en-US" dirty="0" smtClean="0"/>
              <a:t>运算符</a:t>
            </a:r>
            <a:endParaRPr kumimoji="1" lang="zh-CN" altLang="en-US" dirty="0"/>
          </a:p>
        </p:txBody>
      </p:sp>
      <p:sp>
        <p:nvSpPr>
          <p:cNvPr id="3" name="内容占位符 2"/>
          <p:cNvSpPr>
            <a:spLocks noGrp="1"/>
          </p:cNvSpPr>
          <p:nvPr>
            <p:ph idx="1"/>
          </p:nvPr>
        </p:nvSpPr>
        <p:spPr/>
        <p:txBody>
          <a:bodyPr/>
          <a:lstStyle/>
          <a:p>
            <a:r>
              <a:rPr kumimoji="1" lang="zh-CN" altLang="en-US" dirty="0" smtClean="0"/>
              <a:t>自增自减运算 </a:t>
            </a:r>
            <a:r>
              <a:rPr kumimoji="1" lang="zh-CN" altLang="zh-CN" dirty="0" smtClean="0"/>
              <a:t>+</a:t>
            </a:r>
            <a:r>
              <a:rPr kumimoji="1" lang="en-US" altLang="zh-CN" dirty="0" smtClean="0"/>
              <a:t>+</a:t>
            </a:r>
            <a:r>
              <a:rPr kumimoji="1" lang="zh-CN" altLang="en-US" dirty="0" smtClean="0"/>
              <a:t> </a:t>
            </a:r>
            <a:r>
              <a:rPr kumimoji="1" lang="zh-CN" altLang="zh-CN" dirty="0" smtClean="0"/>
              <a:t>-</a:t>
            </a:r>
            <a:r>
              <a:rPr kumimoji="1" lang="en-US" altLang="zh-CN" dirty="0" smtClean="0"/>
              <a:t>-</a:t>
            </a:r>
            <a:endParaRPr kumimoji="1" lang="en-US" altLang="zh-CN" dirty="0"/>
          </a:p>
          <a:p>
            <a:r>
              <a:rPr kumimoji="1" lang="en-US" altLang="zh-CN" dirty="0" err="1" smtClean="0"/>
              <a:t>sizeof</a:t>
            </a:r>
            <a:r>
              <a:rPr kumimoji="1" lang="zh-CN" altLang="en-US" dirty="0" smtClean="0"/>
              <a:t>运算</a:t>
            </a:r>
            <a:endParaRPr kumimoji="1" lang="en-US" altLang="zh-CN" dirty="0" smtClean="0"/>
          </a:p>
          <a:p>
            <a:r>
              <a:rPr kumimoji="1" lang="zh-CN" altLang="en-US" dirty="0" smtClean="0"/>
              <a:t>关系运算 </a:t>
            </a:r>
            <a:r>
              <a:rPr kumimoji="1" lang="en-US" altLang="zh-CN" dirty="0" smtClean="0"/>
              <a:t>&gt;</a:t>
            </a:r>
            <a:r>
              <a:rPr kumimoji="1" lang="zh-CN" altLang="en-US" dirty="0" smtClean="0"/>
              <a:t>  </a:t>
            </a:r>
            <a:r>
              <a:rPr kumimoji="1" lang="en-US" altLang="zh-CN" dirty="0" smtClean="0"/>
              <a:t>&gt;=</a:t>
            </a:r>
            <a:r>
              <a:rPr kumimoji="1" lang="zh-CN" altLang="en-US" dirty="0" smtClean="0"/>
              <a:t>  </a:t>
            </a:r>
            <a:r>
              <a:rPr kumimoji="1" lang="zh-CN" altLang="zh-CN" dirty="0" smtClean="0"/>
              <a:t>&lt;</a:t>
            </a:r>
            <a:r>
              <a:rPr kumimoji="1" lang="zh-CN" altLang="en-US" dirty="0" smtClean="0"/>
              <a:t>  </a:t>
            </a:r>
            <a:r>
              <a:rPr kumimoji="1" lang="en-US" altLang="zh-CN" dirty="0" smtClean="0"/>
              <a:t>&lt;=</a:t>
            </a:r>
            <a:r>
              <a:rPr kumimoji="1" lang="zh-CN" altLang="en-US" dirty="0" smtClean="0"/>
              <a:t>  </a:t>
            </a:r>
            <a:r>
              <a:rPr kumimoji="1" lang="en-US" altLang="zh-CN" dirty="0" smtClean="0"/>
              <a:t>==</a:t>
            </a:r>
            <a:r>
              <a:rPr kumimoji="1" lang="zh-CN" altLang="en-US" dirty="0" smtClean="0"/>
              <a:t>  </a:t>
            </a:r>
            <a:r>
              <a:rPr kumimoji="1" lang="zh-CN" altLang="zh-CN" dirty="0" smtClean="0"/>
              <a:t>!</a:t>
            </a:r>
            <a:r>
              <a:rPr kumimoji="1" lang="en-US" altLang="zh-CN" dirty="0" smtClean="0"/>
              <a:t>=</a:t>
            </a:r>
            <a:r>
              <a:rPr kumimoji="1" lang="zh-CN" altLang="en-US" dirty="0" smtClean="0"/>
              <a:t>（</a:t>
            </a:r>
            <a:r>
              <a:rPr kumimoji="1" lang="zh-CN" altLang="en-US" dirty="0" smtClean="0"/>
              <a:t>真和假</a:t>
            </a:r>
            <a:r>
              <a:rPr kumimoji="1" lang="zh-CN" altLang="en-US" dirty="0" smtClean="0"/>
              <a:t>）</a:t>
            </a:r>
            <a:endParaRPr kumimoji="1" lang="en-US" altLang="zh-CN" dirty="0" smtClean="0"/>
          </a:p>
          <a:p>
            <a:r>
              <a:rPr kumimoji="1" lang="zh-CN" altLang="en-US" dirty="0"/>
              <a:t>逻辑运算 </a:t>
            </a:r>
            <a:r>
              <a:rPr kumimoji="1" lang="en-US" altLang="zh-CN" dirty="0"/>
              <a:t>&amp;&amp;</a:t>
            </a:r>
            <a:r>
              <a:rPr kumimoji="1" lang="zh-CN" altLang="en-US" dirty="0"/>
              <a:t> </a:t>
            </a:r>
            <a:r>
              <a:rPr kumimoji="1" lang="en-US" altLang="zh-CN" dirty="0"/>
              <a:t>||</a:t>
            </a:r>
            <a:r>
              <a:rPr kumimoji="1" lang="zh-CN" altLang="en-US" dirty="0"/>
              <a:t> </a:t>
            </a:r>
            <a:r>
              <a:rPr kumimoji="1" lang="en-US" altLang="zh-CN" dirty="0"/>
              <a:t>!  </a:t>
            </a:r>
            <a:r>
              <a:rPr kumimoji="1" lang="zh-CN" altLang="en-US" dirty="0"/>
              <a:t>（逻辑短路问题）</a:t>
            </a:r>
            <a:endParaRPr kumimoji="1" lang="en-US" altLang="zh-CN" dirty="0"/>
          </a:p>
          <a:p>
            <a:r>
              <a:rPr kumimoji="1" lang="zh-CN" altLang="en-US" dirty="0"/>
              <a:t>逗号运算 </a:t>
            </a:r>
            <a:r>
              <a:rPr kumimoji="1" lang="en-US" altLang="zh-CN" dirty="0"/>
              <a:t>,</a:t>
            </a:r>
          </a:p>
          <a:p>
            <a:r>
              <a:rPr kumimoji="1" lang="zh-CN" altLang="en-US" dirty="0"/>
              <a:t>条件运算 </a:t>
            </a:r>
            <a:r>
              <a:rPr kumimoji="1" lang="en-US" altLang="zh-CN" dirty="0"/>
              <a:t>?</a:t>
            </a:r>
            <a:r>
              <a:rPr kumimoji="1" lang="en-US" altLang="zh-CN" dirty="0" smtClean="0"/>
              <a:t>:</a:t>
            </a:r>
            <a:endParaRPr kumimoji="1" lang="en-US" altLang="zh-CN" dirty="0"/>
          </a:p>
        </p:txBody>
      </p:sp>
    </p:spTree>
    <p:extLst>
      <p:ext uri="{BB962C8B-B14F-4D97-AF65-F5344CB8AC3E}">
        <p14:creationId xmlns:p14="http://schemas.microsoft.com/office/powerpoint/2010/main" val="417586370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程序结构</a:t>
            </a:r>
            <a:endParaRPr kumimoji="1" lang="zh-CN" altLang="en-US" dirty="0"/>
          </a:p>
        </p:txBody>
      </p:sp>
      <p:sp>
        <p:nvSpPr>
          <p:cNvPr id="3" name="内容占位符 2"/>
          <p:cNvSpPr>
            <a:spLocks noGrp="1"/>
          </p:cNvSpPr>
          <p:nvPr>
            <p:ph idx="1"/>
          </p:nvPr>
        </p:nvSpPr>
        <p:spPr/>
        <p:txBody>
          <a:bodyPr/>
          <a:lstStyle/>
          <a:p>
            <a:r>
              <a:rPr kumimoji="1" lang="zh-CN" altLang="en-US" dirty="0" smtClean="0"/>
              <a:t>程序流程控制</a:t>
            </a:r>
            <a:r>
              <a:rPr kumimoji="1" lang="en-US" altLang="en-US" dirty="0" smtClean="0"/>
              <a:t>：</a:t>
            </a:r>
          </a:p>
          <a:p>
            <a:pPr marL="0" indent="0">
              <a:buNone/>
            </a:pPr>
            <a:r>
              <a:rPr kumimoji="1" lang="en-US" altLang="zh-CN" dirty="0"/>
              <a:t>	</a:t>
            </a:r>
            <a:r>
              <a:rPr kumimoji="1" lang="en-US" altLang="zh-CN" dirty="0" smtClean="0"/>
              <a:t>	</a:t>
            </a:r>
            <a:r>
              <a:rPr kumimoji="1" lang="zh-CN" altLang="en-US" dirty="0" smtClean="0"/>
              <a:t>顺序，选择，循环</a:t>
            </a:r>
            <a:endParaRPr kumimoji="1" lang="en-US" altLang="zh-CN" dirty="0" smtClean="0"/>
          </a:p>
          <a:p>
            <a:endParaRPr kumimoji="1" lang="en-US" altLang="zh-CN" dirty="0"/>
          </a:p>
          <a:p>
            <a:r>
              <a:rPr kumimoji="1" lang="zh-CN" altLang="en-US" dirty="0" smtClean="0"/>
              <a:t>顺序结构</a:t>
            </a:r>
            <a:endParaRPr kumimoji="1" lang="zh-CN" altLang="en-US" dirty="0"/>
          </a:p>
        </p:txBody>
      </p:sp>
    </p:spTree>
    <p:extLst>
      <p:ext uri="{BB962C8B-B14F-4D97-AF65-F5344CB8AC3E}">
        <p14:creationId xmlns:p14="http://schemas.microsoft.com/office/powerpoint/2010/main" val="1765272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程序结构</a:t>
            </a:r>
            <a:endParaRPr kumimoji="1" lang="zh-CN" altLang="en-US" dirty="0"/>
          </a:p>
        </p:txBody>
      </p:sp>
      <p:sp>
        <p:nvSpPr>
          <p:cNvPr id="3" name="内容占位符 2"/>
          <p:cNvSpPr>
            <a:spLocks noGrp="1"/>
          </p:cNvSpPr>
          <p:nvPr>
            <p:ph idx="1"/>
          </p:nvPr>
        </p:nvSpPr>
        <p:spPr/>
        <p:txBody>
          <a:bodyPr>
            <a:normAutofit lnSpcReduction="10000"/>
          </a:bodyPr>
          <a:lstStyle/>
          <a:p>
            <a:r>
              <a:rPr kumimoji="1" lang="zh-CN" altLang="en-US" dirty="0" smtClean="0"/>
              <a:t>选择结构</a:t>
            </a:r>
            <a:r>
              <a:rPr kumimoji="1" lang="en-US" altLang="zh-CN" dirty="0" smtClean="0"/>
              <a:t>if</a:t>
            </a:r>
          </a:p>
          <a:p>
            <a:pPr marL="457200" lvl="1" indent="0">
              <a:buNone/>
            </a:pPr>
            <a:r>
              <a:rPr kumimoji="1" lang="zh-CN" altLang="en-US" dirty="0" smtClean="0"/>
              <a:t>多种形式：</a:t>
            </a:r>
            <a:endParaRPr kumimoji="1" lang="en-US" altLang="zh-CN" dirty="0" smtClean="0"/>
          </a:p>
          <a:p>
            <a:pPr marL="457200" lvl="1" indent="0">
              <a:buNone/>
            </a:pPr>
            <a:r>
              <a:rPr kumimoji="1" lang="en-US" altLang="zh-CN" dirty="0"/>
              <a:t>	</a:t>
            </a:r>
            <a:r>
              <a:rPr kumimoji="1" lang="zh-CN" altLang="en-US" dirty="0" smtClean="0"/>
              <a:t>形式</a:t>
            </a:r>
            <a:r>
              <a:rPr kumimoji="1" lang="en-US" altLang="zh-CN" dirty="0" smtClean="0"/>
              <a:t>1</a:t>
            </a:r>
            <a:r>
              <a:rPr kumimoji="1" lang="zh-CN" altLang="en-US" dirty="0" smtClean="0"/>
              <a:t>：</a:t>
            </a:r>
            <a:r>
              <a:rPr kumimoji="1" lang="en-US" altLang="zh-CN" dirty="0" smtClean="0"/>
              <a:t>if</a:t>
            </a:r>
            <a:r>
              <a:rPr kumimoji="1" lang="zh-CN" altLang="en-US" dirty="0" smtClean="0"/>
              <a:t> </a:t>
            </a:r>
            <a:r>
              <a:rPr kumimoji="1" lang="en-US" altLang="zh-CN" dirty="0" smtClean="0"/>
              <a:t>(</a:t>
            </a:r>
            <a:r>
              <a:rPr kumimoji="1" lang="zh-CN" altLang="en-US" dirty="0" smtClean="0"/>
              <a:t>条件</a:t>
            </a:r>
            <a:r>
              <a:rPr kumimoji="1" lang="en-US" altLang="zh-CN" dirty="0" smtClean="0"/>
              <a:t>)</a:t>
            </a:r>
            <a:r>
              <a:rPr kumimoji="1" lang="zh-CN" altLang="en-US" dirty="0" smtClean="0"/>
              <a:t> 语句</a:t>
            </a:r>
            <a:endParaRPr kumimoji="1" lang="en-US" altLang="zh-CN" dirty="0"/>
          </a:p>
          <a:p>
            <a:pPr marL="457200" lvl="1" indent="0">
              <a:buNone/>
            </a:pPr>
            <a:r>
              <a:rPr kumimoji="1" lang="en-US" altLang="zh-CN" dirty="0" smtClean="0"/>
              <a:t>	</a:t>
            </a:r>
            <a:r>
              <a:rPr kumimoji="1" lang="zh-CN" altLang="en-US" dirty="0" smtClean="0"/>
              <a:t>形式</a:t>
            </a:r>
            <a:r>
              <a:rPr kumimoji="1" lang="en-US" altLang="zh-CN" dirty="0" smtClean="0"/>
              <a:t>2</a:t>
            </a:r>
            <a:r>
              <a:rPr kumimoji="1" lang="zh-CN" altLang="en-US" dirty="0" smtClean="0"/>
              <a:t>：</a:t>
            </a:r>
            <a:r>
              <a:rPr kumimoji="1" lang="en-US" altLang="zh-CN" dirty="0" smtClean="0"/>
              <a:t>if</a:t>
            </a:r>
            <a:r>
              <a:rPr kumimoji="1" lang="zh-CN" altLang="en-US" dirty="0" smtClean="0"/>
              <a:t> </a:t>
            </a:r>
            <a:r>
              <a:rPr kumimoji="1" lang="en-US" altLang="zh-CN" dirty="0" smtClean="0"/>
              <a:t>(</a:t>
            </a:r>
            <a:r>
              <a:rPr kumimoji="1" lang="zh-CN" altLang="en-US" dirty="0" smtClean="0"/>
              <a:t>条件</a:t>
            </a:r>
            <a:r>
              <a:rPr kumimoji="1" lang="en-US" altLang="zh-CN" dirty="0" smtClean="0"/>
              <a:t>)</a:t>
            </a:r>
            <a:r>
              <a:rPr kumimoji="1" lang="zh-CN" altLang="en-US" dirty="0" smtClean="0"/>
              <a:t> 语句</a:t>
            </a:r>
            <a:r>
              <a:rPr kumimoji="1" lang="en-US" altLang="zh-CN" dirty="0" smtClean="0"/>
              <a:t>1</a:t>
            </a:r>
            <a:r>
              <a:rPr kumimoji="1" lang="zh-CN" altLang="en-US" dirty="0" smtClean="0"/>
              <a:t> </a:t>
            </a:r>
            <a:endParaRPr kumimoji="1" lang="en-US" altLang="zh-CN" dirty="0" smtClean="0"/>
          </a:p>
          <a:p>
            <a:pPr marL="457200" lvl="1" indent="0">
              <a:buNone/>
            </a:pPr>
            <a:r>
              <a:rPr kumimoji="1" lang="en-US" altLang="zh-CN" dirty="0"/>
              <a:t>	</a:t>
            </a:r>
            <a:r>
              <a:rPr kumimoji="1" lang="en-US" altLang="zh-CN" dirty="0" smtClean="0"/>
              <a:t>			else</a:t>
            </a:r>
            <a:r>
              <a:rPr kumimoji="1" lang="zh-CN" altLang="en-US" dirty="0" smtClean="0"/>
              <a:t> 语句</a:t>
            </a:r>
            <a:r>
              <a:rPr kumimoji="1" lang="en-US" altLang="zh-CN" dirty="0" smtClean="0"/>
              <a:t>2</a:t>
            </a:r>
          </a:p>
          <a:p>
            <a:pPr marL="457200" lvl="1" indent="0">
              <a:buNone/>
            </a:pPr>
            <a:r>
              <a:rPr kumimoji="1" lang="en-US" altLang="zh-CN" dirty="0"/>
              <a:t>	</a:t>
            </a:r>
            <a:r>
              <a:rPr kumimoji="1" lang="zh-CN" altLang="en-US" dirty="0" smtClean="0"/>
              <a:t>形式</a:t>
            </a:r>
            <a:r>
              <a:rPr kumimoji="1" lang="zh-CN" altLang="zh-CN" dirty="0" smtClean="0"/>
              <a:t>3</a:t>
            </a:r>
            <a:r>
              <a:rPr kumimoji="1" lang="zh-CN" altLang="en-US" dirty="0" smtClean="0"/>
              <a:t>：</a:t>
            </a:r>
            <a:r>
              <a:rPr kumimoji="1" lang="en-US" altLang="zh-CN" dirty="0"/>
              <a:t>if</a:t>
            </a:r>
            <a:r>
              <a:rPr kumimoji="1" lang="zh-CN" altLang="en-US" dirty="0"/>
              <a:t> </a:t>
            </a:r>
            <a:r>
              <a:rPr kumimoji="1" lang="en-US" altLang="zh-CN" dirty="0"/>
              <a:t>(</a:t>
            </a:r>
            <a:r>
              <a:rPr kumimoji="1" lang="zh-CN" altLang="en-US" dirty="0" smtClean="0"/>
              <a:t>条件</a:t>
            </a:r>
            <a:r>
              <a:rPr kumimoji="1" lang="en-US" altLang="zh-CN" dirty="0" smtClean="0"/>
              <a:t>1)</a:t>
            </a:r>
            <a:r>
              <a:rPr kumimoji="1" lang="zh-CN" altLang="en-US" dirty="0" smtClean="0"/>
              <a:t> </a:t>
            </a:r>
            <a:r>
              <a:rPr kumimoji="1" lang="zh-CN" altLang="en-US" dirty="0"/>
              <a:t>语句</a:t>
            </a:r>
            <a:r>
              <a:rPr kumimoji="1" lang="en-US" altLang="zh-CN" dirty="0"/>
              <a:t>1</a:t>
            </a:r>
            <a:r>
              <a:rPr kumimoji="1" lang="zh-CN" altLang="en-US" dirty="0"/>
              <a:t> </a:t>
            </a:r>
            <a:endParaRPr kumimoji="1" lang="en-US" altLang="zh-CN" dirty="0" smtClean="0"/>
          </a:p>
          <a:p>
            <a:pPr marL="457200" lvl="1" indent="0">
              <a:buNone/>
            </a:pPr>
            <a:r>
              <a:rPr kumimoji="1" lang="en-US" altLang="zh-CN" dirty="0"/>
              <a:t>	</a:t>
            </a:r>
            <a:r>
              <a:rPr kumimoji="1" lang="en-US" altLang="zh-CN" dirty="0" smtClean="0"/>
              <a:t>			else</a:t>
            </a:r>
            <a:r>
              <a:rPr kumimoji="1" lang="zh-CN" altLang="en-US" dirty="0" smtClean="0"/>
              <a:t> </a:t>
            </a:r>
            <a:r>
              <a:rPr kumimoji="1" lang="en-US" altLang="zh-CN" dirty="0" smtClean="0"/>
              <a:t>if</a:t>
            </a:r>
            <a:r>
              <a:rPr kumimoji="1" lang="zh-CN" altLang="en-US" dirty="0" smtClean="0"/>
              <a:t> </a:t>
            </a:r>
            <a:r>
              <a:rPr kumimoji="1" lang="en-US" altLang="zh-CN" dirty="0" smtClean="0"/>
              <a:t>(</a:t>
            </a:r>
            <a:r>
              <a:rPr kumimoji="1" lang="zh-CN" altLang="en-US" dirty="0" smtClean="0"/>
              <a:t>条件</a:t>
            </a:r>
            <a:r>
              <a:rPr kumimoji="1" lang="en-US" altLang="zh-CN" dirty="0" smtClean="0"/>
              <a:t>2)</a:t>
            </a:r>
            <a:r>
              <a:rPr kumimoji="1" lang="zh-CN" altLang="en-US" dirty="0" smtClean="0"/>
              <a:t> 语句</a:t>
            </a:r>
            <a:r>
              <a:rPr kumimoji="1" lang="en-US" altLang="zh-CN" dirty="0" smtClean="0"/>
              <a:t>2</a:t>
            </a:r>
            <a:endParaRPr kumimoji="1" lang="en-US" altLang="zh-CN" dirty="0"/>
          </a:p>
          <a:p>
            <a:pPr marL="457200" lvl="1" indent="0">
              <a:buNone/>
            </a:pPr>
            <a:r>
              <a:rPr kumimoji="1" lang="en-US" altLang="zh-CN" dirty="0"/>
              <a:t>				else</a:t>
            </a:r>
            <a:r>
              <a:rPr kumimoji="1" lang="zh-CN" altLang="en-US" dirty="0"/>
              <a:t> </a:t>
            </a:r>
            <a:r>
              <a:rPr kumimoji="1" lang="zh-CN" altLang="en-US" dirty="0" smtClean="0"/>
              <a:t>语句</a:t>
            </a:r>
            <a:r>
              <a:rPr kumimoji="1" lang="en-US" altLang="zh-CN" dirty="0" smtClean="0"/>
              <a:t>3</a:t>
            </a:r>
            <a:endParaRPr kumimoji="1" lang="en-US" altLang="zh-CN" dirty="0"/>
          </a:p>
          <a:p>
            <a:pPr marL="457200" lvl="1" indent="0">
              <a:buNone/>
            </a:pPr>
            <a:r>
              <a:rPr kumimoji="1" lang="zh-CN" altLang="en-US" dirty="0" smtClean="0"/>
              <a:t> </a:t>
            </a:r>
            <a:endParaRPr kumimoji="1" lang="zh-CN" altLang="en-US" dirty="0"/>
          </a:p>
        </p:txBody>
      </p:sp>
    </p:spTree>
    <p:extLst>
      <p:ext uri="{BB962C8B-B14F-4D97-AF65-F5344CB8AC3E}">
        <p14:creationId xmlns:p14="http://schemas.microsoft.com/office/powerpoint/2010/main" val="948206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程序结构</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smtClean="0"/>
              <a:t>选择结构</a:t>
            </a:r>
            <a:r>
              <a:rPr kumimoji="1" lang="en-US" altLang="zh-CN" dirty="0" smtClean="0"/>
              <a:t>if</a:t>
            </a:r>
          </a:p>
          <a:p>
            <a:pPr lvl="1"/>
            <a:r>
              <a:rPr kumimoji="1" lang="en-US" altLang="zh-CN" dirty="0" smtClean="0"/>
              <a:t>if</a:t>
            </a:r>
            <a:r>
              <a:rPr kumimoji="1" lang="zh-CN" altLang="en-US" dirty="0" smtClean="0"/>
              <a:t>使用各种注意 </a:t>
            </a:r>
            <a:endParaRPr kumimoji="1" lang="zh-CN" altLang="en-US" dirty="0"/>
          </a:p>
        </p:txBody>
      </p:sp>
    </p:spTree>
    <p:extLst>
      <p:ext uri="{BB962C8B-B14F-4D97-AF65-F5344CB8AC3E}">
        <p14:creationId xmlns:p14="http://schemas.microsoft.com/office/powerpoint/2010/main" val="4266040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程序结构</a:t>
            </a:r>
            <a:endParaRPr kumimoji="1" lang="zh-CN" altLang="en-US" dirty="0"/>
          </a:p>
        </p:txBody>
      </p:sp>
      <p:sp>
        <p:nvSpPr>
          <p:cNvPr id="3" name="内容占位符 2"/>
          <p:cNvSpPr>
            <a:spLocks noGrp="1"/>
          </p:cNvSpPr>
          <p:nvPr>
            <p:ph idx="1"/>
          </p:nvPr>
        </p:nvSpPr>
        <p:spPr/>
        <p:txBody>
          <a:bodyPr/>
          <a:lstStyle/>
          <a:p>
            <a:r>
              <a:rPr kumimoji="1" lang="zh-CN" altLang="en-US" dirty="0" smtClean="0"/>
              <a:t>选择结构 </a:t>
            </a:r>
            <a:r>
              <a:rPr kumimoji="1" lang="en-US" altLang="zh-CN" dirty="0" smtClean="0"/>
              <a:t>switch</a:t>
            </a:r>
          </a:p>
          <a:p>
            <a:r>
              <a:rPr kumimoji="1" lang="zh-CN" altLang="en-US" dirty="0" smtClean="0"/>
              <a:t>形式： </a:t>
            </a:r>
            <a:r>
              <a:rPr kumimoji="1" lang="en-US" altLang="zh-CN" dirty="0" smtClean="0"/>
              <a:t>switch</a:t>
            </a:r>
            <a:r>
              <a:rPr kumimoji="1" lang="zh-CN" altLang="en-US" dirty="0" smtClean="0"/>
              <a:t> </a:t>
            </a:r>
            <a:r>
              <a:rPr kumimoji="1" lang="en-US" altLang="zh-CN" dirty="0" smtClean="0"/>
              <a:t>(</a:t>
            </a:r>
            <a:r>
              <a:rPr kumimoji="1" lang="zh-CN" altLang="en-US" dirty="0" smtClean="0"/>
              <a:t>整型表达式</a:t>
            </a:r>
            <a:r>
              <a:rPr kumimoji="1" lang="en-US" altLang="zh-CN" dirty="0" smtClean="0"/>
              <a:t>)</a:t>
            </a:r>
            <a:r>
              <a:rPr kumimoji="1" lang="zh-CN" altLang="en-US" dirty="0" smtClean="0"/>
              <a:t> </a:t>
            </a:r>
            <a:endParaRPr kumimoji="1" lang="en-US" altLang="zh-CN" dirty="0" smtClean="0"/>
          </a:p>
          <a:p>
            <a:pPr marL="1828800" lvl="4" indent="0">
              <a:buNone/>
            </a:pPr>
            <a:r>
              <a:rPr kumimoji="1" lang="en-US" altLang="zh-CN" dirty="0"/>
              <a:t>case</a:t>
            </a:r>
            <a:r>
              <a:rPr kumimoji="1" lang="zh-CN" altLang="en-US" dirty="0"/>
              <a:t> 常量表达式</a:t>
            </a:r>
            <a:r>
              <a:rPr kumimoji="1" lang="en-US" altLang="zh-CN" dirty="0"/>
              <a:t>1</a:t>
            </a:r>
            <a:r>
              <a:rPr kumimoji="1" lang="zh-CN" altLang="en-US" dirty="0"/>
              <a:t>：语句</a:t>
            </a:r>
            <a:r>
              <a:rPr kumimoji="1" lang="en-US" altLang="zh-CN" dirty="0"/>
              <a:t>1</a:t>
            </a:r>
            <a:r>
              <a:rPr kumimoji="1" lang="zh-CN" altLang="en-US" dirty="0"/>
              <a:t>；</a:t>
            </a:r>
            <a:r>
              <a:rPr kumimoji="1" lang="en-US" altLang="zh-CN" dirty="0"/>
              <a:t>break;</a:t>
            </a:r>
          </a:p>
          <a:p>
            <a:pPr marL="1828800" lvl="4" indent="0">
              <a:buNone/>
            </a:pPr>
            <a:r>
              <a:rPr kumimoji="1" lang="en-US" altLang="zh-CN" dirty="0"/>
              <a:t>case</a:t>
            </a:r>
            <a:r>
              <a:rPr kumimoji="1" lang="zh-CN" altLang="en-US" dirty="0"/>
              <a:t> 常量表达式</a:t>
            </a:r>
            <a:r>
              <a:rPr kumimoji="1" lang="en-US" altLang="zh-CN" dirty="0"/>
              <a:t>2</a:t>
            </a:r>
            <a:r>
              <a:rPr kumimoji="1" lang="zh-CN" altLang="en-US" dirty="0"/>
              <a:t>：语句</a:t>
            </a:r>
            <a:r>
              <a:rPr kumimoji="1" lang="en-US" altLang="zh-CN" dirty="0"/>
              <a:t>2</a:t>
            </a:r>
            <a:r>
              <a:rPr kumimoji="1" lang="zh-CN" altLang="en-US" dirty="0"/>
              <a:t>；</a:t>
            </a:r>
            <a:r>
              <a:rPr kumimoji="1" lang="en-US" altLang="zh-CN" dirty="0"/>
              <a:t>break;</a:t>
            </a:r>
            <a:r>
              <a:rPr kumimoji="1" lang="zh-CN" altLang="en-US" dirty="0"/>
              <a:t> </a:t>
            </a:r>
          </a:p>
          <a:p>
            <a:pPr marL="1828800" lvl="4" indent="0">
              <a:buNone/>
            </a:pPr>
            <a:r>
              <a:rPr kumimoji="1" lang="is-IS" altLang="zh-CN" dirty="0"/>
              <a:t>…</a:t>
            </a:r>
          </a:p>
          <a:p>
            <a:pPr marL="1828800" lvl="4" indent="0">
              <a:buNone/>
            </a:pPr>
            <a:r>
              <a:rPr kumimoji="1" lang="en-US" altLang="zh-CN" dirty="0"/>
              <a:t>d</a:t>
            </a:r>
            <a:r>
              <a:rPr kumimoji="1" lang="is-IS" altLang="zh-CN" dirty="0"/>
              <a:t>efault</a:t>
            </a:r>
            <a:r>
              <a:rPr kumimoji="1" lang="en-US" altLang="zh-CN" dirty="0"/>
              <a:t>:</a:t>
            </a:r>
            <a:r>
              <a:rPr kumimoji="1" lang="zh-CN" altLang="en-US" dirty="0"/>
              <a:t> </a:t>
            </a:r>
            <a:r>
              <a:rPr kumimoji="1" lang="zh-CN" altLang="en-US" dirty="0" smtClean="0"/>
              <a:t>其他语句</a:t>
            </a:r>
            <a:endParaRPr kumimoji="1" lang="en-US" altLang="zh-CN" dirty="0" smtClean="0"/>
          </a:p>
          <a:p>
            <a:r>
              <a:rPr kumimoji="1" lang="en-US" altLang="zh-CN" dirty="0" smtClean="0"/>
              <a:t>break</a:t>
            </a:r>
          </a:p>
          <a:p>
            <a:pPr marL="1828800" lvl="4" indent="0">
              <a:buNone/>
            </a:pPr>
            <a:endParaRPr kumimoji="1" lang="en-US" altLang="zh-CN" dirty="0"/>
          </a:p>
          <a:p>
            <a:pPr marL="1828800" lvl="4" indent="0">
              <a:buNone/>
            </a:pPr>
            <a:endParaRPr kumimoji="1" lang="en-US" altLang="zh-CN" dirty="0" smtClean="0"/>
          </a:p>
          <a:p>
            <a:pPr marL="1828800" lvl="4" indent="0">
              <a:buNone/>
            </a:pPr>
            <a:endParaRPr kumimoji="1" lang="en-US" altLang="zh-CN" dirty="0" smtClean="0"/>
          </a:p>
        </p:txBody>
      </p:sp>
    </p:spTree>
    <p:extLst>
      <p:ext uri="{BB962C8B-B14F-4D97-AF65-F5344CB8AC3E}">
        <p14:creationId xmlns:p14="http://schemas.microsoft.com/office/powerpoint/2010/main" val="1681910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程序结构</a:t>
            </a:r>
            <a:endParaRPr kumimoji="1" lang="zh-CN" altLang="en-US" dirty="0"/>
          </a:p>
        </p:txBody>
      </p:sp>
      <p:sp>
        <p:nvSpPr>
          <p:cNvPr id="3" name="内容占位符 2"/>
          <p:cNvSpPr>
            <a:spLocks noGrp="1"/>
          </p:cNvSpPr>
          <p:nvPr>
            <p:ph idx="1"/>
          </p:nvPr>
        </p:nvSpPr>
        <p:spPr/>
        <p:txBody>
          <a:bodyPr/>
          <a:lstStyle/>
          <a:p>
            <a:r>
              <a:rPr kumimoji="1" lang="en-US" altLang="zh-CN" dirty="0"/>
              <a:t>i</a:t>
            </a:r>
            <a:r>
              <a:rPr kumimoji="1" lang="en-US" altLang="zh-CN" dirty="0" smtClean="0"/>
              <a:t>f</a:t>
            </a:r>
            <a:r>
              <a:rPr kumimoji="1" lang="zh-CN" altLang="en-US" dirty="0" smtClean="0"/>
              <a:t> </a:t>
            </a:r>
            <a:r>
              <a:rPr kumimoji="1" lang="en-US" altLang="zh-CN" dirty="0" err="1" smtClean="0"/>
              <a:t>vs</a:t>
            </a:r>
            <a:r>
              <a:rPr kumimoji="1" lang="zh-CN" altLang="en-US" dirty="0" smtClean="0"/>
              <a:t> </a:t>
            </a:r>
            <a:r>
              <a:rPr kumimoji="1" lang="en-US" altLang="zh-CN" dirty="0" smtClean="0"/>
              <a:t>switch</a:t>
            </a:r>
          </a:p>
          <a:p>
            <a:r>
              <a:rPr kumimoji="1" lang="zh-CN" altLang="en-US" dirty="0" smtClean="0"/>
              <a:t>如何选择？</a:t>
            </a:r>
            <a:endParaRPr kumimoji="1" lang="en-US" altLang="zh-CN" dirty="0" smtClean="0"/>
          </a:p>
          <a:p>
            <a:r>
              <a:rPr kumimoji="1" lang="zh-CN" altLang="en-US" dirty="0" smtClean="0"/>
              <a:t>使用场合</a:t>
            </a:r>
            <a:endParaRPr kumimoji="1" lang="en-US" altLang="zh-CN" dirty="0" smtClean="0"/>
          </a:p>
          <a:p>
            <a:endParaRPr kumimoji="1" lang="en-US" altLang="zh-CN" dirty="0"/>
          </a:p>
        </p:txBody>
      </p:sp>
    </p:spTree>
    <p:extLst>
      <p:ext uri="{BB962C8B-B14F-4D97-AF65-F5344CB8AC3E}">
        <p14:creationId xmlns:p14="http://schemas.microsoft.com/office/powerpoint/2010/main" val="2230552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程序结构</a:t>
            </a:r>
            <a:endParaRPr kumimoji="1" lang="zh-CN" altLang="en-US" dirty="0"/>
          </a:p>
        </p:txBody>
      </p:sp>
      <p:sp>
        <p:nvSpPr>
          <p:cNvPr id="3" name="内容占位符 2"/>
          <p:cNvSpPr>
            <a:spLocks noGrp="1"/>
          </p:cNvSpPr>
          <p:nvPr>
            <p:ph idx="1"/>
          </p:nvPr>
        </p:nvSpPr>
        <p:spPr/>
        <p:txBody>
          <a:bodyPr/>
          <a:lstStyle/>
          <a:p>
            <a:r>
              <a:rPr kumimoji="1" lang="zh-CN" altLang="en-US" dirty="0" smtClean="0"/>
              <a:t>循环结构  </a:t>
            </a:r>
            <a:r>
              <a:rPr kumimoji="1" lang="en-US" altLang="zh-CN" dirty="0" smtClean="0"/>
              <a:t>while</a:t>
            </a:r>
            <a:r>
              <a:rPr kumimoji="1" lang="zh-CN" altLang="en-US" dirty="0" smtClean="0"/>
              <a:t>：</a:t>
            </a:r>
            <a:endParaRPr kumimoji="1" lang="en-US" altLang="zh-CN" dirty="0" smtClean="0"/>
          </a:p>
          <a:p>
            <a:r>
              <a:rPr kumimoji="1" lang="zh-CN" altLang="en-US" dirty="0"/>
              <a:t>形式：</a:t>
            </a:r>
            <a:endParaRPr kumimoji="1" lang="en-US" altLang="zh-CN" dirty="0"/>
          </a:p>
          <a:p>
            <a:pPr marL="457200" lvl="1" indent="0">
              <a:buNone/>
            </a:pPr>
            <a:r>
              <a:rPr kumimoji="1" lang="zh-CN" altLang="zh-CN" dirty="0" smtClean="0"/>
              <a:t> </a:t>
            </a:r>
            <a:r>
              <a:rPr kumimoji="1" lang="zh-CN" altLang="en-US" dirty="0" smtClean="0"/>
              <a:t> </a:t>
            </a:r>
            <a:r>
              <a:rPr kumimoji="1" lang="en-US" altLang="zh-CN" dirty="0" smtClean="0"/>
              <a:t>			while</a:t>
            </a:r>
            <a:r>
              <a:rPr kumimoji="1" lang="zh-CN" altLang="en-US" dirty="0" smtClean="0"/>
              <a:t> </a:t>
            </a:r>
            <a:r>
              <a:rPr kumimoji="1" lang="en-US" altLang="zh-CN" dirty="0" smtClean="0"/>
              <a:t>(</a:t>
            </a:r>
            <a:r>
              <a:rPr kumimoji="1" lang="zh-CN" altLang="en-US" dirty="0" smtClean="0"/>
              <a:t>条件</a:t>
            </a:r>
            <a:r>
              <a:rPr kumimoji="1" lang="en-US" altLang="zh-CN" dirty="0" smtClean="0"/>
              <a:t>)</a:t>
            </a:r>
            <a:r>
              <a:rPr kumimoji="1" lang="zh-CN" altLang="en-US" dirty="0" smtClean="0"/>
              <a:t> 语句</a:t>
            </a:r>
            <a:endParaRPr kumimoji="1" lang="en-US" altLang="zh-CN" dirty="0" smtClean="0"/>
          </a:p>
          <a:p>
            <a:endParaRPr kumimoji="1" lang="en-US" altLang="zh-CN" dirty="0" smtClean="0"/>
          </a:p>
          <a:p>
            <a:r>
              <a:rPr kumimoji="1" lang="zh-CN" altLang="en-US" dirty="0" smtClean="0"/>
              <a:t>循环结构 </a:t>
            </a:r>
            <a:r>
              <a:rPr kumimoji="1" lang="en-US" altLang="zh-CN" dirty="0" smtClean="0"/>
              <a:t>do</a:t>
            </a:r>
            <a:r>
              <a:rPr kumimoji="1" lang="zh-CN" altLang="en-US" dirty="0" smtClean="0"/>
              <a:t> </a:t>
            </a:r>
            <a:r>
              <a:rPr kumimoji="1" lang="is-IS" altLang="zh-CN" dirty="0" smtClean="0"/>
              <a:t>…</a:t>
            </a:r>
            <a:r>
              <a:rPr kumimoji="1" lang="zh-CN" altLang="en-US" dirty="0" smtClean="0"/>
              <a:t> </a:t>
            </a:r>
            <a:r>
              <a:rPr kumimoji="1" lang="en-US" altLang="zh-CN" dirty="0" smtClean="0"/>
              <a:t>while</a:t>
            </a:r>
            <a:r>
              <a:rPr kumimoji="1" lang="zh-CN" altLang="en-US" dirty="0" smtClean="0"/>
              <a:t> </a:t>
            </a:r>
            <a:r>
              <a:rPr kumimoji="1" lang="en-US" altLang="zh-CN" dirty="0" smtClean="0"/>
              <a:t>:</a:t>
            </a:r>
          </a:p>
          <a:p>
            <a:r>
              <a:rPr kumimoji="1" lang="zh-CN" altLang="en-US" dirty="0" smtClean="0"/>
              <a:t>形式：</a:t>
            </a:r>
            <a:endParaRPr kumimoji="1" lang="en-US" altLang="zh-CN" dirty="0" smtClean="0"/>
          </a:p>
          <a:p>
            <a:pPr marL="457200" lvl="1" indent="0">
              <a:buNone/>
            </a:pPr>
            <a:r>
              <a:rPr kumimoji="1" lang="zh-CN" altLang="zh-CN" dirty="0"/>
              <a:t> </a:t>
            </a:r>
            <a:r>
              <a:rPr kumimoji="1" lang="zh-CN" altLang="en-US" dirty="0" smtClean="0"/>
              <a:t> </a:t>
            </a:r>
            <a:r>
              <a:rPr kumimoji="1" lang="en-US" altLang="zh-CN" dirty="0" smtClean="0"/>
              <a:t>	</a:t>
            </a:r>
            <a:r>
              <a:rPr kumimoji="1" lang="zh-CN" altLang="en-US" dirty="0" smtClean="0"/>
              <a:t> </a:t>
            </a:r>
            <a:r>
              <a:rPr kumimoji="1" lang="en-US" altLang="zh-CN" dirty="0" smtClean="0"/>
              <a:t>		do</a:t>
            </a:r>
            <a:r>
              <a:rPr kumimoji="1" lang="zh-CN" altLang="en-US" dirty="0" smtClean="0"/>
              <a:t> </a:t>
            </a:r>
            <a:r>
              <a:rPr kumimoji="1" lang="en-US" altLang="zh-CN" dirty="0" smtClean="0"/>
              <a:t>{</a:t>
            </a:r>
            <a:r>
              <a:rPr kumimoji="1" lang="zh-CN" altLang="en-US" dirty="0" smtClean="0"/>
              <a:t> 语句</a:t>
            </a:r>
            <a:r>
              <a:rPr kumimoji="1" lang="en-US" altLang="zh-CN" dirty="0" smtClean="0"/>
              <a:t>;</a:t>
            </a:r>
            <a:r>
              <a:rPr kumimoji="1" lang="zh-CN" altLang="en-US" dirty="0" smtClean="0"/>
              <a:t> </a:t>
            </a:r>
            <a:r>
              <a:rPr kumimoji="1" lang="en-US" altLang="zh-CN" dirty="0" smtClean="0"/>
              <a:t>}</a:t>
            </a:r>
            <a:r>
              <a:rPr kumimoji="1" lang="zh-CN" altLang="en-US" dirty="0" smtClean="0"/>
              <a:t> </a:t>
            </a:r>
            <a:r>
              <a:rPr kumimoji="1" lang="en-US" altLang="zh-CN" dirty="0" smtClean="0"/>
              <a:t>while</a:t>
            </a:r>
            <a:r>
              <a:rPr kumimoji="1" lang="zh-CN" altLang="en-US" dirty="0" smtClean="0"/>
              <a:t> </a:t>
            </a:r>
            <a:r>
              <a:rPr kumimoji="1" lang="en-US" altLang="zh-CN" dirty="0" smtClean="0"/>
              <a:t>(</a:t>
            </a:r>
            <a:r>
              <a:rPr kumimoji="1" lang="zh-CN" altLang="en-US" dirty="0" smtClean="0"/>
              <a:t>条件</a:t>
            </a:r>
            <a:r>
              <a:rPr kumimoji="1" lang="en-US" altLang="zh-CN" dirty="0" smtClean="0"/>
              <a:t>)</a:t>
            </a:r>
            <a:r>
              <a:rPr kumimoji="1" lang="zh-CN" altLang="en-US" dirty="0"/>
              <a:t>;</a:t>
            </a:r>
            <a:endParaRPr kumimoji="1" lang="en-US" altLang="zh-CN" dirty="0" smtClean="0"/>
          </a:p>
          <a:p>
            <a:pPr marL="457200" lvl="1" indent="0">
              <a:buNone/>
            </a:pPr>
            <a:endParaRPr kumimoji="1" lang="en-US" altLang="zh-CN" dirty="0"/>
          </a:p>
          <a:p>
            <a:pPr marL="457200" lvl="1" indent="0">
              <a:buNone/>
            </a:pPr>
            <a:endParaRPr kumimoji="1" lang="en-US" altLang="zh-CN" dirty="0"/>
          </a:p>
        </p:txBody>
      </p:sp>
    </p:spTree>
    <p:extLst>
      <p:ext uri="{BB962C8B-B14F-4D97-AF65-F5344CB8AC3E}">
        <p14:creationId xmlns:p14="http://schemas.microsoft.com/office/powerpoint/2010/main" val="374496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程序结构</a:t>
            </a:r>
            <a:endParaRPr kumimoji="1" lang="zh-CN" altLang="en-US" dirty="0"/>
          </a:p>
        </p:txBody>
      </p:sp>
      <p:sp>
        <p:nvSpPr>
          <p:cNvPr id="3" name="内容占位符 2"/>
          <p:cNvSpPr>
            <a:spLocks noGrp="1"/>
          </p:cNvSpPr>
          <p:nvPr>
            <p:ph idx="1"/>
          </p:nvPr>
        </p:nvSpPr>
        <p:spPr/>
        <p:txBody>
          <a:bodyPr>
            <a:normAutofit lnSpcReduction="10000"/>
          </a:bodyPr>
          <a:lstStyle/>
          <a:p>
            <a:r>
              <a:rPr kumimoji="1" lang="zh-CN" altLang="en-US" dirty="0" smtClean="0"/>
              <a:t>循环结构  </a:t>
            </a:r>
            <a:r>
              <a:rPr kumimoji="1" lang="en-US" altLang="zh-CN" dirty="0" smtClean="0"/>
              <a:t>for</a:t>
            </a:r>
            <a:r>
              <a:rPr kumimoji="1" lang="zh-CN" altLang="en-US" dirty="0" smtClean="0"/>
              <a:t>：</a:t>
            </a:r>
            <a:endParaRPr kumimoji="1" lang="en-US" altLang="zh-CN" dirty="0" smtClean="0"/>
          </a:p>
          <a:p>
            <a:r>
              <a:rPr kumimoji="1" lang="zh-CN" altLang="en-US" dirty="0" smtClean="0"/>
              <a:t>基本形式：</a:t>
            </a:r>
            <a:endParaRPr kumimoji="1" lang="en-US" altLang="zh-CN" dirty="0" smtClean="0"/>
          </a:p>
          <a:p>
            <a:pPr marL="457200" lvl="1" indent="0">
              <a:buNone/>
            </a:pPr>
            <a:r>
              <a:rPr kumimoji="1" lang="en-US" altLang="zh-CN" dirty="0"/>
              <a:t>for</a:t>
            </a:r>
            <a:r>
              <a:rPr kumimoji="1" lang="zh-CN" altLang="en-US" dirty="0"/>
              <a:t> </a:t>
            </a:r>
            <a:r>
              <a:rPr kumimoji="1" lang="en-US" altLang="zh-CN" dirty="0"/>
              <a:t>(</a:t>
            </a:r>
            <a:r>
              <a:rPr kumimoji="1" lang="zh-CN" altLang="en-US" dirty="0"/>
              <a:t>初始化语句</a:t>
            </a:r>
            <a:r>
              <a:rPr kumimoji="1" lang="en-US" altLang="zh-CN" dirty="0"/>
              <a:t>;</a:t>
            </a:r>
            <a:r>
              <a:rPr kumimoji="1" lang="zh-CN" altLang="en-US" dirty="0"/>
              <a:t> 条件</a:t>
            </a:r>
            <a:r>
              <a:rPr kumimoji="1" lang="en-US" altLang="zh-CN" dirty="0"/>
              <a:t>;</a:t>
            </a:r>
            <a:r>
              <a:rPr kumimoji="1" lang="zh-CN" altLang="en-US" dirty="0"/>
              <a:t> 增量语句</a:t>
            </a:r>
            <a:r>
              <a:rPr kumimoji="1" lang="en-US" altLang="zh-CN" dirty="0"/>
              <a:t>)</a:t>
            </a:r>
            <a:r>
              <a:rPr kumimoji="1" lang="zh-CN" altLang="en-US" dirty="0"/>
              <a:t> 语句</a:t>
            </a:r>
            <a:endParaRPr kumimoji="1" lang="en-US" altLang="zh-CN" dirty="0"/>
          </a:p>
          <a:p>
            <a:pPr lvl="1"/>
            <a:endParaRPr kumimoji="1" lang="en-US" altLang="zh-CN" dirty="0" smtClean="0"/>
          </a:p>
          <a:p>
            <a:r>
              <a:rPr kumimoji="1" lang="zh-CN" altLang="en-US" dirty="0" smtClean="0"/>
              <a:t>其他形式：</a:t>
            </a:r>
            <a:endParaRPr kumimoji="1" lang="en-US" altLang="zh-CN" dirty="0" smtClean="0"/>
          </a:p>
          <a:p>
            <a:pPr marL="457200" lvl="1" indent="0">
              <a:buNone/>
            </a:pPr>
            <a:r>
              <a:rPr kumimoji="1" lang="en-US" altLang="zh-CN" dirty="0" smtClean="0"/>
              <a:t>for </a:t>
            </a:r>
            <a:r>
              <a:rPr kumimoji="1" lang="en-US" altLang="zh-CN" dirty="0"/>
              <a:t>(;</a:t>
            </a:r>
            <a:r>
              <a:rPr kumimoji="1" lang="zh-CN" altLang="en-US" dirty="0"/>
              <a:t>语句</a:t>
            </a:r>
            <a:r>
              <a:rPr kumimoji="1" lang="en-US" altLang="zh-CN" dirty="0"/>
              <a:t>;)</a:t>
            </a:r>
          </a:p>
          <a:p>
            <a:pPr marL="457200" lvl="1" indent="0">
              <a:buNone/>
            </a:pPr>
            <a:endParaRPr kumimoji="1" lang="en-US" altLang="zh-CN" dirty="0" smtClean="0"/>
          </a:p>
          <a:p>
            <a:r>
              <a:rPr lang="en-US" altLang="zh-CN" dirty="0"/>
              <a:t>for</a:t>
            </a:r>
            <a:r>
              <a:rPr lang="zh-CN" altLang="en-US" dirty="0"/>
              <a:t>循环中变量作用域的问题</a:t>
            </a:r>
            <a:endParaRPr kumimoji="1" lang="en-US" altLang="zh-CN" dirty="0"/>
          </a:p>
          <a:p>
            <a:pPr marL="457200" lvl="1" indent="0">
              <a:buNone/>
            </a:pPr>
            <a:r>
              <a:rPr kumimoji="1" lang="en-US" altLang="zh-CN" dirty="0"/>
              <a:t>	</a:t>
            </a:r>
            <a:r>
              <a:rPr kumimoji="1" lang="en-US" altLang="zh-CN" dirty="0" smtClean="0"/>
              <a:t>		</a:t>
            </a:r>
            <a:endParaRPr kumimoji="1" lang="en-US" altLang="zh-CN" dirty="0"/>
          </a:p>
          <a:p>
            <a:pPr marL="457200" lvl="1" indent="0">
              <a:buNone/>
            </a:pPr>
            <a:endParaRPr kumimoji="1" lang="en-US" altLang="zh-CN" dirty="0"/>
          </a:p>
          <a:p>
            <a:pPr marL="457200" lvl="1" indent="0">
              <a:buNone/>
            </a:pPr>
            <a:endParaRPr kumimoji="1" lang="en-US" altLang="zh-CN" dirty="0"/>
          </a:p>
        </p:txBody>
      </p:sp>
    </p:spTree>
    <p:extLst>
      <p:ext uri="{BB962C8B-B14F-4D97-AF65-F5344CB8AC3E}">
        <p14:creationId xmlns:p14="http://schemas.microsoft.com/office/powerpoint/2010/main" val="45155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程序结构</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a:t>跳转语句</a:t>
            </a:r>
            <a:r>
              <a:rPr kumimoji="1" lang="zh-CN" altLang="en-US" dirty="0" smtClean="0"/>
              <a:t>：</a:t>
            </a:r>
            <a:endParaRPr kumimoji="1" lang="en-US" altLang="zh-CN" dirty="0"/>
          </a:p>
          <a:p>
            <a:pPr lvl="1"/>
            <a:r>
              <a:rPr kumimoji="1" lang="en-US" altLang="zh-CN" dirty="0" smtClean="0"/>
              <a:t>break</a:t>
            </a:r>
            <a:r>
              <a:rPr kumimoji="1" lang="zh-CN" altLang="en-US" dirty="0" smtClean="0"/>
              <a:t> 和 </a:t>
            </a:r>
            <a:r>
              <a:rPr kumimoji="1" lang="en-US" altLang="zh-CN" dirty="0" smtClean="0"/>
              <a:t>continue</a:t>
            </a:r>
          </a:p>
          <a:p>
            <a:pPr marL="457200" lvl="1" indent="0">
              <a:buNone/>
            </a:pPr>
            <a:r>
              <a:rPr kumimoji="1" lang="en-US" altLang="zh-CN" dirty="0" smtClean="0"/>
              <a:t>	</a:t>
            </a:r>
            <a:r>
              <a:rPr kumimoji="1" lang="zh-CN" altLang="en-US" dirty="0" smtClean="0"/>
              <a:t>作用</a:t>
            </a:r>
            <a:endParaRPr kumimoji="1" lang="en-US" altLang="zh-CN" dirty="0"/>
          </a:p>
          <a:p>
            <a:pPr marL="457200" lvl="1" indent="0">
              <a:buNone/>
            </a:pPr>
            <a:r>
              <a:rPr kumimoji="1" lang="en-US" altLang="zh-CN" dirty="0"/>
              <a:t>	</a:t>
            </a:r>
            <a:r>
              <a:rPr kumimoji="1" lang="zh-CN" altLang="en-US" dirty="0"/>
              <a:t>使用场合</a:t>
            </a:r>
            <a:endParaRPr kumimoji="1" lang="en-US" altLang="zh-CN" dirty="0"/>
          </a:p>
          <a:p>
            <a:pPr marL="914400" lvl="2" indent="0">
              <a:buNone/>
            </a:pPr>
            <a:endParaRPr kumimoji="1" lang="en-US" altLang="zh-CN" dirty="0" smtClean="0"/>
          </a:p>
          <a:p>
            <a:pPr lvl="1"/>
            <a:r>
              <a:rPr kumimoji="1" lang="en-US" altLang="zh-CN" dirty="0" err="1" smtClean="0"/>
              <a:t>goto</a:t>
            </a:r>
            <a:endParaRPr kumimoji="1" lang="en-US" altLang="zh-CN" dirty="0" smtClean="0"/>
          </a:p>
          <a:p>
            <a:pPr lvl="1"/>
            <a:r>
              <a:rPr lang="en-US" altLang="zh-CN" dirty="0"/>
              <a:t>return </a:t>
            </a:r>
            <a:r>
              <a:rPr lang="zh-CN" altLang="en-US" dirty="0"/>
              <a:t>和</a:t>
            </a:r>
            <a:r>
              <a:rPr lang="en-US" altLang="zh-CN" dirty="0"/>
              <a:t> </a:t>
            </a:r>
            <a:r>
              <a:rPr lang="en-US" altLang="zh-CN" dirty="0" smtClean="0"/>
              <a:t>exit</a:t>
            </a:r>
            <a:endParaRPr kumimoji="1" lang="en-US" altLang="zh-CN" dirty="0" smtClean="0"/>
          </a:p>
          <a:p>
            <a:pPr marL="457200" lvl="1" indent="0">
              <a:buNone/>
            </a:pPr>
            <a:r>
              <a:rPr kumimoji="1" lang="en-US" altLang="zh-CN" dirty="0" smtClean="0"/>
              <a:t>	</a:t>
            </a:r>
            <a:endParaRPr kumimoji="1" lang="en-US" altLang="zh-CN" dirty="0"/>
          </a:p>
        </p:txBody>
      </p:sp>
    </p:spTree>
    <p:extLst>
      <p:ext uri="{BB962C8B-B14F-4D97-AF65-F5344CB8AC3E}">
        <p14:creationId xmlns:p14="http://schemas.microsoft.com/office/powerpoint/2010/main" val="2474950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字符串</a:t>
            </a:r>
            <a:endParaRPr kumimoji="1" lang="zh-CN" altLang="en-US" dirty="0"/>
          </a:p>
        </p:txBody>
      </p:sp>
      <p:sp>
        <p:nvSpPr>
          <p:cNvPr id="3" name="内容占位符 2"/>
          <p:cNvSpPr>
            <a:spLocks noGrp="1"/>
          </p:cNvSpPr>
          <p:nvPr>
            <p:ph idx="1"/>
          </p:nvPr>
        </p:nvSpPr>
        <p:spPr/>
        <p:txBody>
          <a:bodyPr/>
          <a:lstStyle/>
          <a:p>
            <a:r>
              <a:rPr kumimoji="1" lang="zh-CN" altLang="en-US" dirty="0"/>
              <a:t>定义</a:t>
            </a:r>
            <a:r>
              <a:rPr kumimoji="1" lang="zh-CN" altLang="en-US" dirty="0" smtClean="0"/>
              <a:t>形式</a:t>
            </a:r>
            <a:endParaRPr kumimoji="1" lang="en-US" altLang="zh-CN" dirty="0" smtClean="0"/>
          </a:p>
          <a:p>
            <a:r>
              <a:rPr kumimoji="1" lang="zh-CN" altLang="en-US" dirty="0" smtClean="0"/>
              <a:t>初始化</a:t>
            </a:r>
            <a:endParaRPr kumimoji="1" lang="en-US" altLang="zh-CN" dirty="0" smtClean="0"/>
          </a:p>
          <a:p>
            <a:r>
              <a:rPr kumimoji="1" lang="zh-CN" altLang="en-US" dirty="0"/>
              <a:t>字符串结束字符</a:t>
            </a:r>
            <a:r>
              <a:rPr kumimoji="1" lang="en-US" altLang="zh-CN" dirty="0"/>
              <a:t>\</a:t>
            </a:r>
            <a:r>
              <a:rPr kumimoji="1" lang="en-US" altLang="zh-CN" dirty="0" smtClean="0"/>
              <a:t>0</a:t>
            </a:r>
          </a:p>
          <a:p>
            <a:r>
              <a:rPr kumimoji="1" lang="zh-CN" altLang="en-US" dirty="0" smtClean="0"/>
              <a:t>字符数组和字符串</a:t>
            </a:r>
            <a:endParaRPr kumimoji="1" lang="en-US" altLang="zh-CN" dirty="0" smtClean="0"/>
          </a:p>
          <a:p>
            <a:r>
              <a:rPr kumimoji="1" lang="zh-CN" altLang="en-US" dirty="0"/>
              <a:t>常见字符串处理函数</a:t>
            </a:r>
            <a:r>
              <a:rPr kumimoji="1" lang="zh-CN" altLang="en-US" dirty="0" smtClean="0"/>
              <a:t>使用</a:t>
            </a:r>
            <a:endParaRPr kumimoji="1" lang="en-US" altLang="zh-CN" dirty="0" smtClean="0"/>
          </a:p>
          <a:p>
            <a:r>
              <a:rPr kumimoji="1" lang="zh-CN" altLang="en-US" dirty="0"/>
              <a:t>字符串练习</a:t>
            </a:r>
          </a:p>
        </p:txBody>
      </p:sp>
    </p:spTree>
    <p:extLst>
      <p:ext uri="{BB962C8B-B14F-4D97-AF65-F5344CB8AC3E}">
        <p14:creationId xmlns:p14="http://schemas.microsoft.com/office/powerpoint/2010/main" val="2067222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a:t>
            </a:r>
            <a:r>
              <a:rPr kumimoji="1" lang="zh-CN" altLang="en-US" dirty="0"/>
              <a:t>语言简介</a:t>
            </a:r>
          </a:p>
        </p:txBody>
      </p:sp>
      <p:sp>
        <p:nvSpPr>
          <p:cNvPr id="3" name="内容占位符 2"/>
          <p:cNvSpPr>
            <a:spLocks noGrp="1"/>
          </p:cNvSpPr>
          <p:nvPr>
            <p:ph idx="1"/>
          </p:nvPr>
        </p:nvSpPr>
        <p:spPr/>
        <p:txBody>
          <a:bodyPr>
            <a:normAutofit/>
          </a:bodyPr>
          <a:lstStyle/>
          <a:p>
            <a:r>
              <a:rPr kumimoji="1" lang="en-US" altLang="zh-CN" dirty="0" smtClean="0"/>
              <a:t>C</a:t>
            </a:r>
            <a:r>
              <a:rPr kumimoji="1" lang="zh-CN" altLang="en-US" dirty="0" smtClean="0"/>
              <a:t>语言发展：</a:t>
            </a:r>
            <a:endParaRPr kumimoji="1" lang="en-US" altLang="zh-CN" dirty="0" smtClean="0"/>
          </a:p>
          <a:p>
            <a:pPr lvl="1"/>
            <a:r>
              <a:rPr kumimoji="1" lang="en-US" altLang="zh-CN" dirty="0" smtClean="0">
                <a:sym typeface="Wingdings"/>
              </a:rPr>
              <a:t>CPL</a:t>
            </a:r>
            <a:r>
              <a:rPr kumimoji="1" lang="zh-CN" altLang="en-US" dirty="0" smtClean="0">
                <a:sym typeface="Wingdings"/>
              </a:rPr>
              <a:t> </a:t>
            </a:r>
            <a:r>
              <a:rPr kumimoji="1" lang="zh-CN" altLang="en-US" dirty="0">
                <a:sym typeface="Wingdings"/>
              </a:rPr>
              <a:t></a:t>
            </a:r>
            <a:r>
              <a:rPr kumimoji="1" lang="en-US" altLang="zh-CN" dirty="0" smtClean="0"/>
              <a:t>BCPL</a:t>
            </a:r>
            <a:r>
              <a:rPr kumimoji="1" lang="zh-CN" altLang="en-US" dirty="0" smtClean="0"/>
              <a:t> </a:t>
            </a:r>
            <a:r>
              <a:rPr kumimoji="1" lang="zh-CN" altLang="en-US" dirty="0" smtClean="0">
                <a:sym typeface="Wingdings"/>
              </a:rPr>
              <a:t> </a:t>
            </a:r>
            <a:r>
              <a:rPr kumimoji="1" lang="en-US" altLang="zh-CN" dirty="0" smtClean="0">
                <a:sym typeface="Wingdings"/>
              </a:rPr>
              <a:t>B</a:t>
            </a:r>
            <a:r>
              <a:rPr kumimoji="1" lang="zh-CN" altLang="en-US" dirty="0" smtClean="0">
                <a:sym typeface="Wingdings"/>
              </a:rPr>
              <a:t>  </a:t>
            </a:r>
            <a:r>
              <a:rPr kumimoji="1" lang="en-US" altLang="zh-CN" dirty="0" smtClean="0">
                <a:sym typeface="Wingdings"/>
              </a:rPr>
              <a:t>C</a:t>
            </a:r>
            <a:endParaRPr kumimoji="1" lang="en-US" altLang="zh-CN" dirty="0">
              <a:sym typeface="Wingdings"/>
            </a:endParaRPr>
          </a:p>
          <a:p>
            <a:r>
              <a:rPr kumimoji="1" lang="en-US" altLang="zh-CN" dirty="0" smtClean="0">
                <a:sym typeface="Wingdings"/>
              </a:rPr>
              <a:t>C</a:t>
            </a:r>
            <a:r>
              <a:rPr kumimoji="1" lang="zh-CN" altLang="en-US" dirty="0" smtClean="0">
                <a:sym typeface="Wingdings"/>
              </a:rPr>
              <a:t>标准</a:t>
            </a:r>
            <a:r>
              <a:rPr kumimoji="1" lang="zh-CN" altLang="en-US" dirty="0" smtClean="0"/>
              <a:t>及</a:t>
            </a:r>
            <a:r>
              <a:rPr kumimoji="1" lang="zh-CN" altLang="en-US" dirty="0"/>
              <a:t>制定</a:t>
            </a:r>
            <a:r>
              <a:rPr kumimoji="1" lang="zh-CN" altLang="en-US" dirty="0" smtClean="0"/>
              <a:t>由来</a:t>
            </a:r>
            <a:r>
              <a:rPr kumimoji="1" lang="zh-CN" altLang="en-US" dirty="0" smtClean="0">
                <a:sym typeface="Wingdings"/>
              </a:rPr>
              <a:t>：</a:t>
            </a:r>
            <a:endParaRPr kumimoji="1" lang="en-US" altLang="zh-CN" dirty="0" smtClean="0">
              <a:sym typeface="Wingdings"/>
            </a:endParaRPr>
          </a:p>
          <a:p>
            <a:pPr marL="457200" lvl="1" indent="0">
              <a:buNone/>
            </a:pPr>
            <a:r>
              <a:rPr kumimoji="1" lang="en-US" altLang="zh-CN" dirty="0">
                <a:sym typeface="Wingdings"/>
              </a:rPr>
              <a:t>	</a:t>
            </a:r>
            <a:r>
              <a:rPr kumimoji="1" lang="en-US" altLang="zh-CN" dirty="0" smtClean="0">
                <a:sym typeface="Wingdings"/>
              </a:rPr>
              <a:t>ANSI</a:t>
            </a:r>
            <a:r>
              <a:rPr kumimoji="1" lang="zh-CN" altLang="en-US" dirty="0" smtClean="0">
                <a:sym typeface="Wingdings"/>
              </a:rPr>
              <a:t> </a:t>
            </a:r>
            <a:r>
              <a:rPr kumimoji="1" lang="en-US" altLang="zh-CN" dirty="0" smtClean="0">
                <a:sym typeface="Wingdings"/>
              </a:rPr>
              <a:t>C</a:t>
            </a:r>
          </a:p>
          <a:p>
            <a:pPr marL="457200" lvl="1" indent="0">
              <a:buNone/>
            </a:pPr>
            <a:r>
              <a:rPr kumimoji="1" lang="en-US" altLang="zh-CN" dirty="0">
                <a:sym typeface="Wingdings"/>
              </a:rPr>
              <a:t>	</a:t>
            </a:r>
            <a:r>
              <a:rPr kumimoji="1" lang="en-US" altLang="zh-CN" dirty="0" smtClean="0">
                <a:sym typeface="Wingdings"/>
              </a:rPr>
              <a:t>C89/C90</a:t>
            </a:r>
          </a:p>
          <a:p>
            <a:pPr marL="457200" lvl="1" indent="0">
              <a:buNone/>
            </a:pPr>
            <a:r>
              <a:rPr kumimoji="1" lang="en-US" altLang="zh-CN" dirty="0">
                <a:sym typeface="Wingdings"/>
              </a:rPr>
              <a:t>	</a:t>
            </a:r>
            <a:r>
              <a:rPr kumimoji="1" lang="en-US" altLang="zh-CN" dirty="0" smtClean="0">
                <a:sym typeface="Wingdings"/>
              </a:rPr>
              <a:t>C99</a:t>
            </a:r>
          </a:p>
          <a:p>
            <a:pPr marL="457200" lvl="1" indent="0">
              <a:buNone/>
            </a:pPr>
            <a:r>
              <a:rPr kumimoji="1" lang="en-US" altLang="zh-CN" dirty="0">
                <a:sym typeface="Wingdings"/>
              </a:rPr>
              <a:t>	</a:t>
            </a:r>
            <a:r>
              <a:rPr kumimoji="1" lang="en-US" altLang="zh-CN" dirty="0" smtClean="0">
                <a:sym typeface="Wingdings"/>
              </a:rPr>
              <a:t>C11</a:t>
            </a:r>
            <a:endParaRPr kumimoji="1" lang="zh-CN" altLang="en-US" dirty="0"/>
          </a:p>
          <a:p>
            <a:endParaRPr kumimoji="1" lang="zh-CN" altLang="en-US" dirty="0"/>
          </a:p>
        </p:txBody>
      </p:sp>
    </p:spTree>
    <p:extLst>
      <p:ext uri="{BB962C8B-B14F-4D97-AF65-F5344CB8AC3E}">
        <p14:creationId xmlns:p14="http://schemas.microsoft.com/office/powerpoint/2010/main" val="284304829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变量相关知识</a:t>
            </a:r>
            <a:endParaRPr kumimoji="1" lang="zh-CN" altLang="en-US" dirty="0"/>
          </a:p>
        </p:txBody>
      </p:sp>
      <p:sp>
        <p:nvSpPr>
          <p:cNvPr id="3" name="内容占位符 2"/>
          <p:cNvSpPr>
            <a:spLocks noGrp="1"/>
          </p:cNvSpPr>
          <p:nvPr>
            <p:ph idx="1"/>
          </p:nvPr>
        </p:nvSpPr>
        <p:spPr/>
        <p:txBody>
          <a:bodyPr/>
          <a:lstStyle/>
          <a:p>
            <a:r>
              <a:rPr kumimoji="1" lang="zh-CN" altLang="en-US" dirty="0"/>
              <a:t>变量的作用域</a:t>
            </a:r>
            <a:r>
              <a:rPr kumimoji="1" lang="zh-CN" altLang="en-US" dirty="0" smtClean="0"/>
              <a:t>：</a:t>
            </a:r>
            <a:endParaRPr kumimoji="1" lang="en-US" altLang="zh-CN" dirty="0" smtClean="0"/>
          </a:p>
          <a:p>
            <a:pPr lvl="1"/>
            <a:r>
              <a:rPr kumimoji="1" lang="zh-CN" altLang="en-US" dirty="0" smtClean="0"/>
              <a:t>局部变量</a:t>
            </a:r>
            <a:endParaRPr kumimoji="1" lang="en-US" altLang="zh-CN" dirty="0" smtClean="0"/>
          </a:p>
          <a:p>
            <a:pPr lvl="1"/>
            <a:r>
              <a:rPr kumimoji="1" lang="zh-CN" altLang="en-US" dirty="0" smtClean="0"/>
              <a:t>全局变量</a:t>
            </a:r>
            <a:endParaRPr kumimoji="1" lang="en-US" altLang="zh-CN" dirty="0" smtClean="0"/>
          </a:p>
          <a:p>
            <a:pPr lvl="1"/>
            <a:endParaRPr kumimoji="1" lang="en-US" altLang="zh-CN" dirty="0"/>
          </a:p>
          <a:p>
            <a:pPr lvl="1"/>
            <a:r>
              <a:rPr kumimoji="1" lang="zh-CN" altLang="en-US" dirty="0" smtClean="0"/>
              <a:t>文件作用域</a:t>
            </a:r>
            <a:endParaRPr kumimoji="1" lang="en-US" altLang="zh-CN" dirty="0" smtClean="0"/>
          </a:p>
          <a:p>
            <a:pPr lvl="1"/>
            <a:r>
              <a:rPr kumimoji="1" lang="zh-CN" altLang="en-US" dirty="0" smtClean="0"/>
              <a:t>函数作用域，函数原型作用域</a:t>
            </a:r>
            <a:endParaRPr kumimoji="1" lang="en-US" altLang="zh-CN" dirty="0" smtClean="0"/>
          </a:p>
          <a:p>
            <a:pPr lvl="1"/>
            <a:r>
              <a:rPr kumimoji="1" lang="zh-CN" altLang="en-US" dirty="0" smtClean="0"/>
              <a:t>代码块作用域</a:t>
            </a:r>
            <a:endParaRPr kumimoji="1" lang="zh-CN" altLang="en-US" dirty="0"/>
          </a:p>
        </p:txBody>
      </p:sp>
    </p:spTree>
    <p:extLst>
      <p:ext uri="{BB962C8B-B14F-4D97-AF65-F5344CB8AC3E}">
        <p14:creationId xmlns:p14="http://schemas.microsoft.com/office/powerpoint/2010/main" val="33114466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变量相关知识</a:t>
            </a:r>
            <a:endParaRPr kumimoji="1" lang="zh-CN" altLang="en-US" dirty="0"/>
          </a:p>
        </p:txBody>
      </p:sp>
      <p:sp>
        <p:nvSpPr>
          <p:cNvPr id="3" name="内容占位符 2"/>
          <p:cNvSpPr>
            <a:spLocks noGrp="1"/>
          </p:cNvSpPr>
          <p:nvPr>
            <p:ph idx="1"/>
          </p:nvPr>
        </p:nvSpPr>
        <p:spPr/>
        <p:txBody>
          <a:bodyPr/>
          <a:lstStyle/>
          <a:p>
            <a:r>
              <a:rPr kumimoji="1" lang="zh-CN" altLang="en-US" dirty="0"/>
              <a:t>变量的存储类型</a:t>
            </a:r>
            <a:r>
              <a:rPr kumimoji="1" lang="zh-CN" altLang="en-US" dirty="0" smtClean="0"/>
              <a:t>：</a:t>
            </a:r>
            <a:endParaRPr kumimoji="1" lang="en-US" altLang="zh-CN" dirty="0" smtClean="0"/>
          </a:p>
          <a:p>
            <a:pPr lvl="1"/>
            <a:r>
              <a:rPr kumimoji="1" lang="zh-CN" altLang="en-US" dirty="0" smtClean="0"/>
              <a:t>自动变量</a:t>
            </a:r>
            <a:endParaRPr kumimoji="1" lang="en-US" altLang="zh-CN" dirty="0" smtClean="0"/>
          </a:p>
          <a:p>
            <a:pPr lvl="1"/>
            <a:r>
              <a:rPr kumimoji="1" lang="zh-CN" altLang="en-US" dirty="0" smtClean="0"/>
              <a:t>寄存器变量</a:t>
            </a:r>
            <a:endParaRPr kumimoji="1" lang="en-US" altLang="zh-CN" dirty="0" smtClean="0"/>
          </a:p>
          <a:p>
            <a:pPr lvl="1"/>
            <a:r>
              <a:rPr kumimoji="1" lang="zh-CN" altLang="en-US" dirty="0" smtClean="0"/>
              <a:t>静态变量</a:t>
            </a:r>
            <a:endParaRPr kumimoji="1" lang="en-US" altLang="zh-CN" dirty="0" smtClean="0"/>
          </a:p>
          <a:p>
            <a:pPr lvl="1"/>
            <a:r>
              <a:rPr kumimoji="1" lang="zh-CN" altLang="en-US" dirty="0"/>
              <a:t>外部变量</a:t>
            </a:r>
          </a:p>
        </p:txBody>
      </p:sp>
    </p:spTree>
    <p:extLst>
      <p:ext uri="{BB962C8B-B14F-4D97-AF65-F5344CB8AC3E}">
        <p14:creationId xmlns:p14="http://schemas.microsoft.com/office/powerpoint/2010/main" val="39190059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变量相关知识</a:t>
            </a:r>
            <a:endParaRPr kumimoji="1" lang="zh-CN" altLang="en-US" dirty="0"/>
          </a:p>
        </p:txBody>
      </p:sp>
      <p:sp>
        <p:nvSpPr>
          <p:cNvPr id="3" name="内容占位符 2"/>
          <p:cNvSpPr>
            <a:spLocks noGrp="1"/>
          </p:cNvSpPr>
          <p:nvPr>
            <p:ph idx="1"/>
          </p:nvPr>
        </p:nvSpPr>
        <p:spPr/>
        <p:txBody>
          <a:bodyPr/>
          <a:lstStyle/>
          <a:p>
            <a:r>
              <a:rPr kumimoji="1" lang="zh-CN" altLang="en-US" dirty="0"/>
              <a:t>变量的生命周期</a:t>
            </a:r>
            <a:r>
              <a:rPr kumimoji="1" lang="zh-CN" altLang="en-US" dirty="0" smtClean="0"/>
              <a:t>：</a:t>
            </a:r>
            <a:endParaRPr kumimoji="1" lang="en-US" altLang="zh-CN" dirty="0" smtClean="0"/>
          </a:p>
          <a:p>
            <a:pPr lvl="1"/>
            <a:r>
              <a:rPr kumimoji="1" lang="zh-CN" altLang="en-US" dirty="0"/>
              <a:t>自动生命</a:t>
            </a:r>
            <a:r>
              <a:rPr kumimoji="1" lang="zh-CN" altLang="en-US" dirty="0" smtClean="0"/>
              <a:t>周期</a:t>
            </a:r>
            <a:endParaRPr kumimoji="1" lang="en-US" altLang="zh-CN" dirty="0" smtClean="0"/>
          </a:p>
          <a:p>
            <a:pPr lvl="1"/>
            <a:r>
              <a:rPr kumimoji="1" lang="zh-CN" altLang="en-US" dirty="0"/>
              <a:t>动态声明</a:t>
            </a:r>
            <a:r>
              <a:rPr kumimoji="1" lang="zh-CN" altLang="en-US" dirty="0" smtClean="0"/>
              <a:t>周期</a:t>
            </a:r>
            <a:endParaRPr kumimoji="1" lang="en-US" altLang="zh-CN" dirty="0" smtClean="0"/>
          </a:p>
          <a:p>
            <a:pPr lvl="1"/>
            <a:r>
              <a:rPr kumimoji="1" lang="zh-CN" altLang="en-US" dirty="0"/>
              <a:t>静态生命周期</a:t>
            </a:r>
          </a:p>
        </p:txBody>
      </p:sp>
    </p:spTree>
    <p:extLst>
      <p:ext uri="{BB962C8B-B14F-4D97-AF65-F5344CB8AC3E}">
        <p14:creationId xmlns:p14="http://schemas.microsoft.com/office/powerpoint/2010/main" val="39729039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变量相关知识</a:t>
            </a:r>
            <a:endParaRPr kumimoji="1" lang="zh-CN" altLang="en-US" dirty="0"/>
          </a:p>
        </p:txBody>
      </p:sp>
      <p:sp>
        <p:nvSpPr>
          <p:cNvPr id="3" name="内容占位符 2"/>
          <p:cNvSpPr>
            <a:spLocks noGrp="1"/>
          </p:cNvSpPr>
          <p:nvPr>
            <p:ph idx="1"/>
          </p:nvPr>
        </p:nvSpPr>
        <p:spPr/>
        <p:txBody>
          <a:bodyPr/>
          <a:lstStyle/>
          <a:p>
            <a:r>
              <a:rPr kumimoji="1" lang="en-US" altLang="zh-CN" dirty="0" smtClean="0"/>
              <a:t>C</a:t>
            </a:r>
            <a:r>
              <a:rPr kumimoji="1" lang="zh-CN" altLang="en-US" dirty="0" smtClean="0"/>
              <a:t>语言实现温度控制系统</a:t>
            </a:r>
            <a:endParaRPr kumimoji="1" lang="zh-CN" altLang="en-US" dirty="0"/>
          </a:p>
        </p:txBody>
      </p:sp>
    </p:spTree>
    <p:extLst>
      <p:ext uri="{BB962C8B-B14F-4D97-AF65-F5344CB8AC3E}">
        <p14:creationId xmlns:p14="http://schemas.microsoft.com/office/powerpoint/2010/main" val="5534674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数据结构</a:t>
            </a:r>
            <a:endParaRPr kumimoji="1" lang="zh-CN" altLang="en-US" dirty="0"/>
          </a:p>
        </p:txBody>
      </p:sp>
      <p:sp>
        <p:nvSpPr>
          <p:cNvPr id="3" name="内容占位符 2"/>
          <p:cNvSpPr>
            <a:spLocks noGrp="1"/>
          </p:cNvSpPr>
          <p:nvPr>
            <p:ph idx="1"/>
          </p:nvPr>
        </p:nvSpPr>
        <p:spPr/>
        <p:txBody>
          <a:bodyPr/>
          <a:lstStyle/>
          <a:p>
            <a:r>
              <a:rPr lang="x-none" altLang="zh-CN" dirty="0"/>
              <a:t>数据结构</a:t>
            </a:r>
            <a:r>
              <a:rPr lang="x-none" altLang="zh-CN" dirty="0" smtClean="0"/>
              <a:t>：</a:t>
            </a:r>
            <a:r>
              <a:rPr lang="zh-CN" altLang="en-US" dirty="0" smtClean="0"/>
              <a:t>用特定的编程语言来表示</a:t>
            </a:r>
            <a:r>
              <a:rPr lang="x-none" altLang="zh-CN" dirty="0" smtClean="0"/>
              <a:t>操作对象</a:t>
            </a:r>
            <a:r>
              <a:rPr lang="zh-CN" altLang="en-US" dirty="0" smtClean="0"/>
              <a:t>（数据）之间关系的一门学科。</a:t>
            </a:r>
            <a:endParaRPr lang="en-US" altLang="zh-CN" dirty="0"/>
          </a:p>
          <a:p>
            <a:r>
              <a:rPr lang="x-none" altLang="zh-CN" dirty="0" smtClean="0"/>
              <a:t>数据</a:t>
            </a:r>
            <a:r>
              <a:rPr lang="x-none" altLang="zh-CN" dirty="0"/>
              <a:t>（</a:t>
            </a:r>
            <a:r>
              <a:rPr lang="en-US" altLang="zh-CN" dirty="0"/>
              <a:t>data</a:t>
            </a:r>
            <a:r>
              <a:rPr lang="x-none" altLang="zh-CN" dirty="0"/>
              <a:t>）：</a:t>
            </a:r>
            <a:r>
              <a:rPr lang="x-none" altLang="zh-CN" dirty="0" smtClean="0"/>
              <a:t>能够被输入到计算机中并处理的符号总称</a:t>
            </a:r>
            <a:endParaRPr lang="en-US" altLang="zh-CN" dirty="0" smtClean="0"/>
          </a:p>
          <a:p>
            <a:r>
              <a:rPr lang="x-none" altLang="zh-CN" dirty="0"/>
              <a:t>结构（</a:t>
            </a:r>
            <a:r>
              <a:rPr lang="en-US" altLang="zh-CN" dirty="0"/>
              <a:t>structure</a:t>
            </a:r>
            <a:r>
              <a:rPr lang="x-none" altLang="zh-CN" dirty="0"/>
              <a:t>）：关系</a:t>
            </a:r>
            <a:r>
              <a:rPr lang="zh-CN" altLang="zh-CN" dirty="0"/>
              <a:t> </a:t>
            </a:r>
            <a:endParaRPr kumimoji="1" lang="zh-CN" altLang="en-US" dirty="0"/>
          </a:p>
        </p:txBody>
      </p:sp>
    </p:spTree>
    <p:extLst>
      <p:ext uri="{BB962C8B-B14F-4D97-AF65-F5344CB8AC3E}">
        <p14:creationId xmlns:p14="http://schemas.microsoft.com/office/powerpoint/2010/main" val="2720164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数据结构</a:t>
            </a:r>
            <a:endParaRPr kumimoji="1" lang="zh-CN" altLang="en-US" dirty="0"/>
          </a:p>
        </p:txBody>
      </p:sp>
      <p:sp>
        <p:nvSpPr>
          <p:cNvPr id="3" name="内容占位符 2"/>
          <p:cNvSpPr>
            <a:spLocks noGrp="1"/>
          </p:cNvSpPr>
          <p:nvPr>
            <p:ph idx="1"/>
          </p:nvPr>
        </p:nvSpPr>
        <p:spPr/>
        <p:txBody>
          <a:bodyPr/>
          <a:lstStyle/>
          <a:p>
            <a:r>
              <a:rPr kumimoji="1" lang="zh-CN" altLang="en-US" dirty="0" smtClean="0"/>
              <a:t>数据结构研究的两个方面：</a:t>
            </a:r>
            <a:endParaRPr kumimoji="1" lang="en-US" altLang="zh-CN" dirty="0" smtClean="0"/>
          </a:p>
          <a:p>
            <a:r>
              <a:rPr kumimoji="1" lang="zh-CN" altLang="en-US" dirty="0" smtClean="0"/>
              <a:t>逻辑结构（非真实，人为思考描述出来的）</a:t>
            </a:r>
            <a:endParaRPr kumimoji="1" lang="en-US" altLang="zh-CN" dirty="0" smtClean="0"/>
          </a:p>
          <a:p>
            <a:pPr lvl="1"/>
            <a:r>
              <a:rPr kumimoji="1" lang="zh-CN" altLang="en-US" dirty="0" smtClean="0"/>
              <a:t>线性：链表，栈，队列</a:t>
            </a:r>
            <a:endParaRPr kumimoji="1" lang="en-US" altLang="zh-CN" dirty="0" smtClean="0"/>
          </a:p>
          <a:p>
            <a:pPr lvl="1"/>
            <a:r>
              <a:rPr kumimoji="1" lang="zh-CN" altLang="en-US" dirty="0" smtClean="0"/>
              <a:t>非线性：树，图</a:t>
            </a:r>
            <a:endParaRPr kumimoji="1" lang="en-US" altLang="zh-CN" dirty="0"/>
          </a:p>
          <a:p>
            <a:r>
              <a:rPr kumimoji="1" lang="zh-CN" altLang="en-US" dirty="0" smtClean="0"/>
              <a:t>物理结构（真实存在的）</a:t>
            </a:r>
            <a:endParaRPr kumimoji="1" lang="en-US" altLang="zh-CN" dirty="0" smtClean="0"/>
          </a:p>
          <a:p>
            <a:pPr lvl="1"/>
            <a:r>
              <a:rPr kumimoji="1" lang="zh-CN" altLang="en-US" dirty="0" smtClean="0"/>
              <a:t>顺序存储结构</a:t>
            </a:r>
            <a:endParaRPr kumimoji="1" lang="en-US" altLang="zh-CN" dirty="0"/>
          </a:p>
          <a:p>
            <a:pPr lvl="1"/>
            <a:r>
              <a:rPr kumimoji="1" lang="zh-CN" altLang="en-US" dirty="0" smtClean="0"/>
              <a:t>链式存储结构</a:t>
            </a:r>
            <a:endParaRPr kumimoji="1" lang="en-US" altLang="zh-CN" dirty="0" smtClean="0"/>
          </a:p>
          <a:p>
            <a:pPr lvl="1"/>
            <a:r>
              <a:rPr kumimoji="1" lang="zh-CN" altLang="en-US" dirty="0" smtClean="0"/>
              <a:t>散列</a:t>
            </a: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4208217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数据结构</a:t>
            </a:r>
            <a:endParaRPr kumimoji="1" lang="zh-CN" altLang="en-US" dirty="0"/>
          </a:p>
        </p:txBody>
      </p:sp>
      <p:sp>
        <p:nvSpPr>
          <p:cNvPr id="3" name="内容占位符 2"/>
          <p:cNvSpPr>
            <a:spLocks noGrp="1"/>
          </p:cNvSpPr>
          <p:nvPr>
            <p:ph idx="1"/>
          </p:nvPr>
        </p:nvSpPr>
        <p:spPr/>
        <p:txBody>
          <a:bodyPr/>
          <a:lstStyle/>
          <a:p>
            <a:r>
              <a:rPr kumimoji="1" lang="zh-CN" altLang="en-US" dirty="0" smtClean="0"/>
              <a:t>线性：每个节点最多只有一个前驱，一个后继，也可以什么都没有，绝对不能超过一个</a:t>
            </a:r>
            <a:endParaRPr kumimoji="1" lang="en-US" altLang="zh-CN" dirty="0" smtClean="0"/>
          </a:p>
          <a:p>
            <a:r>
              <a:rPr kumimoji="1" lang="zh-CN" altLang="en-US" dirty="0" smtClean="0"/>
              <a:t>非线性：除了线性以外，都是非线性</a:t>
            </a:r>
            <a:endParaRPr kumimoji="1" lang="zh-CN" altLang="en-US" dirty="0"/>
          </a:p>
        </p:txBody>
      </p:sp>
    </p:spTree>
    <p:extLst>
      <p:ext uri="{BB962C8B-B14F-4D97-AF65-F5344CB8AC3E}">
        <p14:creationId xmlns:p14="http://schemas.microsoft.com/office/powerpoint/2010/main" val="29267491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数据结构</a:t>
            </a:r>
            <a:endParaRPr kumimoji="1" lang="zh-CN" altLang="en-US" dirty="0"/>
          </a:p>
        </p:txBody>
      </p:sp>
      <p:sp>
        <p:nvSpPr>
          <p:cNvPr id="3" name="内容占位符 2"/>
          <p:cNvSpPr>
            <a:spLocks noGrp="1"/>
          </p:cNvSpPr>
          <p:nvPr>
            <p:ph idx="1"/>
          </p:nvPr>
        </p:nvSpPr>
        <p:spPr/>
        <p:txBody>
          <a:bodyPr/>
          <a:lstStyle/>
          <a:p>
            <a:r>
              <a:rPr kumimoji="1" lang="zh-CN" altLang="en-US" dirty="0" smtClean="0"/>
              <a:t>一些相关概念：</a:t>
            </a:r>
            <a:endParaRPr kumimoji="1" lang="en-US" altLang="zh-CN" dirty="0" smtClean="0"/>
          </a:p>
          <a:p>
            <a:pPr lvl="1"/>
            <a:r>
              <a:rPr kumimoji="1" lang="zh-CN" altLang="en-US" dirty="0" smtClean="0"/>
              <a:t>时间复杂度：执行程序所用的时间</a:t>
            </a:r>
            <a:endParaRPr kumimoji="1" lang="en-US" altLang="zh-CN" dirty="0" smtClean="0"/>
          </a:p>
          <a:p>
            <a:pPr marL="457200" lvl="1" indent="0">
              <a:buNone/>
            </a:pPr>
            <a:r>
              <a:rPr kumimoji="1" lang="en-US" altLang="zh-CN" dirty="0" smtClean="0"/>
              <a:t>	</a:t>
            </a:r>
            <a:r>
              <a:rPr kumimoji="1" lang="zh-CN" altLang="en-US" dirty="0" smtClean="0"/>
              <a:t>执</a:t>
            </a:r>
            <a:r>
              <a:rPr kumimoji="1" lang="zh-CN" altLang="en-US" dirty="0"/>
              <a:t>行的语句越多，次数越多，花费的时间就越</a:t>
            </a:r>
            <a:endParaRPr kumimoji="1" lang="en-US" altLang="zh-CN" dirty="0"/>
          </a:p>
          <a:p>
            <a:pPr marL="457200" lvl="1" indent="0">
              <a:buNone/>
            </a:pPr>
            <a:r>
              <a:rPr kumimoji="1" lang="en-US" altLang="zh-CN" dirty="0"/>
              <a:t>	</a:t>
            </a:r>
            <a:r>
              <a:rPr kumimoji="1" lang="zh-CN" altLang="en-US" dirty="0"/>
              <a:t>一些算法中时间复杂度一般用语句执行</a:t>
            </a:r>
            <a:r>
              <a:rPr kumimoji="1" lang="zh-CN" altLang="en-US" dirty="0" smtClean="0"/>
              <a:t>次数的数量级来衡量</a:t>
            </a:r>
            <a:endParaRPr kumimoji="1" lang="en-US" altLang="zh-CN" dirty="0" smtClean="0"/>
          </a:p>
          <a:p>
            <a:pPr lvl="1"/>
            <a:r>
              <a:rPr kumimoji="1" lang="zh-CN" altLang="en-US" dirty="0" smtClean="0"/>
              <a:t>空间复杂度：</a:t>
            </a:r>
            <a:endParaRPr kumimoji="1" lang="en-US" altLang="zh-CN" dirty="0" smtClean="0"/>
          </a:p>
          <a:p>
            <a:pPr marL="914400" lvl="2" indent="0">
              <a:buNone/>
            </a:pPr>
            <a:r>
              <a:rPr kumimoji="1" lang="zh-CN" altLang="en-US" dirty="0" smtClean="0"/>
              <a:t>指的是算法在计算机内执行时所占用的内存开销规模，以及</a:t>
            </a:r>
            <a:r>
              <a:rPr kumimoji="1" lang="en-US" altLang="zh-CN" dirty="0" smtClean="0"/>
              <a:t>“</a:t>
            </a:r>
            <a:r>
              <a:rPr kumimoji="1" lang="zh-CN" altLang="en-US" dirty="0" smtClean="0"/>
              <a:t>内存占用量</a:t>
            </a:r>
            <a:r>
              <a:rPr kumimoji="1" lang="en-US" altLang="zh-CN" dirty="0" smtClean="0"/>
              <a:t>”</a:t>
            </a:r>
          </a:p>
          <a:p>
            <a:pPr marL="457200" lvl="1" indent="0">
              <a:buNone/>
            </a:pPr>
            <a:r>
              <a:rPr kumimoji="1" lang="en-US" altLang="zh-CN" dirty="0"/>
              <a:t>	</a:t>
            </a:r>
            <a:endParaRPr kumimoji="1" lang="zh-CN" altLang="en-US" dirty="0"/>
          </a:p>
        </p:txBody>
      </p:sp>
    </p:spTree>
    <p:extLst>
      <p:ext uri="{BB962C8B-B14F-4D97-AF65-F5344CB8AC3E}">
        <p14:creationId xmlns:p14="http://schemas.microsoft.com/office/powerpoint/2010/main" val="20190369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一，线性表</a:t>
            </a:r>
            <a:r>
              <a:rPr kumimoji="1" lang="en-US" altLang="zh-CN" dirty="0" smtClean="0"/>
              <a:t>_</a:t>
            </a:r>
            <a:r>
              <a:rPr kumimoji="1" lang="zh-CN" altLang="en-US" dirty="0" smtClean="0"/>
              <a:t>链表</a:t>
            </a:r>
            <a:endParaRPr kumimoji="1" lang="zh-CN" altLang="en-US" dirty="0"/>
          </a:p>
        </p:txBody>
      </p:sp>
      <p:sp>
        <p:nvSpPr>
          <p:cNvPr id="3" name="内容占位符 2"/>
          <p:cNvSpPr>
            <a:spLocks noGrp="1"/>
          </p:cNvSpPr>
          <p:nvPr>
            <p:ph idx="1"/>
          </p:nvPr>
        </p:nvSpPr>
        <p:spPr/>
        <p:txBody>
          <a:bodyPr>
            <a:normAutofit/>
          </a:bodyPr>
          <a:lstStyle/>
          <a:p>
            <a:r>
              <a:rPr lang="zh-CN" altLang="en-US" sz="3000" dirty="0" smtClean="0"/>
              <a:t>链表是一种物理存储单</a:t>
            </a:r>
            <a:r>
              <a:rPr lang="zh-CN" altLang="en-US" sz="3000" dirty="0"/>
              <a:t>元上非连续、非顺序的存储结构，数据元素的逻辑顺序是通过链表中的指针链接次序实现的。链表由一系列结点（链表中每一个元素称为结点）组成，结点可以在运行时动态生成。每个结点包括两个部分：一个是存储数据元素的数据域，另一个是存储下一个结点地址的指针域。相比于线性表顺序结构，链表比较方便插入和删除操作。</a:t>
            </a:r>
            <a:endParaRPr kumimoji="1" lang="zh-CN" altLang="en-US" sz="3000" dirty="0"/>
          </a:p>
        </p:txBody>
      </p:sp>
    </p:spTree>
    <p:extLst>
      <p:ext uri="{BB962C8B-B14F-4D97-AF65-F5344CB8AC3E}">
        <p14:creationId xmlns:p14="http://schemas.microsoft.com/office/powerpoint/2010/main" val="37393397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一，线性表</a:t>
            </a:r>
            <a:r>
              <a:rPr kumimoji="1" lang="en-US" altLang="zh-CN" dirty="0" smtClean="0"/>
              <a:t>_</a:t>
            </a:r>
            <a:r>
              <a:rPr kumimoji="1" lang="zh-CN" altLang="en-US" smtClean="0"/>
              <a:t>链表</a:t>
            </a:r>
            <a:endParaRPr kumimoji="1" lang="zh-CN" altLang="en-US"/>
          </a:p>
        </p:txBody>
      </p:sp>
      <p:sp>
        <p:nvSpPr>
          <p:cNvPr id="3" name="内容占位符 2"/>
          <p:cNvSpPr>
            <a:spLocks noGrp="1"/>
          </p:cNvSpPr>
          <p:nvPr>
            <p:ph idx="1"/>
          </p:nvPr>
        </p:nvSpPr>
        <p:spPr/>
        <p:txBody>
          <a:bodyPr/>
          <a:lstStyle/>
          <a:p>
            <a:r>
              <a:rPr lang="zh-CN" altLang="en-US" dirty="0"/>
              <a:t>链表是一种常见的基础数据结构，是一种线性表，但是并不会按线性的顺序存储数据，而</a:t>
            </a:r>
            <a:r>
              <a:rPr lang="zh-CN" altLang="en-US" dirty="0" smtClean="0"/>
              <a:t>是在每一个结点里存放下一个结</a:t>
            </a:r>
            <a:r>
              <a:rPr lang="zh-CN" altLang="en-US" dirty="0"/>
              <a:t>点的指针</a:t>
            </a:r>
            <a:r>
              <a:rPr lang="zh-CN" altLang="en-US" dirty="0" smtClean="0"/>
              <a:t>。</a:t>
            </a:r>
            <a:endParaRPr kumimoji="1" lang="zh-CN" altLang="en-US" dirty="0"/>
          </a:p>
        </p:txBody>
      </p:sp>
    </p:spTree>
    <p:extLst>
      <p:ext uri="{BB962C8B-B14F-4D97-AF65-F5344CB8AC3E}">
        <p14:creationId xmlns:p14="http://schemas.microsoft.com/office/powerpoint/2010/main" val="2802018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a:t>
            </a:r>
            <a:r>
              <a:rPr kumimoji="1" lang="zh-CN" altLang="en-US" dirty="0"/>
              <a:t>语言简介</a:t>
            </a:r>
          </a:p>
        </p:txBody>
      </p:sp>
      <p:sp>
        <p:nvSpPr>
          <p:cNvPr id="3" name="内容占位符 2"/>
          <p:cNvSpPr>
            <a:spLocks noGrp="1"/>
          </p:cNvSpPr>
          <p:nvPr>
            <p:ph idx="1"/>
          </p:nvPr>
        </p:nvSpPr>
        <p:spPr/>
        <p:txBody>
          <a:bodyPr>
            <a:normAutofit/>
          </a:bodyPr>
          <a:lstStyle/>
          <a:p>
            <a:r>
              <a:rPr kumimoji="1" lang="en-US" altLang="zh-CN" dirty="0" smtClean="0"/>
              <a:t>C</a:t>
            </a:r>
            <a:r>
              <a:rPr kumimoji="1" lang="zh-CN" altLang="en-US" dirty="0"/>
              <a:t>语言重要性</a:t>
            </a:r>
            <a:endParaRPr kumimoji="1" lang="en-US" altLang="zh-CN" dirty="0"/>
          </a:p>
          <a:p>
            <a:pPr lvl="1"/>
            <a:r>
              <a:rPr kumimoji="1" lang="zh-CN" altLang="en-US" dirty="0"/>
              <a:t>是其他很多种编程语言的根基，由</a:t>
            </a:r>
            <a:r>
              <a:rPr kumimoji="1" lang="en-US" altLang="zh-CN" dirty="0"/>
              <a:t>C</a:t>
            </a:r>
            <a:r>
              <a:rPr kumimoji="1" lang="zh-CN" altLang="en-US" dirty="0"/>
              <a:t>语言衍生了很多种基于</a:t>
            </a:r>
            <a:r>
              <a:rPr kumimoji="1" lang="en-US" altLang="zh-CN" dirty="0"/>
              <a:t>C</a:t>
            </a:r>
            <a:r>
              <a:rPr kumimoji="1" lang="zh-CN" altLang="en-US" dirty="0"/>
              <a:t>的编程语言，学会</a:t>
            </a:r>
            <a:r>
              <a:rPr kumimoji="1" lang="en-US" altLang="zh-CN" dirty="0"/>
              <a:t>C</a:t>
            </a:r>
            <a:r>
              <a:rPr kumimoji="1" lang="zh-CN" altLang="en-US" dirty="0"/>
              <a:t>语言，学习其他任何编程语言将事半功</a:t>
            </a:r>
            <a:r>
              <a:rPr kumimoji="1" lang="zh-CN" altLang="en-US" dirty="0" smtClean="0"/>
              <a:t>倍</a:t>
            </a:r>
            <a:endParaRPr kumimoji="1" lang="en-US" altLang="zh-CN" dirty="0"/>
          </a:p>
          <a:p>
            <a:r>
              <a:rPr kumimoji="1" lang="en-US" altLang="zh-CN" dirty="0"/>
              <a:t>C</a:t>
            </a:r>
            <a:r>
              <a:rPr kumimoji="1" lang="zh-CN" altLang="en-US" dirty="0" smtClean="0"/>
              <a:t>语言使用场合</a:t>
            </a:r>
            <a:endParaRPr kumimoji="1" lang="en-US" altLang="zh-CN" dirty="0"/>
          </a:p>
          <a:p>
            <a:pPr lvl="1"/>
            <a:r>
              <a:rPr kumimoji="1" lang="zh-CN" altLang="en-US" dirty="0" smtClean="0"/>
              <a:t>底层驱动程序开发</a:t>
            </a:r>
            <a:r>
              <a:rPr kumimoji="1" lang="zh-CN" altLang="en-US" dirty="0" smtClean="0"/>
              <a:t>（嵌入式开发）</a:t>
            </a:r>
            <a:endParaRPr kumimoji="1" lang="en-US" altLang="zh-CN" dirty="0" smtClean="0"/>
          </a:p>
          <a:p>
            <a:pPr lvl="1"/>
            <a:r>
              <a:rPr kumimoji="1" lang="zh-CN" altLang="en-US" dirty="0" smtClean="0"/>
              <a:t>上层应用程序开发</a:t>
            </a:r>
            <a:endParaRPr kumimoji="1" lang="zh-CN" altLang="en-US" dirty="0"/>
          </a:p>
          <a:p>
            <a:endParaRPr kumimoji="1" lang="en-US" altLang="zh-CN" dirty="0" smtClean="0"/>
          </a:p>
        </p:txBody>
      </p:sp>
    </p:spTree>
    <p:extLst>
      <p:ext uri="{BB962C8B-B14F-4D97-AF65-F5344CB8AC3E}">
        <p14:creationId xmlns:p14="http://schemas.microsoft.com/office/powerpoint/2010/main" val="398283277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一，线性表</a:t>
            </a:r>
            <a:r>
              <a:rPr kumimoji="1" lang="en-US" altLang="zh-CN" dirty="0" smtClean="0"/>
              <a:t>_</a:t>
            </a:r>
            <a:r>
              <a:rPr kumimoji="1" lang="zh-CN" altLang="en-US" smtClean="0"/>
              <a:t>链表</a:t>
            </a:r>
            <a:endParaRPr kumimoji="1" lang="zh-CN" altLang="en-US"/>
          </a:p>
        </p:txBody>
      </p:sp>
      <p:sp>
        <p:nvSpPr>
          <p:cNvPr id="3" name="内容占位符 2"/>
          <p:cNvSpPr>
            <a:spLocks noGrp="1"/>
          </p:cNvSpPr>
          <p:nvPr>
            <p:ph idx="1"/>
          </p:nvPr>
        </p:nvSpPr>
        <p:spPr/>
        <p:txBody>
          <a:bodyPr/>
          <a:lstStyle/>
          <a:p>
            <a:r>
              <a:rPr lang="zh-CN" altLang="en-US" dirty="0"/>
              <a:t>使用链表结构可以克服数组链表需要预先知道数据大小的缺点，链表结构可以充分利用计算机内存空间，实现灵活的内存动态管理。但是链表失去了数组随机读取的优点，同时链表由于增加了结点的指针域，空间开销比较大。</a:t>
            </a:r>
            <a:endParaRPr kumimoji="1" lang="zh-CN" altLang="en-US" dirty="0"/>
          </a:p>
        </p:txBody>
      </p:sp>
    </p:spTree>
    <p:extLst>
      <p:ext uri="{BB962C8B-B14F-4D97-AF65-F5344CB8AC3E}">
        <p14:creationId xmlns:p14="http://schemas.microsoft.com/office/powerpoint/2010/main" val="28020181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一，线性表</a:t>
            </a:r>
            <a:r>
              <a:rPr kumimoji="1" lang="en-US" altLang="zh-CN" dirty="0" smtClean="0"/>
              <a:t>_</a:t>
            </a:r>
            <a:r>
              <a:rPr kumimoji="1" lang="zh-CN" altLang="en-US" smtClean="0"/>
              <a:t>链表</a:t>
            </a:r>
            <a:endParaRPr kumimoji="1" lang="zh-CN" altLang="en-US"/>
          </a:p>
        </p:txBody>
      </p:sp>
      <p:sp>
        <p:nvSpPr>
          <p:cNvPr id="3" name="内容占位符 2"/>
          <p:cNvSpPr>
            <a:spLocks noGrp="1"/>
          </p:cNvSpPr>
          <p:nvPr>
            <p:ph idx="1"/>
          </p:nvPr>
        </p:nvSpPr>
        <p:spPr/>
        <p:txBody>
          <a:bodyPr>
            <a:normAutofit/>
          </a:bodyPr>
          <a:lstStyle/>
          <a:p>
            <a:r>
              <a:rPr lang="zh-CN" altLang="en-US" sz="2600" dirty="0"/>
              <a:t>链表作为一种基础的数据结构可以用来生成其它类型的数据结构。链表通常由一连串结点组成，每个结点包含任意的实例数据</a:t>
            </a:r>
            <a:r>
              <a:rPr lang="en-US" altLang="zh-CN" sz="2600" dirty="0"/>
              <a:t>(data fields)</a:t>
            </a:r>
            <a:r>
              <a:rPr lang="zh-CN" altLang="en-US" sz="2600" dirty="0"/>
              <a:t>和一或两个用来指向明上一个或下一个结点的位置的链接（</a:t>
            </a:r>
            <a:r>
              <a:rPr lang="en-US" altLang="zh-CN" sz="2600" dirty="0"/>
              <a:t>links</a:t>
            </a:r>
            <a:r>
              <a:rPr lang="zh-CN" altLang="en-US" sz="2600" dirty="0"/>
              <a:t>）。链表是一种自我指示数据类型，因为它包含指向另一个相同类型的数据的指针（链接）。链表允许插入和移除表上任意位置上的结点，但是不允许随机存取。</a:t>
            </a:r>
          </a:p>
          <a:p>
            <a:r>
              <a:rPr lang="zh-CN" altLang="en-US" sz="2600" dirty="0"/>
              <a:t>链表有很多种不同的类型：单向链表，双向链表以及循环链表</a:t>
            </a:r>
            <a:r>
              <a:rPr lang="zh-CN" altLang="en-US" dirty="0"/>
              <a:t>。</a:t>
            </a:r>
            <a:endParaRPr kumimoji="1" lang="zh-CN" altLang="en-US" dirty="0"/>
          </a:p>
        </p:txBody>
      </p:sp>
    </p:spTree>
    <p:extLst>
      <p:ext uri="{BB962C8B-B14F-4D97-AF65-F5344CB8AC3E}">
        <p14:creationId xmlns:p14="http://schemas.microsoft.com/office/powerpoint/2010/main" val="28020181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一，线性表</a:t>
            </a:r>
            <a:r>
              <a:rPr kumimoji="1" lang="en-US" altLang="zh-CN" dirty="0" smtClean="0"/>
              <a:t>_</a:t>
            </a:r>
            <a:r>
              <a:rPr kumimoji="1" lang="zh-CN" altLang="en-US" smtClean="0"/>
              <a:t>链表</a:t>
            </a:r>
            <a:endParaRPr kumimoji="1" lang="zh-CN" altLang="en-US"/>
          </a:p>
        </p:txBody>
      </p:sp>
      <p:sp>
        <p:nvSpPr>
          <p:cNvPr id="3" name="内容占位符 2"/>
          <p:cNvSpPr>
            <a:spLocks noGrp="1"/>
          </p:cNvSpPr>
          <p:nvPr>
            <p:ph idx="1"/>
          </p:nvPr>
        </p:nvSpPr>
        <p:spPr/>
        <p:txBody>
          <a:bodyPr/>
          <a:lstStyle/>
          <a:p>
            <a:r>
              <a:rPr lang="zh-CN" altLang="en-US" dirty="0"/>
              <a:t>链表中每个结点结构如下示</a:t>
            </a:r>
            <a:r>
              <a:rPr lang="zh-CN" altLang="en-US" dirty="0" smtClean="0"/>
              <a:t>：</a:t>
            </a:r>
            <a:endParaRPr lang="en-US" altLang="zh-CN" dirty="0" smtClean="0"/>
          </a:p>
          <a:p>
            <a:endParaRPr kumimoji="1" lang="en-US" altLang="zh-CN" dirty="0"/>
          </a:p>
          <a:p>
            <a:endParaRPr kumimoji="1" lang="en-US" altLang="zh-CN" dirty="0" smtClean="0"/>
          </a:p>
          <a:p>
            <a:pPr marL="0" indent="0">
              <a:buNone/>
            </a:pPr>
            <a:r>
              <a:rPr lang="en-US" altLang="zh-CN" dirty="0" smtClean="0"/>
              <a:t>data</a:t>
            </a:r>
            <a:r>
              <a:rPr lang="zh-CN" altLang="en-US" dirty="0" smtClean="0"/>
              <a:t>域 </a:t>
            </a:r>
            <a:r>
              <a:rPr lang="en-US" altLang="zh-CN" dirty="0" smtClean="0"/>
              <a:t>--</a:t>
            </a:r>
            <a:r>
              <a:rPr lang="zh-CN" altLang="en-US" dirty="0" smtClean="0"/>
              <a:t> 存放结点值</a:t>
            </a:r>
            <a:r>
              <a:rPr lang="zh-CN" altLang="en-US" dirty="0"/>
              <a:t>的数据域</a:t>
            </a:r>
          </a:p>
          <a:p>
            <a:pPr marL="0" indent="0">
              <a:buNone/>
            </a:pPr>
            <a:r>
              <a:rPr lang="en-US" altLang="zh-CN" dirty="0" smtClean="0"/>
              <a:t>next</a:t>
            </a:r>
            <a:r>
              <a:rPr lang="zh-CN" altLang="en-US" dirty="0" smtClean="0"/>
              <a:t>域 </a:t>
            </a:r>
            <a:r>
              <a:rPr lang="zh-CN" altLang="zh-CN" dirty="0" smtClean="0"/>
              <a:t>-</a:t>
            </a:r>
            <a:r>
              <a:rPr lang="en-US" altLang="zh-CN" dirty="0" smtClean="0"/>
              <a:t>-</a:t>
            </a:r>
            <a:r>
              <a:rPr lang="zh-CN" altLang="en-US" dirty="0" smtClean="0"/>
              <a:t> 存放结</a:t>
            </a:r>
            <a:r>
              <a:rPr lang="zh-CN" altLang="en-US" dirty="0"/>
              <a:t>点的直接后继的地址（位置）的指针域（链域）</a:t>
            </a:r>
            <a:endParaRPr kumimoji="1" lang="zh-CN" altLang="en-US" dirty="0"/>
          </a:p>
        </p:txBody>
      </p:sp>
      <p:pic>
        <p:nvPicPr>
          <p:cNvPr id="6" name="图片 5" descr="屏幕快照 2016-08-16 10.43.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881" y="2247464"/>
            <a:ext cx="3346166" cy="1091657"/>
          </a:xfrm>
          <a:prstGeom prst="rect">
            <a:avLst/>
          </a:prstGeom>
        </p:spPr>
      </p:pic>
    </p:spTree>
    <p:extLst>
      <p:ext uri="{BB962C8B-B14F-4D97-AF65-F5344CB8AC3E}">
        <p14:creationId xmlns:p14="http://schemas.microsoft.com/office/powerpoint/2010/main" val="28020181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一，线性表</a:t>
            </a:r>
            <a:r>
              <a:rPr kumimoji="1" lang="en-US" altLang="zh-CN" dirty="0" smtClean="0"/>
              <a:t>_</a:t>
            </a:r>
            <a:r>
              <a:rPr kumimoji="1" lang="zh-CN" altLang="en-US" dirty="0" smtClean="0"/>
              <a:t>单向链表</a:t>
            </a:r>
            <a:endParaRPr kumimoji="1" lang="zh-CN" altLang="en-US" dirty="0"/>
          </a:p>
        </p:txBody>
      </p:sp>
      <p:sp>
        <p:nvSpPr>
          <p:cNvPr id="3" name="内容占位符 2"/>
          <p:cNvSpPr>
            <a:spLocks noGrp="1"/>
          </p:cNvSpPr>
          <p:nvPr>
            <p:ph idx="1"/>
          </p:nvPr>
        </p:nvSpPr>
        <p:spPr/>
        <p:txBody>
          <a:bodyPr/>
          <a:lstStyle/>
          <a:p>
            <a:r>
              <a:rPr kumimoji="1" lang="zh-CN" altLang="en-US" dirty="0" smtClean="0"/>
              <a:t>单向链表：</a:t>
            </a:r>
            <a:endParaRPr kumimoji="1" lang="en-US" altLang="zh-CN" dirty="0" smtClean="0"/>
          </a:p>
          <a:p>
            <a:pPr marL="0" indent="0">
              <a:buNone/>
            </a:pPr>
            <a:r>
              <a:rPr lang="en-US" altLang="zh-CN" dirty="0" smtClean="0"/>
              <a:t>	</a:t>
            </a:r>
            <a:r>
              <a:rPr lang="zh-CN" altLang="en-US" dirty="0" smtClean="0"/>
              <a:t>链</a:t>
            </a:r>
            <a:r>
              <a:rPr lang="zh-CN" altLang="en-US" dirty="0"/>
              <a:t>表的每个节点中只包含一个指针域，故被称为单链表。</a:t>
            </a:r>
            <a:endParaRPr kumimoji="1" lang="zh-CN" altLang="en-US" dirty="0"/>
          </a:p>
        </p:txBody>
      </p:sp>
    </p:spTree>
    <p:extLst>
      <p:ext uri="{BB962C8B-B14F-4D97-AF65-F5344CB8AC3E}">
        <p14:creationId xmlns:p14="http://schemas.microsoft.com/office/powerpoint/2010/main" val="28020181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一，线性表</a:t>
            </a:r>
            <a:r>
              <a:rPr kumimoji="1" lang="en-US" altLang="zh-CN" dirty="0" smtClean="0"/>
              <a:t>_</a:t>
            </a:r>
            <a:r>
              <a:rPr kumimoji="1" lang="zh-CN" altLang="en-US" dirty="0"/>
              <a:t>单向</a:t>
            </a:r>
            <a:r>
              <a:rPr kumimoji="1" lang="zh-CN" altLang="en-US" dirty="0" smtClean="0"/>
              <a:t>链表</a:t>
            </a:r>
            <a:endParaRPr kumimoji="1" lang="zh-CN" altLang="en-US" dirty="0"/>
          </a:p>
        </p:txBody>
      </p:sp>
      <p:sp>
        <p:nvSpPr>
          <p:cNvPr id="3" name="内容占位符 2"/>
          <p:cNvSpPr>
            <a:spLocks noGrp="1"/>
          </p:cNvSpPr>
          <p:nvPr>
            <p:ph idx="1"/>
          </p:nvPr>
        </p:nvSpPr>
        <p:spPr/>
        <p:txBody>
          <a:bodyPr/>
          <a:lstStyle/>
          <a:p>
            <a:r>
              <a:rPr lang="x-none" altLang="zh-CN" dirty="0"/>
              <a:t>单链表图形表示为：</a:t>
            </a:r>
            <a:r>
              <a:rPr lang="zh-CN" altLang="zh-CN" dirty="0"/>
              <a:t> </a:t>
            </a:r>
            <a:endParaRPr lang="en-US" altLang="zh-CN" dirty="0" smtClean="0"/>
          </a:p>
          <a:p>
            <a:endParaRPr kumimoji="1" lang="zh-CN" altLang="en-US" dirty="0"/>
          </a:p>
        </p:txBody>
      </p:sp>
      <p:pic>
        <p:nvPicPr>
          <p:cNvPr id="4" name="图片 3" descr="屏幕快照 2016-08-16 10.39.5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73" y="2257446"/>
            <a:ext cx="7955691" cy="2438848"/>
          </a:xfrm>
          <a:prstGeom prst="rect">
            <a:avLst/>
          </a:prstGeom>
        </p:spPr>
      </p:pic>
    </p:spTree>
    <p:extLst>
      <p:ext uri="{BB962C8B-B14F-4D97-AF65-F5344CB8AC3E}">
        <p14:creationId xmlns:p14="http://schemas.microsoft.com/office/powerpoint/2010/main" val="28020181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一，线性表</a:t>
            </a:r>
            <a:r>
              <a:rPr kumimoji="1" lang="en-US" altLang="zh-CN" dirty="0"/>
              <a:t>_</a:t>
            </a:r>
            <a:r>
              <a:rPr kumimoji="1" lang="zh-CN" altLang="en-US" dirty="0"/>
              <a:t>单向链表</a:t>
            </a:r>
          </a:p>
        </p:txBody>
      </p:sp>
      <p:sp>
        <p:nvSpPr>
          <p:cNvPr id="3" name="内容占位符 2"/>
          <p:cNvSpPr>
            <a:spLocks noGrp="1"/>
          </p:cNvSpPr>
          <p:nvPr>
            <p:ph idx="1"/>
          </p:nvPr>
        </p:nvSpPr>
        <p:spPr/>
        <p:txBody>
          <a:bodyPr>
            <a:normAutofit/>
          </a:bodyPr>
          <a:lstStyle/>
          <a:p>
            <a:r>
              <a:rPr lang="x-none" altLang="zh-CN" sz="3000" dirty="0"/>
              <a:t>第一个元素称为表头，指向表头的指针称为头指针，这个指针变量中存放着表头的地址</a:t>
            </a:r>
            <a:endParaRPr lang="zh-CN" altLang="zh-CN" sz="3000" dirty="0"/>
          </a:p>
          <a:p>
            <a:r>
              <a:rPr lang="x-none" altLang="zh-CN" sz="3000" dirty="0" smtClean="0"/>
              <a:t>最后一个结点称为表尾</a:t>
            </a:r>
            <a:r>
              <a:rPr lang="x-none" altLang="zh-CN" sz="3000" dirty="0"/>
              <a:t>，表尾不指向任何结点，是一个空指针</a:t>
            </a:r>
            <a:endParaRPr lang="zh-CN" altLang="zh-CN" sz="3000" dirty="0"/>
          </a:p>
          <a:p>
            <a:r>
              <a:rPr lang="x-none" altLang="zh-CN" sz="3000" dirty="0" smtClean="0"/>
              <a:t>单链表中每个节点的存储地址是存放在其前趋节点的</a:t>
            </a:r>
            <a:r>
              <a:rPr lang="en-US" altLang="zh-CN" sz="3000" dirty="0"/>
              <a:t>next</a:t>
            </a:r>
            <a:r>
              <a:rPr lang="x-none" altLang="zh-CN" sz="3000" dirty="0"/>
              <a:t>域中，而开始节点无前趋，故应设头指针</a:t>
            </a:r>
            <a:r>
              <a:rPr lang="en-US" altLang="zh-CN" sz="3000" dirty="0" err="1"/>
              <a:t>pHead</a:t>
            </a:r>
            <a:r>
              <a:rPr lang="x-none" altLang="zh-CN" sz="3000" dirty="0"/>
              <a:t>指向开始节点，</a:t>
            </a:r>
            <a:r>
              <a:rPr lang="x-none" altLang="zh-CN" sz="3000" dirty="0" smtClean="0"/>
              <a:t>以方便后续操作</a:t>
            </a:r>
            <a:endParaRPr lang="zh-CN" altLang="zh-CN" sz="3000" dirty="0"/>
          </a:p>
        </p:txBody>
      </p:sp>
    </p:spTree>
    <p:extLst>
      <p:ext uri="{BB962C8B-B14F-4D97-AF65-F5344CB8AC3E}">
        <p14:creationId xmlns:p14="http://schemas.microsoft.com/office/powerpoint/2010/main" val="3094483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一，线性表</a:t>
            </a:r>
            <a:r>
              <a:rPr kumimoji="1" lang="en-US" altLang="zh-CN" dirty="0"/>
              <a:t>_</a:t>
            </a:r>
            <a:r>
              <a:rPr kumimoji="1" lang="zh-CN" altLang="en-US" dirty="0"/>
              <a:t>单向链表</a:t>
            </a:r>
          </a:p>
        </p:txBody>
      </p:sp>
      <p:sp>
        <p:nvSpPr>
          <p:cNvPr id="3" name="内容占位符 2"/>
          <p:cNvSpPr>
            <a:spLocks noGrp="1"/>
          </p:cNvSpPr>
          <p:nvPr>
            <p:ph idx="1"/>
          </p:nvPr>
        </p:nvSpPr>
        <p:spPr/>
        <p:txBody>
          <a:bodyPr/>
          <a:lstStyle/>
          <a:p>
            <a:r>
              <a:rPr kumimoji="1" lang="zh-CN" altLang="en-US" dirty="0" smtClean="0"/>
              <a:t>单向有头非循环链表</a:t>
            </a:r>
            <a:endParaRPr kumimoji="1" lang="en-US" altLang="zh-CN" dirty="0" smtClean="0"/>
          </a:p>
          <a:p>
            <a:r>
              <a:rPr kumimoji="1" lang="zh-CN" altLang="en-US" dirty="0" smtClean="0"/>
              <a:t>单向有头循环链表</a:t>
            </a:r>
            <a:endParaRPr kumimoji="1" lang="en-US" altLang="zh-CN" dirty="0"/>
          </a:p>
          <a:p>
            <a:r>
              <a:rPr kumimoji="1" lang="zh-CN" altLang="en-US" dirty="0" smtClean="0"/>
              <a:t>单向无头非循环链表</a:t>
            </a:r>
            <a:endParaRPr kumimoji="1" lang="en-US" altLang="zh-CN" dirty="0"/>
          </a:p>
          <a:p>
            <a:r>
              <a:rPr kumimoji="1" lang="zh-CN" altLang="en-US" dirty="0" smtClean="0"/>
              <a:t>单向无头循环链表</a:t>
            </a:r>
            <a:endParaRPr kumimoji="1" lang="en-US" altLang="zh-CN" dirty="0" smtClean="0"/>
          </a:p>
          <a:p>
            <a:r>
              <a:rPr kumimoji="1" lang="zh-CN" altLang="en-US" dirty="0" smtClean="0"/>
              <a:t>操作：</a:t>
            </a:r>
            <a:endParaRPr kumimoji="1" lang="en-US" altLang="zh-CN" dirty="0" smtClean="0"/>
          </a:p>
          <a:p>
            <a:pPr lvl="1"/>
            <a:r>
              <a:rPr kumimoji="1" lang="zh-CN" altLang="en-US" dirty="0" smtClean="0"/>
              <a:t>插入（头插，尾插），查找，删除，初始化，销毁</a:t>
            </a:r>
            <a:endParaRPr kumimoji="1" lang="zh-CN" altLang="en-US" dirty="0"/>
          </a:p>
          <a:p>
            <a:pPr marL="0" indent="0">
              <a:buNone/>
            </a:pPr>
            <a:endParaRPr kumimoji="1" lang="zh-CN" altLang="en-US" dirty="0"/>
          </a:p>
        </p:txBody>
      </p:sp>
    </p:spTree>
    <p:extLst>
      <p:ext uri="{BB962C8B-B14F-4D97-AF65-F5344CB8AC3E}">
        <p14:creationId xmlns:p14="http://schemas.microsoft.com/office/powerpoint/2010/main" val="37330008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一，线性表</a:t>
            </a:r>
            <a:r>
              <a:rPr kumimoji="1" lang="en-US" altLang="zh-CN" dirty="0" smtClean="0"/>
              <a:t>_</a:t>
            </a:r>
            <a:r>
              <a:rPr kumimoji="1" lang="en-US" altLang="en-US" dirty="0" smtClean="0"/>
              <a:t>双</a:t>
            </a:r>
            <a:r>
              <a:rPr kumimoji="1" lang="zh-CN" altLang="en-US" dirty="0" smtClean="0"/>
              <a:t>向链表</a:t>
            </a:r>
            <a:endParaRPr kumimoji="1" lang="zh-CN" altLang="en-US" dirty="0"/>
          </a:p>
        </p:txBody>
      </p:sp>
      <p:sp>
        <p:nvSpPr>
          <p:cNvPr id="3" name="内容占位符 2"/>
          <p:cNvSpPr>
            <a:spLocks noGrp="1"/>
          </p:cNvSpPr>
          <p:nvPr>
            <p:ph idx="1"/>
          </p:nvPr>
        </p:nvSpPr>
        <p:spPr/>
        <p:txBody>
          <a:bodyPr/>
          <a:lstStyle/>
          <a:p>
            <a:r>
              <a:rPr kumimoji="1" lang="zh-CN" altLang="en-US" dirty="0" smtClean="0"/>
              <a:t>有头双向循环链表</a:t>
            </a:r>
            <a:endParaRPr kumimoji="1" lang="en-US" altLang="zh-CN" dirty="0" smtClean="0"/>
          </a:p>
          <a:p>
            <a:r>
              <a:rPr kumimoji="1" lang="zh-CN" altLang="en-US" dirty="0" smtClean="0"/>
              <a:t>节点结构：</a:t>
            </a:r>
            <a:endParaRPr kumimoji="1" lang="en-US" altLang="zh-CN" dirty="0" smtClean="0"/>
          </a:p>
          <a:p>
            <a:pPr marL="0" indent="0">
              <a:buNone/>
            </a:pPr>
            <a:r>
              <a:rPr kumimoji="1" lang="en-US" altLang="zh-CN" dirty="0"/>
              <a:t>	</a:t>
            </a:r>
            <a:endParaRPr kumimoji="1" lang="zh-CN" altLang="en-US" dirty="0"/>
          </a:p>
        </p:txBody>
      </p:sp>
      <p:pic>
        <p:nvPicPr>
          <p:cNvPr id="5" name="图片 4" descr="屏幕快照 2016-08-16 11.00.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9959" y="3073399"/>
            <a:ext cx="5261739" cy="1476508"/>
          </a:xfrm>
          <a:prstGeom prst="rect">
            <a:avLst/>
          </a:prstGeom>
        </p:spPr>
      </p:pic>
    </p:spTree>
    <p:extLst>
      <p:ext uri="{BB962C8B-B14F-4D97-AF65-F5344CB8AC3E}">
        <p14:creationId xmlns:p14="http://schemas.microsoft.com/office/powerpoint/2010/main" val="28200958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一，线性表</a:t>
            </a:r>
            <a:r>
              <a:rPr kumimoji="1" lang="en-US" altLang="zh-CN" dirty="0" smtClean="0"/>
              <a:t>_</a:t>
            </a:r>
            <a:r>
              <a:rPr kumimoji="1" lang="zh-CN" altLang="en-US" dirty="0" smtClean="0"/>
              <a:t>链表</a:t>
            </a:r>
            <a:endParaRPr kumimoji="1" lang="zh-CN" altLang="en-US" dirty="0"/>
          </a:p>
        </p:txBody>
      </p:sp>
      <p:sp>
        <p:nvSpPr>
          <p:cNvPr id="3" name="内容占位符 2"/>
          <p:cNvSpPr>
            <a:spLocks noGrp="1"/>
          </p:cNvSpPr>
          <p:nvPr>
            <p:ph idx="1"/>
          </p:nvPr>
        </p:nvSpPr>
        <p:spPr/>
        <p:txBody>
          <a:bodyPr>
            <a:normAutofit/>
          </a:bodyPr>
          <a:lstStyle/>
          <a:p>
            <a:r>
              <a:rPr lang="zh-CN" altLang="en-US" dirty="0"/>
              <a:t>链</a:t>
            </a:r>
            <a:r>
              <a:rPr lang="zh-CN" altLang="en-US" dirty="0" smtClean="0"/>
              <a:t>表的应用举例</a:t>
            </a:r>
            <a:r>
              <a:rPr lang="en-US" altLang="zh-CN" dirty="0" smtClean="0"/>
              <a:t>:</a:t>
            </a:r>
          </a:p>
          <a:p>
            <a:pPr marL="457200" lvl="1" indent="0">
              <a:buNone/>
            </a:pPr>
            <a:r>
              <a:rPr kumimoji="1" lang="zh-CN" altLang="zh-CN" dirty="0" smtClean="0"/>
              <a:t>1</a:t>
            </a:r>
            <a:r>
              <a:rPr kumimoji="1" lang="en-US" altLang="zh-CN" sz="2200" dirty="0" smtClean="0"/>
              <a:t>, </a:t>
            </a:r>
            <a:r>
              <a:rPr lang="zh-CN" altLang="en-US" sz="2200" dirty="0" smtClean="0"/>
              <a:t>约瑟夫环问题</a:t>
            </a:r>
            <a:r>
              <a:rPr lang="en-US" altLang="zh-CN" sz="2200" dirty="0" smtClean="0"/>
              <a:t>:</a:t>
            </a:r>
          </a:p>
          <a:p>
            <a:pPr marL="457200" lvl="1" indent="0">
              <a:buNone/>
            </a:pPr>
            <a:r>
              <a:rPr lang="zh-CN" altLang="en-US" sz="2200" dirty="0"/>
              <a:t>据说著名犹太历史学家</a:t>
            </a:r>
            <a:r>
              <a:rPr lang="en-US" altLang="zh-CN" sz="2200" dirty="0"/>
              <a:t>Josephus</a:t>
            </a:r>
            <a:r>
              <a:rPr lang="zh-CN" altLang="en-US" sz="2200" dirty="0"/>
              <a:t>有过以下故事：在罗马人占领桥塔帕特后，</a:t>
            </a:r>
            <a:r>
              <a:rPr lang="en-US" altLang="zh-CN" sz="2200" dirty="0"/>
              <a:t>39</a:t>
            </a:r>
            <a:r>
              <a:rPr lang="zh-CN" altLang="en-US" sz="2200" dirty="0"/>
              <a:t>个犹太人与</a:t>
            </a:r>
            <a:r>
              <a:rPr lang="en-US" altLang="zh-CN" sz="2200" dirty="0"/>
              <a:t>Josephus</a:t>
            </a:r>
            <a:r>
              <a:rPr lang="zh-CN" altLang="en-US" sz="2200" dirty="0"/>
              <a:t>及他的朋友躲到一个洞中，</a:t>
            </a:r>
            <a:r>
              <a:rPr lang="en-US" altLang="zh-CN" sz="2200" dirty="0"/>
              <a:t>39</a:t>
            </a:r>
            <a:r>
              <a:rPr lang="zh-CN" altLang="en-US" sz="2200" dirty="0"/>
              <a:t>个犹太人决定宁愿死也不要被敌人抓到，于是决定了一个自杀方式，</a:t>
            </a:r>
            <a:r>
              <a:rPr lang="en-US" altLang="zh-CN" sz="2200" dirty="0"/>
              <a:t>41</a:t>
            </a:r>
            <a:r>
              <a:rPr lang="zh-CN" altLang="en-US" sz="2200" dirty="0"/>
              <a:t>个人排成一个圆圈，由第一个人开始报数，每报数到</a:t>
            </a:r>
            <a:r>
              <a:rPr lang="en-US" altLang="zh-CN" sz="2200" dirty="0"/>
              <a:t>3</a:t>
            </a:r>
            <a:r>
              <a:rPr lang="zh-CN" altLang="en-US" sz="2200" dirty="0"/>
              <a:t>的人就必须自杀，然后再由下一个人重新报数，直到所有人都自杀身亡为止。然而</a:t>
            </a:r>
            <a:r>
              <a:rPr lang="en-US" altLang="zh-CN" sz="2200" dirty="0"/>
              <a:t>Josephus</a:t>
            </a:r>
            <a:r>
              <a:rPr lang="zh-CN" altLang="en-US" sz="2200" dirty="0"/>
              <a:t>及他的朋友并不想遵从，</a:t>
            </a:r>
            <a:r>
              <a:rPr lang="en-US" altLang="zh-CN" sz="2200" dirty="0"/>
              <a:t>Josephus</a:t>
            </a:r>
            <a:r>
              <a:rPr lang="zh-CN" altLang="en-US" sz="2200" dirty="0"/>
              <a:t>要他的朋友先假装遵从，他将朋友与自己分别安排在第</a:t>
            </a:r>
            <a:r>
              <a:rPr lang="en-US" altLang="zh-CN" sz="2200" dirty="0"/>
              <a:t>16</a:t>
            </a:r>
            <a:r>
              <a:rPr lang="zh-CN" altLang="en-US" sz="2200" dirty="0"/>
              <a:t>个与</a:t>
            </a:r>
            <a:r>
              <a:rPr lang="en-US" altLang="zh-CN" sz="2200" dirty="0"/>
              <a:t>31</a:t>
            </a:r>
            <a:r>
              <a:rPr lang="zh-CN" altLang="en-US" sz="2200" dirty="0"/>
              <a:t>个位置，于是逃过了这场死亡游戏。</a:t>
            </a:r>
            <a:endParaRPr kumimoji="1" lang="zh-CN" altLang="en-US" sz="2200" dirty="0"/>
          </a:p>
        </p:txBody>
      </p:sp>
    </p:spTree>
    <p:extLst>
      <p:ext uri="{BB962C8B-B14F-4D97-AF65-F5344CB8AC3E}">
        <p14:creationId xmlns:p14="http://schemas.microsoft.com/office/powerpoint/2010/main" val="31008541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一，线性表</a:t>
            </a:r>
            <a:r>
              <a:rPr kumimoji="1" lang="en-US" altLang="zh-CN" dirty="0" smtClean="0"/>
              <a:t>_</a:t>
            </a:r>
            <a:r>
              <a:rPr kumimoji="1" lang="zh-CN" altLang="en-US" dirty="0" smtClean="0"/>
              <a:t>链表</a:t>
            </a:r>
            <a:endParaRPr kumimoji="1" lang="zh-CN" altLang="en-US" dirty="0"/>
          </a:p>
        </p:txBody>
      </p:sp>
      <p:sp>
        <p:nvSpPr>
          <p:cNvPr id="3" name="内容占位符 2"/>
          <p:cNvSpPr>
            <a:spLocks noGrp="1"/>
          </p:cNvSpPr>
          <p:nvPr>
            <p:ph idx="1"/>
          </p:nvPr>
        </p:nvSpPr>
        <p:spPr/>
        <p:txBody>
          <a:bodyPr/>
          <a:lstStyle/>
          <a:p>
            <a:r>
              <a:rPr kumimoji="1" lang="zh-CN" altLang="en-US" dirty="0" smtClean="0"/>
              <a:t>故事简化为：</a:t>
            </a:r>
            <a:endParaRPr kumimoji="1" lang="en-US" altLang="zh-CN" dirty="0" smtClean="0"/>
          </a:p>
          <a:p>
            <a:pPr marL="457200" lvl="1" indent="0">
              <a:buNone/>
            </a:pPr>
            <a:r>
              <a:rPr lang="en-US" altLang="zh-CN" dirty="0" smtClean="0"/>
              <a:t>41</a:t>
            </a:r>
            <a:r>
              <a:rPr lang="zh-CN" altLang="en-US" dirty="0"/>
              <a:t>个人围成一圈，从第一个人开始顺序报号</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1</a:t>
            </a:r>
            <a:r>
              <a:rPr lang="zh-CN" altLang="en-US" dirty="0"/>
              <a:t>，</a:t>
            </a:r>
            <a:r>
              <a:rPr lang="en-US" altLang="zh-CN" dirty="0"/>
              <a:t>2</a:t>
            </a:r>
            <a:r>
              <a:rPr lang="zh-CN" altLang="en-US" dirty="0"/>
              <a:t>，</a:t>
            </a:r>
            <a:r>
              <a:rPr lang="en-US" altLang="zh-CN" dirty="0"/>
              <a:t>3...</a:t>
            </a:r>
            <a:r>
              <a:rPr lang="zh-CN" altLang="en-US" dirty="0"/>
              <a:t>凡报到“</a:t>
            </a:r>
            <a:r>
              <a:rPr lang="en-US" altLang="zh-CN" dirty="0"/>
              <a:t>3”</a:t>
            </a:r>
            <a:r>
              <a:rPr lang="zh-CN" altLang="en-US" dirty="0"/>
              <a:t>者退出圈子，找出最后留在圈子里的那个人的序号。</a:t>
            </a:r>
            <a:endParaRPr kumimoji="1" lang="zh-CN" altLang="en-US" dirty="0"/>
          </a:p>
        </p:txBody>
      </p:sp>
    </p:spTree>
    <p:extLst>
      <p:ext uri="{BB962C8B-B14F-4D97-AF65-F5344CB8AC3E}">
        <p14:creationId xmlns:p14="http://schemas.microsoft.com/office/powerpoint/2010/main" val="4244426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a:t>
            </a:r>
            <a:r>
              <a:rPr kumimoji="1" lang="zh-CN" altLang="en-US" dirty="0" smtClean="0"/>
              <a:t>语言简介</a:t>
            </a:r>
            <a:endParaRPr kumimoji="1"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C</a:t>
            </a:r>
            <a:r>
              <a:rPr lang="zh-CN" altLang="en-US" dirty="0" smtClean="0"/>
              <a:t>语言的运行机制：</a:t>
            </a:r>
            <a:endParaRPr lang="en-US" altLang="zh-CN" dirty="0" smtClean="0"/>
          </a:p>
          <a:p>
            <a:pPr marL="0" indent="0">
              <a:buNone/>
            </a:pPr>
            <a:r>
              <a:rPr lang="en-US" altLang="zh-CN" dirty="0"/>
              <a:t>	</a:t>
            </a:r>
            <a:r>
              <a:rPr lang="zh-CN" altLang="en-US" dirty="0" smtClean="0"/>
              <a:t>在计算机底层硬</a:t>
            </a:r>
            <a:r>
              <a:rPr lang="zh-CN" altLang="en-US" dirty="0"/>
              <a:t>件中，所有的数据都是以</a:t>
            </a:r>
            <a:r>
              <a:rPr lang="en-US" altLang="zh-CN" dirty="0"/>
              <a:t>1</a:t>
            </a:r>
            <a:r>
              <a:rPr lang="zh-CN" altLang="en-US" dirty="0"/>
              <a:t>和</a:t>
            </a:r>
            <a:r>
              <a:rPr lang="en-US" altLang="zh-CN" dirty="0"/>
              <a:t>0</a:t>
            </a:r>
            <a:r>
              <a:rPr lang="zh-CN" altLang="en-US" dirty="0"/>
              <a:t>两个高低电平来表示，计算机只能识别这两个电平。</a:t>
            </a:r>
          </a:p>
          <a:p>
            <a:pPr marL="0" indent="0">
              <a:buNone/>
            </a:pPr>
            <a:r>
              <a:rPr lang="en-US" altLang="zh-CN" dirty="0" smtClean="0"/>
              <a:t>	</a:t>
            </a:r>
            <a:r>
              <a:rPr lang="zh-CN" altLang="en-US" dirty="0" smtClean="0"/>
              <a:t>编程语言类似于人类语</a:t>
            </a:r>
            <a:r>
              <a:rPr lang="zh-CN" altLang="en-US" dirty="0"/>
              <a:t>言，我们很容易就能理解它的意思，编写代码的效率非常高。</a:t>
            </a:r>
          </a:p>
          <a:p>
            <a:pPr marL="0" indent="0">
              <a:buNone/>
            </a:pPr>
            <a:r>
              <a:rPr lang="en-US" altLang="zh-CN" dirty="0" smtClean="0"/>
              <a:t>	</a:t>
            </a:r>
            <a:r>
              <a:rPr lang="zh-CN" altLang="en-US" dirty="0" smtClean="0"/>
              <a:t>但</a:t>
            </a:r>
            <a:r>
              <a:rPr lang="zh-CN" altLang="en-US" dirty="0"/>
              <a:t>是，计算机只认识</a:t>
            </a:r>
            <a:r>
              <a:rPr lang="en-US" altLang="zh-CN" dirty="0"/>
              <a:t>0</a:t>
            </a:r>
            <a:r>
              <a:rPr lang="zh-CN" altLang="en-US" dirty="0"/>
              <a:t>和</a:t>
            </a:r>
            <a:r>
              <a:rPr lang="en-US" altLang="zh-CN" dirty="0"/>
              <a:t>1</a:t>
            </a:r>
            <a:r>
              <a:rPr lang="zh-CN" altLang="en-US" dirty="0"/>
              <a:t>，如何才能将“人类语言”转换成“</a:t>
            </a:r>
            <a:r>
              <a:rPr lang="en-US" altLang="zh-CN" dirty="0"/>
              <a:t>0&amp;1</a:t>
            </a:r>
            <a:r>
              <a:rPr lang="zh-CN" altLang="en-US" dirty="0"/>
              <a:t>语言”呢？这就是编译器的工作了。</a:t>
            </a:r>
          </a:p>
          <a:p>
            <a:pPr marL="0" indent="0">
              <a:buNone/>
            </a:pPr>
            <a:r>
              <a:rPr lang="en-US" altLang="zh-CN" dirty="0" smtClean="0"/>
              <a:t>	</a:t>
            </a:r>
            <a:r>
              <a:rPr lang="zh-CN" altLang="en-US" dirty="0" smtClean="0"/>
              <a:t>编译器能够将源代码</a:t>
            </a:r>
            <a:r>
              <a:rPr lang="zh-CN" altLang="en-US" dirty="0"/>
              <a:t>（人类语言）翻译成目标代码（</a:t>
            </a:r>
            <a:r>
              <a:rPr lang="en-US" altLang="zh-CN" dirty="0"/>
              <a:t>0&amp;1</a:t>
            </a:r>
            <a:r>
              <a:rPr lang="zh-CN" altLang="en-US" dirty="0"/>
              <a:t>语言），便于人类和计算机的沟通。</a:t>
            </a:r>
            <a:endParaRPr kumimoji="1" lang="en-US" altLang="zh-CN" dirty="0"/>
          </a:p>
        </p:txBody>
      </p:sp>
    </p:spTree>
    <p:extLst>
      <p:ext uri="{BB962C8B-B14F-4D97-AF65-F5344CB8AC3E}">
        <p14:creationId xmlns:p14="http://schemas.microsoft.com/office/powerpoint/2010/main" val="2659332716"/>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一，线性表</a:t>
            </a:r>
            <a:r>
              <a:rPr kumimoji="1" lang="en-US" altLang="zh-CN" dirty="0"/>
              <a:t>_</a:t>
            </a:r>
            <a:r>
              <a:rPr kumimoji="1" lang="zh-CN" altLang="en-US" dirty="0"/>
              <a:t>链表</a:t>
            </a:r>
          </a:p>
        </p:txBody>
      </p:sp>
      <p:sp>
        <p:nvSpPr>
          <p:cNvPr id="3" name="内容占位符 2"/>
          <p:cNvSpPr>
            <a:spLocks noGrp="1"/>
          </p:cNvSpPr>
          <p:nvPr>
            <p:ph idx="1"/>
          </p:nvPr>
        </p:nvSpPr>
        <p:spPr/>
        <p:txBody>
          <a:bodyPr/>
          <a:lstStyle/>
          <a:p>
            <a:r>
              <a:rPr kumimoji="1" lang="en-US" altLang="zh-CN" dirty="0"/>
              <a:t>2</a:t>
            </a:r>
            <a:r>
              <a:rPr kumimoji="1" lang="zh-CN" altLang="en-US" dirty="0" smtClean="0"/>
              <a:t>，</a:t>
            </a:r>
            <a:r>
              <a:rPr lang="zh-CN" altLang="en-US" dirty="0"/>
              <a:t>判断一个单链表是有环的？如果带环，请找出环的入口点</a:t>
            </a:r>
            <a:r>
              <a:rPr lang="zh-CN" altLang="en-US" dirty="0" smtClean="0"/>
              <a:t>。</a:t>
            </a:r>
            <a:endParaRPr lang="en-US" altLang="zh-CN" dirty="0" smtClean="0"/>
          </a:p>
          <a:p>
            <a:r>
              <a:rPr kumimoji="1" lang="zh-CN" altLang="zh-CN" dirty="0" smtClean="0"/>
              <a:t>3</a:t>
            </a:r>
            <a:r>
              <a:rPr kumimoji="1" lang="zh-CN" altLang="en-US" dirty="0" smtClean="0"/>
              <a:t>，</a:t>
            </a:r>
            <a:r>
              <a:rPr lang="zh-CN" altLang="en-US" dirty="0" smtClean="0"/>
              <a:t>逆置单链表</a:t>
            </a:r>
            <a:endParaRPr lang="en-US" altLang="zh-CN" dirty="0" smtClean="0"/>
          </a:p>
          <a:p>
            <a:r>
              <a:rPr lang="zh-CN" altLang="zh-CN" dirty="0" smtClean="0"/>
              <a:t>4</a:t>
            </a:r>
            <a:r>
              <a:rPr lang="zh-CN" altLang="en-US" dirty="0" smtClean="0"/>
              <a:t>，将两个有序循环链表合并为一个有序循环链表</a:t>
            </a:r>
            <a:endParaRPr kumimoji="1" lang="zh-CN" altLang="en-US" dirty="0"/>
          </a:p>
        </p:txBody>
      </p:sp>
    </p:spTree>
    <p:extLst>
      <p:ext uri="{BB962C8B-B14F-4D97-AF65-F5344CB8AC3E}">
        <p14:creationId xmlns:p14="http://schemas.microsoft.com/office/powerpoint/2010/main" val="24214795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一，线性表</a:t>
            </a:r>
            <a:r>
              <a:rPr kumimoji="1" lang="en-US" altLang="zh-CN" dirty="0" smtClean="0"/>
              <a:t>_</a:t>
            </a:r>
            <a:r>
              <a:rPr kumimoji="1" lang="zh-CN" altLang="en-US" smtClean="0"/>
              <a:t>链表</a:t>
            </a:r>
            <a:endParaRPr kumimoji="1" lang="zh-CN" altLang="en-US"/>
          </a:p>
        </p:txBody>
      </p:sp>
      <p:sp>
        <p:nvSpPr>
          <p:cNvPr id="3" name="内容占位符 2"/>
          <p:cNvSpPr>
            <a:spLocks noGrp="1"/>
          </p:cNvSpPr>
          <p:nvPr>
            <p:ph idx="1"/>
          </p:nvPr>
        </p:nvSpPr>
        <p:spPr/>
        <p:txBody>
          <a:bodyPr/>
          <a:lstStyle/>
          <a:p>
            <a:r>
              <a:rPr kumimoji="1" lang="en-US" altLang="en-US" dirty="0" smtClean="0"/>
              <a:t>总结：</a:t>
            </a:r>
          </a:p>
          <a:p>
            <a:pPr marL="0" indent="0">
              <a:buNone/>
            </a:pPr>
            <a:r>
              <a:rPr kumimoji="1" lang="en-US" altLang="en-US" dirty="0" smtClean="0"/>
              <a:t>链表特点：</a:t>
            </a:r>
          </a:p>
          <a:p>
            <a:pPr marL="457200" lvl="1" indent="0">
              <a:buNone/>
            </a:pPr>
            <a:r>
              <a:rPr kumimoji="1" lang="en-US" altLang="en-US" dirty="0" smtClean="0"/>
              <a:t>不需要使用连续的内存空间，可以利用内存中分散的存储单元来存储数据；而且链表不限长度，只要内存空间足够，那么链表长度可以任意改变；但是不支持随机存取</a:t>
            </a:r>
            <a:endParaRPr kumimoji="1" lang="zh-CN" altLang="en-US" dirty="0"/>
          </a:p>
        </p:txBody>
      </p:sp>
    </p:spTree>
    <p:extLst>
      <p:ext uri="{BB962C8B-B14F-4D97-AF65-F5344CB8AC3E}">
        <p14:creationId xmlns:p14="http://schemas.microsoft.com/office/powerpoint/2010/main" val="28020181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一，线性表</a:t>
            </a:r>
            <a:r>
              <a:rPr kumimoji="1" lang="en-US" altLang="zh-CN" dirty="0" smtClean="0"/>
              <a:t>_</a:t>
            </a:r>
            <a:r>
              <a:rPr kumimoji="1" lang="zh-CN" altLang="en-US" smtClean="0"/>
              <a:t>链表</a:t>
            </a:r>
            <a:endParaRPr kumimoji="1" lang="zh-CN" altLang="en-US"/>
          </a:p>
        </p:txBody>
      </p:sp>
      <p:sp>
        <p:nvSpPr>
          <p:cNvPr id="3" name="内容占位符 2"/>
          <p:cNvSpPr>
            <a:spLocks noGrp="1"/>
          </p:cNvSpPr>
          <p:nvPr>
            <p:ph idx="1"/>
          </p:nvPr>
        </p:nvSpPr>
        <p:spPr/>
        <p:txBody>
          <a:bodyPr>
            <a:normAutofit/>
          </a:bodyPr>
          <a:lstStyle/>
          <a:p>
            <a:r>
              <a:rPr kumimoji="1" lang="zh-CN" altLang="en-US" dirty="0" smtClean="0"/>
              <a:t>深度优先搜索：</a:t>
            </a:r>
            <a:endParaRPr kumimoji="1" lang="en-US" altLang="zh-CN" dirty="0" smtClean="0"/>
          </a:p>
          <a:p>
            <a:pPr marL="0" indent="0">
              <a:buNone/>
            </a:pPr>
            <a:r>
              <a:rPr lang="zh-CN" altLang="en-US" dirty="0"/>
              <a:t>是搜索算法的一种。</a:t>
            </a:r>
            <a:r>
              <a:rPr lang="zh-CN" altLang="en-US" dirty="0" smtClean="0"/>
              <a:t>是计算机程序</a:t>
            </a:r>
            <a:r>
              <a:rPr lang="zh-CN" altLang="en-US" dirty="0"/>
              <a:t>的一种编制原理，就是在一个问题出现多种可以实现的方法和技术的时候，应该优先选择哪个更合适的，也是一种普遍的逻辑思想，此种思想在运算的过程中，用到计算机程序的一种递归的思想</a:t>
            </a:r>
            <a:r>
              <a:rPr lang="zh-CN" altLang="en-US" dirty="0" smtClean="0"/>
              <a:t>。</a:t>
            </a:r>
            <a:endParaRPr lang="en-US" altLang="zh-CN" dirty="0" smtClean="0"/>
          </a:p>
        </p:txBody>
      </p:sp>
    </p:spTree>
    <p:extLst>
      <p:ext uri="{BB962C8B-B14F-4D97-AF65-F5344CB8AC3E}">
        <p14:creationId xmlns:p14="http://schemas.microsoft.com/office/powerpoint/2010/main" val="27695795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一，线性表</a:t>
            </a:r>
            <a:r>
              <a:rPr kumimoji="1" lang="en-US" altLang="zh-CN" dirty="0" smtClean="0"/>
              <a:t>_</a:t>
            </a:r>
            <a:r>
              <a:rPr kumimoji="1" lang="zh-CN" altLang="en-US" smtClean="0"/>
              <a:t>链表</a:t>
            </a:r>
            <a:endParaRPr kumimoji="1" lang="zh-CN" altLang="en-US"/>
          </a:p>
        </p:txBody>
      </p:sp>
      <p:sp>
        <p:nvSpPr>
          <p:cNvPr id="3" name="内容占位符 2"/>
          <p:cNvSpPr>
            <a:spLocks noGrp="1"/>
          </p:cNvSpPr>
          <p:nvPr>
            <p:ph idx="1"/>
          </p:nvPr>
        </p:nvSpPr>
        <p:spPr/>
        <p:txBody>
          <a:bodyPr>
            <a:normAutofit fontScale="92500"/>
          </a:bodyPr>
          <a:lstStyle/>
          <a:p>
            <a:r>
              <a:rPr kumimoji="1" lang="zh-CN" altLang="en-US" dirty="0" smtClean="0"/>
              <a:t>深度优先搜索：</a:t>
            </a:r>
            <a:endParaRPr kumimoji="1" lang="en-US" altLang="zh-CN" dirty="0" smtClean="0"/>
          </a:p>
          <a:p>
            <a:pPr marL="0" indent="0">
              <a:buNone/>
            </a:pPr>
            <a:r>
              <a:rPr lang="zh-CN" altLang="en-US" dirty="0" smtClean="0"/>
              <a:t>具体来说，就是沿着树的深度遍历树的节点， 尽</a:t>
            </a:r>
            <a:r>
              <a:rPr lang="zh-CN" altLang="en-US" dirty="0"/>
              <a:t>可能深的搜索树的分支。当节点</a:t>
            </a:r>
            <a:r>
              <a:rPr lang="en-US" altLang="zh-CN" dirty="0"/>
              <a:t>v</a:t>
            </a:r>
            <a:r>
              <a:rPr lang="zh-CN" altLang="en-US" dirty="0"/>
              <a:t>的所有边都己被探寻过，搜索将回溯到发现节点</a:t>
            </a:r>
            <a:r>
              <a:rPr lang="en-US" altLang="zh-CN" dirty="0"/>
              <a:t>v</a:t>
            </a:r>
            <a:r>
              <a:rPr lang="zh-CN" altLang="en-US" dirty="0"/>
              <a:t>的那条边的起始节点。这一过程一直进行到已发现从源节点可达的所有节点为止。如果还存在未被发现的节点，则选择其中一个作为源节点并重复以上过程，整个进程反复进行直到所有节点都被访问为止。属于盲目搜索。</a:t>
            </a:r>
            <a:endParaRPr kumimoji="1" lang="zh-CN" altLang="en-US" dirty="0">
              <a:solidFill>
                <a:srgbClr val="FF0000"/>
              </a:solidFill>
            </a:endParaRPr>
          </a:p>
        </p:txBody>
      </p:sp>
    </p:spTree>
    <p:extLst>
      <p:ext uri="{BB962C8B-B14F-4D97-AF65-F5344CB8AC3E}">
        <p14:creationId xmlns:p14="http://schemas.microsoft.com/office/powerpoint/2010/main" val="40569840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一，线性表</a:t>
            </a:r>
            <a:r>
              <a:rPr kumimoji="1" lang="en-US" altLang="zh-CN" dirty="0" smtClean="0"/>
              <a:t>_</a:t>
            </a:r>
            <a:r>
              <a:rPr kumimoji="1" lang="zh-CN" altLang="en-US" smtClean="0"/>
              <a:t>链表</a:t>
            </a:r>
            <a:endParaRPr kumimoji="1" lang="zh-CN" altLang="en-US"/>
          </a:p>
        </p:txBody>
      </p:sp>
      <p:sp>
        <p:nvSpPr>
          <p:cNvPr id="3" name="内容占位符 2"/>
          <p:cNvSpPr>
            <a:spLocks noGrp="1"/>
          </p:cNvSpPr>
          <p:nvPr>
            <p:ph idx="1"/>
          </p:nvPr>
        </p:nvSpPr>
        <p:spPr/>
        <p:txBody>
          <a:bodyPr/>
          <a:lstStyle/>
          <a:p>
            <a:r>
              <a:rPr kumimoji="1" lang="zh-CN" altLang="en-US" dirty="0" smtClean="0"/>
              <a:t>网络爬虫：</a:t>
            </a:r>
            <a:endParaRPr kumimoji="1" lang="en-US" altLang="zh-CN" dirty="0" smtClean="0"/>
          </a:p>
          <a:p>
            <a:pPr marL="0" indent="0">
              <a:buNone/>
            </a:pPr>
            <a:r>
              <a:rPr lang="zh-CN" altLang="en-US" dirty="0"/>
              <a:t>网络爬虫（又被称为网页蜘蛛），是一种按照一定的规则，自动地抓取万维网信息的程序或者脚本。</a:t>
            </a:r>
            <a:endParaRPr kumimoji="1" lang="zh-CN" altLang="en-US" dirty="0"/>
          </a:p>
        </p:txBody>
      </p:sp>
    </p:spTree>
    <p:extLst>
      <p:ext uri="{BB962C8B-B14F-4D97-AF65-F5344CB8AC3E}">
        <p14:creationId xmlns:p14="http://schemas.microsoft.com/office/powerpoint/2010/main" val="23965497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一，线性表</a:t>
            </a:r>
            <a:r>
              <a:rPr kumimoji="1" lang="en-US" altLang="zh-CN" dirty="0" smtClean="0"/>
              <a:t>_</a:t>
            </a:r>
            <a:r>
              <a:rPr kumimoji="1" lang="zh-CN" altLang="en-US" smtClean="0"/>
              <a:t>链表</a:t>
            </a:r>
            <a:endParaRPr kumimoji="1" lang="zh-CN" altLang="en-US"/>
          </a:p>
        </p:txBody>
      </p:sp>
      <p:sp>
        <p:nvSpPr>
          <p:cNvPr id="3" name="内容占位符 2"/>
          <p:cNvSpPr>
            <a:spLocks noGrp="1"/>
          </p:cNvSpPr>
          <p:nvPr>
            <p:ph idx="1"/>
          </p:nvPr>
        </p:nvSpPr>
        <p:spPr/>
        <p:txBody>
          <a:bodyPr>
            <a:normAutofit fontScale="70000" lnSpcReduction="20000"/>
          </a:bodyPr>
          <a:lstStyle/>
          <a:p>
            <a:r>
              <a:rPr kumimoji="1" lang="zh-CN" altLang="en-US" dirty="0" smtClean="0"/>
              <a:t>网络爬虫工作原理：</a:t>
            </a:r>
            <a:endParaRPr kumimoji="1" lang="en-US" altLang="zh-CN" dirty="0" smtClean="0"/>
          </a:p>
          <a:p>
            <a:r>
              <a:rPr lang="zh-CN" altLang="en-US" dirty="0"/>
              <a:t>网络爬虫是一个自动提取网页的程序，它为搜索引擎从万维网上下载网页，是搜索引擎的重要组成。传统爬虫从一个或若干初始网页的</a:t>
            </a:r>
            <a:r>
              <a:rPr lang="en-US" altLang="zh-CN" dirty="0"/>
              <a:t>URL</a:t>
            </a:r>
            <a:r>
              <a:rPr lang="zh-CN" altLang="en-US" dirty="0"/>
              <a:t>开始，获得初始网页上的</a:t>
            </a:r>
            <a:r>
              <a:rPr lang="en-US" altLang="zh-CN" dirty="0"/>
              <a:t>URL</a:t>
            </a:r>
            <a:r>
              <a:rPr lang="zh-CN" altLang="en-US" dirty="0"/>
              <a:t>，在抓取网页的过程中，不断从当前页面上抽取新的</a:t>
            </a:r>
            <a:r>
              <a:rPr lang="en-US" altLang="zh-CN" dirty="0"/>
              <a:t>URL</a:t>
            </a:r>
            <a:r>
              <a:rPr lang="zh-CN" altLang="en-US" dirty="0"/>
              <a:t>放入队列</a:t>
            </a:r>
            <a:r>
              <a:rPr lang="en-US" altLang="zh-CN" dirty="0"/>
              <a:t>,</a:t>
            </a:r>
            <a:r>
              <a:rPr lang="zh-CN" altLang="en-US" dirty="0"/>
              <a:t>直到满足系统的一定停止条件。聚焦爬虫的工作流程较为复杂，需要根据一定的网页分析算法过滤与主题无关的链接，保留有用的链接并将其放入等待抓取的</a:t>
            </a:r>
            <a:r>
              <a:rPr lang="en-US" altLang="zh-CN" dirty="0"/>
              <a:t>URL</a:t>
            </a:r>
            <a:r>
              <a:rPr lang="zh-CN" altLang="en-US" dirty="0"/>
              <a:t>队列。然后，它将根据一定的搜索策略从队列中选择下一步要抓取的网页</a:t>
            </a:r>
            <a:r>
              <a:rPr lang="en-US" altLang="zh-CN" dirty="0"/>
              <a:t>URL</a:t>
            </a:r>
            <a:r>
              <a:rPr lang="zh-CN" altLang="en-US" dirty="0"/>
              <a:t>，并重复上述过程，直到达到系统的某一条件时停止。另外，所有被爬虫抓取的网页将会被系统存贮，进行一定的分析、过滤，并建立索引，以便之后的查询和检索；对于聚焦爬虫来说，这一过程所得到的分析结果还可能对以后的抓取过程给出反馈和指导。</a:t>
            </a:r>
            <a:endParaRPr kumimoji="1" lang="en-US" altLang="zh-CN" dirty="0" smtClean="0"/>
          </a:p>
        </p:txBody>
      </p:sp>
    </p:spTree>
    <p:extLst>
      <p:ext uri="{BB962C8B-B14F-4D97-AF65-F5344CB8AC3E}">
        <p14:creationId xmlns:p14="http://schemas.microsoft.com/office/powerpoint/2010/main" val="14357973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一，线性表</a:t>
            </a:r>
            <a:r>
              <a:rPr kumimoji="1" lang="en-US" altLang="zh-CN" dirty="0" smtClean="0"/>
              <a:t>_</a:t>
            </a:r>
            <a:r>
              <a:rPr kumimoji="1" lang="zh-CN" altLang="en-US" smtClean="0"/>
              <a:t>链表</a:t>
            </a:r>
            <a:endParaRPr kumimoji="1" lang="zh-CN" altLang="en-US"/>
          </a:p>
        </p:txBody>
      </p:sp>
      <p:sp>
        <p:nvSpPr>
          <p:cNvPr id="3" name="内容占位符 2"/>
          <p:cNvSpPr>
            <a:spLocks noGrp="1"/>
          </p:cNvSpPr>
          <p:nvPr>
            <p:ph idx="1"/>
          </p:nvPr>
        </p:nvSpPr>
        <p:spPr/>
        <p:txBody>
          <a:bodyPr>
            <a:normAutofit lnSpcReduction="10000"/>
          </a:bodyPr>
          <a:lstStyle/>
          <a:p>
            <a:r>
              <a:rPr kumimoji="1" lang="zh-CN" altLang="en-US" dirty="0" smtClean="0"/>
              <a:t>深度优先搜索算法和人工智能的关系：</a:t>
            </a:r>
            <a:endParaRPr kumimoji="1" lang="en-US" altLang="zh-CN" dirty="0" smtClean="0"/>
          </a:p>
          <a:p>
            <a:pPr marL="0" indent="0">
              <a:buNone/>
            </a:pPr>
            <a:r>
              <a:rPr lang="zh-CN" altLang="en-US" dirty="0"/>
              <a:t>搜索是人工智能中的一种基本方法，是一项非常普遍使用的算法策略，能够解决许许多多的常见问题，在某些情况下我们很难想到高效的解法时，搜索往往是可选的唯一选择。按照标准的话来讲：搜索算法是利用计算机的高性能来有目的的穷举一个问题的部分或所有的可能情况，</a:t>
            </a:r>
            <a:r>
              <a:rPr lang="zh-CN" altLang="en-US" dirty="0" smtClean="0"/>
              <a:t>从而求出问题的解的一种方法。</a:t>
            </a:r>
            <a:endParaRPr kumimoji="1" lang="zh-CN" altLang="en-US" dirty="0"/>
          </a:p>
        </p:txBody>
      </p:sp>
    </p:spTree>
    <p:extLst>
      <p:ext uri="{BB962C8B-B14F-4D97-AF65-F5344CB8AC3E}">
        <p14:creationId xmlns:p14="http://schemas.microsoft.com/office/powerpoint/2010/main" val="35700222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smtClean="0"/>
              <a:t>二</a:t>
            </a:r>
            <a:r>
              <a:rPr kumimoji="1" lang="zh-CN" altLang="en-US" dirty="0" smtClean="0"/>
              <a:t>，</a:t>
            </a:r>
            <a:r>
              <a:rPr kumimoji="1" lang="zh-CN" altLang="en-US" dirty="0"/>
              <a:t>线性表</a:t>
            </a:r>
            <a:r>
              <a:rPr kumimoji="1" lang="en-US" altLang="zh-CN" dirty="0" smtClean="0"/>
              <a:t>_</a:t>
            </a:r>
            <a:r>
              <a:rPr kumimoji="1" lang="zh-CN" altLang="en-US" dirty="0" smtClean="0"/>
              <a:t>内核链表</a:t>
            </a:r>
            <a:endParaRPr kumimoji="1" lang="zh-CN" altLang="en-US" dirty="0"/>
          </a:p>
        </p:txBody>
      </p:sp>
      <p:sp>
        <p:nvSpPr>
          <p:cNvPr id="3" name="内容占位符 2"/>
          <p:cNvSpPr>
            <a:spLocks noGrp="1"/>
          </p:cNvSpPr>
          <p:nvPr>
            <p:ph idx="1"/>
          </p:nvPr>
        </p:nvSpPr>
        <p:spPr/>
        <p:txBody>
          <a:bodyPr/>
          <a:lstStyle/>
          <a:p>
            <a:r>
              <a:rPr lang="zh-CN" altLang="en-US" dirty="0" smtClean="0"/>
              <a:t>链表设计原理</a:t>
            </a:r>
            <a:endParaRPr lang="en-US" altLang="zh-CN" dirty="0" smtClean="0"/>
          </a:p>
          <a:p>
            <a:pPr marL="0" indent="0">
              <a:buNone/>
            </a:pPr>
            <a:r>
              <a:rPr lang="en-US" altLang="zh-CN" dirty="0" smtClean="0"/>
              <a:t>	</a:t>
            </a:r>
            <a:r>
              <a:rPr lang="zh-CN" altLang="en-US" dirty="0" smtClean="0"/>
              <a:t>链表数据结构的定义很简单</a:t>
            </a:r>
            <a:endParaRPr lang="en-US" altLang="zh-CN" dirty="0" smtClean="0"/>
          </a:p>
          <a:p>
            <a:pPr marL="0" indent="0">
              <a:buNone/>
            </a:pPr>
            <a:r>
              <a:rPr lang="en-US" altLang="zh-CN" dirty="0" smtClean="0"/>
              <a:t>	</a:t>
            </a:r>
            <a:r>
              <a:rPr lang="en-US" altLang="zh-CN" dirty="0" err="1" smtClean="0"/>
              <a:t>struct</a:t>
            </a:r>
            <a:r>
              <a:rPr lang="en-US" altLang="zh-CN" dirty="0" smtClean="0"/>
              <a:t> </a:t>
            </a:r>
            <a:r>
              <a:rPr lang="en-US" altLang="zh-CN" dirty="0" err="1"/>
              <a:t>list_head</a:t>
            </a:r>
            <a:r>
              <a:rPr lang="en-US" altLang="zh-CN" dirty="0"/>
              <a:t> {</a:t>
            </a:r>
          </a:p>
          <a:p>
            <a:pPr marL="0" indent="0">
              <a:buNone/>
            </a:pPr>
            <a:r>
              <a:rPr lang="en-US" altLang="zh-CN" dirty="0" smtClean="0"/>
              <a:t>		</a:t>
            </a:r>
            <a:r>
              <a:rPr lang="en-US" altLang="zh-CN" dirty="0" err="1" smtClean="0"/>
              <a:t>struct</a:t>
            </a:r>
            <a:r>
              <a:rPr lang="en-US" altLang="zh-CN" dirty="0" smtClean="0"/>
              <a:t> </a:t>
            </a:r>
            <a:r>
              <a:rPr lang="en-US" altLang="zh-CN" dirty="0" err="1"/>
              <a:t>list_head</a:t>
            </a:r>
            <a:r>
              <a:rPr lang="en-US" altLang="zh-CN" dirty="0"/>
              <a:t> *next;</a:t>
            </a:r>
          </a:p>
          <a:p>
            <a:pPr marL="0" indent="0">
              <a:buNone/>
            </a:pPr>
            <a:r>
              <a:rPr lang="en-US" altLang="zh-CN" dirty="0" smtClean="0"/>
              <a:t>		</a:t>
            </a:r>
            <a:r>
              <a:rPr lang="en-US" altLang="zh-CN" dirty="0" err="1" smtClean="0"/>
              <a:t>struct</a:t>
            </a:r>
            <a:r>
              <a:rPr lang="en-US" altLang="zh-CN" dirty="0" smtClean="0"/>
              <a:t> </a:t>
            </a:r>
            <a:r>
              <a:rPr lang="en-US" altLang="zh-CN" dirty="0" err="1"/>
              <a:t>list_head</a:t>
            </a:r>
            <a:r>
              <a:rPr lang="en-US" altLang="zh-CN" dirty="0"/>
              <a:t> *</a:t>
            </a:r>
            <a:r>
              <a:rPr lang="en-US" altLang="zh-CN" dirty="0" err="1"/>
              <a:t>prev</a:t>
            </a:r>
            <a:r>
              <a:rPr lang="en-US" altLang="zh-CN" dirty="0"/>
              <a:t>;</a:t>
            </a:r>
          </a:p>
          <a:p>
            <a:pPr marL="0" indent="0">
              <a:buNone/>
            </a:pPr>
            <a:r>
              <a:rPr lang="en-US" altLang="zh-CN" dirty="0" smtClean="0"/>
              <a:t>	</a:t>
            </a:r>
            <a:r>
              <a:rPr lang="uk-UA" altLang="zh-CN" dirty="0" smtClean="0"/>
              <a:t>}</a:t>
            </a:r>
            <a:r>
              <a:rPr lang="uk-UA" altLang="zh-CN" dirty="0"/>
              <a:t>;</a:t>
            </a:r>
            <a:endParaRPr kumimoji="1" lang="zh-CN" altLang="en-US" dirty="0"/>
          </a:p>
        </p:txBody>
      </p:sp>
    </p:spTree>
    <p:extLst>
      <p:ext uri="{BB962C8B-B14F-4D97-AF65-F5344CB8AC3E}">
        <p14:creationId xmlns:p14="http://schemas.microsoft.com/office/powerpoint/2010/main" val="38980131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smtClean="0"/>
              <a:t>二</a:t>
            </a:r>
            <a:r>
              <a:rPr kumimoji="1" lang="zh-CN" altLang="en-US" dirty="0" smtClean="0"/>
              <a:t>，</a:t>
            </a:r>
            <a:r>
              <a:rPr kumimoji="1" lang="zh-CN" altLang="en-US" dirty="0"/>
              <a:t>线性表</a:t>
            </a:r>
            <a:r>
              <a:rPr kumimoji="1" lang="en-US" altLang="zh-CN" dirty="0"/>
              <a:t>_</a:t>
            </a:r>
            <a:r>
              <a:rPr kumimoji="1" lang="zh-CN" altLang="en-US" dirty="0"/>
              <a:t>内核链表</a:t>
            </a:r>
          </a:p>
        </p:txBody>
      </p:sp>
      <p:sp>
        <p:nvSpPr>
          <p:cNvPr id="3" name="内容占位符 2"/>
          <p:cNvSpPr>
            <a:spLocks noGrp="1"/>
          </p:cNvSpPr>
          <p:nvPr>
            <p:ph idx="1"/>
          </p:nvPr>
        </p:nvSpPr>
        <p:spPr/>
        <p:txBody>
          <a:bodyPr/>
          <a:lstStyle/>
          <a:p>
            <a:r>
              <a:rPr lang="en-US" altLang="zh-CN" dirty="0" err="1"/>
              <a:t>list_head</a:t>
            </a:r>
            <a:r>
              <a:rPr lang="zh-CN" altLang="en-US" dirty="0"/>
              <a:t>结构包含两个指向</a:t>
            </a:r>
            <a:r>
              <a:rPr lang="en-US" altLang="zh-CN" dirty="0" err="1"/>
              <a:t>list_head</a:t>
            </a:r>
            <a:r>
              <a:rPr lang="zh-CN" altLang="en-US" dirty="0"/>
              <a:t>结构的指针</a:t>
            </a:r>
            <a:r>
              <a:rPr lang="en-US" altLang="zh-CN" dirty="0" err="1"/>
              <a:t>prev</a:t>
            </a:r>
            <a:r>
              <a:rPr lang="zh-CN" altLang="en-US" dirty="0"/>
              <a:t>和</a:t>
            </a:r>
            <a:r>
              <a:rPr lang="en-US" altLang="zh-CN" dirty="0"/>
              <a:t>next</a:t>
            </a:r>
            <a:r>
              <a:rPr lang="zh-CN" altLang="en-US" dirty="0"/>
              <a:t>，由此可见，内核的链表具备双链表功能，实际上，通常它都组织成双循环链表。这里的</a:t>
            </a:r>
            <a:r>
              <a:rPr lang="en-US" altLang="zh-CN" dirty="0" err="1"/>
              <a:t>list_head</a:t>
            </a:r>
            <a:r>
              <a:rPr lang="zh-CN" altLang="en-US" dirty="0"/>
              <a:t>没有数据域。在</a:t>
            </a:r>
            <a:r>
              <a:rPr lang="en-US" altLang="zh-CN" dirty="0"/>
              <a:t>Linux</a:t>
            </a:r>
            <a:r>
              <a:rPr lang="zh-CN" altLang="en-US" dirty="0"/>
              <a:t>内核链表中，不是在链表结构中包含数据，而是在数据结构中包含链表节点。</a:t>
            </a:r>
            <a:endParaRPr kumimoji="1" lang="zh-CN" altLang="en-US" dirty="0"/>
          </a:p>
        </p:txBody>
      </p:sp>
    </p:spTree>
    <p:extLst>
      <p:ext uri="{BB962C8B-B14F-4D97-AF65-F5344CB8AC3E}">
        <p14:creationId xmlns:p14="http://schemas.microsoft.com/office/powerpoint/2010/main" val="42356541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a:t>二</a:t>
            </a:r>
            <a:r>
              <a:rPr kumimoji="1" lang="zh-CN" altLang="en-US" dirty="0"/>
              <a:t>，线性表</a:t>
            </a:r>
            <a:r>
              <a:rPr kumimoji="1" lang="en-US" altLang="zh-CN" dirty="0"/>
              <a:t>_</a:t>
            </a:r>
            <a:r>
              <a:rPr kumimoji="1" lang="zh-CN" altLang="en-US" dirty="0"/>
              <a:t>内核链表</a:t>
            </a:r>
          </a:p>
        </p:txBody>
      </p:sp>
      <p:sp>
        <p:nvSpPr>
          <p:cNvPr id="3" name="内容占位符 2"/>
          <p:cNvSpPr>
            <a:spLocks noGrp="1"/>
          </p:cNvSpPr>
          <p:nvPr>
            <p:ph idx="1"/>
          </p:nvPr>
        </p:nvSpPr>
        <p:spPr/>
        <p:txBody>
          <a:bodyPr>
            <a:normAutofit fontScale="85000" lnSpcReduction="20000"/>
          </a:bodyPr>
          <a:lstStyle/>
          <a:p>
            <a:r>
              <a:rPr lang="zh-CN" altLang="en-US" dirty="0"/>
              <a:t>在</a:t>
            </a:r>
            <a:r>
              <a:rPr lang="en-US" altLang="zh-CN" dirty="0"/>
              <a:t>Linux</a:t>
            </a:r>
            <a:r>
              <a:rPr lang="zh-CN" altLang="en-US" dirty="0"/>
              <a:t>内核链表中，需要用链表组织起来的数据通常会包含一个</a:t>
            </a:r>
            <a:r>
              <a:rPr lang="en-US" altLang="zh-CN" dirty="0" err="1"/>
              <a:t>struct</a:t>
            </a:r>
            <a:r>
              <a:rPr lang="en-US" altLang="zh-CN" dirty="0"/>
              <a:t> </a:t>
            </a:r>
            <a:r>
              <a:rPr lang="en-US" altLang="zh-CN" dirty="0" err="1"/>
              <a:t>list_head</a:t>
            </a:r>
            <a:r>
              <a:rPr lang="zh-CN" altLang="en-US" dirty="0"/>
              <a:t>成员，真实代码中使用的链表几乎是不变地由几个结构类型组成</a:t>
            </a:r>
            <a:r>
              <a:rPr lang="en-US" altLang="zh-CN" dirty="0"/>
              <a:t>, </a:t>
            </a:r>
            <a:r>
              <a:rPr lang="zh-CN" altLang="en-US" dirty="0"/>
              <a:t>每一个描述一个链表中的入口项。为在你的代码中使用 </a:t>
            </a:r>
            <a:r>
              <a:rPr lang="en-US" altLang="zh-CN" dirty="0"/>
              <a:t>Linux </a:t>
            </a:r>
            <a:r>
              <a:rPr lang="en-US" altLang="en-US" dirty="0" smtClean="0"/>
              <a:t>链</a:t>
            </a:r>
            <a:r>
              <a:rPr lang="zh-CN" altLang="en-US" dirty="0" smtClean="0"/>
              <a:t>表</a:t>
            </a:r>
            <a:r>
              <a:rPr lang="en-US" altLang="zh-CN" dirty="0"/>
              <a:t>, </a:t>
            </a:r>
            <a:r>
              <a:rPr lang="zh-CN" altLang="en-US" dirty="0"/>
              <a:t>你只需要嵌入一个 </a:t>
            </a:r>
            <a:r>
              <a:rPr lang="en-US" altLang="zh-CN" dirty="0" err="1"/>
              <a:t>list_head</a:t>
            </a:r>
            <a:r>
              <a:rPr lang="en-US" altLang="zh-CN" dirty="0"/>
              <a:t> </a:t>
            </a:r>
            <a:r>
              <a:rPr lang="zh-CN" altLang="en-US" dirty="0"/>
              <a:t>在构成这个链表的结构里面。它的声明可能看起来象这样</a:t>
            </a:r>
            <a:r>
              <a:rPr lang="en-US" altLang="zh-CN" dirty="0"/>
              <a:t>:</a:t>
            </a:r>
            <a:endParaRPr lang="zh-CN" altLang="en-US" dirty="0"/>
          </a:p>
          <a:p>
            <a:pPr marL="0" indent="0">
              <a:buNone/>
            </a:pPr>
            <a:r>
              <a:rPr lang="en-US" altLang="zh-CN" dirty="0" smtClean="0"/>
              <a:t>	</a:t>
            </a:r>
            <a:r>
              <a:rPr lang="en-US" altLang="zh-CN" dirty="0" err="1" smtClean="0"/>
              <a:t>struct</a:t>
            </a:r>
            <a:r>
              <a:rPr lang="en-US" altLang="zh-CN" dirty="0" smtClean="0"/>
              <a:t> </a:t>
            </a:r>
            <a:r>
              <a:rPr lang="en-US" altLang="zh-CN" dirty="0" err="1"/>
              <a:t>nf_sockopts</a:t>
            </a:r>
            <a:r>
              <a:rPr lang="en-US" altLang="zh-CN" dirty="0"/>
              <a:t> {</a:t>
            </a:r>
          </a:p>
          <a:p>
            <a:pPr marL="0" indent="0">
              <a:buNone/>
            </a:pPr>
            <a:r>
              <a:rPr lang="en-US" altLang="zh-TW" dirty="0" smtClean="0"/>
              <a:t>		/</a:t>
            </a:r>
            <a:r>
              <a:rPr lang="en-US" altLang="zh-TW" dirty="0"/>
              <a:t>* </a:t>
            </a:r>
            <a:r>
              <a:rPr lang="zh-TW" altLang="en-US" dirty="0"/>
              <a:t>数据 *</a:t>
            </a:r>
            <a:r>
              <a:rPr lang="en-US" altLang="zh-TW" dirty="0"/>
              <a:t>/</a:t>
            </a:r>
            <a:endParaRPr lang="zh-TW" altLang="en-US" dirty="0"/>
          </a:p>
          <a:p>
            <a:pPr marL="0" indent="0">
              <a:buNone/>
            </a:pPr>
            <a:r>
              <a:rPr lang="en-US" altLang="zh-CN" dirty="0" smtClean="0"/>
              <a:t>		</a:t>
            </a:r>
            <a:r>
              <a:rPr lang="en-US" altLang="zh-CN" dirty="0" err="1" smtClean="0"/>
              <a:t>struct</a:t>
            </a:r>
            <a:r>
              <a:rPr lang="en-US" altLang="zh-CN" dirty="0" smtClean="0"/>
              <a:t> </a:t>
            </a:r>
            <a:r>
              <a:rPr lang="en-US" altLang="zh-CN" dirty="0" err="1"/>
              <a:t>list_head</a:t>
            </a:r>
            <a:r>
              <a:rPr lang="en-US" altLang="zh-CN" dirty="0"/>
              <a:t> list;</a:t>
            </a:r>
          </a:p>
          <a:p>
            <a:pPr marL="0" indent="0">
              <a:buNone/>
            </a:pPr>
            <a:r>
              <a:rPr lang="en-US" altLang="zh-TW" dirty="0" smtClean="0"/>
              <a:t>		/</a:t>
            </a:r>
            <a:r>
              <a:rPr lang="en-US" altLang="zh-TW" dirty="0"/>
              <a:t>* </a:t>
            </a:r>
            <a:r>
              <a:rPr lang="zh-TW" altLang="en-US" dirty="0"/>
              <a:t>数据 *</a:t>
            </a:r>
            <a:r>
              <a:rPr lang="en-US" altLang="zh-TW" dirty="0"/>
              <a:t>/</a:t>
            </a:r>
            <a:endParaRPr lang="zh-TW" altLang="en-US" dirty="0"/>
          </a:p>
          <a:p>
            <a:pPr marL="0" indent="0">
              <a:buNone/>
            </a:pPr>
            <a:r>
              <a:rPr lang="en-US" altLang="zh-CN" dirty="0" smtClean="0"/>
              <a:t>	</a:t>
            </a:r>
            <a:r>
              <a:rPr lang="uk-UA" altLang="zh-CN" dirty="0" smtClean="0"/>
              <a:t>}</a:t>
            </a:r>
            <a:r>
              <a:rPr lang="uk-UA" altLang="zh-CN" dirty="0"/>
              <a:t>;</a:t>
            </a:r>
            <a:endParaRPr kumimoji="1" lang="zh-CN" altLang="en-US" dirty="0"/>
          </a:p>
        </p:txBody>
      </p:sp>
    </p:spTree>
    <p:extLst>
      <p:ext uri="{BB962C8B-B14F-4D97-AF65-F5344CB8AC3E}">
        <p14:creationId xmlns:p14="http://schemas.microsoft.com/office/powerpoint/2010/main" val="3268635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a:t>
            </a:r>
            <a:r>
              <a:rPr kumimoji="1" lang="zh-CN" altLang="en-US" dirty="0"/>
              <a:t>语言简介</a:t>
            </a:r>
          </a:p>
        </p:txBody>
      </p:sp>
      <p:sp>
        <p:nvSpPr>
          <p:cNvPr id="3" name="内容占位符 2"/>
          <p:cNvSpPr>
            <a:spLocks noGrp="1"/>
          </p:cNvSpPr>
          <p:nvPr>
            <p:ph idx="1"/>
          </p:nvPr>
        </p:nvSpPr>
        <p:spPr/>
        <p:txBody>
          <a:bodyPr/>
          <a:lstStyle/>
          <a:p>
            <a:r>
              <a:rPr kumimoji="1" lang="en-US" altLang="zh-CN" dirty="0"/>
              <a:t>C</a:t>
            </a:r>
            <a:r>
              <a:rPr kumimoji="1" lang="zh-CN" altLang="en-US" dirty="0"/>
              <a:t>语言</a:t>
            </a:r>
            <a:r>
              <a:rPr kumimoji="1" lang="zh-CN" altLang="en-US" dirty="0" smtClean="0"/>
              <a:t>特点（优缺点）</a:t>
            </a:r>
            <a:endParaRPr kumimoji="1" lang="en-US" altLang="zh-CN" dirty="0" smtClean="0"/>
          </a:p>
          <a:p>
            <a:pPr marL="914400" lvl="2" indent="0">
              <a:buNone/>
            </a:pPr>
            <a:endParaRPr kumimoji="1" lang="en-US" altLang="zh-CN" dirty="0"/>
          </a:p>
          <a:p>
            <a:pPr marL="0" indent="0">
              <a:buNone/>
            </a:pPr>
            <a:endParaRPr kumimoji="1" lang="en-US" altLang="zh-CN" dirty="0" smtClean="0"/>
          </a:p>
        </p:txBody>
      </p:sp>
      <p:graphicFrame>
        <p:nvGraphicFramePr>
          <p:cNvPr id="4" name="表格 3"/>
          <p:cNvGraphicFramePr>
            <a:graphicFrameLocks noGrp="1"/>
          </p:cNvGraphicFramePr>
          <p:nvPr>
            <p:extLst>
              <p:ext uri="{D42A27DB-BD31-4B8C-83A1-F6EECF244321}">
                <p14:modId xmlns:p14="http://schemas.microsoft.com/office/powerpoint/2010/main" val="1979311920"/>
              </p:ext>
            </p:extLst>
          </p:nvPr>
        </p:nvGraphicFramePr>
        <p:xfrm>
          <a:off x="1212992" y="2498426"/>
          <a:ext cx="6873252" cy="2225040"/>
        </p:xfrm>
        <a:graphic>
          <a:graphicData uri="http://schemas.openxmlformats.org/drawingml/2006/table">
            <a:tbl>
              <a:tblPr firstRow="1" bandRow="1">
                <a:tableStyleId>{5C22544A-7EE6-4342-B048-85BDC9FD1C3A}</a:tableStyleId>
              </a:tblPr>
              <a:tblGrid>
                <a:gridCol w="3436626"/>
                <a:gridCol w="3436626"/>
              </a:tblGrid>
              <a:tr h="370840">
                <a:tc>
                  <a:txBody>
                    <a:bodyPr/>
                    <a:lstStyle/>
                    <a:p>
                      <a:pPr algn="ctr"/>
                      <a:r>
                        <a:rPr lang="zh-CN" altLang="en-US" dirty="0" smtClean="0"/>
                        <a:t>优点</a:t>
                      </a:r>
                      <a:endParaRPr lang="zh-CN" altLang="en-US" dirty="0"/>
                    </a:p>
                  </a:txBody>
                  <a:tcPr/>
                </a:tc>
                <a:tc>
                  <a:txBody>
                    <a:bodyPr/>
                    <a:lstStyle/>
                    <a:p>
                      <a:pPr algn="ctr"/>
                      <a:r>
                        <a:rPr lang="zh-CN" altLang="en-US" dirty="0" smtClean="0"/>
                        <a:t>缺点</a:t>
                      </a:r>
                      <a:endParaRPr lang="zh-CN" altLang="en-US" dirty="0"/>
                    </a:p>
                  </a:txBody>
                  <a:tcPr/>
                </a:tc>
              </a:tr>
              <a:tr h="370840">
                <a:tc>
                  <a:txBody>
                    <a:bodyPr/>
                    <a:lstStyle/>
                    <a:p>
                      <a:pPr marL="0" marR="0" lvl="2" indent="0" algn="ctr" defTabSz="457200" rtl="0" eaLnBrk="1" fontAlgn="auto" latinLnBrk="0" hangingPunct="1">
                        <a:lnSpc>
                          <a:spcPct val="100000"/>
                        </a:lnSpc>
                        <a:spcBef>
                          <a:spcPts val="0"/>
                        </a:spcBef>
                        <a:spcAft>
                          <a:spcPts val="0"/>
                        </a:spcAft>
                        <a:buClrTx/>
                        <a:buSzTx/>
                        <a:buFontTx/>
                        <a:buNone/>
                        <a:tabLst/>
                        <a:defRPr/>
                      </a:pPr>
                      <a:r>
                        <a:rPr kumimoji="1" lang="zh-CN" altLang="en-US" dirty="0" smtClean="0"/>
                        <a:t>高效</a:t>
                      </a:r>
                      <a:endParaRPr kumimoji="1" lang="en-US" altLang="zh-CN" dirty="0" smtClean="0"/>
                    </a:p>
                  </a:txBody>
                  <a:tcPr/>
                </a:tc>
                <a:tc>
                  <a:txBody>
                    <a:bodyPr/>
                    <a:lstStyle/>
                    <a:p>
                      <a:pPr algn="ctr"/>
                      <a:r>
                        <a:rPr lang="zh-CN" altLang="en-US" dirty="0" smtClean="0"/>
                        <a:t>更容易隐藏错误</a:t>
                      </a:r>
                      <a:endParaRPr lang="zh-CN" altLang="en-US" dirty="0"/>
                    </a:p>
                  </a:txBody>
                  <a:tcPr/>
                </a:tc>
              </a:tr>
              <a:tr h="370840">
                <a:tc>
                  <a:txBody>
                    <a:bodyPr/>
                    <a:lstStyle/>
                    <a:p>
                      <a:pPr algn="ctr"/>
                      <a:r>
                        <a:rPr lang="zh-CN" altLang="en-US" dirty="0" smtClean="0"/>
                        <a:t>可移植性</a:t>
                      </a:r>
                      <a:endParaRPr lang="zh-CN" altLang="en-US" dirty="0"/>
                    </a:p>
                  </a:txBody>
                  <a:tcPr/>
                </a:tc>
                <a:tc>
                  <a:txBody>
                    <a:bodyPr/>
                    <a:lstStyle/>
                    <a:p>
                      <a:pPr algn="ctr"/>
                      <a:r>
                        <a:rPr lang="zh-CN" altLang="en-US" dirty="0" smtClean="0"/>
                        <a:t>可能会难以理解</a:t>
                      </a:r>
                      <a:endParaRPr lang="zh-CN" altLang="en-US" dirty="0"/>
                    </a:p>
                  </a:txBody>
                  <a:tcPr/>
                </a:tc>
              </a:tr>
              <a:tr h="370840">
                <a:tc>
                  <a:txBody>
                    <a:bodyPr/>
                    <a:lstStyle/>
                    <a:p>
                      <a:pPr algn="ctr"/>
                      <a:r>
                        <a:rPr lang="zh-CN" altLang="en-US" dirty="0" smtClean="0"/>
                        <a:t>功能强大</a:t>
                      </a:r>
                      <a:endParaRPr lang="zh-CN" altLang="en-US" dirty="0"/>
                    </a:p>
                  </a:txBody>
                  <a:tcPr/>
                </a:tc>
                <a:tc>
                  <a:txBody>
                    <a:bodyPr/>
                    <a:lstStyle/>
                    <a:p>
                      <a:pPr algn="ctr"/>
                      <a:r>
                        <a:rPr lang="zh-CN" altLang="en-US" dirty="0" smtClean="0"/>
                        <a:t>可能难以修改</a:t>
                      </a:r>
                      <a:endParaRPr lang="zh-CN" altLang="en-US" dirty="0"/>
                    </a:p>
                  </a:txBody>
                  <a:tcPr/>
                </a:tc>
              </a:tr>
              <a:tr h="370840">
                <a:tc>
                  <a:txBody>
                    <a:bodyPr/>
                    <a:lstStyle/>
                    <a:p>
                      <a:pPr algn="ctr"/>
                      <a:r>
                        <a:rPr lang="zh-CN" altLang="en-US" dirty="0" smtClean="0"/>
                        <a:t>灵活</a:t>
                      </a:r>
                      <a:endParaRPr lang="zh-CN" altLang="en-US" dirty="0"/>
                    </a:p>
                  </a:txBody>
                  <a:tcPr/>
                </a:tc>
                <a:tc>
                  <a:txBody>
                    <a:bodyPr/>
                    <a:lstStyle/>
                    <a:p>
                      <a:endParaRPr lang="zh-CN" altLang="en-US" dirty="0"/>
                    </a:p>
                  </a:txBody>
                  <a:tcPr/>
                </a:tc>
              </a:tr>
              <a:tr h="370840">
                <a:tc>
                  <a:txBody>
                    <a:bodyPr/>
                    <a:lstStyle/>
                    <a:p>
                      <a:pPr algn="ctr"/>
                      <a:r>
                        <a:rPr lang="zh-CN" altLang="en-US" dirty="0" smtClean="0"/>
                        <a:t>很多标准库</a:t>
                      </a:r>
                      <a:endParaRPr lang="zh-CN" altLang="en-US" dirty="0"/>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3321065565"/>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a:t>二</a:t>
            </a:r>
            <a:r>
              <a:rPr kumimoji="1" lang="zh-CN" altLang="en-US" dirty="0"/>
              <a:t>，线性表</a:t>
            </a:r>
            <a:r>
              <a:rPr kumimoji="1" lang="en-US" altLang="zh-CN" dirty="0"/>
              <a:t>_</a:t>
            </a:r>
            <a:r>
              <a:rPr kumimoji="1" lang="zh-CN" altLang="en-US" dirty="0"/>
              <a:t>内核链表</a:t>
            </a:r>
          </a:p>
        </p:txBody>
      </p:sp>
      <p:sp>
        <p:nvSpPr>
          <p:cNvPr id="3" name="内容占位符 2"/>
          <p:cNvSpPr>
            <a:spLocks noGrp="1"/>
          </p:cNvSpPr>
          <p:nvPr>
            <p:ph idx="1"/>
          </p:nvPr>
        </p:nvSpPr>
        <p:spPr/>
        <p:txBody>
          <a:bodyPr/>
          <a:lstStyle/>
          <a:p>
            <a:r>
              <a:rPr lang="zh-CN" altLang="en-US" dirty="0"/>
              <a:t>这种通用的链表结构避免了为每个数据项类型定义自己的链表的麻烦。</a:t>
            </a:r>
            <a:r>
              <a:rPr lang="en-US" altLang="zh-CN" dirty="0"/>
              <a:t>Linux</a:t>
            </a:r>
            <a:r>
              <a:rPr lang="zh-CN" altLang="en-US" dirty="0"/>
              <a:t>的简捷实用、不求完美和标准的风格，在这里体现得相当充分。</a:t>
            </a:r>
            <a:r>
              <a:rPr lang="en-US" altLang="zh-CN" dirty="0" smtClean="0"/>
              <a:t> </a:t>
            </a:r>
            <a:r>
              <a:rPr lang="zh-CN" altLang="en-US" dirty="0" smtClean="0"/>
              <a:t>链</a:t>
            </a:r>
            <a:r>
              <a:rPr lang="zh-CN" altLang="en-US" dirty="0"/>
              <a:t>表的头常常是一个独立的 </a:t>
            </a:r>
            <a:r>
              <a:rPr lang="en-US" altLang="zh-CN" dirty="0" err="1"/>
              <a:t>list_head</a:t>
            </a:r>
            <a:r>
              <a:rPr lang="en-US" altLang="zh-CN" dirty="0"/>
              <a:t> </a:t>
            </a:r>
            <a:r>
              <a:rPr lang="zh-CN" altLang="en-US" dirty="0"/>
              <a:t>结构</a:t>
            </a:r>
            <a:r>
              <a:rPr lang="en-US" altLang="zh-CN" dirty="0"/>
              <a:t>. </a:t>
            </a:r>
            <a:r>
              <a:rPr lang="zh-CN" altLang="en-US" dirty="0"/>
              <a:t>下图显示了这个简单的 </a:t>
            </a:r>
            <a:r>
              <a:rPr lang="en-US" altLang="zh-CN" dirty="0" err="1"/>
              <a:t>struct</a:t>
            </a:r>
            <a:r>
              <a:rPr lang="en-US" altLang="zh-CN" dirty="0"/>
              <a:t>  </a:t>
            </a:r>
            <a:r>
              <a:rPr lang="en-US" altLang="zh-CN" dirty="0" err="1"/>
              <a:t>list_head</a:t>
            </a:r>
            <a:r>
              <a:rPr lang="en-US" altLang="zh-CN" dirty="0"/>
              <a:t> </a:t>
            </a:r>
            <a:r>
              <a:rPr lang="zh-CN" altLang="en-US" dirty="0"/>
              <a:t>是如何用来维护一个数据结构</a:t>
            </a:r>
            <a:r>
              <a:rPr lang="zh-CN" altLang="en-US" dirty="0" smtClean="0"/>
              <a:t>的列表的</a:t>
            </a:r>
            <a:r>
              <a:rPr lang="zh-CN" altLang="zh-CN" dirty="0"/>
              <a:t>：</a:t>
            </a:r>
            <a:endParaRPr kumimoji="1" lang="zh-CN" altLang="en-US" dirty="0"/>
          </a:p>
        </p:txBody>
      </p:sp>
    </p:spTree>
    <p:extLst>
      <p:ext uri="{BB962C8B-B14F-4D97-AF65-F5344CB8AC3E}">
        <p14:creationId xmlns:p14="http://schemas.microsoft.com/office/powerpoint/2010/main" val="9256608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a:t>二</a:t>
            </a:r>
            <a:r>
              <a:rPr kumimoji="1" lang="zh-CN" altLang="en-US" dirty="0"/>
              <a:t>，线性表</a:t>
            </a:r>
            <a:r>
              <a:rPr kumimoji="1" lang="en-US" altLang="zh-CN" dirty="0"/>
              <a:t>_</a:t>
            </a:r>
            <a:r>
              <a:rPr kumimoji="1" lang="zh-CN" altLang="en-US" dirty="0"/>
              <a:t>内核链表</a:t>
            </a:r>
          </a:p>
        </p:txBody>
      </p:sp>
      <p:pic>
        <p:nvPicPr>
          <p:cNvPr id="4" name="内容占位符 3" descr="屏幕快照 2016-08-16 11.20.20.png"/>
          <p:cNvPicPr>
            <a:picLocks noGrp="1" noChangeAspect="1"/>
          </p:cNvPicPr>
          <p:nvPr>
            <p:ph idx="1"/>
          </p:nvPr>
        </p:nvPicPr>
        <p:blipFill>
          <a:blip r:embed="rId2">
            <a:extLst>
              <a:ext uri="{28A0092B-C50C-407E-A947-70E740481C1C}">
                <a14:useLocalDpi xmlns:a14="http://schemas.microsoft.com/office/drawing/2010/main" val="0"/>
              </a:ext>
            </a:extLst>
          </a:blip>
          <a:srcRect l="2438" r="2438"/>
          <a:stretch>
            <a:fillRect/>
          </a:stretch>
        </p:blipFill>
        <p:spPr>
          <a:xfrm>
            <a:off x="457200" y="1438952"/>
            <a:ext cx="8229600" cy="4525963"/>
          </a:xfrm>
        </p:spPr>
      </p:pic>
    </p:spTree>
    <p:extLst>
      <p:ext uri="{BB962C8B-B14F-4D97-AF65-F5344CB8AC3E}">
        <p14:creationId xmlns:p14="http://schemas.microsoft.com/office/powerpoint/2010/main" val="7546904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a:t>二</a:t>
            </a:r>
            <a:r>
              <a:rPr kumimoji="1" lang="zh-CN" altLang="en-US" dirty="0"/>
              <a:t>，线性表</a:t>
            </a:r>
            <a:r>
              <a:rPr kumimoji="1" lang="en-US" altLang="zh-CN" dirty="0"/>
              <a:t>_</a:t>
            </a:r>
            <a:r>
              <a:rPr kumimoji="1" lang="zh-CN" altLang="en-US" dirty="0"/>
              <a:t>内核链表</a:t>
            </a:r>
          </a:p>
        </p:txBody>
      </p:sp>
      <p:sp>
        <p:nvSpPr>
          <p:cNvPr id="3" name="内容占位符 2"/>
          <p:cNvSpPr>
            <a:spLocks noGrp="1"/>
          </p:cNvSpPr>
          <p:nvPr>
            <p:ph idx="1"/>
          </p:nvPr>
        </p:nvSpPr>
        <p:spPr/>
        <p:txBody>
          <a:bodyPr>
            <a:normAutofit/>
          </a:bodyPr>
          <a:lstStyle/>
          <a:p>
            <a:r>
              <a:rPr lang="en-US" altLang="zh-CN" sz="2800" dirty="0"/>
              <a:t>Linux</a:t>
            </a:r>
            <a:r>
              <a:rPr lang="zh-CN" altLang="en-US" sz="2800" dirty="0"/>
              <a:t>链表中仅保存了数据项结构中</a:t>
            </a:r>
            <a:r>
              <a:rPr lang="en-US" altLang="zh-CN" sz="2800" dirty="0" err="1"/>
              <a:t>list_head</a:t>
            </a:r>
            <a:r>
              <a:rPr lang="zh-CN" altLang="en-US" sz="2800" dirty="0"/>
              <a:t>成员变量的地址，那么我们如何通过这个</a:t>
            </a:r>
            <a:r>
              <a:rPr lang="en-US" altLang="zh-CN" sz="2800" dirty="0" err="1"/>
              <a:t>list_head</a:t>
            </a:r>
            <a:r>
              <a:rPr lang="zh-CN" altLang="en-US" sz="2800" dirty="0"/>
              <a:t>成员访问到作为它的所有者的节点数据呢？</a:t>
            </a:r>
            <a:r>
              <a:rPr lang="en-US" altLang="zh-CN" sz="2800" dirty="0"/>
              <a:t>Linux</a:t>
            </a:r>
            <a:r>
              <a:rPr lang="zh-CN" altLang="en-US" sz="2800" dirty="0"/>
              <a:t>为此提供了一个</a:t>
            </a:r>
            <a:r>
              <a:rPr lang="en-US" altLang="zh-CN" sz="2800" dirty="0"/>
              <a:t> </a:t>
            </a:r>
            <a:r>
              <a:rPr lang="en-US" altLang="zh-CN" sz="2800" dirty="0" err="1"/>
              <a:t>list_entry</a:t>
            </a:r>
            <a:r>
              <a:rPr lang="en-US" altLang="zh-CN" sz="2800" dirty="0"/>
              <a:t>(</a:t>
            </a:r>
            <a:r>
              <a:rPr lang="en-US" altLang="zh-CN" sz="2800" dirty="0" err="1"/>
              <a:t>ptr,type,member</a:t>
            </a:r>
            <a:r>
              <a:rPr lang="en-US" altLang="zh-CN" sz="2800" dirty="0"/>
              <a:t>)</a:t>
            </a:r>
            <a:r>
              <a:rPr lang="zh-CN" altLang="en-US" sz="2800" dirty="0"/>
              <a:t>宏，其中</a:t>
            </a:r>
            <a:r>
              <a:rPr lang="en-US" altLang="zh-CN" sz="2800" dirty="0" err="1"/>
              <a:t>ptr</a:t>
            </a:r>
            <a:r>
              <a:rPr lang="zh-CN" altLang="en-US" sz="2800" dirty="0"/>
              <a:t>是指向该数据中</a:t>
            </a:r>
            <a:r>
              <a:rPr lang="en-US" altLang="zh-CN" sz="2800" dirty="0" err="1"/>
              <a:t>list_head</a:t>
            </a:r>
            <a:r>
              <a:rPr lang="zh-CN" altLang="en-US" sz="2800" dirty="0"/>
              <a:t>成员的指针，也就是存储在链表中的地址值，</a:t>
            </a:r>
            <a:r>
              <a:rPr lang="en-US" altLang="zh-CN" sz="2800" dirty="0"/>
              <a:t>type</a:t>
            </a:r>
            <a:r>
              <a:rPr lang="zh-CN" altLang="en-US" sz="2800" dirty="0"/>
              <a:t>是数据项的类型，</a:t>
            </a:r>
            <a:r>
              <a:rPr lang="en-US" altLang="zh-CN" sz="2800" dirty="0"/>
              <a:t>member</a:t>
            </a:r>
            <a:r>
              <a:rPr lang="zh-CN" altLang="en-US" sz="2800" dirty="0"/>
              <a:t>则是数据项类型定义中</a:t>
            </a:r>
            <a:r>
              <a:rPr lang="en-US" altLang="zh-CN" sz="2800" dirty="0" err="1"/>
              <a:t>list_head</a:t>
            </a:r>
            <a:r>
              <a:rPr lang="zh-CN" altLang="en-US" sz="2800" dirty="0"/>
              <a:t>成员的变量名，例如，我们要访问</a:t>
            </a:r>
            <a:r>
              <a:rPr lang="en-US" altLang="zh-CN" sz="2800" dirty="0" err="1"/>
              <a:t>nf_sockopts</a:t>
            </a:r>
            <a:r>
              <a:rPr lang="zh-CN" altLang="en-US" sz="2800" dirty="0"/>
              <a:t>链表地址，则如此调用</a:t>
            </a:r>
            <a:r>
              <a:rPr lang="zh-CN" altLang="en-US" sz="2800" dirty="0" smtClean="0"/>
              <a:t>：</a:t>
            </a:r>
            <a:endParaRPr kumimoji="1" lang="zh-CN" altLang="en-US" sz="2800" dirty="0"/>
          </a:p>
        </p:txBody>
      </p:sp>
    </p:spTree>
    <p:extLst>
      <p:ext uri="{BB962C8B-B14F-4D97-AF65-F5344CB8AC3E}">
        <p14:creationId xmlns:p14="http://schemas.microsoft.com/office/powerpoint/2010/main" val="9665783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a:t>二</a:t>
            </a:r>
            <a:r>
              <a:rPr kumimoji="1" lang="zh-CN" altLang="en-US" dirty="0"/>
              <a:t>，线性表</a:t>
            </a:r>
            <a:r>
              <a:rPr kumimoji="1" lang="en-US" altLang="zh-CN" dirty="0"/>
              <a:t>_</a:t>
            </a:r>
            <a:r>
              <a:rPr kumimoji="1" lang="zh-CN" altLang="en-US" dirty="0"/>
              <a:t>内核链表</a:t>
            </a:r>
          </a:p>
        </p:txBody>
      </p:sp>
      <p:sp>
        <p:nvSpPr>
          <p:cNvPr id="3" name="内容占位符 2"/>
          <p:cNvSpPr>
            <a:spLocks noGrp="1"/>
          </p:cNvSpPr>
          <p:nvPr>
            <p:ph idx="1"/>
          </p:nvPr>
        </p:nvSpPr>
        <p:spPr/>
        <p:txBody>
          <a:bodyPr/>
          <a:lstStyle/>
          <a:p>
            <a:r>
              <a:rPr lang="en-US" altLang="zh-CN" dirty="0" err="1"/>
              <a:t>list_entry</a:t>
            </a:r>
            <a:r>
              <a:rPr lang="en-US" altLang="zh-CN" dirty="0"/>
              <a:t>(</a:t>
            </a:r>
            <a:r>
              <a:rPr lang="en-US" altLang="zh-CN" dirty="0" err="1"/>
              <a:t>ptr</a:t>
            </a:r>
            <a:r>
              <a:rPr lang="en-US" altLang="zh-CN" dirty="0"/>
              <a:t>, </a:t>
            </a:r>
            <a:r>
              <a:rPr lang="en-US" altLang="zh-CN" dirty="0" err="1"/>
              <a:t>struct</a:t>
            </a:r>
            <a:r>
              <a:rPr lang="en-US" altLang="zh-CN" dirty="0"/>
              <a:t> </a:t>
            </a:r>
            <a:r>
              <a:rPr lang="en-US" altLang="zh-CN" dirty="0" err="1"/>
              <a:t>nf_sockopts</a:t>
            </a:r>
            <a:r>
              <a:rPr lang="en-US" altLang="zh-CN" dirty="0"/>
              <a:t>, list);</a:t>
            </a:r>
            <a:endParaRPr kumimoji="1" lang="zh-CN" altLang="en-US" dirty="0"/>
          </a:p>
          <a:p>
            <a:r>
              <a:rPr lang="zh-CN" altLang="en-US" dirty="0" smtClean="0"/>
              <a:t>这里</a:t>
            </a:r>
            <a:r>
              <a:rPr lang="en-US" altLang="zh-CN" dirty="0" smtClean="0"/>
              <a:t>“list”</a:t>
            </a:r>
            <a:r>
              <a:rPr lang="zh-CN" altLang="en-US" dirty="0" smtClean="0"/>
              <a:t>正</a:t>
            </a:r>
            <a:r>
              <a:rPr lang="zh-CN" altLang="en-US" dirty="0"/>
              <a:t>是</a:t>
            </a:r>
            <a:r>
              <a:rPr lang="en-US" altLang="zh-CN" dirty="0" err="1"/>
              <a:t>nf_sockopts</a:t>
            </a:r>
            <a:r>
              <a:rPr lang="zh-CN" altLang="en-US" dirty="0"/>
              <a:t>结构中定义的用于链表操作的节点成员。</a:t>
            </a:r>
            <a:r>
              <a:rPr lang="en-US" altLang="zh-CN" dirty="0" smtClean="0"/>
              <a:t> </a:t>
            </a:r>
            <a:r>
              <a:rPr lang="en-US" altLang="zh-CN" dirty="0" err="1" smtClean="0"/>
              <a:t>list_entry</a:t>
            </a:r>
            <a:r>
              <a:rPr lang="zh-CN" altLang="en-US" dirty="0"/>
              <a:t>的使用相当简单，相比之下，它的实现则有一些难懂</a:t>
            </a:r>
            <a:r>
              <a:rPr lang="zh-CN" altLang="en-US" dirty="0" smtClean="0"/>
              <a:t>：</a:t>
            </a:r>
            <a:endParaRPr lang="sk-SK" altLang="zh-CN" dirty="0"/>
          </a:p>
          <a:p>
            <a:r>
              <a:rPr lang="sk-SK" altLang="zh-CN" dirty="0"/>
              <a:t>#define list_entry(ptr, type, member) container_of(ptr, type, member)</a:t>
            </a:r>
            <a:endParaRPr kumimoji="1" lang="zh-CN" altLang="en-US" dirty="0"/>
          </a:p>
        </p:txBody>
      </p:sp>
    </p:spTree>
    <p:extLst>
      <p:ext uri="{BB962C8B-B14F-4D97-AF65-F5344CB8AC3E}">
        <p14:creationId xmlns:p14="http://schemas.microsoft.com/office/powerpoint/2010/main" val="37067577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a:t>二</a:t>
            </a:r>
            <a:r>
              <a:rPr kumimoji="1" lang="zh-CN" altLang="en-US" dirty="0"/>
              <a:t>，线性表</a:t>
            </a:r>
            <a:r>
              <a:rPr kumimoji="1" lang="en-US" altLang="zh-CN" dirty="0"/>
              <a:t>_</a:t>
            </a:r>
            <a:r>
              <a:rPr kumimoji="1" lang="zh-CN" altLang="en-US" dirty="0"/>
              <a:t>内核链表</a:t>
            </a:r>
          </a:p>
        </p:txBody>
      </p:sp>
      <p:sp>
        <p:nvSpPr>
          <p:cNvPr id="3" name="内容占位符 2"/>
          <p:cNvSpPr>
            <a:spLocks noGrp="1"/>
          </p:cNvSpPr>
          <p:nvPr>
            <p:ph idx="1"/>
          </p:nvPr>
        </p:nvSpPr>
        <p:spPr/>
        <p:txBody>
          <a:bodyPr>
            <a:normAutofit fontScale="92500" lnSpcReduction="20000"/>
          </a:bodyPr>
          <a:lstStyle/>
          <a:p>
            <a:r>
              <a:rPr lang="en-US" altLang="zh-CN" dirty="0"/>
              <a:t>#define </a:t>
            </a:r>
            <a:r>
              <a:rPr lang="en-US" altLang="zh-CN" dirty="0" err="1"/>
              <a:t>list_entry</a:t>
            </a:r>
            <a:r>
              <a:rPr lang="en-US" altLang="zh-CN" dirty="0"/>
              <a:t>(</a:t>
            </a:r>
            <a:r>
              <a:rPr lang="en-US" altLang="zh-CN" dirty="0" err="1"/>
              <a:t>ptr</a:t>
            </a:r>
            <a:r>
              <a:rPr lang="en-US" altLang="zh-CN" dirty="0"/>
              <a:t>, type, member) </a:t>
            </a:r>
            <a:r>
              <a:rPr lang="en-US" altLang="zh-CN" dirty="0" err="1"/>
              <a:t>container_of</a:t>
            </a:r>
            <a:r>
              <a:rPr lang="en-US" altLang="zh-CN" dirty="0"/>
              <a:t>(</a:t>
            </a:r>
            <a:r>
              <a:rPr lang="en-US" altLang="zh-CN" dirty="0" err="1"/>
              <a:t>ptr</a:t>
            </a:r>
            <a:r>
              <a:rPr lang="en-US" altLang="zh-CN" dirty="0"/>
              <a:t>, type, member</a:t>
            </a:r>
            <a:r>
              <a:rPr lang="en-US" altLang="zh-CN" dirty="0" smtClean="0"/>
              <a:t>)</a:t>
            </a:r>
            <a:endParaRPr lang="sk-SK" altLang="zh-CN" dirty="0"/>
          </a:p>
          <a:p>
            <a:r>
              <a:rPr lang="sk-SK" altLang="zh-CN" dirty="0"/>
              <a:t>// container_of </a:t>
            </a:r>
            <a:r>
              <a:rPr lang="zh-CN" altLang="sk-SK" dirty="0"/>
              <a:t>宏定义在 </a:t>
            </a:r>
            <a:r>
              <a:rPr lang="sk-SK" altLang="zh-CN" dirty="0"/>
              <a:t>[include/linux/kernel.h]</a:t>
            </a:r>
            <a:r>
              <a:rPr lang="zh-CN" altLang="sk-SK" dirty="0"/>
              <a:t>中：</a:t>
            </a:r>
            <a:endParaRPr lang="sk-SK" altLang="zh-CN" dirty="0"/>
          </a:p>
          <a:p>
            <a:r>
              <a:rPr lang="sk-SK" altLang="zh-CN" dirty="0"/>
              <a:t>#define container_of(ptr, type, member) ({ \</a:t>
            </a:r>
          </a:p>
          <a:p>
            <a:r>
              <a:rPr lang="sk-SK" altLang="zh-CN" dirty="0"/>
              <a:t>const typeof( ((type *)0)-&gt;member ) *__mptr = (ptr); \</a:t>
            </a:r>
          </a:p>
          <a:p>
            <a:r>
              <a:rPr lang="sk-SK" altLang="zh-CN" dirty="0"/>
              <a:t>(type *)(  (char *)__mptr – offsetof(type, member) );})</a:t>
            </a:r>
            <a:endParaRPr kumimoji="1" lang="zh-CN" altLang="en-US" dirty="0"/>
          </a:p>
        </p:txBody>
      </p:sp>
    </p:spTree>
    <p:extLst>
      <p:ext uri="{BB962C8B-B14F-4D97-AF65-F5344CB8AC3E}">
        <p14:creationId xmlns:p14="http://schemas.microsoft.com/office/powerpoint/2010/main" val="37067577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a:t>二</a:t>
            </a:r>
            <a:r>
              <a:rPr kumimoji="1" lang="zh-CN" altLang="en-US" dirty="0"/>
              <a:t>，线性表</a:t>
            </a:r>
            <a:r>
              <a:rPr kumimoji="1" lang="en-US" altLang="zh-CN" dirty="0"/>
              <a:t>_</a:t>
            </a:r>
            <a:r>
              <a:rPr kumimoji="1" lang="zh-CN" altLang="en-US" dirty="0"/>
              <a:t>内核链表</a:t>
            </a:r>
          </a:p>
        </p:txBody>
      </p:sp>
      <p:sp>
        <p:nvSpPr>
          <p:cNvPr id="3" name="内容占位符 2"/>
          <p:cNvSpPr>
            <a:spLocks noGrp="1"/>
          </p:cNvSpPr>
          <p:nvPr>
            <p:ph idx="1"/>
          </p:nvPr>
        </p:nvSpPr>
        <p:spPr/>
        <p:txBody>
          <a:bodyPr>
            <a:normAutofit lnSpcReduction="10000"/>
          </a:bodyPr>
          <a:lstStyle/>
          <a:p>
            <a:r>
              <a:rPr lang="en-US" altLang="zh-CN" dirty="0"/>
              <a:t>// </a:t>
            </a:r>
            <a:r>
              <a:rPr lang="en-US" altLang="zh-CN" dirty="0" err="1"/>
              <a:t>offsetof</a:t>
            </a:r>
            <a:r>
              <a:rPr lang="zh-CN" altLang="en-US" dirty="0"/>
              <a:t>宏定义在 </a:t>
            </a:r>
            <a:r>
              <a:rPr lang="en-US" altLang="zh-CN" dirty="0"/>
              <a:t>[include/</a:t>
            </a:r>
            <a:r>
              <a:rPr lang="en-US" altLang="zh-CN" dirty="0" err="1"/>
              <a:t>linux</a:t>
            </a:r>
            <a:r>
              <a:rPr lang="en-US" altLang="zh-CN" dirty="0"/>
              <a:t>/</a:t>
            </a:r>
            <a:r>
              <a:rPr lang="en-US" altLang="zh-CN" dirty="0" err="1"/>
              <a:t>stddef.h</a:t>
            </a:r>
            <a:r>
              <a:rPr lang="en-US" altLang="zh-CN" dirty="0"/>
              <a:t>]</a:t>
            </a:r>
            <a:r>
              <a:rPr lang="zh-CN" altLang="en-US" dirty="0"/>
              <a:t>中：</a:t>
            </a:r>
            <a:endParaRPr lang="en-US" altLang="zh-CN" dirty="0"/>
          </a:p>
          <a:p>
            <a:r>
              <a:rPr lang="en-US" altLang="zh-CN" dirty="0"/>
              <a:t>#define </a:t>
            </a:r>
            <a:r>
              <a:rPr lang="en-US" altLang="zh-CN" dirty="0" err="1"/>
              <a:t>offsetof</a:t>
            </a:r>
            <a:r>
              <a:rPr lang="en-US" altLang="zh-CN" dirty="0"/>
              <a:t>(TYPE, MEMBER) ((</a:t>
            </a:r>
            <a:r>
              <a:rPr lang="en-US" altLang="zh-CN" dirty="0" err="1"/>
              <a:t>size_t</a:t>
            </a:r>
            <a:r>
              <a:rPr lang="en-US" altLang="zh-CN" dirty="0"/>
              <a:t>) &amp;((TYPE *)0)-&gt;MEMBER) </a:t>
            </a:r>
            <a:r>
              <a:rPr lang="en-US" altLang="zh-CN" dirty="0" err="1"/>
              <a:t>size_t</a:t>
            </a:r>
            <a:r>
              <a:rPr lang="zh-CN" altLang="en-US" dirty="0"/>
              <a:t>最终定义为</a:t>
            </a:r>
            <a:r>
              <a:rPr lang="en-US" altLang="zh-CN" dirty="0"/>
              <a:t>unsigned </a:t>
            </a:r>
            <a:r>
              <a:rPr lang="en-US" altLang="zh-CN" dirty="0" smtClean="0"/>
              <a:t>long</a:t>
            </a:r>
            <a:r>
              <a:rPr lang="zh-CN" altLang="en-US" dirty="0" smtClean="0"/>
              <a:t>（</a:t>
            </a:r>
            <a:r>
              <a:rPr lang="en-US" altLang="zh-CN" dirty="0" smtClean="0"/>
              <a:t>x86_64</a:t>
            </a:r>
            <a:r>
              <a:rPr lang="zh-CN" altLang="en-US" dirty="0" smtClean="0"/>
              <a:t>）</a:t>
            </a:r>
            <a:r>
              <a:rPr lang="zh-CN" altLang="en-US" dirty="0"/>
              <a:t>。</a:t>
            </a:r>
            <a:r>
              <a:rPr lang="en-US" altLang="zh-CN" dirty="0"/>
              <a:t> </a:t>
            </a:r>
            <a:r>
              <a:rPr lang="zh-CN" altLang="en-US" dirty="0"/>
              <a:t>这里使用的是一个利用编译器技术的小技巧，即先求得结构成员在与结构中的偏移量，然后根据成员变量的地址反过来得出属主结构变量的地址。</a:t>
            </a:r>
            <a:endParaRPr kumimoji="1" lang="zh-CN" altLang="en-US" dirty="0"/>
          </a:p>
        </p:txBody>
      </p:sp>
    </p:spTree>
    <p:extLst>
      <p:ext uri="{BB962C8B-B14F-4D97-AF65-F5344CB8AC3E}">
        <p14:creationId xmlns:p14="http://schemas.microsoft.com/office/powerpoint/2010/main" val="37067577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a:t>二</a:t>
            </a:r>
            <a:r>
              <a:rPr kumimoji="1" lang="zh-CN" altLang="en-US" dirty="0"/>
              <a:t>，线性表</a:t>
            </a:r>
            <a:r>
              <a:rPr kumimoji="1" lang="en-US" altLang="zh-CN" dirty="0"/>
              <a:t>_</a:t>
            </a:r>
            <a:r>
              <a:rPr kumimoji="1" lang="zh-CN" altLang="en-US" dirty="0"/>
              <a:t>内核链表</a:t>
            </a:r>
          </a:p>
        </p:txBody>
      </p:sp>
      <p:sp>
        <p:nvSpPr>
          <p:cNvPr id="3" name="内容占位符 2"/>
          <p:cNvSpPr>
            <a:spLocks noGrp="1"/>
          </p:cNvSpPr>
          <p:nvPr>
            <p:ph idx="1"/>
          </p:nvPr>
        </p:nvSpPr>
        <p:spPr/>
        <p:txBody>
          <a:bodyPr>
            <a:normAutofit/>
          </a:bodyPr>
          <a:lstStyle/>
          <a:p>
            <a:r>
              <a:rPr lang="en-US" altLang="zh-CN" sz="2600" dirty="0" err="1"/>
              <a:t>container_of</a:t>
            </a:r>
            <a:r>
              <a:rPr lang="en-US" altLang="zh-CN" sz="2600" dirty="0"/>
              <a:t>()</a:t>
            </a:r>
            <a:r>
              <a:rPr lang="zh-CN" altLang="en-US" sz="2600" dirty="0"/>
              <a:t>和</a:t>
            </a:r>
            <a:r>
              <a:rPr lang="en-US" altLang="zh-CN" sz="2600" dirty="0" err="1"/>
              <a:t>offsetof</a:t>
            </a:r>
            <a:r>
              <a:rPr lang="en-US" altLang="zh-CN" sz="2600" dirty="0"/>
              <a:t>()</a:t>
            </a:r>
            <a:r>
              <a:rPr lang="zh-CN" altLang="en-US" sz="2600" dirty="0"/>
              <a:t>并不仅用于链表操作，这里最有趣的地方是</a:t>
            </a:r>
          </a:p>
          <a:p>
            <a:r>
              <a:rPr lang="en-US" altLang="zh-CN" sz="2600" dirty="0"/>
              <a:t>((type*)0)-&gt;member</a:t>
            </a:r>
            <a:r>
              <a:rPr lang="zh-CN" altLang="en-US" sz="2600" dirty="0"/>
              <a:t>，它将</a:t>
            </a:r>
            <a:r>
              <a:rPr lang="en-US" altLang="zh-CN" sz="2600" dirty="0"/>
              <a:t>0</a:t>
            </a:r>
            <a:r>
              <a:rPr lang="zh-CN" altLang="en-US" sz="2600" dirty="0"/>
              <a:t>地址强制</a:t>
            </a:r>
            <a:r>
              <a:rPr lang="en-US" altLang="zh-CN" sz="2600" dirty="0"/>
              <a:t>"</a:t>
            </a:r>
            <a:r>
              <a:rPr lang="zh-CN" altLang="en-US" sz="2600" dirty="0"/>
              <a:t>转换</a:t>
            </a:r>
            <a:r>
              <a:rPr lang="en-US" altLang="zh-CN" sz="2600" dirty="0"/>
              <a:t>"</a:t>
            </a:r>
            <a:r>
              <a:rPr lang="zh-CN" altLang="en-US" sz="2600" dirty="0"/>
              <a:t>为</a:t>
            </a:r>
            <a:r>
              <a:rPr lang="en-US" altLang="zh-CN" sz="2600" dirty="0"/>
              <a:t>type</a:t>
            </a:r>
            <a:r>
              <a:rPr lang="zh-CN" altLang="en-US" sz="2600" dirty="0"/>
              <a:t>结构的指针，再访问到</a:t>
            </a:r>
            <a:r>
              <a:rPr lang="en-US" altLang="zh-CN" sz="2600" dirty="0"/>
              <a:t>type</a:t>
            </a:r>
            <a:r>
              <a:rPr lang="zh-CN" altLang="en-US" sz="2600" dirty="0"/>
              <a:t>结构中的</a:t>
            </a:r>
            <a:r>
              <a:rPr lang="en-US" altLang="zh-CN" sz="2600" dirty="0"/>
              <a:t>member</a:t>
            </a:r>
            <a:r>
              <a:rPr lang="zh-CN" altLang="en-US" sz="2600" dirty="0"/>
              <a:t>成员。</a:t>
            </a:r>
            <a:r>
              <a:rPr lang="en-US" altLang="zh-CN" sz="2600" dirty="0"/>
              <a:t> </a:t>
            </a:r>
            <a:r>
              <a:rPr lang="zh-CN" altLang="en-US" sz="2600" dirty="0"/>
              <a:t>在</a:t>
            </a:r>
            <a:r>
              <a:rPr lang="en-US" altLang="zh-CN" sz="2600" dirty="0" err="1"/>
              <a:t>container_of</a:t>
            </a:r>
            <a:r>
              <a:rPr lang="zh-CN" altLang="en-US" sz="2600" dirty="0"/>
              <a:t>宏中，它用来给</a:t>
            </a:r>
            <a:r>
              <a:rPr lang="en-US" altLang="zh-CN" sz="2600" dirty="0" err="1"/>
              <a:t>typeof</a:t>
            </a:r>
            <a:r>
              <a:rPr lang="en-US" altLang="zh-CN" sz="2600" dirty="0"/>
              <a:t>()</a:t>
            </a:r>
            <a:r>
              <a:rPr lang="zh-CN" altLang="en-US" sz="2600" dirty="0"/>
              <a:t>提供参数（</a:t>
            </a:r>
            <a:r>
              <a:rPr lang="en-US" altLang="zh-CN" sz="2600" dirty="0" err="1"/>
              <a:t>typeof</a:t>
            </a:r>
            <a:r>
              <a:rPr lang="en-US" altLang="zh-CN" sz="2600" dirty="0"/>
              <a:t>()</a:t>
            </a:r>
            <a:r>
              <a:rPr lang="zh-CN" altLang="en-US" sz="2600" dirty="0"/>
              <a:t>是</a:t>
            </a:r>
            <a:r>
              <a:rPr lang="en-US" altLang="zh-CN" sz="2600" dirty="0" err="1"/>
              <a:t>gcc</a:t>
            </a:r>
            <a:r>
              <a:rPr lang="zh-CN" altLang="en-US" sz="2600" dirty="0"/>
              <a:t>的扩展，和</a:t>
            </a:r>
            <a:r>
              <a:rPr lang="en-US" altLang="zh-CN" sz="2600" dirty="0" err="1"/>
              <a:t>sizeof</a:t>
            </a:r>
            <a:r>
              <a:rPr lang="en-US" altLang="zh-CN" sz="2600" dirty="0"/>
              <a:t>()</a:t>
            </a:r>
            <a:r>
              <a:rPr lang="zh-CN" altLang="en-US" sz="2600" dirty="0"/>
              <a:t>类似），以获得</a:t>
            </a:r>
            <a:r>
              <a:rPr lang="en-US" altLang="zh-CN" sz="2600" dirty="0"/>
              <a:t>member</a:t>
            </a:r>
            <a:r>
              <a:rPr lang="zh-CN" altLang="en-US" sz="2600" dirty="0"/>
              <a:t>成员的数据类型；在</a:t>
            </a:r>
            <a:r>
              <a:rPr lang="en-US" altLang="zh-CN" sz="2600" dirty="0" err="1"/>
              <a:t>offsetof</a:t>
            </a:r>
            <a:r>
              <a:rPr lang="en-US" altLang="zh-CN" sz="2600" dirty="0"/>
              <a:t>()</a:t>
            </a:r>
            <a:r>
              <a:rPr lang="zh-CN" altLang="en-US" sz="2600" dirty="0"/>
              <a:t>中，这个</a:t>
            </a:r>
            <a:r>
              <a:rPr lang="en-US" altLang="zh-CN" sz="2600" dirty="0"/>
              <a:t>member</a:t>
            </a:r>
            <a:r>
              <a:rPr lang="zh-CN" altLang="en-US" sz="2600" dirty="0"/>
              <a:t>成员的地址实际上就是</a:t>
            </a:r>
            <a:r>
              <a:rPr lang="en-US" altLang="zh-CN" sz="2600" dirty="0"/>
              <a:t>type</a:t>
            </a:r>
            <a:r>
              <a:rPr lang="zh-CN" altLang="en-US" sz="2600" dirty="0"/>
              <a:t>数据结构中</a:t>
            </a:r>
            <a:r>
              <a:rPr lang="en-US" altLang="zh-CN" sz="2600" dirty="0"/>
              <a:t>member</a:t>
            </a:r>
            <a:r>
              <a:rPr lang="zh-CN" altLang="en-US" sz="2600" dirty="0"/>
              <a:t>成员相对于结构变量的偏移量。</a:t>
            </a:r>
            <a:endParaRPr kumimoji="1" lang="zh-CN" altLang="en-US" sz="2600" dirty="0"/>
          </a:p>
        </p:txBody>
      </p:sp>
    </p:spTree>
    <p:extLst>
      <p:ext uri="{BB962C8B-B14F-4D97-AF65-F5344CB8AC3E}">
        <p14:creationId xmlns:p14="http://schemas.microsoft.com/office/powerpoint/2010/main" val="37067577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a:t>二</a:t>
            </a:r>
            <a:r>
              <a:rPr kumimoji="1" lang="zh-CN" altLang="en-US" dirty="0"/>
              <a:t>，线性表</a:t>
            </a:r>
            <a:r>
              <a:rPr kumimoji="1" lang="en-US" altLang="zh-CN" dirty="0"/>
              <a:t>_</a:t>
            </a:r>
            <a:r>
              <a:rPr kumimoji="1" lang="zh-CN" altLang="en-US" dirty="0"/>
              <a:t>内核链表</a:t>
            </a:r>
          </a:p>
        </p:txBody>
      </p:sp>
      <p:sp>
        <p:nvSpPr>
          <p:cNvPr id="3" name="内容占位符 2"/>
          <p:cNvSpPr>
            <a:spLocks noGrp="1"/>
          </p:cNvSpPr>
          <p:nvPr>
            <p:ph idx="1"/>
          </p:nvPr>
        </p:nvSpPr>
        <p:spPr/>
        <p:txBody>
          <a:bodyPr>
            <a:normAutofit/>
          </a:bodyPr>
          <a:lstStyle/>
          <a:p>
            <a:r>
              <a:rPr kumimoji="1" lang="zh-CN" altLang="en-US" sz="2600" dirty="0" smtClean="0"/>
              <a:t>对链表的操作：</a:t>
            </a:r>
            <a:endParaRPr kumimoji="1" lang="en-US" altLang="zh-CN" sz="2600" dirty="0" smtClean="0"/>
          </a:p>
          <a:p>
            <a:pPr lvl="1"/>
            <a:r>
              <a:rPr kumimoji="1" lang="zh-CN" altLang="en-US" sz="2600" dirty="0" smtClean="0"/>
              <a:t>插入（在表头插入和表尾插入）</a:t>
            </a:r>
            <a:endParaRPr kumimoji="1" lang="en-US" altLang="zh-CN" sz="2600" dirty="0" smtClean="0"/>
          </a:p>
          <a:p>
            <a:pPr lvl="1"/>
            <a:r>
              <a:rPr kumimoji="1" lang="zh-CN" altLang="en-US" sz="2600" dirty="0" smtClean="0"/>
              <a:t>删除</a:t>
            </a:r>
            <a:endParaRPr kumimoji="1" lang="en-US" altLang="zh-CN" sz="2600" dirty="0" smtClean="0"/>
          </a:p>
          <a:p>
            <a:pPr lvl="1"/>
            <a:r>
              <a:rPr kumimoji="1" lang="zh-CN" altLang="en-US" sz="2600" dirty="0" smtClean="0"/>
              <a:t>遍历</a:t>
            </a:r>
            <a:endParaRPr kumimoji="1" lang="en-US" altLang="zh-CN" sz="2600" dirty="0" smtClean="0"/>
          </a:p>
          <a:p>
            <a:pPr lvl="1"/>
            <a:r>
              <a:rPr kumimoji="1" lang="zh-CN" altLang="en-US" sz="2600" dirty="0" smtClean="0"/>
              <a:t>遍历时删除节点</a:t>
            </a:r>
            <a:endParaRPr kumimoji="1" lang="en-US" altLang="zh-CN" sz="2600" dirty="0" smtClean="0"/>
          </a:p>
          <a:p>
            <a:pPr marL="457200" lvl="1" indent="0">
              <a:buNone/>
            </a:pPr>
            <a:r>
              <a:rPr lang="zh-CN" altLang="en-US" sz="2600" dirty="0"/>
              <a:t>虽然内核代码将所有链表的操作的实现都放在了</a:t>
            </a:r>
            <a:r>
              <a:rPr lang="en-US" altLang="zh-CN" sz="2600" dirty="0"/>
              <a:t>.h</a:t>
            </a:r>
            <a:r>
              <a:rPr lang="zh-CN" altLang="en-US" sz="2600" dirty="0"/>
              <a:t>头文件中（部分是由于历史遗留问题），但作为我们以后的工程中，不建议采用此种方式，这样方式不利用工程代码的维护。</a:t>
            </a:r>
            <a:endParaRPr kumimoji="1" lang="en-US" altLang="zh-CN" sz="2600" dirty="0"/>
          </a:p>
        </p:txBody>
      </p:sp>
    </p:spTree>
    <p:extLst>
      <p:ext uri="{BB962C8B-B14F-4D97-AF65-F5344CB8AC3E}">
        <p14:creationId xmlns:p14="http://schemas.microsoft.com/office/powerpoint/2010/main" val="37067577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三，</a:t>
            </a:r>
            <a:r>
              <a:rPr kumimoji="1" lang="zh-CN" altLang="en-US" dirty="0"/>
              <a:t>线性表</a:t>
            </a:r>
            <a:r>
              <a:rPr kumimoji="1" lang="en-US" altLang="zh-CN" dirty="0" smtClean="0"/>
              <a:t>_</a:t>
            </a:r>
            <a:r>
              <a:rPr kumimoji="1" lang="zh-CN" altLang="en-US" dirty="0" smtClean="0"/>
              <a:t>栈和队列</a:t>
            </a:r>
            <a:endParaRPr kumimoji="1" lang="zh-CN" altLang="en-US" dirty="0"/>
          </a:p>
        </p:txBody>
      </p:sp>
      <p:sp>
        <p:nvSpPr>
          <p:cNvPr id="3" name="内容占位符 2"/>
          <p:cNvSpPr>
            <a:spLocks noGrp="1"/>
          </p:cNvSpPr>
          <p:nvPr>
            <p:ph idx="1"/>
          </p:nvPr>
        </p:nvSpPr>
        <p:spPr/>
        <p:txBody>
          <a:bodyPr/>
          <a:lstStyle/>
          <a:p>
            <a:r>
              <a:rPr kumimoji="1" lang="zh-CN" altLang="en-US" dirty="0" smtClean="0"/>
              <a:t>栈（</a:t>
            </a:r>
            <a:r>
              <a:rPr kumimoji="1" lang="en-US" altLang="zh-CN" dirty="0" smtClean="0"/>
              <a:t>stack</a:t>
            </a:r>
            <a:r>
              <a:rPr kumimoji="1" lang="zh-CN" altLang="en-US" dirty="0" smtClean="0"/>
              <a:t>）：</a:t>
            </a:r>
            <a:r>
              <a:rPr lang="zh-CN" altLang="en-US" dirty="0"/>
              <a:t>运算受到限制的一种线性表。只允许在表的一端进行插入或者删除的线性表。</a:t>
            </a:r>
          </a:p>
          <a:p>
            <a:r>
              <a:rPr lang="zh-CN" altLang="en-US" dirty="0"/>
              <a:t>栈顶（</a:t>
            </a:r>
            <a:r>
              <a:rPr lang="en-US" altLang="zh-CN" dirty="0"/>
              <a:t>top</a:t>
            </a:r>
            <a:r>
              <a:rPr lang="zh-CN" altLang="en-US" dirty="0"/>
              <a:t>）：允许插入和删除的一端。</a:t>
            </a:r>
          </a:p>
          <a:p>
            <a:r>
              <a:rPr lang="zh-CN" altLang="en-US" dirty="0"/>
              <a:t>栈底（</a:t>
            </a:r>
            <a:r>
              <a:rPr lang="en-US" altLang="zh-CN" dirty="0"/>
              <a:t>bottom</a:t>
            </a:r>
            <a:r>
              <a:rPr lang="zh-CN" altLang="en-US" dirty="0"/>
              <a:t>）：固定的，不允许插入和删除的另一端。</a:t>
            </a:r>
          </a:p>
          <a:p>
            <a:r>
              <a:rPr lang="zh-CN" altLang="en-US" dirty="0"/>
              <a:t>空栈：不含元素的空表。</a:t>
            </a:r>
            <a:endParaRPr kumimoji="1" lang="zh-CN" altLang="en-US" dirty="0"/>
          </a:p>
        </p:txBody>
      </p:sp>
    </p:spTree>
    <p:extLst>
      <p:ext uri="{BB962C8B-B14F-4D97-AF65-F5344CB8AC3E}">
        <p14:creationId xmlns:p14="http://schemas.microsoft.com/office/powerpoint/2010/main" val="37067577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三，线性表</a:t>
            </a:r>
            <a:r>
              <a:rPr kumimoji="1" lang="en-US" altLang="zh-CN" dirty="0"/>
              <a:t>_</a:t>
            </a:r>
            <a:r>
              <a:rPr kumimoji="1" lang="zh-CN" altLang="en-US" dirty="0"/>
              <a:t>栈和队列</a:t>
            </a:r>
          </a:p>
        </p:txBody>
      </p:sp>
      <p:sp>
        <p:nvSpPr>
          <p:cNvPr id="3" name="内容占位符 2"/>
          <p:cNvSpPr>
            <a:spLocks noGrp="1"/>
          </p:cNvSpPr>
          <p:nvPr>
            <p:ph idx="1"/>
          </p:nvPr>
        </p:nvSpPr>
        <p:spPr/>
        <p:txBody>
          <a:bodyPr/>
          <a:lstStyle/>
          <a:p>
            <a:r>
              <a:rPr lang="zh-CN" altLang="en-US" dirty="0"/>
              <a:t>假设有个栈</a:t>
            </a:r>
            <a:r>
              <a:rPr lang="en-US" altLang="zh-CN" dirty="0"/>
              <a:t>S=</a:t>
            </a:r>
            <a:r>
              <a:rPr lang="zh-CN" altLang="en-US" dirty="0"/>
              <a:t>（</a:t>
            </a:r>
            <a:r>
              <a:rPr lang="en-US" altLang="zh-CN" dirty="0"/>
              <a:t>a1</a:t>
            </a:r>
            <a:r>
              <a:rPr lang="zh-CN" altLang="en-US" dirty="0"/>
              <a:t>，</a:t>
            </a:r>
            <a:r>
              <a:rPr lang="en-US" altLang="zh-CN" dirty="0"/>
              <a:t>a2</a:t>
            </a:r>
            <a:r>
              <a:rPr lang="zh-CN" altLang="en-US" dirty="0"/>
              <a:t>，</a:t>
            </a:r>
            <a:r>
              <a:rPr lang="en-US" altLang="zh-CN" dirty="0"/>
              <a:t>…</a:t>
            </a:r>
            <a:r>
              <a:rPr lang="zh-CN" altLang="en-US" dirty="0"/>
              <a:t>，</a:t>
            </a:r>
            <a:r>
              <a:rPr lang="en-US" altLang="zh-CN" dirty="0"/>
              <a:t>an</a:t>
            </a:r>
            <a:r>
              <a:rPr lang="zh-CN" altLang="en-US" dirty="0"/>
              <a:t>），如图</a:t>
            </a:r>
            <a:r>
              <a:rPr lang="en-US" altLang="zh-CN" dirty="0"/>
              <a:t>5-1</a:t>
            </a:r>
            <a:r>
              <a:rPr lang="zh-CN" altLang="en-US" dirty="0"/>
              <a:t>所示，则</a:t>
            </a:r>
            <a:r>
              <a:rPr lang="en-US" altLang="zh-CN" dirty="0"/>
              <a:t>a1</a:t>
            </a:r>
            <a:r>
              <a:rPr lang="zh-CN" altLang="en-US" dirty="0"/>
              <a:t>为栈底元素，</a:t>
            </a:r>
            <a:r>
              <a:rPr lang="en-US" altLang="zh-CN" dirty="0"/>
              <a:t>an</a:t>
            </a:r>
            <a:r>
              <a:rPr lang="zh-CN" altLang="en-US" dirty="0"/>
              <a:t>为栈顶元素。由于栈只允许在栈顶进行插入和删除元素，所以它们进栈的次序为</a:t>
            </a:r>
            <a:r>
              <a:rPr lang="en-US" altLang="zh-CN" dirty="0"/>
              <a:t>a1</a:t>
            </a:r>
            <a:r>
              <a:rPr lang="zh-CN" altLang="en-US" dirty="0"/>
              <a:t>，</a:t>
            </a:r>
            <a:r>
              <a:rPr lang="en-US" altLang="zh-CN" dirty="0"/>
              <a:t>a2</a:t>
            </a:r>
            <a:r>
              <a:rPr lang="zh-CN" altLang="en-US" dirty="0"/>
              <a:t>，</a:t>
            </a:r>
            <a:r>
              <a:rPr lang="en-US" altLang="zh-CN" dirty="0"/>
              <a:t>…</a:t>
            </a:r>
            <a:r>
              <a:rPr lang="zh-CN" altLang="en-US" dirty="0"/>
              <a:t>，</a:t>
            </a:r>
            <a:r>
              <a:rPr lang="en-US" altLang="zh-CN" dirty="0"/>
              <a:t>an</a:t>
            </a:r>
            <a:r>
              <a:rPr lang="zh-CN" altLang="en-US" dirty="0"/>
              <a:t>，而出栈的次序为</a:t>
            </a:r>
            <a:r>
              <a:rPr lang="en-US" altLang="zh-CN" dirty="0"/>
              <a:t>an</a:t>
            </a:r>
            <a:r>
              <a:rPr lang="zh-CN" altLang="en-US" dirty="0"/>
              <a:t>，</a:t>
            </a:r>
            <a:r>
              <a:rPr lang="en-US" altLang="zh-CN" dirty="0"/>
              <a:t>an-1</a:t>
            </a:r>
            <a:r>
              <a:rPr lang="zh-CN" altLang="en-US" dirty="0"/>
              <a:t>，</a:t>
            </a:r>
            <a:r>
              <a:rPr lang="en-US" altLang="zh-CN" dirty="0"/>
              <a:t>…</a:t>
            </a:r>
            <a:r>
              <a:rPr lang="zh-CN" altLang="en-US" dirty="0"/>
              <a:t>，</a:t>
            </a:r>
            <a:r>
              <a:rPr lang="en-US" altLang="zh-CN" dirty="0"/>
              <a:t>a1</a:t>
            </a:r>
            <a:r>
              <a:rPr lang="zh-CN" altLang="en-US" dirty="0"/>
              <a:t>。可见栈的操作是按照后进先出的原则进行的。因此，栈又称为后进先出（</a:t>
            </a:r>
            <a:r>
              <a:rPr lang="en-US" altLang="zh-CN" dirty="0"/>
              <a:t>Last In First Out</a:t>
            </a:r>
            <a:r>
              <a:rPr lang="zh-CN" altLang="en-US" dirty="0"/>
              <a:t>）的线性表（简称</a:t>
            </a:r>
            <a:r>
              <a:rPr lang="en-US" altLang="zh-CN" dirty="0"/>
              <a:t>LIFO</a:t>
            </a:r>
            <a:r>
              <a:rPr lang="zh-CN" altLang="en-US" dirty="0"/>
              <a:t>结构）。</a:t>
            </a:r>
            <a:endParaRPr kumimoji="1" lang="zh-CN" altLang="en-US" dirty="0"/>
          </a:p>
        </p:txBody>
      </p:sp>
    </p:spTree>
    <p:extLst>
      <p:ext uri="{BB962C8B-B14F-4D97-AF65-F5344CB8AC3E}">
        <p14:creationId xmlns:p14="http://schemas.microsoft.com/office/powerpoint/2010/main" val="3266534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程序的结构</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smtClean="0"/>
              <a:t>代码的结构和组成</a:t>
            </a:r>
            <a:endParaRPr kumimoji="1" lang="en-US" altLang="zh-CN" dirty="0" smtClean="0"/>
          </a:p>
          <a:p>
            <a:pPr marL="457200" lvl="1" indent="0">
              <a:buNone/>
            </a:pPr>
            <a:r>
              <a:rPr kumimoji="1" lang="zh-CN" altLang="en-US" dirty="0" smtClean="0"/>
              <a:t>预处理指令</a:t>
            </a:r>
            <a:endParaRPr kumimoji="1" lang="en-US" altLang="zh-CN" dirty="0" smtClean="0"/>
          </a:p>
          <a:p>
            <a:pPr marL="457200" lvl="1" indent="0">
              <a:buNone/>
            </a:pPr>
            <a:r>
              <a:rPr kumimoji="1" lang="zh-CN" altLang="en-US" dirty="0" smtClean="0"/>
              <a:t>函数</a:t>
            </a:r>
            <a:endParaRPr kumimoji="1" lang="en-US" altLang="zh-CN" dirty="0" smtClean="0"/>
          </a:p>
          <a:p>
            <a:pPr marL="457200" lvl="1" indent="0">
              <a:buNone/>
            </a:pPr>
            <a:r>
              <a:rPr kumimoji="1" lang="en-US" altLang="zh-CN" dirty="0" smtClean="0"/>
              <a:t>{</a:t>
            </a:r>
          </a:p>
          <a:p>
            <a:pPr marL="1371600" lvl="3" indent="0">
              <a:buNone/>
            </a:pPr>
            <a:r>
              <a:rPr kumimoji="1" lang="zh-CN" altLang="en-US" sz="2800" dirty="0" smtClean="0"/>
              <a:t>语句</a:t>
            </a:r>
            <a:endParaRPr kumimoji="1" lang="en-US" altLang="zh-CN" sz="2800" dirty="0" smtClean="0"/>
          </a:p>
          <a:p>
            <a:pPr marL="457200" lvl="1" indent="0">
              <a:buNone/>
            </a:pPr>
            <a:r>
              <a:rPr kumimoji="1" lang="en-US" altLang="zh-CN" dirty="0" smtClean="0"/>
              <a:t>}</a:t>
            </a:r>
          </a:p>
          <a:p>
            <a:r>
              <a:rPr kumimoji="1" lang="en-US" altLang="zh-CN" dirty="0" smtClean="0"/>
              <a:t>C</a:t>
            </a:r>
            <a:r>
              <a:rPr kumimoji="1" lang="zh-CN" altLang="en-US" dirty="0" smtClean="0"/>
              <a:t>语言代码由函数组成</a:t>
            </a:r>
            <a:endParaRPr kumimoji="1" lang="en-US" altLang="zh-CN" dirty="0" smtClean="0"/>
          </a:p>
          <a:p>
            <a:endParaRPr kumimoji="1" lang="en-US" altLang="zh-CN" dirty="0" smtClean="0"/>
          </a:p>
          <a:p>
            <a:endParaRPr kumimoji="1" lang="en-US" altLang="zh-CN" dirty="0" smtClean="0"/>
          </a:p>
          <a:p>
            <a:endParaRPr kumimoji="1" lang="en-US" altLang="zh-CN" dirty="0"/>
          </a:p>
        </p:txBody>
      </p:sp>
    </p:spTree>
    <p:extLst>
      <p:ext uri="{BB962C8B-B14F-4D97-AF65-F5344CB8AC3E}">
        <p14:creationId xmlns:p14="http://schemas.microsoft.com/office/powerpoint/2010/main" val="52435279"/>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三，线性表</a:t>
            </a:r>
            <a:r>
              <a:rPr kumimoji="1" lang="en-US" altLang="zh-CN" dirty="0"/>
              <a:t>_</a:t>
            </a:r>
            <a:r>
              <a:rPr kumimoji="1" lang="zh-CN" altLang="en-US" dirty="0"/>
              <a:t>栈和队列</a:t>
            </a:r>
          </a:p>
        </p:txBody>
      </p:sp>
      <p:pic>
        <p:nvPicPr>
          <p:cNvPr id="6" name="内容占位符 5" descr="屏幕快照 2016-08-16 12.07.30.png"/>
          <p:cNvPicPr>
            <a:picLocks noGrp="1" noChangeAspect="1"/>
          </p:cNvPicPr>
          <p:nvPr>
            <p:ph idx="1"/>
          </p:nvPr>
        </p:nvPicPr>
        <p:blipFill>
          <a:blip r:embed="rId2">
            <a:extLst>
              <a:ext uri="{28A0092B-C50C-407E-A947-70E740481C1C}">
                <a14:useLocalDpi xmlns:a14="http://schemas.microsoft.com/office/drawing/2010/main" val="0"/>
              </a:ext>
            </a:extLst>
          </a:blip>
          <a:srcRect l="-44772" r="-44772"/>
          <a:stretch>
            <a:fillRect/>
          </a:stretch>
        </p:blipFill>
        <p:spPr>
          <a:xfrm>
            <a:off x="995363" y="1417638"/>
            <a:ext cx="7543800" cy="4148137"/>
          </a:xfrm>
        </p:spPr>
      </p:pic>
    </p:spTree>
    <p:extLst>
      <p:ext uri="{BB962C8B-B14F-4D97-AF65-F5344CB8AC3E}">
        <p14:creationId xmlns:p14="http://schemas.microsoft.com/office/powerpoint/2010/main" val="39511737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三，线性表</a:t>
            </a:r>
            <a:r>
              <a:rPr kumimoji="1" lang="en-US" altLang="zh-CN" dirty="0"/>
              <a:t>_</a:t>
            </a:r>
            <a:r>
              <a:rPr kumimoji="1" lang="zh-CN" altLang="en-US" dirty="0"/>
              <a:t>栈和队列</a:t>
            </a:r>
          </a:p>
        </p:txBody>
      </p:sp>
      <p:sp>
        <p:nvSpPr>
          <p:cNvPr id="3" name="内容占位符 2"/>
          <p:cNvSpPr>
            <a:spLocks noGrp="1"/>
          </p:cNvSpPr>
          <p:nvPr>
            <p:ph idx="1"/>
          </p:nvPr>
        </p:nvSpPr>
        <p:spPr/>
        <p:txBody>
          <a:bodyPr/>
          <a:lstStyle/>
          <a:p>
            <a:r>
              <a:rPr kumimoji="1" lang="zh-CN" altLang="en-US" dirty="0" smtClean="0"/>
              <a:t>基本操作：</a:t>
            </a:r>
            <a:endParaRPr kumimoji="1" lang="en-US" altLang="zh-CN" dirty="0" smtClean="0"/>
          </a:p>
          <a:p>
            <a:pPr marL="0" indent="0">
              <a:buNone/>
            </a:pPr>
            <a:r>
              <a:rPr lang="en-US" altLang="zh-CN" dirty="0" smtClean="0"/>
              <a:t>	</a:t>
            </a:r>
            <a:r>
              <a:rPr lang="zh-CN" altLang="en-US" dirty="0" smtClean="0"/>
              <a:t>在栈顶进行插入</a:t>
            </a:r>
            <a:endParaRPr lang="en-US" altLang="zh-CN" dirty="0" smtClean="0"/>
          </a:p>
          <a:p>
            <a:pPr marL="0" indent="0">
              <a:buNone/>
            </a:pPr>
            <a:r>
              <a:rPr lang="en-US" altLang="zh-CN" dirty="0" smtClean="0"/>
              <a:t>	</a:t>
            </a:r>
            <a:r>
              <a:rPr lang="zh-CN" altLang="en-US" dirty="0" smtClean="0"/>
              <a:t>在栈顶进行删除</a:t>
            </a:r>
            <a:endParaRPr lang="en-US" altLang="zh-CN" dirty="0" smtClean="0"/>
          </a:p>
          <a:p>
            <a:pPr marL="0" indent="0">
              <a:buNone/>
            </a:pPr>
            <a:r>
              <a:rPr lang="en-US" altLang="zh-CN" dirty="0" smtClean="0"/>
              <a:t>	</a:t>
            </a:r>
            <a:r>
              <a:rPr lang="zh-CN" altLang="en-US" dirty="0" smtClean="0"/>
              <a:t>判断是否为空栈</a:t>
            </a:r>
            <a:endParaRPr lang="en-US" altLang="zh-CN" dirty="0" smtClean="0"/>
          </a:p>
          <a:p>
            <a:pPr marL="0" indent="0">
              <a:buNone/>
            </a:pPr>
            <a:r>
              <a:rPr lang="en-US" altLang="zh-CN" dirty="0" smtClean="0"/>
              <a:t>	</a:t>
            </a:r>
            <a:r>
              <a:rPr lang="zh-CN" altLang="en-US" dirty="0" smtClean="0"/>
              <a:t>取栈顶</a:t>
            </a:r>
            <a:r>
              <a:rPr lang="zh-CN" altLang="en-US" dirty="0"/>
              <a:t>元素</a:t>
            </a:r>
            <a:r>
              <a:rPr lang="zh-CN" altLang="en-US" dirty="0" smtClean="0"/>
              <a:t>等</a:t>
            </a:r>
            <a:endParaRPr lang="en-US" altLang="zh-CN" dirty="0" smtClean="0"/>
          </a:p>
          <a:p>
            <a:pPr marL="0" indent="0">
              <a:buNone/>
            </a:pPr>
            <a:r>
              <a:rPr lang="en-US" altLang="zh-CN" dirty="0" smtClean="0"/>
              <a:t>	</a:t>
            </a:r>
            <a:r>
              <a:rPr lang="zh-CN" altLang="en-US" dirty="0" smtClean="0"/>
              <a:t>栈</a:t>
            </a:r>
            <a:r>
              <a:rPr lang="zh-CN" altLang="en-US" dirty="0"/>
              <a:t>的初始化</a:t>
            </a:r>
            <a:endParaRPr lang="en-US" altLang="zh-CN" dirty="0"/>
          </a:p>
          <a:p>
            <a:endParaRPr kumimoji="1" lang="zh-CN" altLang="en-US" dirty="0"/>
          </a:p>
        </p:txBody>
      </p:sp>
    </p:spTree>
    <p:extLst>
      <p:ext uri="{BB962C8B-B14F-4D97-AF65-F5344CB8AC3E}">
        <p14:creationId xmlns:p14="http://schemas.microsoft.com/office/powerpoint/2010/main" val="28844839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三，线性表</a:t>
            </a:r>
            <a:r>
              <a:rPr kumimoji="1" lang="en-US" altLang="zh-CN" dirty="0"/>
              <a:t>_</a:t>
            </a:r>
            <a:r>
              <a:rPr kumimoji="1" lang="zh-CN" altLang="en-US" dirty="0"/>
              <a:t>栈和队列</a:t>
            </a:r>
          </a:p>
        </p:txBody>
      </p:sp>
      <p:sp>
        <p:nvSpPr>
          <p:cNvPr id="3" name="内容占位符 2"/>
          <p:cNvSpPr>
            <a:spLocks noGrp="1"/>
          </p:cNvSpPr>
          <p:nvPr>
            <p:ph idx="1"/>
          </p:nvPr>
        </p:nvSpPr>
        <p:spPr/>
        <p:txBody>
          <a:bodyPr/>
          <a:lstStyle/>
          <a:p>
            <a:r>
              <a:rPr kumimoji="1" lang="en-US" altLang="en-US" dirty="0" smtClean="0"/>
              <a:t>链式栈</a:t>
            </a:r>
            <a:r>
              <a:rPr kumimoji="1" lang="zh-CN" altLang="en-US" dirty="0" smtClean="0"/>
              <a:t>：</a:t>
            </a:r>
            <a:endParaRPr kumimoji="1" lang="en-US" altLang="zh-CN" dirty="0" smtClean="0"/>
          </a:p>
          <a:p>
            <a:pPr marL="0" indent="0">
              <a:buNone/>
            </a:pPr>
            <a:r>
              <a:rPr kumimoji="1" lang="en-US" altLang="zh-CN" dirty="0"/>
              <a:t>	</a:t>
            </a:r>
            <a:r>
              <a:rPr lang="zh-CN" altLang="en-US" dirty="0"/>
              <a:t>链栈是栈的链式存储表示，更精确的说链栈是没有附加头节点且只允许在表头进行插入和删除运算的单链表，该单链表的头指针称为栈顶指针，链表中的每个结点包括数据域和指针域</a:t>
            </a:r>
            <a:r>
              <a:rPr lang="zh-CN" altLang="en-US" dirty="0" smtClean="0"/>
              <a:t>。下图是一个链栈示意图</a:t>
            </a:r>
            <a:r>
              <a:rPr lang="zh-CN" altLang="en-US" dirty="0"/>
              <a:t>，其中</a:t>
            </a:r>
            <a:r>
              <a:rPr lang="en-US" altLang="zh-CN" dirty="0"/>
              <a:t>top</a:t>
            </a:r>
            <a:r>
              <a:rPr lang="zh-CN" altLang="en-US" dirty="0"/>
              <a:t>表示栈顶指针，</a:t>
            </a:r>
            <a:r>
              <a:rPr lang="en-US" altLang="zh-CN" dirty="0"/>
              <a:t>a</a:t>
            </a:r>
            <a:r>
              <a:rPr lang="zh-CN" altLang="en-US" dirty="0"/>
              <a:t>、</a:t>
            </a:r>
            <a:r>
              <a:rPr lang="en-US" altLang="zh-CN" dirty="0"/>
              <a:t>b</a:t>
            </a:r>
            <a:r>
              <a:rPr lang="zh-CN" altLang="en-US" dirty="0"/>
              <a:t>、</a:t>
            </a:r>
            <a:r>
              <a:rPr lang="en-US" altLang="zh-CN" dirty="0"/>
              <a:t>c</a:t>
            </a:r>
            <a:r>
              <a:rPr lang="zh-CN" altLang="en-US" dirty="0"/>
              <a:t>为栈中的三个元素。</a:t>
            </a:r>
            <a:endParaRPr kumimoji="1" lang="zh-CN" altLang="en-US" dirty="0"/>
          </a:p>
        </p:txBody>
      </p:sp>
    </p:spTree>
    <p:extLst>
      <p:ext uri="{BB962C8B-B14F-4D97-AF65-F5344CB8AC3E}">
        <p14:creationId xmlns:p14="http://schemas.microsoft.com/office/powerpoint/2010/main" val="21586815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三，线性表</a:t>
            </a:r>
            <a:r>
              <a:rPr kumimoji="1" lang="en-US" altLang="zh-CN" dirty="0"/>
              <a:t>_</a:t>
            </a:r>
            <a:r>
              <a:rPr kumimoji="1" lang="zh-CN" altLang="en-US" dirty="0"/>
              <a:t>栈和队列</a:t>
            </a:r>
          </a:p>
        </p:txBody>
      </p:sp>
      <p:pic>
        <p:nvPicPr>
          <p:cNvPr id="4" name="内容占位符 3" descr="屏幕快照 2016-08-16 12.13.39.png"/>
          <p:cNvPicPr>
            <a:picLocks noGrp="1" noChangeAspect="1"/>
          </p:cNvPicPr>
          <p:nvPr>
            <p:ph idx="1"/>
          </p:nvPr>
        </p:nvPicPr>
        <p:blipFill>
          <a:blip r:embed="rId2">
            <a:extLst>
              <a:ext uri="{28A0092B-C50C-407E-A947-70E740481C1C}">
                <a14:useLocalDpi xmlns:a14="http://schemas.microsoft.com/office/drawing/2010/main" val="0"/>
              </a:ext>
            </a:extLst>
          </a:blip>
          <a:srcRect l="-37419" r="-37419"/>
          <a:stretch>
            <a:fillRect/>
          </a:stretch>
        </p:blipFill>
        <p:spPr>
          <a:xfrm>
            <a:off x="838206" y="1430865"/>
            <a:ext cx="7522633" cy="4137158"/>
          </a:xfrm>
        </p:spPr>
      </p:pic>
    </p:spTree>
    <p:extLst>
      <p:ext uri="{BB962C8B-B14F-4D97-AF65-F5344CB8AC3E}">
        <p14:creationId xmlns:p14="http://schemas.microsoft.com/office/powerpoint/2010/main" val="21586815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三，线性表</a:t>
            </a:r>
            <a:r>
              <a:rPr kumimoji="1" lang="en-US" altLang="zh-CN" dirty="0"/>
              <a:t>_</a:t>
            </a:r>
            <a:r>
              <a:rPr kumimoji="1" lang="zh-CN" altLang="en-US" dirty="0"/>
              <a:t>栈和队列</a:t>
            </a:r>
          </a:p>
        </p:txBody>
      </p:sp>
      <p:sp>
        <p:nvSpPr>
          <p:cNvPr id="3" name="内容占位符 2"/>
          <p:cNvSpPr>
            <a:spLocks noGrp="1"/>
          </p:cNvSpPr>
          <p:nvPr>
            <p:ph idx="1"/>
          </p:nvPr>
        </p:nvSpPr>
        <p:spPr/>
        <p:txBody>
          <a:bodyPr/>
          <a:lstStyle/>
          <a:p>
            <a:r>
              <a:rPr lang="zh-CN" altLang="en-US" dirty="0"/>
              <a:t>链栈的结构和各种运算操作均类似于线性链表，其优点是不受连续存储空间大小的限制，即不需考虑栈满的问题。在表头的插入运算称为进栈，删除运算称为 出栈，需注意进栈和出栈操作必须在栈顶位置，遵循</a:t>
            </a:r>
            <a:r>
              <a:rPr lang="en-US" altLang="zh-CN" dirty="0"/>
              <a:t>"</a:t>
            </a:r>
            <a:r>
              <a:rPr lang="zh-CN" altLang="en-US" dirty="0"/>
              <a:t>先进后出</a:t>
            </a:r>
            <a:r>
              <a:rPr lang="en-US" altLang="zh-CN" dirty="0"/>
              <a:t>"</a:t>
            </a:r>
            <a:r>
              <a:rPr lang="zh-CN" altLang="en-US" dirty="0"/>
              <a:t>原则。</a:t>
            </a:r>
            <a:endParaRPr kumimoji="1" lang="zh-CN" altLang="en-US" dirty="0"/>
          </a:p>
        </p:txBody>
      </p:sp>
    </p:spTree>
    <p:extLst>
      <p:ext uri="{BB962C8B-B14F-4D97-AF65-F5344CB8AC3E}">
        <p14:creationId xmlns:p14="http://schemas.microsoft.com/office/powerpoint/2010/main" val="21586815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三，线性表</a:t>
            </a:r>
            <a:r>
              <a:rPr kumimoji="1" lang="en-US" altLang="zh-CN" dirty="0"/>
              <a:t>_</a:t>
            </a:r>
            <a:r>
              <a:rPr kumimoji="1" lang="zh-CN" altLang="en-US" dirty="0"/>
              <a:t>栈和队列</a:t>
            </a:r>
          </a:p>
        </p:txBody>
      </p:sp>
      <p:sp>
        <p:nvSpPr>
          <p:cNvPr id="3" name="内容占位符 2"/>
          <p:cNvSpPr>
            <a:spLocks noGrp="1"/>
          </p:cNvSpPr>
          <p:nvPr>
            <p:ph idx="1"/>
          </p:nvPr>
        </p:nvSpPr>
        <p:spPr/>
        <p:txBody>
          <a:bodyPr/>
          <a:lstStyle/>
          <a:p>
            <a:r>
              <a:rPr lang="zh-CN" altLang="en-US" dirty="0"/>
              <a:t>链栈的基本</a:t>
            </a:r>
            <a:r>
              <a:rPr lang="zh-CN" altLang="en-US" dirty="0" smtClean="0"/>
              <a:t>操作：</a:t>
            </a:r>
            <a:endParaRPr lang="zh-CN" altLang="en-US" dirty="0"/>
          </a:p>
          <a:p>
            <a:pPr marL="0" indent="0">
              <a:buNone/>
            </a:pPr>
            <a:r>
              <a:rPr lang="en-US" altLang="zh-CN" dirty="0" smtClean="0"/>
              <a:t>	</a:t>
            </a:r>
            <a:r>
              <a:rPr lang="zh-CN" altLang="en-US" dirty="0" smtClean="0"/>
              <a:t>链栈的</a:t>
            </a:r>
            <a:r>
              <a:rPr lang="zh-CN" altLang="en-US" dirty="0"/>
              <a:t>初始化、判栈空、进栈、出栈、</a:t>
            </a:r>
            <a:r>
              <a:rPr lang="zh-CN" altLang="en-US" dirty="0" smtClean="0"/>
              <a:t>取栈顶元素。</a:t>
            </a:r>
            <a:endParaRPr lang="en-US" altLang="zh-CN" dirty="0" smtClean="0"/>
          </a:p>
          <a:p>
            <a:pPr marL="0" indent="0">
              <a:buNone/>
            </a:pP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21586815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三，线性表</a:t>
            </a:r>
            <a:r>
              <a:rPr kumimoji="1" lang="en-US" altLang="zh-CN" dirty="0"/>
              <a:t>_</a:t>
            </a:r>
            <a:r>
              <a:rPr kumimoji="1" lang="zh-CN" altLang="en-US" dirty="0"/>
              <a:t>栈和队列</a:t>
            </a:r>
          </a:p>
        </p:txBody>
      </p:sp>
      <p:sp>
        <p:nvSpPr>
          <p:cNvPr id="3" name="内容占位符 2"/>
          <p:cNvSpPr>
            <a:spLocks noGrp="1"/>
          </p:cNvSpPr>
          <p:nvPr>
            <p:ph idx="1"/>
          </p:nvPr>
        </p:nvSpPr>
        <p:spPr/>
        <p:txBody>
          <a:bodyPr/>
          <a:lstStyle/>
          <a:p>
            <a:r>
              <a:rPr lang="zh-CN" altLang="en-US" dirty="0" smtClean="0"/>
              <a:t>栈的典型应用：</a:t>
            </a:r>
            <a:endParaRPr lang="zh-CN" altLang="en-US" dirty="0"/>
          </a:p>
          <a:p>
            <a:pPr marL="0" indent="0">
              <a:buNone/>
            </a:pPr>
            <a:r>
              <a:rPr lang="en-US" altLang="zh-CN" dirty="0" smtClean="0"/>
              <a:t>	</a:t>
            </a:r>
            <a:r>
              <a:rPr lang="zh-CN" altLang="en-US" dirty="0"/>
              <a:t>判断平衡符号，实现表达式的求值（也就是中缀表达式转后缀表达式的问题以及后缀表达式求值问题），</a:t>
            </a:r>
            <a:r>
              <a:rPr lang="zh-CN" altLang="en-US" dirty="0" smtClean="0"/>
              <a:t>在路径探索中实现路径的保存也可以说是栈</a:t>
            </a:r>
            <a:r>
              <a:rPr lang="zh-CN" altLang="en-US" dirty="0"/>
              <a:t>的经典运用之一。具体的问题具体分析，只要满足先入后出特性的问题都能找到现成的数据结构</a:t>
            </a:r>
            <a:r>
              <a:rPr lang="en-US" altLang="zh-CN" dirty="0"/>
              <a:t>---</a:t>
            </a:r>
            <a:r>
              <a:rPr lang="zh-CN" altLang="en-US" dirty="0"/>
              <a:t>栈。</a:t>
            </a: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19236038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三，线性表</a:t>
            </a:r>
            <a:r>
              <a:rPr kumimoji="1" lang="en-US" altLang="zh-CN" dirty="0"/>
              <a:t>_</a:t>
            </a:r>
            <a:r>
              <a:rPr kumimoji="1" lang="zh-CN" altLang="en-US" dirty="0"/>
              <a:t>栈和队列</a:t>
            </a:r>
          </a:p>
        </p:txBody>
      </p:sp>
      <p:sp>
        <p:nvSpPr>
          <p:cNvPr id="3" name="内容占位符 2"/>
          <p:cNvSpPr>
            <a:spLocks noGrp="1"/>
          </p:cNvSpPr>
          <p:nvPr>
            <p:ph idx="1"/>
          </p:nvPr>
        </p:nvSpPr>
        <p:spPr/>
        <p:txBody>
          <a:bodyPr>
            <a:normAutofit/>
          </a:bodyPr>
          <a:lstStyle/>
          <a:p>
            <a:r>
              <a:rPr kumimoji="1" lang="en-US" altLang="en-US" dirty="0" smtClean="0"/>
              <a:t>队列</a:t>
            </a:r>
            <a:r>
              <a:rPr lang="zh-CN" altLang="en-US" dirty="0" smtClean="0"/>
              <a:t>（</a:t>
            </a:r>
            <a:r>
              <a:rPr lang="en-US" altLang="zh-CN" dirty="0"/>
              <a:t>Queue</a:t>
            </a:r>
            <a:r>
              <a:rPr lang="zh-CN" altLang="en-US" dirty="0" smtClean="0"/>
              <a:t>）：运算受到限</a:t>
            </a:r>
            <a:r>
              <a:rPr lang="zh-CN" altLang="en-US" dirty="0"/>
              <a:t>制的一种线性表。只允许在表的一端进行插入，而在另一端进行删除元素的线性表。队尾（</a:t>
            </a:r>
            <a:r>
              <a:rPr lang="en-US" altLang="zh-CN" dirty="0"/>
              <a:t>rear</a:t>
            </a:r>
            <a:r>
              <a:rPr lang="zh-CN" altLang="en-US" dirty="0"/>
              <a:t>）是允许插入的一端。队头（</a:t>
            </a:r>
            <a:r>
              <a:rPr lang="en-US" altLang="zh-CN" dirty="0"/>
              <a:t>front</a:t>
            </a:r>
            <a:r>
              <a:rPr lang="zh-CN" altLang="en-US" dirty="0"/>
              <a:t>）是允许删除的一端。空队列是不含元素的空表</a:t>
            </a:r>
            <a:r>
              <a:rPr lang="zh-CN" altLang="en-US" dirty="0" smtClean="0"/>
              <a:t>。</a:t>
            </a:r>
            <a:endParaRPr lang="zh-CN" altLang="en-US" dirty="0"/>
          </a:p>
        </p:txBody>
      </p:sp>
    </p:spTree>
    <p:extLst>
      <p:ext uri="{BB962C8B-B14F-4D97-AF65-F5344CB8AC3E}">
        <p14:creationId xmlns:p14="http://schemas.microsoft.com/office/powerpoint/2010/main" val="21586815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三，线性表</a:t>
            </a:r>
            <a:r>
              <a:rPr kumimoji="1" lang="en-US" altLang="zh-CN" dirty="0"/>
              <a:t>_</a:t>
            </a:r>
            <a:r>
              <a:rPr kumimoji="1" lang="zh-CN" altLang="en-US" dirty="0"/>
              <a:t>栈和队列</a:t>
            </a:r>
          </a:p>
        </p:txBody>
      </p:sp>
      <p:sp>
        <p:nvSpPr>
          <p:cNvPr id="3" name="内容占位符 2"/>
          <p:cNvSpPr>
            <a:spLocks noGrp="1"/>
          </p:cNvSpPr>
          <p:nvPr>
            <p:ph idx="1"/>
          </p:nvPr>
        </p:nvSpPr>
        <p:spPr/>
        <p:txBody>
          <a:bodyPr/>
          <a:lstStyle/>
          <a:p>
            <a:r>
              <a:rPr lang="zh-CN" altLang="en-US" dirty="0"/>
              <a:t>假设有个队列</a:t>
            </a:r>
            <a:r>
              <a:rPr lang="en-US" altLang="zh-CN" dirty="0"/>
              <a:t>Q=</a:t>
            </a:r>
            <a:r>
              <a:rPr lang="zh-CN" altLang="en-US" dirty="0"/>
              <a:t>（</a:t>
            </a:r>
            <a:r>
              <a:rPr lang="en-US" altLang="zh-CN" dirty="0"/>
              <a:t>a1</a:t>
            </a:r>
            <a:r>
              <a:rPr lang="zh-CN" altLang="en-US" dirty="0"/>
              <a:t>，</a:t>
            </a:r>
            <a:r>
              <a:rPr lang="en-US" altLang="zh-CN" dirty="0"/>
              <a:t>a2</a:t>
            </a:r>
            <a:r>
              <a:rPr lang="zh-CN" altLang="en-US" dirty="0"/>
              <a:t>，</a:t>
            </a:r>
            <a:r>
              <a:rPr lang="en-US" altLang="zh-CN" dirty="0"/>
              <a:t>…</a:t>
            </a:r>
            <a:r>
              <a:rPr lang="zh-CN" altLang="en-US" dirty="0"/>
              <a:t>，</a:t>
            </a:r>
            <a:r>
              <a:rPr lang="en-US" altLang="zh-CN" dirty="0"/>
              <a:t>an</a:t>
            </a:r>
            <a:r>
              <a:rPr lang="zh-CN" altLang="en-US" dirty="0"/>
              <a:t>），</a:t>
            </a:r>
            <a:r>
              <a:rPr lang="zh-CN" altLang="en-US" dirty="0" smtClean="0"/>
              <a:t>如下图所示</a:t>
            </a:r>
            <a:r>
              <a:rPr lang="zh-CN" altLang="en-US" dirty="0"/>
              <a:t>，则</a:t>
            </a:r>
            <a:r>
              <a:rPr lang="en-US" altLang="zh-CN" dirty="0"/>
              <a:t>a1</a:t>
            </a:r>
            <a:r>
              <a:rPr lang="zh-CN" altLang="en-US" dirty="0"/>
              <a:t>为队头元素，</a:t>
            </a:r>
            <a:r>
              <a:rPr lang="en-US" altLang="zh-CN" dirty="0"/>
              <a:t>an</a:t>
            </a:r>
            <a:r>
              <a:rPr lang="zh-CN" altLang="en-US" dirty="0"/>
              <a:t>为队尾元素。元素入队的次序为</a:t>
            </a:r>
            <a:r>
              <a:rPr lang="en-US" altLang="zh-CN" dirty="0"/>
              <a:t>a1</a:t>
            </a:r>
            <a:r>
              <a:rPr lang="zh-CN" altLang="en-US" dirty="0"/>
              <a:t>，</a:t>
            </a:r>
            <a:r>
              <a:rPr lang="en-US" altLang="zh-CN" dirty="0"/>
              <a:t>a2</a:t>
            </a:r>
            <a:r>
              <a:rPr lang="zh-CN" altLang="en-US" dirty="0"/>
              <a:t>，</a:t>
            </a:r>
            <a:r>
              <a:rPr lang="en-US" altLang="zh-CN" dirty="0"/>
              <a:t>…</a:t>
            </a:r>
            <a:r>
              <a:rPr lang="zh-CN" altLang="en-US" dirty="0"/>
              <a:t>，</a:t>
            </a:r>
            <a:r>
              <a:rPr lang="en-US" altLang="zh-CN" dirty="0"/>
              <a:t>an</a:t>
            </a:r>
            <a:r>
              <a:rPr lang="zh-CN" altLang="en-US" dirty="0"/>
              <a:t>，而出队的次序为</a:t>
            </a:r>
            <a:r>
              <a:rPr lang="en-US" altLang="zh-CN" dirty="0"/>
              <a:t>a1</a:t>
            </a:r>
            <a:r>
              <a:rPr lang="zh-CN" altLang="en-US" dirty="0"/>
              <a:t>，</a:t>
            </a:r>
            <a:r>
              <a:rPr lang="en-US" altLang="zh-CN" dirty="0"/>
              <a:t>a2</a:t>
            </a:r>
            <a:r>
              <a:rPr lang="zh-CN" altLang="en-US" dirty="0"/>
              <a:t>，</a:t>
            </a:r>
            <a:r>
              <a:rPr lang="en-US" altLang="zh-CN" dirty="0"/>
              <a:t>…</a:t>
            </a:r>
            <a:r>
              <a:rPr lang="zh-CN" altLang="en-US" dirty="0"/>
              <a:t>，</a:t>
            </a:r>
            <a:r>
              <a:rPr lang="en-US" altLang="zh-CN" dirty="0"/>
              <a:t>an</a:t>
            </a:r>
            <a:r>
              <a:rPr lang="zh-CN" altLang="en-US" dirty="0"/>
              <a:t>。可见队列的操作是按照先进先出的原则进行的。</a:t>
            </a:r>
            <a:endParaRPr kumimoji="1" lang="zh-CN" altLang="en-US" dirty="0"/>
          </a:p>
        </p:txBody>
      </p:sp>
    </p:spTree>
    <p:extLst>
      <p:ext uri="{BB962C8B-B14F-4D97-AF65-F5344CB8AC3E}">
        <p14:creationId xmlns:p14="http://schemas.microsoft.com/office/powerpoint/2010/main" val="13723276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三，线性表</a:t>
            </a:r>
            <a:r>
              <a:rPr kumimoji="1" lang="en-US" altLang="zh-CN" dirty="0"/>
              <a:t>_</a:t>
            </a:r>
            <a:r>
              <a:rPr kumimoji="1" lang="zh-CN" altLang="en-US" dirty="0"/>
              <a:t>栈和队列</a:t>
            </a:r>
          </a:p>
        </p:txBody>
      </p:sp>
      <p:sp>
        <p:nvSpPr>
          <p:cNvPr id="3" name="内容占位符 2"/>
          <p:cNvSpPr>
            <a:spLocks noGrp="1"/>
          </p:cNvSpPr>
          <p:nvPr>
            <p:ph idx="1"/>
          </p:nvPr>
        </p:nvSpPr>
        <p:spPr/>
        <p:txBody>
          <a:bodyPr/>
          <a:lstStyle/>
          <a:p>
            <a:r>
              <a:rPr lang="zh-TW" altLang="en-US" dirty="0"/>
              <a:t>队列是先进先出（</a:t>
            </a:r>
            <a:r>
              <a:rPr lang="en-US" altLang="zh-TW" dirty="0"/>
              <a:t>First In First Out</a:t>
            </a:r>
            <a:r>
              <a:rPr lang="zh-TW" altLang="en-US" dirty="0"/>
              <a:t>，简称</a:t>
            </a:r>
            <a:r>
              <a:rPr lang="en-US" altLang="zh-TW" dirty="0"/>
              <a:t>FIFO</a:t>
            </a:r>
            <a:r>
              <a:rPr lang="zh-TW" altLang="en-US" dirty="0"/>
              <a:t>结构）或后进后出（</a:t>
            </a:r>
            <a:r>
              <a:rPr lang="en-US" altLang="zh-TW" dirty="0"/>
              <a:t>Last In Last Out</a:t>
            </a:r>
            <a:r>
              <a:rPr lang="zh-TW" altLang="en-US" dirty="0"/>
              <a:t>）的线性表，简称</a:t>
            </a:r>
            <a:r>
              <a:rPr lang="en-US" altLang="zh-TW" dirty="0"/>
              <a:t>LILO</a:t>
            </a:r>
            <a:r>
              <a:rPr lang="zh-TW" altLang="en-US" dirty="0"/>
              <a:t>结构</a:t>
            </a:r>
            <a:r>
              <a:rPr lang="zh-TW" altLang="en-US" dirty="0" smtClean="0"/>
              <a:t>。</a:t>
            </a:r>
            <a:endParaRPr lang="en-US" altLang="zh-TW" dirty="0" smtClean="0"/>
          </a:p>
          <a:p>
            <a:endParaRPr kumimoji="1" lang="zh-CN" altLang="en-US" dirty="0"/>
          </a:p>
        </p:txBody>
      </p:sp>
      <p:pic>
        <p:nvPicPr>
          <p:cNvPr id="4" name="内容占位符 3" descr="屏幕快照 2016-08-16 12.19.00.png"/>
          <p:cNvPicPr>
            <a:picLocks noChangeAspect="1"/>
          </p:cNvPicPr>
          <p:nvPr/>
        </p:nvPicPr>
        <p:blipFill rotWithShape="1">
          <a:blip r:embed="rId2">
            <a:extLst>
              <a:ext uri="{28A0092B-C50C-407E-A947-70E740481C1C}">
                <a14:useLocalDpi xmlns:a14="http://schemas.microsoft.com/office/drawing/2010/main" val="0"/>
              </a:ext>
            </a:extLst>
          </a:blip>
          <a:srcRect t="-18435" b="-21448"/>
          <a:stretch/>
        </p:blipFill>
        <p:spPr>
          <a:xfrm>
            <a:off x="740833" y="3237998"/>
            <a:ext cx="7734300" cy="1375833"/>
          </a:xfrm>
          <a:prstGeom prst="rect">
            <a:avLst/>
          </a:prstGeom>
        </p:spPr>
      </p:pic>
    </p:spTree>
    <p:extLst>
      <p:ext uri="{BB962C8B-B14F-4D97-AF65-F5344CB8AC3E}">
        <p14:creationId xmlns:p14="http://schemas.microsoft.com/office/powerpoint/2010/main" val="2413875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编码的过程</a:t>
            </a:r>
          </a:p>
        </p:txBody>
      </p:sp>
      <p:sp>
        <p:nvSpPr>
          <p:cNvPr id="3" name="内容占位符 2"/>
          <p:cNvSpPr>
            <a:spLocks noGrp="1"/>
          </p:cNvSpPr>
          <p:nvPr>
            <p:ph idx="1"/>
          </p:nvPr>
        </p:nvSpPr>
        <p:spPr/>
        <p:txBody>
          <a:bodyPr/>
          <a:lstStyle/>
          <a:p>
            <a:r>
              <a:rPr kumimoji="1" lang="zh-CN" altLang="en-US" dirty="0"/>
              <a:t>编程的步骤</a:t>
            </a:r>
            <a:r>
              <a:rPr kumimoji="1" lang="en-US" altLang="en-US" dirty="0"/>
              <a:t>（</a:t>
            </a:r>
            <a:r>
              <a:rPr kumimoji="1" lang="zh-CN" altLang="en-US" dirty="0"/>
              <a:t>各个阶段工作和任务）</a:t>
            </a:r>
            <a:endParaRPr kumimoji="1" lang="en-US" altLang="zh-CN" dirty="0"/>
          </a:p>
          <a:p>
            <a:pPr lvl="1"/>
            <a:r>
              <a:rPr kumimoji="1" lang="en-US" altLang="zh-CN" dirty="0"/>
              <a:t> </a:t>
            </a:r>
            <a:r>
              <a:rPr kumimoji="1" lang="zh-CN" altLang="en-US" dirty="0" smtClean="0"/>
              <a:t>编写代码</a:t>
            </a:r>
            <a:r>
              <a:rPr kumimoji="1" lang="en-US" altLang="zh-CN" dirty="0" smtClean="0"/>
              <a:t> </a:t>
            </a:r>
          </a:p>
          <a:p>
            <a:pPr lvl="1"/>
            <a:r>
              <a:rPr kumimoji="1" lang="en-US" altLang="zh-CN" dirty="0"/>
              <a:t> </a:t>
            </a:r>
            <a:r>
              <a:rPr kumimoji="1" lang="zh-CN" altLang="en-US" dirty="0" smtClean="0"/>
              <a:t>预处理</a:t>
            </a:r>
            <a:r>
              <a:rPr kumimoji="1" lang="en-US" altLang="zh-CN" dirty="0" smtClean="0"/>
              <a:t> </a:t>
            </a:r>
            <a:r>
              <a:rPr kumimoji="1" lang="en-US" altLang="zh-CN" dirty="0" err="1" smtClean="0"/>
              <a:t>gcc</a:t>
            </a:r>
            <a:r>
              <a:rPr kumimoji="1" lang="en-US" altLang="zh-CN" dirty="0" smtClean="0"/>
              <a:t> –</a:t>
            </a:r>
            <a:r>
              <a:rPr kumimoji="1" lang="en-US" altLang="zh-CN" dirty="0"/>
              <a:t>E</a:t>
            </a:r>
            <a:r>
              <a:rPr kumimoji="1" lang="en-US" altLang="zh-CN" dirty="0" smtClean="0"/>
              <a:t> </a:t>
            </a:r>
            <a:r>
              <a:rPr kumimoji="1" lang="en-US" altLang="zh-CN" dirty="0" err="1" smtClean="0"/>
              <a:t>hello.c</a:t>
            </a:r>
            <a:r>
              <a:rPr kumimoji="1" lang="en-US" altLang="zh-CN" dirty="0" smtClean="0"/>
              <a:t> &gt; </a:t>
            </a:r>
            <a:r>
              <a:rPr kumimoji="1" lang="en-US" altLang="zh-CN" dirty="0" err="1" smtClean="0"/>
              <a:t>hello.i</a:t>
            </a:r>
            <a:endParaRPr kumimoji="1" lang="en-US" altLang="zh-CN" dirty="0"/>
          </a:p>
          <a:p>
            <a:pPr lvl="1"/>
            <a:r>
              <a:rPr kumimoji="1" lang="en-US" altLang="zh-CN" dirty="0"/>
              <a:t> </a:t>
            </a:r>
            <a:r>
              <a:rPr kumimoji="1" lang="zh-CN" altLang="en-US" dirty="0" smtClean="0"/>
              <a:t>编译</a:t>
            </a:r>
            <a:r>
              <a:rPr kumimoji="1" lang="en-US" altLang="zh-CN" dirty="0" smtClean="0"/>
              <a:t> </a:t>
            </a:r>
            <a:r>
              <a:rPr kumimoji="1" lang="en-US" altLang="zh-CN" dirty="0" err="1" smtClean="0"/>
              <a:t>gcc</a:t>
            </a:r>
            <a:r>
              <a:rPr kumimoji="1" lang="en-US" altLang="zh-CN" dirty="0" smtClean="0"/>
              <a:t> –S </a:t>
            </a:r>
            <a:r>
              <a:rPr kumimoji="1" lang="en-US" altLang="zh-CN" dirty="0" err="1" smtClean="0"/>
              <a:t>hello.i</a:t>
            </a:r>
            <a:r>
              <a:rPr kumimoji="1" lang="en-US" altLang="zh-CN" dirty="0" smtClean="0"/>
              <a:t>  (</a:t>
            </a:r>
            <a:r>
              <a:rPr kumimoji="1" lang="en-US" altLang="zh-CN" dirty="0" err="1" smtClean="0"/>
              <a:t>hello.s</a:t>
            </a:r>
            <a:r>
              <a:rPr kumimoji="1" lang="en-US" altLang="zh-CN" dirty="0" smtClean="0"/>
              <a:t>)</a:t>
            </a:r>
          </a:p>
          <a:p>
            <a:pPr lvl="1"/>
            <a:r>
              <a:rPr kumimoji="1" lang="zh-CN" altLang="zh-CN" dirty="0"/>
              <a:t> </a:t>
            </a:r>
            <a:r>
              <a:rPr kumimoji="1" lang="zh-CN" altLang="en-US" dirty="0" smtClean="0"/>
              <a:t>汇编 </a:t>
            </a:r>
            <a:r>
              <a:rPr kumimoji="1" lang="en-US" altLang="zh-CN" dirty="0" err="1" smtClean="0"/>
              <a:t>gcc</a:t>
            </a:r>
            <a:r>
              <a:rPr kumimoji="1" lang="en-US" altLang="zh-CN" dirty="0" smtClean="0"/>
              <a:t> </a:t>
            </a:r>
            <a:r>
              <a:rPr kumimoji="1" lang="en-US" altLang="zh-CN" dirty="0"/>
              <a:t>–c </a:t>
            </a:r>
            <a:r>
              <a:rPr kumimoji="1" lang="en-US" altLang="zh-CN" dirty="0" err="1"/>
              <a:t>hello.s</a:t>
            </a:r>
            <a:r>
              <a:rPr kumimoji="1" lang="en-US" altLang="zh-CN" dirty="0"/>
              <a:t>  (</a:t>
            </a:r>
            <a:r>
              <a:rPr kumimoji="1" lang="en-US" altLang="zh-CN" dirty="0" err="1"/>
              <a:t>hello.o</a:t>
            </a:r>
            <a:r>
              <a:rPr kumimoji="1" lang="en-US" altLang="zh-CN" dirty="0" smtClean="0"/>
              <a:t>)</a:t>
            </a:r>
            <a:endParaRPr kumimoji="1" lang="en-US" altLang="zh-CN" dirty="0"/>
          </a:p>
          <a:p>
            <a:pPr lvl="1"/>
            <a:r>
              <a:rPr kumimoji="1" lang="en-US" altLang="zh-CN" dirty="0"/>
              <a:t> </a:t>
            </a:r>
            <a:r>
              <a:rPr kumimoji="1" lang="zh-CN" altLang="en-US" dirty="0" smtClean="0"/>
              <a:t>链接</a:t>
            </a:r>
            <a:r>
              <a:rPr kumimoji="1" lang="en-US" altLang="zh-CN" dirty="0" smtClean="0"/>
              <a:t> </a:t>
            </a:r>
            <a:r>
              <a:rPr kumimoji="1" lang="en-US" altLang="zh-CN" dirty="0" err="1" smtClean="0"/>
              <a:t>gcc</a:t>
            </a:r>
            <a:r>
              <a:rPr kumimoji="1" lang="zh-CN" altLang="en-US" dirty="0" smtClean="0"/>
              <a:t> </a:t>
            </a:r>
            <a:r>
              <a:rPr kumimoji="1" lang="en-US" altLang="zh-CN" dirty="0" err="1" smtClean="0"/>
              <a:t>hello.o</a:t>
            </a:r>
            <a:r>
              <a:rPr kumimoji="1" lang="zh-CN" altLang="en-US" dirty="0" smtClean="0"/>
              <a:t> </a:t>
            </a:r>
            <a:endParaRPr kumimoji="1" lang="en-US" altLang="zh-CN" dirty="0" smtClean="0"/>
          </a:p>
          <a:p>
            <a:pPr lvl="1"/>
            <a:r>
              <a:rPr kumimoji="1" lang="zh-CN" altLang="zh-CN" dirty="0"/>
              <a:t> </a:t>
            </a:r>
            <a:r>
              <a:rPr kumimoji="1" lang="zh-CN" altLang="en-US" dirty="0" smtClean="0"/>
              <a:t>运行</a:t>
            </a:r>
            <a:r>
              <a:rPr kumimoji="1" lang="en-US" altLang="zh-CN" dirty="0" smtClean="0"/>
              <a:t> ./</a:t>
            </a:r>
            <a:r>
              <a:rPr kumimoji="1" lang="en-US" altLang="zh-CN" dirty="0" err="1" smtClean="0"/>
              <a:t>a.out</a:t>
            </a:r>
            <a:endParaRPr kumimoji="1" lang="zh-CN" altLang="en-US" dirty="0"/>
          </a:p>
          <a:p>
            <a:endParaRPr kumimoji="1" lang="zh-CN" altLang="en-US" dirty="0"/>
          </a:p>
        </p:txBody>
      </p:sp>
    </p:spTree>
    <p:extLst>
      <p:ext uri="{BB962C8B-B14F-4D97-AF65-F5344CB8AC3E}">
        <p14:creationId xmlns:p14="http://schemas.microsoft.com/office/powerpoint/2010/main" val="2583513269"/>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三，线性表</a:t>
            </a:r>
            <a:r>
              <a:rPr kumimoji="1" lang="en-US" altLang="zh-CN" dirty="0"/>
              <a:t>_</a:t>
            </a:r>
            <a:r>
              <a:rPr kumimoji="1" lang="zh-CN" altLang="en-US" dirty="0"/>
              <a:t>栈和队列</a:t>
            </a:r>
          </a:p>
        </p:txBody>
      </p:sp>
      <p:sp>
        <p:nvSpPr>
          <p:cNvPr id="3" name="内容占位符 2"/>
          <p:cNvSpPr>
            <a:spLocks noGrp="1"/>
          </p:cNvSpPr>
          <p:nvPr>
            <p:ph idx="1"/>
          </p:nvPr>
        </p:nvSpPr>
        <p:spPr/>
        <p:txBody>
          <a:bodyPr>
            <a:normAutofit/>
          </a:bodyPr>
          <a:lstStyle/>
          <a:p>
            <a:r>
              <a:rPr lang="zh-CN" altLang="en-US" dirty="0" smtClean="0"/>
              <a:t>基本操作：</a:t>
            </a:r>
            <a:endParaRPr lang="en-US" altLang="zh-CN" dirty="0" smtClean="0"/>
          </a:p>
          <a:p>
            <a:r>
              <a:rPr lang="zh-CN" altLang="en-US" dirty="0" smtClean="0"/>
              <a:t>队列的初始化</a:t>
            </a:r>
            <a:endParaRPr lang="en-US" altLang="zh-CN" dirty="0" smtClean="0"/>
          </a:p>
          <a:p>
            <a:r>
              <a:rPr lang="zh-CN" altLang="en-US" dirty="0" smtClean="0"/>
              <a:t>判断队列是否为空队列</a:t>
            </a:r>
            <a:endParaRPr lang="en-US" altLang="zh-CN" dirty="0" smtClean="0"/>
          </a:p>
          <a:p>
            <a:r>
              <a:rPr lang="zh-CN" altLang="en-US" dirty="0" smtClean="0"/>
              <a:t>入队</a:t>
            </a:r>
            <a:endParaRPr lang="en-US" altLang="zh-CN" dirty="0"/>
          </a:p>
          <a:p>
            <a:r>
              <a:rPr lang="zh-CN" altLang="en-US" dirty="0" smtClean="0"/>
              <a:t>出队</a:t>
            </a:r>
            <a:endParaRPr lang="en-US" altLang="zh-CN" dirty="0" smtClean="0"/>
          </a:p>
          <a:p>
            <a:r>
              <a:rPr lang="zh-CN" altLang="en-US" dirty="0" smtClean="0"/>
              <a:t>读取队头元素</a:t>
            </a:r>
            <a:endParaRPr lang="zh-CN" altLang="en-US" dirty="0"/>
          </a:p>
        </p:txBody>
      </p:sp>
    </p:spTree>
    <p:extLst>
      <p:ext uri="{BB962C8B-B14F-4D97-AF65-F5344CB8AC3E}">
        <p14:creationId xmlns:p14="http://schemas.microsoft.com/office/powerpoint/2010/main" val="24138757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三，线性表</a:t>
            </a:r>
            <a:r>
              <a:rPr kumimoji="1" lang="en-US" altLang="zh-CN" dirty="0"/>
              <a:t>_</a:t>
            </a:r>
            <a:r>
              <a:rPr kumimoji="1" lang="zh-CN" altLang="en-US" dirty="0"/>
              <a:t>栈和队列</a:t>
            </a:r>
          </a:p>
        </p:txBody>
      </p:sp>
      <p:sp>
        <p:nvSpPr>
          <p:cNvPr id="3" name="内容占位符 2"/>
          <p:cNvSpPr>
            <a:spLocks noGrp="1"/>
          </p:cNvSpPr>
          <p:nvPr>
            <p:ph idx="1"/>
          </p:nvPr>
        </p:nvSpPr>
        <p:spPr/>
        <p:txBody>
          <a:bodyPr>
            <a:normAutofit/>
          </a:bodyPr>
          <a:lstStyle/>
          <a:p>
            <a:r>
              <a:rPr lang="zh-CN" altLang="en-US" sz="2600" dirty="0"/>
              <a:t>链式队列（链式存储</a:t>
            </a:r>
            <a:r>
              <a:rPr lang="zh-CN" altLang="en-US" sz="2600" dirty="0" smtClean="0"/>
              <a:t>）</a:t>
            </a:r>
            <a:endParaRPr lang="en-US" altLang="zh-CN" sz="2600" dirty="0" smtClean="0"/>
          </a:p>
          <a:p>
            <a:r>
              <a:rPr lang="zh-CN" altLang="en-US" sz="2600" dirty="0"/>
              <a:t>链队列是队列的链式存储表示，或者说链队列是只允许在表尾进行插入、表头进行删除运算的单链表。在该单链表中指向允许删除的一端即表头的指针称为队 头（</a:t>
            </a:r>
            <a:r>
              <a:rPr lang="en-US" altLang="zh-CN" sz="2600" dirty="0"/>
              <a:t>front</a:t>
            </a:r>
            <a:r>
              <a:rPr lang="zh-CN" altLang="en-US" sz="2600" dirty="0"/>
              <a:t>）指针，指向允许插入的一端即表尾的指针称为队尾（</a:t>
            </a:r>
            <a:r>
              <a:rPr lang="en-US" altLang="zh-CN" sz="2600" dirty="0"/>
              <a:t>rear</a:t>
            </a:r>
            <a:r>
              <a:rPr lang="zh-CN" altLang="en-US" sz="2600" dirty="0"/>
              <a:t>）指针。一个链队列由队头、队尾指针唯一确定。在表尾的插入运算称为入队，在表 头的删除运算称为出队。</a:t>
            </a:r>
          </a:p>
          <a:p>
            <a:endParaRPr kumimoji="1" lang="zh-CN" altLang="en-US" dirty="0"/>
          </a:p>
        </p:txBody>
      </p:sp>
    </p:spTree>
    <p:extLst>
      <p:ext uri="{BB962C8B-B14F-4D97-AF65-F5344CB8AC3E}">
        <p14:creationId xmlns:p14="http://schemas.microsoft.com/office/powerpoint/2010/main" val="241387576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三，线性表</a:t>
            </a:r>
            <a:r>
              <a:rPr kumimoji="1" lang="en-US" altLang="zh-CN" dirty="0"/>
              <a:t>_</a:t>
            </a:r>
            <a:r>
              <a:rPr kumimoji="1" lang="zh-CN" altLang="en-US" dirty="0"/>
              <a:t>栈和队列</a:t>
            </a:r>
          </a:p>
        </p:txBody>
      </p:sp>
      <p:sp>
        <p:nvSpPr>
          <p:cNvPr id="3" name="内容占位符 2"/>
          <p:cNvSpPr>
            <a:spLocks noGrp="1"/>
          </p:cNvSpPr>
          <p:nvPr>
            <p:ph idx="1"/>
          </p:nvPr>
        </p:nvSpPr>
        <p:spPr/>
        <p:txBody>
          <a:bodyPr>
            <a:normAutofit/>
          </a:bodyPr>
          <a:lstStyle/>
          <a:p>
            <a:r>
              <a:rPr lang="zh-CN" altLang="en-US" sz="2200" dirty="0"/>
              <a:t>链队列和链栈类似，其优点也是不受连续存储空间大小的限制，故不需考虑队满的问题。与线性单链表类似，为简化边界条件的处理，可为链队列添加一个头 结点，并另队头指针指向头结点。需注意在有头结点的链队列的出队操作中，一般只需修改队头指针，但当原队列中只有一个结点时，该结点既是队头也是队尾，故 删去此结点时亦需修改队尾指针，使其指向头结点，且删去此结点后队列变空。在无头结点的链队列中，判断链队列为空的条件是队头指针为空；在添加了头结点的 链队列中，判断链队列为空的条件是队头指针和队尾指针相等均指向头结点</a:t>
            </a:r>
            <a:r>
              <a:rPr lang="zh-CN" altLang="en-US" sz="2200" dirty="0" smtClean="0"/>
              <a:t>。下图是一个带头结</a:t>
            </a:r>
            <a:r>
              <a:rPr lang="zh-CN" altLang="en-US" sz="2200" dirty="0"/>
              <a:t>点的链队列示意图，其中</a:t>
            </a:r>
            <a:r>
              <a:rPr lang="en-US" altLang="zh-CN" sz="2200" dirty="0"/>
              <a:t>front</a:t>
            </a:r>
            <a:r>
              <a:rPr lang="zh-CN" altLang="en-US" sz="2200" dirty="0"/>
              <a:t>表示队头指针，</a:t>
            </a:r>
            <a:r>
              <a:rPr lang="en-US" altLang="zh-CN" sz="2200" dirty="0"/>
              <a:t>rear</a:t>
            </a:r>
            <a:r>
              <a:rPr lang="zh-CN" altLang="en-US" sz="2200" dirty="0" smtClean="0"/>
              <a:t>表示队尾指针</a:t>
            </a:r>
            <a:r>
              <a:rPr lang="en-US" altLang="en-US" sz="2200" dirty="0" smtClean="0"/>
              <a:t>。</a:t>
            </a:r>
            <a:endParaRPr kumimoji="1" lang="zh-CN" altLang="en-US" sz="2200" dirty="0"/>
          </a:p>
        </p:txBody>
      </p:sp>
    </p:spTree>
    <p:extLst>
      <p:ext uri="{BB962C8B-B14F-4D97-AF65-F5344CB8AC3E}">
        <p14:creationId xmlns:p14="http://schemas.microsoft.com/office/powerpoint/2010/main" val="24138757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三，线性表</a:t>
            </a:r>
            <a:r>
              <a:rPr kumimoji="1" lang="en-US" altLang="zh-CN" dirty="0"/>
              <a:t>_</a:t>
            </a:r>
            <a:r>
              <a:rPr kumimoji="1" lang="zh-CN" altLang="en-US" dirty="0"/>
              <a:t>栈和队列</a:t>
            </a:r>
          </a:p>
        </p:txBody>
      </p:sp>
      <p:pic>
        <p:nvPicPr>
          <p:cNvPr id="4" name="内容占位符 3" descr="屏幕快照 2016-08-16 12.26.28.png"/>
          <p:cNvPicPr>
            <a:picLocks noGrp="1" noChangeAspect="1"/>
          </p:cNvPicPr>
          <p:nvPr>
            <p:ph idx="1"/>
          </p:nvPr>
        </p:nvPicPr>
        <p:blipFill>
          <a:blip r:embed="rId2">
            <a:extLst>
              <a:ext uri="{28A0092B-C50C-407E-A947-70E740481C1C}">
                <a14:useLocalDpi xmlns:a14="http://schemas.microsoft.com/office/drawing/2010/main" val="0"/>
              </a:ext>
            </a:extLst>
          </a:blip>
          <a:srcRect l="-47747" r="-47747"/>
          <a:stretch>
            <a:fillRect/>
          </a:stretch>
        </p:blipFill>
        <p:spPr>
          <a:xfrm>
            <a:off x="626536" y="1388531"/>
            <a:ext cx="8009467" cy="4404898"/>
          </a:xfrm>
        </p:spPr>
      </p:pic>
    </p:spTree>
    <p:extLst>
      <p:ext uri="{BB962C8B-B14F-4D97-AF65-F5344CB8AC3E}">
        <p14:creationId xmlns:p14="http://schemas.microsoft.com/office/powerpoint/2010/main" val="24138757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三，线性表</a:t>
            </a:r>
            <a:r>
              <a:rPr kumimoji="1" lang="en-US" altLang="zh-CN" dirty="0"/>
              <a:t>_</a:t>
            </a:r>
            <a:r>
              <a:rPr kumimoji="1" lang="zh-CN" altLang="en-US" dirty="0"/>
              <a:t>栈和队列</a:t>
            </a:r>
          </a:p>
        </p:txBody>
      </p:sp>
      <p:sp>
        <p:nvSpPr>
          <p:cNvPr id="3" name="内容占位符 2"/>
          <p:cNvSpPr>
            <a:spLocks noGrp="1"/>
          </p:cNvSpPr>
          <p:nvPr>
            <p:ph idx="1"/>
          </p:nvPr>
        </p:nvSpPr>
        <p:spPr/>
        <p:txBody>
          <a:bodyPr/>
          <a:lstStyle/>
          <a:p>
            <a:r>
              <a:rPr lang="zh-CN" altLang="en-US" dirty="0"/>
              <a:t>链队列的</a:t>
            </a:r>
            <a:r>
              <a:rPr lang="zh-CN" altLang="en-US" dirty="0" smtClean="0"/>
              <a:t>基本操作：</a:t>
            </a:r>
            <a:endParaRPr lang="en-US" altLang="zh-CN" dirty="0" smtClean="0"/>
          </a:p>
          <a:p>
            <a:pPr marL="0" indent="0">
              <a:buNone/>
            </a:pPr>
            <a:r>
              <a:rPr lang="en-US" altLang="zh-CN" dirty="0"/>
              <a:t>	</a:t>
            </a:r>
            <a:r>
              <a:rPr lang="zh-CN" altLang="en-US" dirty="0" smtClean="0"/>
              <a:t>链队列的</a:t>
            </a:r>
            <a:r>
              <a:rPr lang="zh-CN" altLang="en-US" dirty="0"/>
              <a:t>初始化、判队空、入队、出队、取队头元素、销毁队列操作</a:t>
            </a:r>
            <a:r>
              <a:rPr lang="zh-CN" altLang="en-US" dirty="0" smtClean="0"/>
              <a:t>。</a:t>
            </a:r>
            <a:endParaRPr lang="en-US" altLang="zh-CN" dirty="0" smtClean="0"/>
          </a:p>
          <a:p>
            <a:pPr marL="0" indent="0">
              <a:buNone/>
            </a:pPr>
            <a:endParaRPr kumimoji="1" lang="en-US" altLang="zh-CN" dirty="0"/>
          </a:p>
          <a:p>
            <a:pPr marL="0" indent="0">
              <a:buNone/>
            </a:pPr>
            <a:r>
              <a:rPr kumimoji="1" lang="en-US" altLang="zh-CN" dirty="0"/>
              <a:t>	</a:t>
            </a:r>
            <a:r>
              <a:rPr kumimoji="1" lang="zh-CN" altLang="en-US" dirty="0" smtClean="0"/>
              <a:t>思考题：</a:t>
            </a:r>
            <a:endParaRPr kumimoji="1" lang="en-US" altLang="zh-CN" dirty="0" smtClean="0"/>
          </a:p>
          <a:p>
            <a:pPr marL="0" indent="0">
              <a:buNone/>
            </a:pPr>
            <a:r>
              <a:rPr kumimoji="1" lang="en-US" altLang="zh-CN" dirty="0"/>
              <a:t>	</a:t>
            </a:r>
            <a:r>
              <a:rPr kumimoji="1" lang="en-US" altLang="zh-CN" dirty="0" smtClean="0"/>
              <a:t>	</a:t>
            </a:r>
            <a:r>
              <a:rPr kumimoji="1" lang="zh-CN" altLang="en-US" dirty="0" smtClean="0"/>
              <a:t>利用两个栈实现一个队列的操作；利用连两个队列实现一个栈的操作</a:t>
            </a:r>
            <a:endParaRPr kumimoji="1" lang="zh-CN" altLang="en-US" dirty="0"/>
          </a:p>
        </p:txBody>
      </p:sp>
    </p:spTree>
    <p:extLst>
      <p:ext uri="{BB962C8B-B14F-4D97-AF65-F5344CB8AC3E}">
        <p14:creationId xmlns:p14="http://schemas.microsoft.com/office/powerpoint/2010/main" val="407581768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四、线性表</a:t>
            </a:r>
            <a:r>
              <a:rPr kumimoji="1" lang="en-US" altLang="zh-CN" dirty="0" smtClean="0"/>
              <a:t>_</a:t>
            </a:r>
            <a:r>
              <a:rPr kumimoji="1" lang="zh-CN" altLang="en-US" dirty="0" smtClean="0"/>
              <a:t>哈希表</a:t>
            </a:r>
            <a:endParaRPr kumimoji="1" lang="zh-CN" altLang="en-US" dirty="0"/>
          </a:p>
        </p:txBody>
      </p:sp>
      <p:sp>
        <p:nvSpPr>
          <p:cNvPr id="3" name="内容占位符 2"/>
          <p:cNvSpPr>
            <a:spLocks noGrp="1"/>
          </p:cNvSpPr>
          <p:nvPr>
            <p:ph idx="1"/>
          </p:nvPr>
        </p:nvSpPr>
        <p:spPr/>
        <p:txBody>
          <a:bodyPr/>
          <a:lstStyle/>
          <a:p>
            <a:r>
              <a:rPr lang="zh-CN" altLang="en-US" dirty="0" smtClean="0"/>
              <a:t>通用哈希表</a:t>
            </a:r>
            <a:endParaRPr lang="en-US" altLang="zh-CN" dirty="0" smtClean="0"/>
          </a:p>
          <a:p>
            <a:pPr marL="0" indent="0">
              <a:buNone/>
            </a:pPr>
            <a:r>
              <a:rPr lang="en-US" altLang="zh-CN" dirty="0" smtClean="0"/>
              <a:t>	</a:t>
            </a:r>
            <a:r>
              <a:rPr lang="zh-CN" altLang="en-US" dirty="0" smtClean="0"/>
              <a:t>散列表（</a:t>
            </a:r>
            <a:r>
              <a:rPr lang="en-US" altLang="zh-CN" dirty="0" smtClean="0"/>
              <a:t>hash</a:t>
            </a:r>
            <a:r>
              <a:rPr lang="en-US" altLang="en-US" dirty="0" smtClean="0"/>
              <a:t> </a:t>
            </a:r>
            <a:r>
              <a:rPr lang="en-US" altLang="zh-CN" dirty="0" smtClean="0"/>
              <a:t>table</a:t>
            </a:r>
            <a:r>
              <a:rPr lang="zh-CN" altLang="en-US" dirty="0"/>
              <a:t>，也叫哈希表），是根据关键码值</a:t>
            </a:r>
            <a:r>
              <a:rPr lang="en-US" altLang="zh-CN" dirty="0" smtClean="0"/>
              <a:t>(key</a:t>
            </a:r>
            <a:r>
              <a:rPr lang="en-US" altLang="en-US" dirty="0" smtClean="0"/>
              <a:t> </a:t>
            </a:r>
            <a:r>
              <a:rPr lang="en-US" altLang="zh-CN" dirty="0" smtClean="0"/>
              <a:t>value</a:t>
            </a:r>
            <a:r>
              <a:rPr lang="en-US" altLang="zh-CN" dirty="0"/>
              <a:t>)</a:t>
            </a:r>
            <a:r>
              <a:rPr lang="zh-CN" altLang="en-US" dirty="0"/>
              <a:t>而直接进行访问的数据结构。也就是说，它通过把关键码值映射到表中一个位置来访问记录，以加快查找的速度。这个映射函数叫做散列函数，存放记录的数组叫做散列表。</a:t>
            </a:r>
            <a:endParaRPr kumimoji="1" lang="zh-CN" altLang="en-US" dirty="0"/>
          </a:p>
        </p:txBody>
      </p:sp>
    </p:spTree>
    <p:extLst>
      <p:ext uri="{BB962C8B-B14F-4D97-AF65-F5344CB8AC3E}">
        <p14:creationId xmlns:p14="http://schemas.microsoft.com/office/powerpoint/2010/main" val="8278040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四、线性表</a:t>
            </a:r>
            <a:r>
              <a:rPr kumimoji="1" lang="en-US" altLang="zh-CN" dirty="0" smtClean="0"/>
              <a:t>_</a:t>
            </a:r>
            <a:r>
              <a:rPr kumimoji="1" lang="zh-CN" altLang="en-US" dirty="0" smtClean="0"/>
              <a:t>哈希表</a:t>
            </a:r>
            <a:endParaRPr kumimoji="1"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哈希表工作原理</a:t>
            </a:r>
            <a:endParaRPr lang="en-US" altLang="zh-CN" dirty="0" smtClean="0"/>
          </a:p>
          <a:p>
            <a:pPr marL="0" indent="0">
              <a:buNone/>
            </a:pPr>
            <a:r>
              <a:rPr lang="en-US" altLang="zh-CN" dirty="0" smtClean="0"/>
              <a:t>	</a:t>
            </a:r>
            <a:r>
              <a:rPr lang="zh-CN" altLang="en-US" dirty="0"/>
              <a:t>哈希表</a:t>
            </a:r>
            <a:r>
              <a:rPr lang="en-US" altLang="zh-CN" dirty="0" err="1"/>
              <a:t>hashtable</a:t>
            </a:r>
            <a:r>
              <a:rPr lang="en-US" altLang="zh-CN" dirty="0"/>
              <a:t>(key</a:t>
            </a:r>
            <a:r>
              <a:rPr lang="zh-CN" altLang="en-US" dirty="0"/>
              <a:t>，</a:t>
            </a:r>
            <a:r>
              <a:rPr lang="en-US" altLang="zh-CN" dirty="0"/>
              <a:t>value)</a:t>
            </a:r>
            <a:r>
              <a:rPr lang="zh-CN" altLang="en-US" dirty="0"/>
              <a:t> 的做法其实很简单，就是把</a:t>
            </a:r>
            <a:r>
              <a:rPr lang="en-US" altLang="zh-CN" dirty="0"/>
              <a:t>Key</a:t>
            </a:r>
            <a:r>
              <a:rPr lang="zh-CN" altLang="en-US" dirty="0"/>
              <a:t>通过一个固定的算法函数既所谓的哈希函数转换成一个整型数字，然后就将该数字对数组长度进行取余，取余结果就当作数组的下标，将</a:t>
            </a:r>
            <a:r>
              <a:rPr lang="en-US" altLang="zh-CN" dirty="0"/>
              <a:t>value</a:t>
            </a:r>
            <a:r>
              <a:rPr lang="zh-CN" altLang="en-US" dirty="0"/>
              <a:t>存储在以该数字为下标的数组空间里。 </a:t>
            </a:r>
            <a:r>
              <a:rPr lang="en-US" altLang="zh-CN" dirty="0"/>
              <a:t>     </a:t>
            </a:r>
            <a:r>
              <a:rPr lang="zh-CN" altLang="en-US" dirty="0"/>
              <a:t>而当使用哈希表进行查询的时候，就是再次使用哈希函数将</a:t>
            </a:r>
            <a:r>
              <a:rPr lang="en-US" altLang="zh-CN" dirty="0"/>
              <a:t>key</a:t>
            </a:r>
            <a:r>
              <a:rPr lang="zh-CN" altLang="en-US" dirty="0"/>
              <a:t>转换为对应的数组下标，并定位到该空间获取</a:t>
            </a:r>
            <a:r>
              <a:rPr lang="en-US" altLang="zh-CN" dirty="0"/>
              <a:t>value</a:t>
            </a:r>
            <a:r>
              <a:rPr lang="zh-CN" altLang="en-US" dirty="0"/>
              <a:t>，如此一来，就可以充分利用到数组的定位性能进行数据定位。</a:t>
            </a:r>
            <a:endParaRPr kumimoji="1" lang="zh-CN" altLang="en-US" dirty="0"/>
          </a:p>
        </p:txBody>
      </p:sp>
    </p:spTree>
    <p:extLst>
      <p:ext uri="{BB962C8B-B14F-4D97-AF65-F5344CB8AC3E}">
        <p14:creationId xmlns:p14="http://schemas.microsoft.com/office/powerpoint/2010/main" val="331749588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四、线性表</a:t>
            </a:r>
            <a:r>
              <a:rPr kumimoji="1" lang="en-US" altLang="zh-CN" dirty="0" smtClean="0"/>
              <a:t>_</a:t>
            </a:r>
            <a:r>
              <a:rPr kumimoji="1" lang="zh-CN" altLang="en-US" dirty="0" smtClean="0"/>
              <a:t>哈希表</a:t>
            </a:r>
            <a:endParaRPr kumimoji="1" lang="zh-CN" altLang="en-US" dirty="0"/>
          </a:p>
        </p:txBody>
      </p:sp>
      <p:sp>
        <p:nvSpPr>
          <p:cNvPr id="3" name="内容占位符 2"/>
          <p:cNvSpPr>
            <a:spLocks noGrp="1"/>
          </p:cNvSpPr>
          <p:nvPr>
            <p:ph idx="1"/>
          </p:nvPr>
        </p:nvSpPr>
        <p:spPr/>
        <p:txBody>
          <a:bodyPr>
            <a:normAutofit lnSpcReduction="10000"/>
          </a:bodyPr>
          <a:lstStyle/>
          <a:p>
            <a:r>
              <a:rPr lang="zh-CN" altLang="en-US" dirty="0" smtClean="0"/>
              <a:t>内核哈希表</a:t>
            </a:r>
            <a:endParaRPr lang="en-US" altLang="zh-CN" dirty="0" smtClean="0"/>
          </a:p>
          <a:p>
            <a:pPr marL="0" indent="0">
              <a:buNone/>
            </a:pPr>
            <a:r>
              <a:rPr lang="en-US" altLang="zh-CN" dirty="0" smtClean="0"/>
              <a:t>	</a:t>
            </a:r>
            <a:r>
              <a:rPr lang="zh-CN" altLang="en-US" dirty="0" smtClean="0"/>
              <a:t>精</a:t>
            </a:r>
            <a:r>
              <a:rPr lang="zh-CN" altLang="en-US" dirty="0"/>
              <a:t>益求精的</a:t>
            </a:r>
            <a:r>
              <a:rPr lang="en-US" altLang="zh-CN" dirty="0"/>
              <a:t>Linux</a:t>
            </a:r>
            <a:r>
              <a:rPr lang="zh-CN" altLang="en-US" dirty="0"/>
              <a:t>链表设计</a:t>
            </a:r>
            <a:r>
              <a:rPr lang="zh-CN" altLang="en-US" dirty="0" smtClean="0"/>
              <a:t>者</a:t>
            </a:r>
            <a:r>
              <a:rPr lang="zh-CN" altLang="en-US" dirty="0"/>
              <a:t>认为双头（</a:t>
            </a:r>
            <a:r>
              <a:rPr lang="en-US" altLang="zh-CN" dirty="0"/>
              <a:t>next</a:t>
            </a:r>
            <a:r>
              <a:rPr lang="zh-CN" altLang="en-US" dirty="0"/>
              <a:t>、</a:t>
            </a:r>
            <a:r>
              <a:rPr lang="en-US" altLang="zh-CN" dirty="0" err="1"/>
              <a:t>prev</a:t>
            </a:r>
            <a:r>
              <a:rPr lang="zh-CN" altLang="en-US" dirty="0"/>
              <a:t>）</a:t>
            </a:r>
            <a:r>
              <a:rPr lang="zh-CN" altLang="en-US" dirty="0" smtClean="0"/>
              <a:t>的链表对于</a:t>
            </a:r>
            <a:r>
              <a:rPr lang="en-US" altLang="zh-CN" dirty="0"/>
              <a:t>HASH</a:t>
            </a:r>
            <a:r>
              <a:rPr lang="zh-CN" altLang="en-US" dirty="0" smtClean="0"/>
              <a:t>表来说</a:t>
            </a:r>
            <a:r>
              <a:rPr lang="en-US" altLang="zh-CN" dirty="0" smtClean="0"/>
              <a:t>“</a:t>
            </a:r>
            <a:r>
              <a:rPr lang="zh-CN" altLang="en-US" dirty="0" smtClean="0"/>
              <a:t>过于浪费</a:t>
            </a:r>
            <a:r>
              <a:rPr lang="en-US" altLang="zh-CN" dirty="0" smtClean="0"/>
              <a:t>”</a:t>
            </a:r>
            <a:r>
              <a:rPr lang="zh-CN" altLang="en-US" dirty="0" smtClean="0"/>
              <a:t>，</a:t>
            </a:r>
            <a:r>
              <a:rPr lang="zh-CN" altLang="en-US" dirty="0"/>
              <a:t>因而另行设计了一套用于</a:t>
            </a:r>
            <a:r>
              <a:rPr lang="en-US" altLang="zh-CN" dirty="0"/>
              <a:t>HASH</a:t>
            </a:r>
            <a:r>
              <a:rPr lang="zh-CN" altLang="en-US" dirty="0"/>
              <a:t>表应用的</a:t>
            </a:r>
            <a:r>
              <a:rPr lang="en-US" altLang="zh-CN" dirty="0" err="1"/>
              <a:t>hlist</a:t>
            </a:r>
            <a:r>
              <a:rPr lang="zh-CN" altLang="en-US" dirty="0" smtClean="0"/>
              <a:t>数据结构 </a:t>
            </a:r>
            <a:r>
              <a:rPr lang="en-US" altLang="zh-CN" dirty="0" smtClean="0"/>
              <a:t>--</a:t>
            </a:r>
            <a:r>
              <a:rPr lang="zh-CN" altLang="en-US" dirty="0" smtClean="0"/>
              <a:t> 单指针表头双循环链表。</a:t>
            </a:r>
            <a:r>
              <a:rPr lang="en-US" altLang="zh-CN" dirty="0" err="1"/>
              <a:t>hlist</a:t>
            </a:r>
            <a:r>
              <a:rPr lang="zh-CN" altLang="en-US" dirty="0"/>
              <a:t>的表头仅有一个指向首节点的指针，而没有指向尾节点的指针，这样在可能是海量的</a:t>
            </a:r>
            <a:r>
              <a:rPr lang="en-US" altLang="zh-CN" dirty="0"/>
              <a:t>HASH</a:t>
            </a:r>
            <a:r>
              <a:rPr lang="zh-CN" altLang="en-US" dirty="0"/>
              <a:t>表中存储的表头就能减少一半的空间消耗。</a:t>
            </a:r>
            <a:endParaRPr kumimoji="1" lang="zh-CN" altLang="en-US" dirty="0"/>
          </a:p>
        </p:txBody>
      </p:sp>
    </p:spTree>
    <p:extLst>
      <p:ext uri="{BB962C8B-B14F-4D97-AF65-F5344CB8AC3E}">
        <p14:creationId xmlns:p14="http://schemas.microsoft.com/office/powerpoint/2010/main" val="179342635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四、线性表</a:t>
            </a:r>
            <a:r>
              <a:rPr kumimoji="1" lang="en-US" altLang="zh-CN" dirty="0" smtClean="0"/>
              <a:t>_</a:t>
            </a:r>
            <a:r>
              <a:rPr kumimoji="1" lang="zh-CN" altLang="en-US" dirty="0" smtClean="0"/>
              <a:t>哈希表</a:t>
            </a:r>
            <a:endParaRPr kumimoji="1" lang="zh-CN" altLang="en-US" dirty="0"/>
          </a:p>
        </p:txBody>
      </p:sp>
      <p:sp>
        <p:nvSpPr>
          <p:cNvPr id="3" name="内容占位符 2"/>
          <p:cNvSpPr>
            <a:spLocks noGrp="1"/>
          </p:cNvSpPr>
          <p:nvPr>
            <p:ph idx="1"/>
          </p:nvPr>
        </p:nvSpPr>
        <p:spPr/>
        <p:txBody>
          <a:bodyPr>
            <a:normAutofit lnSpcReduction="10000"/>
          </a:bodyPr>
          <a:lstStyle/>
          <a:p>
            <a:r>
              <a:rPr lang="en-US" altLang="en-US" dirty="0" smtClean="0"/>
              <a:t>内核</a:t>
            </a:r>
            <a:r>
              <a:rPr lang="zh-CN" altLang="en-US" dirty="0" smtClean="0"/>
              <a:t>哈希表</a:t>
            </a:r>
            <a:endParaRPr lang="en-US" altLang="zh-CN" dirty="0" smtClean="0"/>
          </a:p>
          <a:p>
            <a:pPr marL="0" indent="0">
              <a:buNone/>
            </a:pPr>
            <a:r>
              <a:rPr kumimoji="1" lang="en-US" altLang="zh-CN" dirty="0" smtClean="0"/>
              <a:t>	</a:t>
            </a:r>
            <a:r>
              <a:rPr lang="en-US" altLang="zh-CN" dirty="0" err="1" smtClean="0"/>
              <a:t>struct</a:t>
            </a:r>
            <a:r>
              <a:rPr lang="en-US" altLang="zh-CN" dirty="0" smtClean="0"/>
              <a:t> </a:t>
            </a:r>
            <a:r>
              <a:rPr lang="en-US" altLang="zh-CN" dirty="0" err="1"/>
              <a:t>hlist_head</a:t>
            </a:r>
            <a:r>
              <a:rPr lang="en-US" altLang="zh-CN" dirty="0"/>
              <a:t> {</a:t>
            </a:r>
          </a:p>
          <a:p>
            <a:pPr marL="0" indent="0">
              <a:buNone/>
            </a:pPr>
            <a:r>
              <a:rPr lang="en-US" altLang="zh-CN" dirty="0" smtClean="0"/>
              <a:t>		</a:t>
            </a:r>
            <a:r>
              <a:rPr lang="en-US" altLang="zh-CN" dirty="0" err="1" smtClean="0"/>
              <a:t>struct</a:t>
            </a:r>
            <a:r>
              <a:rPr lang="en-US" altLang="zh-CN" dirty="0" smtClean="0"/>
              <a:t> </a:t>
            </a:r>
            <a:r>
              <a:rPr lang="en-US" altLang="zh-CN" dirty="0" err="1"/>
              <a:t>hlist_node</a:t>
            </a:r>
            <a:r>
              <a:rPr lang="en-US" altLang="zh-CN" dirty="0"/>
              <a:t> *first;</a:t>
            </a:r>
          </a:p>
          <a:p>
            <a:pPr marL="0" indent="0">
              <a:buNone/>
            </a:pPr>
            <a:r>
              <a:rPr lang="is-IS" altLang="zh-CN" dirty="0" smtClean="0"/>
              <a:t>	}</a:t>
            </a:r>
            <a:r>
              <a:rPr lang="is-IS" altLang="zh-CN" dirty="0"/>
              <a:t>;  </a:t>
            </a:r>
            <a:endParaRPr lang="sk-SK" altLang="zh-CN" dirty="0"/>
          </a:p>
          <a:p>
            <a:pPr marL="0" indent="0">
              <a:buNone/>
            </a:pPr>
            <a:r>
              <a:rPr lang="sk-SK" altLang="zh-CN" dirty="0" smtClean="0"/>
              <a:t>	struct </a:t>
            </a:r>
            <a:r>
              <a:rPr lang="sk-SK" altLang="zh-CN" dirty="0"/>
              <a:t>hlist_node {</a:t>
            </a:r>
          </a:p>
          <a:p>
            <a:pPr marL="0" indent="0">
              <a:buNone/>
            </a:pPr>
            <a:r>
              <a:rPr lang="sk-SK" altLang="zh-CN" dirty="0" smtClean="0"/>
              <a:t>		struct </a:t>
            </a:r>
            <a:r>
              <a:rPr lang="sk-SK" altLang="zh-CN" dirty="0"/>
              <a:t>hlist_node *next</a:t>
            </a:r>
            <a:r>
              <a:rPr lang="sk-SK" altLang="zh-CN" dirty="0" smtClean="0"/>
              <a:t>;</a:t>
            </a:r>
          </a:p>
          <a:p>
            <a:pPr marL="0" indent="0">
              <a:buNone/>
            </a:pPr>
            <a:r>
              <a:rPr lang="sk-SK" altLang="zh-CN" dirty="0"/>
              <a:t>	</a:t>
            </a:r>
            <a:r>
              <a:rPr lang="sk-SK" altLang="zh-CN" dirty="0" smtClean="0"/>
              <a:t>	struct </a:t>
            </a:r>
            <a:r>
              <a:rPr lang="sk-SK" altLang="zh-CN" dirty="0"/>
              <a:t>hlist_node **pprev</a:t>
            </a:r>
            <a:r>
              <a:rPr lang="sk-SK" altLang="zh-CN" dirty="0" smtClean="0"/>
              <a:t>;</a:t>
            </a:r>
          </a:p>
          <a:p>
            <a:pPr marL="0" indent="0">
              <a:buNone/>
            </a:pPr>
            <a:r>
              <a:rPr lang="sk-SK" altLang="zh-CN" dirty="0"/>
              <a:t>	</a:t>
            </a:r>
            <a:r>
              <a:rPr lang="uk-UA" altLang="zh-CN" dirty="0" smtClean="0"/>
              <a:t>}</a:t>
            </a:r>
            <a:r>
              <a:rPr lang="uk-UA" altLang="zh-CN" dirty="0"/>
              <a:t>;</a:t>
            </a:r>
            <a:endParaRPr kumimoji="1" lang="zh-CN" altLang="en-US" dirty="0"/>
          </a:p>
        </p:txBody>
      </p:sp>
    </p:spTree>
    <p:extLst>
      <p:ext uri="{BB962C8B-B14F-4D97-AF65-F5344CB8AC3E}">
        <p14:creationId xmlns:p14="http://schemas.microsoft.com/office/powerpoint/2010/main" val="380800240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四、线性表</a:t>
            </a:r>
            <a:r>
              <a:rPr kumimoji="1" lang="en-US" altLang="zh-CN" dirty="0" smtClean="0"/>
              <a:t>_</a:t>
            </a:r>
            <a:r>
              <a:rPr kumimoji="1" lang="zh-CN" altLang="en-US" dirty="0" smtClean="0"/>
              <a:t>哈希表</a:t>
            </a:r>
            <a:endParaRPr kumimoji="1" lang="zh-CN" altLang="en-US" dirty="0"/>
          </a:p>
        </p:txBody>
      </p:sp>
      <p:sp>
        <p:nvSpPr>
          <p:cNvPr id="3" name="内容占位符 2"/>
          <p:cNvSpPr>
            <a:spLocks noGrp="1"/>
          </p:cNvSpPr>
          <p:nvPr>
            <p:ph idx="1"/>
          </p:nvPr>
        </p:nvSpPr>
        <p:spPr/>
        <p:txBody>
          <a:bodyPr>
            <a:normAutofit/>
          </a:bodyPr>
          <a:lstStyle/>
          <a:p>
            <a:r>
              <a:rPr lang="zh-CN" altLang="en-US" sz="2600" dirty="0" smtClean="0"/>
              <a:t>这个数据结构</a:t>
            </a:r>
            <a:r>
              <a:rPr lang="zh-CN" altLang="en-US" sz="2600" dirty="0"/>
              <a:t>与一般的</a:t>
            </a:r>
            <a:r>
              <a:rPr lang="en-US" altLang="zh-CN" sz="2600" dirty="0"/>
              <a:t>hash-list</a:t>
            </a:r>
            <a:r>
              <a:rPr lang="zh-CN" altLang="en-US" sz="2600" dirty="0"/>
              <a:t>数据结构定义有以下的区别</a:t>
            </a:r>
            <a:r>
              <a:rPr lang="en-US" altLang="zh-CN" sz="2600" dirty="0"/>
              <a:t>: 1) </a:t>
            </a:r>
            <a:r>
              <a:rPr lang="zh-CN" altLang="en-US" sz="2600" dirty="0"/>
              <a:t>首先</a:t>
            </a:r>
            <a:r>
              <a:rPr lang="en-US" altLang="zh-CN" sz="2600" dirty="0"/>
              <a:t>,hash</a:t>
            </a:r>
            <a:r>
              <a:rPr lang="zh-CN" altLang="en-US" sz="2600" dirty="0" smtClean="0"/>
              <a:t>的头节点仅存放一个指针</a:t>
            </a:r>
            <a:r>
              <a:rPr lang="en-US" altLang="zh-CN" sz="2600" dirty="0"/>
              <a:t>，</a:t>
            </a:r>
            <a:r>
              <a:rPr lang="zh-CN" altLang="en-US" sz="2600" dirty="0" smtClean="0"/>
              <a:t>也就</a:t>
            </a:r>
            <a:r>
              <a:rPr lang="zh-CN" altLang="en-US" sz="2600" dirty="0"/>
              <a:t>是</a:t>
            </a:r>
            <a:r>
              <a:rPr lang="en-US" altLang="zh-CN" sz="2600" dirty="0"/>
              <a:t>first</a:t>
            </a:r>
            <a:r>
              <a:rPr lang="zh-CN" altLang="en-US" sz="2600" dirty="0"/>
              <a:t>指针</a:t>
            </a:r>
            <a:r>
              <a:rPr lang="en-US" altLang="zh-CN" sz="2600" dirty="0"/>
              <a:t>,</a:t>
            </a:r>
            <a:r>
              <a:rPr lang="zh-CN" altLang="en-US" sz="2600" dirty="0"/>
              <a:t>指向的是</a:t>
            </a:r>
            <a:r>
              <a:rPr lang="en-US" altLang="zh-CN" sz="2600" dirty="0"/>
              <a:t>list</a:t>
            </a:r>
            <a:r>
              <a:rPr lang="zh-CN" altLang="en-US" sz="2600" dirty="0" smtClean="0"/>
              <a:t>的头结点</a:t>
            </a:r>
            <a:r>
              <a:rPr lang="en-US" altLang="zh-CN" sz="2600" dirty="0"/>
              <a:t>，</a:t>
            </a:r>
            <a:r>
              <a:rPr lang="zh-CN" altLang="en-US" sz="2600" dirty="0" smtClean="0"/>
              <a:t>没</a:t>
            </a:r>
            <a:r>
              <a:rPr lang="zh-CN" altLang="en-US" sz="2600" dirty="0"/>
              <a:t>有</a:t>
            </a:r>
            <a:r>
              <a:rPr lang="en-US" altLang="zh-CN" sz="2600" dirty="0"/>
              <a:t>tail </a:t>
            </a:r>
            <a:r>
              <a:rPr lang="zh-CN" altLang="en-US" sz="2600" dirty="0" smtClean="0"/>
              <a:t>指针（也就</a:t>
            </a:r>
            <a:r>
              <a:rPr lang="zh-CN" altLang="en-US" sz="2600" dirty="0"/>
              <a:t>是指向</a:t>
            </a:r>
            <a:r>
              <a:rPr lang="en-US" altLang="zh-CN" sz="2600" dirty="0"/>
              <a:t>list</a:t>
            </a:r>
            <a:r>
              <a:rPr lang="zh-CN" altLang="en-US" sz="2600" dirty="0"/>
              <a:t>尾节</a:t>
            </a:r>
            <a:r>
              <a:rPr lang="zh-CN" altLang="en-US" sz="2600" dirty="0" smtClean="0"/>
              <a:t>点的指针）</a:t>
            </a:r>
            <a:r>
              <a:rPr lang="en-US" altLang="zh-CN" sz="2600" dirty="0"/>
              <a:t>，</a:t>
            </a:r>
            <a:r>
              <a:rPr lang="zh-CN" altLang="en-US" sz="2600" dirty="0" smtClean="0"/>
              <a:t>这样</a:t>
            </a:r>
            <a:r>
              <a:rPr lang="zh-CN" altLang="en-US" sz="2600" dirty="0"/>
              <a:t>的考虑是为了节省空间</a:t>
            </a:r>
            <a:r>
              <a:rPr lang="en-US" altLang="zh-CN" sz="2600" dirty="0"/>
              <a:t>--</a:t>
            </a:r>
            <a:r>
              <a:rPr lang="zh-CN" altLang="en-US" sz="2600" dirty="0"/>
              <a:t>尤其在</a:t>
            </a:r>
            <a:r>
              <a:rPr lang="en-US" altLang="zh-CN" sz="2600" dirty="0"/>
              <a:t>hash bucket</a:t>
            </a:r>
            <a:r>
              <a:rPr lang="zh-CN" altLang="en-US" sz="2600" dirty="0"/>
              <a:t>很大的情况下可以节省一半的指针空间</a:t>
            </a:r>
            <a:r>
              <a:rPr lang="en-US" altLang="zh-CN" sz="2600" dirty="0"/>
              <a:t>.  2) list</a:t>
            </a:r>
            <a:r>
              <a:rPr lang="zh-CN" altLang="en-US" sz="2600" dirty="0"/>
              <a:t>的节点有两个指针</a:t>
            </a:r>
            <a:r>
              <a:rPr lang="en-US" altLang="zh-CN" sz="2600" dirty="0"/>
              <a:t>,</a:t>
            </a:r>
            <a:r>
              <a:rPr lang="zh-CN" altLang="en-US" sz="2600" dirty="0"/>
              <a:t>但是需要注意的是</a:t>
            </a:r>
            <a:r>
              <a:rPr lang="en-US" altLang="zh-CN" sz="2600" dirty="0" err="1"/>
              <a:t>pprev</a:t>
            </a:r>
            <a:r>
              <a:rPr lang="zh-CN" altLang="en-US" sz="2600" dirty="0"/>
              <a:t>是指针</a:t>
            </a:r>
            <a:r>
              <a:rPr lang="zh-CN" altLang="en-US" sz="2600" dirty="0" smtClean="0"/>
              <a:t>的指针</a:t>
            </a:r>
            <a:r>
              <a:rPr lang="zh-CN" altLang="zh-CN" sz="2600" dirty="0"/>
              <a:t>，</a:t>
            </a:r>
            <a:r>
              <a:rPr lang="zh-CN" altLang="en-US" sz="2600" dirty="0" smtClean="0"/>
              <a:t>它</a:t>
            </a:r>
            <a:r>
              <a:rPr lang="zh-CN" altLang="en-US" sz="2600" dirty="0"/>
              <a:t>指向的</a:t>
            </a:r>
            <a:r>
              <a:rPr lang="zh-CN" altLang="en-US" sz="2600" dirty="0" smtClean="0"/>
              <a:t>是前一个节点的</a:t>
            </a:r>
            <a:r>
              <a:rPr lang="en-US" altLang="zh-CN" sz="2600" dirty="0" smtClean="0"/>
              <a:t>next</a:t>
            </a:r>
            <a:r>
              <a:rPr lang="zh-CN" altLang="en-US" sz="2600" dirty="0" smtClean="0"/>
              <a:t>指针</a:t>
            </a:r>
            <a:r>
              <a:rPr lang="en-US" altLang="zh-CN" sz="2600" dirty="0" smtClean="0"/>
              <a:t>.</a:t>
            </a:r>
            <a:endParaRPr kumimoji="1" lang="zh-CN" altLang="en-US" sz="2600" dirty="0"/>
          </a:p>
        </p:txBody>
      </p:sp>
    </p:spTree>
    <p:extLst>
      <p:ext uri="{BB962C8B-B14F-4D97-AF65-F5344CB8AC3E}">
        <p14:creationId xmlns:p14="http://schemas.microsoft.com/office/powerpoint/2010/main" val="827804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注意点和易犯错误</a:t>
            </a:r>
            <a:endParaRPr kumimoji="1" lang="zh-CN" altLang="en-US" dirty="0"/>
          </a:p>
        </p:txBody>
      </p:sp>
      <p:sp>
        <p:nvSpPr>
          <p:cNvPr id="3" name="内容占位符 2"/>
          <p:cNvSpPr>
            <a:spLocks noGrp="1"/>
          </p:cNvSpPr>
          <p:nvPr>
            <p:ph idx="1"/>
          </p:nvPr>
        </p:nvSpPr>
        <p:spPr/>
        <p:txBody>
          <a:bodyPr/>
          <a:lstStyle/>
          <a:p>
            <a:r>
              <a:rPr kumimoji="1" lang="zh-CN" altLang="en-US" dirty="0" smtClean="0"/>
              <a:t>编程语言扩展名</a:t>
            </a:r>
            <a:endParaRPr kumimoji="1" lang="en-US" altLang="zh-CN" dirty="0" smtClean="0"/>
          </a:p>
          <a:p>
            <a:pPr marL="457200" lvl="1" indent="0">
              <a:buNone/>
            </a:pPr>
            <a:r>
              <a:rPr kumimoji="1" lang="zh-CN" altLang="zh-CN" dirty="0" smtClean="0"/>
              <a:t>.</a:t>
            </a:r>
            <a:r>
              <a:rPr kumimoji="1" lang="en-US" altLang="zh-CN" dirty="0" smtClean="0"/>
              <a:t>c</a:t>
            </a:r>
            <a:r>
              <a:rPr kumimoji="1" lang="zh-CN" altLang="en-US" dirty="0" smtClean="0"/>
              <a:t>  </a:t>
            </a:r>
            <a:r>
              <a:rPr kumimoji="1" lang="en-US" altLang="zh-CN" dirty="0" smtClean="0"/>
              <a:t>.m</a:t>
            </a:r>
            <a:r>
              <a:rPr kumimoji="1" lang="zh-CN" altLang="en-US" dirty="0" smtClean="0"/>
              <a:t>  </a:t>
            </a:r>
            <a:r>
              <a:rPr kumimoji="1" lang="en-US" altLang="zh-CN" dirty="0" smtClean="0"/>
              <a:t>.cc</a:t>
            </a:r>
            <a:r>
              <a:rPr kumimoji="1" lang="zh-CN" altLang="en-US" dirty="0" smtClean="0"/>
              <a:t>  </a:t>
            </a:r>
            <a:r>
              <a:rPr kumimoji="1" lang="en-US" altLang="zh-CN" dirty="0" smtClean="0"/>
              <a:t>.</a:t>
            </a:r>
            <a:r>
              <a:rPr kumimoji="1" lang="en-US" altLang="zh-CN" dirty="0" err="1" smtClean="0"/>
              <a:t>cpp</a:t>
            </a:r>
            <a:r>
              <a:rPr kumimoji="1" lang="zh-CN" altLang="en-US" dirty="0" smtClean="0"/>
              <a:t>  </a:t>
            </a:r>
            <a:r>
              <a:rPr kumimoji="1" lang="en-US" altLang="zh-CN" dirty="0" smtClean="0"/>
              <a:t>.mm</a:t>
            </a:r>
            <a:r>
              <a:rPr kumimoji="1" lang="zh-CN" altLang="en-US" dirty="0" smtClean="0"/>
              <a:t>  </a:t>
            </a:r>
            <a:r>
              <a:rPr kumimoji="1" lang="en-US" altLang="zh-CN" dirty="0" smtClean="0"/>
              <a:t>.h</a:t>
            </a:r>
            <a:r>
              <a:rPr kumimoji="1" lang="zh-CN" altLang="en-US" dirty="0" smtClean="0"/>
              <a:t>  </a:t>
            </a:r>
            <a:r>
              <a:rPr kumimoji="1" lang="en-US" altLang="zh-CN" dirty="0" smtClean="0"/>
              <a:t>.</a:t>
            </a:r>
            <a:r>
              <a:rPr kumimoji="1" lang="en-US" altLang="zh-CN" dirty="0" err="1" smtClean="0"/>
              <a:t>i</a:t>
            </a:r>
            <a:r>
              <a:rPr kumimoji="1" lang="zh-CN" altLang="en-US" dirty="0" smtClean="0"/>
              <a:t>  </a:t>
            </a:r>
            <a:r>
              <a:rPr kumimoji="1" lang="en-US" altLang="zh-CN" dirty="0" smtClean="0"/>
              <a:t>.ii</a:t>
            </a:r>
            <a:r>
              <a:rPr kumimoji="1" lang="zh-CN" altLang="en-US" dirty="0" smtClean="0"/>
              <a:t>  </a:t>
            </a:r>
            <a:r>
              <a:rPr kumimoji="1" lang="en-US" altLang="zh-CN" dirty="0" smtClean="0"/>
              <a:t>.s</a:t>
            </a:r>
            <a:r>
              <a:rPr kumimoji="1" lang="zh-CN" altLang="en-US" dirty="0" smtClean="0"/>
              <a:t>  </a:t>
            </a:r>
            <a:r>
              <a:rPr kumimoji="1" lang="en-US" altLang="zh-CN" dirty="0" smtClean="0"/>
              <a:t>.o</a:t>
            </a:r>
            <a:endParaRPr kumimoji="1" lang="en-US" altLang="zh-CN" dirty="0"/>
          </a:p>
          <a:p>
            <a:r>
              <a:rPr kumimoji="1" lang="zh-CN" altLang="en-US" dirty="0" smtClean="0"/>
              <a:t>语法错误和逻辑错误</a:t>
            </a:r>
            <a:endParaRPr kumimoji="1" lang="en-US" altLang="zh-CN" dirty="0"/>
          </a:p>
          <a:p>
            <a:r>
              <a:rPr kumimoji="1" lang="zh-CN" altLang="en-US" dirty="0" smtClean="0"/>
              <a:t>编程建议</a:t>
            </a:r>
            <a:endParaRPr kumimoji="1" lang="zh-CN" altLang="en-US" dirty="0"/>
          </a:p>
        </p:txBody>
      </p:sp>
    </p:spTree>
    <p:extLst>
      <p:ext uri="{BB962C8B-B14F-4D97-AF65-F5344CB8AC3E}">
        <p14:creationId xmlns:p14="http://schemas.microsoft.com/office/powerpoint/2010/main" val="2284237925"/>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四、线性表</a:t>
            </a:r>
            <a:r>
              <a:rPr kumimoji="1" lang="en-US" altLang="zh-CN" dirty="0" smtClean="0"/>
              <a:t>_</a:t>
            </a:r>
            <a:r>
              <a:rPr kumimoji="1" lang="zh-CN" altLang="en-US" dirty="0" smtClean="0"/>
              <a:t>哈希表</a:t>
            </a:r>
            <a:endParaRPr kumimoji="1" lang="zh-CN" altLang="en-US" dirty="0"/>
          </a:p>
        </p:txBody>
      </p:sp>
      <p:pic>
        <p:nvPicPr>
          <p:cNvPr id="6" name="内容占位符 5" descr="屏幕快照 2016-08-16 16.24.29.png"/>
          <p:cNvPicPr>
            <a:picLocks noGrp="1" noChangeAspect="1"/>
          </p:cNvPicPr>
          <p:nvPr>
            <p:ph idx="1"/>
          </p:nvPr>
        </p:nvPicPr>
        <p:blipFill rotWithShape="1">
          <a:blip r:embed="rId2">
            <a:extLst>
              <a:ext uri="{28A0092B-C50C-407E-A947-70E740481C1C}">
                <a14:useLocalDpi xmlns:a14="http://schemas.microsoft.com/office/drawing/2010/main" val="0"/>
              </a:ext>
            </a:extLst>
          </a:blip>
          <a:srcRect t="1590" b="-993"/>
          <a:stretch/>
        </p:blipFill>
        <p:spPr>
          <a:xfrm>
            <a:off x="478367" y="1777992"/>
            <a:ext cx="8229600" cy="3238500"/>
          </a:xfrm>
        </p:spPr>
      </p:pic>
    </p:spTree>
    <p:extLst>
      <p:ext uri="{BB962C8B-B14F-4D97-AF65-F5344CB8AC3E}">
        <p14:creationId xmlns:p14="http://schemas.microsoft.com/office/powerpoint/2010/main" val="8278040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四、线性表</a:t>
            </a:r>
            <a:r>
              <a:rPr kumimoji="1" lang="en-US" altLang="zh-CN" dirty="0" smtClean="0"/>
              <a:t>_</a:t>
            </a:r>
            <a:r>
              <a:rPr kumimoji="1" lang="zh-CN" altLang="en-US" dirty="0" smtClean="0"/>
              <a:t>哈希表</a:t>
            </a:r>
            <a:endParaRPr kumimoji="1" lang="zh-CN" altLang="en-US" dirty="0"/>
          </a:p>
        </p:txBody>
      </p:sp>
      <p:sp>
        <p:nvSpPr>
          <p:cNvPr id="3" name="内容占位符 2"/>
          <p:cNvSpPr>
            <a:spLocks noGrp="1"/>
          </p:cNvSpPr>
          <p:nvPr>
            <p:ph idx="1"/>
          </p:nvPr>
        </p:nvSpPr>
        <p:spPr/>
        <p:txBody>
          <a:bodyPr>
            <a:normAutofit/>
          </a:bodyPr>
          <a:lstStyle/>
          <a:p>
            <a:r>
              <a:rPr lang="en-US" altLang="en-US" dirty="0" smtClean="0"/>
              <a:t>内核</a:t>
            </a:r>
            <a:r>
              <a:rPr lang="zh-CN" altLang="en-US" dirty="0" smtClean="0"/>
              <a:t>哈希表</a:t>
            </a:r>
            <a:endParaRPr lang="en-US" altLang="zh-CN" dirty="0" smtClean="0"/>
          </a:p>
          <a:p>
            <a:r>
              <a:rPr lang="zh-CN" altLang="en-US" sz="3000" dirty="0"/>
              <a:t>为什么</a:t>
            </a:r>
            <a:r>
              <a:rPr lang="en-US" altLang="zh-CN" sz="3000" dirty="0" err="1"/>
              <a:t>hlist</a:t>
            </a:r>
            <a:r>
              <a:rPr lang="zh-CN" altLang="en-US" sz="3000" dirty="0"/>
              <a:t>要使用</a:t>
            </a:r>
            <a:r>
              <a:rPr lang="en-US" altLang="zh-CN" sz="3000" dirty="0" err="1"/>
              <a:t>pprev</a:t>
            </a:r>
            <a:r>
              <a:rPr lang="zh-CN" altLang="en-US" sz="3000" dirty="0"/>
              <a:t>这样的指向前一个节点的</a:t>
            </a:r>
            <a:r>
              <a:rPr lang="en-US" altLang="zh-CN" sz="3000" dirty="0"/>
              <a:t>next</a:t>
            </a:r>
            <a:r>
              <a:rPr lang="zh-CN" altLang="en-US" sz="3000" dirty="0"/>
              <a:t>指针的设计呢</a:t>
            </a:r>
            <a:r>
              <a:rPr lang="zh-CN" altLang="en-US" sz="3000" dirty="0" smtClean="0"/>
              <a:t>？</a:t>
            </a:r>
            <a:endParaRPr lang="en-US" altLang="zh-CN" sz="3000" dirty="0" smtClean="0"/>
          </a:p>
          <a:p>
            <a:pPr marL="0" indent="0">
              <a:buNone/>
            </a:pPr>
            <a:r>
              <a:rPr lang="en-US" altLang="zh-CN" sz="3000" dirty="0" smtClean="0"/>
              <a:t>	</a:t>
            </a:r>
            <a:r>
              <a:rPr lang="zh-CN" altLang="en-US" sz="3000" dirty="0" smtClean="0"/>
              <a:t>主要是基于以下几个考虑</a:t>
            </a:r>
            <a:r>
              <a:rPr lang="en-US" altLang="zh-CN" sz="3000" dirty="0"/>
              <a:t>:</a:t>
            </a:r>
            <a:endParaRPr lang="zh-CN" altLang="en-US" sz="3000" dirty="0"/>
          </a:p>
          <a:p>
            <a:pPr marL="0" indent="0">
              <a:buNone/>
            </a:pPr>
            <a:r>
              <a:rPr lang="en-US" altLang="zh-CN" sz="3000" dirty="0" smtClean="0"/>
              <a:t>	1</a:t>
            </a:r>
            <a:r>
              <a:rPr lang="en-US" altLang="zh-CN" sz="3000" dirty="0"/>
              <a:t>) hash-list</a:t>
            </a:r>
            <a:r>
              <a:rPr lang="zh-CN" altLang="en-US" sz="3000" dirty="0"/>
              <a:t>中的</a:t>
            </a:r>
            <a:r>
              <a:rPr lang="en-US" altLang="zh-CN" sz="3000" dirty="0"/>
              <a:t>list</a:t>
            </a:r>
            <a:r>
              <a:rPr lang="zh-CN" altLang="en-US" sz="3000" dirty="0"/>
              <a:t>一般元素不多</a:t>
            </a:r>
            <a:r>
              <a:rPr lang="en-US" altLang="zh-CN" sz="3000" dirty="0"/>
              <a:t>(</a:t>
            </a:r>
            <a:r>
              <a:rPr lang="zh-CN" altLang="en-US" sz="3000" dirty="0"/>
              <a:t>如果太多了一般是设计出现了问题</a:t>
            </a:r>
            <a:r>
              <a:rPr lang="en-US" altLang="zh-CN" sz="3000" dirty="0"/>
              <a:t>),</a:t>
            </a:r>
            <a:r>
              <a:rPr lang="zh-CN" altLang="en-US" sz="3000" dirty="0"/>
              <a:t>即使遍历也</a:t>
            </a:r>
            <a:r>
              <a:rPr lang="zh-CN" altLang="en-US" sz="3000" dirty="0" smtClean="0"/>
              <a:t>不需要太</a:t>
            </a:r>
            <a:r>
              <a:rPr lang="zh-CN" altLang="en-US" sz="3000" dirty="0"/>
              <a:t>大的代价</a:t>
            </a:r>
            <a:r>
              <a:rPr lang="en-US" altLang="zh-CN" sz="3000" dirty="0"/>
              <a:t>,</a:t>
            </a:r>
            <a:r>
              <a:rPr lang="zh-CN" altLang="en-US" sz="3000" dirty="0"/>
              <a:t>同时需要得到尾结点的需求也不多</a:t>
            </a:r>
            <a:r>
              <a:rPr lang="en-US" altLang="zh-CN" sz="3000" dirty="0"/>
              <a:t>.</a:t>
            </a:r>
            <a:endParaRPr kumimoji="1" lang="zh-CN" altLang="en-US" sz="3000" dirty="0"/>
          </a:p>
        </p:txBody>
      </p:sp>
    </p:spTree>
    <p:extLst>
      <p:ext uri="{BB962C8B-B14F-4D97-AF65-F5344CB8AC3E}">
        <p14:creationId xmlns:p14="http://schemas.microsoft.com/office/powerpoint/2010/main" val="82780402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四、线性表</a:t>
            </a:r>
            <a:r>
              <a:rPr kumimoji="1" lang="en-US" altLang="zh-CN" dirty="0" smtClean="0"/>
              <a:t>_</a:t>
            </a:r>
            <a:r>
              <a:rPr kumimoji="1" lang="zh-CN" altLang="en-US" dirty="0" smtClean="0"/>
              <a:t>哈希表</a:t>
            </a:r>
            <a:endParaRPr kumimoji="1" lang="zh-CN" altLang="en-US" dirty="0"/>
          </a:p>
        </p:txBody>
      </p:sp>
      <p:sp>
        <p:nvSpPr>
          <p:cNvPr id="3" name="内容占位符 2"/>
          <p:cNvSpPr>
            <a:spLocks noGrp="1"/>
          </p:cNvSpPr>
          <p:nvPr>
            <p:ph idx="1"/>
          </p:nvPr>
        </p:nvSpPr>
        <p:spPr/>
        <p:txBody>
          <a:bodyPr/>
          <a:lstStyle/>
          <a:p>
            <a:r>
              <a:rPr lang="en-US" altLang="zh-CN" dirty="0"/>
              <a:t>2) </a:t>
            </a:r>
            <a:r>
              <a:rPr lang="zh-CN" altLang="en-US" dirty="0"/>
              <a:t>如果对于一般节点而言</a:t>
            </a:r>
            <a:r>
              <a:rPr lang="en-US" altLang="zh-CN" dirty="0"/>
              <a:t>,</a:t>
            </a:r>
            <a:r>
              <a:rPr lang="en-US" altLang="zh-CN" dirty="0" err="1"/>
              <a:t>prev</a:t>
            </a:r>
            <a:r>
              <a:rPr lang="zh-CN" altLang="en-US" dirty="0"/>
              <a:t>指向的是前一个指针</a:t>
            </a:r>
            <a:r>
              <a:rPr lang="en-US" altLang="zh-CN" dirty="0"/>
              <a:t>,</a:t>
            </a:r>
            <a:r>
              <a:rPr lang="zh-CN" altLang="en-US" dirty="0"/>
              <a:t>而对于</a:t>
            </a:r>
            <a:r>
              <a:rPr lang="en-US" altLang="zh-CN" dirty="0"/>
              <a:t>first</a:t>
            </a:r>
            <a:r>
              <a:rPr lang="zh-CN" altLang="en-US" dirty="0"/>
              <a:t>也就是</a:t>
            </a:r>
            <a:r>
              <a:rPr lang="en-US" altLang="zh-CN" dirty="0"/>
              <a:t>hash</a:t>
            </a:r>
            <a:r>
              <a:rPr lang="zh-CN" altLang="en-US" dirty="0"/>
              <a:t>的第一个元素而言</a:t>
            </a:r>
            <a:r>
              <a:rPr lang="en-US" altLang="zh-CN" dirty="0" err="1"/>
              <a:t>prev</a:t>
            </a:r>
            <a:r>
              <a:rPr lang="zh-CN" altLang="en-US" dirty="0"/>
              <a:t>指向的是</a:t>
            </a:r>
            <a:r>
              <a:rPr lang="en-US" altLang="zh-CN" dirty="0"/>
              <a:t>list</a:t>
            </a:r>
            <a:r>
              <a:rPr lang="zh-CN" altLang="en-US" dirty="0"/>
              <a:t>的尾结点</a:t>
            </a:r>
            <a:r>
              <a:rPr lang="en-US" altLang="zh-CN" dirty="0"/>
              <a:t>,</a:t>
            </a:r>
            <a:r>
              <a:rPr lang="zh-CN" altLang="en-US" dirty="0"/>
              <a:t>那么在删除一个元素的时候还需要判断该节点是不是</a:t>
            </a:r>
            <a:r>
              <a:rPr lang="en-US" altLang="zh-CN" dirty="0"/>
              <a:t>first</a:t>
            </a:r>
            <a:r>
              <a:rPr lang="zh-CN" altLang="en-US" dirty="0"/>
              <a:t>节点进行处理</a:t>
            </a:r>
            <a:r>
              <a:rPr lang="en-US" altLang="zh-CN" dirty="0"/>
              <a:t>.</a:t>
            </a:r>
            <a:r>
              <a:rPr lang="zh-CN" altLang="en-US" dirty="0"/>
              <a:t>而在</a:t>
            </a:r>
            <a:r>
              <a:rPr lang="en-US" altLang="zh-CN" dirty="0" err="1"/>
              <a:t>hlist</a:t>
            </a:r>
            <a:r>
              <a:rPr lang="zh-CN" altLang="en-US" dirty="0"/>
              <a:t>提供的删除节点的</a:t>
            </a:r>
            <a:r>
              <a:rPr lang="en-US" altLang="zh-CN" dirty="0"/>
              <a:t>API</a:t>
            </a:r>
            <a:r>
              <a:rPr lang="zh-CN" altLang="en-US" dirty="0"/>
              <a:t>中</a:t>
            </a:r>
            <a:r>
              <a:rPr lang="en-US" altLang="zh-CN" dirty="0"/>
              <a:t>,</a:t>
            </a:r>
            <a:r>
              <a:rPr lang="zh-CN" altLang="en-US" dirty="0"/>
              <a:t>并没有带上</a:t>
            </a:r>
            <a:r>
              <a:rPr lang="en-US" altLang="zh-CN" dirty="0" err="1"/>
              <a:t>hlist_head</a:t>
            </a:r>
            <a:r>
              <a:rPr lang="zh-CN" altLang="en-US" dirty="0"/>
              <a:t>这个参数</a:t>
            </a:r>
            <a:r>
              <a:rPr lang="en-US" altLang="zh-CN" dirty="0"/>
              <a:t>,</a:t>
            </a:r>
            <a:r>
              <a:rPr lang="zh-CN" altLang="en-US" dirty="0"/>
              <a:t>因此做这个判断存在难度</a:t>
            </a:r>
            <a:r>
              <a:rPr lang="en-US" altLang="zh-CN" dirty="0"/>
              <a:t>.</a:t>
            </a:r>
            <a:endParaRPr kumimoji="1" lang="zh-CN" altLang="en-US" dirty="0"/>
          </a:p>
        </p:txBody>
      </p:sp>
    </p:spTree>
    <p:extLst>
      <p:ext uri="{BB962C8B-B14F-4D97-AF65-F5344CB8AC3E}">
        <p14:creationId xmlns:p14="http://schemas.microsoft.com/office/powerpoint/2010/main" val="8278040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四、线性表</a:t>
            </a:r>
            <a:r>
              <a:rPr kumimoji="1" lang="en-US" altLang="zh-CN" dirty="0" smtClean="0"/>
              <a:t>_</a:t>
            </a:r>
            <a:r>
              <a:rPr kumimoji="1" lang="zh-CN" altLang="en-US" dirty="0" smtClean="0"/>
              <a:t>哈希表</a:t>
            </a:r>
            <a:endParaRPr kumimoji="1" lang="zh-CN" altLang="en-US" dirty="0"/>
          </a:p>
        </p:txBody>
      </p:sp>
      <p:sp>
        <p:nvSpPr>
          <p:cNvPr id="3" name="内容占位符 2"/>
          <p:cNvSpPr>
            <a:spLocks noGrp="1"/>
          </p:cNvSpPr>
          <p:nvPr>
            <p:ph idx="1"/>
          </p:nvPr>
        </p:nvSpPr>
        <p:spPr/>
        <p:txBody>
          <a:bodyPr/>
          <a:lstStyle/>
          <a:p>
            <a:r>
              <a:rPr lang="zh-CN" altLang="en-US" dirty="0"/>
              <a:t>以上两点说明了为什么不使用</a:t>
            </a:r>
            <a:r>
              <a:rPr lang="en-US" altLang="zh-CN" dirty="0" err="1"/>
              <a:t>prev</a:t>
            </a:r>
            <a:r>
              <a:rPr lang="en-US" altLang="zh-CN" dirty="0"/>
              <a:t>,</a:t>
            </a:r>
            <a:r>
              <a:rPr lang="zh-CN" altLang="en-US" dirty="0"/>
              <a:t>现在来说明为什么需要的是</a:t>
            </a:r>
            <a:r>
              <a:rPr lang="en-US" altLang="zh-CN" dirty="0" err="1"/>
              <a:t>pprev</a:t>
            </a:r>
            <a:r>
              <a:rPr lang="en-US" altLang="zh-CN" dirty="0"/>
              <a:t>,</a:t>
            </a:r>
            <a:r>
              <a:rPr lang="zh-CN" altLang="en-US" dirty="0"/>
              <a:t>也就是一个指向指针的指针来保存前一个节点的</a:t>
            </a:r>
            <a:r>
              <a:rPr lang="en-US" altLang="zh-CN" dirty="0"/>
              <a:t>next</a:t>
            </a:r>
            <a:r>
              <a:rPr lang="zh-CN" altLang="en-US" dirty="0"/>
              <a:t>指针</a:t>
            </a:r>
            <a:r>
              <a:rPr lang="en-US" altLang="zh-CN" dirty="0"/>
              <a:t>--</a:t>
            </a:r>
            <a:r>
              <a:rPr lang="zh-CN" altLang="en-US" dirty="0"/>
              <a:t>因为这样做即使在删除的节点是</a:t>
            </a:r>
            <a:r>
              <a:rPr lang="en-US" altLang="zh-CN" dirty="0"/>
              <a:t>first</a:t>
            </a:r>
            <a:r>
              <a:rPr lang="zh-CN" altLang="en-US" dirty="0"/>
              <a:t>节点时也可以通过*</a:t>
            </a:r>
            <a:r>
              <a:rPr lang="en-US" altLang="zh-CN" dirty="0" err="1"/>
              <a:t>pprev</a:t>
            </a:r>
            <a:r>
              <a:rPr lang="en-US" altLang="zh-CN" dirty="0"/>
              <a:t> = next;</a:t>
            </a:r>
            <a:r>
              <a:rPr lang="zh-CN" altLang="en-US" dirty="0"/>
              <a:t>直接修改指针的指向</a:t>
            </a:r>
            <a:r>
              <a:rPr lang="en-US" altLang="zh-CN" dirty="0"/>
              <a:t>.</a:t>
            </a:r>
            <a:endParaRPr kumimoji="1" lang="zh-CN" altLang="en-US" dirty="0"/>
          </a:p>
        </p:txBody>
      </p:sp>
    </p:spTree>
    <p:extLst>
      <p:ext uri="{BB962C8B-B14F-4D97-AF65-F5344CB8AC3E}">
        <p14:creationId xmlns:p14="http://schemas.microsoft.com/office/powerpoint/2010/main" val="38080024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四、线性表</a:t>
            </a:r>
            <a:r>
              <a:rPr kumimoji="1" lang="en-US" altLang="zh-CN" dirty="0" smtClean="0"/>
              <a:t>_</a:t>
            </a:r>
            <a:r>
              <a:rPr kumimoji="1" lang="zh-CN" altLang="en-US" dirty="0" smtClean="0"/>
              <a:t>哈希表</a:t>
            </a:r>
            <a:endParaRPr kumimoji="1" lang="zh-CN" altLang="en-US" dirty="0"/>
          </a:p>
        </p:txBody>
      </p:sp>
      <p:sp>
        <p:nvSpPr>
          <p:cNvPr id="3" name="内容占位符 2"/>
          <p:cNvSpPr>
            <a:spLocks noGrp="1"/>
          </p:cNvSpPr>
          <p:nvPr>
            <p:ph idx="1"/>
          </p:nvPr>
        </p:nvSpPr>
        <p:spPr/>
        <p:txBody>
          <a:bodyPr/>
          <a:lstStyle/>
          <a:p>
            <a:r>
              <a:rPr kumimoji="1" lang="zh-CN" altLang="en-US" dirty="0" smtClean="0"/>
              <a:t>哈希表的常用操作：</a:t>
            </a:r>
            <a:endParaRPr kumimoji="1" lang="en-US" altLang="zh-CN" dirty="0" smtClean="0"/>
          </a:p>
          <a:p>
            <a:pPr lvl="1"/>
            <a:r>
              <a:rPr lang="zh-CN" altLang="en-US" b="1" dirty="0"/>
              <a:t>构造哈希函数</a:t>
            </a:r>
          </a:p>
          <a:p>
            <a:pPr lvl="1"/>
            <a:r>
              <a:rPr lang="zh-CN" altLang="en-US" dirty="0"/>
              <a:t>哈希表的创</a:t>
            </a:r>
            <a:r>
              <a:rPr lang="zh-CN" altLang="en-US" dirty="0" smtClean="0"/>
              <a:t>建</a:t>
            </a:r>
            <a:endParaRPr lang="en-US" altLang="zh-CN" dirty="0" smtClean="0"/>
          </a:p>
          <a:p>
            <a:pPr lvl="1"/>
            <a:r>
              <a:rPr lang="zh-CN" altLang="en-US" dirty="0"/>
              <a:t>哈希</a:t>
            </a:r>
            <a:r>
              <a:rPr lang="zh-CN" altLang="en-US" dirty="0" smtClean="0"/>
              <a:t>表的插入</a:t>
            </a:r>
            <a:endParaRPr lang="en-US" altLang="zh-CN" dirty="0" smtClean="0"/>
          </a:p>
          <a:p>
            <a:pPr lvl="1"/>
            <a:r>
              <a:rPr lang="zh-CN" altLang="en-US" dirty="0"/>
              <a:t>哈希</a:t>
            </a:r>
            <a:r>
              <a:rPr lang="zh-CN" altLang="en-US" dirty="0" smtClean="0"/>
              <a:t>表的查找</a:t>
            </a:r>
            <a:endParaRPr lang="en-US" altLang="zh-CN" dirty="0" smtClean="0"/>
          </a:p>
          <a:p>
            <a:pPr lvl="1"/>
            <a:r>
              <a:rPr lang="zh-CN" altLang="en-US" dirty="0"/>
              <a:t>哈希</a:t>
            </a:r>
            <a:r>
              <a:rPr lang="zh-CN" altLang="en-US" dirty="0" smtClean="0"/>
              <a:t>表的删除</a:t>
            </a:r>
            <a:endParaRPr kumimoji="1" lang="zh-CN" altLang="en-US" dirty="0"/>
          </a:p>
        </p:txBody>
      </p:sp>
    </p:spTree>
    <p:extLst>
      <p:ext uri="{BB962C8B-B14F-4D97-AF65-F5344CB8AC3E}">
        <p14:creationId xmlns:p14="http://schemas.microsoft.com/office/powerpoint/2010/main" val="28941499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四、线性表</a:t>
            </a:r>
            <a:r>
              <a:rPr kumimoji="1" lang="en-US" altLang="zh-CN" dirty="0" smtClean="0"/>
              <a:t>_</a:t>
            </a:r>
            <a:r>
              <a:rPr kumimoji="1" lang="zh-CN" altLang="en-US" dirty="0" smtClean="0"/>
              <a:t>哈希表</a:t>
            </a:r>
            <a:endParaRPr kumimoji="1" lang="zh-CN" altLang="en-US" dirty="0"/>
          </a:p>
        </p:txBody>
      </p:sp>
      <p:sp>
        <p:nvSpPr>
          <p:cNvPr id="3" name="内容占位符 2"/>
          <p:cNvSpPr>
            <a:spLocks noGrp="1"/>
          </p:cNvSpPr>
          <p:nvPr>
            <p:ph idx="1"/>
          </p:nvPr>
        </p:nvSpPr>
        <p:spPr/>
        <p:txBody>
          <a:bodyPr/>
          <a:lstStyle/>
          <a:p>
            <a:r>
              <a:rPr kumimoji="1" lang="zh-CN" altLang="en-US" dirty="0" smtClean="0"/>
              <a:t>哈希表的算法设计：</a:t>
            </a:r>
            <a:endParaRPr kumimoji="1" lang="en-US" altLang="zh-CN" dirty="0" smtClean="0"/>
          </a:p>
          <a:p>
            <a:pPr marL="457200" lvl="1" indent="0">
              <a:buNone/>
            </a:pPr>
            <a:r>
              <a:rPr lang="zh-CN" altLang="en-US" dirty="0"/>
              <a:t>哈希表是种数据结构，它可以提供快速的插入操作和查找操作。哈希表也有一些缺点它是基于数组的，数组创建后难于扩展某些哈希表被基本填满时，性能下降得非常严重。这个问题是哈希表不可避免的，即冲突现象：对不同的关键字可能得到同一哈希地址。</a:t>
            </a:r>
            <a:endParaRPr kumimoji="1" lang="en-US" altLang="zh-CN" dirty="0" smtClean="0"/>
          </a:p>
        </p:txBody>
      </p:sp>
    </p:spTree>
    <p:extLst>
      <p:ext uri="{BB962C8B-B14F-4D97-AF65-F5344CB8AC3E}">
        <p14:creationId xmlns:p14="http://schemas.microsoft.com/office/powerpoint/2010/main" val="104835375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四、线性表</a:t>
            </a:r>
            <a:r>
              <a:rPr kumimoji="1" lang="en-US" altLang="zh-CN" dirty="0" smtClean="0"/>
              <a:t>_</a:t>
            </a:r>
            <a:r>
              <a:rPr kumimoji="1" lang="zh-CN" altLang="en-US" dirty="0" smtClean="0"/>
              <a:t>哈希表</a:t>
            </a:r>
            <a:endParaRPr kumimoji="1" lang="zh-CN" altLang="en-US" dirty="0"/>
          </a:p>
        </p:txBody>
      </p:sp>
      <p:sp>
        <p:nvSpPr>
          <p:cNvPr id="3" name="内容占位符 2"/>
          <p:cNvSpPr>
            <a:spLocks noGrp="1"/>
          </p:cNvSpPr>
          <p:nvPr>
            <p:ph idx="1"/>
          </p:nvPr>
        </p:nvSpPr>
        <p:spPr/>
        <p:txBody>
          <a:bodyPr>
            <a:normAutofit lnSpcReduction="10000"/>
          </a:bodyPr>
          <a:lstStyle/>
          <a:p>
            <a:r>
              <a:rPr kumimoji="1" lang="zh-CN" altLang="en-US" dirty="0" smtClean="0"/>
              <a:t>哈希表的实现：</a:t>
            </a:r>
            <a:endParaRPr kumimoji="1" lang="en-US" altLang="zh-CN" dirty="0" smtClean="0"/>
          </a:p>
          <a:p>
            <a:pPr marL="457200" lvl="1" indent="0">
              <a:buNone/>
            </a:pPr>
            <a:r>
              <a:rPr lang="en-US" altLang="zh-CN" dirty="0" smtClean="0"/>
              <a:t>	</a:t>
            </a:r>
            <a:r>
              <a:rPr lang="zh-CN" altLang="en-US" dirty="0" smtClean="0"/>
              <a:t>哈</a:t>
            </a:r>
            <a:r>
              <a:rPr lang="zh-CN" altLang="en-US" dirty="0"/>
              <a:t>希表</a:t>
            </a:r>
            <a:r>
              <a:rPr lang="en-US" altLang="zh-CN" dirty="0" err="1"/>
              <a:t>hashtable</a:t>
            </a:r>
            <a:r>
              <a:rPr lang="en-US" altLang="zh-CN" dirty="0"/>
              <a:t>(key</a:t>
            </a:r>
            <a:r>
              <a:rPr lang="zh-CN" altLang="en-US" dirty="0"/>
              <a:t>，</a:t>
            </a:r>
            <a:r>
              <a:rPr lang="en-US" altLang="zh-CN" dirty="0"/>
              <a:t>value)</a:t>
            </a:r>
            <a:r>
              <a:rPr lang="zh-CN" altLang="en-US" dirty="0"/>
              <a:t> 的做法其实很简单，就是把</a:t>
            </a:r>
            <a:r>
              <a:rPr lang="en-US" altLang="zh-CN" dirty="0"/>
              <a:t>Key</a:t>
            </a:r>
            <a:r>
              <a:rPr lang="zh-CN" altLang="en-US" dirty="0"/>
              <a:t>通过一个固定的算法函数既所谓的哈希函数转换成一个整型数字，然后就将该数字对数组长度进行取余，取余结果就当作数组的下标，将</a:t>
            </a:r>
            <a:r>
              <a:rPr lang="en-US" altLang="zh-CN" dirty="0"/>
              <a:t>value</a:t>
            </a:r>
            <a:r>
              <a:rPr lang="zh-CN" altLang="en-US" dirty="0"/>
              <a:t>存储在以该数字为下标的数组空间里。 </a:t>
            </a:r>
            <a:r>
              <a:rPr lang="en-US" altLang="zh-CN" dirty="0"/>
              <a:t>     </a:t>
            </a:r>
            <a:r>
              <a:rPr lang="zh-CN" altLang="en-US" dirty="0"/>
              <a:t>而当使用哈希表进行查询的时候，就是再次使用哈希函数将</a:t>
            </a:r>
            <a:r>
              <a:rPr lang="en-US" altLang="zh-CN" dirty="0"/>
              <a:t>key</a:t>
            </a:r>
            <a:r>
              <a:rPr lang="zh-CN" altLang="en-US" dirty="0"/>
              <a:t>转换为对应的数组下标，并定位到该空间获取</a:t>
            </a:r>
            <a:r>
              <a:rPr lang="en-US" altLang="zh-CN" dirty="0"/>
              <a:t>value</a:t>
            </a:r>
            <a:r>
              <a:rPr lang="zh-CN" altLang="en-US" dirty="0"/>
              <a:t>，如此一来，就可以充分利用到数组的定位性能进行数据定位。</a:t>
            </a:r>
            <a:endParaRPr kumimoji="1" lang="en-US" altLang="zh-CN" dirty="0" smtClean="0"/>
          </a:p>
        </p:txBody>
      </p:sp>
    </p:spTree>
    <p:extLst>
      <p:ext uri="{BB962C8B-B14F-4D97-AF65-F5344CB8AC3E}">
        <p14:creationId xmlns:p14="http://schemas.microsoft.com/office/powerpoint/2010/main" val="17878732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smtClean="0"/>
              <a:t>五</a:t>
            </a:r>
            <a:r>
              <a:rPr kumimoji="1" lang="zh-CN" altLang="en-US" dirty="0" smtClean="0"/>
              <a:t>、</a:t>
            </a:r>
            <a:r>
              <a:rPr kumimoji="1" lang="zh-CN" altLang="en-US" dirty="0"/>
              <a:t>树形结构</a:t>
            </a:r>
            <a:r>
              <a:rPr kumimoji="1" lang="en-US" altLang="zh-CN" dirty="0"/>
              <a:t>_</a:t>
            </a:r>
            <a:r>
              <a:rPr kumimoji="1" lang="zh-CN" altLang="en-US" dirty="0"/>
              <a:t>二叉树</a:t>
            </a:r>
          </a:p>
        </p:txBody>
      </p:sp>
      <p:sp>
        <p:nvSpPr>
          <p:cNvPr id="3" name="内容占位符 2"/>
          <p:cNvSpPr>
            <a:spLocks noGrp="1"/>
          </p:cNvSpPr>
          <p:nvPr>
            <p:ph idx="1"/>
          </p:nvPr>
        </p:nvSpPr>
        <p:spPr/>
        <p:txBody>
          <a:bodyPr/>
          <a:lstStyle/>
          <a:p>
            <a:r>
              <a:rPr lang="zh-CN" altLang="en-US" dirty="0"/>
              <a:t>树形结构是一类重要的非线性数据结构</a:t>
            </a:r>
            <a:r>
              <a:rPr lang="en-US" altLang="zh-CN" dirty="0"/>
              <a:t>,</a:t>
            </a:r>
            <a:r>
              <a:rPr lang="zh-CN" altLang="en-US" dirty="0"/>
              <a:t>其中以树和二叉树最为常用。直观看来，树是以分支关系定义的层次结构。在树形结构中，每一层上的数据元素可能和下一层中多个元素（即其子女结点）相关，但只能和上一层中一个元素（即其双亲结点）相关。</a:t>
            </a:r>
            <a:endParaRPr kumimoji="1" lang="zh-CN" altLang="en-US" dirty="0"/>
          </a:p>
        </p:txBody>
      </p:sp>
    </p:spTree>
    <p:extLst>
      <p:ext uri="{BB962C8B-B14F-4D97-AF65-F5344CB8AC3E}">
        <p14:creationId xmlns:p14="http://schemas.microsoft.com/office/powerpoint/2010/main" val="12237868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smtClean="0"/>
              <a:t>五</a:t>
            </a:r>
            <a:r>
              <a:rPr kumimoji="1" lang="zh-CN" altLang="en-US" dirty="0" smtClean="0"/>
              <a:t>、</a:t>
            </a:r>
            <a:r>
              <a:rPr kumimoji="1" lang="zh-CN" altLang="en-US" dirty="0"/>
              <a:t>树形结构</a:t>
            </a:r>
            <a:r>
              <a:rPr kumimoji="1" lang="en-US" altLang="zh-CN" dirty="0"/>
              <a:t>_</a:t>
            </a:r>
            <a:r>
              <a:rPr kumimoji="1" lang="zh-CN" altLang="en-US" dirty="0"/>
              <a:t>二叉树</a:t>
            </a:r>
          </a:p>
        </p:txBody>
      </p:sp>
      <p:sp>
        <p:nvSpPr>
          <p:cNvPr id="3" name="内容占位符 2"/>
          <p:cNvSpPr>
            <a:spLocks noGrp="1"/>
          </p:cNvSpPr>
          <p:nvPr>
            <p:ph idx="1"/>
          </p:nvPr>
        </p:nvSpPr>
        <p:spPr/>
        <p:txBody>
          <a:bodyPr>
            <a:normAutofit/>
          </a:bodyPr>
          <a:lstStyle/>
          <a:p>
            <a:r>
              <a:rPr lang="zh-CN" altLang="en-US" dirty="0"/>
              <a:t>树</a:t>
            </a:r>
            <a:r>
              <a:rPr lang="zh-CN" altLang="en-US" dirty="0" smtClean="0"/>
              <a:t>的定义</a:t>
            </a:r>
            <a:endParaRPr lang="en-US" altLang="zh-CN" dirty="0" smtClean="0"/>
          </a:p>
          <a:p>
            <a:r>
              <a:rPr lang="zh-CN" altLang="en-US" dirty="0"/>
              <a:t>树（</a:t>
            </a:r>
            <a:r>
              <a:rPr lang="en-US" altLang="zh-CN" dirty="0"/>
              <a:t>Tree</a:t>
            </a:r>
            <a:r>
              <a:rPr lang="zh-CN" altLang="en-US" dirty="0"/>
              <a:t>）是</a:t>
            </a:r>
            <a:r>
              <a:rPr lang="en-US" altLang="zh-CN" dirty="0" smtClean="0"/>
              <a:t>n</a:t>
            </a:r>
            <a:r>
              <a:rPr lang="zh-CN" altLang="en-US" dirty="0" smtClean="0"/>
              <a:t>个结点的</a:t>
            </a:r>
            <a:r>
              <a:rPr lang="zh-CN" altLang="en-US" dirty="0"/>
              <a:t>有限集。在任意一棵非空树中应满足：</a:t>
            </a:r>
          </a:p>
          <a:p>
            <a:pPr marL="0" indent="0">
              <a:buNone/>
            </a:pPr>
            <a:r>
              <a:rPr lang="en-US" altLang="zh-CN" dirty="0"/>
              <a:t>(1)</a:t>
            </a:r>
            <a:r>
              <a:rPr lang="zh-CN" altLang="en-US" dirty="0"/>
              <a:t>有且仅有一个特定的称为</a:t>
            </a:r>
            <a:r>
              <a:rPr lang="zh-CN" altLang="en-US" dirty="0" smtClean="0"/>
              <a:t>根的结点</a:t>
            </a:r>
            <a:r>
              <a:rPr lang="zh-CN" altLang="en-US" dirty="0"/>
              <a:t>；</a:t>
            </a:r>
          </a:p>
          <a:p>
            <a:pPr marL="0" indent="0">
              <a:buNone/>
            </a:pPr>
            <a:r>
              <a:rPr lang="en-US" altLang="zh-CN" dirty="0"/>
              <a:t>(2)</a:t>
            </a:r>
            <a:r>
              <a:rPr lang="zh-CN" altLang="en-US" dirty="0"/>
              <a:t>当</a:t>
            </a:r>
            <a:r>
              <a:rPr lang="en-US" altLang="zh-CN" dirty="0"/>
              <a:t>n1</a:t>
            </a:r>
            <a:r>
              <a:rPr lang="zh-CN" altLang="en-US" dirty="0"/>
              <a:t>时</a:t>
            </a:r>
            <a:r>
              <a:rPr lang="en-US" altLang="zh-CN" dirty="0"/>
              <a:t>,</a:t>
            </a:r>
            <a:r>
              <a:rPr lang="zh-CN" altLang="en-US" dirty="0"/>
              <a:t>其余结点可分为</a:t>
            </a:r>
            <a:r>
              <a:rPr lang="en-US" altLang="zh-CN" dirty="0" smtClean="0"/>
              <a:t>m</a:t>
            </a:r>
            <a:r>
              <a:rPr lang="zh-CN" altLang="en-US" dirty="0" smtClean="0"/>
              <a:t>个互不相交</a:t>
            </a:r>
            <a:r>
              <a:rPr lang="zh-CN" altLang="en-US" dirty="0"/>
              <a:t>的有限集</a:t>
            </a:r>
            <a:r>
              <a:rPr lang="en-US" altLang="zh-CN" dirty="0"/>
              <a:t>T1,T2,…</a:t>
            </a:r>
            <a:r>
              <a:rPr lang="zh-CN" altLang="en-US" dirty="0"/>
              <a:t>，</a:t>
            </a:r>
            <a:r>
              <a:rPr lang="en-US" altLang="zh-CN" dirty="0"/>
              <a:t>Tm,</a:t>
            </a:r>
            <a:r>
              <a:rPr lang="zh-CN" altLang="en-US" dirty="0"/>
              <a:t>其中每一个集合本身又是一棵树，并且称为根的子树（</a:t>
            </a:r>
            <a:r>
              <a:rPr lang="en-US" altLang="zh-CN" dirty="0" err="1"/>
              <a:t>SubTree</a:t>
            </a:r>
            <a:r>
              <a:rPr lang="zh-CN" altLang="en-US" dirty="0"/>
              <a:t>）。</a:t>
            </a:r>
            <a:endParaRPr kumimoji="1" lang="zh-CN" altLang="en-US" dirty="0"/>
          </a:p>
        </p:txBody>
      </p:sp>
    </p:spTree>
    <p:extLst>
      <p:ext uri="{BB962C8B-B14F-4D97-AF65-F5344CB8AC3E}">
        <p14:creationId xmlns:p14="http://schemas.microsoft.com/office/powerpoint/2010/main" val="238901196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smtClean="0"/>
              <a:t>五</a:t>
            </a:r>
            <a:r>
              <a:rPr kumimoji="1" lang="zh-CN" altLang="en-US" dirty="0" smtClean="0"/>
              <a:t>、</a:t>
            </a:r>
            <a:r>
              <a:rPr kumimoji="1" lang="zh-CN" altLang="en-US" dirty="0"/>
              <a:t>树形结构</a:t>
            </a:r>
            <a:r>
              <a:rPr kumimoji="1" lang="en-US" altLang="zh-CN" dirty="0"/>
              <a:t>_</a:t>
            </a:r>
            <a:r>
              <a:rPr kumimoji="1" lang="zh-CN" altLang="en-US" dirty="0"/>
              <a:t>二叉树</a:t>
            </a:r>
          </a:p>
        </p:txBody>
      </p:sp>
      <p:sp>
        <p:nvSpPr>
          <p:cNvPr id="3" name="内容占位符 2"/>
          <p:cNvSpPr>
            <a:spLocks noGrp="1"/>
          </p:cNvSpPr>
          <p:nvPr>
            <p:ph idx="1"/>
          </p:nvPr>
        </p:nvSpPr>
        <p:spPr/>
        <p:txBody>
          <a:bodyPr/>
          <a:lstStyle/>
          <a:p>
            <a:r>
              <a:rPr lang="zh-CN" altLang="en-US" dirty="0"/>
              <a:t>每棵子树的根结点有且仅有一个直接前驱，但可以有</a:t>
            </a:r>
            <a:r>
              <a:rPr lang="en-US" altLang="zh-CN" dirty="0"/>
              <a:t>0</a:t>
            </a:r>
            <a:r>
              <a:rPr lang="zh-CN" altLang="en-US" dirty="0"/>
              <a:t>个或多个直接后继</a:t>
            </a:r>
            <a:r>
              <a:rPr lang="zh-CN" altLang="en-US" dirty="0" smtClean="0"/>
              <a:t>。</a:t>
            </a:r>
            <a:endParaRPr lang="en-US" altLang="zh-CN" dirty="0" smtClean="0"/>
          </a:p>
          <a:p>
            <a:r>
              <a:rPr lang="zh-CN" altLang="en-US" dirty="0"/>
              <a:t>树的定义是一个递归的定义，即树的定义中又用到了树的定义</a:t>
            </a:r>
            <a:r>
              <a:rPr lang="zh-CN" altLang="en-US" dirty="0" smtClean="0"/>
              <a:t>。</a:t>
            </a:r>
            <a:endParaRPr lang="en-US" altLang="zh-CN" dirty="0" smtClean="0"/>
          </a:p>
          <a:p>
            <a:endParaRPr kumimoji="1" lang="zh-CN" altLang="en-US" dirty="0"/>
          </a:p>
        </p:txBody>
      </p:sp>
    </p:spTree>
    <p:extLst>
      <p:ext uri="{BB962C8B-B14F-4D97-AF65-F5344CB8AC3E}">
        <p14:creationId xmlns:p14="http://schemas.microsoft.com/office/powerpoint/2010/main" val="1223786878"/>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1986</TotalTime>
  <Words>3753</Words>
  <Application>Microsoft Macintosh PowerPoint</Application>
  <PresentationFormat>全屏显示(4:3)</PresentationFormat>
  <Paragraphs>595</Paragraphs>
  <Slides>131</Slides>
  <Notes>0</Notes>
  <HiddenSlides>0</HiddenSlides>
  <MMClips>0</MMClips>
  <ScaleCrop>false</ScaleCrop>
  <HeadingPairs>
    <vt:vector size="4" baseType="variant">
      <vt:variant>
        <vt:lpstr>主题</vt:lpstr>
      </vt:variant>
      <vt:variant>
        <vt:i4>1</vt:i4>
      </vt:variant>
      <vt:variant>
        <vt:lpstr>幻灯片标题</vt:lpstr>
      </vt:variant>
      <vt:variant>
        <vt:i4>131</vt:i4>
      </vt:variant>
    </vt:vector>
  </HeadingPairs>
  <TitlesOfParts>
    <vt:vector size="132" baseType="lpstr">
      <vt:lpstr>Office 主题</vt:lpstr>
      <vt:lpstr>Head First C 学习</vt:lpstr>
      <vt:lpstr>C语言简介</vt:lpstr>
      <vt:lpstr>C语言简介</vt:lpstr>
      <vt:lpstr>C语言简介</vt:lpstr>
      <vt:lpstr>C语言简介</vt:lpstr>
      <vt:lpstr>C语言简介</vt:lpstr>
      <vt:lpstr>程序的结构</vt:lpstr>
      <vt:lpstr>编码的过程</vt:lpstr>
      <vt:lpstr>注意点和易犯错误</vt:lpstr>
      <vt:lpstr>C语法 -- 注释</vt:lpstr>
      <vt:lpstr>C语法 -- 关键字</vt:lpstr>
      <vt:lpstr>C语法 -- 标识符</vt:lpstr>
      <vt:lpstr>数据</vt:lpstr>
      <vt:lpstr>数据类型</vt:lpstr>
      <vt:lpstr>C语法 -- 变量</vt:lpstr>
      <vt:lpstr>C语法 -- 变量</vt:lpstr>
      <vt:lpstr>C语法 -- 常量</vt:lpstr>
      <vt:lpstr>C运算符</vt:lpstr>
      <vt:lpstr>C运算符</vt:lpstr>
      <vt:lpstr>C运算符</vt:lpstr>
      <vt:lpstr>程序结构</vt:lpstr>
      <vt:lpstr>程序结构</vt:lpstr>
      <vt:lpstr>程序结构</vt:lpstr>
      <vt:lpstr>程序结构</vt:lpstr>
      <vt:lpstr>程序结构</vt:lpstr>
      <vt:lpstr>程序结构</vt:lpstr>
      <vt:lpstr>程序结构</vt:lpstr>
      <vt:lpstr>程序结构</vt:lpstr>
      <vt:lpstr>字符串</vt:lpstr>
      <vt:lpstr>变量相关知识</vt:lpstr>
      <vt:lpstr>变量相关知识</vt:lpstr>
      <vt:lpstr>变量相关知识</vt:lpstr>
      <vt:lpstr>变量相关知识</vt:lpstr>
      <vt:lpstr>数据结构</vt:lpstr>
      <vt:lpstr>数据结构</vt:lpstr>
      <vt:lpstr>数据结构</vt:lpstr>
      <vt:lpstr>数据结构</vt:lpstr>
      <vt:lpstr>一，线性表_链表</vt:lpstr>
      <vt:lpstr>一，线性表_链表</vt:lpstr>
      <vt:lpstr>一，线性表_链表</vt:lpstr>
      <vt:lpstr>一，线性表_链表</vt:lpstr>
      <vt:lpstr>一，线性表_链表</vt:lpstr>
      <vt:lpstr>一，线性表_单向链表</vt:lpstr>
      <vt:lpstr>一，线性表_单向链表</vt:lpstr>
      <vt:lpstr>一，线性表_单向链表</vt:lpstr>
      <vt:lpstr>一，线性表_单向链表</vt:lpstr>
      <vt:lpstr>一，线性表_双向链表</vt:lpstr>
      <vt:lpstr>一，线性表_链表</vt:lpstr>
      <vt:lpstr>一，线性表_链表</vt:lpstr>
      <vt:lpstr>一，线性表_链表</vt:lpstr>
      <vt:lpstr>一，线性表_链表</vt:lpstr>
      <vt:lpstr>一，线性表_链表</vt:lpstr>
      <vt:lpstr>一，线性表_链表</vt:lpstr>
      <vt:lpstr>一，线性表_链表</vt:lpstr>
      <vt:lpstr>一，线性表_链表</vt:lpstr>
      <vt:lpstr>一，线性表_链表</vt:lpstr>
      <vt:lpstr>二，线性表_内核链表</vt:lpstr>
      <vt:lpstr>二，线性表_内核链表</vt:lpstr>
      <vt:lpstr>二，线性表_内核链表</vt:lpstr>
      <vt:lpstr>二，线性表_内核链表</vt:lpstr>
      <vt:lpstr>二，线性表_内核链表</vt:lpstr>
      <vt:lpstr>二，线性表_内核链表</vt:lpstr>
      <vt:lpstr>二，线性表_内核链表</vt:lpstr>
      <vt:lpstr>二，线性表_内核链表</vt:lpstr>
      <vt:lpstr>二，线性表_内核链表</vt:lpstr>
      <vt:lpstr>二，线性表_内核链表</vt:lpstr>
      <vt:lpstr>二，线性表_内核链表</vt:lpstr>
      <vt:lpstr>三，线性表_栈和队列</vt:lpstr>
      <vt:lpstr>三，线性表_栈和队列</vt:lpstr>
      <vt:lpstr>三，线性表_栈和队列</vt:lpstr>
      <vt:lpstr>三，线性表_栈和队列</vt:lpstr>
      <vt:lpstr>三，线性表_栈和队列</vt:lpstr>
      <vt:lpstr>三，线性表_栈和队列</vt:lpstr>
      <vt:lpstr>三，线性表_栈和队列</vt:lpstr>
      <vt:lpstr>三，线性表_栈和队列</vt:lpstr>
      <vt:lpstr>三，线性表_栈和队列</vt:lpstr>
      <vt:lpstr>三，线性表_栈和队列</vt:lpstr>
      <vt:lpstr>三，线性表_栈和队列</vt:lpstr>
      <vt:lpstr>三，线性表_栈和队列</vt:lpstr>
      <vt:lpstr>三，线性表_栈和队列</vt:lpstr>
      <vt:lpstr>三，线性表_栈和队列</vt:lpstr>
      <vt:lpstr>三，线性表_栈和队列</vt:lpstr>
      <vt:lpstr>三，线性表_栈和队列</vt:lpstr>
      <vt:lpstr>三，线性表_栈和队列</vt:lpstr>
      <vt:lpstr>四、线性表_哈希表</vt:lpstr>
      <vt:lpstr>四、线性表_哈希表</vt:lpstr>
      <vt:lpstr>四、线性表_哈希表</vt:lpstr>
      <vt:lpstr>四、线性表_哈希表</vt:lpstr>
      <vt:lpstr>四、线性表_哈希表</vt:lpstr>
      <vt:lpstr>四、线性表_哈希表</vt:lpstr>
      <vt:lpstr>四、线性表_哈希表</vt:lpstr>
      <vt:lpstr>四、线性表_哈希表</vt:lpstr>
      <vt:lpstr>四、线性表_哈希表</vt:lpstr>
      <vt:lpstr>四、线性表_哈希表</vt:lpstr>
      <vt:lpstr>四、线性表_哈希表</vt:lpstr>
      <vt:lpstr>四、线性表_哈希表</vt:lpstr>
      <vt:lpstr>五、树形结构_二叉树</vt:lpstr>
      <vt:lpstr>五、树形结构_二叉树</vt:lpstr>
      <vt:lpstr>五、树形结构_二叉树</vt:lpstr>
      <vt:lpstr>五、树形结构_二叉树</vt:lpstr>
      <vt:lpstr>五、树形结构_二叉树</vt:lpstr>
      <vt:lpstr>五、树形结构_二叉树</vt:lpstr>
      <vt:lpstr>五、树形结构_二叉树</vt:lpstr>
      <vt:lpstr>五、树形结构_二叉树</vt:lpstr>
      <vt:lpstr>五、树形结构_二叉树</vt:lpstr>
      <vt:lpstr>五、树形结构_二叉树</vt:lpstr>
      <vt:lpstr>五、树形结构_二叉树</vt:lpstr>
      <vt:lpstr>五、树形结构_二叉树</vt:lpstr>
      <vt:lpstr>五、树形结构_二叉树</vt:lpstr>
      <vt:lpstr>五、树形结构_二叉树</vt:lpstr>
      <vt:lpstr>五、树形结构_二叉树</vt:lpstr>
      <vt:lpstr>五、树形结构_二叉树</vt:lpstr>
      <vt:lpstr>五、树形结构_二叉树</vt:lpstr>
      <vt:lpstr>五、树形结构_二叉树</vt:lpstr>
      <vt:lpstr>五、树形结构_二叉树</vt:lpstr>
      <vt:lpstr>五、树形结构_哈夫曼树</vt:lpstr>
      <vt:lpstr>五、树形结构_哈夫曼树</vt:lpstr>
      <vt:lpstr>五、树形结构_哈夫曼树</vt:lpstr>
      <vt:lpstr>五、树形结构_哈夫曼树</vt:lpstr>
      <vt:lpstr>五、树形结构_哈夫曼树</vt:lpstr>
      <vt:lpstr>五、树形结构_哈夫曼树</vt:lpstr>
      <vt:lpstr>六，排序和查找</vt:lpstr>
      <vt:lpstr>六，排序和查找</vt:lpstr>
      <vt:lpstr>六，排序和查找</vt:lpstr>
      <vt:lpstr>六，排序和查找</vt:lpstr>
      <vt:lpstr>六，排序和查找</vt:lpstr>
      <vt:lpstr>六，排序和查找</vt:lpstr>
      <vt:lpstr>六，排序和查找</vt:lpstr>
      <vt:lpstr>六，排序和查找</vt:lpstr>
      <vt:lpstr>六，排序和查找</vt:lpstr>
      <vt:lpstr>六，排序和查找</vt:lpstr>
    </vt:vector>
  </TitlesOfParts>
  <Company>FrankZhang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 Frank</dc:creator>
  <cp:lastModifiedBy>you wu</cp:lastModifiedBy>
  <cp:revision>50</cp:revision>
  <dcterms:created xsi:type="dcterms:W3CDTF">2015-11-23T06:54:00Z</dcterms:created>
  <dcterms:modified xsi:type="dcterms:W3CDTF">2016-10-18T03:47:58Z</dcterms:modified>
</cp:coreProperties>
</file>