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6" Type="http://schemas.openxmlformats.org/officeDocument/2006/relationships/slideLayout" Target="../slideLayouts/slideLayout1.xml"/><Relationship Id="rId7"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5" Type="http://schemas.openxmlformats.org/officeDocument/2006/relationships/slideLayout" Target="../slideLayouts/slideLayout1.xml"/><Relationship Id="rId6"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7"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8" Type="http://schemas.openxmlformats.org/officeDocument/2006/relationships/slideLayout" Target="../slideLayouts/slideLayout1.xml"/><Relationship Id="rId9"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5" Type="http://schemas.openxmlformats.org/officeDocument/2006/relationships/slideLayout" Target="../slideLayouts/slideLayout1.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7"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r>
          <p:cNvPicPr>
            <a:picLocks noChangeAspect="1"/>
          </p:cNvPicPr>
          <p:nvPr/>
        </p:nvPicPr>
        <p:blipFill>
          <a:blip r:embed="rId2"/>
          <a:stretch>
            <a:fillRect/>
          </a:stretch>
        </p:blipFill>
        <p:spPr>
          <a:xfrm>
            <a:off x="9144000" y="0"/>
            <a:ext cx="5486400" cy="8229600"/>
          </a:xfrm>
          <a:prstGeom prst="rect">
            <a:avLst/>
          </a:prstGeom>
        </p:spPr>
      </p:pic>
      <p:sp>
        <p:nvSpPr>
          <p:cNvPr id="5" name="Text 1"/>
          <p:cNvSpPr/>
          <p:nvPr/>
        </p:nvSpPr>
        <p:spPr>
          <a:xfrm>
            <a:off x="833199" y="1429226"/>
            <a:ext cx="7477601" cy="3332798"/>
          </a:xfrm>
          <a:prstGeom prst="rect">
            <a:avLst/>
          </a:prstGeom>
          <a:noFill/>
          <a:ln/>
        </p:spPr>
        <p:txBody>
          <a:bodyPr wrap="square" rtlCol="0" anchor="t"/>
          <a:lstStyle/>
          <a:p>
            <a:pPr indent="0" marL="0">
              <a:lnSpc>
                <a:spcPts val="6561"/>
              </a:lnSpc>
              <a:buNone/>
            </a:pPr>
            <a:r>
              <a:rPr lang="en-US" sz="5249" dirty="0">
                <a:solidFill>
                  <a:srgbClr val="312F2B"/>
                </a:solidFill>
                <a:latin typeface="Gelasio" pitchFamily="34" charset="0"/>
                <a:ea typeface="Gelasio" pitchFamily="34" charset="-122"/>
                <a:cs typeface="Gelasio" pitchFamily="34" charset="-120"/>
              </a:rPr>
              <a:t>Generative AI in Software Development: Revolutionizing Software Development</a:t>
            </a:r>
            <a:endParaRPr lang="en-US" sz="5249" dirty="0"/>
          </a:p>
        </p:txBody>
      </p:sp>
      <p:sp>
        <p:nvSpPr>
          <p:cNvPr id="6" name="Text 2"/>
          <p:cNvSpPr/>
          <p:nvPr/>
        </p:nvSpPr>
        <p:spPr>
          <a:xfrm>
            <a:off x="833199" y="5095280"/>
            <a:ext cx="7477601" cy="1066205"/>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Discover the transformative potential of Generative AI in software development. Explore how it goes beyond conventional coding to guide innovation and reshape project delivery and developer roles.</a:t>
            </a:r>
            <a:endParaRPr lang="en-US" sz="1750" dirty="0"/>
          </a:p>
        </p:txBody>
      </p:sp>
      <p:sp>
        <p:nvSpPr>
          <p:cNvPr id="7" name="Shape 3"/>
          <p:cNvSpPr/>
          <p:nvPr/>
        </p:nvSpPr>
        <p:spPr>
          <a:xfrm>
            <a:off x="833199" y="6428065"/>
            <a:ext cx="355402" cy="355402"/>
          </a:xfrm>
          <a:prstGeom prst="roundRect">
            <a:avLst>
              <a:gd name="adj" fmla="val 25726039"/>
            </a:avLst>
          </a:prstGeom>
          <a:noFill/>
          <a:ln w="7620">
            <a:solidFill>
              <a:srgbClr val="FFFFFF"/>
            </a:solidFill>
            <a:prstDash val="solid"/>
          </a:ln>
        </p:spPr>
      </p:sp>
      <p:pic>
        <p:nvPicPr>
          <p:cNvPr id="8" name="Image 2" descr="preencoded.png">    </p:cNvPr>
          <p:cNvPicPr>
            <a:picLocks noChangeAspect="1"/>
          </p:cNvPicPr>
          <p:nvPr/>
        </p:nvPicPr>
        <p:blipFill>
          <a:blip r:embed="rId3"/>
          <a:stretch>
            <a:fillRect/>
          </a:stretch>
        </p:blipFill>
        <p:spPr>
          <a:xfrm>
            <a:off x="840819" y="6435685"/>
            <a:ext cx="340162" cy="340162"/>
          </a:xfrm>
          <a:prstGeom prst="rect">
            <a:avLst/>
          </a:prstGeom>
        </p:spPr>
      </p:pic>
      <p:sp>
        <p:nvSpPr>
          <p:cNvPr id="9" name="Text 4"/>
          <p:cNvSpPr/>
          <p:nvPr/>
        </p:nvSpPr>
        <p:spPr>
          <a:xfrm>
            <a:off x="1299686" y="6411397"/>
            <a:ext cx="1661160" cy="388858"/>
          </a:xfrm>
          <a:prstGeom prst="rect">
            <a:avLst/>
          </a:prstGeom>
          <a:noFill/>
          <a:ln/>
        </p:spPr>
        <p:txBody>
          <a:bodyPr wrap="none" rtlCol="0" anchor="t"/>
          <a:lstStyle/>
          <a:p>
            <a:pPr algn="l" indent="0" marL="0">
              <a:lnSpc>
                <a:spcPts val="3062"/>
              </a:lnSpc>
              <a:buNone/>
            </a:pPr>
            <a:r>
              <a:rPr lang="en-US" sz="2187" b="1" dirty="0">
                <a:solidFill>
                  <a:srgbClr val="272525"/>
                </a:solidFill>
                <a:latin typeface="Lato" pitchFamily="34" charset="0"/>
                <a:ea typeface="Lato" pitchFamily="34" charset="-122"/>
                <a:cs typeface="Lato" pitchFamily="34" charset="-120"/>
              </a:rPr>
              <a:t>by Jiang Zhao</a:t>
            </a:r>
            <a:endParaRPr lang="en-US" sz="2187" dirty="0"/>
          </a:p>
        </p:txBody>
      </p:sp>
      <p:pic>
        <p:nvPicPr>
          <p:cNvPr id="10"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10149840"/>
          </a:xfrm>
          <a:prstGeom prst="rect">
            <a:avLst/>
          </a:prstGeom>
          <a:solidFill>
            <a:srgbClr val="FFFFFF">
              <a:alpha val="75000"/>
            </a:srgbClr>
          </a:solidFill>
          <a:ln/>
        </p:spPr>
      </p:sp>
      <p:sp>
        <p:nvSpPr>
          <p:cNvPr id="4" name="Text 1"/>
          <p:cNvSpPr/>
          <p:nvPr/>
        </p:nvSpPr>
        <p:spPr>
          <a:xfrm>
            <a:off x="3621167" y="427673"/>
            <a:ext cx="7388066" cy="972026"/>
          </a:xfrm>
          <a:prstGeom prst="rect">
            <a:avLst/>
          </a:prstGeom>
          <a:noFill/>
          <a:ln/>
        </p:spPr>
        <p:txBody>
          <a:bodyPr wrap="square" rtlCol="0" anchor="t"/>
          <a:lstStyle/>
          <a:p>
            <a:pPr indent="0" marL="0">
              <a:lnSpc>
                <a:spcPts val="3827"/>
              </a:lnSpc>
              <a:buNone/>
            </a:pPr>
            <a:r>
              <a:rPr lang="en-US" sz="3062" dirty="0">
                <a:solidFill>
                  <a:srgbClr val="312F2B"/>
                </a:solidFill>
                <a:latin typeface="Gelasio" pitchFamily="34" charset="0"/>
                <a:ea typeface="Gelasio" pitchFamily="34" charset="-122"/>
                <a:cs typeface="Gelasio" pitchFamily="34" charset="-120"/>
              </a:rPr>
              <a:t>The Reality of AI in SDLC: Challenges and Potential</a:t>
            </a:r>
            <a:endParaRPr lang="en-US" sz="3062" dirty="0"/>
          </a:p>
        </p:txBody>
      </p:sp>
      <p:pic>
        <p:nvPicPr>
          <p:cNvPr id="5" name="Image 1" descr="preencoded.png">    </p:cNvPr>
          <p:cNvPicPr>
            <a:picLocks noChangeAspect="1"/>
          </p:cNvPicPr>
          <p:nvPr/>
        </p:nvPicPr>
        <p:blipFill>
          <a:blip r:embed="rId2"/>
          <a:stretch>
            <a:fillRect/>
          </a:stretch>
        </p:blipFill>
        <p:spPr>
          <a:xfrm>
            <a:off x="3621167" y="1710690"/>
            <a:ext cx="3888462" cy="2403158"/>
          </a:xfrm>
          <a:prstGeom prst="rect">
            <a:avLst/>
          </a:prstGeom>
        </p:spPr>
      </p:pic>
      <p:sp>
        <p:nvSpPr>
          <p:cNvPr id="6" name="Text 2"/>
          <p:cNvSpPr/>
          <p:nvPr/>
        </p:nvSpPr>
        <p:spPr>
          <a:xfrm>
            <a:off x="3621167" y="4308158"/>
            <a:ext cx="1555313" cy="243007"/>
          </a:xfrm>
          <a:prstGeom prst="rect">
            <a:avLst/>
          </a:prstGeom>
          <a:noFill/>
          <a:ln/>
        </p:spPr>
        <p:txBody>
          <a:bodyPr wrap="none" rtlCol="0" anchor="t"/>
          <a:lstStyle/>
          <a:p>
            <a:pPr algn="l" indent="0" marL="0">
              <a:lnSpc>
                <a:spcPts val="1914"/>
              </a:lnSpc>
              <a:buNone/>
            </a:pPr>
            <a:r>
              <a:rPr lang="en-US" sz="1531" dirty="0">
                <a:solidFill>
                  <a:srgbClr val="312F2B"/>
                </a:solidFill>
                <a:latin typeface="Gelasio" pitchFamily="34" charset="0"/>
                <a:ea typeface="Gelasio" pitchFamily="34" charset="-122"/>
                <a:cs typeface="Gelasio" pitchFamily="34" charset="-120"/>
              </a:rPr>
              <a:t>Ideal Vision</a:t>
            </a:r>
            <a:endParaRPr lang="en-US" sz="1531" dirty="0"/>
          </a:p>
        </p:txBody>
      </p:sp>
      <p:sp>
        <p:nvSpPr>
          <p:cNvPr id="7" name="Text 3"/>
          <p:cNvSpPr/>
          <p:nvPr/>
        </p:nvSpPr>
        <p:spPr>
          <a:xfrm>
            <a:off x="3621167" y="4644390"/>
            <a:ext cx="7388066" cy="497443"/>
          </a:xfrm>
          <a:prstGeom prst="rect">
            <a:avLst/>
          </a:prstGeom>
          <a:noFill/>
          <a:ln/>
        </p:spPr>
        <p:txBody>
          <a:bodyPr wrap="square" rtlCol="0" anchor="t"/>
          <a:lstStyle/>
          <a:p>
            <a:pPr algn="l" indent="0" marL="0">
              <a:lnSpc>
                <a:spcPts val="1960"/>
              </a:lnSpc>
              <a:buNone/>
            </a:pPr>
            <a:r>
              <a:rPr lang="en-US" sz="1225" dirty="0">
                <a:solidFill>
                  <a:srgbClr val="272525"/>
                </a:solidFill>
                <a:latin typeface="Lato" pitchFamily="34" charset="0"/>
                <a:ea typeface="Lato" pitchFamily="34" charset="-122"/>
                <a:cs typeface="Lato" pitchFamily="34" charset="-120"/>
              </a:rPr>
              <a:t>A graphical representation or diagram portrays the idealized vision of a fully automated SDLC process with AI agents, setting high expectations for the future of software development.</a:t>
            </a:r>
            <a:endParaRPr lang="en-US" sz="1225" dirty="0"/>
          </a:p>
        </p:txBody>
      </p:sp>
      <p:sp>
        <p:nvSpPr>
          <p:cNvPr id="8" name="Shape 4"/>
          <p:cNvSpPr/>
          <p:nvPr/>
        </p:nvSpPr>
        <p:spPr>
          <a:xfrm>
            <a:off x="3621167" y="5438180"/>
            <a:ext cx="349925" cy="349925"/>
          </a:xfrm>
          <a:prstGeom prst="roundRect">
            <a:avLst>
              <a:gd name="adj" fmla="val 20002"/>
            </a:avLst>
          </a:prstGeom>
          <a:solidFill>
            <a:srgbClr val="E8E8E3"/>
          </a:solidFill>
          <a:ln w="9644">
            <a:solidFill>
              <a:srgbClr val="CECEC9"/>
            </a:solidFill>
            <a:prstDash val="solid"/>
          </a:ln>
        </p:spPr>
      </p:sp>
      <p:sp>
        <p:nvSpPr>
          <p:cNvPr id="9" name="Text 5"/>
          <p:cNvSpPr/>
          <p:nvPr/>
        </p:nvSpPr>
        <p:spPr>
          <a:xfrm>
            <a:off x="3746540" y="5467231"/>
            <a:ext cx="99060" cy="291703"/>
          </a:xfrm>
          <a:prstGeom prst="rect">
            <a:avLst/>
          </a:prstGeom>
          <a:noFill/>
          <a:ln/>
        </p:spPr>
        <p:txBody>
          <a:bodyPr wrap="none" rtlCol="0" anchor="t"/>
          <a:lstStyle/>
          <a:p>
            <a:pPr algn="ctr" indent="0" marL="0">
              <a:lnSpc>
                <a:spcPts val="2296"/>
              </a:lnSpc>
              <a:buNone/>
            </a:pPr>
            <a:r>
              <a:rPr lang="en-US" sz="1837" dirty="0">
                <a:solidFill>
                  <a:srgbClr val="272525"/>
                </a:solidFill>
                <a:latin typeface="Gelasio" pitchFamily="34" charset="0"/>
                <a:ea typeface="Gelasio" pitchFamily="34" charset="-122"/>
                <a:cs typeface="Gelasio" pitchFamily="34" charset="-120"/>
              </a:rPr>
              <a:t>1</a:t>
            </a:r>
            <a:endParaRPr lang="en-US" sz="1837" dirty="0"/>
          </a:p>
        </p:txBody>
      </p:sp>
      <p:sp>
        <p:nvSpPr>
          <p:cNvPr id="10" name="Text 6"/>
          <p:cNvSpPr/>
          <p:nvPr/>
        </p:nvSpPr>
        <p:spPr>
          <a:xfrm>
            <a:off x="4126587" y="5491639"/>
            <a:ext cx="1853565" cy="729020"/>
          </a:xfrm>
          <a:prstGeom prst="rect">
            <a:avLst/>
          </a:prstGeom>
          <a:noFill/>
          <a:ln/>
        </p:spPr>
        <p:txBody>
          <a:bodyPr wrap="square" rtlCol="0" anchor="t"/>
          <a:lstStyle/>
          <a:p>
            <a:pPr indent="0" marL="0">
              <a:lnSpc>
                <a:spcPts val="1914"/>
              </a:lnSpc>
              <a:buNone/>
            </a:pPr>
            <a:r>
              <a:rPr lang="en-US" sz="1531" dirty="0">
                <a:solidFill>
                  <a:srgbClr val="272525"/>
                </a:solidFill>
                <a:latin typeface="Gelasio" pitchFamily="34" charset="0"/>
                <a:ea typeface="Gelasio" pitchFamily="34" charset="-122"/>
                <a:cs typeface="Gelasio" pitchFamily="34" charset="-120"/>
              </a:rPr>
              <a:t>Challenge 1: Accuracy in Auto Coding</a:t>
            </a:r>
            <a:endParaRPr lang="en-US" sz="1531" dirty="0"/>
          </a:p>
        </p:txBody>
      </p:sp>
      <p:sp>
        <p:nvSpPr>
          <p:cNvPr id="11" name="Text 7"/>
          <p:cNvSpPr/>
          <p:nvPr/>
        </p:nvSpPr>
        <p:spPr>
          <a:xfrm>
            <a:off x="4126587" y="6313884"/>
            <a:ext cx="1853565" cy="2735937"/>
          </a:xfrm>
          <a:prstGeom prst="rect">
            <a:avLst/>
          </a:prstGeom>
          <a:noFill/>
          <a:ln/>
        </p:spPr>
        <p:txBody>
          <a:bodyPr wrap="square" rtlCol="0" anchor="t"/>
          <a:lstStyle/>
          <a:p>
            <a:pPr indent="0" marL="0">
              <a:lnSpc>
                <a:spcPts val="1960"/>
              </a:lnSpc>
              <a:buNone/>
            </a:pPr>
            <a:r>
              <a:rPr lang="en-US" sz="1225" dirty="0">
                <a:solidFill>
                  <a:srgbClr val="272525"/>
                </a:solidFill>
                <a:latin typeface="Lato" pitchFamily="34" charset="0"/>
                <a:ea typeface="Lato" pitchFamily="34" charset="-122"/>
                <a:cs typeface="Lato" pitchFamily="34" charset="-120"/>
              </a:rPr>
              <a:t>Current LLMs struggle with generating highly accurate and complete code, especially for complex or unique business logic. The nuanced understanding required for specific business contexts is not fully achievable yet, leading to gaps in automated coding.</a:t>
            </a:r>
            <a:endParaRPr lang="en-US" sz="1225" dirty="0"/>
          </a:p>
        </p:txBody>
      </p:sp>
      <p:sp>
        <p:nvSpPr>
          <p:cNvPr id="12" name="Shape 8"/>
          <p:cNvSpPr/>
          <p:nvPr/>
        </p:nvSpPr>
        <p:spPr>
          <a:xfrm>
            <a:off x="6135648" y="5438180"/>
            <a:ext cx="349925" cy="349925"/>
          </a:xfrm>
          <a:prstGeom prst="roundRect">
            <a:avLst>
              <a:gd name="adj" fmla="val 20002"/>
            </a:avLst>
          </a:prstGeom>
          <a:solidFill>
            <a:srgbClr val="E8E8E3"/>
          </a:solidFill>
          <a:ln w="9644">
            <a:solidFill>
              <a:srgbClr val="CECEC9"/>
            </a:solidFill>
            <a:prstDash val="solid"/>
          </a:ln>
        </p:spPr>
      </p:sp>
      <p:sp>
        <p:nvSpPr>
          <p:cNvPr id="13" name="Text 9"/>
          <p:cNvSpPr/>
          <p:nvPr/>
        </p:nvSpPr>
        <p:spPr>
          <a:xfrm>
            <a:off x="6245781" y="5467231"/>
            <a:ext cx="129540" cy="291703"/>
          </a:xfrm>
          <a:prstGeom prst="rect">
            <a:avLst/>
          </a:prstGeom>
          <a:noFill/>
          <a:ln/>
        </p:spPr>
        <p:txBody>
          <a:bodyPr wrap="none" rtlCol="0" anchor="t"/>
          <a:lstStyle/>
          <a:p>
            <a:pPr algn="ctr" indent="0" marL="0">
              <a:lnSpc>
                <a:spcPts val="2296"/>
              </a:lnSpc>
              <a:buNone/>
            </a:pPr>
            <a:r>
              <a:rPr lang="en-US" sz="1837" dirty="0">
                <a:solidFill>
                  <a:srgbClr val="272525"/>
                </a:solidFill>
                <a:latin typeface="Gelasio" pitchFamily="34" charset="0"/>
                <a:ea typeface="Gelasio" pitchFamily="34" charset="-122"/>
                <a:cs typeface="Gelasio" pitchFamily="34" charset="-120"/>
              </a:rPr>
              <a:t>2</a:t>
            </a:r>
            <a:endParaRPr lang="en-US" sz="1837" dirty="0"/>
          </a:p>
        </p:txBody>
      </p:sp>
      <p:sp>
        <p:nvSpPr>
          <p:cNvPr id="14" name="Text 10"/>
          <p:cNvSpPr/>
          <p:nvPr/>
        </p:nvSpPr>
        <p:spPr>
          <a:xfrm>
            <a:off x="6641068" y="5491639"/>
            <a:ext cx="1853565" cy="729020"/>
          </a:xfrm>
          <a:prstGeom prst="rect">
            <a:avLst/>
          </a:prstGeom>
          <a:noFill/>
          <a:ln/>
        </p:spPr>
        <p:txBody>
          <a:bodyPr wrap="square" rtlCol="0" anchor="t"/>
          <a:lstStyle/>
          <a:p>
            <a:pPr indent="0" marL="0">
              <a:lnSpc>
                <a:spcPts val="1914"/>
              </a:lnSpc>
              <a:buNone/>
            </a:pPr>
            <a:r>
              <a:rPr lang="en-US" sz="1531" dirty="0">
                <a:solidFill>
                  <a:srgbClr val="272525"/>
                </a:solidFill>
                <a:latin typeface="Gelasio" pitchFamily="34" charset="0"/>
                <a:ea typeface="Gelasio" pitchFamily="34" charset="-122"/>
                <a:cs typeface="Gelasio" pitchFamily="34" charset="-120"/>
              </a:rPr>
              <a:t>Challenge 2: Complexity of Real-World Projects</a:t>
            </a:r>
            <a:endParaRPr lang="en-US" sz="1531" dirty="0"/>
          </a:p>
        </p:txBody>
      </p:sp>
      <p:sp>
        <p:nvSpPr>
          <p:cNvPr id="15" name="Text 11"/>
          <p:cNvSpPr/>
          <p:nvPr/>
        </p:nvSpPr>
        <p:spPr>
          <a:xfrm>
            <a:off x="6641068" y="6313884"/>
            <a:ext cx="1853565" cy="2735937"/>
          </a:xfrm>
          <a:prstGeom prst="rect">
            <a:avLst/>
          </a:prstGeom>
          <a:noFill/>
          <a:ln/>
        </p:spPr>
        <p:txBody>
          <a:bodyPr wrap="square" rtlCol="0" anchor="t"/>
          <a:lstStyle/>
          <a:p>
            <a:pPr indent="0" marL="0">
              <a:lnSpc>
                <a:spcPts val="1960"/>
              </a:lnSpc>
              <a:buNone/>
            </a:pPr>
            <a:r>
              <a:rPr lang="en-US" sz="1225" dirty="0">
                <a:solidFill>
                  <a:srgbClr val="272525"/>
                </a:solidFill>
                <a:latin typeface="Lato" pitchFamily="34" charset="0"/>
                <a:ea typeface="Lato" pitchFamily="34" charset="-122"/>
                <a:cs typeface="Lato" pitchFamily="34" charset="-120"/>
              </a:rPr>
              <a:t>Real projects often involve intricate requirements and multifaceted problem-solving, beyond the current scope of LLMs. Fully automating SDLC with AI, with minimal human intervention, remains a challenge due to the complex nature of software development.</a:t>
            </a:r>
            <a:endParaRPr lang="en-US" sz="1225" dirty="0"/>
          </a:p>
        </p:txBody>
      </p:sp>
      <p:sp>
        <p:nvSpPr>
          <p:cNvPr id="16" name="Shape 12"/>
          <p:cNvSpPr/>
          <p:nvPr/>
        </p:nvSpPr>
        <p:spPr>
          <a:xfrm>
            <a:off x="8650129" y="5438180"/>
            <a:ext cx="349925" cy="349925"/>
          </a:xfrm>
          <a:prstGeom prst="roundRect">
            <a:avLst>
              <a:gd name="adj" fmla="val 20002"/>
            </a:avLst>
          </a:prstGeom>
          <a:solidFill>
            <a:srgbClr val="E8E8E3"/>
          </a:solidFill>
          <a:ln w="9644">
            <a:solidFill>
              <a:srgbClr val="CECEC9"/>
            </a:solidFill>
            <a:prstDash val="solid"/>
          </a:ln>
        </p:spPr>
      </p:sp>
      <p:sp>
        <p:nvSpPr>
          <p:cNvPr id="17" name="Text 13"/>
          <p:cNvSpPr/>
          <p:nvPr/>
        </p:nvSpPr>
        <p:spPr>
          <a:xfrm>
            <a:off x="8760262" y="5467231"/>
            <a:ext cx="129540" cy="291703"/>
          </a:xfrm>
          <a:prstGeom prst="rect">
            <a:avLst/>
          </a:prstGeom>
          <a:noFill/>
          <a:ln/>
        </p:spPr>
        <p:txBody>
          <a:bodyPr wrap="none" rtlCol="0" anchor="t"/>
          <a:lstStyle/>
          <a:p>
            <a:pPr algn="ctr" indent="0" marL="0">
              <a:lnSpc>
                <a:spcPts val="2296"/>
              </a:lnSpc>
              <a:buNone/>
            </a:pPr>
            <a:r>
              <a:rPr lang="en-US" sz="1837" dirty="0">
                <a:solidFill>
                  <a:srgbClr val="272525"/>
                </a:solidFill>
                <a:latin typeface="Gelasio" pitchFamily="34" charset="0"/>
                <a:ea typeface="Gelasio" pitchFamily="34" charset="-122"/>
                <a:cs typeface="Gelasio" pitchFamily="34" charset="-120"/>
              </a:rPr>
              <a:t>3</a:t>
            </a:r>
            <a:endParaRPr lang="en-US" sz="1837" dirty="0"/>
          </a:p>
        </p:txBody>
      </p:sp>
      <p:sp>
        <p:nvSpPr>
          <p:cNvPr id="18" name="Text 14"/>
          <p:cNvSpPr/>
          <p:nvPr/>
        </p:nvSpPr>
        <p:spPr>
          <a:xfrm>
            <a:off x="9155549" y="5491639"/>
            <a:ext cx="1584960" cy="243007"/>
          </a:xfrm>
          <a:prstGeom prst="rect">
            <a:avLst/>
          </a:prstGeom>
          <a:noFill/>
          <a:ln/>
        </p:spPr>
        <p:txBody>
          <a:bodyPr wrap="none" rtlCol="0" anchor="t"/>
          <a:lstStyle/>
          <a:p>
            <a:pPr indent="0" marL="0">
              <a:lnSpc>
                <a:spcPts val="1914"/>
              </a:lnSpc>
              <a:buNone/>
            </a:pPr>
            <a:r>
              <a:rPr lang="en-US" sz="1531" dirty="0">
                <a:solidFill>
                  <a:srgbClr val="272525"/>
                </a:solidFill>
                <a:latin typeface="Gelasio" pitchFamily="34" charset="0"/>
                <a:ea typeface="Gelasio" pitchFamily="34" charset="-122"/>
                <a:cs typeface="Gelasio" pitchFamily="34" charset="-120"/>
              </a:rPr>
              <a:t>The Reality Check</a:t>
            </a:r>
            <a:endParaRPr lang="en-US" sz="1531" dirty="0"/>
          </a:p>
        </p:txBody>
      </p:sp>
      <p:sp>
        <p:nvSpPr>
          <p:cNvPr id="19" name="Text 15"/>
          <p:cNvSpPr/>
          <p:nvPr/>
        </p:nvSpPr>
        <p:spPr>
          <a:xfrm>
            <a:off x="9155549" y="5827871"/>
            <a:ext cx="1853565" cy="2238494"/>
          </a:xfrm>
          <a:prstGeom prst="rect">
            <a:avLst/>
          </a:prstGeom>
          <a:noFill/>
          <a:ln/>
        </p:spPr>
        <p:txBody>
          <a:bodyPr wrap="square" rtlCol="0" anchor="t"/>
          <a:lstStyle/>
          <a:p>
            <a:pPr indent="0" marL="0">
              <a:lnSpc>
                <a:spcPts val="1960"/>
              </a:lnSpc>
              <a:buNone/>
            </a:pPr>
            <a:r>
              <a:rPr lang="en-US" sz="1225" dirty="0">
                <a:solidFill>
                  <a:srgbClr val="272525"/>
                </a:solidFill>
                <a:latin typeface="Lato" pitchFamily="34" charset="0"/>
                <a:ea typeface="Lato" pitchFamily="34" charset="-122"/>
                <a:cs typeface="Lato" pitchFamily="34" charset="-120"/>
              </a:rPr>
              <a:t>While AI has made significant strides, the vision of complete SDLC automation is still in its infancy. Current AI technologies, including LLMs, are tools to augment human capabilities, not replace them entirely.</a:t>
            </a:r>
            <a:endParaRPr lang="en-US" sz="1225" dirty="0"/>
          </a:p>
        </p:txBody>
      </p:sp>
      <p:sp>
        <p:nvSpPr>
          <p:cNvPr id="20" name="Text 16"/>
          <p:cNvSpPr/>
          <p:nvPr/>
        </p:nvSpPr>
        <p:spPr>
          <a:xfrm>
            <a:off x="3621167" y="9224724"/>
            <a:ext cx="7388066" cy="497443"/>
          </a:xfrm>
          <a:prstGeom prst="rect">
            <a:avLst/>
          </a:prstGeom>
          <a:noFill/>
          <a:ln/>
        </p:spPr>
        <p:txBody>
          <a:bodyPr wrap="square" rtlCol="0" anchor="t"/>
          <a:lstStyle/>
          <a:p>
            <a:pPr indent="0" marL="0">
              <a:lnSpc>
                <a:spcPts val="1960"/>
              </a:lnSpc>
              <a:buNone/>
            </a:pPr>
            <a:r>
              <a:rPr lang="en-US" sz="1225" dirty="0">
                <a:solidFill>
                  <a:srgbClr val="272525"/>
                </a:solidFill>
                <a:latin typeface="Lato" pitchFamily="34" charset="0"/>
                <a:ea typeface="Lato" pitchFamily="34" charset="-122"/>
                <a:cs typeface="Lato" pitchFamily="34" charset="-120"/>
              </a:rPr>
              <a:t>The slide honestly addresses the limitations while acknowledging the progress and potential of AI in software development, using contrasting visuals for clarity.</a:t>
            </a:r>
            <a:endParaRPr lang="en-US" sz="1225" dirty="0"/>
          </a:p>
        </p:txBody>
      </p:sp>
      <p:pic>
        <p:nvPicPr>
          <p:cNvPr id="21"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30433"/>
          </a:xfrm>
          <a:prstGeom prst="rect">
            <a:avLst/>
          </a:prstGeom>
          <a:solidFill>
            <a:srgbClr val="FFFFFF">
              <a:alpha val="75000"/>
            </a:srgbClr>
          </a:solidFill>
          <a:ln/>
        </p:spPr>
      </p:sp>
      <p:pic>
        <p:nvPicPr>
          <p:cNvPr id="4" name="Image 1" descr="preencoded.png">    </p:cNvPr>
          <p:cNvPicPr>
            <a:picLocks noChangeAspect="1"/>
          </p:cNvPicPr>
          <p:nvPr/>
        </p:nvPicPr>
        <p:blipFill>
          <a:blip r:embed="rId2"/>
          <a:stretch>
            <a:fillRect/>
          </a:stretch>
        </p:blipFill>
        <p:spPr>
          <a:xfrm>
            <a:off x="0" y="0"/>
            <a:ext cx="14630400" cy="8230433"/>
          </a:xfrm>
          <a:prstGeom prst="rect">
            <a:avLst/>
          </a:prstGeom>
        </p:spPr>
      </p:pic>
      <p:sp>
        <p:nvSpPr>
          <p:cNvPr id="5" name="Shape 1"/>
          <p:cNvSpPr/>
          <p:nvPr/>
        </p:nvSpPr>
        <p:spPr>
          <a:xfrm>
            <a:off x="0" y="0"/>
            <a:ext cx="14630400" cy="8230433"/>
          </a:xfrm>
          <a:prstGeom prst="rect">
            <a:avLst/>
          </a:prstGeom>
          <a:solidFill>
            <a:srgbClr val="FFFFFF">
              <a:alpha val="85000"/>
            </a:srgbClr>
          </a:solidFill>
          <a:ln/>
        </p:spPr>
      </p:sp>
      <p:sp>
        <p:nvSpPr>
          <p:cNvPr id="6" name="Text 2"/>
          <p:cNvSpPr/>
          <p:nvPr/>
        </p:nvSpPr>
        <p:spPr>
          <a:xfrm>
            <a:off x="3387328" y="454700"/>
            <a:ext cx="7855744" cy="1033701"/>
          </a:xfrm>
          <a:prstGeom prst="rect">
            <a:avLst/>
          </a:prstGeom>
          <a:noFill/>
          <a:ln/>
        </p:spPr>
        <p:txBody>
          <a:bodyPr wrap="square" rtlCol="0" anchor="t"/>
          <a:lstStyle/>
          <a:p>
            <a:pPr indent="0" marL="0">
              <a:lnSpc>
                <a:spcPts val="4070"/>
              </a:lnSpc>
              <a:buNone/>
            </a:pPr>
            <a:r>
              <a:rPr lang="en-US" sz="3256" dirty="0">
                <a:solidFill>
                  <a:srgbClr val="312F2B"/>
                </a:solidFill>
                <a:latin typeface="Gelasio" pitchFamily="34" charset="0"/>
                <a:ea typeface="Gelasio" pitchFamily="34" charset="-122"/>
                <a:cs typeface="Gelasio" pitchFamily="34" charset="-120"/>
              </a:rPr>
              <a:t>Efficient Path: From User Requirements to Automated Test Scripts with LLM</a:t>
            </a:r>
            <a:endParaRPr lang="en-US" sz="3256" dirty="0"/>
          </a:p>
        </p:txBody>
      </p:sp>
      <p:pic>
        <p:nvPicPr>
          <p:cNvPr id="7" name="Image 2" descr="preencoded.png">    </p:cNvPr>
          <p:cNvPicPr>
            <a:picLocks noChangeAspect="1"/>
          </p:cNvPicPr>
          <p:nvPr/>
        </p:nvPicPr>
        <p:blipFill>
          <a:blip r:embed="rId3"/>
          <a:stretch>
            <a:fillRect/>
          </a:stretch>
        </p:blipFill>
        <p:spPr>
          <a:xfrm>
            <a:off x="3387328" y="1736408"/>
            <a:ext cx="2618542" cy="661511"/>
          </a:xfrm>
          <a:prstGeom prst="rect">
            <a:avLst/>
          </a:prstGeom>
        </p:spPr>
      </p:pic>
      <p:sp>
        <p:nvSpPr>
          <p:cNvPr id="8" name="Text 3"/>
          <p:cNvSpPr/>
          <p:nvPr/>
        </p:nvSpPr>
        <p:spPr>
          <a:xfrm>
            <a:off x="3552706" y="2645926"/>
            <a:ext cx="2287786" cy="516731"/>
          </a:xfrm>
          <a:prstGeom prst="rect">
            <a:avLst/>
          </a:prstGeom>
          <a:noFill/>
          <a:ln/>
        </p:spPr>
        <p:txBody>
          <a:bodyPr wrap="square" rtlCol="0" anchor="t"/>
          <a:lstStyle/>
          <a:p>
            <a:pPr algn="l" indent="0" marL="0">
              <a:lnSpc>
                <a:spcPts val="2035"/>
              </a:lnSpc>
              <a:buNone/>
            </a:pPr>
            <a:r>
              <a:rPr lang="en-US" sz="1628" dirty="0">
                <a:solidFill>
                  <a:srgbClr val="272525"/>
                </a:solidFill>
                <a:latin typeface="Gelasio" pitchFamily="34" charset="0"/>
                <a:ea typeface="Gelasio" pitchFamily="34" charset="-122"/>
                <a:cs typeface="Gelasio" pitchFamily="34" charset="-120"/>
              </a:rPr>
              <a:t>User Requirements to User Stories</a:t>
            </a:r>
            <a:endParaRPr lang="en-US" sz="1628" dirty="0"/>
          </a:p>
        </p:txBody>
      </p:sp>
      <p:sp>
        <p:nvSpPr>
          <p:cNvPr id="9" name="Text 4"/>
          <p:cNvSpPr/>
          <p:nvPr/>
        </p:nvSpPr>
        <p:spPr>
          <a:xfrm>
            <a:off x="3552706" y="3261836"/>
            <a:ext cx="2287786" cy="1322784"/>
          </a:xfrm>
          <a:prstGeom prst="rect">
            <a:avLst/>
          </a:prstGeom>
          <a:noFill/>
          <a:ln/>
        </p:spPr>
        <p:txBody>
          <a:bodyPr wrap="square" rtlCol="0" anchor="t"/>
          <a:lstStyle/>
          <a:p>
            <a:pPr algn="l" indent="0" marL="0">
              <a:lnSpc>
                <a:spcPts val="2084"/>
              </a:lnSpc>
              <a:buNone/>
            </a:pPr>
            <a:r>
              <a:rPr lang="en-US" sz="1302" dirty="0">
                <a:solidFill>
                  <a:srgbClr val="272525"/>
                </a:solidFill>
                <a:latin typeface="Lato" pitchFamily="34" charset="0"/>
                <a:ea typeface="Lato" pitchFamily="34" charset="-122"/>
                <a:cs typeface="Lato" pitchFamily="34" charset="-120"/>
              </a:rPr>
              <a:t>Utilizing LLM's natural language understanding to interpret and translate user requirements into detailed user stories.</a:t>
            </a:r>
            <a:endParaRPr lang="en-US" sz="1302" dirty="0"/>
          </a:p>
        </p:txBody>
      </p:sp>
      <p:pic>
        <p:nvPicPr>
          <p:cNvPr id="10" name="Image 3" descr="preencoded.png">    </p:cNvPr>
          <p:cNvPicPr>
            <a:picLocks noChangeAspect="1"/>
          </p:cNvPicPr>
          <p:nvPr/>
        </p:nvPicPr>
        <p:blipFill>
          <a:blip r:embed="rId4"/>
          <a:stretch>
            <a:fillRect/>
          </a:stretch>
        </p:blipFill>
        <p:spPr>
          <a:xfrm>
            <a:off x="6005870" y="1736408"/>
            <a:ext cx="2618542" cy="661511"/>
          </a:xfrm>
          <a:prstGeom prst="rect">
            <a:avLst/>
          </a:prstGeom>
        </p:spPr>
      </p:pic>
      <p:sp>
        <p:nvSpPr>
          <p:cNvPr id="11" name="Text 5"/>
          <p:cNvSpPr/>
          <p:nvPr/>
        </p:nvSpPr>
        <p:spPr>
          <a:xfrm>
            <a:off x="6171248" y="2645926"/>
            <a:ext cx="2287786" cy="516731"/>
          </a:xfrm>
          <a:prstGeom prst="rect">
            <a:avLst/>
          </a:prstGeom>
          <a:noFill/>
          <a:ln/>
        </p:spPr>
        <p:txBody>
          <a:bodyPr wrap="square" rtlCol="0" anchor="t"/>
          <a:lstStyle/>
          <a:p>
            <a:pPr algn="l" indent="0" marL="0">
              <a:lnSpc>
                <a:spcPts val="2035"/>
              </a:lnSpc>
              <a:buNone/>
            </a:pPr>
            <a:r>
              <a:rPr lang="en-US" sz="1628" dirty="0">
                <a:solidFill>
                  <a:srgbClr val="272525"/>
                </a:solidFill>
                <a:latin typeface="Gelasio" pitchFamily="34" charset="0"/>
                <a:ea typeface="Gelasio" pitchFamily="34" charset="-122"/>
                <a:cs typeface="Gelasio" pitchFamily="34" charset="-120"/>
              </a:rPr>
              <a:t>User Stories to Test Cases</a:t>
            </a:r>
            <a:endParaRPr lang="en-US" sz="1628" dirty="0"/>
          </a:p>
        </p:txBody>
      </p:sp>
      <p:sp>
        <p:nvSpPr>
          <p:cNvPr id="12" name="Text 6"/>
          <p:cNvSpPr/>
          <p:nvPr/>
        </p:nvSpPr>
        <p:spPr>
          <a:xfrm>
            <a:off x="6171248" y="3261836"/>
            <a:ext cx="2287786" cy="1058228"/>
          </a:xfrm>
          <a:prstGeom prst="rect">
            <a:avLst/>
          </a:prstGeom>
          <a:noFill/>
          <a:ln/>
        </p:spPr>
        <p:txBody>
          <a:bodyPr wrap="square" rtlCol="0" anchor="t"/>
          <a:lstStyle/>
          <a:p>
            <a:pPr algn="l" indent="0" marL="0">
              <a:lnSpc>
                <a:spcPts val="2084"/>
              </a:lnSpc>
              <a:buNone/>
            </a:pPr>
            <a:r>
              <a:rPr lang="en-US" sz="1302" dirty="0">
                <a:solidFill>
                  <a:srgbClr val="272525"/>
                </a:solidFill>
                <a:latin typeface="Lato" pitchFamily="34" charset="0"/>
                <a:ea typeface="Lato" pitchFamily="34" charset="-122"/>
                <a:cs typeface="Lato" pitchFamily="34" charset="-120"/>
              </a:rPr>
              <a:t>Transforming user stories into structured test cases through LLM's text transformation capabilities.</a:t>
            </a:r>
            <a:endParaRPr lang="en-US" sz="1302" dirty="0"/>
          </a:p>
        </p:txBody>
      </p:sp>
      <p:pic>
        <p:nvPicPr>
          <p:cNvPr id="13" name="Image 4" descr="preencoded.png">    </p:cNvPr>
          <p:cNvPicPr>
            <a:picLocks noChangeAspect="1"/>
          </p:cNvPicPr>
          <p:nvPr/>
        </p:nvPicPr>
        <p:blipFill>
          <a:blip r:embed="rId5"/>
          <a:stretch>
            <a:fillRect/>
          </a:stretch>
        </p:blipFill>
        <p:spPr>
          <a:xfrm>
            <a:off x="8624411" y="1736408"/>
            <a:ext cx="2618661" cy="661511"/>
          </a:xfrm>
          <a:prstGeom prst="rect">
            <a:avLst/>
          </a:prstGeom>
        </p:spPr>
      </p:pic>
      <p:sp>
        <p:nvSpPr>
          <p:cNvPr id="14" name="Text 7"/>
          <p:cNvSpPr/>
          <p:nvPr/>
        </p:nvSpPr>
        <p:spPr>
          <a:xfrm>
            <a:off x="8789789" y="2645926"/>
            <a:ext cx="2287905" cy="516731"/>
          </a:xfrm>
          <a:prstGeom prst="rect">
            <a:avLst/>
          </a:prstGeom>
          <a:noFill/>
          <a:ln/>
        </p:spPr>
        <p:txBody>
          <a:bodyPr wrap="square" rtlCol="0" anchor="t"/>
          <a:lstStyle/>
          <a:p>
            <a:pPr algn="l" indent="0" marL="0">
              <a:lnSpc>
                <a:spcPts val="2035"/>
              </a:lnSpc>
              <a:buNone/>
            </a:pPr>
            <a:r>
              <a:rPr lang="en-US" sz="1628" dirty="0">
                <a:solidFill>
                  <a:srgbClr val="272525"/>
                </a:solidFill>
                <a:latin typeface="Gelasio" pitchFamily="34" charset="0"/>
                <a:ea typeface="Gelasio" pitchFamily="34" charset="-122"/>
                <a:cs typeface="Gelasio" pitchFamily="34" charset="-120"/>
              </a:rPr>
              <a:t>Test Cases to Test Scripts</a:t>
            </a:r>
            <a:endParaRPr lang="en-US" sz="1628" dirty="0"/>
          </a:p>
        </p:txBody>
      </p:sp>
      <p:sp>
        <p:nvSpPr>
          <p:cNvPr id="15" name="Text 8"/>
          <p:cNvSpPr/>
          <p:nvPr/>
        </p:nvSpPr>
        <p:spPr>
          <a:xfrm>
            <a:off x="8789789" y="3261836"/>
            <a:ext cx="2287905" cy="1058228"/>
          </a:xfrm>
          <a:prstGeom prst="rect">
            <a:avLst/>
          </a:prstGeom>
          <a:noFill/>
          <a:ln/>
        </p:spPr>
        <p:txBody>
          <a:bodyPr wrap="square" rtlCol="0" anchor="t"/>
          <a:lstStyle/>
          <a:p>
            <a:pPr algn="l" indent="0" marL="0">
              <a:lnSpc>
                <a:spcPts val="2084"/>
              </a:lnSpc>
              <a:buNone/>
            </a:pPr>
            <a:r>
              <a:rPr lang="en-US" sz="1302" dirty="0">
                <a:solidFill>
                  <a:srgbClr val="272525"/>
                </a:solidFill>
                <a:latin typeface="Lato" pitchFamily="34" charset="0"/>
                <a:ea typeface="Lato" pitchFamily="34" charset="-122"/>
                <a:cs typeface="Lato" pitchFamily="34" charset="-120"/>
              </a:rPr>
              <a:t>Generating executable test scripts from test cases, guided by predefined rules and sample scripts.</a:t>
            </a:r>
            <a:endParaRPr lang="en-US" sz="1302" dirty="0"/>
          </a:p>
        </p:txBody>
      </p:sp>
      <p:sp>
        <p:nvSpPr>
          <p:cNvPr id="16" name="Shape 9"/>
          <p:cNvSpPr/>
          <p:nvPr/>
        </p:nvSpPr>
        <p:spPr>
          <a:xfrm>
            <a:off x="3387328" y="5065157"/>
            <a:ext cx="372070" cy="372070"/>
          </a:xfrm>
          <a:prstGeom prst="roundRect">
            <a:avLst>
              <a:gd name="adj" fmla="val 20003"/>
            </a:avLst>
          </a:prstGeom>
          <a:solidFill>
            <a:srgbClr val="E8E8E3"/>
          </a:solidFill>
          <a:ln w="10239">
            <a:solidFill>
              <a:srgbClr val="CECEC9"/>
            </a:solidFill>
            <a:prstDash val="solid"/>
          </a:ln>
        </p:spPr>
      </p:sp>
      <p:sp>
        <p:nvSpPr>
          <p:cNvPr id="17" name="Text 10"/>
          <p:cNvSpPr/>
          <p:nvPr/>
        </p:nvSpPr>
        <p:spPr>
          <a:xfrm>
            <a:off x="3519964" y="5096113"/>
            <a:ext cx="106680" cy="310158"/>
          </a:xfrm>
          <a:prstGeom prst="rect">
            <a:avLst/>
          </a:prstGeom>
          <a:noFill/>
          <a:ln/>
        </p:spPr>
        <p:txBody>
          <a:bodyPr wrap="none" rtlCol="0" anchor="t"/>
          <a:lstStyle/>
          <a:p>
            <a:pPr algn="ctr" indent="0" marL="0">
              <a:lnSpc>
                <a:spcPts val="2442"/>
              </a:lnSpc>
              <a:buNone/>
            </a:pPr>
            <a:r>
              <a:rPr lang="en-US" sz="1953" dirty="0">
                <a:solidFill>
                  <a:srgbClr val="272525"/>
                </a:solidFill>
                <a:latin typeface="Gelasio" pitchFamily="34" charset="0"/>
                <a:ea typeface="Gelasio" pitchFamily="34" charset="-122"/>
                <a:cs typeface="Gelasio" pitchFamily="34" charset="-120"/>
              </a:rPr>
              <a:t>1</a:t>
            </a:r>
            <a:endParaRPr lang="en-US" sz="1953" dirty="0"/>
          </a:p>
        </p:txBody>
      </p:sp>
      <p:sp>
        <p:nvSpPr>
          <p:cNvPr id="18" name="Text 11"/>
          <p:cNvSpPr/>
          <p:nvPr/>
        </p:nvSpPr>
        <p:spPr>
          <a:xfrm>
            <a:off x="3924776" y="5121950"/>
            <a:ext cx="1970842" cy="516731"/>
          </a:xfrm>
          <a:prstGeom prst="rect">
            <a:avLst/>
          </a:prstGeom>
          <a:noFill/>
          <a:ln/>
        </p:spPr>
        <p:txBody>
          <a:bodyPr wrap="square" rtlCol="0" anchor="t"/>
          <a:lstStyle/>
          <a:p>
            <a:pPr indent="0" marL="0">
              <a:lnSpc>
                <a:spcPts val="2035"/>
              </a:lnSpc>
              <a:buNone/>
            </a:pPr>
            <a:r>
              <a:rPr lang="en-US" sz="1628" dirty="0">
                <a:solidFill>
                  <a:srgbClr val="272525"/>
                </a:solidFill>
                <a:latin typeface="Gelasio" pitchFamily="34" charset="0"/>
                <a:ea typeface="Gelasio" pitchFamily="34" charset="-122"/>
                <a:cs typeface="Gelasio" pitchFamily="34" charset="-120"/>
              </a:rPr>
              <a:t>Natural Language Proficiency</a:t>
            </a:r>
            <a:endParaRPr lang="en-US" sz="1628" dirty="0"/>
          </a:p>
        </p:txBody>
      </p:sp>
      <p:sp>
        <p:nvSpPr>
          <p:cNvPr id="19" name="Text 12"/>
          <p:cNvSpPr/>
          <p:nvPr/>
        </p:nvSpPr>
        <p:spPr>
          <a:xfrm>
            <a:off x="3924776" y="5737860"/>
            <a:ext cx="1970842" cy="1322784"/>
          </a:xfrm>
          <a:prstGeom prst="rect">
            <a:avLst/>
          </a:prstGeom>
          <a:noFill/>
          <a:ln/>
        </p:spPr>
        <p:txBody>
          <a:bodyPr wrap="square" rtlCol="0" anchor="t"/>
          <a:lstStyle/>
          <a:p>
            <a:pPr indent="0" marL="0">
              <a:lnSpc>
                <a:spcPts val="2084"/>
              </a:lnSpc>
              <a:buNone/>
            </a:pPr>
            <a:r>
              <a:rPr lang="en-US" sz="1302" dirty="0">
                <a:solidFill>
                  <a:srgbClr val="272525"/>
                </a:solidFill>
                <a:latin typeface="Lato" pitchFamily="34" charset="0"/>
                <a:ea typeface="Lato" pitchFamily="34" charset="-122"/>
                <a:cs typeface="Lato" pitchFamily="34" charset="-120"/>
              </a:rPr>
              <a:t>LLMs are adept at processing and rephrasing natural language, making them ideal for creating user stories and test cases.</a:t>
            </a:r>
            <a:endParaRPr lang="en-US" sz="1302" dirty="0"/>
          </a:p>
        </p:txBody>
      </p:sp>
      <p:sp>
        <p:nvSpPr>
          <p:cNvPr id="20" name="Shape 13"/>
          <p:cNvSpPr/>
          <p:nvPr/>
        </p:nvSpPr>
        <p:spPr>
          <a:xfrm>
            <a:off x="6060996" y="5065157"/>
            <a:ext cx="372070" cy="372070"/>
          </a:xfrm>
          <a:prstGeom prst="roundRect">
            <a:avLst>
              <a:gd name="adj" fmla="val 20003"/>
            </a:avLst>
          </a:prstGeom>
          <a:solidFill>
            <a:srgbClr val="E8E8E3"/>
          </a:solidFill>
          <a:ln w="10239">
            <a:solidFill>
              <a:srgbClr val="CECEC9"/>
            </a:solidFill>
            <a:prstDash val="solid"/>
          </a:ln>
        </p:spPr>
      </p:sp>
      <p:sp>
        <p:nvSpPr>
          <p:cNvPr id="21" name="Text 14"/>
          <p:cNvSpPr/>
          <p:nvPr/>
        </p:nvSpPr>
        <p:spPr>
          <a:xfrm>
            <a:off x="6178391" y="5096113"/>
            <a:ext cx="137160" cy="310158"/>
          </a:xfrm>
          <a:prstGeom prst="rect">
            <a:avLst/>
          </a:prstGeom>
          <a:noFill/>
          <a:ln/>
        </p:spPr>
        <p:txBody>
          <a:bodyPr wrap="none" rtlCol="0" anchor="t"/>
          <a:lstStyle/>
          <a:p>
            <a:pPr algn="ctr" indent="0" marL="0">
              <a:lnSpc>
                <a:spcPts val="2442"/>
              </a:lnSpc>
              <a:buNone/>
            </a:pPr>
            <a:r>
              <a:rPr lang="en-US" sz="1953" dirty="0">
                <a:solidFill>
                  <a:srgbClr val="272525"/>
                </a:solidFill>
                <a:latin typeface="Gelasio" pitchFamily="34" charset="0"/>
                <a:ea typeface="Gelasio" pitchFamily="34" charset="-122"/>
                <a:cs typeface="Gelasio" pitchFamily="34" charset="-120"/>
              </a:rPr>
              <a:t>2</a:t>
            </a:r>
            <a:endParaRPr lang="en-US" sz="1953" dirty="0"/>
          </a:p>
        </p:txBody>
      </p:sp>
      <p:sp>
        <p:nvSpPr>
          <p:cNvPr id="22" name="Text 15"/>
          <p:cNvSpPr/>
          <p:nvPr/>
        </p:nvSpPr>
        <p:spPr>
          <a:xfrm>
            <a:off x="6598444" y="5121950"/>
            <a:ext cx="1970842" cy="516731"/>
          </a:xfrm>
          <a:prstGeom prst="rect">
            <a:avLst/>
          </a:prstGeom>
          <a:noFill/>
          <a:ln/>
        </p:spPr>
        <p:txBody>
          <a:bodyPr wrap="square" rtlCol="0" anchor="t"/>
          <a:lstStyle/>
          <a:p>
            <a:pPr indent="0" marL="0">
              <a:lnSpc>
                <a:spcPts val="2035"/>
              </a:lnSpc>
              <a:buNone/>
            </a:pPr>
            <a:r>
              <a:rPr lang="en-US" sz="1628" dirty="0">
                <a:solidFill>
                  <a:srgbClr val="272525"/>
                </a:solidFill>
                <a:latin typeface="Gelasio" pitchFamily="34" charset="0"/>
                <a:ea typeface="Gelasio" pitchFamily="34" charset="-122"/>
                <a:cs typeface="Gelasio" pitchFamily="34" charset="-120"/>
              </a:rPr>
              <a:t>Learning from Examples</a:t>
            </a:r>
            <a:endParaRPr lang="en-US" sz="1628" dirty="0"/>
          </a:p>
        </p:txBody>
      </p:sp>
      <p:sp>
        <p:nvSpPr>
          <p:cNvPr id="23" name="Text 16"/>
          <p:cNvSpPr/>
          <p:nvPr/>
        </p:nvSpPr>
        <p:spPr>
          <a:xfrm>
            <a:off x="6598444" y="5737860"/>
            <a:ext cx="1970842" cy="1322784"/>
          </a:xfrm>
          <a:prstGeom prst="rect">
            <a:avLst/>
          </a:prstGeom>
          <a:noFill/>
          <a:ln/>
        </p:spPr>
        <p:txBody>
          <a:bodyPr wrap="square" rtlCol="0" anchor="t"/>
          <a:lstStyle/>
          <a:p>
            <a:pPr indent="0" marL="0">
              <a:lnSpc>
                <a:spcPts val="2084"/>
              </a:lnSpc>
              <a:buNone/>
            </a:pPr>
            <a:r>
              <a:rPr lang="en-US" sz="1302" dirty="0">
                <a:solidFill>
                  <a:srgbClr val="272525"/>
                </a:solidFill>
                <a:latin typeface="Lato" pitchFamily="34" charset="0"/>
                <a:ea typeface="Lato" pitchFamily="34" charset="-122"/>
                <a:cs typeface="Lato" pitchFamily="34" charset="-120"/>
              </a:rPr>
              <a:t>LLMs can efficiently learn to convert test cases into scripts using provided examples, similar to training new testers.</a:t>
            </a:r>
            <a:endParaRPr lang="en-US" sz="1302" dirty="0"/>
          </a:p>
        </p:txBody>
      </p:sp>
      <p:sp>
        <p:nvSpPr>
          <p:cNvPr id="24" name="Shape 17"/>
          <p:cNvSpPr/>
          <p:nvPr/>
        </p:nvSpPr>
        <p:spPr>
          <a:xfrm>
            <a:off x="8734663" y="5065157"/>
            <a:ext cx="372070" cy="372070"/>
          </a:xfrm>
          <a:prstGeom prst="roundRect">
            <a:avLst>
              <a:gd name="adj" fmla="val 20003"/>
            </a:avLst>
          </a:prstGeom>
          <a:solidFill>
            <a:srgbClr val="E8E8E3"/>
          </a:solidFill>
          <a:ln w="10239">
            <a:solidFill>
              <a:srgbClr val="CECEC9"/>
            </a:solidFill>
            <a:prstDash val="solid"/>
          </a:ln>
        </p:spPr>
      </p:sp>
      <p:sp>
        <p:nvSpPr>
          <p:cNvPr id="25" name="Text 18"/>
          <p:cNvSpPr/>
          <p:nvPr/>
        </p:nvSpPr>
        <p:spPr>
          <a:xfrm>
            <a:off x="8852059" y="5096113"/>
            <a:ext cx="137160" cy="310158"/>
          </a:xfrm>
          <a:prstGeom prst="rect">
            <a:avLst/>
          </a:prstGeom>
          <a:noFill/>
          <a:ln/>
        </p:spPr>
        <p:txBody>
          <a:bodyPr wrap="none" rtlCol="0" anchor="t"/>
          <a:lstStyle/>
          <a:p>
            <a:pPr algn="ctr" indent="0" marL="0">
              <a:lnSpc>
                <a:spcPts val="2442"/>
              </a:lnSpc>
              <a:buNone/>
            </a:pPr>
            <a:r>
              <a:rPr lang="en-US" sz="1953" dirty="0">
                <a:solidFill>
                  <a:srgbClr val="272525"/>
                </a:solidFill>
                <a:latin typeface="Gelasio" pitchFamily="34" charset="0"/>
                <a:ea typeface="Gelasio" pitchFamily="34" charset="-122"/>
                <a:cs typeface="Gelasio" pitchFamily="34" charset="-120"/>
              </a:rPr>
              <a:t>3</a:t>
            </a:r>
            <a:endParaRPr lang="en-US" sz="1953" dirty="0"/>
          </a:p>
        </p:txBody>
      </p:sp>
      <p:sp>
        <p:nvSpPr>
          <p:cNvPr id="26" name="Text 19"/>
          <p:cNvSpPr/>
          <p:nvPr/>
        </p:nvSpPr>
        <p:spPr>
          <a:xfrm>
            <a:off x="9272111" y="5121950"/>
            <a:ext cx="1970842" cy="516731"/>
          </a:xfrm>
          <a:prstGeom prst="rect">
            <a:avLst/>
          </a:prstGeom>
          <a:noFill/>
          <a:ln/>
        </p:spPr>
        <p:txBody>
          <a:bodyPr wrap="square" rtlCol="0" anchor="t"/>
          <a:lstStyle/>
          <a:p>
            <a:pPr indent="0" marL="0">
              <a:lnSpc>
                <a:spcPts val="2035"/>
              </a:lnSpc>
              <a:buNone/>
            </a:pPr>
            <a:r>
              <a:rPr lang="en-US" sz="1628" dirty="0">
                <a:solidFill>
                  <a:srgbClr val="272525"/>
                </a:solidFill>
                <a:latin typeface="Gelasio" pitchFamily="34" charset="0"/>
                <a:ea typeface="Gelasio" pitchFamily="34" charset="-122"/>
                <a:cs typeface="Gelasio" pitchFamily="34" charset="-120"/>
              </a:rPr>
              <a:t>Integration with Existing Frameworks</a:t>
            </a:r>
            <a:endParaRPr lang="en-US" sz="1628" dirty="0"/>
          </a:p>
        </p:txBody>
      </p:sp>
      <p:sp>
        <p:nvSpPr>
          <p:cNvPr id="27" name="Text 20"/>
          <p:cNvSpPr/>
          <p:nvPr/>
        </p:nvSpPr>
        <p:spPr>
          <a:xfrm>
            <a:off x="9272111" y="5737860"/>
            <a:ext cx="1970842" cy="1058228"/>
          </a:xfrm>
          <a:prstGeom prst="rect">
            <a:avLst/>
          </a:prstGeom>
          <a:noFill/>
          <a:ln/>
        </p:spPr>
        <p:txBody>
          <a:bodyPr wrap="square" rtlCol="0" anchor="t"/>
          <a:lstStyle/>
          <a:p>
            <a:pPr indent="0" marL="0">
              <a:lnSpc>
                <a:spcPts val="2084"/>
              </a:lnSpc>
              <a:buNone/>
            </a:pPr>
            <a:r>
              <a:rPr lang="en-US" sz="1302" dirty="0">
                <a:solidFill>
                  <a:srgbClr val="272525"/>
                </a:solidFill>
                <a:latin typeface="Lato" pitchFamily="34" charset="0"/>
                <a:ea typeface="Lato" pitchFamily="34" charset="-122"/>
                <a:cs typeface="Lato" pitchFamily="34" charset="-120"/>
              </a:rPr>
              <a:t>Generated test scripts are designed for easy integration with existing automation frameworks.</a:t>
            </a:r>
            <a:endParaRPr lang="en-US" sz="1302" dirty="0"/>
          </a:p>
        </p:txBody>
      </p:sp>
      <p:sp>
        <p:nvSpPr>
          <p:cNvPr id="28" name="Text 21"/>
          <p:cNvSpPr/>
          <p:nvPr/>
        </p:nvSpPr>
        <p:spPr>
          <a:xfrm>
            <a:off x="3387328" y="7246620"/>
            <a:ext cx="7855744" cy="529114"/>
          </a:xfrm>
          <a:prstGeom prst="rect">
            <a:avLst/>
          </a:prstGeom>
          <a:noFill/>
          <a:ln/>
        </p:spPr>
        <p:txBody>
          <a:bodyPr wrap="square" rtlCol="0" anchor="t"/>
          <a:lstStyle/>
          <a:p>
            <a:pPr indent="0" marL="0">
              <a:lnSpc>
                <a:spcPts val="2084"/>
              </a:lnSpc>
              <a:buNone/>
            </a:pPr>
            <a:r>
              <a:rPr lang="en-US" sz="1302" dirty="0">
                <a:solidFill>
                  <a:srgbClr val="272525"/>
                </a:solidFill>
                <a:latin typeface="Lato" pitchFamily="34" charset="0"/>
                <a:ea typeface="Lato" pitchFamily="34" charset="-122"/>
                <a:cs typeface="Lato" pitchFamily="34" charset="-120"/>
              </a:rPr>
              <a:t>This concise slide emphasizes the advantages of leveraging LLM in software testing and streamlining the path from initial requirements to ready-to-use test scripts.</a:t>
            </a:r>
            <a:endParaRPr lang="en-US" sz="1302" dirty="0"/>
          </a:p>
        </p:txBody>
      </p:sp>
      <p:pic>
        <p:nvPicPr>
          <p:cNvPr id="29" name="Image 5" descr="preencoded.png">
            <a:hlinkClick r:id="rId7" tooltip=""/>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r>
          <p:cNvPicPr>
            <a:picLocks noChangeAspect="1"/>
          </p:cNvPicPr>
          <p:nvPr/>
        </p:nvPicPr>
        <p:blipFill>
          <a:blip r:embed="rId2"/>
          <a:stretch>
            <a:fillRect/>
          </a:stretch>
        </p:blipFill>
        <p:spPr>
          <a:xfrm>
            <a:off x="0" y="0"/>
            <a:ext cx="3657600" cy="8229600"/>
          </a:xfrm>
          <a:prstGeom prst="rect">
            <a:avLst/>
          </a:prstGeom>
        </p:spPr>
      </p:pic>
      <p:sp>
        <p:nvSpPr>
          <p:cNvPr id="5" name="Text 1"/>
          <p:cNvSpPr/>
          <p:nvPr/>
        </p:nvSpPr>
        <p:spPr>
          <a:xfrm>
            <a:off x="4490799" y="2244447"/>
            <a:ext cx="9306401" cy="1388745"/>
          </a:xfrm>
          <a:prstGeom prst="rect">
            <a:avLst/>
          </a:prstGeom>
          <a:noFill/>
          <a:ln/>
        </p:spPr>
        <p:txBody>
          <a:bodyPr wrap="square" rtlCol="0" anchor="t"/>
          <a:lstStyle/>
          <a:p>
            <a:pPr indent="0" marL="0">
              <a:lnSpc>
                <a:spcPts val="5468"/>
              </a:lnSpc>
              <a:buNone/>
            </a:pPr>
            <a:r>
              <a:rPr lang="en-US" sz="4374" dirty="0">
                <a:solidFill>
                  <a:srgbClr val="312F2B"/>
                </a:solidFill>
                <a:latin typeface="Gelasio" pitchFamily="34" charset="0"/>
                <a:ea typeface="Gelasio" pitchFamily="34" charset="-122"/>
                <a:cs typeface="Gelasio" pitchFamily="34" charset="-120"/>
              </a:rPr>
              <a:t>Introduction to Enhanced LLM Integration Application</a:t>
            </a:r>
            <a:endParaRPr lang="en-US" sz="4374" dirty="0"/>
          </a:p>
        </p:txBody>
      </p:sp>
      <p:sp>
        <p:nvSpPr>
          <p:cNvPr id="6" name="Shape 2"/>
          <p:cNvSpPr/>
          <p:nvPr/>
        </p:nvSpPr>
        <p:spPr>
          <a:xfrm>
            <a:off x="4490799" y="3966448"/>
            <a:ext cx="9306401" cy="2018586"/>
          </a:xfrm>
          <a:prstGeom prst="roundRect">
            <a:avLst>
              <a:gd name="adj" fmla="val 4953"/>
            </a:avLst>
          </a:prstGeom>
          <a:solidFill>
            <a:srgbClr val="E8E8E3"/>
          </a:solidFill>
          <a:ln w="13811">
            <a:solidFill>
              <a:srgbClr val="CECEC9"/>
            </a:solidFill>
            <a:prstDash val="solid"/>
          </a:ln>
        </p:spPr>
      </p:sp>
      <p:sp>
        <p:nvSpPr>
          <p:cNvPr id="7" name="Text 3"/>
          <p:cNvSpPr/>
          <p:nvPr/>
        </p:nvSpPr>
        <p:spPr>
          <a:xfrm>
            <a:off x="4726781" y="4202430"/>
            <a:ext cx="4107180" cy="347186"/>
          </a:xfrm>
          <a:prstGeom prst="rect">
            <a:avLst/>
          </a:prstGeom>
          <a:noFill/>
          <a:ln/>
        </p:spPr>
        <p:txBody>
          <a:bodyPr wrap="none" rtlCol="0" anchor="t"/>
          <a:lstStyle/>
          <a:p>
            <a:pPr indent="0" marL="0">
              <a:lnSpc>
                <a:spcPts val="2734"/>
              </a:lnSpc>
              <a:buNone/>
            </a:pPr>
            <a:r>
              <a:rPr lang="en-US" sz="2187" dirty="0">
                <a:solidFill>
                  <a:srgbClr val="272525"/>
                </a:solidFill>
                <a:latin typeface="Gelasio" pitchFamily="34" charset="0"/>
                <a:ea typeface="Gelasio" pitchFamily="34" charset="-122"/>
                <a:cs typeface="Gelasio" pitchFamily="34" charset="-120"/>
              </a:rPr>
              <a:t>Advanced Web-Based Application</a:t>
            </a:r>
            <a:endParaRPr lang="en-US" sz="2187" dirty="0"/>
          </a:p>
        </p:txBody>
      </p:sp>
      <p:sp>
        <p:nvSpPr>
          <p:cNvPr id="8" name="Text 4"/>
          <p:cNvSpPr/>
          <p:nvPr/>
        </p:nvSpPr>
        <p:spPr>
          <a:xfrm>
            <a:off x="4726781" y="4682847"/>
            <a:ext cx="8834438" cy="1066205"/>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Introducing an advanced web-based application for integrating LLM into the SDLC, automating user story, test scenario, and script generation for automated testing, targeting BAs and QA teams.</a:t>
            </a:r>
            <a:endParaRPr lang="en-US" sz="1750" dirty="0"/>
          </a:p>
        </p:txBody>
      </p:sp>
      <p:pic>
        <p:nvPicPr>
          <p:cNvPr id="9"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593413"/>
            <a:ext cx="6248400" cy="694373"/>
          </a:xfrm>
          <a:prstGeom prst="rect">
            <a:avLst/>
          </a:prstGeom>
          <a:noFill/>
          <a:ln/>
        </p:spPr>
        <p:txBody>
          <a:bodyPr wrap="none" rtlCol="0" anchor="t"/>
          <a:lstStyle/>
          <a:p>
            <a:pPr indent="0" marL="0">
              <a:lnSpc>
                <a:spcPts val="5468"/>
              </a:lnSpc>
              <a:buNone/>
            </a:pPr>
            <a:r>
              <a:rPr lang="en-US" sz="4374" dirty="0">
                <a:solidFill>
                  <a:srgbClr val="312F2B"/>
                </a:solidFill>
                <a:latin typeface="Gelasio" pitchFamily="34" charset="0"/>
                <a:ea typeface="Gelasio" pitchFamily="34" charset="-122"/>
                <a:cs typeface="Gelasio" pitchFamily="34" charset="-120"/>
              </a:rPr>
              <a:t>Functional Requirements</a:t>
            </a:r>
            <a:endParaRPr lang="en-US" sz="4374" dirty="0"/>
          </a:p>
        </p:txBody>
      </p:sp>
      <p:sp>
        <p:nvSpPr>
          <p:cNvPr id="5" name="Shape 2"/>
          <p:cNvSpPr/>
          <p:nvPr/>
        </p:nvSpPr>
        <p:spPr>
          <a:xfrm>
            <a:off x="2037993" y="2732127"/>
            <a:ext cx="3370064" cy="2018586"/>
          </a:xfrm>
          <a:prstGeom prst="roundRect">
            <a:avLst>
              <a:gd name="adj" fmla="val 4953"/>
            </a:avLst>
          </a:prstGeom>
          <a:solidFill>
            <a:srgbClr val="E8E8E3"/>
          </a:solidFill>
          <a:ln w="13811">
            <a:solidFill>
              <a:srgbClr val="CECEC9"/>
            </a:solidFill>
            <a:prstDash val="solid"/>
          </a:ln>
        </p:spPr>
      </p:sp>
      <p:sp>
        <p:nvSpPr>
          <p:cNvPr id="6" name="Text 3"/>
          <p:cNvSpPr/>
          <p:nvPr/>
        </p:nvSpPr>
        <p:spPr>
          <a:xfrm>
            <a:off x="2273975" y="2968109"/>
            <a:ext cx="2697480" cy="347186"/>
          </a:xfrm>
          <a:prstGeom prst="rect">
            <a:avLst/>
          </a:prstGeom>
          <a:noFill/>
          <a:ln/>
        </p:spPr>
        <p:txBody>
          <a:bodyPr wrap="none" rtlCol="0" anchor="t"/>
          <a:lstStyle/>
          <a:p>
            <a:pPr indent="0" marL="0">
              <a:lnSpc>
                <a:spcPts val="2734"/>
              </a:lnSpc>
              <a:buNone/>
            </a:pPr>
            <a:r>
              <a:rPr lang="en-US" sz="2187" dirty="0">
                <a:solidFill>
                  <a:srgbClr val="272525"/>
                </a:solidFill>
                <a:latin typeface="Gelasio" pitchFamily="34" charset="0"/>
                <a:ea typeface="Gelasio" pitchFamily="34" charset="-122"/>
                <a:cs typeface="Gelasio" pitchFamily="34" charset="-120"/>
              </a:rPr>
              <a:t>User Story Generation</a:t>
            </a:r>
            <a:endParaRPr lang="en-US" sz="2187" dirty="0"/>
          </a:p>
        </p:txBody>
      </p:sp>
      <p:sp>
        <p:nvSpPr>
          <p:cNvPr id="7" name="Text 4"/>
          <p:cNvSpPr/>
          <p:nvPr/>
        </p:nvSpPr>
        <p:spPr>
          <a:xfrm>
            <a:off x="2273975" y="3448526"/>
            <a:ext cx="2898100" cy="1066205"/>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Enables the creation of one requirement per session for clear, structured stories.</a:t>
            </a:r>
            <a:endParaRPr lang="en-US" sz="1750" dirty="0"/>
          </a:p>
        </p:txBody>
      </p:sp>
      <p:sp>
        <p:nvSpPr>
          <p:cNvPr id="8" name="Shape 5"/>
          <p:cNvSpPr/>
          <p:nvPr/>
        </p:nvSpPr>
        <p:spPr>
          <a:xfrm>
            <a:off x="5630228" y="2732127"/>
            <a:ext cx="3370064" cy="2018586"/>
          </a:xfrm>
          <a:prstGeom prst="roundRect">
            <a:avLst>
              <a:gd name="adj" fmla="val 4953"/>
            </a:avLst>
          </a:prstGeom>
          <a:solidFill>
            <a:srgbClr val="E8E8E3"/>
          </a:solidFill>
          <a:ln w="13811">
            <a:solidFill>
              <a:srgbClr val="CECEC9"/>
            </a:solidFill>
            <a:prstDash val="solid"/>
          </a:ln>
        </p:spPr>
      </p:sp>
      <p:sp>
        <p:nvSpPr>
          <p:cNvPr id="9" name="Text 6"/>
          <p:cNvSpPr/>
          <p:nvPr/>
        </p:nvSpPr>
        <p:spPr>
          <a:xfrm>
            <a:off x="5866209" y="2968109"/>
            <a:ext cx="2727960" cy="347186"/>
          </a:xfrm>
          <a:prstGeom prst="rect">
            <a:avLst/>
          </a:prstGeom>
          <a:noFill/>
          <a:ln/>
        </p:spPr>
        <p:txBody>
          <a:bodyPr wrap="none" rtlCol="0" anchor="t"/>
          <a:lstStyle/>
          <a:p>
            <a:pPr indent="0" marL="0">
              <a:lnSpc>
                <a:spcPts val="2734"/>
              </a:lnSpc>
              <a:buNone/>
            </a:pPr>
            <a:r>
              <a:rPr lang="en-US" sz="2187" dirty="0">
                <a:solidFill>
                  <a:srgbClr val="272525"/>
                </a:solidFill>
                <a:latin typeface="Gelasio" pitchFamily="34" charset="0"/>
                <a:ea typeface="Gelasio" pitchFamily="34" charset="-122"/>
                <a:cs typeface="Gelasio" pitchFamily="34" charset="-120"/>
              </a:rPr>
              <a:t>Test Scenario Creation</a:t>
            </a:r>
            <a:endParaRPr lang="en-US" sz="2187" dirty="0"/>
          </a:p>
        </p:txBody>
      </p:sp>
      <p:sp>
        <p:nvSpPr>
          <p:cNvPr id="10" name="Text 7"/>
          <p:cNvSpPr/>
          <p:nvPr/>
        </p:nvSpPr>
        <p:spPr>
          <a:xfrm>
            <a:off x="5866209" y="3448526"/>
            <a:ext cx="2898100" cy="710803"/>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Automatically generates test scenarios from user stories.</a:t>
            </a:r>
            <a:endParaRPr lang="en-US" sz="1750" dirty="0"/>
          </a:p>
        </p:txBody>
      </p:sp>
      <p:sp>
        <p:nvSpPr>
          <p:cNvPr id="11" name="Shape 8"/>
          <p:cNvSpPr/>
          <p:nvPr/>
        </p:nvSpPr>
        <p:spPr>
          <a:xfrm>
            <a:off x="9222462" y="2732127"/>
            <a:ext cx="3370064" cy="2018586"/>
          </a:xfrm>
          <a:prstGeom prst="roundRect">
            <a:avLst>
              <a:gd name="adj" fmla="val 4953"/>
            </a:avLst>
          </a:prstGeom>
          <a:solidFill>
            <a:srgbClr val="E8E8E3"/>
          </a:solidFill>
          <a:ln w="13811">
            <a:solidFill>
              <a:srgbClr val="CECEC9"/>
            </a:solidFill>
            <a:prstDash val="solid"/>
          </a:ln>
        </p:spPr>
      </p:sp>
      <p:sp>
        <p:nvSpPr>
          <p:cNvPr id="12" name="Text 9"/>
          <p:cNvSpPr/>
          <p:nvPr/>
        </p:nvSpPr>
        <p:spPr>
          <a:xfrm>
            <a:off x="9458444" y="2968109"/>
            <a:ext cx="2735580" cy="347186"/>
          </a:xfrm>
          <a:prstGeom prst="rect">
            <a:avLst/>
          </a:prstGeom>
          <a:noFill/>
          <a:ln/>
        </p:spPr>
        <p:txBody>
          <a:bodyPr wrap="none" rtlCol="0" anchor="t"/>
          <a:lstStyle/>
          <a:p>
            <a:pPr indent="0" marL="0">
              <a:lnSpc>
                <a:spcPts val="2734"/>
              </a:lnSpc>
              <a:buNone/>
            </a:pPr>
            <a:r>
              <a:rPr lang="en-US" sz="2187" dirty="0">
                <a:solidFill>
                  <a:srgbClr val="272525"/>
                </a:solidFill>
                <a:latin typeface="Gelasio" pitchFamily="34" charset="0"/>
                <a:ea typeface="Gelasio" pitchFamily="34" charset="-122"/>
                <a:cs typeface="Gelasio" pitchFamily="34" charset="-120"/>
              </a:rPr>
              <a:t>Test Case Formulation</a:t>
            </a:r>
            <a:endParaRPr lang="en-US" sz="2187" dirty="0"/>
          </a:p>
        </p:txBody>
      </p:sp>
      <p:sp>
        <p:nvSpPr>
          <p:cNvPr id="13" name="Text 10"/>
          <p:cNvSpPr/>
          <p:nvPr/>
        </p:nvSpPr>
        <p:spPr>
          <a:xfrm>
            <a:off x="9458444" y="3448526"/>
            <a:ext cx="2898100" cy="710803"/>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Converts scenarios into detailed test cases.</a:t>
            </a:r>
            <a:endParaRPr lang="en-US" sz="1750" dirty="0"/>
          </a:p>
        </p:txBody>
      </p:sp>
      <p:sp>
        <p:nvSpPr>
          <p:cNvPr id="14" name="Shape 11"/>
          <p:cNvSpPr/>
          <p:nvPr/>
        </p:nvSpPr>
        <p:spPr>
          <a:xfrm>
            <a:off x="2037993" y="4972883"/>
            <a:ext cx="5166122" cy="1663184"/>
          </a:xfrm>
          <a:prstGeom prst="roundRect">
            <a:avLst>
              <a:gd name="adj" fmla="val 6012"/>
            </a:avLst>
          </a:prstGeom>
          <a:solidFill>
            <a:srgbClr val="E8E8E3"/>
          </a:solidFill>
          <a:ln w="13811">
            <a:solidFill>
              <a:srgbClr val="CECEC9"/>
            </a:solidFill>
            <a:prstDash val="solid"/>
          </a:ln>
        </p:spPr>
      </p:sp>
      <p:sp>
        <p:nvSpPr>
          <p:cNvPr id="15" name="Text 12"/>
          <p:cNvSpPr/>
          <p:nvPr/>
        </p:nvSpPr>
        <p:spPr>
          <a:xfrm>
            <a:off x="2273975" y="5208865"/>
            <a:ext cx="2720340" cy="347186"/>
          </a:xfrm>
          <a:prstGeom prst="rect">
            <a:avLst/>
          </a:prstGeom>
          <a:noFill/>
          <a:ln/>
        </p:spPr>
        <p:txBody>
          <a:bodyPr wrap="none" rtlCol="0" anchor="t"/>
          <a:lstStyle/>
          <a:p>
            <a:pPr indent="0" marL="0">
              <a:lnSpc>
                <a:spcPts val="2734"/>
              </a:lnSpc>
              <a:buNone/>
            </a:pPr>
            <a:r>
              <a:rPr lang="en-US" sz="2187" dirty="0">
                <a:solidFill>
                  <a:srgbClr val="272525"/>
                </a:solidFill>
                <a:latin typeface="Gelasio" pitchFamily="34" charset="0"/>
                <a:ea typeface="Gelasio" pitchFamily="34" charset="-122"/>
                <a:cs typeface="Gelasio" pitchFamily="34" charset="-120"/>
              </a:rPr>
              <a:t>Test Script Generation</a:t>
            </a:r>
            <a:endParaRPr lang="en-US" sz="2187" dirty="0"/>
          </a:p>
        </p:txBody>
      </p:sp>
      <p:sp>
        <p:nvSpPr>
          <p:cNvPr id="16" name="Text 13"/>
          <p:cNvSpPr/>
          <p:nvPr/>
        </p:nvSpPr>
        <p:spPr>
          <a:xfrm>
            <a:off x="2273975" y="5689282"/>
            <a:ext cx="4694158" cy="710803"/>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Produces executable test scripts for automation frameworks.</a:t>
            </a:r>
            <a:endParaRPr lang="en-US" sz="1750" dirty="0"/>
          </a:p>
        </p:txBody>
      </p:sp>
      <p:sp>
        <p:nvSpPr>
          <p:cNvPr id="17" name="Shape 14"/>
          <p:cNvSpPr/>
          <p:nvPr/>
        </p:nvSpPr>
        <p:spPr>
          <a:xfrm>
            <a:off x="7426285" y="4972883"/>
            <a:ext cx="5166122" cy="1663184"/>
          </a:xfrm>
          <a:prstGeom prst="roundRect">
            <a:avLst>
              <a:gd name="adj" fmla="val 6012"/>
            </a:avLst>
          </a:prstGeom>
          <a:solidFill>
            <a:srgbClr val="E8E8E3"/>
          </a:solidFill>
          <a:ln w="13811">
            <a:solidFill>
              <a:srgbClr val="CECEC9"/>
            </a:solidFill>
            <a:prstDash val="solid"/>
          </a:ln>
        </p:spPr>
      </p:sp>
      <p:sp>
        <p:nvSpPr>
          <p:cNvPr id="18" name="Text 15"/>
          <p:cNvSpPr/>
          <p:nvPr/>
        </p:nvSpPr>
        <p:spPr>
          <a:xfrm>
            <a:off x="7662267" y="5208865"/>
            <a:ext cx="2221944" cy="347186"/>
          </a:xfrm>
          <a:prstGeom prst="rect">
            <a:avLst/>
          </a:prstGeom>
          <a:noFill/>
          <a:ln/>
        </p:spPr>
        <p:txBody>
          <a:bodyPr wrap="none" rtlCol="0" anchor="t"/>
          <a:lstStyle/>
          <a:p>
            <a:pPr indent="0" marL="0">
              <a:lnSpc>
                <a:spcPts val="2734"/>
              </a:lnSpc>
              <a:buNone/>
            </a:pPr>
            <a:r>
              <a:rPr lang="en-US" sz="2187" dirty="0">
                <a:solidFill>
                  <a:srgbClr val="272525"/>
                </a:solidFill>
                <a:latin typeface="Gelasio" pitchFamily="34" charset="0"/>
                <a:ea typeface="Gelasio" pitchFamily="34" charset="-122"/>
                <a:cs typeface="Gelasio" pitchFamily="34" charset="-120"/>
              </a:rPr>
              <a:t>Data Persistence</a:t>
            </a:r>
            <a:endParaRPr lang="en-US" sz="2187" dirty="0"/>
          </a:p>
        </p:txBody>
      </p:sp>
      <p:sp>
        <p:nvSpPr>
          <p:cNvPr id="19" name="Text 16"/>
          <p:cNvSpPr/>
          <p:nvPr/>
        </p:nvSpPr>
        <p:spPr>
          <a:xfrm>
            <a:off x="7662267" y="5689282"/>
            <a:ext cx="4694158" cy="710803"/>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Stores all entities (stories, scenarios, cases, scripts) for future use.</a:t>
            </a:r>
            <a:endParaRPr lang="en-US" sz="1750" dirty="0"/>
          </a:p>
        </p:txBody>
      </p:sp>
      <p:pic>
        <p:nvPicPr>
          <p:cNvPr id="2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771174"/>
            <a:ext cx="7505700" cy="694373"/>
          </a:xfrm>
          <a:prstGeom prst="rect">
            <a:avLst/>
          </a:prstGeom>
          <a:noFill/>
          <a:ln/>
        </p:spPr>
        <p:txBody>
          <a:bodyPr wrap="none" rtlCol="0" anchor="t"/>
          <a:lstStyle/>
          <a:p>
            <a:pPr indent="0" marL="0">
              <a:lnSpc>
                <a:spcPts val="5468"/>
              </a:lnSpc>
              <a:buNone/>
            </a:pPr>
            <a:r>
              <a:rPr lang="en-US" sz="4374" dirty="0">
                <a:solidFill>
                  <a:srgbClr val="312F2B"/>
                </a:solidFill>
                <a:latin typeface="Gelasio" pitchFamily="34" charset="0"/>
                <a:ea typeface="Gelasio" pitchFamily="34" charset="-122"/>
                <a:cs typeface="Gelasio" pitchFamily="34" charset="-120"/>
              </a:rPr>
              <a:t>Non-Functional Requirements</a:t>
            </a:r>
            <a:endParaRPr lang="en-US" sz="4374" dirty="0"/>
          </a:p>
        </p:txBody>
      </p:sp>
      <p:sp>
        <p:nvSpPr>
          <p:cNvPr id="5" name="Shape 2"/>
          <p:cNvSpPr/>
          <p:nvPr/>
        </p:nvSpPr>
        <p:spPr>
          <a:xfrm>
            <a:off x="2037993" y="2909888"/>
            <a:ext cx="5166122" cy="1663184"/>
          </a:xfrm>
          <a:prstGeom prst="roundRect">
            <a:avLst>
              <a:gd name="adj" fmla="val 6012"/>
            </a:avLst>
          </a:prstGeom>
          <a:solidFill>
            <a:srgbClr val="E8E8E3"/>
          </a:solidFill>
          <a:ln w="13811">
            <a:solidFill>
              <a:srgbClr val="CECEC9"/>
            </a:solidFill>
            <a:prstDash val="solid"/>
          </a:ln>
        </p:spPr>
      </p:sp>
      <p:sp>
        <p:nvSpPr>
          <p:cNvPr id="6" name="Text 3"/>
          <p:cNvSpPr/>
          <p:nvPr/>
        </p:nvSpPr>
        <p:spPr>
          <a:xfrm>
            <a:off x="2273975" y="3145869"/>
            <a:ext cx="2705100" cy="347186"/>
          </a:xfrm>
          <a:prstGeom prst="rect">
            <a:avLst/>
          </a:prstGeom>
          <a:noFill/>
          <a:ln/>
        </p:spPr>
        <p:txBody>
          <a:bodyPr wrap="none" rtlCol="0" anchor="t"/>
          <a:lstStyle/>
          <a:p>
            <a:pPr indent="0" marL="0">
              <a:lnSpc>
                <a:spcPts val="2734"/>
              </a:lnSpc>
              <a:buNone/>
            </a:pPr>
            <a:r>
              <a:rPr lang="en-US" sz="2187" dirty="0">
                <a:solidFill>
                  <a:srgbClr val="272525"/>
                </a:solidFill>
                <a:latin typeface="Gelasio" pitchFamily="34" charset="0"/>
                <a:ea typeface="Gelasio" pitchFamily="34" charset="-122"/>
                <a:cs typeface="Gelasio" pitchFamily="34" charset="-120"/>
              </a:rPr>
              <a:t>LLM Model Flexibility</a:t>
            </a:r>
            <a:endParaRPr lang="en-US" sz="2187" dirty="0"/>
          </a:p>
        </p:txBody>
      </p:sp>
      <p:sp>
        <p:nvSpPr>
          <p:cNvPr id="7" name="Text 4"/>
          <p:cNvSpPr/>
          <p:nvPr/>
        </p:nvSpPr>
        <p:spPr>
          <a:xfrm>
            <a:off x="2273975" y="3626287"/>
            <a:ext cx="4694158" cy="710803"/>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Supports various models (ChatGPT, LLMA) for diverse needs.</a:t>
            </a:r>
            <a:endParaRPr lang="en-US" sz="1750" dirty="0"/>
          </a:p>
        </p:txBody>
      </p:sp>
      <p:sp>
        <p:nvSpPr>
          <p:cNvPr id="8" name="Shape 5"/>
          <p:cNvSpPr/>
          <p:nvPr/>
        </p:nvSpPr>
        <p:spPr>
          <a:xfrm>
            <a:off x="7426285" y="2909888"/>
            <a:ext cx="5166122" cy="1663184"/>
          </a:xfrm>
          <a:prstGeom prst="roundRect">
            <a:avLst>
              <a:gd name="adj" fmla="val 6012"/>
            </a:avLst>
          </a:prstGeom>
          <a:solidFill>
            <a:srgbClr val="E8E8E3"/>
          </a:solidFill>
          <a:ln w="13811">
            <a:solidFill>
              <a:srgbClr val="CECEC9"/>
            </a:solidFill>
            <a:prstDash val="solid"/>
          </a:ln>
        </p:spPr>
      </p:sp>
      <p:sp>
        <p:nvSpPr>
          <p:cNvPr id="9" name="Text 6"/>
          <p:cNvSpPr/>
          <p:nvPr/>
        </p:nvSpPr>
        <p:spPr>
          <a:xfrm>
            <a:off x="7662267" y="3145869"/>
            <a:ext cx="2552700" cy="347186"/>
          </a:xfrm>
          <a:prstGeom prst="rect">
            <a:avLst/>
          </a:prstGeom>
          <a:noFill/>
          <a:ln/>
        </p:spPr>
        <p:txBody>
          <a:bodyPr wrap="none" rtlCol="0" anchor="t"/>
          <a:lstStyle/>
          <a:p>
            <a:pPr indent="0" marL="0">
              <a:lnSpc>
                <a:spcPts val="2734"/>
              </a:lnSpc>
              <a:buNone/>
            </a:pPr>
            <a:r>
              <a:rPr lang="en-US" sz="2187" dirty="0">
                <a:solidFill>
                  <a:srgbClr val="272525"/>
                </a:solidFill>
                <a:latin typeface="Gelasio" pitchFamily="34" charset="0"/>
                <a:ea typeface="Gelasio" pitchFamily="34" charset="-122"/>
                <a:cs typeface="Gelasio" pitchFamily="34" charset="-120"/>
              </a:rPr>
              <a:t>Scalable Architecture</a:t>
            </a:r>
            <a:endParaRPr lang="en-US" sz="2187" dirty="0"/>
          </a:p>
        </p:txBody>
      </p:sp>
      <p:sp>
        <p:nvSpPr>
          <p:cNvPr id="10" name="Text 7"/>
          <p:cNvSpPr/>
          <p:nvPr/>
        </p:nvSpPr>
        <p:spPr>
          <a:xfrm>
            <a:off x="7662267" y="3626287"/>
            <a:ext cx="4694158" cy="355402"/>
          </a:xfrm>
          <a:prstGeom prst="rect">
            <a:avLst/>
          </a:prstGeom>
          <a:noFill/>
          <a:ln/>
        </p:spPr>
        <p:txBody>
          <a:bodyPr wrap="non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Handles growing data and complexity efficiently.</a:t>
            </a:r>
            <a:endParaRPr lang="en-US" sz="1750" dirty="0"/>
          </a:p>
        </p:txBody>
      </p:sp>
      <p:sp>
        <p:nvSpPr>
          <p:cNvPr id="11" name="Shape 8"/>
          <p:cNvSpPr/>
          <p:nvPr/>
        </p:nvSpPr>
        <p:spPr>
          <a:xfrm>
            <a:off x="2037993" y="4795242"/>
            <a:ext cx="5166122" cy="1663184"/>
          </a:xfrm>
          <a:prstGeom prst="roundRect">
            <a:avLst>
              <a:gd name="adj" fmla="val 6012"/>
            </a:avLst>
          </a:prstGeom>
          <a:solidFill>
            <a:srgbClr val="E8E8E3"/>
          </a:solidFill>
          <a:ln w="13811">
            <a:solidFill>
              <a:srgbClr val="CECEC9"/>
            </a:solidFill>
            <a:prstDash val="solid"/>
          </a:ln>
        </p:spPr>
      </p:sp>
      <p:sp>
        <p:nvSpPr>
          <p:cNvPr id="12" name="Text 9"/>
          <p:cNvSpPr/>
          <p:nvPr/>
        </p:nvSpPr>
        <p:spPr>
          <a:xfrm>
            <a:off x="2273975" y="5031224"/>
            <a:ext cx="2674620" cy="347186"/>
          </a:xfrm>
          <a:prstGeom prst="rect">
            <a:avLst/>
          </a:prstGeom>
          <a:noFill/>
          <a:ln/>
        </p:spPr>
        <p:txBody>
          <a:bodyPr wrap="none" rtlCol="0" anchor="t"/>
          <a:lstStyle/>
          <a:p>
            <a:pPr indent="0" marL="0">
              <a:lnSpc>
                <a:spcPts val="2734"/>
              </a:lnSpc>
              <a:buNone/>
            </a:pPr>
            <a:r>
              <a:rPr lang="en-US" sz="2187" dirty="0">
                <a:solidFill>
                  <a:srgbClr val="272525"/>
                </a:solidFill>
                <a:latin typeface="Gelasio" pitchFamily="34" charset="0"/>
                <a:ea typeface="Gelasio" pitchFamily="34" charset="-122"/>
                <a:cs typeface="Gelasio" pitchFamily="34" charset="-120"/>
              </a:rPr>
              <a:t>Secure and Compliant</a:t>
            </a:r>
            <a:endParaRPr lang="en-US" sz="2187" dirty="0"/>
          </a:p>
        </p:txBody>
      </p:sp>
      <p:sp>
        <p:nvSpPr>
          <p:cNvPr id="13" name="Text 10"/>
          <p:cNvSpPr/>
          <p:nvPr/>
        </p:nvSpPr>
        <p:spPr>
          <a:xfrm>
            <a:off x="2273975" y="5511641"/>
            <a:ext cx="4694158" cy="710803"/>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Adheres to data privacy laws and software security standards.</a:t>
            </a:r>
            <a:endParaRPr lang="en-US" sz="1750" dirty="0"/>
          </a:p>
        </p:txBody>
      </p:sp>
      <p:sp>
        <p:nvSpPr>
          <p:cNvPr id="14" name="Shape 11"/>
          <p:cNvSpPr/>
          <p:nvPr/>
        </p:nvSpPr>
        <p:spPr>
          <a:xfrm>
            <a:off x="7426285" y="4795242"/>
            <a:ext cx="5166122" cy="1663184"/>
          </a:xfrm>
          <a:prstGeom prst="roundRect">
            <a:avLst>
              <a:gd name="adj" fmla="val 6012"/>
            </a:avLst>
          </a:prstGeom>
          <a:solidFill>
            <a:srgbClr val="E8E8E3"/>
          </a:solidFill>
          <a:ln w="13811">
            <a:solidFill>
              <a:srgbClr val="CECEC9"/>
            </a:solidFill>
            <a:prstDash val="solid"/>
          </a:ln>
        </p:spPr>
      </p:sp>
      <p:sp>
        <p:nvSpPr>
          <p:cNvPr id="15" name="Text 12"/>
          <p:cNvSpPr/>
          <p:nvPr/>
        </p:nvSpPr>
        <p:spPr>
          <a:xfrm>
            <a:off x="7662267" y="5031224"/>
            <a:ext cx="2221944" cy="347186"/>
          </a:xfrm>
          <a:prstGeom prst="rect">
            <a:avLst/>
          </a:prstGeom>
          <a:noFill/>
          <a:ln/>
        </p:spPr>
        <p:txBody>
          <a:bodyPr wrap="none" rtlCol="0" anchor="t"/>
          <a:lstStyle/>
          <a:p>
            <a:pPr indent="0" marL="0">
              <a:lnSpc>
                <a:spcPts val="2734"/>
              </a:lnSpc>
              <a:buNone/>
            </a:pPr>
            <a:r>
              <a:rPr lang="en-US" sz="2187" dirty="0">
                <a:solidFill>
                  <a:srgbClr val="272525"/>
                </a:solidFill>
                <a:latin typeface="Gelasio" pitchFamily="34" charset="0"/>
                <a:ea typeface="Gelasio" pitchFamily="34" charset="-122"/>
                <a:cs typeface="Gelasio" pitchFamily="34" charset="-120"/>
              </a:rPr>
              <a:t>Integration-Ready</a:t>
            </a:r>
            <a:endParaRPr lang="en-US" sz="2187" dirty="0"/>
          </a:p>
        </p:txBody>
      </p:sp>
      <p:sp>
        <p:nvSpPr>
          <p:cNvPr id="16" name="Text 13"/>
          <p:cNvSpPr/>
          <p:nvPr/>
        </p:nvSpPr>
        <p:spPr>
          <a:xfrm>
            <a:off x="7662267" y="5511641"/>
            <a:ext cx="4694158" cy="710803"/>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Seamlessly integrates with existing automation frameworks.</a:t>
            </a:r>
            <a:endParaRPr lang="en-US" sz="1750" dirty="0"/>
          </a:p>
        </p:txBody>
      </p:sp>
      <p:pic>
        <p:nvPicPr>
          <p:cNvPr id="1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3505438" y="442198"/>
            <a:ext cx="7619524" cy="1002506"/>
          </a:xfrm>
          <a:prstGeom prst="rect">
            <a:avLst/>
          </a:prstGeom>
          <a:noFill/>
          <a:ln/>
        </p:spPr>
        <p:txBody>
          <a:bodyPr wrap="square" rtlCol="0" anchor="t"/>
          <a:lstStyle/>
          <a:p>
            <a:pPr indent="0" marL="0">
              <a:lnSpc>
                <a:spcPts val="3947"/>
              </a:lnSpc>
              <a:buNone/>
            </a:pPr>
            <a:r>
              <a:rPr lang="en-US" sz="3158" dirty="0">
                <a:solidFill>
                  <a:srgbClr val="312F2B"/>
                </a:solidFill>
                <a:latin typeface="Gelasio" pitchFamily="34" charset="0"/>
                <a:ea typeface="Gelasio" pitchFamily="34" charset="-122"/>
                <a:cs typeface="Gelasio" pitchFamily="34" charset="-120"/>
              </a:rPr>
              <a:t>High-Level Design: Comprehensive and Modular Test Generation Process</a:t>
            </a:r>
            <a:endParaRPr lang="en-US" sz="3158" dirty="0"/>
          </a:p>
        </p:txBody>
      </p:sp>
      <p:pic>
        <p:nvPicPr>
          <p:cNvPr id="5" name="Image 1" descr="preencoded.png">    </p:cNvPr>
          <p:cNvPicPr>
            <a:picLocks noChangeAspect="1"/>
          </p:cNvPicPr>
          <p:nvPr/>
        </p:nvPicPr>
        <p:blipFill>
          <a:blip r:embed="rId2"/>
          <a:stretch>
            <a:fillRect/>
          </a:stretch>
        </p:blipFill>
        <p:spPr>
          <a:xfrm>
            <a:off x="3505438" y="1765459"/>
            <a:ext cx="3809762" cy="641628"/>
          </a:xfrm>
          <a:prstGeom prst="rect">
            <a:avLst/>
          </a:prstGeom>
        </p:spPr>
      </p:pic>
      <p:sp>
        <p:nvSpPr>
          <p:cNvPr id="6" name="Text 2"/>
          <p:cNvSpPr/>
          <p:nvPr/>
        </p:nvSpPr>
        <p:spPr>
          <a:xfrm>
            <a:off x="3665815" y="2647593"/>
            <a:ext cx="1882140" cy="250627"/>
          </a:xfrm>
          <a:prstGeom prst="rect">
            <a:avLst/>
          </a:prstGeom>
          <a:noFill/>
          <a:ln/>
        </p:spPr>
        <p:txBody>
          <a:bodyPr wrap="none" rtlCol="0" anchor="t"/>
          <a:lstStyle/>
          <a:p>
            <a:pPr algn="l" indent="0" marL="0">
              <a:lnSpc>
                <a:spcPts val="1974"/>
              </a:lnSpc>
              <a:buNone/>
            </a:pPr>
            <a:r>
              <a:rPr lang="en-US" sz="1579" dirty="0">
                <a:solidFill>
                  <a:srgbClr val="272525"/>
                </a:solidFill>
                <a:latin typeface="Gelasio" pitchFamily="34" charset="0"/>
                <a:ea typeface="Gelasio" pitchFamily="34" charset="-122"/>
                <a:cs typeface="Gelasio" pitchFamily="34" charset="-120"/>
              </a:rPr>
              <a:t>User Story Generator</a:t>
            </a:r>
            <a:endParaRPr lang="en-US" sz="1579" dirty="0"/>
          </a:p>
        </p:txBody>
      </p:sp>
      <p:sp>
        <p:nvSpPr>
          <p:cNvPr id="7" name="Text 3"/>
          <p:cNvSpPr/>
          <p:nvPr/>
        </p:nvSpPr>
        <p:spPr>
          <a:xfrm>
            <a:off x="3665815" y="2994422"/>
            <a:ext cx="3489008" cy="1026319"/>
          </a:xfrm>
          <a:prstGeom prst="rect">
            <a:avLst/>
          </a:prstGeom>
          <a:noFill/>
          <a:ln/>
        </p:spPr>
        <p:txBody>
          <a:bodyPr wrap="square" rtlCol="0" anchor="t"/>
          <a:lstStyle/>
          <a:p>
            <a:pPr algn="l" indent="0" marL="0">
              <a:lnSpc>
                <a:spcPts val="2021"/>
              </a:lnSpc>
              <a:buNone/>
            </a:pPr>
            <a:r>
              <a:rPr lang="en-US" sz="1263" dirty="0">
                <a:solidFill>
                  <a:srgbClr val="272525"/>
                </a:solidFill>
                <a:latin typeface="Lato" pitchFamily="34" charset="0"/>
                <a:ea typeface="Lato" pitchFamily="34" charset="-122"/>
                <a:cs typeface="Lato" pitchFamily="34" charset="-120"/>
              </a:rPr>
              <a:t>Transforms user requirements into actionable user stories. Operates independently for direct story generation or integrates seamlessly into the next stage of test scenario development.</a:t>
            </a:r>
            <a:endParaRPr lang="en-US" sz="1263" dirty="0"/>
          </a:p>
        </p:txBody>
      </p:sp>
      <p:pic>
        <p:nvPicPr>
          <p:cNvPr id="8" name="Image 2" descr="preencoded.png">    </p:cNvPr>
          <p:cNvPicPr>
            <a:picLocks noChangeAspect="1"/>
          </p:cNvPicPr>
          <p:nvPr/>
        </p:nvPicPr>
        <p:blipFill>
          <a:blip r:embed="rId3"/>
          <a:stretch>
            <a:fillRect/>
          </a:stretch>
        </p:blipFill>
        <p:spPr>
          <a:xfrm>
            <a:off x="7315200" y="1765459"/>
            <a:ext cx="3809762" cy="641628"/>
          </a:xfrm>
          <a:prstGeom prst="rect">
            <a:avLst/>
          </a:prstGeom>
        </p:spPr>
      </p:pic>
      <p:sp>
        <p:nvSpPr>
          <p:cNvPr id="9" name="Text 4"/>
          <p:cNvSpPr/>
          <p:nvPr/>
        </p:nvSpPr>
        <p:spPr>
          <a:xfrm>
            <a:off x="7475577" y="2647593"/>
            <a:ext cx="2217420" cy="250627"/>
          </a:xfrm>
          <a:prstGeom prst="rect">
            <a:avLst/>
          </a:prstGeom>
          <a:noFill/>
          <a:ln/>
        </p:spPr>
        <p:txBody>
          <a:bodyPr wrap="none" rtlCol="0" anchor="t"/>
          <a:lstStyle/>
          <a:p>
            <a:pPr algn="l" indent="0" marL="0">
              <a:lnSpc>
                <a:spcPts val="1974"/>
              </a:lnSpc>
              <a:buNone/>
            </a:pPr>
            <a:r>
              <a:rPr lang="en-US" sz="1579" dirty="0">
                <a:solidFill>
                  <a:srgbClr val="272525"/>
                </a:solidFill>
                <a:latin typeface="Gelasio" pitchFamily="34" charset="0"/>
                <a:ea typeface="Gelasio" pitchFamily="34" charset="-122"/>
                <a:cs typeface="Gelasio" pitchFamily="34" charset="-120"/>
              </a:rPr>
              <a:t>Test Scenarios Generator</a:t>
            </a:r>
            <a:endParaRPr lang="en-US" sz="1579" dirty="0"/>
          </a:p>
        </p:txBody>
      </p:sp>
      <p:sp>
        <p:nvSpPr>
          <p:cNvPr id="10" name="Text 5"/>
          <p:cNvSpPr/>
          <p:nvPr/>
        </p:nvSpPr>
        <p:spPr>
          <a:xfrm>
            <a:off x="7475577" y="2994422"/>
            <a:ext cx="3489008" cy="1026319"/>
          </a:xfrm>
          <a:prstGeom prst="rect">
            <a:avLst/>
          </a:prstGeom>
          <a:noFill/>
          <a:ln/>
        </p:spPr>
        <p:txBody>
          <a:bodyPr wrap="square" rtlCol="0" anchor="t"/>
          <a:lstStyle/>
          <a:p>
            <a:pPr algn="l" indent="0" marL="0">
              <a:lnSpc>
                <a:spcPts val="2021"/>
              </a:lnSpc>
              <a:buNone/>
            </a:pPr>
            <a:r>
              <a:rPr lang="en-US" sz="1263" dirty="0">
                <a:solidFill>
                  <a:srgbClr val="272525"/>
                </a:solidFill>
                <a:latin typeface="Lato" pitchFamily="34" charset="0"/>
                <a:ea typeface="Lato" pitchFamily="34" charset="-122"/>
                <a:cs typeface="Lato" pitchFamily="34" charset="-120"/>
              </a:rPr>
              <a:t>Converts user stories into detailed test scenarios. Functions as a standalone module for scenario creation or as a precursor to test case formulation.</a:t>
            </a:r>
            <a:endParaRPr lang="en-US" sz="1263" dirty="0"/>
          </a:p>
        </p:txBody>
      </p:sp>
      <p:pic>
        <p:nvPicPr>
          <p:cNvPr id="11" name="Image 3" descr="preencoded.png">    </p:cNvPr>
          <p:cNvPicPr>
            <a:picLocks noChangeAspect="1"/>
          </p:cNvPicPr>
          <p:nvPr/>
        </p:nvPicPr>
        <p:blipFill>
          <a:blip r:embed="rId4"/>
          <a:stretch>
            <a:fillRect/>
          </a:stretch>
        </p:blipFill>
        <p:spPr>
          <a:xfrm>
            <a:off x="3505438" y="4421624"/>
            <a:ext cx="3809762" cy="641628"/>
          </a:xfrm>
          <a:prstGeom prst="rect">
            <a:avLst/>
          </a:prstGeom>
        </p:spPr>
      </p:pic>
      <p:sp>
        <p:nvSpPr>
          <p:cNvPr id="12" name="Text 6"/>
          <p:cNvSpPr/>
          <p:nvPr/>
        </p:nvSpPr>
        <p:spPr>
          <a:xfrm>
            <a:off x="3665815" y="5303758"/>
            <a:ext cx="1775460" cy="250627"/>
          </a:xfrm>
          <a:prstGeom prst="rect">
            <a:avLst/>
          </a:prstGeom>
          <a:noFill/>
          <a:ln/>
        </p:spPr>
        <p:txBody>
          <a:bodyPr wrap="none" rtlCol="0" anchor="t"/>
          <a:lstStyle/>
          <a:p>
            <a:pPr algn="l" indent="0" marL="0">
              <a:lnSpc>
                <a:spcPts val="1974"/>
              </a:lnSpc>
              <a:buNone/>
            </a:pPr>
            <a:r>
              <a:rPr lang="en-US" sz="1579" dirty="0">
                <a:solidFill>
                  <a:srgbClr val="272525"/>
                </a:solidFill>
                <a:latin typeface="Gelasio" pitchFamily="34" charset="0"/>
                <a:ea typeface="Gelasio" pitchFamily="34" charset="-122"/>
                <a:cs typeface="Gelasio" pitchFamily="34" charset="-120"/>
              </a:rPr>
              <a:t>Test Case Generator</a:t>
            </a:r>
            <a:endParaRPr lang="en-US" sz="1579" dirty="0"/>
          </a:p>
        </p:txBody>
      </p:sp>
      <p:sp>
        <p:nvSpPr>
          <p:cNvPr id="13" name="Text 7"/>
          <p:cNvSpPr/>
          <p:nvPr/>
        </p:nvSpPr>
        <p:spPr>
          <a:xfrm>
            <a:off x="3665815" y="5650587"/>
            <a:ext cx="3489008" cy="1026319"/>
          </a:xfrm>
          <a:prstGeom prst="rect">
            <a:avLst/>
          </a:prstGeom>
          <a:noFill/>
          <a:ln/>
        </p:spPr>
        <p:txBody>
          <a:bodyPr wrap="square" rtlCol="0" anchor="t"/>
          <a:lstStyle/>
          <a:p>
            <a:pPr algn="l" indent="0" marL="0">
              <a:lnSpc>
                <a:spcPts val="2021"/>
              </a:lnSpc>
              <a:buNone/>
            </a:pPr>
            <a:r>
              <a:rPr lang="en-US" sz="1263" dirty="0">
                <a:solidFill>
                  <a:srgbClr val="272525"/>
                </a:solidFill>
                <a:latin typeface="Lato" pitchFamily="34" charset="0"/>
                <a:ea typeface="Lato" pitchFamily="34" charset="-122"/>
                <a:cs typeface="Lato" pitchFamily="34" charset="-120"/>
              </a:rPr>
              <a:t>Crafts comprehensive test cases from the developed scenarios. Capable of independent operation or serving as input for the Automated Test Script Builder.</a:t>
            </a:r>
            <a:endParaRPr lang="en-US" sz="1263" dirty="0"/>
          </a:p>
        </p:txBody>
      </p:sp>
      <p:pic>
        <p:nvPicPr>
          <p:cNvPr id="14" name="Image 4" descr="preencoded.png">    </p:cNvPr>
          <p:cNvPicPr>
            <a:picLocks noChangeAspect="1"/>
          </p:cNvPicPr>
          <p:nvPr/>
        </p:nvPicPr>
        <p:blipFill>
          <a:blip r:embed="rId5"/>
          <a:stretch>
            <a:fillRect/>
          </a:stretch>
        </p:blipFill>
        <p:spPr>
          <a:xfrm>
            <a:off x="7315200" y="4421624"/>
            <a:ext cx="3809762" cy="641628"/>
          </a:xfrm>
          <a:prstGeom prst="rect">
            <a:avLst/>
          </a:prstGeom>
        </p:spPr>
      </p:pic>
      <p:sp>
        <p:nvSpPr>
          <p:cNvPr id="15" name="Text 8"/>
          <p:cNvSpPr/>
          <p:nvPr/>
        </p:nvSpPr>
        <p:spPr>
          <a:xfrm>
            <a:off x="7475577" y="5303758"/>
            <a:ext cx="2674620" cy="250627"/>
          </a:xfrm>
          <a:prstGeom prst="rect">
            <a:avLst/>
          </a:prstGeom>
          <a:noFill/>
          <a:ln/>
        </p:spPr>
        <p:txBody>
          <a:bodyPr wrap="none" rtlCol="0" anchor="t"/>
          <a:lstStyle/>
          <a:p>
            <a:pPr algn="l" indent="0" marL="0">
              <a:lnSpc>
                <a:spcPts val="1974"/>
              </a:lnSpc>
              <a:buNone/>
            </a:pPr>
            <a:r>
              <a:rPr lang="en-US" sz="1579" dirty="0">
                <a:solidFill>
                  <a:srgbClr val="272525"/>
                </a:solidFill>
                <a:latin typeface="Gelasio" pitchFamily="34" charset="0"/>
                <a:ea typeface="Gelasio" pitchFamily="34" charset="-122"/>
                <a:cs typeface="Gelasio" pitchFamily="34" charset="-120"/>
              </a:rPr>
              <a:t>Automated Test Script Builder</a:t>
            </a:r>
            <a:endParaRPr lang="en-US" sz="1579" dirty="0"/>
          </a:p>
        </p:txBody>
      </p:sp>
      <p:sp>
        <p:nvSpPr>
          <p:cNvPr id="16" name="Text 9"/>
          <p:cNvSpPr/>
          <p:nvPr/>
        </p:nvSpPr>
        <p:spPr>
          <a:xfrm>
            <a:off x="7475577" y="5650587"/>
            <a:ext cx="3489008" cy="1282898"/>
          </a:xfrm>
          <a:prstGeom prst="rect">
            <a:avLst/>
          </a:prstGeom>
          <a:noFill/>
          <a:ln/>
        </p:spPr>
        <p:txBody>
          <a:bodyPr wrap="square" rtlCol="0" anchor="t"/>
          <a:lstStyle/>
          <a:p>
            <a:pPr algn="l" indent="0" marL="0">
              <a:lnSpc>
                <a:spcPts val="2021"/>
              </a:lnSpc>
              <a:buNone/>
            </a:pPr>
            <a:r>
              <a:rPr lang="en-US" sz="1263" dirty="0">
                <a:solidFill>
                  <a:srgbClr val="272525"/>
                </a:solidFill>
                <a:latin typeface="Lato" pitchFamily="34" charset="0"/>
                <a:ea typeface="Lato" pitchFamily="34" charset="-122"/>
                <a:cs typeface="Lato" pitchFamily="34" charset="-120"/>
              </a:rPr>
              <a:t>Efficiently generates executable test scripts from the prepared test cases, ready for deployment in automation frameworks. Integrates smoothly with the preceding modules for a cohesive workflow.</a:t>
            </a:r>
            <a:endParaRPr lang="en-US" sz="1263" dirty="0"/>
          </a:p>
        </p:txBody>
      </p:sp>
      <p:sp>
        <p:nvSpPr>
          <p:cNvPr id="17" name="Text 10"/>
          <p:cNvSpPr/>
          <p:nvPr/>
        </p:nvSpPr>
        <p:spPr>
          <a:xfrm>
            <a:off x="3505438" y="7274243"/>
            <a:ext cx="7619524" cy="513159"/>
          </a:xfrm>
          <a:prstGeom prst="rect">
            <a:avLst/>
          </a:prstGeom>
          <a:noFill/>
          <a:ln/>
        </p:spPr>
        <p:txBody>
          <a:bodyPr wrap="square" rtlCol="0" anchor="t"/>
          <a:lstStyle/>
          <a:p>
            <a:pPr indent="0" marL="0">
              <a:lnSpc>
                <a:spcPts val="2021"/>
              </a:lnSpc>
              <a:buNone/>
            </a:pPr>
            <a:r>
              <a:rPr lang="en-US" sz="1263" dirty="0">
                <a:solidFill>
                  <a:srgbClr val="272525"/>
                </a:solidFill>
                <a:latin typeface="Lato" pitchFamily="34" charset="0"/>
                <a:ea typeface="Lato" pitchFamily="34" charset="-122"/>
                <a:cs typeface="Lato" pitchFamily="34" charset="-120"/>
              </a:rPr>
              <a:t>This modular design offers versatile, efficient, and comprehensive test generation, aligning with modern software development practices, illustrated through a visual diagram of interconnected modules.</a:t>
            </a:r>
            <a:endParaRPr lang="en-US" sz="1263" dirty="0"/>
          </a:p>
        </p:txBody>
      </p:sp>
      <p:pic>
        <p:nvPicPr>
          <p:cNvPr id="18" name="Image 5" descr="preencoded.png">
            <a:hlinkClick r:id="rId7" tooltip=""/>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2024-01-16T12:56:52Z</dcterms:created>
  <dcterms:modified xsi:type="dcterms:W3CDTF">2024-01-16T12:56:52Z</dcterms:modified>
</cp:coreProperties>
</file>