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58" r:id="rId4"/>
    <p:sldId id="272" r:id="rId5"/>
    <p:sldId id="284" r:id="rId6"/>
    <p:sldId id="285" r:id="rId7"/>
    <p:sldId id="286" r:id="rId8"/>
    <p:sldId id="287" r:id="rId9"/>
    <p:sldId id="288" r:id="rId10"/>
    <p:sldId id="289" r:id="rId11"/>
    <p:sldId id="290" r:id="rId12"/>
    <p:sldId id="259" r:id="rId13"/>
    <p:sldId id="276" r:id="rId14"/>
    <p:sldId id="279" r:id="rId15"/>
    <p:sldId id="260" r:id="rId16"/>
    <p:sldId id="261" r:id="rId17"/>
    <p:sldId id="264" r:id="rId18"/>
    <p:sldId id="262" r:id="rId19"/>
    <p:sldId id="263" r:id="rId20"/>
    <p:sldId id="265" r:id="rId21"/>
    <p:sldId id="283" r:id="rId22"/>
    <p:sldId id="266" r:id="rId23"/>
    <p:sldId id="267" r:id="rId24"/>
    <p:sldId id="268" r:id="rId25"/>
    <p:sldId id="269" r:id="rId26"/>
    <p:sldId id="270" r:id="rId27"/>
    <p:sldId id="291" r:id="rId28"/>
    <p:sldId id="292" r:id="rId29"/>
    <p:sldId id="29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37"/>
    <p:restoredTop sz="96327"/>
  </p:normalViewPr>
  <p:slideViewPr>
    <p:cSldViewPr snapToGrid="0">
      <p:cViewPr varScale="1">
        <p:scale>
          <a:sx n="221" d="100"/>
          <a:sy n="221" d="100"/>
        </p:scale>
        <p:origin x="4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32-FA4C-B81F-F2B3-BC8F2EBCE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BCBF4-52D0-20FE-80D4-19C0F1B16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E94F1-E452-C857-9F8D-37547690EC58}"/>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6C7E8904-FA22-E8A0-D767-C563F3107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AD002-3986-5A3A-F59B-22A0625471E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359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E1A-B8ED-6737-B496-43C7946DD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50431-C573-4068-2751-8557697D5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2F2C-2CC6-EA02-186A-7D6A4CBCAA7C}"/>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0CEFEF79-E6BD-D70D-C6DC-E9C26F79B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31E5-03BA-842F-EE50-2F9BD2DE62D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0074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EAEA2-D4FE-9153-6057-911699720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DA491-D885-5D4A-8F62-215DB731B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01F0-5A23-4898-A60A-19CFADA9B453}"/>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E869C664-4405-D8FA-2566-CD83C423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AA02B-6BD9-B899-A2B7-6B7C2007A78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29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2DB-D20D-747B-5D50-025D3D62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B6E4-B27C-6592-2ADD-4287FE3C5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CA8D8-CCB0-A252-3E61-C0F0E89615B4}"/>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4E82E109-C275-861F-590A-0C997502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D3C4-5EEF-5714-4970-B2174FE32FA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1290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E1E1-659B-67DE-D3BB-DCF6D237B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3B18F-17AD-86D1-9AEE-B4241A5DF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97148-1406-7179-28B5-AF6BD5531DB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7855C4E6-DC96-958C-584F-1A26B436A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CA78F-A99B-4DF1-F503-FEEF0B2DE84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97972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C212-EF57-A2A5-83A9-6D255D37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5A016-4F3A-AAC9-3CE6-CEA548EC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73B86-A4F0-07E0-097D-9C932E0B0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B03-3D86-75A6-E8D6-D74B7BBCFC46}"/>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23030BDE-4629-C707-B2EF-80109BC8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54B6-38CD-2091-FDCD-B97BAB99595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7027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68AA-3BA7-1E49-7C2A-4FD39724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236A1-1FBF-3B9D-E878-426083887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D5E82-50CF-698F-E732-AC37EAB38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DFDD8-EE8E-5553-50AF-1046B3401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72BAB-5463-9C28-1640-FA8F79E7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B6992D-036D-7CFD-D94B-761121B79D1B}"/>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8" name="Footer Placeholder 7">
            <a:extLst>
              <a:ext uri="{FF2B5EF4-FFF2-40B4-BE49-F238E27FC236}">
                <a16:creationId xmlns:a16="http://schemas.microsoft.com/office/drawing/2014/main" id="{E089BF3A-9C37-4BA8-FC3B-49AFEAFE6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39F9F-EC4F-AD38-7496-50798D6B29E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6273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1AA7-FF54-737F-31B1-F08B50E0D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117FD-0BE8-15E7-DEF2-F872E47A829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4" name="Footer Placeholder 3">
            <a:extLst>
              <a:ext uri="{FF2B5EF4-FFF2-40B4-BE49-F238E27FC236}">
                <a16:creationId xmlns:a16="http://schemas.microsoft.com/office/drawing/2014/main" id="{899698F1-24A7-DE52-3A22-0E68054172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4F5F-06E9-03A0-1644-FA5479C57F4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47174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7765-9227-C130-78A1-FCC1C6AE7B59}"/>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3" name="Footer Placeholder 2">
            <a:extLst>
              <a:ext uri="{FF2B5EF4-FFF2-40B4-BE49-F238E27FC236}">
                <a16:creationId xmlns:a16="http://schemas.microsoft.com/office/drawing/2014/main" id="{522E4CC3-1531-7493-7EA0-FE76DFF5B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A898E-8D0E-F788-A932-7D98EF6C577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074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AF4-9259-43D7-2CFB-3D44CC32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CAED8-3C49-A19B-E07F-EC785FE48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BEB95-8181-332C-A2F2-46E1987B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A73EB-A004-7B19-0984-877D9B4861A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5BCE85BE-5D98-1C67-0E01-AD615ECBF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84E9-9D9D-B80D-A206-7A9B25607879}"/>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6274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EC6-DC58-FED3-DF4C-C08E43BE2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3AC3A-C740-D544-8EAD-383E3EF2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1AE73-7F51-A6C3-EBAB-36F504CA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1297-A918-E538-890F-259781461C27}"/>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67C35A3C-1A3C-5924-C0BB-13A66928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1A6B-802E-2FF3-BE68-09F39C6B6BEE}"/>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0702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CE3AD-68C9-A1BF-0667-DE2B9BB07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B8707-8C34-37F8-106C-12AD232D5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1787-0AA8-0AC5-EC27-00013B547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D6D74BB0-DCF0-90EE-6267-5F97FC63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99744-DC1C-B4D5-816F-F9240F8D1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98C4-E56F-DC44-9F99-E9C564185C2E}" type="slidenum">
              <a:rPr lang="en-US" smtClean="0"/>
              <a:t>‹#›</a:t>
            </a:fld>
            <a:endParaRPr lang="en-US"/>
          </a:p>
        </p:txBody>
      </p:sp>
    </p:spTree>
    <p:extLst>
      <p:ext uri="{BB962C8B-B14F-4D97-AF65-F5344CB8AC3E}">
        <p14:creationId xmlns:p14="http://schemas.microsoft.com/office/powerpoint/2010/main" val="285363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slide" Target="slide12.xml"/><Relationship Id="rId7" Type="http://schemas.openxmlformats.org/officeDocument/2006/relationships/slide" Target="slide18.xml"/><Relationship Id="rId12"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22.xml"/><Relationship Id="rId5" Type="http://schemas.openxmlformats.org/officeDocument/2006/relationships/slide" Target="slide16.xml"/><Relationship Id="rId15" Type="http://schemas.openxmlformats.org/officeDocument/2006/relationships/slide" Target="slide26.xml"/><Relationship Id="rId10" Type="http://schemas.openxmlformats.org/officeDocument/2006/relationships/slide" Target="slide21.xml"/><Relationship Id="rId4" Type="http://schemas.openxmlformats.org/officeDocument/2006/relationships/slide" Target="slide15.xml"/><Relationship Id="rId9" Type="http://schemas.openxmlformats.org/officeDocument/2006/relationships/slide" Target="slide20.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6F-753C-233F-3165-44135D963C45}"/>
              </a:ext>
            </a:extLst>
          </p:cNvPr>
          <p:cNvSpPr>
            <a:spLocks noGrp="1"/>
          </p:cNvSpPr>
          <p:nvPr>
            <p:ph type="title"/>
          </p:nvPr>
        </p:nvSpPr>
        <p:spPr/>
        <p:txBody>
          <a:bodyPr/>
          <a:lstStyle/>
          <a:p>
            <a:r>
              <a:rPr lang="en-US" dirty="0"/>
              <a:t>Files to Open</a:t>
            </a:r>
          </a:p>
        </p:txBody>
      </p:sp>
      <p:sp>
        <p:nvSpPr>
          <p:cNvPr id="3" name="Content Placeholder 2">
            <a:extLst>
              <a:ext uri="{FF2B5EF4-FFF2-40B4-BE49-F238E27FC236}">
                <a16:creationId xmlns:a16="http://schemas.microsoft.com/office/drawing/2014/main" id="{633A7CA5-0D17-D6B8-0855-C8A308531A16}"/>
              </a:ext>
            </a:extLst>
          </p:cNvPr>
          <p:cNvSpPr>
            <a:spLocks noGrp="1"/>
          </p:cNvSpPr>
          <p:nvPr>
            <p:ph idx="1"/>
          </p:nvPr>
        </p:nvSpPr>
        <p:spPr/>
        <p:txBody>
          <a:bodyPr/>
          <a:lstStyle/>
          <a:p>
            <a:r>
              <a:rPr lang="en-US" dirty="0"/>
              <a:t>Print out this file</a:t>
            </a:r>
          </a:p>
          <a:p>
            <a:r>
              <a:rPr lang="en-US" dirty="0"/>
              <a:t>CV/cover letter/statements (also print)</a:t>
            </a:r>
          </a:p>
          <a:p>
            <a:r>
              <a:rPr lang="en-US" dirty="0"/>
              <a:t>Research overview slides</a:t>
            </a:r>
          </a:p>
          <a:p>
            <a:r>
              <a:rPr lang="en-US" dirty="0"/>
              <a:t>Planned course syllabus</a:t>
            </a:r>
          </a:p>
          <a:p>
            <a:r>
              <a:rPr lang="en-US" dirty="0"/>
              <a:t>Department website/research profiles</a:t>
            </a:r>
          </a:p>
          <a:p>
            <a:r>
              <a:rPr lang="en-US" dirty="0"/>
              <a:t>Existing collaboration proposal (print)</a:t>
            </a:r>
          </a:p>
        </p:txBody>
      </p:sp>
    </p:spTree>
    <p:extLst>
      <p:ext uri="{BB962C8B-B14F-4D97-AF65-F5344CB8AC3E}">
        <p14:creationId xmlns:p14="http://schemas.microsoft.com/office/powerpoint/2010/main" val="30026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0000" lnSpcReduction="20000"/>
          </a:bodyPr>
          <a:lstStyle/>
          <a:p>
            <a:r>
              <a:rPr lang="en-US" dirty="0"/>
              <a:t>The design of the photonic integrated circuit, or PIC, was also a co-design process with the electronic driver chip and the package.</a:t>
            </a:r>
          </a:p>
          <a:p>
            <a:r>
              <a:rPr lang="en-US" dirty="0"/>
              <a:t>Here we show a feasible way of laying these links out to have a multi-</a:t>
            </a:r>
            <a:r>
              <a:rPr lang="en-US" dirty="0" err="1"/>
              <a:t>Tbps</a:t>
            </a:r>
            <a:r>
              <a:rPr lang="en-US" dirty="0"/>
              <a:t>/mm shoreline bandwidth density, having the electronic chip to be flip-chip bonded to the PIC.</a:t>
            </a:r>
          </a:p>
          <a:p>
            <a:r>
              <a:rPr lang="en-US" dirty="0"/>
              <a:t>The packaging, which was done by Intel and Tyndall, further takes 3 of these EIC-PIC pairs and integrate them with an FPGA, which emulates the computing unit, into the same package.</a:t>
            </a:r>
          </a:p>
          <a:p>
            <a:r>
              <a:rPr lang="en-US" dirty="0"/>
              <a:t>So far we were able demonstrate one Tx (transmitter) channel of this package where signal was sent from the FPGA, to the EIC, … That’ll be the main focus of the Phase 3 of this program, which we recently got approval from DARPA, to get more channels working.</a:t>
            </a:r>
          </a:p>
          <a:p>
            <a:r>
              <a:rPr lang="en-US" dirty="0"/>
              <a:t>We were able to do a slightly more extensive validation at the PIC level, without the package. Here I’m showing …</a:t>
            </a:r>
          </a:p>
          <a:p>
            <a:r>
              <a:rPr lang="en-US" dirty="0"/>
              <a:t>This also highlights that how important, but at the same time, challenging it is to co-design with advanced packaging, which I think should be one of the focuses in future research</a:t>
            </a:r>
          </a:p>
          <a:p>
            <a:endParaRPr lang="en-US" dirty="0"/>
          </a:p>
        </p:txBody>
      </p:sp>
    </p:spTree>
    <p:extLst>
      <p:ext uri="{BB962C8B-B14F-4D97-AF65-F5344CB8AC3E}">
        <p14:creationId xmlns:p14="http://schemas.microsoft.com/office/powerpoint/2010/main" val="287242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20000"/>
          </a:bodyPr>
          <a:lstStyle/>
          <a:p>
            <a:r>
              <a:rPr lang="en-US" dirty="0"/>
              <a:t>Building on the DWDM link, I also looked how it could be more effectively leveraged for connecting the compute clusters.</a:t>
            </a:r>
          </a:p>
          <a:p>
            <a:r>
              <a:rPr lang="en-US" dirty="0"/>
              <a:t>So the motivation here is that, depending on how the computing jobs are mapped to the cluster groups, it is typical that two computing units in two different groups don’t communicate as often as they do intra-group.</a:t>
            </a:r>
          </a:p>
          <a:p>
            <a:r>
              <a:rPr lang="en-US" dirty="0"/>
              <a:t>So it is desirable those unused bandwidth can be borrowed and by the communication pairs that need more bandwidth.</a:t>
            </a:r>
          </a:p>
          <a:p>
            <a:r>
              <a:rPr lang="en-US" dirty="0"/>
              <a:t>So here we propose…</a:t>
            </a:r>
          </a:p>
          <a:p>
            <a:r>
              <a:rPr lang="en-US" dirty="0"/>
              <a:t>This is an architecture/system co-design so we first did some system-level simulations to confirm…</a:t>
            </a:r>
          </a:p>
          <a:p>
            <a:r>
              <a:rPr lang="en-US" dirty="0"/>
              <a:t>We then also did a hardware proof-of-concept at the device and circuit level where…</a:t>
            </a:r>
          </a:p>
        </p:txBody>
      </p:sp>
    </p:spTree>
    <p:extLst>
      <p:ext uri="{BB962C8B-B14F-4D97-AF65-F5344CB8AC3E}">
        <p14:creationId xmlns:p14="http://schemas.microsoft.com/office/powerpoint/2010/main" val="59435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fontScale="55000" lnSpcReduction="20000"/>
          </a:bodyPr>
          <a:lstStyle/>
          <a:p>
            <a:r>
              <a:rPr lang="en-US" dirty="0"/>
              <a:t>So moving forward, one direction I would like to continue exploring is the reconfigurability of optical interconnects with traffic demands.</a:t>
            </a:r>
          </a:p>
          <a:p>
            <a:r>
              <a:rPr lang="en-US" dirty="0"/>
              <a:t>Emerging applications, traffic more heterogeneous than modeled.</a:t>
            </a:r>
          </a:p>
          <a:p>
            <a:r>
              <a:rPr lang="en-US" dirty="0"/>
              <a:t>A trade-off that accommodate most typical cases without insanely increase the overhead for supporting all those reconfigurations.</a:t>
            </a:r>
          </a:p>
          <a:p>
            <a:r>
              <a:rPr lang="en-US" dirty="0"/>
              <a:t>Considering a lot of AI/ML applications can benefit from multicasting, e.g., matrix vector multiplication, I’d like to explore an efficient way to do multicasting in the optical domain.</a:t>
            </a:r>
          </a:p>
          <a:p>
            <a:r>
              <a:rPr lang="en-US" dirty="0"/>
              <a:t>Here is an example leveraging nonlinear effects… Different from…Dedicated multicast channels in parallel with regular DWDM.</a:t>
            </a:r>
          </a:p>
          <a:p>
            <a:r>
              <a:rPr lang="en-US" dirty="0"/>
              <a:t>Also make the note that this is not the final form. One of the research topics could be to find the most reasonable/efficient implementation of such functionality. Expertise from device physics/nonlinear photonics</a:t>
            </a:r>
          </a:p>
          <a:p>
            <a:r>
              <a:rPr lang="en-US" dirty="0"/>
              <a:t>On the switching fabric part, I’d like to explore a simplified, bi-modal reconfiguration type of architecture. Let’s suppose one side of the switch are computing units and the other side are memory modules. I’d explore an implementation that, instead of achieving a fully reconfigurable any input to any output switching, only accommodate two typical cases…dense:…sparse:…</a:t>
            </a:r>
          </a:p>
          <a:p>
            <a:r>
              <a:rPr lang="en-US" dirty="0"/>
              <a:t>Simplified control logic, EIC implementation, reduced energy. How effective with only two modes? Need more design space exploration, with potential collaboration with experts in computer architecture/HW SW co-design</a:t>
            </a:r>
          </a:p>
          <a:p>
            <a:r>
              <a:rPr lang="en-US" dirty="0"/>
              <a:t>Another idea that I have already started exploring that could be an add-on to this direction is to leverage the multi-FSR property of the resonators to drop multiple channels to achieve an n-fold bandwidth per switching element. This requires…</a:t>
            </a:r>
          </a:p>
        </p:txBody>
      </p:sp>
      <p:sp>
        <p:nvSpPr>
          <p:cNvPr id="4" name="Action Button: Return 3">
            <a:hlinkClick r:id="rId2" action="ppaction://hlinksldjump" highlightClick="1"/>
            <a:extLst>
              <a:ext uri="{FF2B5EF4-FFF2-40B4-BE49-F238E27FC236}">
                <a16:creationId xmlns:a16="http://schemas.microsoft.com/office/drawing/2014/main" id="{074488DB-54FD-78A6-62EE-BF9826E328E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84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fontScale="70000" lnSpcReduction="20000"/>
          </a:bodyPr>
          <a:lstStyle/>
          <a:p>
            <a:r>
              <a:rPr lang="en-US" dirty="0"/>
              <a:t>That was on further pushing the reconfigurability frontier from an application-driven perspective.</a:t>
            </a:r>
          </a:p>
          <a:p>
            <a:r>
              <a:rPr lang="en-US" dirty="0"/>
              <a:t>The second research direction that I’m proposing here is on further pushing the bandwidth capacity and density frontier by having optical waveguides going into the 3</a:t>
            </a:r>
            <a:r>
              <a:rPr lang="en-US" baseline="30000" dirty="0"/>
              <a:t>rd</a:t>
            </a:r>
            <a:r>
              <a:rPr lang="en-US" dirty="0"/>
              <a:t> dimension.</a:t>
            </a:r>
          </a:p>
          <a:p>
            <a:r>
              <a:rPr lang="en-US" dirty="0"/>
              <a:t>A direction that could facilitate more collaboration with device/material experts.</a:t>
            </a:r>
          </a:p>
          <a:p>
            <a:r>
              <a:rPr lang="en-US" dirty="0"/>
              <a:t>GPU-HBM configuration saturating. At most 8 chips interconnected electronically.</a:t>
            </a:r>
          </a:p>
          <a:p>
            <a:r>
              <a:rPr lang="en-US" dirty="0"/>
              <a:t>2D limited by fiber pitch, for photonic </a:t>
            </a:r>
            <a:r>
              <a:rPr lang="en-US" dirty="0" err="1"/>
              <a:t>wirebonding</a:t>
            </a:r>
            <a:r>
              <a:rPr lang="en-US" dirty="0"/>
              <a:t>, pitch of the printed nanowires. Fundamentally limited by waveguide pitch on chip.</a:t>
            </a:r>
          </a:p>
          <a:p>
            <a:r>
              <a:rPr lang="en-US" dirty="0"/>
              <a:t>To explore the 3</a:t>
            </a:r>
            <a:r>
              <a:rPr lang="en-US" baseline="30000" dirty="0"/>
              <a:t>rd</a:t>
            </a:r>
            <a:r>
              <a:rPr lang="en-US" dirty="0"/>
              <a:t> dimension, the key is to explore a compact low loss vertical coupling mechanism.</a:t>
            </a:r>
          </a:p>
          <a:p>
            <a:r>
              <a:rPr lang="en-US" dirty="0"/>
              <a:t>Here I’m just showing a toy simulation using Si Nitride adiabatic couplers. Optimizations/new device/materials need to be explored.</a:t>
            </a:r>
          </a:p>
          <a:p>
            <a:r>
              <a:rPr lang="en-US" dirty="0"/>
              <a:t>Some not-too-aggressive assumptions on pitch and BW density</a:t>
            </a:r>
          </a:p>
          <a:p>
            <a:r>
              <a:rPr lang="en-US" dirty="0"/>
              <a:t>Potential impact…</a:t>
            </a:r>
          </a:p>
        </p:txBody>
      </p:sp>
      <p:sp>
        <p:nvSpPr>
          <p:cNvPr id="4" name="Action Button: Return 3">
            <a:hlinkClick r:id="rId2" action="ppaction://hlinksldjump" highlightClick="1"/>
            <a:extLst>
              <a:ext uri="{FF2B5EF4-FFF2-40B4-BE49-F238E27FC236}">
                <a16:creationId xmlns:a16="http://schemas.microsoft.com/office/drawing/2014/main" id="{C5CEE4AB-7705-48A1-F8E8-25D22971746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34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Large antenna arrays</a:t>
            </a:r>
          </a:p>
          <a:p>
            <a:r>
              <a:rPr lang="en-US" dirty="0"/>
              <a:t>Signal processing backend</a:t>
            </a:r>
          </a:p>
          <a:p>
            <a:pPr lvl="1"/>
            <a:r>
              <a:rPr lang="en-US" dirty="0"/>
              <a:t>Huge computation</a:t>
            </a:r>
          </a:p>
          <a:p>
            <a:pPr lvl="1"/>
            <a:r>
              <a:rPr lang="en-US" dirty="0"/>
              <a:t>Pin limit</a:t>
            </a:r>
          </a:p>
          <a:p>
            <a:pPr lvl="1"/>
            <a:r>
              <a:rPr lang="en-US" dirty="0"/>
              <a:t>Interconnect bottleneck</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0F2E3991-C95C-0B24-F921-1139C1B8783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3822-07B3-8F10-DD42-E1D7359B5215}"/>
              </a:ext>
            </a:extLst>
          </p:cNvPr>
          <p:cNvSpPr>
            <a:spLocks noGrp="1"/>
          </p:cNvSpPr>
          <p:nvPr>
            <p:ph type="title"/>
          </p:nvPr>
        </p:nvSpPr>
        <p:spPr/>
        <p:txBody>
          <a:bodyPr/>
          <a:lstStyle/>
          <a:p>
            <a:r>
              <a:rPr lang="en-US" dirty="0"/>
              <a:t>Most Significant Work</a:t>
            </a:r>
          </a:p>
        </p:txBody>
      </p:sp>
      <p:sp>
        <p:nvSpPr>
          <p:cNvPr id="3" name="Content Placeholder 2">
            <a:extLst>
              <a:ext uri="{FF2B5EF4-FFF2-40B4-BE49-F238E27FC236}">
                <a16:creationId xmlns:a16="http://schemas.microsoft.com/office/drawing/2014/main" id="{C275E5B5-3758-9005-9F49-B2F63B6409B2}"/>
              </a:ext>
            </a:extLst>
          </p:cNvPr>
          <p:cNvSpPr>
            <a:spLocks noGrp="1"/>
          </p:cNvSpPr>
          <p:nvPr>
            <p:ph idx="1"/>
          </p:nvPr>
        </p:nvSpPr>
        <p:spPr/>
        <p:txBody>
          <a:bodyPr/>
          <a:lstStyle/>
          <a:p>
            <a:r>
              <a:rPr lang="en-US" dirty="0"/>
              <a:t>DWDM optical I/O</a:t>
            </a:r>
          </a:p>
          <a:p>
            <a:r>
              <a:rPr lang="en-US" dirty="0"/>
              <a:t>A problem that is imminent</a:t>
            </a:r>
          </a:p>
          <a:p>
            <a:r>
              <a:rPr lang="en-US" dirty="0"/>
              <a:t>A solution that is likely feasible, but require perhaps another 5-10 years to mature.</a:t>
            </a:r>
          </a:p>
          <a:p>
            <a:r>
              <a:rPr lang="en-US" dirty="0"/>
              <a:t>Most importantly, the co-design approach.</a:t>
            </a:r>
          </a:p>
        </p:txBody>
      </p:sp>
      <p:sp>
        <p:nvSpPr>
          <p:cNvPr id="4" name="Action Button: Return 3">
            <a:hlinkClick r:id="rId2" action="ppaction://hlinksldjump" highlightClick="1"/>
            <a:extLst>
              <a:ext uri="{FF2B5EF4-FFF2-40B4-BE49-F238E27FC236}">
                <a16:creationId xmlns:a16="http://schemas.microsoft.com/office/drawing/2014/main" id="{AB2E16B1-C4B4-0F97-D885-92EAF3021B34}"/>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90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5212-CD74-A9D8-882B-BB6A025C9620}"/>
              </a:ext>
            </a:extLst>
          </p:cNvPr>
          <p:cNvSpPr>
            <a:spLocks noGrp="1"/>
          </p:cNvSpPr>
          <p:nvPr>
            <p:ph type="title"/>
          </p:nvPr>
        </p:nvSpPr>
        <p:spPr/>
        <p:txBody>
          <a:bodyPr/>
          <a:lstStyle/>
          <a:p>
            <a:r>
              <a:rPr lang="en-US" dirty="0"/>
              <a:t>Potential Collaboration</a:t>
            </a:r>
          </a:p>
        </p:txBody>
      </p:sp>
      <p:sp>
        <p:nvSpPr>
          <p:cNvPr id="3" name="Content Placeholder 2">
            <a:extLst>
              <a:ext uri="{FF2B5EF4-FFF2-40B4-BE49-F238E27FC236}">
                <a16:creationId xmlns:a16="http://schemas.microsoft.com/office/drawing/2014/main" id="{93A378C8-2E80-FCDA-7311-E9832195E246}"/>
              </a:ext>
            </a:extLst>
          </p:cNvPr>
          <p:cNvSpPr>
            <a:spLocks noGrp="1"/>
          </p:cNvSpPr>
          <p:nvPr>
            <p:ph idx="1"/>
          </p:nvPr>
        </p:nvSpPr>
        <p:spPr/>
        <p:txBody>
          <a:bodyPr>
            <a:normAutofit fontScale="92500" lnSpcReduction="10000"/>
          </a:bodyPr>
          <a:lstStyle/>
          <a:p>
            <a:r>
              <a:rPr lang="en-US" b="0" i="0" u="none" strike="noStrike" dirty="0" err="1">
                <a:solidFill>
                  <a:srgbClr val="222222"/>
                </a:solidFill>
                <a:effectLst/>
                <a:latin typeface="Arial" panose="020B0604020202020204" pitchFamily="34" charset="0"/>
              </a:rPr>
              <a:t>Madhavan</a:t>
            </a:r>
            <a:r>
              <a:rPr lang="en-US" b="0" i="0" u="none" strike="noStrike" dirty="0">
                <a:solidFill>
                  <a:srgbClr val="222222"/>
                </a:solidFill>
                <a:effectLst/>
                <a:latin typeface="Arial" panose="020B0604020202020204" pitchFamily="34" charset="0"/>
              </a:rPr>
              <a:t> Swaminathan: packaging, heterogeneous integration</a:t>
            </a:r>
          </a:p>
          <a:p>
            <a:r>
              <a:rPr lang="en-US" dirty="0">
                <a:solidFill>
                  <a:srgbClr val="222222"/>
                </a:solidFill>
                <a:latin typeface="Arial" panose="020B0604020202020204" pitchFamily="34" charset="0"/>
              </a:rPr>
              <a:t>Ning Li:  heterogeneous integration, optoelectronic devices, computing architectures w/ emerging memory</a:t>
            </a:r>
          </a:p>
          <a:p>
            <a:r>
              <a:rPr lang="en-US" dirty="0" err="1">
                <a:solidFill>
                  <a:srgbClr val="222222"/>
                </a:solidFill>
                <a:latin typeface="Arial" panose="020B0604020202020204" pitchFamily="34" charset="0"/>
              </a:rPr>
              <a:t>Wooram</a:t>
            </a:r>
            <a:r>
              <a:rPr lang="en-US" dirty="0">
                <a:solidFill>
                  <a:srgbClr val="222222"/>
                </a:solidFill>
                <a:latin typeface="Arial" panose="020B0604020202020204" pitchFamily="34" charset="0"/>
              </a:rPr>
              <a:t> Lee: high-speed IC, photonic interface for RF arrays</a:t>
            </a:r>
          </a:p>
          <a:p>
            <a:r>
              <a:rPr lang="en-US" dirty="0">
                <a:solidFill>
                  <a:srgbClr val="222222"/>
                </a:solidFill>
                <a:latin typeface="Arial" panose="020B0604020202020204" pitchFamily="34" charset="0"/>
              </a:rPr>
              <a:t>Joan Redwing: materials for photonic/optoelectronic</a:t>
            </a:r>
          </a:p>
          <a:p>
            <a:r>
              <a:rPr lang="en-US" dirty="0">
                <a:solidFill>
                  <a:srgbClr val="222222"/>
                </a:solidFill>
                <a:latin typeface="Arial" panose="020B0604020202020204" pitchFamily="34" charset="0"/>
              </a:rPr>
              <a:t>Thomas Jackson: materials for photonic/optoelectronic</a:t>
            </a:r>
          </a:p>
          <a:p>
            <a:r>
              <a:rPr lang="en-US" dirty="0">
                <a:solidFill>
                  <a:srgbClr val="222222"/>
                </a:solidFill>
                <a:latin typeface="Arial" panose="020B0604020202020204" pitchFamily="34" charset="0"/>
              </a:rPr>
              <a:t>Daniel Lopez: MEMS, materials for photonic/optoelectronic</a:t>
            </a:r>
          </a:p>
          <a:p>
            <a:r>
              <a:rPr lang="en-US" dirty="0" err="1"/>
              <a:t>Iam-Choon</a:t>
            </a:r>
            <a:r>
              <a:rPr lang="en-US" dirty="0"/>
              <a:t> Khoo: nonlinear optics</a:t>
            </a:r>
          </a:p>
          <a:p>
            <a:r>
              <a:rPr lang="en-US" dirty="0" err="1"/>
              <a:t>Xingjie</a:t>
            </a:r>
            <a:r>
              <a:rPr lang="en-US" dirty="0"/>
              <a:t> Ni, </a:t>
            </a:r>
            <a:r>
              <a:rPr lang="en-US" dirty="0" err="1"/>
              <a:t>Shizhuo</a:t>
            </a:r>
            <a:r>
              <a:rPr lang="en-US" dirty="0"/>
              <a:t> Yin: photonics/optoelectronics</a:t>
            </a:r>
          </a:p>
          <a:p>
            <a:r>
              <a:rPr lang="en-US" sz="1800" dirty="0">
                <a:effectLst/>
                <a:latin typeface="Cochineal"/>
              </a:rPr>
              <a:t>Mehdi </a:t>
            </a:r>
            <a:r>
              <a:rPr lang="en-US" sz="1800" dirty="0" err="1">
                <a:effectLst/>
                <a:latin typeface="Cochineal"/>
              </a:rPr>
              <a:t>Kiani</a:t>
            </a:r>
            <a:r>
              <a:rPr lang="en-US" sz="1800" dirty="0">
                <a:effectLst/>
                <a:latin typeface="Cochineal"/>
              </a:rPr>
              <a:t> : </a:t>
            </a:r>
            <a:r>
              <a:rPr lang="en-US" sz="1800" dirty="0">
                <a:latin typeface="Cochineal"/>
              </a:rPr>
              <a:t>EIC</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1C174CAF-6CD8-894E-9215-6683FAA67E0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0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B93-5752-BB61-77FC-67117FB30EEA}"/>
              </a:ext>
            </a:extLst>
          </p:cNvPr>
          <p:cNvSpPr>
            <a:spLocks noGrp="1"/>
          </p:cNvSpPr>
          <p:nvPr>
            <p:ph type="title"/>
          </p:nvPr>
        </p:nvSpPr>
        <p:spPr/>
        <p:txBody>
          <a:bodyPr/>
          <a:lstStyle/>
          <a:p>
            <a:r>
              <a:rPr lang="en-US" dirty="0"/>
              <a:t>Funding Plan</a:t>
            </a:r>
          </a:p>
        </p:txBody>
      </p:sp>
      <p:sp>
        <p:nvSpPr>
          <p:cNvPr id="3" name="Content Placeholder 2">
            <a:extLst>
              <a:ext uri="{FF2B5EF4-FFF2-40B4-BE49-F238E27FC236}">
                <a16:creationId xmlns:a16="http://schemas.microsoft.com/office/drawing/2014/main" id="{95E76FD8-C81C-3DA0-1A79-B43627EF9C34}"/>
              </a:ext>
            </a:extLst>
          </p:cNvPr>
          <p:cNvSpPr>
            <a:spLocks noGrp="1"/>
          </p:cNvSpPr>
          <p:nvPr>
            <p:ph idx="1"/>
          </p:nvPr>
        </p:nvSpPr>
        <p:spPr/>
        <p:txBody>
          <a:bodyPr/>
          <a:lstStyle/>
          <a:p>
            <a:r>
              <a:rPr lang="en-US" dirty="0"/>
              <a:t>Experience: SRC, NSF, DARPA, ARPA-E</a:t>
            </a:r>
          </a:p>
          <a:p>
            <a:r>
              <a:rPr lang="en-US" sz="1800" b="1" dirty="0">
                <a:solidFill>
                  <a:srgbClr val="000000"/>
                </a:solidFill>
                <a:effectLst/>
                <a:highlight>
                  <a:srgbClr val="FFFF00"/>
                </a:highlight>
                <a:latin typeface="Times New Roman" panose="02020603050405020304" pitchFamily="18" charset="0"/>
                <a:ea typeface="Times New Roman" panose="02020603050405020304" pitchFamily="18" charset="0"/>
              </a:rPr>
              <a:t>Northeast Regional Defense Technology Hub</a:t>
            </a:r>
            <a:endParaRPr lang="en-US" dirty="0"/>
          </a:p>
          <a:p>
            <a:r>
              <a:rPr lang="en-US" dirty="0"/>
              <a:t>Plan: write as many as I can, but maybe NSF, SRC, industry fundings more suitable for junior faculty</a:t>
            </a:r>
          </a:p>
        </p:txBody>
      </p:sp>
      <p:sp>
        <p:nvSpPr>
          <p:cNvPr id="4" name="Action Button: Return 3">
            <a:hlinkClick r:id="rId2" action="ppaction://hlinksldjump" highlightClick="1"/>
            <a:extLst>
              <a:ext uri="{FF2B5EF4-FFF2-40B4-BE49-F238E27FC236}">
                <a16:creationId xmlns:a16="http://schemas.microsoft.com/office/drawing/2014/main" id="{7C72A3EB-9366-BCE8-4932-8BAF2B4EEEF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12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D9A-9442-6082-D5FB-93982F84F34D}"/>
              </a:ext>
            </a:extLst>
          </p:cNvPr>
          <p:cNvSpPr>
            <a:spLocks noGrp="1"/>
          </p:cNvSpPr>
          <p:nvPr>
            <p:ph type="title"/>
          </p:nvPr>
        </p:nvSpPr>
        <p:spPr/>
        <p:txBody>
          <a:bodyPr/>
          <a:lstStyle/>
          <a:p>
            <a:r>
              <a:rPr lang="en-US" dirty="0"/>
              <a:t>Teaching Experience</a:t>
            </a:r>
          </a:p>
        </p:txBody>
      </p:sp>
      <p:sp>
        <p:nvSpPr>
          <p:cNvPr id="3" name="Content Placeholder 2">
            <a:extLst>
              <a:ext uri="{FF2B5EF4-FFF2-40B4-BE49-F238E27FC236}">
                <a16:creationId xmlns:a16="http://schemas.microsoft.com/office/drawing/2014/main" id="{4F612A5B-8434-0310-04A3-611DD37CDCFC}"/>
              </a:ext>
            </a:extLst>
          </p:cNvPr>
          <p:cNvSpPr>
            <a:spLocks noGrp="1"/>
          </p:cNvSpPr>
          <p:nvPr>
            <p:ph idx="1"/>
          </p:nvPr>
        </p:nvSpPr>
        <p:spPr/>
        <p:txBody>
          <a:bodyPr/>
          <a:lstStyle/>
          <a:p>
            <a:r>
              <a:rPr lang="en-US" dirty="0"/>
              <a:t>Undergraduate:</a:t>
            </a:r>
          </a:p>
          <a:p>
            <a:pPr lvl="1"/>
            <a:r>
              <a:rPr lang="en-US" dirty="0"/>
              <a:t>Embedded system. More characterized by its lab design.</a:t>
            </a:r>
          </a:p>
          <a:p>
            <a:pPr lvl="1"/>
            <a:r>
              <a:rPr lang="en-US" dirty="0"/>
              <a:t>Digital logic. Prepared for but ended up not teaching because of a funding change.</a:t>
            </a:r>
          </a:p>
          <a:p>
            <a:pPr lvl="1"/>
            <a:endParaRPr lang="en-US" dirty="0"/>
          </a:p>
          <a:p>
            <a:r>
              <a:rPr lang="en-US" dirty="0"/>
              <a:t>Graduate:</a:t>
            </a:r>
          </a:p>
          <a:p>
            <a:pPr lvl="1"/>
            <a:r>
              <a:rPr lang="en-US" dirty="0"/>
              <a:t>Guest lecture for a few of my supervisor’s course.</a:t>
            </a:r>
          </a:p>
          <a:p>
            <a:pPr lvl="1"/>
            <a:r>
              <a:rPr lang="en-US" dirty="0"/>
              <a:t>Topic more related to research.</a:t>
            </a:r>
          </a:p>
        </p:txBody>
      </p:sp>
      <p:sp>
        <p:nvSpPr>
          <p:cNvPr id="4" name="Action Button: Return 3">
            <a:hlinkClick r:id="rId2" action="ppaction://hlinksldjump" highlightClick="1"/>
            <a:extLst>
              <a:ext uri="{FF2B5EF4-FFF2-40B4-BE49-F238E27FC236}">
                <a16:creationId xmlns:a16="http://schemas.microsoft.com/office/drawing/2014/main" id="{CE7106E2-3E4E-67F9-ED51-5E7414EC1712}"/>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21403-2759-1B7F-F979-860276B64782}"/>
              </a:ext>
            </a:extLst>
          </p:cNvPr>
          <p:cNvSpPr txBox="1"/>
          <p:nvPr/>
        </p:nvSpPr>
        <p:spPr>
          <a:xfrm>
            <a:off x="-3179752" y="58403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9212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BB0-9FF7-FCBA-FC83-3203E5AFBB34}"/>
              </a:ext>
            </a:extLst>
          </p:cNvPr>
          <p:cNvSpPr>
            <a:spLocks noGrp="1"/>
          </p:cNvSpPr>
          <p:nvPr>
            <p:ph type="title"/>
          </p:nvPr>
        </p:nvSpPr>
        <p:spPr/>
        <p:txBody>
          <a:bodyPr/>
          <a:lstStyle/>
          <a:p>
            <a:r>
              <a:rPr lang="en-US" dirty="0"/>
              <a:t>Teaching Plan</a:t>
            </a:r>
          </a:p>
        </p:txBody>
      </p:sp>
      <p:sp>
        <p:nvSpPr>
          <p:cNvPr id="3" name="Content Placeholder 2">
            <a:extLst>
              <a:ext uri="{FF2B5EF4-FFF2-40B4-BE49-F238E27FC236}">
                <a16:creationId xmlns:a16="http://schemas.microsoft.com/office/drawing/2014/main" id="{6FAFA99E-DA17-548F-E7E7-410B007ED192}"/>
              </a:ext>
            </a:extLst>
          </p:cNvPr>
          <p:cNvSpPr>
            <a:spLocks noGrp="1"/>
          </p:cNvSpPr>
          <p:nvPr>
            <p:ph idx="1"/>
          </p:nvPr>
        </p:nvSpPr>
        <p:spPr/>
        <p:txBody>
          <a:bodyPr>
            <a:normAutofit fontScale="77500" lnSpcReduction="20000"/>
          </a:bodyPr>
          <a:lstStyle/>
          <a:p>
            <a:r>
              <a:rPr lang="en-US" dirty="0"/>
              <a:t>Undergrad fundamentals</a:t>
            </a:r>
          </a:p>
          <a:p>
            <a:pPr lvl="1"/>
            <a:r>
              <a:rPr lang="en-US" dirty="0"/>
              <a:t>Electronic circuits; digital logic/circuits; embedded systems</a:t>
            </a:r>
          </a:p>
          <a:p>
            <a:endParaRPr lang="en-US" dirty="0"/>
          </a:p>
          <a:p>
            <a:r>
              <a:rPr lang="en-US" dirty="0"/>
              <a:t>Field related</a:t>
            </a:r>
          </a:p>
          <a:p>
            <a:pPr lvl="1"/>
            <a:r>
              <a:rPr lang="en-US" dirty="0"/>
              <a:t>Basic electro-magnetic waves; fiber optics</a:t>
            </a:r>
          </a:p>
          <a:p>
            <a:endParaRPr lang="en-US" dirty="0"/>
          </a:p>
          <a:p>
            <a:r>
              <a:rPr lang="en-US" dirty="0"/>
              <a:t>Open to teach (having taken class and considering helpful to my own knowledge)</a:t>
            </a:r>
          </a:p>
          <a:p>
            <a:pPr lvl="1"/>
            <a:r>
              <a:rPr lang="en-US" dirty="0"/>
              <a:t>Computer architecture/system related</a:t>
            </a:r>
          </a:p>
          <a:p>
            <a:endParaRPr lang="en-US" dirty="0"/>
          </a:p>
          <a:p>
            <a:r>
              <a:rPr lang="en-US" dirty="0"/>
              <a:t>New courses</a:t>
            </a:r>
          </a:p>
          <a:p>
            <a:pPr lvl="1"/>
            <a:r>
              <a:rPr lang="en-US" dirty="0"/>
              <a:t>More research related: EPDA, optical interconnects</a:t>
            </a:r>
          </a:p>
          <a:p>
            <a:pPr lvl="1"/>
            <a:endParaRPr lang="en-US" dirty="0"/>
          </a:p>
          <a:p>
            <a:r>
              <a:rPr lang="en-US" dirty="0"/>
              <a:t>Question: course assigned by interest/expertise or need?</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642AA395-C3F5-546F-9C1A-04926183E05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3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2C7-AE61-00DB-21FF-AE0C20916DC3}"/>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C782B601-7877-19DA-591D-B2AB89F00FD2}"/>
              </a:ext>
            </a:extLst>
          </p:cNvPr>
          <p:cNvSpPr>
            <a:spLocks noGrp="1"/>
          </p:cNvSpPr>
          <p:nvPr>
            <p:ph idx="1"/>
          </p:nvPr>
        </p:nvSpPr>
        <p:spPr/>
        <p:txBody>
          <a:bodyPr>
            <a:normAutofit fontScale="40000" lnSpcReduction="20000"/>
          </a:bodyPr>
          <a:lstStyle/>
          <a:p>
            <a:r>
              <a:rPr lang="en-US" dirty="0">
                <a:hlinkClick r:id="rId2" action="ppaction://hlinksldjump"/>
              </a:rPr>
              <a:t>Research Overview</a:t>
            </a:r>
            <a:endParaRPr lang="en-US" dirty="0"/>
          </a:p>
          <a:p>
            <a:r>
              <a:rPr lang="en-US" dirty="0">
                <a:hlinkClick r:id="rId3" action="ppaction://hlinksldjump"/>
              </a:rPr>
              <a:t>Research Plan</a:t>
            </a:r>
            <a:endParaRPr lang="en-US" dirty="0"/>
          </a:p>
          <a:p>
            <a:r>
              <a:rPr lang="en-US" dirty="0">
                <a:hlinkClick r:id="rId4" action="ppaction://hlinksldjump"/>
              </a:rPr>
              <a:t>Most Significant Work</a:t>
            </a:r>
            <a:endParaRPr lang="en-US" dirty="0"/>
          </a:p>
          <a:p>
            <a:r>
              <a:rPr lang="en-US" dirty="0">
                <a:hlinkClick r:id="rId5" action="ppaction://hlinksldjump"/>
              </a:rPr>
              <a:t>Potential Collaboration</a:t>
            </a:r>
            <a:endParaRPr lang="en-US" dirty="0"/>
          </a:p>
          <a:p>
            <a:r>
              <a:rPr lang="en-US" dirty="0">
                <a:hlinkClick r:id="rId6" action="ppaction://hlinksldjump"/>
              </a:rPr>
              <a:t>Funding Plan</a:t>
            </a:r>
            <a:endParaRPr lang="en-US" dirty="0"/>
          </a:p>
          <a:p>
            <a:r>
              <a:rPr lang="en-US" dirty="0">
                <a:hlinkClick r:id="rId7" action="ppaction://hlinksldjump"/>
              </a:rPr>
              <a:t>Teaching Experience</a:t>
            </a:r>
            <a:endParaRPr lang="en-US" dirty="0"/>
          </a:p>
          <a:p>
            <a:r>
              <a:rPr lang="en-US" dirty="0">
                <a:hlinkClick r:id="rId8" action="ppaction://hlinksldjump"/>
              </a:rPr>
              <a:t>Teaching Plan</a:t>
            </a:r>
            <a:endParaRPr lang="en-US" dirty="0"/>
          </a:p>
          <a:p>
            <a:r>
              <a:rPr lang="en-US" dirty="0">
                <a:hlinkClick r:id="rId9" action="ppaction://hlinksldjump"/>
              </a:rPr>
              <a:t>DEI Plan</a:t>
            </a:r>
            <a:endParaRPr lang="en-US" dirty="0"/>
          </a:p>
          <a:p>
            <a:r>
              <a:rPr lang="en-US" dirty="0">
                <a:hlinkClick r:id="rId10" action="ppaction://hlinksldjump"/>
              </a:rPr>
              <a:t>Why Our School?</a:t>
            </a:r>
            <a:endParaRPr lang="en-US" dirty="0"/>
          </a:p>
          <a:p>
            <a:r>
              <a:rPr lang="en-US" dirty="0">
                <a:hlinkClick r:id="rId11" action="ppaction://hlinksldjump"/>
              </a:rPr>
              <a:t>My Place in the Field</a:t>
            </a:r>
            <a:endParaRPr lang="en-US" dirty="0"/>
          </a:p>
          <a:p>
            <a:r>
              <a:rPr lang="en-US" dirty="0">
                <a:hlinkClick r:id="rId12" action="ppaction://hlinksldjump"/>
              </a:rPr>
              <a:t>Distinguish from Advisor</a:t>
            </a:r>
            <a:endParaRPr lang="en-US" dirty="0"/>
          </a:p>
          <a:p>
            <a:r>
              <a:rPr lang="en-US" dirty="0">
                <a:hlinkClick r:id="rId13" action="ppaction://hlinksldjump"/>
              </a:rPr>
              <a:t>Field Becomes Unpopular?</a:t>
            </a:r>
            <a:endParaRPr lang="en-US" dirty="0"/>
          </a:p>
          <a:p>
            <a:r>
              <a:rPr lang="en-US" dirty="0">
                <a:hlinkClick r:id="rId14" action="ppaction://hlinksldjump"/>
              </a:rPr>
              <a:t>What Kind of Person?</a:t>
            </a:r>
            <a:endParaRPr lang="en-US" dirty="0"/>
          </a:p>
          <a:p>
            <a:r>
              <a:rPr lang="en-US" dirty="0">
                <a:hlinkClick r:id="rId15" action="ppaction://hlinksldjump"/>
              </a:rPr>
              <a:t>Advice to the Department</a:t>
            </a:r>
            <a:endParaRPr lang="en-US" dirty="0"/>
          </a:p>
          <a:p>
            <a:r>
              <a:rPr lang="en-US" dirty="0"/>
              <a:t>Must have collaborator?</a:t>
            </a:r>
          </a:p>
          <a:p>
            <a:r>
              <a:rPr lang="en-US" dirty="0"/>
              <a:t>Resource?</a:t>
            </a:r>
          </a:p>
          <a:p>
            <a:r>
              <a:rPr lang="en-US" dirty="0"/>
              <a:t>What’s central?</a:t>
            </a:r>
          </a:p>
          <a:p>
            <a:endParaRPr lang="en-US" dirty="0"/>
          </a:p>
          <a:p>
            <a:endParaRPr lang="en-US" dirty="0"/>
          </a:p>
        </p:txBody>
      </p:sp>
    </p:spTree>
    <p:extLst>
      <p:ext uri="{BB962C8B-B14F-4D97-AF65-F5344CB8AC3E}">
        <p14:creationId xmlns:p14="http://schemas.microsoft.com/office/powerpoint/2010/main" val="191578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5408-9A3A-919F-DA8F-43FD704073FC}"/>
              </a:ext>
            </a:extLst>
          </p:cNvPr>
          <p:cNvSpPr>
            <a:spLocks noGrp="1"/>
          </p:cNvSpPr>
          <p:nvPr>
            <p:ph type="title"/>
          </p:nvPr>
        </p:nvSpPr>
        <p:spPr/>
        <p:txBody>
          <a:bodyPr/>
          <a:lstStyle/>
          <a:p>
            <a:r>
              <a:rPr lang="en-US" dirty="0"/>
              <a:t>Diversity, Equity, and Inclusion Plan</a:t>
            </a:r>
          </a:p>
        </p:txBody>
      </p:sp>
      <p:sp>
        <p:nvSpPr>
          <p:cNvPr id="3" name="Content Placeholder 2">
            <a:extLst>
              <a:ext uri="{FF2B5EF4-FFF2-40B4-BE49-F238E27FC236}">
                <a16:creationId xmlns:a16="http://schemas.microsoft.com/office/drawing/2014/main" id="{41445DC1-87B3-C1B9-99C1-C1C5FF4BEF63}"/>
              </a:ext>
            </a:extLst>
          </p:cNvPr>
          <p:cNvSpPr>
            <a:spLocks noGrp="1"/>
          </p:cNvSpPr>
          <p:nvPr>
            <p:ph idx="1"/>
          </p:nvPr>
        </p:nvSpPr>
        <p:spPr/>
        <p:txBody>
          <a:bodyPr>
            <a:normAutofit lnSpcReduction="10000"/>
          </a:bodyPr>
          <a:lstStyle/>
          <a:p>
            <a:r>
              <a:rPr lang="en-US" dirty="0"/>
              <a:t>First equip myself with the awareness of all source of diversity.</a:t>
            </a:r>
          </a:p>
          <a:p>
            <a:pPr lvl="1"/>
            <a:r>
              <a:rPr lang="en-US" dirty="0"/>
              <a:t>Something I learned from workshops: academia diversity.</a:t>
            </a:r>
          </a:p>
          <a:p>
            <a:r>
              <a:rPr lang="en-US" dirty="0"/>
              <a:t>Experience</a:t>
            </a:r>
          </a:p>
          <a:p>
            <a:pPr lvl="1"/>
            <a:r>
              <a:rPr lang="en-US" dirty="0"/>
              <a:t>Diversity in my research group.</a:t>
            </a:r>
          </a:p>
          <a:p>
            <a:pPr lvl="1"/>
            <a:r>
              <a:rPr lang="en-US" dirty="0"/>
              <a:t>As part of the </a:t>
            </a:r>
            <a:r>
              <a:rPr lang="en-US" dirty="0" err="1"/>
              <a:t>CUbiC</a:t>
            </a:r>
            <a:r>
              <a:rPr lang="en-US" dirty="0"/>
              <a:t> center.</a:t>
            </a:r>
          </a:p>
          <a:p>
            <a:pPr lvl="1"/>
            <a:r>
              <a:rPr lang="en-US" dirty="0"/>
              <a:t>Inclusive teaching, an example on color vision.</a:t>
            </a:r>
          </a:p>
          <a:p>
            <a:pPr lvl="1"/>
            <a:endParaRPr lang="en-US" dirty="0"/>
          </a:p>
          <a:p>
            <a:r>
              <a:rPr lang="en-US" dirty="0"/>
              <a:t>Plan</a:t>
            </a:r>
          </a:p>
          <a:p>
            <a:pPr lvl="1"/>
            <a:r>
              <a:rPr lang="en-US" dirty="0"/>
              <a:t>Emulate the organizational effort</a:t>
            </a:r>
          </a:p>
          <a:p>
            <a:pPr lvl="1"/>
            <a:r>
              <a:rPr lang="en-US" dirty="0"/>
              <a:t>Participate in local outreach: lab tours, workshops, </a:t>
            </a:r>
            <a:r>
              <a:rPr lang="en-US" dirty="0" err="1"/>
              <a:t>etc</a:t>
            </a:r>
            <a:endParaRPr lang="en-US" dirty="0"/>
          </a:p>
          <a:p>
            <a:pPr lvl="1"/>
            <a:r>
              <a:rPr lang="en-US" dirty="0"/>
              <a:t>Simple acts</a:t>
            </a:r>
          </a:p>
        </p:txBody>
      </p:sp>
      <p:sp>
        <p:nvSpPr>
          <p:cNvPr id="4" name="Action Button: Return 3">
            <a:hlinkClick r:id="rId2" action="ppaction://hlinksldjump" highlightClick="1"/>
            <a:extLst>
              <a:ext uri="{FF2B5EF4-FFF2-40B4-BE49-F238E27FC236}">
                <a16:creationId xmlns:a16="http://schemas.microsoft.com/office/drawing/2014/main" id="{65EAE2D8-B476-D981-956A-D278388A314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DD1-4FEB-F654-39A7-E52BAABA5BF1}"/>
              </a:ext>
            </a:extLst>
          </p:cNvPr>
          <p:cNvSpPr>
            <a:spLocks noGrp="1"/>
          </p:cNvSpPr>
          <p:nvPr>
            <p:ph type="title"/>
          </p:nvPr>
        </p:nvSpPr>
        <p:spPr/>
        <p:txBody>
          <a:bodyPr/>
          <a:lstStyle/>
          <a:p>
            <a:r>
              <a:rPr lang="en-US" dirty="0"/>
              <a:t>Why Our School?</a:t>
            </a:r>
          </a:p>
        </p:txBody>
      </p:sp>
      <p:sp>
        <p:nvSpPr>
          <p:cNvPr id="3" name="Content Placeholder 2">
            <a:extLst>
              <a:ext uri="{FF2B5EF4-FFF2-40B4-BE49-F238E27FC236}">
                <a16:creationId xmlns:a16="http://schemas.microsoft.com/office/drawing/2014/main" id="{53BC0FE4-09F3-F5D5-4B4A-7CB02C9E5F8C}"/>
              </a:ext>
            </a:extLst>
          </p:cNvPr>
          <p:cNvSpPr>
            <a:spLocks noGrp="1"/>
          </p:cNvSpPr>
          <p:nvPr>
            <p:ph idx="1"/>
          </p:nvPr>
        </p:nvSpPr>
        <p:spPr/>
        <p:txBody>
          <a:bodyPr/>
          <a:lstStyle/>
          <a:p>
            <a:r>
              <a:rPr lang="en-US" dirty="0"/>
              <a:t>Comprehensive research directions in EE, CE, CS, and systems.</a:t>
            </a:r>
          </a:p>
          <a:p>
            <a:r>
              <a:rPr lang="en-US" dirty="0"/>
              <a:t>Big department, lots of collaboration</a:t>
            </a:r>
          </a:p>
          <a:p>
            <a:r>
              <a:rPr lang="en-US" dirty="0"/>
              <a:t>Expertise from material science</a:t>
            </a:r>
          </a:p>
          <a:p>
            <a:endParaRPr lang="en-US" dirty="0"/>
          </a:p>
        </p:txBody>
      </p:sp>
    </p:spTree>
    <p:extLst>
      <p:ext uri="{BB962C8B-B14F-4D97-AF65-F5344CB8AC3E}">
        <p14:creationId xmlns:p14="http://schemas.microsoft.com/office/powerpoint/2010/main" val="76866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9456-1533-BFA1-0A8F-EF106F8D729A}"/>
              </a:ext>
            </a:extLst>
          </p:cNvPr>
          <p:cNvSpPr>
            <a:spLocks noGrp="1"/>
          </p:cNvSpPr>
          <p:nvPr>
            <p:ph type="title"/>
          </p:nvPr>
        </p:nvSpPr>
        <p:spPr/>
        <p:txBody>
          <a:bodyPr/>
          <a:lstStyle/>
          <a:p>
            <a:r>
              <a:rPr lang="en-US" dirty="0"/>
              <a:t>My Place in the Field</a:t>
            </a:r>
          </a:p>
        </p:txBody>
      </p:sp>
      <p:sp>
        <p:nvSpPr>
          <p:cNvPr id="3" name="Content Placeholder 2">
            <a:extLst>
              <a:ext uri="{FF2B5EF4-FFF2-40B4-BE49-F238E27FC236}">
                <a16:creationId xmlns:a16="http://schemas.microsoft.com/office/drawing/2014/main" id="{09029C8B-EAD8-6DF0-11D1-09D5EB0BCADD}"/>
              </a:ext>
            </a:extLst>
          </p:cNvPr>
          <p:cNvSpPr>
            <a:spLocks noGrp="1"/>
          </p:cNvSpPr>
          <p:nvPr>
            <p:ph idx="1"/>
          </p:nvPr>
        </p:nvSpPr>
        <p:spPr/>
        <p:txBody>
          <a:bodyPr/>
          <a:lstStyle/>
          <a:p>
            <a:r>
              <a:rPr lang="en-US" dirty="0"/>
              <a:t>Not as highly cited.</a:t>
            </a:r>
          </a:p>
          <a:p>
            <a:r>
              <a:rPr lang="en-US" dirty="0"/>
              <a:t>Stands out in cross-disciplinary nature, cross-layer design methodologies and practice.</a:t>
            </a:r>
          </a:p>
        </p:txBody>
      </p:sp>
      <p:sp>
        <p:nvSpPr>
          <p:cNvPr id="4" name="Action Button: Return 3">
            <a:hlinkClick r:id="rId2" action="ppaction://hlinksldjump" highlightClick="1"/>
            <a:extLst>
              <a:ext uri="{FF2B5EF4-FFF2-40B4-BE49-F238E27FC236}">
                <a16:creationId xmlns:a16="http://schemas.microsoft.com/office/drawing/2014/main" id="{1A7055F6-5D1F-5BEA-629E-6021E10ACAB0}"/>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E4EC-3255-C37E-D167-D576B68F3DD9}"/>
              </a:ext>
            </a:extLst>
          </p:cNvPr>
          <p:cNvSpPr>
            <a:spLocks noGrp="1"/>
          </p:cNvSpPr>
          <p:nvPr>
            <p:ph type="title"/>
          </p:nvPr>
        </p:nvSpPr>
        <p:spPr/>
        <p:txBody>
          <a:bodyPr/>
          <a:lstStyle/>
          <a:p>
            <a:r>
              <a:rPr lang="en-US" dirty="0"/>
              <a:t>Distinguish from Advisor</a:t>
            </a:r>
          </a:p>
        </p:txBody>
      </p:sp>
      <p:sp>
        <p:nvSpPr>
          <p:cNvPr id="3" name="Content Placeholder 2">
            <a:extLst>
              <a:ext uri="{FF2B5EF4-FFF2-40B4-BE49-F238E27FC236}">
                <a16:creationId xmlns:a16="http://schemas.microsoft.com/office/drawing/2014/main" id="{1D60AD3D-C66E-79A7-8E3E-E8F82C09195C}"/>
              </a:ext>
            </a:extLst>
          </p:cNvPr>
          <p:cNvSpPr>
            <a:spLocks noGrp="1"/>
          </p:cNvSpPr>
          <p:nvPr>
            <p:ph idx="1"/>
          </p:nvPr>
        </p:nvSpPr>
        <p:spPr/>
        <p:txBody>
          <a:bodyPr/>
          <a:lstStyle/>
          <a:p>
            <a:r>
              <a:rPr lang="en-US" dirty="0"/>
              <a:t>PhD advisor</a:t>
            </a:r>
          </a:p>
          <a:p>
            <a:pPr lvl="1"/>
            <a:r>
              <a:rPr lang="en-US" dirty="0"/>
              <a:t>Not much overlap. My PhD advisor supported me exploring this field with much independence and provided me with collaboration opportunities and resource.</a:t>
            </a:r>
          </a:p>
          <a:p>
            <a:pPr lvl="1"/>
            <a:endParaRPr lang="en-US" dirty="0"/>
          </a:p>
          <a:p>
            <a:r>
              <a:rPr lang="en-US" dirty="0"/>
              <a:t>Postdoc supervisor</a:t>
            </a:r>
          </a:p>
          <a:p>
            <a:pPr lvl="1"/>
            <a:r>
              <a:rPr lang="en-US" dirty="0"/>
              <a:t>My cross-disciplinary approach, especially in terms of including design automation techniques.</a:t>
            </a:r>
          </a:p>
        </p:txBody>
      </p:sp>
      <p:sp>
        <p:nvSpPr>
          <p:cNvPr id="4" name="Action Button: Return 3">
            <a:hlinkClick r:id="rId2" action="ppaction://hlinksldjump" highlightClick="1"/>
            <a:extLst>
              <a:ext uri="{FF2B5EF4-FFF2-40B4-BE49-F238E27FC236}">
                <a16:creationId xmlns:a16="http://schemas.microsoft.com/office/drawing/2014/main" id="{831AF962-47D8-AC01-5A79-CD433DA02BB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36F1-8EFD-80AE-07E4-DA2715FE9A4C}"/>
              </a:ext>
            </a:extLst>
          </p:cNvPr>
          <p:cNvSpPr>
            <a:spLocks noGrp="1"/>
          </p:cNvSpPr>
          <p:nvPr>
            <p:ph type="title"/>
          </p:nvPr>
        </p:nvSpPr>
        <p:spPr/>
        <p:txBody>
          <a:bodyPr/>
          <a:lstStyle/>
          <a:p>
            <a:r>
              <a:rPr lang="en-US" dirty="0"/>
              <a:t>What if Field Becomes Unpopular</a:t>
            </a:r>
          </a:p>
        </p:txBody>
      </p:sp>
      <p:sp>
        <p:nvSpPr>
          <p:cNvPr id="3" name="Content Placeholder 2">
            <a:extLst>
              <a:ext uri="{FF2B5EF4-FFF2-40B4-BE49-F238E27FC236}">
                <a16:creationId xmlns:a16="http://schemas.microsoft.com/office/drawing/2014/main" id="{C41A8077-D0FE-C240-142A-25381E780BB8}"/>
              </a:ext>
            </a:extLst>
          </p:cNvPr>
          <p:cNvSpPr>
            <a:spLocks noGrp="1"/>
          </p:cNvSpPr>
          <p:nvPr>
            <p:ph idx="1"/>
          </p:nvPr>
        </p:nvSpPr>
        <p:spPr/>
        <p:txBody>
          <a:bodyPr/>
          <a:lstStyle/>
          <a:p>
            <a:r>
              <a:rPr lang="en-US" dirty="0"/>
              <a:t>There are highs and lows and do not easily give up on your expertise.</a:t>
            </a:r>
          </a:p>
          <a:p>
            <a:r>
              <a:rPr lang="en-US" dirty="0"/>
              <a:t>Stay alert.</a:t>
            </a:r>
          </a:p>
          <a:p>
            <a:r>
              <a:rPr lang="en-US" dirty="0"/>
              <a:t>Be open-minded. Even just to know what’s going on.</a:t>
            </a:r>
          </a:p>
          <a:p>
            <a:r>
              <a:rPr lang="en-US" dirty="0"/>
              <a:t>Seek inter-disciplinary collaborations.</a:t>
            </a:r>
          </a:p>
        </p:txBody>
      </p:sp>
      <p:sp>
        <p:nvSpPr>
          <p:cNvPr id="4" name="Action Button: Return 3">
            <a:hlinkClick r:id="rId2" action="ppaction://hlinksldjump" highlightClick="1"/>
            <a:extLst>
              <a:ext uri="{FF2B5EF4-FFF2-40B4-BE49-F238E27FC236}">
                <a16:creationId xmlns:a16="http://schemas.microsoft.com/office/drawing/2014/main" id="{868D4D6D-997D-5531-798F-A20CE51B23BE}"/>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94-5646-B0E8-4E15-9B886B6BCA4D}"/>
              </a:ext>
            </a:extLst>
          </p:cNvPr>
          <p:cNvSpPr>
            <a:spLocks noGrp="1"/>
          </p:cNvSpPr>
          <p:nvPr>
            <p:ph type="title"/>
          </p:nvPr>
        </p:nvSpPr>
        <p:spPr/>
        <p:txBody>
          <a:bodyPr/>
          <a:lstStyle/>
          <a:p>
            <a:r>
              <a:rPr lang="en-US" dirty="0"/>
              <a:t>What Kind of Person to Become</a:t>
            </a:r>
          </a:p>
        </p:txBody>
      </p:sp>
      <p:sp>
        <p:nvSpPr>
          <p:cNvPr id="3" name="Content Placeholder 2">
            <a:extLst>
              <a:ext uri="{FF2B5EF4-FFF2-40B4-BE49-F238E27FC236}">
                <a16:creationId xmlns:a16="http://schemas.microsoft.com/office/drawing/2014/main" id="{2220A497-30E5-6F9A-A9D5-7DBF2392F9EE}"/>
              </a:ext>
            </a:extLst>
          </p:cNvPr>
          <p:cNvSpPr>
            <a:spLocks noGrp="1"/>
          </p:cNvSpPr>
          <p:nvPr>
            <p:ph idx="1"/>
          </p:nvPr>
        </p:nvSpPr>
        <p:spPr/>
        <p:txBody>
          <a:bodyPr/>
          <a:lstStyle/>
          <a:p>
            <a:r>
              <a:rPr lang="en-US" dirty="0"/>
              <a:t>A true mentor of my students. A role model if possible. Reflect on my PhD journey.</a:t>
            </a:r>
          </a:p>
        </p:txBody>
      </p:sp>
      <p:sp>
        <p:nvSpPr>
          <p:cNvPr id="4" name="Action Button: Return 3">
            <a:hlinkClick r:id="rId2" action="ppaction://hlinksldjump" highlightClick="1"/>
            <a:extLst>
              <a:ext uri="{FF2B5EF4-FFF2-40B4-BE49-F238E27FC236}">
                <a16:creationId xmlns:a16="http://schemas.microsoft.com/office/drawing/2014/main" id="{A4EA1CDC-4B2A-FBC4-CC69-5DE85E6E27B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8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4AC-0A6A-F655-B6FA-E512145FF318}"/>
              </a:ext>
            </a:extLst>
          </p:cNvPr>
          <p:cNvSpPr>
            <a:spLocks noGrp="1"/>
          </p:cNvSpPr>
          <p:nvPr>
            <p:ph type="title"/>
          </p:nvPr>
        </p:nvSpPr>
        <p:spPr/>
        <p:txBody>
          <a:bodyPr/>
          <a:lstStyle/>
          <a:p>
            <a:r>
              <a:rPr lang="en-US" dirty="0"/>
              <a:t>Advice to the Department (Hiring, Dev., etc.)</a:t>
            </a:r>
          </a:p>
        </p:txBody>
      </p:sp>
      <p:sp>
        <p:nvSpPr>
          <p:cNvPr id="3" name="Content Placeholder 2">
            <a:extLst>
              <a:ext uri="{FF2B5EF4-FFF2-40B4-BE49-F238E27FC236}">
                <a16:creationId xmlns:a16="http://schemas.microsoft.com/office/drawing/2014/main" id="{FB770CFE-7DE6-A097-52C1-D4932505B9C3}"/>
              </a:ext>
            </a:extLst>
          </p:cNvPr>
          <p:cNvSpPr>
            <a:spLocks noGrp="1"/>
          </p:cNvSpPr>
          <p:nvPr>
            <p:ph idx="1"/>
          </p:nvPr>
        </p:nvSpPr>
        <p:spPr/>
        <p:txBody>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4530D3C3-6635-491A-F392-AAA31D235FA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5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7E65-645C-7C91-1A9D-34C8FC6A6826}"/>
              </a:ext>
            </a:extLst>
          </p:cNvPr>
          <p:cNvSpPr>
            <a:spLocks noGrp="1"/>
          </p:cNvSpPr>
          <p:nvPr>
            <p:ph type="title"/>
          </p:nvPr>
        </p:nvSpPr>
        <p:spPr/>
        <p:txBody>
          <a:bodyPr/>
          <a:lstStyle/>
          <a:p>
            <a:r>
              <a:rPr lang="en-US" dirty="0"/>
              <a:t>Have to have collaborator?</a:t>
            </a:r>
          </a:p>
        </p:txBody>
      </p:sp>
      <p:sp>
        <p:nvSpPr>
          <p:cNvPr id="3" name="Content Placeholder 2">
            <a:extLst>
              <a:ext uri="{FF2B5EF4-FFF2-40B4-BE49-F238E27FC236}">
                <a16:creationId xmlns:a16="http://schemas.microsoft.com/office/drawing/2014/main" id="{246155B6-F8C1-D157-4EA8-841E846554A4}"/>
              </a:ext>
            </a:extLst>
          </p:cNvPr>
          <p:cNvSpPr>
            <a:spLocks noGrp="1"/>
          </p:cNvSpPr>
          <p:nvPr>
            <p:ph idx="1"/>
          </p:nvPr>
        </p:nvSpPr>
        <p:spPr/>
        <p:txBody>
          <a:bodyPr/>
          <a:lstStyle/>
          <a:p>
            <a:r>
              <a:rPr lang="en-US" dirty="0"/>
              <a:t>Always consider it good to have collaborators</a:t>
            </a:r>
          </a:p>
          <a:p>
            <a:r>
              <a:rPr lang="en-US" dirty="0"/>
              <a:t>Would find collaborators really helpful from device/materials, electronic IC, packaging and integration</a:t>
            </a:r>
          </a:p>
        </p:txBody>
      </p:sp>
    </p:spTree>
    <p:extLst>
      <p:ext uri="{BB962C8B-B14F-4D97-AF65-F5344CB8AC3E}">
        <p14:creationId xmlns:p14="http://schemas.microsoft.com/office/powerpoint/2010/main" val="30212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94E-1588-B25A-A872-D391E7FB49C7}"/>
              </a:ext>
            </a:extLst>
          </p:cNvPr>
          <p:cNvSpPr>
            <a:spLocks noGrp="1"/>
          </p:cNvSpPr>
          <p:nvPr>
            <p:ph type="title"/>
          </p:nvPr>
        </p:nvSpPr>
        <p:spPr/>
        <p:txBody>
          <a:bodyPr/>
          <a:lstStyle/>
          <a:p>
            <a:r>
              <a:rPr lang="en-US" dirty="0"/>
              <a:t>What resource do you need?</a:t>
            </a:r>
          </a:p>
        </p:txBody>
      </p:sp>
      <p:sp>
        <p:nvSpPr>
          <p:cNvPr id="3" name="Content Placeholder 2">
            <a:extLst>
              <a:ext uri="{FF2B5EF4-FFF2-40B4-BE49-F238E27FC236}">
                <a16:creationId xmlns:a16="http://schemas.microsoft.com/office/drawing/2014/main" id="{3FB16AFF-13C0-CB10-FB5F-609F8CAC8E95}"/>
              </a:ext>
            </a:extLst>
          </p:cNvPr>
          <p:cNvSpPr>
            <a:spLocks noGrp="1"/>
          </p:cNvSpPr>
          <p:nvPr>
            <p:ph idx="1"/>
          </p:nvPr>
        </p:nvSpPr>
        <p:spPr/>
        <p:txBody>
          <a:bodyPr/>
          <a:lstStyle/>
          <a:p>
            <a:r>
              <a:rPr lang="en-US" dirty="0"/>
              <a:t>Long term: equipment for measurement, hardware validation;</a:t>
            </a:r>
          </a:p>
          <a:p>
            <a:r>
              <a:rPr lang="en-US" dirty="0"/>
              <a:t>Short term: compute-based research topics, </a:t>
            </a:r>
            <a:r>
              <a:rPr lang="en-US" dirty="0" err="1"/>
              <a:t>tapeout</a:t>
            </a:r>
            <a:endParaRPr lang="en-US" dirty="0"/>
          </a:p>
          <a:p>
            <a:r>
              <a:rPr lang="en-US" dirty="0"/>
              <a:t>Co-supervision?</a:t>
            </a:r>
          </a:p>
        </p:txBody>
      </p:sp>
    </p:spTree>
    <p:extLst>
      <p:ext uri="{BB962C8B-B14F-4D97-AF65-F5344CB8AC3E}">
        <p14:creationId xmlns:p14="http://schemas.microsoft.com/office/powerpoint/2010/main" val="141797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BD1C-9BF4-0E65-F120-B7A313675FD2}"/>
              </a:ext>
            </a:extLst>
          </p:cNvPr>
          <p:cNvSpPr>
            <a:spLocks noGrp="1"/>
          </p:cNvSpPr>
          <p:nvPr>
            <p:ph type="title"/>
          </p:nvPr>
        </p:nvSpPr>
        <p:spPr/>
        <p:txBody>
          <a:bodyPr/>
          <a:lstStyle/>
          <a:p>
            <a:r>
              <a:rPr lang="en-US" dirty="0"/>
              <a:t>Diverse background, what is central?</a:t>
            </a:r>
          </a:p>
        </p:txBody>
      </p:sp>
      <p:sp>
        <p:nvSpPr>
          <p:cNvPr id="3" name="Content Placeholder 2">
            <a:extLst>
              <a:ext uri="{FF2B5EF4-FFF2-40B4-BE49-F238E27FC236}">
                <a16:creationId xmlns:a16="http://schemas.microsoft.com/office/drawing/2014/main" id="{E99903F9-073F-723A-C066-56788EE8EC31}"/>
              </a:ext>
            </a:extLst>
          </p:cNvPr>
          <p:cNvSpPr>
            <a:spLocks noGrp="1"/>
          </p:cNvSpPr>
          <p:nvPr>
            <p:ph idx="1"/>
          </p:nvPr>
        </p:nvSpPr>
        <p:spPr/>
        <p:txBody>
          <a:bodyPr/>
          <a:lstStyle/>
          <a:p>
            <a:r>
              <a:rPr lang="en-US" dirty="0"/>
              <a:t>Connectivity with greater bandwidth and reconfigurability</a:t>
            </a:r>
          </a:p>
        </p:txBody>
      </p:sp>
    </p:spTree>
    <p:extLst>
      <p:ext uri="{BB962C8B-B14F-4D97-AF65-F5344CB8AC3E}">
        <p14:creationId xmlns:p14="http://schemas.microsoft.com/office/powerpoint/2010/main" val="2442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My research has been motivated by the connectivity challenges in today’s large-scale systems like data centers</a:t>
            </a:r>
          </a:p>
          <a:p>
            <a:r>
              <a:rPr lang="en-US" dirty="0"/>
              <a:t>Primarily driven by AI type of applications</a:t>
            </a:r>
          </a:p>
          <a:p>
            <a:r>
              <a:rPr lang="en-US" dirty="0"/>
              <a:t>Challenges of getting data across the system, three different levels</a:t>
            </a:r>
          </a:p>
          <a:p>
            <a:r>
              <a:rPr lang="en-US" dirty="0"/>
              <a:t>On-chip: primarily GPU to HBM connectivity, numbers are quite good</a:t>
            </a:r>
          </a:p>
          <a:p>
            <a:r>
              <a:rPr lang="en-US" dirty="0"/>
              <a:t>The socket: multiple GPUs in a board-like system, a bit of a hit. Now GPU to GPU through electronic switch and links</a:t>
            </a:r>
          </a:p>
          <a:p>
            <a:r>
              <a:rPr lang="en-US" dirty="0"/>
              <a:t>Now really big drop: communicate across the data center, as much as two orders of magnitude drop compared to what’s available on-chip</a:t>
            </a:r>
          </a:p>
          <a:p>
            <a:r>
              <a:rPr lang="en-US" dirty="0"/>
              <a:t>Nowadays AI models are reaching more than a trillion parameters, no way to fit in a single socket, that’s when the big bottleneck comes in</a:t>
            </a:r>
          </a:p>
        </p:txBody>
      </p:sp>
      <p:sp>
        <p:nvSpPr>
          <p:cNvPr id="4" name="Action Button: Return 3">
            <a:hlinkClick r:id="rId2" action="ppaction://hlinksldjump" highlightClick="1"/>
            <a:extLst>
              <a:ext uri="{FF2B5EF4-FFF2-40B4-BE49-F238E27FC236}">
                <a16:creationId xmlns:a16="http://schemas.microsoft.com/office/drawing/2014/main" id="{31A4D5CE-2110-B8C9-16BC-FC8B4AB25CCB}"/>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C094-7479-48AF-A797-903E5D57A3E3}"/>
              </a:ext>
            </a:extLst>
          </p:cNvPr>
          <p:cNvSpPr>
            <a:spLocks noGrp="1"/>
          </p:cNvSpPr>
          <p:nvPr>
            <p:ph type="title"/>
          </p:nvPr>
        </p:nvSpPr>
        <p:spPr/>
        <p:txBody>
          <a:bodyPr/>
          <a:lstStyle/>
          <a:p>
            <a:r>
              <a:rPr lang="en-US" dirty="0"/>
              <a:t>Questions to Ask</a:t>
            </a:r>
          </a:p>
        </p:txBody>
      </p:sp>
      <p:sp>
        <p:nvSpPr>
          <p:cNvPr id="3" name="Content Placeholder 2">
            <a:extLst>
              <a:ext uri="{FF2B5EF4-FFF2-40B4-BE49-F238E27FC236}">
                <a16:creationId xmlns:a16="http://schemas.microsoft.com/office/drawing/2014/main" id="{5D4549D6-1785-93B8-61A5-AE31C20C0E4D}"/>
              </a:ext>
            </a:extLst>
          </p:cNvPr>
          <p:cNvSpPr>
            <a:spLocks noGrp="1"/>
          </p:cNvSpPr>
          <p:nvPr>
            <p:ph idx="1"/>
          </p:nvPr>
        </p:nvSpPr>
        <p:spPr/>
        <p:txBody>
          <a:bodyPr>
            <a:normAutofit lnSpcReduction="10000"/>
          </a:bodyPr>
          <a:lstStyle/>
          <a:p>
            <a:r>
              <a:rPr lang="en-US" dirty="0"/>
              <a:t>What is the department/school’s development plan in my direction?</a:t>
            </a:r>
          </a:p>
          <a:p>
            <a:pPr marL="0" indent="0">
              <a:buNone/>
            </a:pPr>
            <a:endParaRPr lang="en-US" dirty="0"/>
          </a:p>
          <a:p>
            <a:r>
              <a:rPr lang="en-US" dirty="0"/>
              <a:t>How does cross-department collaboration work, e.g., with CS?</a:t>
            </a:r>
          </a:p>
          <a:p>
            <a:pPr marL="0" indent="0">
              <a:buNone/>
            </a:pPr>
            <a:endParaRPr lang="en-US" dirty="0"/>
          </a:p>
          <a:p>
            <a:r>
              <a:rPr lang="en-US" dirty="0"/>
              <a:t>How do you support junior faculty?</a:t>
            </a:r>
          </a:p>
          <a:p>
            <a:pPr marL="0" indent="0">
              <a:buNone/>
            </a:pPr>
            <a:endParaRPr lang="en-US" dirty="0"/>
          </a:p>
          <a:p>
            <a:r>
              <a:rPr lang="en-US" dirty="0"/>
              <a:t>How is childcare support/education?</a:t>
            </a:r>
          </a:p>
          <a:p>
            <a:pPr marL="0" indent="0">
              <a:buNone/>
            </a:pPr>
            <a:endParaRPr lang="en-US" dirty="0"/>
          </a:p>
          <a:p>
            <a:r>
              <a:rPr lang="en-US" dirty="0"/>
              <a:t>When can I expect to hear back?</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9C960057-35D0-87A8-587C-7E5DFEBCC17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7500" lnSpcReduction="20000"/>
          </a:bodyPr>
          <a:lstStyle/>
          <a:p>
            <a:r>
              <a:rPr lang="en-US" dirty="0"/>
              <a:t>So my research is around how do we use photonics to address this</a:t>
            </a:r>
          </a:p>
          <a:p>
            <a:r>
              <a:rPr lang="en-US" dirty="0"/>
              <a:t>Specifically laid around leveraging the massive wavelength parallelism enabled by DWDM, and more specifically by comb laser technology</a:t>
            </a:r>
          </a:p>
          <a:p>
            <a:r>
              <a:rPr lang="en-US" dirty="0"/>
              <a:t>Generate multiple frequencies of light at precise spacing from a single device</a:t>
            </a:r>
          </a:p>
          <a:p>
            <a:r>
              <a:rPr lang="en-US" dirty="0"/>
              <a:t>This way we design the photonics link where each comb line is modulated at a very modest data rate so it’s both energy efficient but still reaching high bandwidth capacity in total</a:t>
            </a:r>
          </a:p>
          <a:p>
            <a:r>
              <a:rPr lang="en-US" dirty="0"/>
              <a:t>But since the optical band from the comb is so broad, you cannot design your resonator arrays as you normally would, by squeezing all comb lines into a single free-spectral range of the resonator, which is the period of…</a:t>
            </a:r>
          </a:p>
          <a:p>
            <a:r>
              <a:rPr lang="en-US" dirty="0"/>
              <a:t>So what I’m trying to say here is that this relies on a cross-cutting co-design approach to tackle the challenges at different levels…</a:t>
            </a:r>
          </a:p>
          <a:p>
            <a:r>
              <a:rPr lang="en-US" dirty="0"/>
              <a:t>And also requires a bottom-up support from design methodologies and a top-down guidance from application drivers</a:t>
            </a:r>
          </a:p>
        </p:txBody>
      </p:sp>
    </p:spTree>
    <p:extLst>
      <p:ext uri="{BB962C8B-B14F-4D97-AF65-F5344CB8AC3E}">
        <p14:creationId xmlns:p14="http://schemas.microsoft.com/office/powerpoint/2010/main" val="25834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a:bodyPr>
          <a:lstStyle/>
          <a:p>
            <a:r>
              <a:rPr lang="en-US" dirty="0"/>
              <a:t>So here I organize my research during my PhD and postdoc periods by the four levels</a:t>
            </a:r>
          </a:p>
          <a:p>
            <a:r>
              <a:rPr lang="en-US" dirty="0"/>
              <a:t>So my PhD work around … was more toward laying the design methodology foundation, part of which was under the DARPA EPDA program</a:t>
            </a:r>
          </a:p>
          <a:p>
            <a:r>
              <a:rPr lang="en-US" dirty="0"/>
              <a:t>My postdoc work, on the other hand, has been more design intensive, and touched on some application-driven aspects, where I explored mainly …</a:t>
            </a:r>
          </a:p>
          <a:p>
            <a:r>
              <a:rPr lang="en-US" dirty="0"/>
              <a:t>And looking ahead, I plan to take a more application-oriented approach to continue the pursuit of high bandwidth and reconfigurability, but of course, with cross-level support from, say, design methodologies.</a:t>
            </a:r>
          </a:p>
        </p:txBody>
      </p:sp>
    </p:spTree>
    <p:extLst>
      <p:ext uri="{BB962C8B-B14F-4D97-AF65-F5344CB8AC3E}">
        <p14:creationId xmlns:p14="http://schemas.microsoft.com/office/powerpoint/2010/main" val="373187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So I’ll first briefly review the work I’ve done in the modeling and simulation parts for photonics devices and links</a:t>
            </a:r>
          </a:p>
          <a:p>
            <a:r>
              <a:rPr lang="en-US" dirty="0"/>
              <a:t>The key outcomes were the device-level compact models for a variety types of photonic devices</a:t>
            </a:r>
          </a:p>
          <a:p>
            <a:r>
              <a:rPr lang="en-US" dirty="0"/>
              <a:t>They were implemented in different design automation platforms, for each of the same model, validated by measurement data</a:t>
            </a:r>
          </a:p>
          <a:p>
            <a:r>
              <a:rPr lang="en-US" dirty="0"/>
              <a:t>And the most straightforward take away from these models is the enabling of photonic circuit </a:t>
            </a:r>
            <a:r>
              <a:rPr lang="en-US" u="sng" dirty="0"/>
              <a:t>co-simulation</a:t>
            </a:r>
            <a:r>
              <a:rPr lang="en-US" dirty="0"/>
              <a:t> with electronic driving signals, and allowing us to do some model-based design optimization to see which of the components in the link can be substantially improved and how.</a:t>
            </a:r>
          </a:p>
        </p:txBody>
      </p:sp>
    </p:spTree>
    <p:extLst>
      <p:ext uri="{BB962C8B-B14F-4D97-AF65-F5344CB8AC3E}">
        <p14:creationId xmlns:p14="http://schemas.microsoft.com/office/powerpoint/2010/main" val="15946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Going upper across the hierarchy, the models to be used for system level studies, for example, using a network simulator to explore a large topology and realistic traffic patterns, the models were further abstracted to allow for that.</a:t>
            </a:r>
          </a:p>
          <a:p>
            <a:r>
              <a:rPr lang="en-US" dirty="0"/>
              <a:t>For example, with models of laser power states (biasing at different current) and the delay of switching between them, I was able to explore the implications of adjusting the laser power at application runtime according to the traffic need</a:t>
            </a:r>
          </a:p>
          <a:p>
            <a:r>
              <a:rPr lang="en-US" dirty="0"/>
              <a:t>And this revealed a promising pathway toward making the optical links more energy proportional, that is, consuming less power when there’s less data or even nothing transmitting in the link.</a:t>
            </a:r>
          </a:p>
        </p:txBody>
      </p:sp>
    </p:spTree>
    <p:extLst>
      <p:ext uri="{BB962C8B-B14F-4D97-AF65-F5344CB8AC3E}">
        <p14:creationId xmlns:p14="http://schemas.microsoft.com/office/powerpoint/2010/main" val="173706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A second pillar of my PhD work was on characterizing the process variations of fabricated optical link components, as this was a quite emerging process back then.</a:t>
            </a:r>
          </a:p>
          <a:p>
            <a:r>
              <a:rPr lang="en-US" dirty="0"/>
              <a:t>It’s getting better, more mature now, but since most photonic devices are inherently phase sensitive, and post-fabrication tuning still takes non-trivial portion of energy, variation-aware design and optimization is still very relevant.</a:t>
            </a:r>
          </a:p>
          <a:p>
            <a:r>
              <a:rPr lang="en-US" dirty="0"/>
              <a:t>So here is just an example of trying to understand the spatial patterns and distributions of fabrication process variations at wafer-scale</a:t>
            </a:r>
          </a:p>
          <a:p>
            <a:r>
              <a:rPr lang="en-US" dirty="0"/>
              <a:t>And with that knowledge, coming up with some optimization ideas and algorithms that allow you to group fabricated transceivers into “network products” where you could choose to optimize for …</a:t>
            </a:r>
          </a:p>
        </p:txBody>
      </p:sp>
    </p:spTree>
    <p:extLst>
      <p:ext uri="{BB962C8B-B14F-4D97-AF65-F5344CB8AC3E}">
        <p14:creationId xmlns:p14="http://schemas.microsoft.com/office/powerpoint/2010/main" val="136312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a:bodyPr>
          <a:lstStyle/>
          <a:p>
            <a:r>
              <a:rPr lang="en-US" dirty="0"/>
              <a:t>So now I move to the design part which is primarily done during my postdoc here at Columbia, first characterized by this scalable…</a:t>
            </a:r>
          </a:p>
          <a:p>
            <a:r>
              <a:rPr lang="en-US" dirty="0"/>
              <a:t>Again, as I mentioned, ultra-broad comb band required us to enter the so called multi-FSR regime where you have to put the so called “resonance aliases” in between the comb lines.</a:t>
            </a:r>
          </a:p>
          <a:p>
            <a:r>
              <a:rPr lang="en-US" dirty="0"/>
              <a:t>This requires careful co-design between the comb channel spacing and the resonator FSR.</a:t>
            </a:r>
          </a:p>
          <a:p>
            <a:r>
              <a:rPr lang="en-US" dirty="0"/>
              <a:t>And here with this scalable architecture enabled by the even-odd </a:t>
            </a:r>
            <a:r>
              <a:rPr lang="en-US" dirty="0" err="1"/>
              <a:t>interleavers</a:t>
            </a:r>
            <a:r>
              <a:rPr lang="en-US" dirty="0"/>
              <a:t>, we split…</a:t>
            </a:r>
          </a:p>
        </p:txBody>
      </p:sp>
    </p:spTree>
    <p:extLst>
      <p:ext uri="{BB962C8B-B14F-4D97-AF65-F5344CB8AC3E}">
        <p14:creationId xmlns:p14="http://schemas.microsoft.com/office/powerpoint/2010/main" val="331322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2336</Words>
  <Application>Microsoft Macintosh PowerPoint</Application>
  <PresentationFormat>Widescreen</PresentationFormat>
  <Paragraphs>198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Cochineal</vt:lpstr>
      <vt:lpstr>Arial</vt:lpstr>
      <vt:lpstr>Calibri</vt:lpstr>
      <vt:lpstr>Calibri Light</vt:lpstr>
      <vt:lpstr>Times New Roman</vt:lpstr>
      <vt:lpstr>Office Theme</vt:lpstr>
      <vt:lpstr>Files to Open</vt:lpstr>
      <vt:lpstr>Navigation</vt:lpstr>
      <vt:lpstr>Research Overview</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Plan</vt:lpstr>
      <vt:lpstr>Research Plan (Cont.)</vt:lpstr>
      <vt:lpstr>Research Plan (Cont.)</vt:lpstr>
      <vt:lpstr>Most Significant Work</vt:lpstr>
      <vt:lpstr>Potential Collaboration</vt:lpstr>
      <vt:lpstr>Funding Plan</vt:lpstr>
      <vt:lpstr>Teaching Experience</vt:lpstr>
      <vt:lpstr>Teaching Plan</vt:lpstr>
      <vt:lpstr>Diversity, Equity, and Inclusion Plan</vt:lpstr>
      <vt:lpstr>Why Our School?</vt:lpstr>
      <vt:lpstr>My Place in the Field</vt:lpstr>
      <vt:lpstr>Distinguish from Advisor</vt:lpstr>
      <vt:lpstr>What if Field Becomes Unpopular</vt:lpstr>
      <vt:lpstr>What Kind of Person to Become</vt:lpstr>
      <vt:lpstr>Advice to the Department (Hiring, Dev., etc.)</vt:lpstr>
      <vt:lpstr>Have to have collaborator?</vt:lpstr>
      <vt:lpstr>What resource do you need?</vt:lpstr>
      <vt:lpstr>Diverse background, what is central?</vt:lpstr>
      <vt:lpstr>Questions to 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Yuyang Wang</dc:creator>
  <cp:lastModifiedBy>Yuyang Wang</cp:lastModifiedBy>
  <cp:revision>112</cp:revision>
  <dcterms:created xsi:type="dcterms:W3CDTF">2024-01-11T07:28:34Z</dcterms:created>
  <dcterms:modified xsi:type="dcterms:W3CDTF">2024-03-26T13:52:21Z</dcterms:modified>
</cp:coreProperties>
</file>