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8" r:id="rId2"/>
    <p:sldId id="282" r:id="rId3"/>
    <p:sldId id="258" r:id="rId4"/>
    <p:sldId id="272" r:id="rId5"/>
    <p:sldId id="273" r:id="rId6"/>
    <p:sldId id="274" r:id="rId7"/>
    <p:sldId id="275" r:id="rId8"/>
    <p:sldId id="259" r:id="rId9"/>
    <p:sldId id="276" r:id="rId10"/>
    <p:sldId id="277" r:id="rId11"/>
    <p:sldId id="280" r:id="rId12"/>
    <p:sldId id="281" r:id="rId13"/>
    <p:sldId id="279" r:id="rId14"/>
    <p:sldId id="260" r:id="rId15"/>
    <p:sldId id="261" r:id="rId16"/>
    <p:sldId id="264" r:id="rId17"/>
    <p:sldId id="262" r:id="rId18"/>
    <p:sldId id="263" r:id="rId19"/>
    <p:sldId id="265" r:id="rId20"/>
    <p:sldId id="283" r:id="rId21"/>
    <p:sldId id="266" r:id="rId22"/>
    <p:sldId id="267" r:id="rId23"/>
    <p:sldId id="268" r:id="rId24"/>
    <p:sldId id="269" r:id="rId25"/>
    <p:sldId id="270" r:id="rId26"/>
    <p:sldId id="27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33"/>
    <p:restoredTop sz="96327"/>
  </p:normalViewPr>
  <p:slideViewPr>
    <p:cSldViewPr snapToGrid="0">
      <p:cViewPr varScale="1">
        <p:scale>
          <a:sx n="216" d="100"/>
          <a:sy n="216" d="100"/>
        </p:scale>
        <p:origin x="472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EFF32-FA4C-B81F-F2B3-BC8F2EBCE6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2BCBF4-52D0-20FE-80D4-19C0F1B165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AE94F1-E452-C857-9F8D-37547690EC58}"/>
              </a:ext>
            </a:extLst>
          </p:cNvPr>
          <p:cNvSpPr>
            <a:spLocks noGrp="1"/>
          </p:cNvSpPr>
          <p:nvPr>
            <p:ph type="dt" sz="half" idx="10"/>
          </p:nvPr>
        </p:nvSpPr>
        <p:spPr/>
        <p:txBody>
          <a:bodyPr/>
          <a:lstStyle/>
          <a:p>
            <a:fld id="{95DC7654-BED5-8944-A035-598B3D335479}" type="datetimeFigureOut">
              <a:rPr lang="en-US" smtClean="0"/>
              <a:t>1/11/24</a:t>
            </a:fld>
            <a:endParaRPr lang="en-US"/>
          </a:p>
        </p:txBody>
      </p:sp>
      <p:sp>
        <p:nvSpPr>
          <p:cNvPr id="5" name="Footer Placeholder 4">
            <a:extLst>
              <a:ext uri="{FF2B5EF4-FFF2-40B4-BE49-F238E27FC236}">
                <a16:creationId xmlns:a16="http://schemas.microsoft.com/office/drawing/2014/main" id="{6C7E8904-FA22-E8A0-D767-C563F3107D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AD002-3986-5A3A-F59B-22A0625471EA}"/>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3359135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D5E1A-B8ED-6737-B496-43C7946DDB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850431-C573-4068-2751-8557697D5D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672F2C-2CC6-EA02-186A-7D6A4CBCAA7C}"/>
              </a:ext>
            </a:extLst>
          </p:cNvPr>
          <p:cNvSpPr>
            <a:spLocks noGrp="1"/>
          </p:cNvSpPr>
          <p:nvPr>
            <p:ph type="dt" sz="half" idx="10"/>
          </p:nvPr>
        </p:nvSpPr>
        <p:spPr/>
        <p:txBody>
          <a:bodyPr/>
          <a:lstStyle/>
          <a:p>
            <a:fld id="{95DC7654-BED5-8944-A035-598B3D335479}" type="datetimeFigureOut">
              <a:rPr lang="en-US" smtClean="0"/>
              <a:t>1/11/24</a:t>
            </a:fld>
            <a:endParaRPr lang="en-US"/>
          </a:p>
        </p:txBody>
      </p:sp>
      <p:sp>
        <p:nvSpPr>
          <p:cNvPr id="5" name="Footer Placeholder 4">
            <a:extLst>
              <a:ext uri="{FF2B5EF4-FFF2-40B4-BE49-F238E27FC236}">
                <a16:creationId xmlns:a16="http://schemas.microsoft.com/office/drawing/2014/main" id="{0CEFEF79-E6BD-D70D-C6DC-E9C26F79B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E231E5-03BA-842F-EE50-2F9BD2DE62DF}"/>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4007422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FEAEA2-D4FE-9153-6057-911699720C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FDA491-D885-5D4A-8F62-215DB731B0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D201F0-5A23-4898-A60A-19CFADA9B453}"/>
              </a:ext>
            </a:extLst>
          </p:cNvPr>
          <p:cNvSpPr>
            <a:spLocks noGrp="1"/>
          </p:cNvSpPr>
          <p:nvPr>
            <p:ph type="dt" sz="half" idx="10"/>
          </p:nvPr>
        </p:nvSpPr>
        <p:spPr/>
        <p:txBody>
          <a:bodyPr/>
          <a:lstStyle/>
          <a:p>
            <a:fld id="{95DC7654-BED5-8944-A035-598B3D335479}" type="datetimeFigureOut">
              <a:rPr lang="en-US" smtClean="0"/>
              <a:t>1/11/24</a:t>
            </a:fld>
            <a:endParaRPr lang="en-US"/>
          </a:p>
        </p:txBody>
      </p:sp>
      <p:sp>
        <p:nvSpPr>
          <p:cNvPr id="5" name="Footer Placeholder 4">
            <a:extLst>
              <a:ext uri="{FF2B5EF4-FFF2-40B4-BE49-F238E27FC236}">
                <a16:creationId xmlns:a16="http://schemas.microsoft.com/office/drawing/2014/main" id="{E869C664-4405-D8FA-2566-CD83C42386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AA02B-6BD9-B899-A2B7-6B7C2007A788}"/>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4295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822DB-D20D-747B-5D50-025D3D62A1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80B6E4-B27C-6592-2ADD-4287FE3C5F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9CA8D8-CCB0-A252-3E61-C0F0E89615B4}"/>
              </a:ext>
            </a:extLst>
          </p:cNvPr>
          <p:cNvSpPr>
            <a:spLocks noGrp="1"/>
          </p:cNvSpPr>
          <p:nvPr>
            <p:ph type="dt" sz="half" idx="10"/>
          </p:nvPr>
        </p:nvSpPr>
        <p:spPr/>
        <p:txBody>
          <a:bodyPr/>
          <a:lstStyle/>
          <a:p>
            <a:fld id="{95DC7654-BED5-8944-A035-598B3D335479}" type="datetimeFigureOut">
              <a:rPr lang="en-US" smtClean="0"/>
              <a:t>1/11/24</a:t>
            </a:fld>
            <a:endParaRPr lang="en-US"/>
          </a:p>
        </p:txBody>
      </p:sp>
      <p:sp>
        <p:nvSpPr>
          <p:cNvPr id="5" name="Footer Placeholder 4">
            <a:extLst>
              <a:ext uri="{FF2B5EF4-FFF2-40B4-BE49-F238E27FC236}">
                <a16:creationId xmlns:a16="http://schemas.microsoft.com/office/drawing/2014/main" id="{4E82E109-C275-861F-590A-0C99750215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A7D3C4-5EEF-5714-4970-B2174FE32FA8}"/>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129040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BE1E1-659B-67DE-D3BB-DCF6D237BD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03B18F-17AD-86D1-9AEE-B4241A5DF3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697148-1406-7179-28B5-AF6BD5531DBF}"/>
              </a:ext>
            </a:extLst>
          </p:cNvPr>
          <p:cNvSpPr>
            <a:spLocks noGrp="1"/>
          </p:cNvSpPr>
          <p:nvPr>
            <p:ph type="dt" sz="half" idx="10"/>
          </p:nvPr>
        </p:nvSpPr>
        <p:spPr/>
        <p:txBody>
          <a:bodyPr/>
          <a:lstStyle/>
          <a:p>
            <a:fld id="{95DC7654-BED5-8944-A035-598B3D335479}" type="datetimeFigureOut">
              <a:rPr lang="en-US" smtClean="0"/>
              <a:t>1/11/24</a:t>
            </a:fld>
            <a:endParaRPr lang="en-US"/>
          </a:p>
        </p:txBody>
      </p:sp>
      <p:sp>
        <p:nvSpPr>
          <p:cNvPr id="5" name="Footer Placeholder 4">
            <a:extLst>
              <a:ext uri="{FF2B5EF4-FFF2-40B4-BE49-F238E27FC236}">
                <a16:creationId xmlns:a16="http://schemas.microsoft.com/office/drawing/2014/main" id="{7855C4E6-DC96-958C-584F-1A26B436A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CA78F-A99B-4DF1-F503-FEEF0B2DE841}"/>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297972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AC212-EF57-A2A5-83A9-6D255D378D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E5A016-4F3A-AAC9-3CE6-CEA548EC71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E73B86-A4F0-07E0-097D-9C932E0B08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F55B03-3D86-75A6-E8D6-D74B7BBCFC46}"/>
              </a:ext>
            </a:extLst>
          </p:cNvPr>
          <p:cNvSpPr>
            <a:spLocks noGrp="1"/>
          </p:cNvSpPr>
          <p:nvPr>
            <p:ph type="dt" sz="half" idx="10"/>
          </p:nvPr>
        </p:nvSpPr>
        <p:spPr/>
        <p:txBody>
          <a:bodyPr/>
          <a:lstStyle/>
          <a:p>
            <a:fld id="{95DC7654-BED5-8944-A035-598B3D335479}" type="datetimeFigureOut">
              <a:rPr lang="en-US" smtClean="0"/>
              <a:t>1/11/24</a:t>
            </a:fld>
            <a:endParaRPr lang="en-US"/>
          </a:p>
        </p:txBody>
      </p:sp>
      <p:sp>
        <p:nvSpPr>
          <p:cNvPr id="6" name="Footer Placeholder 5">
            <a:extLst>
              <a:ext uri="{FF2B5EF4-FFF2-40B4-BE49-F238E27FC236}">
                <a16:creationId xmlns:a16="http://schemas.microsoft.com/office/drawing/2014/main" id="{23030BDE-4629-C707-B2EF-80109BC803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E754B6-38CD-2091-FDCD-B97BAB99595F}"/>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270278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A68AA-3BA7-1E49-7C2A-4FD3972467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4236A1-1FBF-3B9D-E878-426083887F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DD5E82-50CF-698F-E732-AC37EAB38B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EDFDD8-EE8E-5553-50AF-1046B3401F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F72BAB-5463-9C28-1640-FA8F79E756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B6992D-036D-7CFD-D94B-761121B79D1B}"/>
              </a:ext>
            </a:extLst>
          </p:cNvPr>
          <p:cNvSpPr>
            <a:spLocks noGrp="1"/>
          </p:cNvSpPr>
          <p:nvPr>
            <p:ph type="dt" sz="half" idx="10"/>
          </p:nvPr>
        </p:nvSpPr>
        <p:spPr/>
        <p:txBody>
          <a:bodyPr/>
          <a:lstStyle/>
          <a:p>
            <a:fld id="{95DC7654-BED5-8944-A035-598B3D335479}" type="datetimeFigureOut">
              <a:rPr lang="en-US" smtClean="0"/>
              <a:t>1/11/24</a:t>
            </a:fld>
            <a:endParaRPr lang="en-US"/>
          </a:p>
        </p:txBody>
      </p:sp>
      <p:sp>
        <p:nvSpPr>
          <p:cNvPr id="8" name="Footer Placeholder 7">
            <a:extLst>
              <a:ext uri="{FF2B5EF4-FFF2-40B4-BE49-F238E27FC236}">
                <a16:creationId xmlns:a16="http://schemas.microsoft.com/office/drawing/2014/main" id="{E089BF3A-9C37-4BA8-FC3B-49AFEAFE61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339F9F-EC4F-AD38-7496-50798D6B29E1}"/>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3627357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1AA7-FF54-737F-31B1-F08B50E0D5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E117FD-0BE8-15E7-DEF2-F872E47A829F}"/>
              </a:ext>
            </a:extLst>
          </p:cNvPr>
          <p:cNvSpPr>
            <a:spLocks noGrp="1"/>
          </p:cNvSpPr>
          <p:nvPr>
            <p:ph type="dt" sz="half" idx="10"/>
          </p:nvPr>
        </p:nvSpPr>
        <p:spPr/>
        <p:txBody>
          <a:bodyPr/>
          <a:lstStyle/>
          <a:p>
            <a:fld id="{95DC7654-BED5-8944-A035-598B3D335479}" type="datetimeFigureOut">
              <a:rPr lang="en-US" smtClean="0"/>
              <a:t>1/11/24</a:t>
            </a:fld>
            <a:endParaRPr lang="en-US"/>
          </a:p>
        </p:txBody>
      </p:sp>
      <p:sp>
        <p:nvSpPr>
          <p:cNvPr id="4" name="Footer Placeholder 3">
            <a:extLst>
              <a:ext uri="{FF2B5EF4-FFF2-40B4-BE49-F238E27FC236}">
                <a16:creationId xmlns:a16="http://schemas.microsoft.com/office/drawing/2014/main" id="{899698F1-24A7-DE52-3A22-0E68054172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BD4F5F-06E9-03A0-1644-FA5479C57F48}"/>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2471746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27765-9227-C130-78A1-FCC1C6AE7B59}"/>
              </a:ext>
            </a:extLst>
          </p:cNvPr>
          <p:cNvSpPr>
            <a:spLocks noGrp="1"/>
          </p:cNvSpPr>
          <p:nvPr>
            <p:ph type="dt" sz="half" idx="10"/>
          </p:nvPr>
        </p:nvSpPr>
        <p:spPr/>
        <p:txBody>
          <a:bodyPr/>
          <a:lstStyle/>
          <a:p>
            <a:fld id="{95DC7654-BED5-8944-A035-598B3D335479}" type="datetimeFigureOut">
              <a:rPr lang="en-US" smtClean="0"/>
              <a:t>1/11/24</a:t>
            </a:fld>
            <a:endParaRPr lang="en-US"/>
          </a:p>
        </p:txBody>
      </p:sp>
      <p:sp>
        <p:nvSpPr>
          <p:cNvPr id="3" name="Footer Placeholder 2">
            <a:extLst>
              <a:ext uri="{FF2B5EF4-FFF2-40B4-BE49-F238E27FC236}">
                <a16:creationId xmlns:a16="http://schemas.microsoft.com/office/drawing/2014/main" id="{522E4CC3-1531-7493-7EA0-FE76DFF5BB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CA898E-8D0E-F788-A932-7D98EF6C577A}"/>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2074997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F1AF4-9259-43D7-2CFB-3D44CC3212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ACAED8-3C49-A19B-E07F-EC785FE48D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ABEB95-8181-332C-A2F2-46E1987BD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A73EB-A004-7B19-0984-877D9B4861AF}"/>
              </a:ext>
            </a:extLst>
          </p:cNvPr>
          <p:cNvSpPr>
            <a:spLocks noGrp="1"/>
          </p:cNvSpPr>
          <p:nvPr>
            <p:ph type="dt" sz="half" idx="10"/>
          </p:nvPr>
        </p:nvSpPr>
        <p:spPr/>
        <p:txBody>
          <a:bodyPr/>
          <a:lstStyle/>
          <a:p>
            <a:fld id="{95DC7654-BED5-8944-A035-598B3D335479}" type="datetimeFigureOut">
              <a:rPr lang="en-US" smtClean="0"/>
              <a:t>1/11/24</a:t>
            </a:fld>
            <a:endParaRPr lang="en-US"/>
          </a:p>
        </p:txBody>
      </p:sp>
      <p:sp>
        <p:nvSpPr>
          <p:cNvPr id="6" name="Footer Placeholder 5">
            <a:extLst>
              <a:ext uri="{FF2B5EF4-FFF2-40B4-BE49-F238E27FC236}">
                <a16:creationId xmlns:a16="http://schemas.microsoft.com/office/drawing/2014/main" id="{5BCE85BE-5D98-1C67-0E01-AD615ECBFB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B584E9-9D9D-B80D-A206-7A9B25607879}"/>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627446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7EC6-DC58-FED3-DF4C-C08E43BE27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23AC3A-C740-D544-8EAD-383E3EF29F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C1AE73-7F51-A6C3-EBAB-36F504CAC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901297-A918-E538-890F-259781461C27}"/>
              </a:ext>
            </a:extLst>
          </p:cNvPr>
          <p:cNvSpPr>
            <a:spLocks noGrp="1"/>
          </p:cNvSpPr>
          <p:nvPr>
            <p:ph type="dt" sz="half" idx="10"/>
          </p:nvPr>
        </p:nvSpPr>
        <p:spPr/>
        <p:txBody>
          <a:bodyPr/>
          <a:lstStyle/>
          <a:p>
            <a:fld id="{95DC7654-BED5-8944-A035-598B3D335479}" type="datetimeFigureOut">
              <a:rPr lang="en-US" smtClean="0"/>
              <a:t>1/11/24</a:t>
            </a:fld>
            <a:endParaRPr lang="en-US"/>
          </a:p>
        </p:txBody>
      </p:sp>
      <p:sp>
        <p:nvSpPr>
          <p:cNvPr id="6" name="Footer Placeholder 5">
            <a:extLst>
              <a:ext uri="{FF2B5EF4-FFF2-40B4-BE49-F238E27FC236}">
                <a16:creationId xmlns:a16="http://schemas.microsoft.com/office/drawing/2014/main" id="{67C35A3C-1A3C-5924-C0BB-13A669284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331A6B-802E-2FF3-BE68-09F39C6B6BEE}"/>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3070251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4CE3AD-68C9-A1BF-0667-DE2B9BB07B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1B8707-8C34-37F8-106C-12AD232D5B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B1787-0AA8-0AC5-EC27-00013B5475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C7654-BED5-8944-A035-598B3D335479}" type="datetimeFigureOut">
              <a:rPr lang="en-US" smtClean="0"/>
              <a:t>1/11/24</a:t>
            </a:fld>
            <a:endParaRPr lang="en-US"/>
          </a:p>
        </p:txBody>
      </p:sp>
      <p:sp>
        <p:nvSpPr>
          <p:cNvPr id="5" name="Footer Placeholder 4">
            <a:extLst>
              <a:ext uri="{FF2B5EF4-FFF2-40B4-BE49-F238E27FC236}">
                <a16:creationId xmlns:a16="http://schemas.microsoft.com/office/drawing/2014/main" id="{D6D74BB0-DCF0-90EE-6267-5F97FC63F5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F99744-DC1C-B4D5-816F-F9240F8D1B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9D98C4-E56F-DC44-9F99-E9C564185C2E}" type="slidenum">
              <a:rPr lang="en-US" smtClean="0"/>
              <a:t>‹#›</a:t>
            </a:fld>
            <a:endParaRPr lang="en-US"/>
          </a:p>
        </p:txBody>
      </p:sp>
    </p:spTree>
    <p:extLst>
      <p:ext uri="{BB962C8B-B14F-4D97-AF65-F5344CB8AC3E}">
        <p14:creationId xmlns:p14="http://schemas.microsoft.com/office/powerpoint/2010/main" val="2853636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23.xml"/><Relationship Id="rId3" Type="http://schemas.openxmlformats.org/officeDocument/2006/relationships/slide" Target="slide8.xml"/><Relationship Id="rId7" Type="http://schemas.openxmlformats.org/officeDocument/2006/relationships/slide" Target="slide17.xml"/><Relationship Id="rId12" Type="http://schemas.openxmlformats.org/officeDocument/2006/relationships/slide" Target="slide22.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6.xml"/><Relationship Id="rId11" Type="http://schemas.openxmlformats.org/officeDocument/2006/relationships/slide" Target="slide21.xml"/><Relationship Id="rId5" Type="http://schemas.openxmlformats.org/officeDocument/2006/relationships/slide" Target="slide15.xml"/><Relationship Id="rId15" Type="http://schemas.openxmlformats.org/officeDocument/2006/relationships/slide" Target="slide25.xml"/><Relationship Id="rId10" Type="http://schemas.openxmlformats.org/officeDocument/2006/relationships/slide" Target="slide20.xml"/><Relationship Id="rId4" Type="http://schemas.openxmlformats.org/officeDocument/2006/relationships/slide" Target="slide14.xml"/><Relationship Id="rId9" Type="http://schemas.openxmlformats.org/officeDocument/2006/relationships/slide" Target="slide19.xml"/><Relationship Id="rId14" Type="http://schemas.openxmlformats.org/officeDocument/2006/relationships/slide" Target="slide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E3E6F-753C-233F-3165-44135D963C45}"/>
              </a:ext>
            </a:extLst>
          </p:cNvPr>
          <p:cNvSpPr>
            <a:spLocks noGrp="1"/>
          </p:cNvSpPr>
          <p:nvPr>
            <p:ph type="title"/>
          </p:nvPr>
        </p:nvSpPr>
        <p:spPr/>
        <p:txBody>
          <a:bodyPr/>
          <a:lstStyle/>
          <a:p>
            <a:r>
              <a:rPr lang="en-US" dirty="0"/>
              <a:t>Files to Open</a:t>
            </a:r>
          </a:p>
        </p:txBody>
      </p:sp>
      <p:sp>
        <p:nvSpPr>
          <p:cNvPr id="3" name="Content Placeholder 2">
            <a:extLst>
              <a:ext uri="{FF2B5EF4-FFF2-40B4-BE49-F238E27FC236}">
                <a16:creationId xmlns:a16="http://schemas.microsoft.com/office/drawing/2014/main" id="{633A7CA5-0D17-D6B8-0855-C8A308531A16}"/>
              </a:ext>
            </a:extLst>
          </p:cNvPr>
          <p:cNvSpPr>
            <a:spLocks noGrp="1"/>
          </p:cNvSpPr>
          <p:nvPr>
            <p:ph idx="1"/>
          </p:nvPr>
        </p:nvSpPr>
        <p:spPr/>
        <p:txBody>
          <a:bodyPr/>
          <a:lstStyle/>
          <a:p>
            <a:r>
              <a:rPr lang="en-US" dirty="0"/>
              <a:t>Print out this file</a:t>
            </a:r>
          </a:p>
          <a:p>
            <a:r>
              <a:rPr lang="en-US" dirty="0"/>
              <a:t>CV/cover letter/statements (also print)</a:t>
            </a:r>
          </a:p>
          <a:p>
            <a:r>
              <a:rPr lang="en-US" dirty="0"/>
              <a:t>Research overview slides</a:t>
            </a:r>
          </a:p>
          <a:p>
            <a:r>
              <a:rPr lang="en-US" dirty="0"/>
              <a:t>Planned course syllabus</a:t>
            </a:r>
          </a:p>
          <a:p>
            <a:r>
              <a:rPr lang="en-US" dirty="0"/>
              <a:t>Department website/research profiles</a:t>
            </a:r>
          </a:p>
          <a:p>
            <a:r>
              <a:rPr lang="en-US" dirty="0"/>
              <a:t>Existing collaboration proposal (print)</a:t>
            </a:r>
          </a:p>
        </p:txBody>
      </p:sp>
    </p:spTree>
    <p:extLst>
      <p:ext uri="{BB962C8B-B14F-4D97-AF65-F5344CB8AC3E}">
        <p14:creationId xmlns:p14="http://schemas.microsoft.com/office/powerpoint/2010/main" val="3002622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2497-548B-C0FC-8EAF-C7523ADEEF83}"/>
              </a:ext>
            </a:extLst>
          </p:cNvPr>
          <p:cNvSpPr>
            <a:spLocks noGrp="1"/>
          </p:cNvSpPr>
          <p:nvPr>
            <p:ph type="title"/>
          </p:nvPr>
        </p:nvSpPr>
        <p:spPr/>
        <p:txBody>
          <a:bodyPr/>
          <a:lstStyle/>
          <a:p>
            <a:r>
              <a:rPr lang="en-US" dirty="0"/>
              <a:t>Research Plan (Cont.)</a:t>
            </a:r>
          </a:p>
        </p:txBody>
      </p:sp>
      <p:sp>
        <p:nvSpPr>
          <p:cNvPr id="3" name="Content Placeholder 2">
            <a:extLst>
              <a:ext uri="{FF2B5EF4-FFF2-40B4-BE49-F238E27FC236}">
                <a16:creationId xmlns:a16="http://schemas.microsoft.com/office/drawing/2014/main" id="{62F02936-6C48-D3C5-FD78-0F7DD77F667B}"/>
              </a:ext>
            </a:extLst>
          </p:cNvPr>
          <p:cNvSpPr>
            <a:spLocks noGrp="1"/>
          </p:cNvSpPr>
          <p:nvPr>
            <p:ph idx="1"/>
          </p:nvPr>
        </p:nvSpPr>
        <p:spPr/>
        <p:txBody>
          <a:bodyPr>
            <a:normAutofit/>
          </a:bodyPr>
          <a:lstStyle/>
          <a:p>
            <a:r>
              <a:rPr lang="en-US" dirty="0"/>
              <a:t>Another research direction that I plan to pursue in parallel is also at the system level, but addresses the communication bottleneck at the on-chip/off-chip interface from a different perspective.</a:t>
            </a:r>
          </a:p>
          <a:p>
            <a:r>
              <a:rPr lang="en-US" dirty="0"/>
              <a:t>It aims at further increasing the I/O density, which is currently limited by the large pitch requirement of optical fiber arrays. Specifically, there have been some recent effort routing optical signals across multiple layers of waveguides. While I look forward to collaborating with device design experts to improve the loss of the vertical coupling and make the coupling elements as compact as possible,</a:t>
            </a:r>
          </a:p>
        </p:txBody>
      </p:sp>
      <p:sp>
        <p:nvSpPr>
          <p:cNvPr id="4" name="Action Button: Return 3">
            <a:hlinkClick r:id="rId2" action="ppaction://hlinksldjump" highlightClick="1"/>
            <a:extLst>
              <a:ext uri="{FF2B5EF4-FFF2-40B4-BE49-F238E27FC236}">
                <a16:creationId xmlns:a16="http://schemas.microsoft.com/office/drawing/2014/main" id="{CCFBE6AE-ED33-E102-20FA-E94596712A38}"/>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8247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2497-548B-C0FC-8EAF-C7523ADEEF83}"/>
              </a:ext>
            </a:extLst>
          </p:cNvPr>
          <p:cNvSpPr>
            <a:spLocks noGrp="1"/>
          </p:cNvSpPr>
          <p:nvPr>
            <p:ph type="title"/>
          </p:nvPr>
        </p:nvSpPr>
        <p:spPr/>
        <p:txBody>
          <a:bodyPr/>
          <a:lstStyle/>
          <a:p>
            <a:r>
              <a:rPr lang="en-US" dirty="0"/>
              <a:t>Research Plan (Cont.)</a:t>
            </a:r>
          </a:p>
        </p:txBody>
      </p:sp>
      <p:sp>
        <p:nvSpPr>
          <p:cNvPr id="3" name="Content Placeholder 2">
            <a:extLst>
              <a:ext uri="{FF2B5EF4-FFF2-40B4-BE49-F238E27FC236}">
                <a16:creationId xmlns:a16="http://schemas.microsoft.com/office/drawing/2014/main" id="{62F02936-6C48-D3C5-FD78-0F7DD77F667B}"/>
              </a:ext>
            </a:extLst>
          </p:cNvPr>
          <p:cNvSpPr>
            <a:spLocks noGrp="1"/>
          </p:cNvSpPr>
          <p:nvPr>
            <p:ph idx="1"/>
          </p:nvPr>
        </p:nvSpPr>
        <p:spPr/>
        <p:txBody>
          <a:bodyPr>
            <a:normAutofit lnSpcReduction="10000"/>
          </a:bodyPr>
          <a:lstStyle/>
          <a:p>
            <a:r>
              <a:rPr lang="en-US" dirty="0"/>
              <a:t>I also intend to consider it an enabling technology, and look into its system-level applications, such as having a multi-layered optical I/O that immediately manifolds the I/O bandwidth density.</a:t>
            </a:r>
          </a:p>
          <a:p>
            <a:r>
              <a:rPr lang="en-US" dirty="0"/>
              <a:t>Furthermore, with the potential application of some emerging optical packaging technologies, such as photonic wire bonding, we could imaging having the compute chips, equipped with the 3D optical I/</a:t>
            </a:r>
            <a:r>
              <a:rPr lang="en-US" dirty="0" err="1"/>
              <a:t>Os</a:t>
            </a:r>
            <a:r>
              <a:rPr lang="en-US" dirty="0"/>
              <a:t>, sitting closely next to each other and connects through photonic wire bonds without the need for going into bulky optical fibers.</a:t>
            </a:r>
          </a:p>
          <a:p>
            <a:r>
              <a:rPr lang="en-US" dirty="0"/>
              <a:t>Another option is to combine this with die-to-wafer bonding, and directly have multiple compute dies optically connected at wafer-level.</a:t>
            </a:r>
          </a:p>
        </p:txBody>
      </p:sp>
      <p:sp>
        <p:nvSpPr>
          <p:cNvPr id="4" name="Action Button: Return 3">
            <a:hlinkClick r:id="rId2" action="ppaction://hlinksldjump" highlightClick="1"/>
            <a:extLst>
              <a:ext uri="{FF2B5EF4-FFF2-40B4-BE49-F238E27FC236}">
                <a16:creationId xmlns:a16="http://schemas.microsoft.com/office/drawing/2014/main" id="{A41119AC-C29B-1741-1444-BC16C7F09E03}"/>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6998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2497-548B-C0FC-8EAF-C7523ADEEF83}"/>
              </a:ext>
            </a:extLst>
          </p:cNvPr>
          <p:cNvSpPr>
            <a:spLocks noGrp="1"/>
          </p:cNvSpPr>
          <p:nvPr>
            <p:ph type="title"/>
          </p:nvPr>
        </p:nvSpPr>
        <p:spPr/>
        <p:txBody>
          <a:bodyPr/>
          <a:lstStyle/>
          <a:p>
            <a:r>
              <a:rPr lang="en-US" dirty="0"/>
              <a:t>Research Plan (Cont.)</a:t>
            </a:r>
          </a:p>
        </p:txBody>
      </p:sp>
      <p:sp>
        <p:nvSpPr>
          <p:cNvPr id="3" name="Content Placeholder 2">
            <a:extLst>
              <a:ext uri="{FF2B5EF4-FFF2-40B4-BE49-F238E27FC236}">
                <a16:creationId xmlns:a16="http://schemas.microsoft.com/office/drawing/2014/main" id="{62F02936-6C48-D3C5-FD78-0F7DD77F667B}"/>
              </a:ext>
            </a:extLst>
          </p:cNvPr>
          <p:cNvSpPr>
            <a:spLocks noGrp="1"/>
          </p:cNvSpPr>
          <p:nvPr>
            <p:ph idx="1"/>
          </p:nvPr>
        </p:nvSpPr>
        <p:spPr/>
        <p:txBody>
          <a:bodyPr>
            <a:normAutofit/>
          </a:bodyPr>
          <a:lstStyle/>
          <a:p>
            <a:r>
              <a:rPr lang="en-US" dirty="0"/>
              <a:t>It is also a potential pathway to circumventing the silicon interposers currently used connect multiple compute chips on the same board, which is also reportedly reaching its bandwidth limit.</a:t>
            </a:r>
          </a:p>
          <a:p>
            <a:r>
              <a:rPr lang="en-US" dirty="0"/>
              <a:t>And I see potential applications of such connectivity technology in emerging computing system architectures such as resource disaggregation.</a:t>
            </a:r>
          </a:p>
        </p:txBody>
      </p:sp>
      <p:sp>
        <p:nvSpPr>
          <p:cNvPr id="4" name="Action Button: Return 3">
            <a:hlinkClick r:id="rId2" action="ppaction://hlinksldjump" highlightClick="1"/>
            <a:extLst>
              <a:ext uri="{FF2B5EF4-FFF2-40B4-BE49-F238E27FC236}">
                <a16:creationId xmlns:a16="http://schemas.microsoft.com/office/drawing/2014/main" id="{8EB5B0E4-285E-F0AC-C20E-4E5EAA92B109}"/>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458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2497-548B-C0FC-8EAF-C7523ADEEF83}"/>
              </a:ext>
            </a:extLst>
          </p:cNvPr>
          <p:cNvSpPr>
            <a:spLocks noGrp="1"/>
          </p:cNvSpPr>
          <p:nvPr>
            <p:ph type="title"/>
          </p:nvPr>
        </p:nvSpPr>
        <p:spPr/>
        <p:txBody>
          <a:bodyPr/>
          <a:lstStyle/>
          <a:p>
            <a:r>
              <a:rPr lang="en-US" dirty="0"/>
              <a:t>Research Plan (Cont.)</a:t>
            </a:r>
          </a:p>
        </p:txBody>
      </p:sp>
      <p:sp>
        <p:nvSpPr>
          <p:cNvPr id="3" name="Content Placeholder 2">
            <a:extLst>
              <a:ext uri="{FF2B5EF4-FFF2-40B4-BE49-F238E27FC236}">
                <a16:creationId xmlns:a16="http://schemas.microsoft.com/office/drawing/2014/main" id="{62F02936-6C48-D3C5-FD78-0F7DD77F667B}"/>
              </a:ext>
            </a:extLst>
          </p:cNvPr>
          <p:cNvSpPr>
            <a:spLocks noGrp="1"/>
          </p:cNvSpPr>
          <p:nvPr>
            <p:ph idx="1"/>
          </p:nvPr>
        </p:nvSpPr>
        <p:spPr/>
        <p:txBody>
          <a:bodyPr>
            <a:normAutofit/>
          </a:bodyPr>
          <a:lstStyle/>
          <a:p>
            <a:r>
              <a:rPr lang="en-US" dirty="0"/>
              <a:t>There are also some other research directions that I have been thinking of.</a:t>
            </a:r>
          </a:p>
          <a:p>
            <a:pPr lvl="1"/>
            <a:r>
              <a:rPr lang="en-US" dirty="0"/>
              <a:t>With the growth of edge and ubiquitous computing, there’s an motivation of combining optical I/O with wireless communication, especially the receiving end of the massive antenna arrays. The limit on electrical pin numbers and the signal processing overhead prevent the number of antenna elements of a single 2-D array from scaling beyond 1024 or so. And there are initial looks into enabling the further scaling of antenna array systems through an optically connected backplane.</a:t>
            </a:r>
          </a:p>
        </p:txBody>
      </p:sp>
      <p:sp>
        <p:nvSpPr>
          <p:cNvPr id="4" name="Action Button: Return 3">
            <a:hlinkClick r:id="rId2" action="ppaction://hlinksldjump" highlightClick="1"/>
            <a:extLst>
              <a:ext uri="{FF2B5EF4-FFF2-40B4-BE49-F238E27FC236}">
                <a16:creationId xmlns:a16="http://schemas.microsoft.com/office/drawing/2014/main" id="{0F2E3991-C95C-0B24-F921-1139C1B87839}"/>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3534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33822-07B3-8F10-DD42-E1D7359B5215}"/>
              </a:ext>
            </a:extLst>
          </p:cNvPr>
          <p:cNvSpPr>
            <a:spLocks noGrp="1"/>
          </p:cNvSpPr>
          <p:nvPr>
            <p:ph type="title"/>
          </p:nvPr>
        </p:nvSpPr>
        <p:spPr/>
        <p:txBody>
          <a:bodyPr/>
          <a:lstStyle/>
          <a:p>
            <a:r>
              <a:rPr lang="en-US" dirty="0"/>
              <a:t>Most Significant Work</a:t>
            </a:r>
          </a:p>
        </p:txBody>
      </p:sp>
      <p:sp>
        <p:nvSpPr>
          <p:cNvPr id="3" name="Content Placeholder 2">
            <a:extLst>
              <a:ext uri="{FF2B5EF4-FFF2-40B4-BE49-F238E27FC236}">
                <a16:creationId xmlns:a16="http://schemas.microsoft.com/office/drawing/2014/main" id="{C275E5B5-3758-9005-9F49-B2F63B6409B2}"/>
              </a:ext>
            </a:extLst>
          </p:cNvPr>
          <p:cNvSpPr>
            <a:spLocks noGrp="1"/>
          </p:cNvSpPr>
          <p:nvPr>
            <p:ph idx="1"/>
          </p:nvPr>
        </p:nvSpPr>
        <p:spPr/>
        <p:txBody>
          <a:bodyPr/>
          <a:lstStyle/>
          <a:p>
            <a:r>
              <a:rPr lang="en-US" dirty="0"/>
              <a:t>The work that I have been doing since my postdoc appointment.</a:t>
            </a:r>
          </a:p>
          <a:p>
            <a:r>
              <a:rPr lang="en-US" dirty="0"/>
              <a:t>A silicon photonics optical link architecture, leveraging dense wavelength-division multiplexing (DWDM), to allow for massive wavelength parallelism and scalability, and achieve ultra-high bandwidth and energy efficiency for chip-to-chip communication.</a:t>
            </a:r>
          </a:p>
          <a:p>
            <a:r>
              <a:rPr lang="en-US" dirty="0"/>
              <a:t>Significance: design with 3D integration and co-packageability in mind. Proof-of-concept for bringing optical I/O into the compute socket.</a:t>
            </a:r>
          </a:p>
          <a:p>
            <a:r>
              <a:rPr lang="en-US" dirty="0"/>
              <a:t>Importance to my research agenda: at the center of my research; integrated much of the skills and expertise acquired during my PhD.</a:t>
            </a:r>
          </a:p>
          <a:p>
            <a:endParaRPr lang="en-US" dirty="0"/>
          </a:p>
        </p:txBody>
      </p:sp>
      <p:sp>
        <p:nvSpPr>
          <p:cNvPr id="4" name="Action Button: Return 3">
            <a:hlinkClick r:id="rId2" action="ppaction://hlinksldjump" highlightClick="1"/>
            <a:extLst>
              <a:ext uri="{FF2B5EF4-FFF2-40B4-BE49-F238E27FC236}">
                <a16:creationId xmlns:a16="http://schemas.microsoft.com/office/drawing/2014/main" id="{AB2E16B1-C4B4-0F97-D885-92EAF3021B34}"/>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5903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5212-CD74-A9D8-882B-BB6A025C9620}"/>
              </a:ext>
            </a:extLst>
          </p:cNvPr>
          <p:cNvSpPr>
            <a:spLocks noGrp="1"/>
          </p:cNvSpPr>
          <p:nvPr>
            <p:ph type="title"/>
          </p:nvPr>
        </p:nvSpPr>
        <p:spPr/>
        <p:txBody>
          <a:bodyPr/>
          <a:lstStyle/>
          <a:p>
            <a:r>
              <a:rPr lang="en-US" dirty="0"/>
              <a:t>Potential Collaboration</a:t>
            </a:r>
          </a:p>
        </p:txBody>
      </p:sp>
      <p:sp>
        <p:nvSpPr>
          <p:cNvPr id="3" name="Content Placeholder 2">
            <a:extLst>
              <a:ext uri="{FF2B5EF4-FFF2-40B4-BE49-F238E27FC236}">
                <a16:creationId xmlns:a16="http://schemas.microsoft.com/office/drawing/2014/main" id="{93A378C8-2E80-FCDA-7311-E9832195E246}"/>
              </a:ext>
            </a:extLst>
          </p:cNvPr>
          <p:cNvSpPr>
            <a:spLocks noGrp="1"/>
          </p:cNvSpPr>
          <p:nvPr>
            <p:ph idx="1"/>
          </p:nvPr>
        </p:nvSpPr>
        <p:spPr/>
        <p:txBody>
          <a:bodyPr/>
          <a:lstStyle/>
          <a:p>
            <a:r>
              <a:rPr lang="en-US" dirty="0"/>
              <a:t>Tong Zhang, Liu Liu: computer architecture and systems</a:t>
            </a:r>
          </a:p>
          <a:p>
            <a:r>
              <a:rPr lang="en-US" dirty="0"/>
              <a:t>Rena Huang, </a:t>
            </a:r>
            <a:r>
              <a:rPr lang="en-US" dirty="0" err="1"/>
              <a:t>Ishwara</a:t>
            </a:r>
            <a:r>
              <a:rPr lang="en-US" dirty="0"/>
              <a:t> </a:t>
            </a:r>
            <a:r>
              <a:rPr lang="en-US"/>
              <a:t>Bhat: device </a:t>
            </a:r>
            <a:r>
              <a:rPr lang="en-US" dirty="0"/>
              <a:t>physics</a:t>
            </a:r>
          </a:p>
          <a:p>
            <a:r>
              <a:rPr lang="en-US" dirty="0"/>
              <a:t>Mona Hella: high-speed transceiver circuits</a:t>
            </a:r>
          </a:p>
          <a:p>
            <a:r>
              <a:rPr lang="en-US" dirty="0"/>
              <a:t>3D heterogeneous integration: James Lu</a:t>
            </a:r>
          </a:p>
        </p:txBody>
      </p:sp>
      <p:sp>
        <p:nvSpPr>
          <p:cNvPr id="4" name="Action Button: Return 3">
            <a:hlinkClick r:id="rId2" action="ppaction://hlinksldjump" highlightClick="1"/>
            <a:extLst>
              <a:ext uri="{FF2B5EF4-FFF2-40B4-BE49-F238E27FC236}">
                <a16:creationId xmlns:a16="http://schemas.microsoft.com/office/drawing/2014/main" id="{1C174CAF-6CD8-894E-9215-6683FAA67E0A}"/>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2302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EB93-5752-BB61-77FC-67117FB30EEA}"/>
              </a:ext>
            </a:extLst>
          </p:cNvPr>
          <p:cNvSpPr>
            <a:spLocks noGrp="1"/>
          </p:cNvSpPr>
          <p:nvPr>
            <p:ph type="title"/>
          </p:nvPr>
        </p:nvSpPr>
        <p:spPr/>
        <p:txBody>
          <a:bodyPr/>
          <a:lstStyle/>
          <a:p>
            <a:r>
              <a:rPr lang="en-US" dirty="0"/>
              <a:t>Funding Plan</a:t>
            </a:r>
          </a:p>
        </p:txBody>
      </p:sp>
      <p:sp>
        <p:nvSpPr>
          <p:cNvPr id="3" name="Content Placeholder 2">
            <a:extLst>
              <a:ext uri="{FF2B5EF4-FFF2-40B4-BE49-F238E27FC236}">
                <a16:creationId xmlns:a16="http://schemas.microsoft.com/office/drawing/2014/main" id="{95E76FD8-C81C-3DA0-1A79-B43627EF9C34}"/>
              </a:ext>
            </a:extLst>
          </p:cNvPr>
          <p:cNvSpPr>
            <a:spLocks noGrp="1"/>
          </p:cNvSpPr>
          <p:nvPr>
            <p:ph idx="1"/>
          </p:nvPr>
        </p:nvSpPr>
        <p:spPr/>
        <p:txBody>
          <a:bodyPr/>
          <a:lstStyle/>
          <a:p>
            <a:r>
              <a:rPr lang="en-US" dirty="0"/>
              <a:t>Experience: SRC, DARPA, ARPA-E</a:t>
            </a:r>
          </a:p>
          <a:p>
            <a:endParaRPr lang="en-US" dirty="0"/>
          </a:p>
          <a:p>
            <a:r>
              <a:rPr lang="en-US" dirty="0"/>
              <a:t>Plan: write as many as I can, but maybe NSF, SRC, industry fundings more suitable for junior faculty? Please correct me if I am wrong.</a:t>
            </a:r>
          </a:p>
        </p:txBody>
      </p:sp>
      <p:sp>
        <p:nvSpPr>
          <p:cNvPr id="4" name="Action Button: Return 3">
            <a:hlinkClick r:id="rId2" action="ppaction://hlinksldjump" highlightClick="1"/>
            <a:extLst>
              <a:ext uri="{FF2B5EF4-FFF2-40B4-BE49-F238E27FC236}">
                <a16:creationId xmlns:a16="http://schemas.microsoft.com/office/drawing/2014/main" id="{7C72A3EB-9366-BCE8-4932-8BAF2B4EEEF8}"/>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9126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FFD9A-9442-6082-D5FB-93982F84F34D}"/>
              </a:ext>
            </a:extLst>
          </p:cNvPr>
          <p:cNvSpPr>
            <a:spLocks noGrp="1"/>
          </p:cNvSpPr>
          <p:nvPr>
            <p:ph type="title"/>
          </p:nvPr>
        </p:nvSpPr>
        <p:spPr/>
        <p:txBody>
          <a:bodyPr/>
          <a:lstStyle/>
          <a:p>
            <a:r>
              <a:rPr lang="en-US" dirty="0"/>
              <a:t>Teaching Experience</a:t>
            </a:r>
          </a:p>
        </p:txBody>
      </p:sp>
      <p:sp>
        <p:nvSpPr>
          <p:cNvPr id="3" name="Content Placeholder 2">
            <a:extLst>
              <a:ext uri="{FF2B5EF4-FFF2-40B4-BE49-F238E27FC236}">
                <a16:creationId xmlns:a16="http://schemas.microsoft.com/office/drawing/2014/main" id="{4F612A5B-8434-0310-04A3-611DD37CDCFC}"/>
              </a:ext>
            </a:extLst>
          </p:cNvPr>
          <p:cNvSpPr>
            <a:spLocks noGrp="1"/>
          </p:cNvSpPr>
          <p:nvPr>
            <p:ph idx="1"/>
          </p:nvPr>
        </p:nvSpPr>
        <p:spPr/>
        <p:txBody>
          <a:bodyPr/>
          <a:lstStyle/>
          <a:p>
            <a:r>
              <a:rPr lang="en-US" dirty="0"/>
              <a:t>Undergraduate:</a:t>
            </a:r>
          </a:p>
          <a:p>
            <a:pPr lvl="1"/>
            <a:r>
              <a:rPr lang="en-US" dirty="0"/>
              <a:t>Embedded system. More characterized by its lab design.</a:t>
            </a:r>
          </a:p>
          <a:p>
            <a:pPr lvl="1"/>
            <a:r>
              <a:rPr lang="en-US" dirty="0"/>
              <a:t>Digital logic. Prepared for but ended up not teaching because of a funding change.</a:t>
            </a:r>
          </a:p>
          <a:p>
            <a:pPr lvl="1"/>
            <a:endParaRPr lang="en-US" dirty="0"/>
          </a:p>
          <a:p>
            <a:r>
              <a:rPr lang="en-US" dirty="0"/>
              <a:t>Graduate:</a:t>
            </a:r>
          </a:p>
          <a:p>
            <a:pPr lvl="1"/>
            <a:r>
              <a:rPr lang="en-US" dirty="0"/>
              <a:t>Guest lecture for a few of my supervisor’s course.</a:t>
            </a:r>
          </a:p>
          <a:p>
            <a:pPr lvl="1"/>
            <a:r>
              <a:rPr lang="en-US" dirty="0"/>
              <a:t>Topic more related to research.</a:t>
            </a:r>
          </a:p>
        </p:txBody>
      </p:sp>
      <p:sp>
        <p:nvSpPr>
          <p:cNvPr id="4" name="Action Button: Return 3">
            <a:hlinkClick r:id="rId2" action="ppaction://hlinksldjump" highlightClick="1"/>
            <a:extLst>
              <a:ext uri="{FF2B5EF4-FFF2-40B4-BE49-F238E27FC236}">
                <a16:creationId xmlns:a16="http://schemas.microsoft.com/office/drawing/2014/main" id="{CE7106E2-3E4E-67F9-ED51-5E7414EC1712}"/>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2621403-2759-1B7F-F979-860276B64782}"/>
              </a:ext>
            </a:extLst>
          </p:cNvPr>
          <p:cNvSpPr txBox="1"/>
          <p:nvPr/>
        </p:nvSpPr>
        <p:spPr>
          <a:xfrm>
            <a:off x="-3179752" y="584036"/>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192122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94BB0-9FF7-FCBA-FC83-3203E5AFBB34}"/>
              </a:ext>
            </a:extLst>
          </p:cNvPr>
          <p:cNvSpPr>
            <a:spLocks noGrp="1"/>
          </p:cNvSpPr>
          <p:nvPr>
            <p:ph type="title"/>
          </p:nvPr>
        </p:nvSpPr>
        <p:spPr/>
        <p:txBody>
          <a:bodyPr/>
          <a:lstStyle/>
          <a:p>
            <a:r>
              <a:rPr lang="en-US" dirty="0"/>
              <a:t>Teaching Plan</a:t>
            </a:r>
          </a:p>
        </p:txBody>
      </p:sp>
      <p:sp>
        <p:nvSpPr>
          <p:cNvPr id="3" name="Content Placeholder 2">
            <a:extLst>
              <a:ext uri="{FF2B5EF4-FFF2-40B4-BE49-F238E27FC236}">
                <a16:creationId xmlns:a16="http://schemas.microsoft.com/office/drawing/2014/main" id="{6FAFA99E-DA17-548F-E7E7-410B007ED192}"/>
              </a:ext>
            </a:extLst>
          </p:cNvPr>
          <p:cNvSpPr>
            <a:spLocks noGrp="1"/>
          </p:cNvSpPr>
          <p:nvPr>
            <p:ph idx="1"/>
          </p:nvPr>
        </p:nvSpPr>
        <p:spPr/>
        <p:txBody>
          <a:bodyPr>
            <a:normAutofit fontScale="77500" lnSpcReduction="20000"/>
          </a:bodyPr>
          <a:lstStyle/>
          <a:p>
            <a:r>
              <a:rPr lang="en-US" dirty="0"/>
              <a:t>Undergrad fundamentals</a:t>
            </a:r>
          </a:p>
          <a:p>
            <a:pPr lvl="1"/>
            <a:r>
              <a:rPr lang="en-US" dirty="0"/>
              <a:t>Electronic circuits; digital logic/circuits; embedded systems</a:t>
            </a:r>
          </a:p>
          <a:p>
            <a:endParaRPr lang="en-US" dirty="0"/>
          </a:p>
          <a:p>
            <a:r>
              <a:rPr lang="en-US" dirty="0"/>
              <a:t>Field related</a:t>
            </a:r>
          </a:p>
          <a:p>
            <a:pPr lvl="1"/>
            <a:r>
              <a:rPr lang="en-US" dirty="0"/>
              <a:t>Basic electro-magnetic waves; fiber optics</a:t>
            </a:r>
          </a:p>
          <a:p>
            <a:endParaRPr lang="en-US" dirty="0"/>
          </a:p>
          <a:p>
            <a:r>
              <a:rPr lang="en-US" dirty="0"/>
              <a:t>Open to teach (having taken class and considering helpful to my own knowledge)</a:t>
            </a:r>
          </a:p>
          <a:p>
            <a:pPr lvl="1"/>
            <a:r>
              <a:rPr lang="en-US" dirty="0"/>
              <a:t>Computer architecture/system related</a:t>
            </a:r>
          </a:p>
          <a:p>
            <a:endParaRPr lang="en-US" dirty="0"/>
          </a:p>
          <a:p>
            <a:r>
              <a:rPr lang="en-US" dirty="0"/>
              <a:t>New courses</a:t>
            </a:r>
          </a:p>
          <a:p>
            <a:pPr lvl="1"/>
            <a:r>
              <a:rPr lang="en-US" dirty="0"/>
              <a:t>More research related: EPDA, optical interconnects</a:t>
            </a:r>
          </a:p>
          <a:p>
            <a:pPr lvl="1"/>
            <a:endParaRPr lang="en-US" dirty="0"/>
          </a:p>
          <a:p>
            <a:r>
              <a:rPr lang="en-US" dirty="0"/>
              <a:t>Question: course assigned by interest/expertise or need?</a:t>
            </a:r>
          </a:p>
          <a:p>
            <a:pPr lvl="1"/>
            <a:endParaRPr lang="en-US" dirty="0"/>
          </a:p>
        </p:txBody>
      </p:sp>
      <p:sp>
        <p:nvSpPr>
          <p:cNvPr id="4" name="Action Button: Return 3">
            <a:hlinkClick r:id="rId2" action="ppaction://hlinksldjump" highlightClick="1"/>
            <a:extLst>
              <a:ext uri="{FF2B5EF4-FFF2-40B4-BE49-F238E27FC236}">
                <a16:creationId xmlns:a16="http://schemas.microsoft.com/office/drawing/2014/main" id="{642AA395-C3F5-546F-9C1A-04926183E053}"/>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8830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5408-9A3A-919F-DA8F-43FD704073FC}"/>
              </a:ext>
            </a:extLst>
          </p:cNvPr>
          <p:cNvSpPr>
            <a:spLocks noGrp="1"/>
          </p:cNvSpPr>
          <p:nvPr>
            <p:ph type="title"/>
          </p:nvPr>
        </p:nvSpPr>
        <p:spPr/>
        <p:txBody>
          <a:bodyPr/>
          <a:lstStyle/>
          <a:p>
            <a:r>
              <a:rPr lang="en-US" dirty="0"/>
              <a:t>Diversity, Equity, and Inclusion Plan</a:t>
            </a:r>
          </a:p>
        </p:txBody>
      </p:sp>
      <p:sp>
        <p:nvSpPr>
          <p:cNvPr id="3" name="Content Placeholder 2">
            <a:extLst>
              <a:ext uri="{FF2B5EF4-FFF2-40B4-BE49-F238E27FC236}">
                <a16:creationId xmlns:a16="http://schemas.microsoft.com/office/drawing/2014/main" id="{41445DC1-87B3-C1B9-99C1-C1C5FF4BEF63}"/>
              </a:ext>
            </a:extLst>
          </p:cNvPr>
          <p:cNvSpPr>
            <a:spLocks noGrp="1"/>
          </p:cNvSpPr>
          <p:nvPr>
            <p:ph idx="1"/>
          </p:nvPr>
        </p:nvSpPr>
        <p:spPr/>
        <p:txBody>
          <a:bodyPr>
            <a:normAutofit lnSpcReduction="10000"/>
          </a:bodyPr>
          <a:lstStyle/>
          <a:p>
            <a:r>
              <a:rPr lang="en-US" dirty="0"/>
              <a:t>First equip myself with the awareness of all source of diversity.</a:t>
            </a:r>
          </a:p>
          <a:p>
            <a:pPr lvl="1"/>
            <a:r>
              <a:rPr lang="en-US" dirty="0"/>
              <a:t>Something I learned from workshops: academia diversity.</a:t>
            </a:r>
          </a:p>
          <a:p>
            <a:r>
              <a:rPr lang="en-US" dirty="0"/>
              <a:t>Experience</a:t>
            </a:r>
          </a:p>
          <a:p>
            <a:pPr lvl="1"/>
            <a:r>
              <a:rPr lang="en-US" dirty="0"/>
              <a:t>Diversity in my research group.</a:t>
            </a:r>
          </a:p>
          <a:p>
            <a:pPr lvl="1"/>
            <a:r>
              <a:rPr lang="en-US" dirty="0"/>
              <a:t>As part of the </a:t>
            </a:r>
            <a:r>
              <a:rPr lang="en-US" dirty="0" err="1"/>
              <a:t>CUbiC</a:t>
            </a:r>
            <a:r>
              <a:rPr lang="en-US" dirty="0"/>
              <a:t> center.</a:t>
            </a:r>
          </a:p>
          <a:p>
            <a:pPr lvl="1"/>
            <a:r>
              <a:rPr lang="en-US" dirty="0"/>
              <a:t>Inclusive teaching, an example on color vision.</a:t>
            </a:r>
          </a:p>
          <a:p>
            <a:pPr lvl="1"/>
            <a:endParaRPr lang="en-US" dirty="0"/>
          </a:p>
          <a:p>
            <a:r>
              <a:rPr lang="en-US" dirty="0"/>
              <a:t>Plan</a:t>
            </a:r>
          </a:p>
          <a:p>
            <a:pPr lvl="1"/>
            <a:r>
              <a:rPr lang="en-US" dirty="0"/>
              <a:t>Emulate the organizational effort</a:t>
            </a:r>
          </a:p>
          <a:p>
            <a:pPr lvl="1"/>
            <a:r>
              <a:rPr lang="en-US" dirty="0"/>
              <a:t>Participate in local outreach: lab tours, workshops, </a:t>
            </a:r>
            <a:r>
              <a:rPr lang="en-US" dirty="0" err="1"/>
              <a:t>etc</a:t>
            </a:r>
            <a:endParaRPr lang="en-US" dirty="0"/>
          </a:p>
          <a:p>
            <a:pPr lvl="1"/>
            <a:r>
              <a:rPr lang="en-US" dirty="0"/>
              <a:t>Simple acts</a:t>
            </a:r>
          </a:p>
        </p:txBody>
      </p:sp>
      <p:sp>
        <p:nvSpPr>
          <p:cNvPr id="4" name="Action Button: Return 3">
            <a:hlinkClick r:id="rId2" action="ppaction://hlinksldjump" highlightClick="1"/>
            <a:extLst>
              <a:ext uri="{FF2B5EF4-FFF2-40B4-BE49-F238E27FC236}">
                <a16:creationId xmlns:a16="http://schemas.microsoft.com/office/drawing/2014/main" id="{65EAE2D8-B476-D981-956A-D278388A314A}"/>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1266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562C7-AE61-00DB-21FF-AE0C20916DC3}"/>
              </a:ext>
            </a:extLst>
          </p:cNvPr>
          <p:cNvSpPr>
            <a:spLocks noGrp="1"/>
          </p:cNvSpPr>
          <p:nvPr>
            <p:ph type="title"/>
          </p:nvPr>
        </p:nvSpPr>
        <p:spPr/>
        <p:txBody>
          <a:bodyPr/>
          <a:lstStyle/>
          <a:p>
            <a:r>
              <a:rPr lang="en-US" dirty="0"/>
              <a:t>Navigation</a:t>
            </a:r>
          </a:p>
        </p:txBody>
      </p:sp>
      <p:sp>
        <p:nvSpPr>
          <p:cNvPr id="3" name="Content Placeholder 2">
            <a:extLst>
              <a:ext uri="{FF2B5EF4-FFF2-40B4-BE49-F238E27FC236}">
                <a16:creationId xmlns:a16="http://schemas.microsoft.com/office/drawing/2014/main" id="{C782B601-7877-19DA-591D-B2AB89F00FD2}"/>
              </a:ext>
            </a:extLst>
          </p:cNvPr>
          <p:cNvSpPr>
            <a:spLocks noGrp="1"/>
          </p:cNvSpPr>
          <p:nvPr>
            <p:ph idx="1"/>
          </p:nvPr>
        </p:nvSpPr>
        <p:spPr/>
        <p:txBody>
          <a:bodyPr>
            <a:normAutofit fontScale="55000" lnSpcReduction="20000"/>
          </a:bodyPr>
          <a:lstStyle/>
          <a:p>
            <a:r>
              <a:rPr lang="en-US" dirty="0">
                <a:hlinkClick r:id="rId2" action="ppaction://hlinksldjump"/>
              </a:rPr>
              <a:t>Research Overview</a:t>
            </a:r>
            <a:endParaRPr lang="en-US" dirty="0"/>
          </a:p>
          <a:p>
            <a:r>
              <a:rPr lang="en-US" dirty="0">
                <a:hlinkClick r:id="rId3" action="ppaction://hlinksldjump"/>
              </a:rPr>
              <a:t>Research Plan</a:t>
            </a:r>
            <a:endParaRPr lang="en-US" dirty="0"/>
          </a:p>
          <a:p>
            <a:r>
              <a:rPr lang="en-US" dirty="0">
                <a:hlinkClick r:id="rId4" action="ppaction://hlinksldjump"/>
              </a:rPr>
              <a:t>Most Significant Work</a:t>
            </a:r>
            <a:endParaRPr lang="en-US" dirty="0"/>
          </a:p>
          <a:p>
            <a:r>
              <a:rPr lang="en-US" dirty="0">
                <a:hlinkClick r:id="rId5" action="ppaction://hlinksldjump"/>
              </a:rPr>
              <a:t>Potential Collaboration</a:t>
            </a:r>
            <a:endParaRPr lang="en-US" dirty="0"/>
          </a:p>
          <a:p>
            <a:r>
              <a:rPr lang="en-US" dirty="0">
                <a:hlinkClick r:id="rId6" action="ppaction://hlinksldjump"/>
              </a:rPr>
              <a:t>Funding Plan</a:t>
            </a:r>
            <a:endParaRPr lang="en-US" dirty="0"/>
          </a:p>
          <a:p>
            <a:r>
              <a:rPr lang="en-US" dirty="0">
                <a:hlinkClick r:id="rId7" action="ppaction://hlinksldjump"/>
              </a:rPr>
              <a:t>Teaching Experience</a:t>
            </a:r>
            <a:endParaRPr lang="en-US" dirty="0"/>
          </a:p>
          <a:p>
            <a:r>
              <a:rPr lang="en-US" dirty="0">
                <a:hlinkClick r:id="rId8" action="ppaction://hlinksldjump"/>
              </a:rPr>
              <a:t>Teaching Plan</a:t>
            </a:r>
            <a:endParaRPr lang="en-US" dirty="0"/>
          </a:p>
          <a:p>
            <a:r>
              <a:rPr lang="en-US" dirty="0">
                <a:hlinkClick r:id="rId9" action="ppaction://hlinksldjump"/>
              </a:rPr>
              <a:t>DEI Plan</a:t>
            </a:r>
            <a:endParaRPr lang="en-US" dirty="0"/>
          </a:p>
          <a:p>
            <a:r>
              <a:rPr lang="en-US" dirty="0">
                <a:hlinkClick r:id="rId10" action="ppaction://hlinksldjump"/>
              </a:rPr>
              <a:t>Why Our School?</a:t>
            </a:r>
            <a:endParaRPr lang="en-US" dirty="0"/>
          </a:p>
          <a:p>
            <a:r>
              <a:rPr lang="en-US" dirty="0">
                <a:hlinkClick r:id="rId11" action="ppaction://hlinksldjump"/>
              </a:rPr>
              <a:t>My Place in the Field</a:t>
            </a:r>
            <a:endParaRPr lang="en-US" dirty="0"/>
          </a:p>
          <a:p>
            <a:r>
              <a:rPr lang="en-US" dirty="0">
                <a:hlinkClick r:id="rId12" action="ppaction://hlinksldjump"/>
              </a:rPr>
              <a:t>Distinguish from Advisor</a:t>
            </a:r>
            <a:endParaRPr lang="en-US" dirty="0"/>
          </a:p>
          <a:p>
            <a:r>
              <a:rPr lang="en-US" dirty="0">
                <a:hlinkClick r:id="rId13" action="ppaction://hlinksldjump"/>
              </a:rPr>
              <a:t>Field Becomes Unpopular?</a:t>
            </a:r>
            <a:endParaRPr lang="en-US" dirty="0"/>
          </a:p>
          <a:p>
            <a:r>
              <a:rPr lang="en-US" dirty="0">
                <a:hlinkClick r:id="rId14" action="ppaction://hlinksldjump"/>
              </a:rPr>
              <a:t>What Kind of Person?</a:t>
            </a:r>
            <a:endParaRPr lang="en-US" dirty="0"/>
          </a:p>
          <a:p>
            <a:r>
              <a:rPr lang="en-US" dirty="0">
                <a:hlinkClick r:id="rId15" action="ppaction://hlinksldjump"/>
              </a:rPr>
              <a:t>Advice to the Department</a:t>
            </a:r>
            <a:endParaRPr lang="en-US" dirty="0"/>
          </a:p>
          <a:p>
            <a:endParaRPr lang="en-US" dirty="0"/>
          </a:p>
          <a:p>
            <a:endParaRPr lang="en-US" dirty="0"/>
          </a:p>
        </p:txBody>
      </p:sp>
    </p:spTree>
    <p:extLst>
      <p:ext uri="{BB962C8B-B14F-4D97-AF65-F5344CB8AC3E}">
        <p14:creationId xmlns:p14="http://schemas.microsoft.com/office/powerpoint/2010/main" val="1915782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5DD1-4FEB-F654-39A7-E52BAABA5BF1}"/>
              </a:ext>
            </a:extLst>
          </p:cNvPr>
          <p:cNvSpPr>
            <a:spLocks noGrp="1"/>
          </p:cNvSpPr>
          <p:nvPr>
            <p:ph type="title"/>
          </p:nvPr>
        </p:nvSpPr>
        <p:spPr/>
        <p:txBody>
          <a:bodyPr/>
          <a:lstStyle/>
          <a:p>
            <a:r>
              <a:rPr lang="en-US" dirty="0"/>
              <a:t>Why Our School?</a:t>
            </a:r>
          </a:p>
        </p:txBody>
      </p:sp>
      <p:sp>
        <p:nvSpPr>
          <p:cNvPr id="3" name="Content Placeholder 2">
            <a:extLst>
              <a:ext uri="{FF2B5EF4-FFF2-40B4-BE49-F238E27FC236}">
                <a16:creationId xmlns:a16="http://schemas.microsoft.com/office/drawing/2014/main" id="{53BC0FE4-09F3-F5D5-4B4A-7CB02C9E5F8C}"/>
              </a:ext>
            </a:extLst>
          </p:cNvPr>
          <p:cNvSpPr>
            <a:spLocks noGrp="1"/>
          </p:cNvSpPr>
          <p:nvPr>
            <p:ph idx="1"/>
          </p:nvPr>
        </p:nvSpPr>
        <p:spPr/>
        <p:txBody>
          <a:bodyPr/>
          <a:lstStyle/>
          <a:p>
            <a:r>
              <a:rPr lang="en-US" dirty="0"/>
              <a:t>Comprehensive research directions in EE, CE, CS, and systems.</a:t>
            </a:r>
          </a:p>
          <a:p>
            <a:endParaRPr lang="en-US" dirty="0"/>
          </a:p>
          <a:p>
            <a:r>
              <a:rPr lang="en-US" dirty="0"/>
              <a:t>Match in research direction.</a:t>
            </a:r>
          </a:p>
          <a:p>
            <a:endParaRPr lang="en-US" dirty="0"/>
          </a:p>
          <a:p>
            <a:r>
              <a:rPr lang="en-US" dirty="0"/>
              <a:t>Collaboration opportunities.</a:t>
            </a:r>
          </a:p>
        </p:txBody>
      </p:sp>
    </p:spTree>
    <p:extLst>
      <p:ext uri="{BB962C8B-B14F-4D97-AF65-F5344CB8AC3E}">
        <p14:creationId xmlns:p14="http://schemas.microsoft.com/office/powerpoint/2010/main" val="768667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09456-1533-BFA1-0A8F-EF106F8D729A}"/>
              </a:ext>
            </a:extLst>
          </p:cNvPr>
          <p:cNvSpPr>
            <a:spLocks noGrp="1"/>
          </p:cNvSpPr>
          <p:nvPr>
            <p:ph type="title"/>
          </p:nvPr>
        </p:nvSpPr>
        <p:spPr/>
        <p:txBody>
          <a:bodyPr/>
          <a:lstStyle/>
          <a:p>
            <a:r>
              <a:rPr lang="en-US" dirty="0"/>
              <a:t>My Place in the Field</a:t>
            </a:r>
          </a:p>
        </p:txBody>
      </p:sp>
      <p:sp>
        <p:nvSpPr>
          <p:cNvPr id="3" name="Content Placeholder 2">
            <a:extLst>
              <a:ext uri="{FF2B5EF4-FFF2-40B4-BE49-F238E27FC236}">
                <a16:creationId xmlns:a16="http://schemas.microsoft.com/office/drawing/2014/main" id="{09029C8B-EAD8-6DF0-11D1-09D5EB0BCADD}"/>
              </a:ext>
            </a:extLst>
          </p:cNvPr>
          <p:cNvSpPr>
            <a:spLocks noGrp="1"/>
          </p:cNvSpPr>
          <p:nvPr>
            <p:ph idx="1"/>
          </p:nvPr>
        </p:nvSpPr>
        <p:spPr/>
        <p:txBody>
          <a:bodyPr/>
          <a:lstStyle/>
          <a:p>
            <a:r>
              <a:rPr lang="en-US" dirty="0"/>
              <a:t>Not as highly cited.</a:t>
            </a:r>
          </a:p>
          <a:p>
            <a:r>
              <a:rPr lang="en-US" dirty="0"/>
              <a:t>Stands out in cross-disciplinary nature, cross-layer design methodologies and practice.</a:t>
            </a:r>
          </a:p>
        </p:txBody>
      </p:sp>
      <p:sp>
        <p:nvSpPr>
          <p:cNvPr id="4" name="Action Button: Return 3">
            <a:hlinkClick r:id="rId2" action="ppaction://hlinksldjump" highlightClick="1"/>
            <a:extLst>
              <a:ext uri="{FF2B5EF4-FFF2-40B4-BE49-F238E27FC236}">
                <a16:creationId xmlns:a16="http://schemas.microsoft.com/office/drawing/2014/main" id="{1A7055F6-5D1F-5BEA-629E-6021E10ACAB0}"/>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5634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BE4EC-3255-C37E-D167-D576B68F3DD9}"/>
              </a:ext>
            </a:extLst>
          </p:cNvPr>
          <p:cNvSpPr>
            <a:spLocks noGrp="1"/>
          </p:cNvSpPr>
          <p:nvPr>
            <p:ph type="title"/>
          </p:nvPr>
        </p:nvSpPr>
        <p:spPr/>
        <p:txBody>
          <a:bodyPr/>
          <a:lstStyle/>
          <a:p>
            <a:r>
              <a:rPr lang="en-US" dirty="0"/>
              <a:t>Distinguish from Advisor</a:t>
            </a:r>
          </a:p>
        </p:txBody>
      </p:sp>
      <p:sp>
        <p:nvSpPr>
          <p:cNvPr id="3" name="Content Placeholder 2">
            <a:extLst>
              <a:ext uri="{FF2B5EF4-FFF2-40B4-BE49-F238E27FC236}">
                <a16:creationId xmlns:a16="http://schemas.microsoft.com/office/drawing/2014/main" id="{1D60AD3D-C66E-79A7-8E3E-E8F82C09195C}"/>
              </a:ext>
            </a:extLst>
          </p:cNvPr>
          <p:cNvSpPr>
            <a:spLocks noGrp="1"/>
          </p:cNvSpPr>
          <p:nvPr>
            <p:ph idx="1"/>
          </p:nvPr>
        </p:nvSpPr>
        <p:spPr/>
        <p:txBody>
          <a:bodyPr/>
          <a:lstStyle/>
          <a:p>
            <a:r>
              <a:rPr lang="en-US" dirty="0"/>
              <a:t>PhD advisor</a:t>
            </a:r>
          </a:p>
          <a:p>
            <a:pPr lvl="1"/>
            <a:r>
              <a:rPr lang="en-US" dirty="0"/>
              <a:t>Not much overlap. My PhD advisor supported me exploring this field with much independence and provided me with collaboration opportunities and resource.</a:t>
            </a:r>
          </a:p>
          <a:p>
            <a:pPr lvl="1"/>
            <a:endParaRPr lang="en-US" dirty="0"/>
          </a:p>
          <a:p>
            <a:r>
              <a:rPr lang="en-US" dirty="0"/>
              <a:t>Postdoc supervisor</a:t>
            </a:r>
          </a:p>
          <a:p>
            <a:pPr lvl="1"/>
            <a:r>
              <a:rPr lang="en-US" dirty="0"/>
              <a:t>My cross-disciplinary approach, especially in terms of including design automation techniques.</a:t>
            </a:r>
          </a:p>
        </p:txBody>
      </p:sp>
      <p:sp>
        <p:nvSpPr>
          <p:cNvPr id="4" name="Action Button: Return 3">
            <a:hlinkClick r:id="rId2" action="ppaction://hlinksldjump" highlightClick="1"/>
            <a:extLst>
              <a:ext uri="{FF2B5EF4-FFF2-40B4-BE49-F238E27FC236}">
                <a16:creationId xmlns:a16="http://schemas.microsoft.com/office/drawing/2014/main" id="{831AF962-47D8-AC01-5A79-CD433DA02BB5}"/>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6412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436F1-8EFD-80AE-07E4-DA2715FE9A4C}"/>
              </a:ext>
            </a:extLst>
          </p:cNvPr>
          <p:cNvSpPr>
            <a:spLocks noGrp="1"/>
          </p:cNvSpPr>
          <p:nvPr>
            <p:ph type="title"/>
          </p:nvPr>
        </p:nvSpPr>
        <p:spPr/>
        <p:txBody>
          <a:bodyPr/>
          <a:lstStyle/>
          <a:p>
            <a:r>
              <a:rPr lang="en-US" dirty="0"/>
              <a:t>What if Field Becomes Unpopular</a:t>
            </a:r>
          </a:p>
        </p:txBody>
      </p:sp>
      <p:sp>
        <p:nvSpPr>
          <p:cNvPr id="3" name="Content Placeholder 2">
            <a:extLst>
              <a:ext uri="{FF2B5EF4-FFF2-40B4-BE49-F238E27FC236}">
                <a16:creationId xmlns:a16="http://schemas.microsoft.com/office/drawing/2014/main" id="{C41A8077-D0FE-C240-142A-25381E780BB8}"/>
              </a:ext>
            </a:extLst>
          </p:cNvPr>
          <p:cNvSpPr>
            <a:spLocks noGrp="1"/>
          </p:cNvSpPr>
          <p:nvPr>
            <p:ph idx="1"/>
          </p:nvPr>
        </p:nvSpPr>
        <p:spPr/>
        <p:txBody>
          <a:bodyPr/>
          <a:lstStyle/>
          <a:p>
            <a:r>
              <a:rPr lang="en-US" dirty="0"/>
              <a:t>There are highs and lows and do not easily give up on your expertise.</a:t>
            </a:r>
          </a:p>
          <a:p>
            <a:r>
              <a:rPr lang="en-US" dirty="0"/>
              <a:t>Stay alert.</a:t>
            </a:r>
          </a:p>
          <a:p>
            <a:r>
              <a:rPr lang="en-US" dirty="0"/>
              <a:t>Be open-minded. Even just to know what’s going on.</a:t>
            </a:r>
          </a:p>
          <a:p>
            <a:r>
              <a:rPr lang="en-US" dirty="0"/>
              <a:t>Seek inter-disciplinary collaborations.</a:t>
            </a:r>
          </a:p>
        </p:txBody>
      </p:sp>
      <p:sp>
        <p:nvSpPr>
          <p:cNvPr id="4" name="Action Button: Return 3">
            <a:hlinkClick r:id="rId2" action="ppaction://hlinksldjump" highlightClick="1"/>
            <a:extLst>
              <a:ext uri="{FF2B5EF4-FFF2-40B4-BE49-F238E27FC236}">
                <a16:creationId xmlns:a16="http://schemas.microsoft.com/office/drawing/2014/main" id="{868D4D6D-997D-5531-798F-A20CE51B23BE}"/>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459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65194-5646-B0E8-4E15-9B886B6BCA4D}"/>
              </a:ext>
            </a:extLst>
          </p:cNvPr>
          <p:cNvSpPr>
            <a:spLocks noGrp="1"/>
          </p:cNvSpPr>
          <p:nvPr>
            <p:ph type="title"/>
          </p:nvPr>
        </p:nvSpPr>
        <p:spPr/>
        <p:txBody>
          <a:bodyPr/>
          <a:lstStyle/>
          <a:p>
            <a:r>
              <a:rPr lang="en-US" dirty="0"/>
              <a:t>What Kind of Person to Become</a:t>
            </a:r>
          </a:p>
        </p:txBody>
      </p:sp>
      <p:sp>
        <p:nvSpPr>
          <p:cNvPr id="3" name="Content Placeholder 2">
            <a:extLst>
              <a:ext uri="{FF2B5EF4-FFF2-40B4-BE49-F238E27FC236}">
                <a16:creationId xmlns:a16="http://schemas.microsoft.com/office/drawing/2014/main" id="{2220A497-30E5-6F9A-A9D5-7DBF2392F9EE}"/>
              </a:ext>
            </a:extLst>
          </p:cNvPr>
          <p:cNvSpPr>
            <a:spLocks noGrp="1"/>
          </p:cNvSpPr>
          <p:nvPr>
            <p:ph idx="1"/>
          </p:nvPr>
        </p:nvSpPr>
        <p:spPr/>
        <p:txBody>
          <a:bodyPr/>
          <a:lstStyle/>
          <a:p>
            <a:r>
              <a:rPr lang="en-US" dirty="0"/>
              <a:t>A true mentor of my students. A role model if possible. Reflect on my PhD journey.</a:t>
            </a:r>
          </a:p>
        </p:txBody>
      </p:sp>
      <p:sp>
        <p:nvSpPr>
          <p:cNvPr id="4" name="Action Button: Return 3">
            <a:hlinkClick r:id="rId2" action="ppaction://hlinksldjump" highlightClick="1"/>
            <a:extLst>
              <a:ext uri="{FF2B5EF4-FFF2-40B4-BE49-F238E27FC236}">
                <a16:creationId xmlns:a16="http://schemas.microsoft.com/office/drawing/2014/main" id="{A4EA1CDC-4B2A-FBC4-CC69-5DE85E6E27B1}"/>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8986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74AC-0A6A-F655-B6FA-E512145FF318}"/>
              </a:ext>
            </a:extLst>
          </p:cNvPr>
          <p:cNvSpPr>
            <a:spLocks noGrp="1"/>
          </p:cNvSpPr>
          <p:nvPr>
            <p:ph type="title"/>
          </p:nvPr>
        </p:nvSpPr>
        <p:spPr/>
        <p:txBody>
          <a:bodyPr/>
          <a:lstStyle/>
          <a:p>
            <a:r>
              <a:rPr lang="en-US" dirty="0"/>
              <a:t>Advice to the Department (Hiring, Dev., etc.)</a:t>
            </a:r>
          </a:p>
        </p:txBody>
      </p:sp>
      <p:sp>
        <p:nvSpPr>
          <p:cNvPr id="3" name="Content Placeholder 2">
            <a:extLst>
              <a:ext uri="{FF2B5EF4-FFF2-40B4-BE49-F238E27FC236}">
                <a16:creationId xmlns:a16="http://schemas.microsoft.com/office/drawing/2014/main" id="{FB770CFE-7DE6-A097-52C1-D4932505B9C3}"/>
              </a:ext>
            </a:extLst>
          </p:cNvPr>
          <p:cNvSpPr>
            <a:spLocks noGrp="1"/>
          </p:cNvSpPr>
          <p:nvPr>
            <p:ph idx="1"/>
          </p:nvPr>
        </p:nvSpPr>
        <p:spPr/>
        <p:txBody>
          <a:bodyPr/>
          <a:lstStyle/>
          <a:p>
            <a:endParaRPr lang="en-US" dirty="0"/>
          </a:p>
        </p:txBody>
      </p:sp>
      <p:sp>
        <p:nvSpPr>
          <p:cNvPr id="4" name="Action Button: Return 3">
            <a:hlinkClick r:id="rId2" action="ppaction://hlinksldjump" highlightClick="1"/>
            <a:extLst>
              <a:ext uri="{FF2B5EF4-FFF2-40B4-BE49-F238E27FC236}">
                <a16:creationId xmlns:a16="http://schemas.microsoft.com/office/drawing/2014/main" id="{4530D3C3-6635-491A-F392-AAA31D235FAF}"/>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6654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1C094-7479-48AF-A797-903E5D57A3E3}"/>
              </a:ext>
            </a:extLst>
          </p:cNvPr>
          <p:cNvSpPr>
            <a:spLocks noGrp="1"/>
          </p:cNvSpPr>
          <p:nvPr>
            <p:ph type="title"/>
          </p:nvPr>
        </p:nvSpPr>
        <p:spPr/>
        <p:txBody>
          <a:bodyPr/>
          <a:lstStyle/>
          <a:p>
            <a:r>
              <a:rPr lang="en-US" dirty="0"/>
              <a:t>Questions to Ask</a:t>
            </a:r>
          </a:p>
        </p:txBody>
      </p:sp>
      <p:sp>
        <p:nvSpPr>
          <p:cNvPr id="3" name="Content Placeholder 2">
            <a:extLst>
              <a:ext uri="{FF2B5EF4-FFF2-40B4-BE49-F238E27FC236}">
                <a16:creationId xmlns:a16="http://schemas.microsoft.com/office/drawing/2014/main" id="{5D4549D6-1785-93B8-61A5-AE31C20C0E4D}"/>
              </a:ext>
            </a:extLst>
          </p:cNvPr>
          <p:cNvSpPr>
            <a:spLocks noGrp="1"/>
          </p:cNvSpPr>
          <p:nvPr>
            <p:ph idx="1"/>
          </p:nvPr>
        </p:nvSpPr>
        <p:spPr/>
        <p:txBody>
          <a:bodyPr>
            <a:normAutofit lnSpcReduction="10000"/>
          </a:bodyPr>
          <a:lstStyle/>
          <a:p>
            <a:r>
              <a:rPr lang="en-US" dirty="0"/>
              <a:t>What is the department/school’s development plan in my direction?</a:t>
            </a:r>
          </a:p>
          <a:p>
            <a:pPr marL="0" indent="0">
              <a:buNone/>
            </a:pPr>
            <a:endParaRPr lang="en-US" dirty="0"/>
          </a:p>
          <a:p>
            <a:r>
              <a:rPr lang="en-US" dirty="0"/>
              <a:t>How does cross-department collaboration work, e.g., with CS?</a:t>
            </a:r>
          </a:p>
          <a:p>
            <a:pPr marL="0" indent="0">
              <a:buNone/>
            </a:pPr>
            <a:endParaRPr lang="en-US" dirty="0"/>
          </a:p>
          <a:p>
            <a:r>
              <a:rPr lang="en-US" dirty="0"/>
              <a:t>How do you support junior faculty?</a:t>
            </a:r>
          </a:p>
          <a:p>
            <a:pPr marL="0" indent="0">
              <a:buNone/>
            </a:pPr>
            <a:endParaRPr lang="en-US" dirty="0"/>
          </a:p>
          <a:p>
            <a:r>
              <a:rPr lang="en-US" dirty="0"/>
              <a:t>How is childcare support/education?</a:t>
            </a:r>
          </a:p>
          <a:p>
            <a:pPr marL="0" indent="0">
              <a:buNone/>
            </a:pPr>
            <a:endParaRPr lang="en-US" dirty="0"/>
          </a:p>
          <a:p>
            <a:r>
              <a:rPr lang="en-US" dirty="0"/>
              <a:t>When can I expect to hear back?</a:t>
            </a:r>
          </a:p>
          <a:p>
            <a:endParaRPr lang="en-US" dirty="0"/>
          </a:p>
        </p:txBody>
      </p:sp>
      <p:sp>
        <p:nvSpPr>
          <p:cNvPr id="4" name="Action Button: Return 3">
            <a:hlinkClick r:id="rId2" action="ppaction://hlinksldjump" highlightClick="1"/>
            <a:extLst>
              <a:ext uri="{FF2B5EF4-FFF2-40B4-BE49-F238E27FC236}">
                <a16:creationId xmlns:a16="http://schemas.microsoft.com/office/drawing/2014/main" id="{9C960057-35D0-87A8-587C-7E5DFEBCC178}"/>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448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BC6-7F1F-157D-C3C8-562B80FD54ED}"/>
              </a:ext>
            </a:extLst>
          </p:cNvPr>
          <p:cNvSpPr>
            <a:spLocks noGrp="1"/>
          </p:cNvSpPr>
          <p:nvPr>
            <p:ph type="title"/>
          </p:nvPr>
        </p:nvSpPr>
        <p:spPr/>
        <p:txBody>
          <a:bodyPr/>
          <a:lstStyle/>
          <a:p>
            <a:r>
              <a:rPr lang="en-US" dirty="0"/>
              <a:t>Research Overview</a:t>
            </a:r>
          </a:p>
        </p:txBody>
      </p:sp>
      <p:sp>
        <p:nvSpPr>
          <p:cNvPr id="3" name="Content Placeholder 2">
            <a:extLst>
              <a:ext uri="{FF2B5EF4-FFF2-40B4-BE49-F238E27FC236}">
                <a16:creationId xmlns:a16="http://schemas.microsoft.com/office/drawing/2014/main" id="{E55630FA-DBB2-2255-F413-01953E6D513B}"/>
              </a:ext>
            </a:extLst>
          </p:cNvPr>
          <p:cNvSpPr>
            <a:spLocks noGrp="1"/>
          </p:cNvSpPr>
          <p:nvPr>
            <p:ph idx="1"/>
          </p:nvPr>
        </p:nvSpPr>
        <p:spPr/>
        <p:txBody>
          <a:bodyPr>
            <a:normAutofit fontScale="92500" lnSpcReduction="10000"/>
          </a:bodyPr>
          <a:lstStyle/>
          <a:p>
            <a:r>
              <a:rPr lang="en-US" dirty="0"/>
              <a:t>My research have been motivated by the communication bottleneck in today’s distributed computing systems, which is becoming increasingly more significant because of the booming development of data-intensive AI/machine learning applications.</a:t>
            </a:r>
          </a:p>
          <a:p>
            <a:r>
              <a:rPr lang="en-US" dirty="0"/>
              <a:t>(The communication bottleneck is most exemplified at the boundary of each network hierarchy, for example, from on-chip to off-chip, and from on-board to off-board, etc. In general there is usually 2 orders of magnitudes bandwidth tapering across the system hierarchy, which fundamentally limits its performance and energy efficiency,)</a:t>
            </a:r>
          </a:p>
          <a:p>
            <a:r>
              <a:rPr lang="en-US" dirty="0"/>
              <a:t>The communication bottleneck is most exemplified at the chip boundary, where currently there is usually orders of magnitude discrepancy in terms of communication bandwidth between on-chip and off-chip links.</a:t>
            </a:r>
          </a:p>
          <a:p>
            <a:endParaRPr lang="en-US" dirty="0"/>
          </a:p>
        </p:txBody>
      </p:sp>
      <p:sp>
        <p:nvSpPr>
          <p:cNvPr id="4" name="Action Button: Return 3">
            <a:hlinkClick r:id="rId2" action="ppaction://hlinksldjump" highlightClick="1"/>
            <a:extLst>
              <a:ext uri="{FF2B5EF4-FFF2-40B4-BE49-F238E27FC236}">
                <a16:creationId xmlns:a16="http://schemas.microsoft.com/office/drawing/2014/main" id="{31A4D5CE-2110-B8C9-16BC-FC8B4AB25CCB}"/>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3564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BC6-7F1F-157D-C3C8-562B80FD54ED}"/>
              </a:ext>
            </a:extLst>
          </p:cNvPr>
          <p:cNvSpPr>
            <a:spLocks noGrp="1"/>
          </p:cNvSpPr>
          <p:nvPr>
            <p:ph type="title"/>
          </p:nvPr>
        </p:nvSpPr>
        <p:spPr/>
        <p:txBody>
          <a:bodyPr/>
          <a:lstStyle/>
          <a:p>
            <a:r>
              <a:rPr lang="en-US" dirty="0"/>
              <a:t>Research Overview (Cont.)</a:t>
            </a:r>
          </a:p>
        </p:txBody>
      </p:sp>
      <p:sp>
        <p:nvSpPr>
          <p:cNvPr id="3" name="Content Placeholder 2">
            <a:extLst>
              <a:ext uri="{FF2B5EF4-FFF2-40B4-BE49-F238E27FC236}">
                <a16:creationId xmlns:a16="http://schemas.microsoft.com/office/drawing/2014/main" id="{E55630FA-DBB2-2255-F413-01953E6D513B}"/>
              </a:ext>
            </a:extLst>
          </p:cNvPr>
          <p:cNvSpPr>
            <a:spLocks noGrp="1"/>
          </p:cNvSpPr>
          <p:nvPr>
            <p:ph idx="1"/>
          </p:nvPr>
        </p:nvSpPr>
        <p:spPr/>
        <p:txBody>
          <a:bodyPr/>
          <a:lstStyle/>
          <a:p>
            <a:r>
              <a:rPr lang="en-US" dirty="0"/>
              <a:t>My research therefore focuses on alleviating this communication bottleneck by integrating optical I/O deeply into the compute chip.</a:t>
            </a:r>
          </a:p>
          <a:p>
            <a:r>
              <a:rPr lang="en-US" dirty="0"/>
              <a:t>The technology that I have extensively explored during my PhD and postdoc careers is dense wavelength-division multiplexing, or DWDM, based on silicon photonics micro-resonator devices.</a:t>
            </a:r>
          </a:p>
          <a:p>
            <a:r>
              <a:rPr lang="en-US" dirty="0"/>
              <a:t>In particular, my postdoc research has focused on developing an optical link architecture that is scalable to hundreds of parallel wavelength channels and achieve a multi-</a:t>
            </a:r>
            <a:r>
              <a:rPr lang="en-US" dirty="0" err="1"/>
              <a:t>Tbps</a:t>
            </a:r>
            <a:r>
              <a:rPr lang="en-US" dirty="0"/>
              <a:t> aggregated data rate with only a moderate data rate per channel, which is the key to keeping the energy consumption low.</a:t>
            </a:r>
          </a:p>
          <a:p>
            <a:endParaRPr lang="en-US" dirty="0"/>
          </a:p>
        </p:txBody>
      </p:sp>
    </p:spTree>
    <p:extLst>
      <p:ext uri="{BB962C8B-B14F-4D97-AF65-F5344CB8AC3E}">
        <p14:creationId xmlns:p14="http://schemas.microsoft.com/office/powerpoint/2010/main" val="2583420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BC6-7F1F-157D-C3C8-562B80FD54ED}"/>
              </a:ext>
            </a:extLst>
          </p:cNvPr>
          <p:cNvSpPr>
            <a:spLocks noGrp="1"/>
          </p:cNvSpPr>
          <p:nvPr>
            <p:ph type="title"/>
          </p:nvPr>
        </p:nvSpPr>
        <p:spPr/>
        <p:txBody>
          <a:bodyPr/>
          <a:lstStyle/>
          <a:p>
            <a:r>
              <a:rPr lang="en-US" dirty="0"/>
              <a:t>Research Overview (Cont.)</a:t>
            </a:r>
          </a:p>
        </p:txBody>
      </p:sp>
      <p:sp>
        <p:nvSpPr>
          <p:cNvPr id="3" name="Content Placeholder 2">
            <a:extLst>
              <a:ext uri="{FF2B5EF4-FFF2-40B4-BE49-F238E27FC236}">
                <a16:creationId xmlns:a16="http://schemas.microsoft.com/office/drawing/2014/main" id="{E55630FA-DBB2-2255-F413-01953E6D513B}"/>
              </a:ext>
            </a:extLst>
          </p:cNvPr>
          <p:cNvSpPr>
            <a:spLocks noGrp="1"/>
          </p:cNvSpPr>
          <p:nvPr>
            <p:ph idx="1"/>
          </p:nvPr>
        </p:nvSpPr>
        <p:spPr/>
        <p:txBody>
          <a:bodyPr/>
          <a:lstStyle/>
          <a:p>
            <a:r>
              <a:rPr lang="en-US" dirty="0"/>
              <a:t>Based on this link architecture, I also led the design of an optical transceiver chip, where transceiver stands for transmitter and receiver, that was designed for 3D integration with an electronic driver and co-packaging with the compute socket.</a:t>
            </a:r>
          </a:p>
          <a:p>
            <a:r>
              <a:rPr lang="en-US" dirty="0"/>
              <a:t>This was a collaborative effort with another academia research group that designed the electronic driver circuitry, and an industry partner who leads in advanced packaging.</a:t>
            </a:r>
          </a:p>
          <a:p>
            <a:endParaRPr lang="en-US" dirty="0"/>
          </a:p>
        </p:txBody>
      </p:sp>
      <p:sp>
        <p:nvSpPr>
          <p:cNvPr id="4" name="Action Button: Return 3">
            <a:hlinkClick r:id="rId2" action="ppaction://hlinksldjump" highlightClick="1"/>
            <a:extLst>
              <a:ext uri="{FF2B5EF4-FFF2-40B4-BE49-F238E27FC236}">
                <a16:creationId xmlns:a16="http://schemas.microsoft.com/office/drawing/2014/main" id="{668AF2A0-DCBB-0EAD-2E6C-ECE6AC433D51}"/>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2965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BC6-7F1F-157D-C3C8-562B80FD54ED}"/>
              </a:ext>
            </a:extLst>
          </p:cNvPr>
          <p:cNvSpPr>
            <a:spLocks noGrp="1"/>
          </p:cNvSpPr>
          <p:nvPr>
            <p:ph type="title"/>
          </p:nvPr>
        </p:nvSpPr>
        <p:spPr/>
        <p:txBody>
          <a:bodyPr/>
          <a:lstStyle/>
          <a:p>
            <a:r>
              <a:rPr lang="en-US" dirty="0"/>
              <a:t>Research Overview (Cont.)</a:t>
            </a:r>
          </a:p>
        </p:txBody>
      </p:sp>
      <p:sp>
        <p:nvSpPr>
          <p:cNvPr id="3" name="Content Placeholder 2">
            <a:extLst>
              <a:ext uri="{FF2B5EF4-FFF2-40B4-BE49-F238E27FC236}">
                <a16:creationId xmlns:a16="http://schemas.microsoft.com/office/drawing/2014/main" id="{E55630FA-DBB2-2255-F413-01953E6D513B}"/>
              </a:ext>
            </a:extLst>
          </p:cNvPr>
          <p:cNvSpPr>
            <a:spLocks noGrp="1"/>
          </p:cNvSpPr>
          <p:nvPr>
            <p:ph idx="1"/>
          </p:nvPr>
        </p:nvSpPr>
        <p:spPr/>
        <p:txBody>
          <a:bodyPr/>
          <a:lstStyle/>
          <a:p>
            <a:r>
              <a:rPr lang="en-US" dirty="0"/>
              <a:t>Expanding from the link architecture, my research also encompasses the techniques that are essential to enable the design of such interconnect systems, including the modeling, simulation, and optimization across various abstract levels.</a:t>
            </a:r>
          </a:p>
          <a:p>
            <a:r>
              <a:rPr lang="en-US" dirty="0"/>
              <a:t>For example, at the system level, in addition to providing a large total bandwidth, I also looked at the dynamics of the traffic in some published data center network traces, and proposed runtime power control strategies for the optical links for them to stay energy efficient in such a dynamic setting.</a:t>
            </a:r>
          </a:p>
          <a:p>
            <a:endParaRPr lang="en-US" dirty="0"/>
          </a:p>
        </p:txBody>
      </p:sp>
      <p:sp>
        <p:nvSpPr>
          <p:cNvPr id="4" name="Action Button: Return 3">
            <a:hlinkClick r:id="rId2" action="ppaction://hlinksldjump" highlightClick="1"/>
            <a:extLst>
              <a:ext uri="{FF2B5EF4-FFF2-40B4-BE49-F238E27FC236}">
                <a16:creationId xmlns:a16="http://schemas.microsoft.com/office/drawing/2014/main" id="{153BAA64-516D-7E1D-5F7A-251C3A261F75}"/>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5697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BC6-7F1F-157D-C3C8-562B80FD54ED}"/>
              </a:ext>
            </a:extLst>
          </p:cNvPr>
          <p:cNvSpPr>
            <a:spLocks noGrp="1"/>
          </p:cNvSpPr>
          <p:nvPr>
            <p:ph type="title"/>
          </p:nvPr>
        </p:nvSpPr>
        <p:spPr/>
        <p:txBody>
          <a:bodyPr/>
          <a:lstStyle/>
          <a:p>
            <a:r>
              <a:rPr lang="en-US" dirty="0"/>
              <a:t>Research Overview (Cont.)</a:t>
            </a:r>
          </a:p>
        </p:txBody>
      </p:sp>
      <p:sp>
        <p:nvSpPr>
          <p:cNvPr id="3" name="Content Placeholder 2">
            <a:extLst>
              <a:ext uri="{FF2B5EF4-FFF2-40B4-BE49-F238E27FC236}">
                <a16:creationId xmlns:a16="http://schemas.microsoft.com/office/drawing/2014/main" id="{E55630FA-DBB2-2255-F413-01953E6D513B}"/>
              </a:ext>
            </a:extLst>
          </p:cNvPr>
          <p:cNvSpPr>
            <a:spLocks noGrp="1"/>
          </p:cNvSpPr>
          <p:nvPr>
            <p:ph idx="1"/>
          </p:nvPr>
        </p:nvSpPr>
        <p:spPr/>
        <p:txBody>
          <a:bodyPr>
            <a:normAutofit fontScale="92500" lnSpcReduction="10000"/>
          </a:bodyPr>
          <a:lstStyle/>
          <a:p>
            <a:r>
              <a:rPr lang="en-US" dirty="0"/>
              <a:t>I also investigated design automation methodologies at lower levels, including the modeling and simulation of photonic devices and circuits, and the characterization and management of fabrication process variations, with the goal of optimizing the system performance. I could go into more details with any of the works that I’ve mentioned if you’re interested.</a:t>
            </a:r>
          </a:p>
          <a:p>
            <a:r>
              <a:rPr lang="en-US" dirty="0"/>
              <a:t>In short, my past research was aimed at building a framework for the design of high-bandwidth and energy-efficient optical interconnects. This includes the hardware design, as well as the toolkits to tackle the associated design and optimization problems along the way.</a:t>
            </a:r>
          </a:p>
          <a:p>
            <a:r>
              <a:rPr lang="en-US" dirty="0"/>
              <a:t>Meanwhile, I have also developed concrete skills to collaborate with people who complements my skills and expertise, which are needed for cross-disciplinary research at the system level.</a:t>
            </a:r>
          </a:p>
        </p:txBody>
      </p:sp>
      <p:sp>
        <p:nvSpPr>
          <p:cNvPr id="4" name="Action Button: Return 3">
            <a:hlinkClick r:id="rId2" action="ppaction://hlinksldjump" highlightClick="1"/>
            <a:extLst>
              <a:ext uri="{FF2B5EF4-FFF2-40B4-BE49-F238E27FC236}">
                <a16:creationId xmlns:a16="http://schemas.microsoft.com/office/drawing/2014/main" id="{30782974-B78F-B6B4-0C02-32778141C74F}"/>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3803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2497-548B-C0FC-8EAF-C7523ADEEF83}"/>
              </a:ext>
            </a:extLst>
          </p:cNvPr>
          <p:cNvSpPr>
            <a:spLocks noGrp="1"/>
          </p:cNvSpPr>
          <p:nvPr>
            <p:ph type="title"/>
          </p:nvPr>
        </p:nvSpPr>
        <p:spPr/>
        <p:txBody>
          <a:bodyPr/>
          <a:lstStyle/>
          <a:p>
            <a:r>
              <a:rPr lang="en-US" dirty="0"/>
              <a:t>Research Plan</a:t>
            </a:r>
          </a:p>
        </p:txBody>
      </p:sp>
      <p:sp>
        <p:nvSpPr>
          <p:cNvPr id="3" name="Content Placeholder 2">
            <a:extLst>
              <a:ext uri="{FF2B5EF4-FFF2-40B4-BE49-F238E27FC236}">
                <a16:creationId xmlns:a16="http://schemas.microsoft.com/office/drawing/2014/main" id="{62F02936-6C48-D3C5-FD78-0F7DD77F667B}"/>
              </a:ext>
            </a:extLst>
          </p:cNvPr>
          <p:cNvSpPr>
            <a:spLocks noGrp="1"/>
          </p:cNvSpPr>
          <p:nvPr>
            <p:ph idx="1"/>
          </p:nvPr>
        </p:nvSpPr>
        <p:spPr/>
        <p:txBody>
          <a:bodyPr/>
          <a:lstStyle/>
          <a:p>
            <a:r>
              <a:rPr lang="en-US" dirty="0"/>
              <a:t>(Looking into the future,) I plan to continue the investigation of optical interconnect technologies for applications at the system level, more deeply associated with the evolving data characteristics resulted from emerging computing applications, such AI/machine learning, edge/ubiquitous computing, etc.</a:t>
            </a:r>
          </a:p>
          <a:p>
            <a:r>
              <a:rPr lang="en-US" dirty="0"/>
              <a:t>The key motivation is the growth of the traffic in future computing systems in terms of both volume AND heterogeneity, that calls for more dimensions and finer granularity of network reconfiguration.</a:t>
            </a:r>
          </a:p>
        </p:txBody>
      </p:sp>
      <p:sp>
        <p:nvSpPr>
          <p:cNvPr id="4" name="Action Button: Return 3">
            <a:hlinkClick r:id="rId2" action="ppaction://hlinksldjump" highlightClick="1"/>
            <a:extLst>
              <a:ext uri="{FF2B5EF4-FFF2-40B4-BE49-F238E27FC236}">
                <a16:creationId xmlns:a16="http://schemas.microsoft.com/office/drawing/2014/main" id="{074488DB-54FD-78A6-62EE-BF9826E328E8}"/>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5846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2497-548B-C0FC-8EAF-C7523ADEEF83}"/>
              </a:ext>
            </a:extLst>
          </p:cNvPr>
          <p:cNvSpPr>
            <a:spLocks noGrp="1"/>
          </p:cNvSpPr>
          <p:nvPr>
            <p:ph type="title"/>
          </p:nvPr>
        </p:nvSpPr>
        <p:spPr/>
        <p:txBody>
          <a:bodyPr/>
          <a:lstStyle/>
          <a:p>
            <a:r>
              <a:rPr lang="en-US" dirty="0"/>
              <a:t>Research Plan (Cont.)</a:t>
            </a:r>
          </a:p>
        </p:txBody>
      </p:sp>
      <p:sp>
        <p:nvSpPr>
          <p:cNvPr id="3" name="Content Placeholder 2">
            <a:extLst>
              <a:ext uri="{FF2B5EF4-FFF2-40B4-BE49-F238E27FC236}">
                <a16:creationId xmlns:a16="http://schemas.microsoft.com/office/drawing/2014/main" id="{62F02936-6C48-D3C5-FD78-0F7DD77F667B}"/>
              </a:ext>
            </a:extLst>
          </p:cNvPr>
          <p:cNvSpPr>
            <a:spLocks noGrp="1"/>
          </p:cNvSpPr>
          <p:nvPr>
            <p:ph idx="1"/>
          </p:nvPr>
        </p:nvSpPr>
        <p:spPr/>
        <p:txBody>
          <a:bodyPr>
            <a:normAutofit lnSpcReduction="10000"/>
          </a:bodyPr>
          <a:lstStyle/>
          <a:p>
            <a:r>
              <a:rPr lang="en-US" dirty="0"/>
              <a:t>In addition to my PhD work, I have worked with a student that I mentored to add bandwidth reconfigurability to our transceiver architecture and study its implications to an optically connected compute cluster running distributed deep learning workloads.</a:t>
            </a:r>
          </a:p>
          <a:p>
            <a:r>
              <a:rPr lang="en-US" dirty="0"/>
              <a:t>I imagine my future work in this direction would involve:</a:t>
            </a:r>
          </a:p>
          <a:p>
            <a:pPr lvl="1"/>
            <a:r>
              <a:rPr lang="en-US" dirty="0"/>
              <a:t>The profiling and characterization of traffic patterns from a more diverse range of computing applications.</a:t>
            </a:r>
          </a:p>
          <a:p>
            <a:pPr lvl="1"/>
            <a:r>
              <a:rPr lang="en-US" dirty="0"/>
              <a:t>Leveraging the massive wavelength parallelism, to investigate additional reconfiguration knobs, such as the allocation of wavelengths (or physical channels) to various logic channels; and network functionalities such as multi-casting or broadcasting that can be achieved by putting the same data on a subset of the wavelengths and send them to different destinations.</a:t>
            </a:r>
          </a:p>
        </p:txBody>
      </p:sp>
      <p:sp>
        <p:nvSpPr>
          <p:cNvPr id="4" name="Action Button: Return 3">
            <a:hlinkClick r:id="rId2" action="ppaction://hlinksldjump" highlightClick="1"/>
            <a:extLst>
              <a:ext uri="{FF2B5EF4-FFF2-40B4-BE49-F238E27FC236}">
                <a16:creationId xmlns:a16="http://schemas.microsoft.com/office/drawing/2014/main" id="{C5CEE4AB-7705-48A1-F8E8-25D229717463}"/>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7343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TotalTime>
  <Words>1776</Words>
  <Application>Microsoft Macintosh PowerPoint</Application>
  <PresentationFormat>Widescreen</PresentationFormat>
  <Paragraphs>142</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Files to Open</vt:lpstr>
      <vt:lpstr>Navigation</vt:lpstr>
      <vt:lpstr>Research Overview</vt:lpstr>
      <vt:lpstr>Research Overview (Cont.)</vt:lpstr>
      <vt:lpstr>Research Overview (Cont.)</vt:lpstr>
      <vt:lpstr>Research Overview (Cont.)</vt:lpstr>
      <vt:lpstr>Research Overview (Cont.)</vt:lpstr>
      <vt:lpstr>Research Plan</vt:lpstr>
      <vt:lpstr>Research Plan (Cont.)</vt:lpstr>
      <vt:lpstr>Research Plan (Cont.)</vt:lpstr>
      <vt:lpstr>Research Plan (Cont.)</vt:lpstr>
      <vt:lpstr>Research Plan (Cont.)</vt:lpstr>
      <vt:lpstr>Research Plan (Cont.)</vt:lpstr>
      <vt:lpstr>Most Significant Work</vt:lpstr>
      <vt:lpstr>Potential Collaboration</vt:lpstr>
      <vt:lpstr>Funding Plan</vt:lpstr>
      <vt:lpstr>Teaching Experience</vt:lpstr>
      <vt:lpstr>Teaching Plan</vt:lpstr>
      <vt:lpstr>Diversity, Equity, and Inclusion Plan</vt:lpstr>
      <vt:lpstr>Why Our School?</vt:lpstr>
      <vt:lpstr>My Place in the Field</vt:lpstr>
      <vt:lpstr>Distinguish from Advisor</vt:lpstr>
      <vt:lpstr>What if Field Becomes Unpopular</vt:lpstr>
      <vt:lpstr>What Kind of Person to Become</vt:lpstr>
      <vt:lpstr>Advice to the Department (Hiring, Dev., etc.)</vt:lpstr>
      <vt:lpstr>Questions to 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Yuyang Wang</dc:creator>
  <cp:lastModifiedBy>Yuyang Wang</cp:lastModifiedBy>
  <cp:revision>85</cp:revision>
  <dcterms:created xsi:type="dcterms:W3CDTF">2024-01-11T07:28:34Z</dcterms:created>
  <dcterms:modified xsi:type="dcterms:W3CDTF">2024-01-11T14:37:07Z</dcterms:modified>
</cp:coreProperties>
</file>