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1"/>
  </p:notesMasterIdLst>
  <p:handoutMasterIdLst>
    <p:handoutMasterId r:id="rId12"/>
  </p:handoutMasterIdLst>
  <p:sldIdLst>
    <p:sldId id="6579" r:id="rId5"/>
    <p:sldId id="6970" r:id="rId6"/>
    <p:sldId id="6971" r:id="rId7"/>
    <p:sldId id="6972" r:id="rId8"/>
    <p:sldId id="697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76"/>
    <a:srgbClr val="E0D119"/>
    <a:srgbClr val="5DCECA"/>
    <a:srgbClr val="77CEA4"/>
    <a:srgbClr val="98CE6E"/>
    <a:srgbClr val="D0DFD8"/>
    <a:srgbClr val="B5DAEC"/>
    <a:srgbClr val="BEDEE9"/>
    <a:srgbClr val="FFB91C"/>
    <a:srgbClr val="EEC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216" y="3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dirty="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dirty="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dirty="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dirty="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635A07A-B185-4527-BDB6-CBFE760924B0}" type="slidenum">
              <a:rPr lang="en-US" smtClean="0"/>
              <a:t>2</a:t>
            </a:fld>
            <a:endParaRPr lang="en-US" dirty="0"/>
          </a:p>
        </p:txBody>
      </p:sp>
    </p:spTree>
    <p:extLst>
      <p:ext uri="{BB962C8B-B14F-4D97-AF65-F5344CB8AC3E}">
        <p14:creationId xmlns:p14="http://schemas.microsoft.com/office/powerpoint/2010/main" val="1266160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endParaRPr lang="en-US" dirty="0"/>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 and Title</a:t>
            </a:r>
          </a:p>
          <a:p>
            <a:pPr lvl="0"/>
            <a:r>
              <a:rPr lang="en-US" dirty="0"/>
              <a:t>Date</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190389" y="6221413"/>
            <a:ext cx="1638074" cy="31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9734333" y="271858"/>
            <a:ext cx="2141933" cy="338554"/>
          </a:xfrm>
          <a:prstGeom prst="rect">
            <a:avLst/>
          </a:prstGeom>
          <a:noFill/>
        </p:spPr>
        <p:txBody>
          <a:bodyPr wrap="none" rtlCol="0">
            <a:spAutoFit/>
          </a:bodyPr>
          <a:lstStyle/>
          <a:p>
            <a:pPr algn="r"/>
            <a:r>
              <a:rPr lang="en-US" sz="1600" dirty="0">
                <a:solidFill>
                  <a:schemeClr val="bg1"/>
                </a:solidFill>
              </a:rPr>
              <a:t>Cadence Confidential</a:t>
            </a:r>
          </a:p>
        </p:txBody>
      </p:sp>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gu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2021 Cadence Design Systems, Inc. Cadence confidential.</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95624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671906" y="5693163"/>
            <a:ext cx="10835488"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dirty="0">
                <a:solidFill>
                  <a:srgbClr val="BFBFBF"/>
                </a:solidFill>
                <a:effectLst/>
                <a:latin typeface="+mn-lt"/>
                <a:ea typeface="+mn-ea"/>
                <a:cs typeface="+mn-cs"/>
              </a:rPr>
              <a:t>© 2021 Cadence Design Systems, Inc. All rights reserved worldwide. Cadence, the Cadence logo, and the other Cadence marks found at </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dirty="0">
                <a:solidFill>
                  <a:srgbClr val="BFBFBF"/>
                </a:solidFill>
                <a:effectLst/>
                <a:latin typeface="+mn-lt"/>
                <a:ea typeface="+mn-ea"/>
                <a:cs typeface="+mn-cs"/>
              </a:rPr>
              <a:t>are trademarks or registered trademarks of 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dirty="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spcBef>
                <a:spcPts val="1600"/>
              </a:spcBef>
              <a:spcAft>
                <a:spcPts val="300"/>
              </a:spcAft>
              <a:defRPr lang="en-US" dirty="0"/>
            </a:lvl1pPr>
            <a:lvl2pPr>
              <a:spcBef>
                <a:spcPts val="0"/>
              </a:spcBef>
              <a:defRPr lang="en-US" dirty="0"/>
            </a:lvl2pPr>
            <a:lvl3pPr>
              <a:spcBef>
                <a:spcPts val="400"/>
              </a:spcBef>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endParaRPr lang="en-US" dirty="0"/>
          </a:p>
        </p:txBody>
      </p:sp>
    </p:spTree>
    <p:extLst>
      <p:ext uri="{BB962C8B-B14F-4D97-AF65-F5344CB8AC3E}">
        <p14:creationId xmlns:p14="http://schemas.microsoft.com/office/powerpoint/2010/main" val="143749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endParaRPr lang="en-US" dirty="0"/>
          </a:p>
        </p:txBody>
      </p:sp>
    </p:spTree>
    <p:extLst>
      <p:ext uri="{BB962C8B-B14F-4D97-AF65-F5344CB8AC3E}">
        <p14:creationId xmlns:p14="http://schemas.microsoft.com/office/powerpoint/2010/main" val="415168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endParaRPr lang="en-US" dirty="0"/>
          </a:p>
        </p:txBody>
      </p:sp>
    </p:spTree>
    <p:extLst>
      <p:ext uri="{BB962C8B-B14F-4D97-AF65-F5344CB8AC3E}">
        <p14:creationId xmlns:p14="http://schemas.microsoft.com/office/powerpoint/2010/main" val="251049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endParaRPr lang="en-US" dirty="0"/>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81412"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2021 Cadence Design Systems, Inc. Cadence confidential.</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dirty="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650" r:id="rId3"/>
    <p:sldLayoutId id="2147483672" r:id="rId4"/>
    <p:sldLayoutId id="2147483670" r:id="rId5"/>
    <p:sldLayoutId id="2147483673" r:id="rId6"/>
    <p:sldLayoutId id="2147483676" r:id="rId7"/>
    <p:sldLayoutId id="2147483654" r:id="rId8"/>
    <p:sldLayoutId id="2147483665" r:id="rId9"/>
    <p:sldLayoutId id="2147483671" r:id="rId10"/>
    <p:sldLayoutId id="2147483661" r:id="rId11"/>
    <p:sldLayoutId id="2147483657" r:id="rId12"/>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EF4953-66E6-4427-BE1A-74A417DC81FC}"/>
              </a:ext>
            </a:extLst>
          </p:cNvPr>
          <p:cNvSpPr>
            <a:spLocks noGrp="1"/>
          </p:cNvSpPr>
          <p:nvPr>
            <p:ph type="title"/>
          </p:nvPr>
        </p:nvSpPr>
        <p:spPr/>
        <p:txBody>
          <a:bodyPr/>
          <a:lstStyle/>
          <a:p>
            <a:r>
              <a:rPr lang="en-US" dirty="0"/>
              <a:t>nonStickyTerminals property</a:t>
            </a:r>
          </a:p>
        </p:txBody>
      </p:sp>
      <p:sp>
        <p:nvSpPr>
          <p:cNvPr id="9" name="Text Placeholder 8">
            <a:extLst>
              <a:ext uri="{FF2B5EF4-FFF2-40B4-BE49-F238E27FC236}">
                <a16:creationId xmlns:a16="http://schemas.microsoft.com/office/drawing/2014/main" id="{4ACDBFCD-AF67-435B-9A24-C0AC58E6020D}"/>
              </a:ext>
            </a:extLst>
          </p:cNvPr>
          <p:cNvSpPr>
            <a:spLocks noGrp="1"/>
          </p:cNvSpPr>
          <p:nvPr>
            <p:ph type="body" idx="11"/>
          </p:nvPr>
        </p:nvSpPr>
        <p:spPr/>
        <p:txBody>
          <a:bodyPr/>
          <a:lstStyle/>
          <a:p>
            <a:r>
              <a:rPr lang="en-US" dirty="0"/>
              <a:t>Presenter Name and Title</a:t>
            </a:r>
          </a:p>
          <a:p>
            <a:r>
              <a:rPr lang="en-US" dirty="0"/>
              <a:t>Date</a:t>
            </a:r>
          </a:p>
        </p:txBody>
      </p:sp>
      <p:sp>
        <p:nvSpPr>
          <p:cNvPr id="8" name="Subtitle 7">
            <a:extLst>
              <a:ext uri="{FF2B5EF4-FFF2-40B4-BE49-F238E27FC236}">
                <a16:creationId xmlns:a16="http://schemas.microsoft.com/office/drawing/2014/main" id="{5D658FD0-E6EA-468E-B863-62A5A395DF49}"/>
              </a:ext>
            </a:extLst>
          </p:cNvPr>
          <p:cNvSpPr>
            <a:spLocks noGrp="1"/>
          </p:cNvSpPr>
          <p:nvPr>
            <p:ph type="subTitle" idx="1"/>
          </p:nvPr>
        </p:nvSpPr>
        <p:spPr/>
        <p:txBody>
          <a:bodyPr/>
          <a:lstStyle/>
          <a:p>
            <a:r>
              <a:rPr lang="en-US" dirty="0"/>
              <a:t>Subtitle 24pt Arial sentence case</a:t>
            </a:r>
          </a:p>
        </p:txBody>
      </p:sp>
    </p:spTree>
    <p:extLst>
      <p:ext uri="{BB962C8B-B14F-4D97-AF65-F5344CB8AC3E}">
        <p14:creationId xmlns:p14="http://schemas.microsoft.com/office/powerpoint/2010/main" val="278096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is a property for an individual instance or instance master</a:t>
            </a:r>
          </a:p>
          <a:p>
            <a:r>
              <a:rPr lang="en-US" dirty="0"/>
              <a:t>This property is used by the Layout XL connectivity extractor to remove the connectivity on the listed terminals if the instance terminal is </a:t>
            </a:r>
            <a:r>
              <a:rPr lang="en-US" dirty="0" err="1"/>
              <a:t>unabutted</a:t>
            </a:r>
            <a:r>
              <a:rPr lang="en-US" dirty="0"/>
              <a:t> or moved away from another device, a </a:t>
            </a:r>
            <a:r>
              <a:rPr lang="en-US" dirty="0" err="1"/>
              <a:t>stickyNet</a:t>
            </a:r>
            <a:r>
              <a:rPr lang="en-US" dirty="0"/>
              <a:t> figure</a:t>
            </a:r>
          </a:p>
          <a:p>
            <a:r>
              <a:rPr lang="en-US" dirty="0"/>
              <a:t>You set the nonStickyTerminals property in the Add property form</a:t>
            </a:r>
          </a:p>
          <a:p>
            <a:endParaRPr lang="en-US" dirty="0"/>
          </a:p>
          <a:p>
            <a:endParaRPr lang="en-US" dirty="0"/>
          </a:p>
          <a:p>
            <a:endParaRPr lang="en-US" dirty="0"/>
          </a:p>
          <a:p>
            <a:r>
              <a:rPr lang="en-US" dirty="0"/>
              <a:t>Since the connectivity is not stuck on the terminals, connectivity extractor will not report open or short  </a:t>
            </a:r>
          </a:p>
        </p:txBody>
      </p:sp>
      <p:sp>
        <p:nvSpPr>
          <p:cNvPr id="2" name="Title 1"/>
          <p:cNvSpPr>
            <a:spLocks noGrp="1"/>
          </p:cNvSpPr>
          <p:nvPr>
            <p:ph type="title"/>
          </p:nvPr>
        </p:nvSpPr>
        <p:spPr/>
        <p:txBody>
          <a:bodyPr/>
          <a:lstStyle/>
          <a:p>
            <a:r>
              <a:rPr lang="en-US" dirty="0"/>
              <a:t>nonStickyTerminals</a:t>
            </a:r>
          </a:p>
        </p:txBody>
      </p:sp>
      <p:graphicFrame>
        <p:nvGraphicFramePr>
          <p:cNvPr id="4" name="Table 3">
            <a:extLst>
              <a:ext uri="{FF2B5EF4-FFF2-40B4-BE49-F238E27FC236}">
                <a16:creationId xmlns:a16="http://schemas.microsoft.com/office/drawing/2014/main" id="{02E3C610-96A0-4943-918F-28AFD85FFAAF}"/>
              </a:ext>
            </a:extLst>
          </p:cNvPr>
          <p:cNvGraphicFramePr>
            <a:graphicFrameLocks noGrp="1"/>
          </p:cNvGraphicFramePr>
          <p:nvPr>
            <p:extLst>
              <p:ext uri="{D42A27DB-BD31-4B8C-83A1-F6EECF244321}">
                <p14:modId xmlns:p14="http://schemas.microsoft.com/office/powerpoint/2010/main" val="1361744721"/>
              </p:ext>
            </p:extLst>
          </p:nvPr>
        </p:nvGraphicFramePr>
        <p:xfrm>
          <a:off x="3994330" y="3500845"/>
          <a:ext cx="4516846" cy="1483360"/>
        </p:xfrm>
        <a:graphic>
          <a:graphicData uri="http://schemas.openxmlformats.org/drawingml/2006/table">
            <a:tbl>
              <a:tblPr firstRow="1" bandRow="1">
                <a:tableStyleId>{5C22544A-7EE6-4342-B048-85BDC9FD1C3A}</a:tableStyleId>
              </a:tblPr>
              <a:tblGrid>
                <a:gridCol w="1038875">
                  <a:extLst>
                    <a:ext uri="{9D8B030D-6E8A-4147-A177-3AD203B41FA5}">
                      <a16:colId xmlns:a16="http://schemas.microsoft.com/office/drawing/2014/main" val="1614744485"/>
                    </a:ext>
                  </a:extLst>
                </a:gridCol>
                <a:gridCol w="3477971">
                  <a:extLst>
                    <a:ext uri="{9D8B030D-6E8A-4147-A177-3AD203B41FA5}">
                      <a16:colId xmlns:a16="http://schemas.microsoft.com/office/drawing/2014/main" val="3940168383"/>
                    </a:ext>
                  </a:extLst>
                </a:gridCol>
              </a:tblGrid>
              <a:tr h="370840">
                <a:tc gridSpan="2">
                  <a:txBody>
                    <a:bodyPr/>
                    <a:lstStyle/>
                    <a:p>
                      <a:pPr algn="ctr"/>
                      <a:r>
                        <a:rPr lang="en-GB" dirty="0"/>
                        <a:t>Layout instance Add Property form</a:t>
                      </a:r>
                      <a:endParaRPr lang="en-US" dirty="0"/>
                    </a:p>
                  </a:txBody>
                  <a:tcPr/>
                </a:tc>
                <a:tc hMerge="1">
                  <a:txBody>
                    <a:bodyPr/>
                    <a:lstStyle/>
                    <a:p>
                      <a:endParaRPr lang="en-US" dirty="0"/>
                    </a:p>
                  </a:txBody>
                  <a:tcPr/>
                </a:tc>
                <a:extLst>
                  <a:ext uri="{0D108BD9-81ED-4DB2-BD59-A6C34878D82A}">
                    <a16:rowId xmlns:a16="http://schemas.microsoft.com/office/drawing/2014/main" val="3521628882"/>
                  </a:ext>
                </a:extLst>
              </a:tr>
              <a:tr h="370840">
                <a:tc>
                  <a:txBody>
                    <a:bodyPr/>
                    <a:lstStyle/>
                    <a:p>
                      <a:r>
                        <a:rPr lang="en-GB" dirty="0"/>
                        <a:t>Name</a:t>
                      </a:r>
                      <a:endParaRPr lang="en-US" dirty="0"/>
                    </a:p>
                  </a:txBody>
                  <a:tcPr/>
                </a:tc>
                <a:tc>
                  <a:txBody>
                    <a:bodyPr/>
                    <a:lstStyle/>
                    <a:p>
                      <a:r>
                        <a:rPr lang="en-US" dirty="0"/>
                        <a:t>nonStickyTerminals</a:t>
                      </a:r>
                    </a:p>
                  </a:txBody>
                  <a:tcPr/>
                </a:tc>
                <a:extLst>
                  <a:ext uri="{0D108BD9-81ED-4DB2-BD59-A6C34878D82A}">
                    <a16:rowId xmlns:a16="http://schemas.microsoft.com/office/drawing/2014/main" val="3785632190"/>
                  </a:ext>
                </a:extLst>
              </a:tr>
              <a:tr h="370840">
                <a:tc>
                  <a:txBody>
                    <a:bodyPr/>
                    <a:lstStyle/>
                    <a:p>
                      <a:r>
                        <a:rPr lang="en-GB" dirty="0"/>
                        <a:t>Type</a:t>
                      </a:r>
                      <a:endParaRPr lang="en-US" dirty="0"/>
                    </a:p>
                  </a:txBody>
                  <a:tcPr/>
                </a:tc>
                <a:tc>
                  <a:txBody>
                    <a:bodyPr/>
                    <a:lstStyle/>
                    <a:p>
                      <a:r>
                        <a:rPr lang="en-GB" dirty="0"/>
                        <a:t>string</a:t>
                      </a:r>
                      <a:endParaRPr lang="en-US" dirty="0"/>
                    </a:p>
                  </a:txBody>
                  <a:tcPr/>
                </a:tc>
                <a:extLst>
                  <a:ext uri="{0D108BD9-81ED-4DB2-BD59-A6C34878D82A}">
                    <a16:rowId xmlns:a16="http://schemas.microsoft.com/office/drawing/2014/main" val="3733177404"/>
                  </a:ext>
                </a:extLst>
              </a:tr>
              <a:tr h="370840">
                <a:tc>
                  <a:txBody>
                    <a:bodyPr/>
                    <a:lstStyle/>
                    <a:p>
                      <a:r>
                        <a:rPr lang="en-GB" dirty="0"/>
                        <a:t>Value</a:t>
                      </a:r>
                      <a:endParaRPr lang="en-US" dirty="0"/>
                    </a:p>
                  </a:txBody>
                  <a:tcPr/>
                </a:tc>
                <a:tc>
                  <a:txBody>
                    <a:bodyPr/>
                    <a:lstStyle/>
                    <a:p>
                      <a:r>
                        <a:rPr lang="en-GB" dirty="0"/>
                        <a:t>List of terminals</a:t>
                      </a:r>
                      <a:endParaRPr lang="en-US" dirty="0"/>
                    </a:p>
                  </a:txBody>
                  <a:tcPr/>
                </a:tc>
                <a:extLst>
                  <a:ext uri="{0D108BD9-81ED-4DB2-BD59-A6C34878D82A}">
                    <a16:rowId xmlns:a16="http://schemas.microsoft.com/office/drawing/2014/main" val="1757827770"/>
                  </a:ext>
                </a:extLst>
              </a:tr>
            </a:tbl>
          </a:graphicData>
        </a:graphic>
      </p:graphicFrame>
    </p:spTree>
    <p:extLst>
      <p:ext uri="{BB962C8B-B14F-4D97-AF65-F5344CB8AC3E}">
        <p14:creationId xmlns:p14="http://schemas.microsoft.com/office/powerpoint/2010/main" val="399621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D6B71-B311-4F24-B9B4-966ACE0E8B51}"/>
              </a:ext>
            </a:extLst>
          </p:cNvPr>
          <p:cNvSpPr>
            <a:spLocks noGrp="1"/>
          </p:cNvSpPr>
          <p:nvPr>
            <p:ph idx="1"/>
          </p:nvPr>
        </p:nvSpPr>
        <p:spPr/>
        <p:txBody>
          <a:bodyPr/>
          <a:lstStyle/>
          <a:p>
            <a:r>
              <a:rPr lang="en-GB" dirty="0"/>
              <a:t>The following instance I0 has 3 terminals S, D and G</a:t>
            </a:r>
          </a:p>
          <a:p>
            <a:r>
              <a:rPr lang="en-GB" dirty="0" err="1"/>
              <a:t>nonStickyTerminals</a:t>
            </a:r>
            <a:r>
              <a:rPr lang="en-GB" dirty="0"/>
              <a:t> set on terminal S and D of instance I0</a:t>
            </a:r>
          </a:p>
          <a:p>
            <a:endParaRPr lang="en-GB" dirty="0"/>
          </a:p>
          <a:p>
            <a:endParaRPr lang="en-GB" dirty="0"/>
          </a:p>
          <a:p>
            <a:endParaRPr lang="en-GB" dirty="0"/>
          </a:p>
          <a:p>
            <a:endParaRPr lang="en-GB" dirty="0"/>
          </a:p>
          <a:p>
            <a:r>
              <a:rPr lang="en-GB" dirty="0"/>
              <a:t>S_1 and S, G and G_1 are must connect terminals</a:t>
            </a:r>
            <a:endParaRPr lang="en-US" dirty="0"/>
          </a:p>
        </p:txBody>
      </p:sp>
      <p:sp>
        <p:nvSpPr>
          <p:cNvPr id="3" name="Title 2">
            <a:extLst>
              <a:ext uri="{FF2B5EF4-FFF2-40B4-BE49-F238E27FC236}">
                <a16:creationId xmlns:a16="http://schemas.microsoft.com/office/drawing/2014/main" id="{7C671F5F-94CB-412B-8E47-402782057B6E}"/>
              </a:ext>
            </a:extLst>
          </p:cNvPr>
          <p:cNvSpPr>
            <a:spLocks noGrp="1"/>
          </p:cNvSpPr>
          <p:nvPr>
            <p:ph type="title"/>
          </p:nvPr>
        </p:nvSpPr>
        <p:spPr/>
        <p:txBody>
          <a:bodyPr/>
          <a:lstStyle/>
          <a:p>
            <a:r>
              <a:rPr lang="en-GB" dirty="0"/>
              <a:t>Example</a:t>
            </a:r>
            <a:endParaRPr lang="en-US" dirty="0"/>
          </a:p>
        </p:txBody>
      </p:sp>
      <p:sp>
        <p:nvSpPr>
          <p:cNvPr id="4" name="Rectangle 3">
            <a:extLst>
              <a:ext uri="{FF2B5EF4-FFF2-40B4-BE49-F238E27FC236}">
                <a16:creationId xmlns:a16="http://schemas.microsoft.com/office/drawing/2014/main" id="{2D37E6B3-F59D-442A-B3A7-14F6ECF89FA1}"/>
              </a:ext>
            </a:extLst>
          </p:cNvPr>
          <p:cNvSpPr/>
          <p:nvPr/>
        </p:nvSpPr>
        <p:spPr>
          <a:xfrm>
            <a:off x="1219200" y="2534194"/>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908714D-9EE1-4AB2-9A98-2785DDCC09A1}"/>
              </a:ext>
            </a:extLst>
          </p:cNvPr>
          <p:cNvSpPr/>
          <p:nvPr/>
        </p:nvSpPr>
        <p:spPr>
          <a:xfrm>
            <a:off x="1963783" y="229035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CD41D0-37D6-4499-A189-40224244021D}"/>
              </a:ext>
            </a:extLst>
          </p:cNvPr>
          <p:cNvSpPr txBox="1"/>
          <p:nvPr/>
        </p:nvSpPr>
        <p:spPr>
          <a:xfrm>
            <a:off x="1914368" y="3490351"/>
            <a:ext cx="364202" cy="369332"/>
          </a:xfrm>
          <a:prstGeom prst="rect">
            <a:avLst/>
          </a:prstGeom>
          <a:noFill/>
        </p:spPr>
        <p:txBody>
          <a:bodyPr wrap="none" rtlCol="0">
            <a:spAutoFit/>
          </a:bodyPr>
          <a:lstStyle/>
          <a:p>
            <a:r>
              <a:rPr lang="en-GB" dirty="0"/>
              <a:t>G</a:t>
            </a:r>
            <a:endParaRPr lang="en-US" dirty="0"/>
          </a:p>
        </p:txBody>
      </p:sp>
      <p:pic>
        <p:nvPicPr>
          <p:cNvPr id="9" name="Picture 8">
            <a:extLst>
              <a:ext uri="{FF2B5EF4-FFF2-40B4-BE49-F238E27FC236}">
                <a16:creationId xmlns:a16="http://schemas.microsoft.com/office/drawing/2014/main" id="{A03E8704-044A-4C6F-B069-7E57AA03DC2E}"/>
              </a:ext>
            </a:extLst>
          </p:cNvPr>
          <p:cNvPicPr>
            <a:picLocks noChangeAspect="1"/>
          </p:cNvPicPr>
          <p:nvPr/>
        </p:nvPicPr>
        <p:blipFill rotWithShape="1">
          <a:blip r:embed="rId2"/>
          <a:srcRect b="73026"/>
          <a:stretch/>
        </p:blipFill>
        <p:spPr>
          <a:xfrm>
            <a:off x="4142112" y="2586443"/>
            <a:ext cx="5017654" cy="957944"/>
          </a:xfrm>
          <a:prstGeom prst="rect">
            <a:avLst/>
          </a:prstGeom>
        </p:spPr>
      </p:pic>
      <p:sp>
        <p:nvSpPr>
          <p:cNvPr id="10" name="Rectangle 9">
            <a:extLst>
              <a:ext uri="{FF2B5EF4-FFF2-40B4-BE49-F238E27FC236}">
                <a16:creationId xmlns:a16="http://schemas.microsoft.com/office/drawing/2014/main" id="{B66551C5-91ED-407F-8308-B55224F9AE2B}"/>
              </a:ext>
            </a:extLst>
          </p:cNvPr>
          <p:cNvSpPr/>
          <p:nvPr/>
        </p:nvSpPr>
        <p:spPr>
          <a:xfrm>
            <a:off x="2960914" y="229035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D361FD-EE57-4EA2-B433-7505D416BA74}"/>
              </a:ext>
            </a:extLst>
          </p:cNvPr>
          <p:cNvSpPr txBox="1"/>
          <p:nvPr/>
        </p:nvSpPr>
        <p:spPr>
          <a:xfrm>
            <a:off x="2776846" y="3479855"/>
            <a:ext cx="620683" cy="369332"/>
          </a:xfrm>
          <a:prstGeom prst="rect">
            <a:avLst/>
          </a:prstGeom>
          <a:noFill/>
        </p:spPr>
        <p:txBody>
          <a:bodyPr wrap="none" rtlCol="0">
            <a:spAutoFit/>
          </a:bodyPr>
          <a:lstStyle/>
          <a:p>
            <a:r>
              <a:rPr lang="en-GB" dirty="0"/>
              <a:t>G_1</a:t>
            </a:r>
            <a:endParaRPr lang="en-US" dirty="0"/>
          </a:p>
        </p:txBody>
      </p:sp>
      <p:sp>
        <p:nvSpPr>
          <p:cNvPr id="13" name="Rectangle 12">
            <a:extLst>
              <a:ext uri="{FF2B5EF4-FFF2-40B4-BE49-F238E27FC236}">
                <a16:creationId xmlns:a16="http://schemas.microsoft.com/office/drawing/2014/main" id="{92BF56DF-1A90-4B81-9200-15EAD94EE0E8}"/>
              </a:ext>
            </a:extLst>
          </p:cNvPr>
          <p:cNvSpPr/>
          <p:nvPr/>
        </p:nvSpPr>
        <p:spPr>
          <a:xfrm>
            <a:off x="1422215" y="266482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F6A70F-A58C-455A-88D2-D2C8E071F13A}"/>
              </a:ext>
            </a:extLst>
          </p:cNvPr>
          <p:cNvSpPr txBox="1"/>
          <p:nvPr/>
        </p:nvSpPr>
        <p:spPr>
          <a:xfrm>
            <a:off x="1422215" y="2828499"/>
            <a:ext cx="338554" cy="369332"/>
          </a:xfrm>
          <a:prstGeom prst="rect">
            <a:avLst/>
          </a:prstGeom>
          <a:noFill/>
        </p:spPr>
        <p:txBody>
          <a:bodyPr wrap="none" rtlCol="0">
            <a:spAutoFit/>
          </a:bodyPr>
          <a:lstStyle/>
          <a:p>
            <a:r>
              <a:rPr lang="en-GB" dirty="0"/>
              <a:t>S</a:t>
            </a:r>
            <a:endParaRPr lang="en-US" dirty="0"/>
          </a:p>
        </p:txBody>
      </p:sp>
      <p:sp>
        <p:nvSpPr>
          <p:cNvPr id="14" name="Rectangle 13">
            <a:extLst>
              <a:ext uri="{FF2B5EF4-FFF2-40B4-BE49-F238E27FC236}">
                <a16:creationId xmlns:a16="http://schemas.microsoft.com/office/drawing/2014/main" id="{87FAFCA7-0206-42B1-AC5A-D2CCAECFAE04}"/>
              </a:ext>
            </a:extLst>
          </p:cNvPr>
          <p:cNvSpPr/>
          <p:nvPr/>
        </p:nvSpPr>
        <p:spPr>
          <a:xfrm>
            <a:off x="2465296" y="2650866"/>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B9C0DD-FC31-4CCF-9F74-60B9F719F1F6}"/>
              </a:ext>
            </a:extLst>
          </p:cNvPr>
          <p:cNvSpPr txBox="1"/>
          <p:nvPr/>
        </p:nvSpPr>
        <p:spPr>
          <a:xfrm>
            <a:off x="2449007" y="2828499"/>
            <a:ext cx="351378" cy="369332"/>
          </a:xfrm>
          <a:prstGeom prst="rect">
            <a:avLst/>
          </a:prstGeom>
          <a:noFill/>
        </p:spPr>
        <p:txBody>
          <a:bodyPr wrap="none" rtlCol="0">
            <a:spAutoFit/>
          </a:bodyPr>
          <a:lstStyle/>
          <a:p>
            <a:r>
              <a:rPr lang="en-GB" dirty="0"/>
              <a:t>D</a:t>
            </a:r>
            <a:endParaRPr lang="en-US" dirty="0"/>
          </a:p>
        </p:txBody>
      </p:sp>
      <p:sp>
        <p:nvSpPr>
          <p:cNvPr id="15" name="Rectangle 14">
            <a:extLst>
              <a:ext uri="{FF2B5EF4-FFF2-40B4-BE49-F238E27FC236}">
                <a16:creationId xmlns:a16="http://schemas.microsoft.com/office/drawing/2014/main" id="{55D00E4C-CB3D-4BEC-9FE4-476B9EDEFA71}"/>
              </a:ext>
            </a:extLst>
          </p:cNvPr>
          <p:cNvSpPr/>
          <p:nvPr/>
        </p:nvSpPr>
        <p:spPr>
          <a:xfrm>
            <a:off x="3484889" y="266482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A71B77-80E8-42BC-93E0-F9BAB77FBBCB}"/>
              </a:ext>
            </a:extLst>
          </p:cNvPr>
          <p:cNvSpPr txBox="1"/>
          <p:nvPr/>
        </p:nvSpPr>
        <p:spPr>
          <a:xfrm>
            <a:off x="3375691" y="2828499"/>
            <a:ext cx="595035" cy="369332"/>
          </a:xfrm>
          <a:prstGeom prst="rect">
            <a:avLst/>
          </a:prstGeom>
          <a:noFill/>
        </p:spPr>
        <p:txBody>
          <a:bodyPr wrap="none" rtlCol="0">
            <a:spAutoFit/>
          </a:bodyPr>
          <a:lstStyle/>
          <a:p>
            <a:r>
              <a:rPr lang="en-GB" dirty="0"/>
              <a:t>S_1</a:t>
            </a:r>
            <a:endParaRPr lang="en-US" dirty="0"/>
          </a:p>
        </p:txBody>
      </p:sp>
      <p:sp>
        <p:nvSpPr>
          <p:cNvPr id="16" name="TextBox 15">
            <a:extLst>
              <a:ext uri="{FF2B5EF4-FFF2-40B4-BE49-F238E27FC236}">
                <a16:creationId xmlns:a16="http://schemas.microsoft.com/office/drawing/2014/main" id="{45DD41E1-B8EC-4541-8547-78DCD0F65556}"/>
              </a:ext>
            </a:extLst>
          </p:cNvPr>
          <p:cNvSpPr txBox="1"/>
          <p:nvPr/>
        </p:nvSpPr>
        <p:spPr>
          <a:xfrm>
            <a:off x="2410655" y="3842154"/>
            <a:ext cx="377026" cy="369332"/>
          </a:xfrm>
          <a:prstGeom prst="rect">
            <a:avLst/>
          </a:prstGeom>
          <a:noFill/>
        </p:spPr>
        <p:txBody>
          <a:bodyPr wrap="none" rtlCol="0">
            <a:spAutoFit/>
          </a:bodyPr>
          <a:lstStyle/>
          <a:p>
            <a:r>
              <a:rPr lang="en-GB" dirty="0"/>
              <a:t>I0</a:t>
            </a:r>
            <a:endParaRPr lang="en-US" dirty="0"/>
          </a:p>
        </p:txBody>
      </p:sp>
      <p:sp>
        <p:nvSpPr>
          <p:cNvPr id="17" name="Rectangle 16">
            <a:extLst>
              <a:ext uri="{FF2B5EF4-FFF2-40B4-BE49-F238E27FC236}">
                <a16:creationId xmlns:a16="http://schemas.microsoft.com/office/drawing/2014/main" id="{8BBFFCE1-C97B-4429-8485-E4959AC5C65A}"/>
              </a:ext>
            </a:extLst>
          </p:cNvPr>
          <p:cNvSpPr/>
          <p:nvPr/>
        </p:nvSpPr>
        <p:spPr>
          <a:xfrm>
            <a:off x="1219199" y="2281644"/>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ED0EEF1-804C-4C47-9F94-913EF6B57DE7}"/>
              </a:ext>
            </a:extLst>
          </p:cNvPr>
          <p:cNvCxnSpPr/>
          <p:nvPr/>
        </p:nvCxnSpPr>
        <p:spPr>
          <a:xfrm>
            <a:off x="1219199" y="3689862"/>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D54239E2-0EB9-48CD-9FC0-B10F08B7E2B9}"/>
              </a:ext>
            </a:extLst>
          </p:cNvPr>
          <p:cNvSpPr>
            <a:spLocks noGrp="1"/>
          </p:cNvSpPr>
          <p:nvPr>
            <p:ph idx="1"/>
          </p:nvPr>
        </p:nvSpPr>
        <p:spPr>
          <a:xfrm>
            <a:off x="435430" y="1188720"/>
            <a:ext cx="11255827" cy="5146766"/>
          </a:xfrm>
        </p:spPr>
        <p:txBody>
          <a:bodyPr/>
          <a:lstStyle/>
          <a:p>
            <a:r>
              <a:rPr lang="en-GB" dirty="0"/>
              <a:t>Connectivity &gt; Nets &gt; propagate. User sets a </a:t>
            </a:r>
            <a:r>
              <a:rPr lang="en-GB" dirty="0" err="1"/>
              <a:t>netA</a:t>
            </a:r>
            <a:r>
              <a:rPr lang="en-GB" dirty="0"/>
              <a:t> on the 3 terminals. Interactive/batch XL connectivity extractor remove the connectivity on S, S_1 and D. On terminal G, the connectivity is not removed </a:t>
            </a:r>
            <a:endParaRPr lang="en-US" dirty="0"/>
          </a:p>
        </p:txBody>
      </p:sp>
      <p:sp>
        <p:nvSpPr>
          <p:cNvPr id="3" name="Title 2">
            <a:extLst>
              <a:ext uri="{FF2B5EF4-FFF2-40B4-BE49-F238E27FC236}">
                <a16:creationId xmlns:a16="http://schemas.microsoft.com/office/drawing/2014/main" id="{B1ABFBDA-89C1-4A12-8B5F-25F5198A7D0D}"/>
              </a:ext>
            </a:extLst>
          </p:cNvPr>
          <p:cNvSpPr>
            <a:spLocks noGrp="1"/>
          </p:cNvSpPr>
          <p:nvPr>
            <p:ph type="title"/>
          </p:nvPr>
        </p:nvSpPr>
        <p:spPr/>
        <p:txBody>
          <a:bodyPr/>
          <a:lstStyle/>
          <a:p>
            <a:r>
              <a:rPr lang="en-GB" dirty="0"/>
              <a:t>Example1</a:t>
            </a:r>
            <a:endParaRPr lang="en-US" dirty="0"/>
          </a:p>
        </p:txBody>
      </p:sp>
      <p:sp>
        <p:nvSpPr>
          <p:cNvPr id="4" name="Rectangle 3">
            <a:extLst>
              <a:ext uri="{FF2B5EF4-FFF2-40B4-BE49-F238E27FC236}">
                <a16:creationId xmlns:a16="http://schemas.microsoft.com/office/drawing/2014/main" id="{720A9061-5110-4530-A2B9-B83E5FB26A60}"/>
              </a:ext>
            </a:extLst>
          </p:cNvPr>
          <p:cNvSpPr/>
          <p:nvPr/>
        </p:nvSpPr>
        <p:spPr>
          <a:xfrm>
            <a:off x="1618625" y="4770114"/>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BEF117-066D-4AC5-959B-D1CFD314D99E}"/>
              </a:ext>
            </a:extLst>
          </p:cNvPr>
          <p:cNvSpPr/>
          <p:nvPr/>
        </p:nvSpPr>
        <p:spPr>
          <a:xfrm>
            <a:off x="2363208" y="452627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EB3C4D2-2FF1-452A-858B-493CC30F9B88}"/>
              </a:ext>
            </a:extLst>
          </p:cNvPr>
          <p:cNvSpPr txBox="1"/>
          <p:nvPr/>
        </p:nvSpPr>
        <p:spPr>
          <a:xfrm>
            <a:off x="2312190" y="6030474"/>
            <a:ext cx="615874" cy="246221"/>
          </a:xfrm>
          <a:prstGeom prst="rect">
            <a:avLst/>
          </a:prstGeom>
          <a:noFill/>
        </p:spPr>
        <p:txBody>
          <a:bodyPr wrap="none" rtlCol="0">
            <a:spAutoFit/>
          </a:bodyPr>
          <a:lstStyle/>
          <a:p>
            <a:r>
              <a:rPr lang="en-GB" sz="1000" dirty="0"/>
              <a:t>\G\</a:t>
            </a:r>
            <a:r>
              <a:rPr lang="en-GB" sz="1000" dirty="0" err="1"/>
              <a:t>netA</a:t>
            </a:r>
            <a:endParaRPr lang="en-US" sz="1000" dirty="0"/>
          </a:p>
        </p:txBody>
      </p:sp>
      <p:sp>
        <p:nvSpPr>
          <p:cNvPr id="7" name="Rectangle 6">
            <a:extLst>
              <a:ext uri="{FF2B5EF4-FFF2-40B4-BE49-F238E27FC236}">
                <a16:creationId xmlns:a16="http://schemas.microsoft.com/office/drawing/2014/main" id="{DD0B7974-6CAF-48C8-85B5-3687CBB7AA98}"/>
              </a:ext>
            </a:extLst>
          </p:cNvPr>
          <p:cNvSpPr/>
          <p:nvPr/>
        </p:nvSpPr>
        <p:spPr>
          <a:xfrm>
            <a:off x="3360339" y="452627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120E050-6AB7-4B6C-99EC-795598766D5B}"/>
              </a:ext>
            </a:extLst>
          </p:cNvPr>
          <p:cNvSpPr txBox="1"/>
          <p:nvPr/>
        </p:nvSpPr>
        <p:spPr>
          <a:xfrm>
            <a:off x="3234572" y="6030474"/>
            <a:ext cx="756938" cy="246221"/>
          </a:xfrm>
          <a:prstGeom prst="rect">
            <a:avLst/>
          </a:prstGeom>
          <a:noFill/>
        </p:spPr>
        <p:txBody>
          <a:bodyPr wrap="none" rtlCol="0">
            <a:spAutoFit/>
          </a:bodyPr>
          <a:lstStyle/>
          <a:p>
            <a:r>
              <a:rPr lang="en-GB" sz="1000" dirty="0"/>
              <a:t>\G_1\</a:t>
            </a:r>
            <a:r>
              <a:rPr lang="en-GB" sz="1000" dirty="0" err="1"/>
              <a:t>netA</a:t>
            </a:r>
            <a:endParaRPr lang="en-US" sz="1000" dirty="0"/>
          </a:p>
        </p:txBody>
      </p:sp>
      <p:sp>
        <p:nvSpPr>
          <p:cNvPr id="9" name="Rectangle 8">
            <a:extLst>
              <a:ext uri="{FF2B5EF4-FFF2-40B4-BE49-F238E27FC236}">
                <a16:creationId xmlns:a16="http://schemas.microsoft.com/office/drawing/2014/main" id="{15BDE26C-1AED-4BA7-BA9A-1E331EFC50C4}"/>
              </a:ext>
            </a:extLst>
          </p:cNvPr>
          <p:cNvSpPr/>
          <p:nvPr/>
        </p:nvSpPr>
        <p:spPr>
          <a:xfrm>
            <a:off x="1821640" y="490074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9128E7-3C6E-4E25-A598-6094FC05AAA0}"/>
              </a:ext>
            </a:extLst>
          </p:cNvPr>
          <p:cNvSpPr txBox="1"/>
          <p:nvPr/>
        </p:nvSpPr>
        <p:spPr>
          <a:xfrm>
            <a:off x="1687819" y="5081362"/>
            <a:ext cx="625492" cy="246221"/>
          </a:xfrm>
          <a:prstGeom prst="rect">
            <a:avLst/>
          </a:prstGeom>
          <a:noFill/>
        </p:spPr>
        <p:txBody>
          <a:bodyPr wrap="none" rtlCol="0">
            <a:spAutoFit/>
          </a:bodyPr>
          <a:lstStyle/>
          <a:p>
            <a:r>
              <a:rPr lang="en-GB" sz="1000" b="1" dirty="0">
                <a:solidFill>
                  <a:srgbClr val="FFFF00"/>
                </a:solidFill>
              </a:rPr>
              <a:t>\S\</a:t>
            </a:r>
            <a:r>
              <a:rPr lang="en-GB" sz="1000" b="1" dirty="0" err="1">
                <a:solidFill>
                  <a:srgbClr val="FFFF00"/>
                </a:solidFill>
              </a:rPr>
              <a:t>netA</a:t>
            </a:r>
            <a:endParaRPr lang="en-US" sz="1000" b="1" dirty="0">
              <a:solidFill>
                <a:srgbClr val="FFFF00"/>
              </a:solidFill>
            </a:endParaRPr>
          </a:p>
        </p:txBody>
      </p:sp>
      <p:sp>
        <p:nvSpPr>
          <p:cNvPr id="11" name="Rectangle 10">
            <a:extLst>
              <a:ext uri="{FF2B5EF4-FFF2-40B4-BE49-F238E27FC236}">
                <a16:creationId xmlns:a16="http://schemas.microsoft.com/office/drawing/2014/main" id="{EE40E1ED-BDEC-4816-9E09-3F3307843E70}"/>
              </a:ext>
            </a:extLst>
          </p:cNvPr>
          <p:cNvSpPr/>
          <p:nvPr/>
        </p:nvSpPr>
        <p:spPr>
          <a:xfrm>
            <a:off x="2864721" y="4886786"/>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9EB83E-A940-4A4A-BA9D-D4464D027C26}"/>
              </a:ext>
            </a:extLst>
          </p:cNvPr>
          <p:cNvSpPr txBox="1"/>
          <p:nvPr/>
        </p:nvSpPr>
        <p:spPr>
          <a:xfrm>
            <a:off x="2812219" y="5075098"/>
            <a:ext cx="633507" cy="246221"/>
          </a:xfrm>
          <a:prstGeom prst="rect">
            <a:avLst/>
          </a:prstGeom>
          <a:noFill/>
        </p:spPr>
        <p:txBody>
          <a:bodyPr wrap="none" rtlCol="0">
            <a:spAutoFit/>
          </a:bodyPr>
          <a:lstStyle/>
          <a:p>
            <a:r>
              <a:rPr lang="en-GB" sz="1000" b="1" dirty="0">
                <a:solidFill>
                  <a:srgbClr val="FFFF00"/>
                </a:solidFill>
              </a:rPr>
              <a:t>\D\</a:t>
            </a:r>
            <a:r>
              <a:rPr lang="en-GB" sz="1000" b="1" dirty="0" err="1">
                <a:solidFill>
                  <a:srgbClr val="FFFF00"/>
                </a:solidFill>
              </a:rPr>
              <a:t>netA</a:t>
            </a:r>
            <a:endParaRPr lang="en-US" sz="1000" b="1" dirty="0">
              <a:solidFill>
                <a:srgbClr val="FFFF00"/>
              </a:solidFill>
            </a:endParaRPr>
          </a:p>
        </p:txBody>
      </p:sp>
      <p:sp>
        <p:nvSpPr>
          <p:cNvPr id="13" name="Rectangle 12">
            <a:extLst>
              <a:ext uri="{FF2B5EF4-FFF2-40B4-BE49-F238E27FC236}">
                <a16:creationId xmlns:a16="http://schemas.microsoft.com/office/drawing/2014/main" id="{03233238-0E90-47D8-83B6-033FFB813E86}"/>
              </a:ext>
            </a:extLst>
          </p:cNvPr>
          <p:cNvSpPr/>
          <p:nvPr/>
        </p:nvSpPr>
        <p:spPr>
          <a:xfrm>
            <a:off x="3884314" y="490074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28E162-6942-4E1D-8B76-0FCA424F721E}"/>
              </a:ext>
            </a:extLst>
          </p:cNvPr>
          <p:cNvSpPr txBox="1"/>
          <p:nvPr/>
        </p:nvSpPr>
        <p:spPr>
          <a:xfrm>
            <a:off x="3809679" y="5070743"/>
            <a:ext cx="766557" cy="246221"/>
          </a:xfrm>
          <a:prstGeom prst="rect">
            <a:avLst/>
          </a:prstGeom>
          <a:noFill/>
        </p:spPr>
        <p:txBody>
          <a:bodyPr wrap="none" rtlCol="0">
            <a:spAutoFit/>
          </a:bodyPr>
          <a:lstStyle/>
          <a:p>
            <a:r>
              <a:rPr lang="en-GB" sz="1000" b="1" dirty="0">
                <a:solidFill>
                  <a:srgbClr val="FFFF00"/>
                </a:solidFill>
              </a:rPr>
              <a:t>\S_1\</a:t>
            </a:r>
            <a:r>
              <a:rPr lang="en-GB" sz="1000" b="1" dirty="0" err="1">
                <a:solidFill>
                  <a:srgbClr val="FFFF00"/>
                </a:solidFill>
              </a:rPr>
              <a:t>netA</a:t>
            </a:r>
            <a:endParaRPr lang="en-US" sz="1000" b="1" dirty="0">
              <a:solidFill>
                <a:srgbClr val="FFFF00"/>
              </a:solidFill>
            </a:endParaRPr>
          </a:p>
        </p:txBody>
      </p:sp>
      <p:sp>
        <p:nvSpPr>
          <p:cNvPr id="16" name="Speech Bubble: Rectangle with Corners Rounded 15">
            <a:extLst>
              <a:ext uri="{FF2B5EF4-FFF2-40B4-BE49-F238E27FC236}">
                <a16:creationId xmlns:a16="http://schemas.microsoft.com/office/drawing/2014/main" id="{CAC81F01-9F05-46E8-8350-7438EE4C3CFB}"/>
              </a:ext>
            </a:extLst>
          </p:cNvPr>
          <p:cNvSpPr/>
          <p:nvPr/>
        </p:nvSpPr>
        <p:spPr>
          <a:xfrm>
            <a:off x="912193" y="3852249"/>
            <a:ext cx="1861791" cy="371607"/>
          </a:xfrm>
          <a:prstGeom prst="wedgeRoundRectCallout">
            <a:avLst>
              <a:gd name="adj1" fmla="val -2729"/>
              <a:gd name="adj2" fmla="val 19170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1727EE0-5DDC-4119-BE92-4C4362327429}"/>
              </a:ext>
            </a:extLst>
          </p:cNvPr>
          <p:cNvSpPr txBox="1"/>
          <p:nvPr/>
        </p:nvSpPr>
        <p:spPr>
          <a:xfrm>
            <a:off x="869295" y="3883628"/>
            <a:ext cx="1938929" cy="276999"/>
          </a:xfrm>
          <a:prstGeom prst="rect">
            <a:avLst/>
          </a:prstGeom>
          <a:noFill/>
        </p:spPr>
        <p:txBody>
          <a:bodyPr wrap="none" rtlCol="0">
            <a:spAutoFit/>
          </a:bodyPr>
          <a:lstStyle/>
          <a:p>
            <a:r>
              <a:rPr lang="en-GB" sz="1200" dirty="0" err="1"/>
              <a:t>nonStickyTerminals</a:t>
            </a:r>
            <a:r>
              <a:rPr lang="en-GB" sz="1200" dirty="0"/>
              <a:t> = S D</a:t>
            </a:r>
            <a:endParaRPr lang="en-US" sz="1200" dirty="0"/>
          </a:p>
        </p:txBody>
      </p:sp>
      <p:sp>
        <p:nvSpPr>
          <p:cNvPr id="29" name="TextBox 28">
            <a:extLst>
              <a:ext uri="{FF2B5EF4-FFF2-40B4-BE49-F238E27FC236}">
                <a16:creationId xmlns:a16="http://schemas.microsoft.com/office/drawing/2014/main" id="{FB8EB8DF-6E49-4A12-844B-69F9C57DFB84}"/>
              </a:ext>
            </a:extLst>
          </p:cNvPr>
          <p:cNvSpPr txBox="1"/>
          <p:nvPr/>
        </p:nvSpPr>
        <p:spPr>
          <a:xfrm>
            <a:off x="2780298" y="4198309"/>
            <a:ext cx="377026" cy="369332"/>
          </a:xfrm>
          <a:prstGeom prst="rect">
            <a:avLst/>
          </a:prstGeom>
          <a:noFill/>
        </p:spPr>
        <p:txBody>
          <a:bodyPr wrap="none" rtlCol="0">
            <a:spAutoFit/>
          </a:bodyPr>
          <a:lstStyle/>
          <a:p>
            <a:r>
              <a:rPr lang="en-GB" dirty="0"/>
              <a:t>I0</a:t>
            </a:r>
            <a:endParaRPr lang="en-US" dirty="0"/>
          </a:p>
        </p:txBody>
      </p:sp>
      <p:sp>
        <p:nvSpPr>
          <p:cNvPr id="30" name="Rectangle 29">
            <a:extLst>
              <a:ext uri="{FF2B5EF4-FFF2-40B4-BE49-F238E27FC236}">
                <a16:creationId xmlns:a16="http://schemas.microsoft.com/office/drawing/2014/main" id="{AEEC7463-12CF-428A-BAB7-F1F80311BBA5}"/>
              </a:ext>
            </a:extLst>
          </p:cNvPr>
          <p:cNvSpPr/>
          <p:nvPr/>
        </p:nvSpPr>
        <p:spPr>
          <a:xfrm>
            <a:off x="1618625" y="4526273"/>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CB9BA3C-F8C6-48DC-9562-5E3EEC4B3E31}"/>
              </a:ext>
            </a:extLst>
          </p:cNvPr>
          <p:cNvCxnSpPr/>
          <p:nvPr/>
        </p:nvCxnSpPr>
        <p:spPr>
          <a:xfrm>
            <a:off x="1618625" y="5934491"/>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1290907F-6558-4F54-9C0A-3829A03CBE2B}"/>
              </a:ext>
            </a:extLst>
          </p:cNvPr>
          <p:cNvPicPr>
            <a:picLocks noChangeAspect="1"/>
          </p:cNvPicPr>
          <p:nvPr/>
        </p:nvPicPr>
        <p:blipFill rotWithShape="1">
          <a:blip r:embed="rId2"/>
          <a:srcRect r="32887" b="46642"/>
          <a:stretch/>
        </p:blipFill>
        <p:spPr>
          <a:xfrm>
            <a:off x="869295" y="2201485"/>
            <a:ext cx="4168518" cy="1357193"/>
          </a:xfrm>
          <a:prstGeom prst="rect">
            <a:avLst/>
          </a:prstGeom>
        </p:spPr>
      </p:pic>
      <p:sp>
        <p:nvSpPr>
          <p:cNvPr id="38" name="TextBox 37">
            <a:extLst>
              <a:ext uri="{FF2B5EF4-FFF2-40B4-BE49-F238E27FC236}">
                <a16:creationId xmlns:a16="http://schemas.microsoft.com/office/drawing/2014/main" id="{687B8DA8-6C8A-43E4-A9BE-64168C18A548}"/>
              </a:ext>
            </a:extLst>
          </p:cNvPr>
          <p:cNvSpPr txBox="1"/>
          <p:nvPr/>
        </p:nvSpPr>
        <p:spPr>
          <a:xfrm>
            <a:off x="1755950" y="3449289"/>
            <a:ext cx="2395207" cy="276999"/>
          </a:xfrm>
          <a:prstGeom prst="rect">
            <a:avLst/>
          </a:prstGeom>
          <a:noFill/>
        </p:spPr>
        <p:txBody>
          <a:bodyPr wrap="none" rtlCol="0">
            <a:spAutoFit/>
          </a:bodyPr>
          <a:lstStyle/>
          <a:p>
            <a:r>
              <a:rPr lang="en-GB" sz="1200" i="1" dirty="0"/>
              <a:t>Connectivity &gt; Nets &gt; Propagate</a:t>
            </a:r>
            <a:endParaRPr lang="en-US" sz="1200" i="1" dirty="0"/>
          </a:p>
        </p:txBody>
      </p:sp>
      <p:sp>
        <p:nvSpPr>
          <p:cNvPr id="39" name="Arrow: Right 38">
            <a:extLst>
              <a:ext uri="{FF2B5EF4-FFF2-40B4-BE49-F238E27FC236}">
                <a16:creationId xmlns:a16="http://schemas.microsoft.com/office/drawing/2014/main" id="{B1EE6D76-85E0-424A-A5D1-04EDDC71C380}"/>
              </a:ext>
            </a:extLst>
          </p:cNvPr>
          <p:cNvSpPr/>
          <p:nvPr/>
        </p:nvSpPr>
        <p:spPr>
          <a:xfrm>
            <a:off x="4443431" y="5080601"/>
            <a:ext cx="1406561" cy="50414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6E9A360-5E2A-42FF-89F6-8086AFFA6401}"/>
              </a:ext>
            </a:extLst>
          </p:cNvPr>
          <p:cNvSpPr/>
          <p:nvPr/>
        </p:nvSpPr>
        <p:spPr>
          <a:xfrm>
            <a:off x="6032330" y="4583614"/>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72B7BB0-221F-4D1C-974B-935B9CF44B0F}"/>
              </a:ext>
            </a:extLst>
          </p:cNvPr>
          <p:cNvSpPr/>
          <p:nvPr/>
        </p:nvSpPr>
        <p:spPr>
          <a:xfrm>
            <a:off x="6776913" y="433977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162EFEF-08C8-41EE-B297-DCD843F9F5B5}"/>
              </a:ext>
            </a:extLst>
          </p:cNvPr>
          <p:cNvSpPr txBox="1"/>
          <p:nvPr/>
        </p:nvSpPr>
        <p:spPr>
          <a:xfrm>
            <a:off x="6725895" y="5843974"/>
            <a:ext cx="615874" cy="246221"/>
          </a:xfrm>
          <a:prstGeom prst="rect">
            <a:avLst/>
          </a:prstGeom>
          <a:noFill/>
        </p:spPr>
        <p:txBody>
          <a:bodyPr wrap="none" rtlCol="0">
            <a:spAutoFit/>
          </a:bodyPr>
          <a:lstStyle/>
          <a:p>
            <a:r>
              <a:rPr lang="en-GB" sz="1000" dirty="0"/>
              <a:t>\G\</a:t>
            </a:r>
            <a:r>
              <a:rPr lang="en-GB" sz="1000" dirty="0" err="1"/>
              <a:t>netA</a:t>
            </a:r>
            <a:endParaRPr lang="en-US" sz="1000" dirty="0"/>
          </a:p>
        </p:txBody>
      </p:sp>
      <p:sp>
        <p:nvSpPr>
          <p:cNvPr id="43" name="Rectangle 42">
            <a:extLst>
              <a:ext uri="{FF2B5EF4-FFF2-40B4-BE49-F238E27FC236}">
                <a16:creationId xmlns:a16="http://schemas.microsoft.com/office/drawing/2014/main" id="{8A1CC087-E5BC-47A2-8AE5-39AE455A021C}"/>
              </a:ext>
            </a:extLst>
          </p:cNvPr>
          <p:cNvSpPr/>
          <p:nvPr/>
        </p:nvSpPr>
        <p:spPr>
          <a:xfrm>
            <a:off x="7774044" y="4339773"/>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A4A7B5-ADFF-4C7C-A4F5-4907E8CE8666}"/>
              </a:ext>
            </a:extLst>
          </p:cNvPr>
          <p:cNvSpPr txBox="1"/>
          <p:nvPr/>
        </p:nvSpPr>
        <p:spPr>
          <a:xfrm>
            <a:off x="7648277" y="5843974"/>
            <a:ext cx="756938" cy="246221"/>
          </a:xfrm>
          <a:prstGeom prst="rect">
            <a:avLst/>
          </a:prstGeom>
          <a:noFill/>
        </p:spPr>
        <p:txBody>
          <a:bodyPr wrap="none" rtlCol="0">
            <a:spAutoFit/>
          </a:bodyPr>
          <a:lstStyle/>
          <a:p>
            <a:r>
              <a:rPr lang="en-GB" sz="1000" dirty="0"/>
              <a:t>\G_1\</a:t>
            </a:r>
            <a:r>
              <a:rPr lang="en-GB" sz="1000" dirty="0" err="1"/>
              <a:t>netA</a:t>
            </a:r>
            <a:endParaRPr lang="en-US" sz="1000" dirty="0"/>
          </a:p>
        </p:txBody>
      </p:sp>
      <p:sp>
        <p:nvSpPr>
          <p:cNvPr id="45" name="Rectangle 44">
            <a:extLst>
              <a:ext uri="{FF2B5EF4-FFF2-40B4-BE49-F238E27FC236}">
                <a16:creationId xmlns:a16="http://schemas.microsoft.com/office/drawing/2014/main" id="{6671464F-459B-457D-ABB0-0295345C9B3C}"/>
              </a:ext>
            </a:extLst>
          </p:cNvPr>
          <p:cNvSpPr/>
          <p:nvPr/>
        </p:nvSpPr>
        <p:spPr>
          <a:xfrm>
            <a:off x="6235345" y="471424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26C3A75-025C-48C6-87B5-E5B5DAEB5558}"/>
              </a:ext>
            </a:extLst>
          </p:cNvPr>
          <p:cNvSpPr txBox="1"/>
          <p:nvPr/>
        </p:nvSpPr>
        <p:spPr>
          <a:xfrm>
            <a:off x="6188374" y="4890385"/>
            <a:ext cx="340158" cy="246221"/>
          </a:xfrm>
          <a:prstGeom prst="rect">
            <a:avLst/>
          </a:prstGeom>
          <a:noFill/>
        </p:spPr>
        <p:txBody>
          <a:bodyPr wrap="none" rtlCol="0">
            <a:spAutoFit/>
          </a:bodyPr>
          <a:lstStyle/>
          <a:p>
            <a:r>
              <a:rPr lang="en-GB" sz="1000" b="1" dirty="0">
                <a:solidFill>
                  <a:srgbClr val="FFFF00"/>
                </a:solidFill>
              </a:rPr>
              <a:t>\S\</a:t>
            </a:r>
            <a:endParaRPr lang="en-US" sz="1000" b="1" dirty="0">
              <a:solidFill>
                <a:srgbClr val="FFFF00"/>
              </a:solidFill>
            </a:endParaRPr>
          </a:p>
        </p:txBody>
      </p:sp>
      <p:sp>
        <p:nvSpPr>
          <p:cNvPr id="47" name="Rectangle 46">
            <a:extLst>
              <a:ext uri="{FF2B5EF4-FFF2-40B4-BE49-F238E27FC236}">
                <a16:creationId xmlns:a16="http://schemas.microsoft.com/office/drawing/2014/main" id="{5EB9FA68-EACF-4E13-8E9A-D4EFE5AECB02}"/>
              </a:ext>
            </a:extLst>
          </p:cNvPr>
          <p:cNvSpPr/>
          <p:nvPr/>
        </p:nvSpPr>
        <p:spPr>
          <a:xfrm>
            <a:off x="7278426" y="4700286"/>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2E9520B-E889-4091-91E3-99D37E8ABF43}"/>
              </a:ext>
            </a:extLst>
          </p:cNvPr>
          <p:cNvSpPr txBox="1"/>
          <p:nvPr/>
        </p:nvSpPr>
        <p:spPr>
          <a:xfrm>
            <a:off x="7225924" y="4888598"/>
            <a:ext cx="348172" cy="246221"/>
          </a:xfrm>
          <a:prstGeom prst="rect">
            <a:avLst/>
          </a:prstGeom>
          <a:noFill/>
        </p:spPr>
        <p:txBody>
          <a:bodyPr wrap="none" rtlCol="0">
            <a:spAutoFit/>
          </a:bodyPr>
          <a:lstStyle/>
          <a:p>
            <a:r>
              <a:rPr lang="en-GB" sz="1000" b="1" dirty="0">
                <a:solidFill>
                  <a:srgbClr val="FFFF00"/>
                </a:solidFill>
              </a:rPr>
              <a:t>\D\</a:t>
            </a:r>
            <a:endParaRPr lang="en-US" sz="1000" b="1" dirty="0">
              <a:solidFill>
                <a:srgbClr val="FFFF00"/>
              </a:solidFill>
            </a:endParaRPr>
          </a:p>
        </p:txBody>
      </p:sp>
      <p:sp>
        <p:nvSpPr>
          <p:cNvPr id="49" name="Rectangle 48">
            <a:extLst>
              <a:ext uri="{FF2B5EF4-FFF2-40B4-BE49-F238E27FC236}">
                <a16:creationId xmlns:a16="http://schemas.microsoft.com/office/drawing/2014/main" id="{DD6B56EB-CC33-4343-8526-29EC63B86AEC}"/>
              </a:ext>
            </a:extLst>
          </p:cNvPr>
          <p:cNvSpPr/>
          <p:nvPr/>
        </p:nvSpPr>
        <p:spPr>
          <a:xfrm>
            <a:off x="8298019" y="4714243"/>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7703B43B-BBE1-4A63-B420-9E1D5181D33D}"/>
              </a:ext>
            </a:extLst>
          </p:cNvPr>
          <p:cNvSpPr txBox="1"/>
          <p:nvPr/>
        </p:nvSpPr>
        <p:spPr>
          <a:xfrm>
            <a:off x="8223384" y="4884243"/>
            <a:ext cx="481222" cy="246221"/>
          </a:xfrm>
          <a:prstGeom prst="rect">
            <a:avLst/>
          </a:prstGeom>
          <a:noFill/>
        </p:spPr>
        <p:txBody>
          <a:bodyPr wrap="none" rtlCol="0">
            <a:spAutoFit/>
          </a:bodyPr>
          <a:lstStyle/>
          <a:p>
            <a:r>
              <a:rPr lang="en-GB" sz="1000" b="1" dirty="0">
                <a:solidFill>
                  <a:srgbClr val="FFFF00"/>
                </a:solidFill>
              </a:rPr>
              <a:t>\S_1\</a:t>
            </a:r>
            <a:endParaRPr lang="en-US" sz="1000" b="1" dirty="0">
              <a:solidFill>
                <a:srgbClr val="FFFF00"/>
              </a:solidFill>
            </a:endParaRPr>
          </a:p>
        </p:txBody>
      </p:sp>
      <p:sp>
        <p:nvSpPr>
          <p:cNvPr id="51" name="Speech Bubble: Rectangle with Corners Rounded 50">
            <a:extLst>
              <a:ext uri="{FF2B5EF4-FFF2-40B4-BE49-F238E27FC236}">
                <a16:creationId xmlns:a16="http://schemas.microsoft.com/office/drawing/2014/main" id="{2DF27248-7C6E-49DE-9D6B-02B162F1ED46}"/>
              </a:ext>
            </a:extLst>
          </p:cNvPr>
          <p:cNvSpPr/>
          <p:nvPr/>
        </p:nvSpPr>
        <p:spPr>
          <a:xfrm>
            <a:off x="5325898" y="3665749"/>
            <a:ext cx="1861791" cy="371607"/>
          </a:xfrm>
          <a:prstGeom prst="wedgeRoundRectCallout">
            <a:avLst>
              <a:gd name="adj1" fmla="val -2729"/>
              <a:gd name="adj2" fmla="val 19170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DDD4989-785B-4974-9517-4C61D84301AF}"/>
              </a:ext>
            </a:extLst>
          </p:cNvPr>
          <p:cNvSpPr txBox="1"/>
          <p:nvPr/>
        </p:nvSpPr>
        <p:spPr>
          <a:xfrm>
            <a:off x="5283000" y="3697128"/>
            <a:ext cx="1938929" cy="276999"/>
          </a:xfrm>
          <a:prstGeom prst="rect">
            <a:avLst/>
          </a:prstGeom>
          <a:noFill/>
        </p:spPr>
        <p:txBody>
          <a:bodyPr wrap="none" rtlCol="0">
            <a:spAutoFit/>
          </a:bodyPr>
          <a:lstStyle/>
          <a:p>
            <a:r>
              <a:rPr lang="en-GB" sz="1200" dirty="0" err="1"/>
              <a:t>nonStickyTerminals</a:t>
            </a:r>
            <a:r>
              <a:rPr lang="en-GB" sz="1200" dirty="0"/>
              <a:t> = S D</a:t>
            </a:r>
            <a:endParaRPr lang="en-US" sz="1200" dirty="0"/>
          </a:p>
        </p:txBody>
      </p:sp>
      <p:sp>
        <p:nvSpPr>
          <p:cNvPr id="53" name="TextBox 52">
            <a:extLst>
              <a:ext uri="{FF2B5EF4-FFF2-40B4-BE49-F238E27FC236}">
                <a16:creationId xmlns:a16="http://schemas.microsoft.com/office/drawing/2014/main" id="{C0830260-5D7D-474A-B414-FC2C10D86A89}"/>
              </a:ext>
            </a:extLst>
          </p:cNvPr>
          <p:cNvSpPr txBox="1"/>
          <p:nvPr/>
        </p:nvSpPr>
        <p:spPr>
          <a:xfrm>
            <a:off x="7194003" y="4011809"/>
            <a:ext cx="377026" cy="369332"/>
          </a:xfrm>
          <a:prstGeom prst="rect">
            <a:avLst/>
          </a:prstGeom>
          <a:noFill/>
        </p:spPr>
        <p:txBody>
          <a:bodyPr wrap="none" rtlCol="0">
            <a:spAutoFit/>
          </a:bodyPr>
          <a:lstStyle/>
          <a:p>
            <a:r>
              <a:rPr lang="en-GB" dirty="0"/>
              <a:t>I0</a:t>
            </a:r>
            <a:endParaRPr lang="en-US" dirty="0"/>
          </a:p>
        </p:txBody>
      </p:sp>
      <p:sp>
        <p:nvSpPr>
          <p:cNvPr id="54" name="Rectangle 53">
            <a:extLst>
              <a:ext uri="{FF2B5EF4-FFF2-40B4-BE49-F238E27FC236}">
                <a16:creationId xmlns:a16="http://schemas.microsoft.com/office/drawing/2014/main" id="{D1DBEFAE-86B9-4A35-B9ED-4D53FAF5027A}"/>
              </a:ext>
            </a:extLst>
          </p:cNvPr>
          <p:cNvSpPr/>
          <p:nvPr/>
        </p:nvSpPr>
        <p:spPr>
          <a:xfrm>
            <a:off x="6032330" y="4339773"/>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155F960-DD31-4CA7-940A-BA2CF2E91D4A}"/>
              </a:ext>
            </a:extLst>
          </p:cNvPr>
          <p:cNvCxnSpPr/>
          <p:nvPr/>
        </p:nvCxnSpPr>
        <p:spPr>
          <a:xfrm>
            <a:off x="6032330" y="5747991"/>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7B18422-6B89-475F-9A40-DFEB8CDA85DB}"/>
              </a:ext>
            </a:extLst>
          </p:cNvPr>
          <p:cNvSpPr txBox="1"/>
          <p:nvPr/>
        </p:nvSpPr>
        <p:spPr>
          <a:xfrm>
            <a:off x="4645624" y="4336762"/>
            <a:ext cx="1049386" cy="646331"/>
          </a:xfrm>
          <a:prstGeom prst="rect">
            <a:avLst/>
          </a:prstGeom>
          <a:noFill/>
        </p:spPr>
        <p:txBody>
          <a:bodyPr wrap="square" rtlCol="0">
            <a:spAutoFit/>
          </a:bodyPr>
          <a:lstStyle/>
          <a:p>
            <a:pPr algn="ctr"/>
            <a:r>
              <a:rPr lang="en-GB" sz="1200" i="1" dirty="0"/>
              <a:t>Interactive/Batch </a:t>
            </a:r>
          </a:p>
          <a:p>
            <a:pPr algn="ctr"/>
            <a:r>
              <a:rPr lang="en-GB" sz="1200" i="1" dirty="0"/>
              <a:t>extraction</a:t>
            </a:r>
            <a:endParaRPr lang="en-US" sz="1200" i="1" dirty="0"/>
          </a:p>
        </p:txBody>
      </p:sp>
      <p:sp>
        <p:nvSpPr>
          <p:cNvPr id="57" name="TextBox 56">
            <a:extLst>
              <a:ext uri="{FF2B5EF4-FFF2-40B4-BE49-F238E27FC236}">
                <a16:creationId xmlns:a16="http://schemas.microsoft.com/office/drawing/2014/main" id="{4F9C5228-AFB0-4BD9-91AA-C46ABAB8C54D}"/>
              </a:ext>
            </a:extLst>
          </p:cNvPr>
          <p:cNvSpPr txBox="1"/>
          <p:nvPr/>
        </p:nvSpPr>
        <p:spPr>
          <a:xfrm>
            <a:off x="6028213" y="6061988"/>
            <a:ext cx="3576620" cy="430887"/>
          </a:xfrm>
          <a:prstGeom prst="rect">
            <a:avLst/>
          </a:prstGeom>
          <a:noFill/>
        </p:spPr>
        <p:txBody>
          <a:bodyPr wrap="none" rtlCol="0">
            <a:spAutoFit/>
          </a:bodyPr>
          <a:lstStyle/>
          <a:p>
            <a:r>
              <a:rPr lang="en-GB" sz="1100" i="1" dirty="0"/>
              <a:t>\S\, \S_1\ and \D\ are getting unassigned by extractor</a:t>
            </a:r>
          </a:p>
          <a:p>
            <a:r>
              <a:rPr lang="en-GB" sz="1100" i="1" dirty="0"/>
              <a:t>\G\ and \G_1\ terminal are not unassigned by extractor</a:t>
            </a:r>
            <a:endParaRPr lang="en-US" sz="1100" i="1" dirty="0"/>
          </a:p>
        </p:txBody>
      </p:sp>
      <p:cxnSp>
        <p:nvCxnSpPr>
          <p:cNvPr id="58" name="Straight Arrow Connector 57">
            <a:extLst>
              <a:ext uri="{FF2B5EF4-FFF2-40B4-BE49-F238E27FC236}">
                <a16:creationId xmlns:a16="http://schemas.microsoft.com/office/drawing/2014/main" id="{55193C84-3944-4071-B962-AC31D70D08B1}"/>
              </a:ext>
            </a:extLst>
          </p:cNvPr>
          <p:cNvCxnSpPr/>
          <p:nvPr/>
        </p:nvCxnSpPr>
        <p:spPr>
          <a:xfrm flipH="1">
            <a:off x="4285329" y="4784608"/>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1D11F63-B4CF-4E2C-A730-E6401EB45475}"/>
              </a:ext>
            </a:extLst>
          </p:cNvPr>
          <p:cNvCxnSpPr/>
          <p:nvPr/>
        </p:nvCxnSpPr>
        <p:spPr>
          <a:xfrm flipH="1">
            <a:off x="3257560" y="4751671"/>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3138BE-DC11-4EAC-A030-F6608FC619C1}"/>
              </a:ext>
            </a:extLst>
          </p:cNvPr>
          <p:cNvCxnSpPr/>
          <p:nvPr/>
        </p:nvCxnSpPr>
        <p:spPr>
          <a:xfrm flipH="1">
            <a:off x="2084732" y="4764406"/>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7880E60-74E6-434F-B4E3-E235F50570E7}"/>
              </a:ext>
            </a:extLst>
          </p:cNvPr>
          <p:cNvCxnSpPr/>
          <p:nvPr/>
        </p:nvCxnSpPr>
        <p:spPr>
          <a:xfrm flipH="1">
            <a:off x="3763390" y="5652396"/>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7981956-2076-42A1-9026-8656A52C9A52}"/>
              </a:ext>
            </a:extLst>
          </p:cNvPr>
          <p:cNvCxnSpPr/>
          <p:nvPr/>
        </p:nvCxnSpPr>
        <p:spPr>
          <a:xfrm flipH="1">
            <a:off x="2730589" y="5623736"/>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0F233B2C-E523-48C6-982C-C3FAA158E59D}"/>
              </a:ext>
            </a:extLst>
          </p:cNvPr>
          <p:cNvPicPr>
            <a:picLocks noChangeAspect="1"/>
          </p:cNvPicPr>
          <p:nvPr/>
        </p:nvPicPr>
        <p:blipFill rotWithShape="1">
          <a:blip r:embed="rId2"/>
          <a:srcRect r="32887" b="46642"/>
          <a:stretch/>
        </p:blipFill>
        <p:spPr>
          <a:xfrm>
            <a:off x="1021695" y="2353885"/>
            <a:ext cx="4168518" cy="1357193"/>
          </a:xfrm>
          <a:prstGeom prst="rect">
            <a:avLst/>
          </a:prstGeom>
        </p:spPr>
      </p:pic>
    </p:spTree>
    <p:extLst>
      <p:ext uri="{BB962C8B-B14F-4D97-AF65-F5344CB8AC3E}">
        <p14:creationId xmlns:p14="http://schemas.microsoft.com/office/powerpoint/2010/main" val="27319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BFBDA-89C1-4A12-8B5F-25F5198A7D0D}"/>
              </a:ext>
            </a:extLst>
          </p:cNvPr>
          <p:cNvSpPr>
            <a:spLocks noGrp="1"/>
          </p:cNvSpPr>
          <p:nvPr>
            <p:ph type="title"/>
          </p:nvPr>
        </p:nvSpPr>
        <p:spPr/>
        <p:txBody>
          <a:bodyPr/>
          <a:lstStyle/>
          <a:p>
            <a:r>
              <a:rPr lang="en-GB" dirty="0"/>
              <a:t>Example2</a:t>
            </a:r>
            <a:endParaRPr lang="en-US" dirty="0"/>
          </a:p>
        </p:txBody>
      </p:sp>
      <p:grpSp>
        <p:nvGrpSpPr>
          <p:cNvPr id="15" name="Group 14">
            <a:extLst>
              <a:ext uri="{FF2B5EF4-FFF2-40B4-BE49-F238E27FC236}">
                <a16:creationId xmlns:a16="http://schemas.microsoft.com/office/drawing/2014/main" id="{8B6A8943-B714-4613-AE43-1A6374351C3B}"/>
              </a:ext>
            </a:extLst>
          </p:cNvPr>
          <p:cNvGrpSpPr/>
          <p:nvPr/>
        </p:nvGrpSpPr>
        <p:grpSpPr>
          <a:xfrm>
            <a:off x="79504" y="848379"/>
            <a:ext cx="2835861" cy="2264774"/>
            <a:chOff x="954457" y="2119807"/>
            <a:chExt cx="2835861" cy="2264774"/>
          </a:xfrm>
        </p:grpSpPr>
        <p:sp>
          <p:nvSpPr>
            <p:cNvPr id="40" name="Rectangle 39">
              <a:extLst>
                <a:ext uri="{FF2B5EF4-FFF2-40B4-BE49-F238E27FC236}">
                  <a16:creationId xmlns:a16="http://schemas.microsoft.com/office/drawing/2014/main" id="{56E9A360-5E2A-42FF-89F6-8086AFFA6401}"/>
                </a:ext>
              </a:extLst>
            </p:cNvPr>
            <p:cNvSpPr/>
            <p:nvPr/>
          </p:nvSpPr>
          <p:spPr>
            <a:xfrm>
              <a:off x="1012284" y="2878000"/>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72B7BB0-221F-4D1C-974B-935B9CF44B0F}"/>
                </a:ext>
              </a:extLst>
            </p:cNvPr>
            <p:cNvSpPr/>
            <p:nvPr/>
          </p:nvSpPr>
          <p:spPr>
            <a:xfrm>
              <a:off x="1756867"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162EFEF-08C8-41EE-B297-DCD843F9F5B5}"/>
                </a:ext>
              </a:extLst>
            </p:cNvPr>
            <p:cNvSpPr txBox="1"/>
            <p:nvPr/>
          </p:nvSpPr>
          <p:spPr>
            <a:xfrm>
              <a:off x="1705849" y="4138360"/>
              <a:ext cx="354584" cy="246221"/>
            </a:xfrm>
            <a:prstGeom prst="rect">
              <a:avLst/>
            </a:prstGeom>
            <a:noFill/>
          </p:spPr>
          <p:txBody>
            <a:bodyPr wrap="none" rtlCol="0">
              <a:spAutoFit/>
            </a:bodyPr>
            <a:lstStyle/>
            <a:p>
              <a:r>
                <a:rPr lang="en-GB" sz="1000" dirty="0"/>
                <a:t>\G\</a:t>
              </a:r>
              <a:endParaRPr lang="en-US" sz="1000" dirty="0"/>
            </a:p>
          </p:txBody>
        </p:sp>
        <p:sp>
          <p:nvSpPr>
            <p:cNvPr id="43" name="Rectangle 42">
              <a:extLst>
                <a:ext uri="{FF2B5EF4-FFF2-40B4-BE49-F238E27FC236}">
                  <a16:creationId xmlns:a16="http://schemas.microsoft.com/office/drawing/2014/main" id="{8A1CC087-E5BC-47A2-8AE5-39AE455A021C}"/>
                </a:ext>
              </a:extLst>
            </p:cNvPr>
            <p:cNvSpPr/>
            <p:nvPr/>
          </p:nvSpPr>
          <p:spPr>
            <a:xfrm>
              <a:off x="2753998"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A4A7B5-ADFF-4C7C-A4F5-4907E8CE8666}"/>
                </a:ext>
              </a:extLst>
            </p:cNvPr>
            <p:cNvSpPr txBox="1"/>
            <p:nvPr/>
          </p:nvSpPr>
          <p:spPr>
            <a:xfrm>
              <a:off x="2628231" y="4138360"/>
              <a:ext cx="495649" cy="246221"/>
            </a:xfrm>
            <a:prstGeom prst="rect">
              <a:avLst/>
            </a:prstGeom>
            <a:noFill/>
          </p:spPr>
          <p:txBody>
            <a:bodyPr wrap="none" rtlCol="0">
              <a:spAutoFit/>
            </a:bodyPr>
            <a:lstStyle/>
            <a:p>
              <a:r>
                <a:rPr lang="en-GB" sz="1000" dirty="0"/>
                <a:t>\G_1\</a:t>
              </a:r>
              <a:endParaRPr lang="en-US" sz="1000" dirty="0"/>
            </a:p>
          </p:txBody>
        </p:sp>
        <p:sp>
          <p:nvSpPr>
            <p:cNvPr id="45" name="Rectangle 44">
              <a:extLst>
                <a:ext uri="{FF2B5EF4-FFF2-40B4-BE49-F238E27FC236}">
                  <a16:creationId xmlns:a16="http://schemas.microsoft.com/office/drawing/2014/main" id="{6671464F-459B-457D-ABB0-0295345C9B3C}"/>
                </a:ext>
              </a:extLst>
            </p:cNvPr>
            <p:cNvSpPr/>
            <p:nvPr/>
          </p:nvSpPr>
          <p:spPr>
            <a:xfrm>
              <a:off x="1215299"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26C3A75-025C-48C6-87B5-E5B5DAEB5558}"/>
                </a:ext>
              </a:extLst>
            </p:cNvPr>
            <p:cNvSpPr txBox="1"/>
            <p:nvPr/>
          </p:nvSpPr>
          <p:spPr>
            <a:xfrm>
              <a:off x="1168328" y="3184771"/>
              <a:ext cx="340158" cy="246221"/>
            </a:xfrm>
            <a:prstGeom prst="rect">
              <a:avLst/>
            </a:prstGeom>
            <a:noFill/>
          </p:spPr>
          <p:txBody>
            <a:bodyPr wrap="none" rtlCol="0">
              <a:spAutoFit/>
            </a:bodyPr>
            <a:lstStyle/>
            <a:p>
              <a:r>
                <a:rPr lang="en-GB" sz="1000" dirty="0"/>
                <a:t>\S\</a:t>
              </a:r>
              <a:endParaRPr lang="en-US" sz="1000" dirty="0"/>
            </a:p>
          </p:txBody>
        </p:sp>
        <p:sp>
          <p:nvSpPr>
            <p:cNvPr id="47" name="Rectangle 46">
              <a:extLst>
                <a:ext uri="{FF2B5EF4-FFF2-40B4-BE49-F238E27FC236}">
                  <a16:creationId xmlns:a16="http://schemas.microsoft.com/office/drawing/2014/main" id="{5EB9FA68-EACF-4E13-8E9A-D4EFE5AECB02}"/>
                </a:ext>
              </a:extLst>
            </p:cNvPr>
            <p:cNvSpPr/>
            <p:nvPr/>
          </p:nvSpPr>
          <p:spPr>
            <a:xfrm>
              <a:off x="2258380" y="2994672"/>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2E9520B-E889-4091-91E3-99D37E8ABF43}"/>
                </a:ext>
              </a:extLst>
            </p:cNvPr>
            <p:cNvSpPr txBox="1"/>
            <p:nvPr/>
          </p:nvSpPr>
          <p:spPr>
            <a:xfrm>
              <a:off x="2205878" y="3182984"/>
              <a:ext cx="348172" cy="246221"/>
            </a:xfrm>
            <a:prstGeom prst="rect">
              <a:avLst/>
            </a:prstGeom>
            <a:noFill/>
          </p:spPr>
          <p:txBody>
            <a:bodyPr wrap="none" rtlCol="0">
              <a:spAutoFit/>
            </a:bodyPr>
            <a:lstStyle/>
            <a:p>
              <a:r>
                <a:rPr lang="en-GB" sz="1000" dirty="0"/>
                <a:t>\D\</a:t>
              </a:r>
              <a:endParaRPr lang="en-US" sz="1100" dirty="0"/>
            </a:p>
          </p:txBody>
        </p:sp>
        <p:sp>
          <p:nvSpPr>
            <p:cNvPr id="49" name="Rectangle 48">
              <a:extLst>
                <a:ext uri="{FF2B5EF4-FFF2-40B4-BE49-F238E27FC236}">
                  <a16:creationId xmlns:a16="http://schemas.microsoft.com/office/drawing/2014/main" id="{DD6B56EB-CC33-4343-8526-29EC63B86AEC}"/>
                </a:ext>
              </a:extLst>
            </p:cNvPr>
            <p:cNvSpPr/>
            <p:nvPr/>
          </p:nvSpPr>
          <p:spPr>
            <a:xfrm>
              <a:off x="3277973"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7703B43B-BBE1-4A63-B420-9E1D5181D33D}"/>
                </a:ext>
              </a:extLst>
            </p:cNvPr>
            <p:cNvSpPr txBox="1"/>
            <p:nvPr/>
          </p:nvSpPr>
          <p:spPr>
            <a:xfrm>
              <a:off x="3203338" y="3178629"/>
              <a:ext cx="481222" cy="246221"/>
            </a:xfrm>
            <a:prstGeom prst="rect">
              <a:avLst/>
            </a:prstGeom>
            <a:noFill/>
          </p:spPr>
          <p:txBody>
            <a:bodyPr wrap="none" rtlCol="0">
              <a:spAutoFit/>
            </a:bodyPr>
            <a:lstStyle/>
            <a:p>
              <a:r>
                <a:rPr lang="en-GB" sz="1000" dirty="0"/>
                <a:t>\S_1\</a:t>
              </a:r>
              <a:endParaRPr lang="en-US" sz="1000" dirty="0"/>
            </a:p>
          </p:txBody>
        </p:sp>
        <p:sp>
          <p:nvSpPr>
            <p:cNvPr id="51" name="Speech Bubble: Rectangle with Corners Rounded 50">
              <a:extLst>
                <a:ext uri="{FF2B5EF4-FFF2-40B4-BE49-F238E27FC236}">
                  <a16:creationId xmlns:a16="http://schemas.microsoft.com/office/drawing/2014/main" id="{2DF27248-7C6E-49DE-9D6B-02B162F1ED46}"/>
                </a:ext>
              </a:extLst>
            </p:cNvPr>
            <p:cNvSpPr/>
            <p:nvPr/>
          </p:nvSpPr>
          <p:spPr>
            <a:xfrm>
              <a:off x="1019644" y="2119807"/>
              <a:ext cx="1861791" cy="286279"/>
            </a:xfrm>
            <a:prstGeom prst="wedgeRoundRectCallout">
              <a:avLst>
                <a:gd name="adj1" fmla="val -20636"/>
                <a:gd name="adj2" fmla="val 13280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DDD4989-785B-4974-9517-4C61D84301AF}"/>
                </a:ext>
              </a:extLst>
            </p:cNvPr>
            <p:cNvSpPr txBox="1"/>
            <p:nvPr/>
          </p:nvSpPr>
          <p:spPr>
            <a:xfrm>
              <a:off x="954457" y="2124464"/>
              <a:ext cx="1938929" cy="276999"/>
            </a:xfrm>
            <a:prstGeom prst="rect">
              <a:avLst/>
            </a:prstGeom>
            <a:noFill/>
          </p:spPr>
          <p:txBody>
            <a:bodyPr wrap="none" rtlCol="0">
              <a:spAutoFit/>
            </a:bodyPr>
            <a:lstStyle/>
            <a:p>
              <a:r>
                <a:rPr lang="en-GB" sz="1200" dirty="0" err="1"/>
                <a:t>nonStickyTerminals</a:t>
              </a:r>
              <a:r>
                <a:rPr lang="en-GB" sz="1200" dirty="0"/>
                <a:t> = S D</a:t>
              </a:r>
              <a:endParaRPr lang="en-US" sz="1200" dirty="0"/>
            </a:p>
          </p:txBody>
        </p:sp>
        <p:sp>
          <p:nvSpPr>
            <p:cNvPr id="53" name="TextBox 52">
              <a:extLst>
                <a:ext uri="{FF2B5EF4-FFF2-40B4-BE49-F238E27FC236}">
                  <a16:creationId xmlns:a16="http://schemas.microsoft.com/office/drawing/2014/main" id="{C0830260-5D7D-474A-B414-FC2C10D86A89}"/>
                </a:ext>
              </a:extLst>
            </p:cNvPr>
            <p:cNvSpPr txBox="1"/>
            <p:nvPr/>
          </p:nvSpPr>
          <p:spPr>
            <a:xfrm>
              <a:off x="2173957" y="2306195"/>
              <a:ext cx="377026" cy="369332"/>
            </a:xfrm>
            <a:prstGeom prst="rect">
              <a:avLst/>
            </a:prstGeom>
            <a:noFill/>
          </p:spPr>
          <p:txBody>
            <a:bodyPr wrap="none" rtlCol="0">
              <a:spAutoFit/>
            </a:bodyPr>
            <a:lstStyle/>
            <a:p>
              <a:r>
                <a:rPr lang="en-GB" dirty="0"/>
                <a:t>I0</a:t>
              </a:r>
              <a:endParaRPr lang="en-US" dirty="0"/>
            </a:p>
          </p:txBody>
        </p:sp>
        <p:sp>
          <p:nvSpPr>
            <p:cNvPr id="54" name="Rectangle 53">
              <a:extLst>
                <a:ext uri="{FF2B5EF4-FFF2-40B4-BE49-F238E27FC236}">
                  <a16:creationId xmlns:a16="http://schemas.microsoft.com/office/drawing/2014/main" id="{D1DBEFAE-86B9-4A35-B9ED-4D53FAF5027A}"/>
                </a:ext>
              </a:extLst>
            </p:cNvPr>
            <p:cNvSpPr/>
            <p:nvPr/>
          </p:nvSpPr>
          <p:spPr>
            <a:xfrm>
              <a:off x="1012284" y="2634159"/>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155F960-DD31-4CA7-940A-BA2CF2E91D4A}"/>
                </a:ext>
              </a:extLst>
            </p:cNvPr>
            <p:cNvCxnSpPr/>
            <p:nvPr/>
          </p:nvCxnSpPr>
          <p:spPr>
            <a:xfrm>
              <a:off x="1012284" y="4042377"/>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Arrow: Right 1">
            <a:extLst>
              <a:ext uri="{FF2B5EF4-FFF2-40B4-BE49-F238E27FC236}">
                <a16:creationId xmlns:a16="http://schemas.microsoft.com/office/drawing/2014/main" id="{8B9DCB25-2418-4DA1-833E-418C40CCA3D5}"/>
              </a:ext>
            </a:extLst>
          </p:cNvPr>
          <p:cNvSpPr/>
          <p:nvPr/>
        </p:nvSpPr>
        <p:spPr>
          <a:xfrm>
            <a:off x="3049101" y="1548482"/>
            <a:ext cx="1264355" cy="50402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7AEE36F-B950-4FEA-9021-77203D70D075}"/>
              </a:ext>
            </a:extLst>
          </p:cNvPr>
          <p:cNvSpPr txBox="1"/>
          <p:nvPr/>
        </p:nvSpPr>
        <p:spPr>
          <a:xfrm>
            <a:off x="2982565" y="1165158"/>
            <a:ext cx="1428596" cy="461665"/>
          </a:xfrm>
          <a:prstGeom prst="rect">
            <a:avLst/>
          </a:prstGeom>
          <a:noFill/>
        </p:spPr>
        <p:txBody>
          <a:bodyPr wrap="none" rtlCol="0">
            <a:spAutoFit/>
          </a:bodyPr>
          <a:lstStyle/>
          <a:p>
            <a:r>
              <a:rPr lang="en-GB" sz="1200" i="1" dirty="0"/>
              <a:t>Creating 2 shapes</a:t>
            </a:r>
          </a:p>
          <a:p>
            <a:r>
              <a:rPr lang="en-GB" sz="1200" i="1" dirty="0"/>
              <a:t>on </a:t>
            </a:r>
            <a:r>
              <a:rPr lang="en-GB" sz="1200" i="1" dirty="0" err="1"/>
              <a:t>netA</a:t>
            </a:r>
            <a:endParaRPr lang="en-US" sz="1200" i="1" dirty="0"/>
          </a:p>
        </p:txBody>
      </p:sp>
      <p:sp>
        <p:nvSpPr>
          <p:cNvPr id="111" name="TextBox 110">
            <a:extLst>
              <a:ext uri="{FF2B5EF4-FFF2-40B4-BE49-F238E27FC236}">
                <a16:creationId xmlns:a16="http://schemas.microsoft.com/office/drawing/2014/main" id="{F39CCEF2-EF74-4215-BC35-581FB70173AC}"/>
              </a:ext>
            </a:extLst>
          </p:cNvPr>
          <p:cNvSpPr txBox="1"/>
          <p:nvPr/>
        </p:nvSpPr>
        <p:spPr>
          <a:xfrm>
            <a:off x="9258227" y="3029438"/>
            <a:ext cx="4198233" cy="523220"/>
          </a:xfrm>
          <a:prstGeom prst="rect">
            <a:avLst/>
          </a:prstGeom>
          <a:noFill/>
        </p:spPr>
        <p:txBody>
          <a:bodyPr wrap="square" rtlCol="0">
            <a:spAutoFit/>
          </a:bodyPr>
          <a:lstStyle/>
          <a:p>
            <a:r>
              <a:rPr lang="en-GB" sz="1400" i="1" dirty="0"/>
              <a:t>\S\, \S_1\, \D\, \G\ and \G_1\ </a:t>
            </a:r>
          </a:p>
          <a:p>
            <a:r>
              <a:rPr lang="en-GB" sz="1400" i="1" dirty="0"/>
              <a:t>assigned on </a:t>
            </a:r>
            <a:r>
              <a:rPr lang="en-GB" sz="1400" i="1" dirty="0" err="1"/>
              <a:t>netA</a:t>
            </a:r>
            <a:endParaRPr lang="en-US" sz="1400" i="1" dirty="0"/>
          </a:p>
        </p:txBody>
      </p:sp>
      <p:grpSp>
        <p:nvGrpSpPr>
          <p:cNvPr id="119" name="Group 118">
            <a:extLst>
              <a:ext uri="{FF2B5EF4-FFF2-40B4-BE49-F238E27FC236}">
                <a16:creationId xmlns:a16="http://schemas.microsoft.com/office/drawing/2014/main" id="{2547943E-FAAD-44B2-B5FC-22909E0D3948}"/>
              </a:ext>
            </a:extLst>
          </p:cNvPr>
          <p:cNvGrpSpPr/>
          <p:nvPr/>
        </p:nvGrpSpPr>
        <p:grpSpPr>
          <a:xfrm>
            <a:off x="9061268" y="4496260"/>
            <a:ext cx="2933565" cy="1895507"/>
            <a:chOff x="1012284" y="2306195"/>
            <a:chExt cx="2933565" cy="1895507"/>
          </a:xfrm>
        </p:grpSpPr>
        <p:sp>
          <p:nvSpPr>
            <p:cNvPr id="120" name="Rectangle 119">
              <a:extLst>
                <a:ext uri="{FF2B5EF4-FFF2-40B4-BE49-F238E27FC236}">
                  <a16:creationId xmlns:a16="http://schemas.microsoft.com/office/drawing/2014/main" id="{C23F6DE0-EC9E-465F-BB74-148734000D0C}"/>
                </a:ext>
              </a:extLst>
            </p:cNvPr>
            <p:cNvSpPr/>
            <p:nvPr/>
          </p:nvSpPr>
          <p:spPr>
            <a:xfrm>
              <a:off x="1012284" y="2878000"/>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6878774-3FA3-431B-8927-1D93A01FBAB2}"/>
                </a:ext>
              </a:extLst>
            </p:cNvPr>
            <p:cNvSpPr/>
            <p:nvPr/>
          </p:nvSpPr>
          <p:spPr>
            <a:xfrm>
              <a:off x="1756867"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87AD24B3-C459-4FD4-9117-1EF39A24A84A}"/>
                </a:ext>
              </a:extLst>
            </p:cNvPr>
            <p:cNvSpPr txBox="1"/>
            <p:nvPr/>
          </p:nvSpPr>
          <p:spPr>
            <a:xfrm>
              <a:off x="1714448" y="2633058"/>
              <a:ext cx="615874" cy="246221"/>
            </a:xfrm>
            <a:prstGeom prst="rect">
              <a:avLst/>
            </a:prstGeom>
            <a:noFill/>
          </p:spPr>
          <p:txBody>
            <a:bodyPr wrap="none" rtlCol="0">
              <a:spAutoFit/>
            </a:bodyPr>
            <a:lstStyle/>
            <a:p>
              <a:r>
                <a:rPr lang="en-GB" sz="1000" dirty="0"/>
                <a:t>\G\</a:t>
              </a:r>
              <a:r>
                <a:rPr lang="en-GB" sz="1000" dirty="0" err="1"/>
                <a:t>netA</a:t>
              </a:r>
              <a:endParaRPr lang="en-US" sz="1000" dirty="0"/>
            </a:p>
          </p:txBody>
        </p:sp>
        <p:sp>
          <p:nvSpPr>
            <p:cNvPr id="123" name="Rectangle 122">
              <a:extLst>
                <a:ext uri="{FF2B5EF4-FFF2-40B4-BE49-F238E27FC236}">
                  <a16:creationId xmlns:a16="http://schemas.microsoft.com/office/drawing/2014/main" id="{FF6DDEEC-2D97-4F62-A6C8-7AB82752D071}"/>
                </a:ext>
              </a:extLst>
            </p:cNvPr>
            <p:cNvSpPr/>
            <p:nvPr/>
          </p:nvSpPr>
          <p:spPr>
            <a:xfrm>
              <a:off x="2753998"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C275D393-0FDE-4E59-919F-5BDF6EBE46F1}"/>
                </a:ext>
              </a:extLst>
            </p:cNvPr>
            <p:cNvSpPr txBox="1"/>
            <p:nvPr/>
          </p:nvSpPr>
          <p:spPr>
            <a:xfrm>
              <a:off x="2675001" y="2624556"/>
              <a:ext cx="756938" cy="246221"/>
            </a:xfrm>
            <a:prstGeom prst="rect">
              <a:avLst/>
            </a:prstGeom>
            <a:noFill/>
          </p:spPr>
          <p:txBody>
            <a:bodyPr wrap="none" rtlCol="0">
              <a:spAutoFit/>
            </a:bodyPr>
            <a:lstStyle/>
            <a:p>
              <a:r>
                <a:rPr lang="en-GB" sz="1000" dirty="0"/>
                <a:t>\G_1\</a:t>
              </a:r>
              <a:r>
                <a:rPr lang="en-GB" sz="1000" dirty="0" err="1"/>
                <a:t>netA</a:t>
              </a:r>
              <a:endParaRPr lang="en-US" sz="1000" dirty="0"/>
            </a:p>
          </p:txBody>
        </p:sp>
        <p:sp>
          <p:nvSpPr>
            <p:cNvPr id="125" name="Rectangle 124">
              <a:extLst>
                <a:ext uri="{FF2B5EF4-FFF2-40B4-BE49-F238E27FC236}">
                  <a16:creationId xmlns:a16="http://schemas.microsoft.com/office/drawing/2014/main" id="{DE9AAD96-8696-49BB-8E00-0E0C5DBFEFBE}"/>
                </a:ext>
              </a:extLst>
            </p:cNvPr>
            <p:cNvSpPr/>
            <p:nvPr/>
          </p:nvSpPr>
          <p:spPr>
            <a:xfrm>
              <a:off x="1215299"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0328D4F3-16A8-4D2A-8E92-45134FE0859A}"/>
                </a:ext>
              </a:extLst>
            </p:cNvPr>
            <p:cNvSpPr txBox="1"/>
            <p:nvPr/>
          </p:nvSpPr>
          <p:spPr>
            <a:xfrm>
              <a:off x="1168328" y="3184771"/>
              <a:ext cx="601447" cy="246221"/>
            </a:xfrm>
            <a:prstGeom prst="rect">
              <a:avLst/>
            </a:prstGeom>
            <a:noFill/>
          </p:spPr>
          <p:txBody>
            <a:bodyPr wrap="none" rtlCol="0">
              <a:spAutoFit/>
            </a:bodyPr>
            <a:lstStyle/>
            <a:p>
              <a:r>
                <a:rPr lang="en-GB" sz="1000" dirty="0"/>
                <a:t>\S\</a:t>
              </a:r>
              <a:r>
                <a:rPr lang="en-GB" sz="1000" dirty="0" err="1"/>
                <a:t>netA</a:t>
              </a:r>
              <a:endParaRPr lang="en-US" sz="1000" dirty="0"/>
            </a:p>
          </p:txBody>
        </p:sp>
        <p:sp>
          <p:nvSpPr>
            <p:cNvPr id="127" name="Rectangle 126">
              <a:extLst>
                <a:ext uri="{FF2B5EF4-FFF2-40B4-BE49-F238E27FC236}">
                  <a16:creationId xmlns:a16="http://schemas.microsoft.com/office/drawing/2014/main" id="{785A6A1E-0192-4524-BB60-CA2147D03C21}"/>
                </a:ext>
              </a:extLst>
            </p:cNvPr>
            <p:cNvSpPr/>
            <p:nvPr/>
          </p:nvSpPr>
          <p:spPr>
            <a:xfrm>
              <a:off x="2258380" y="2994672"/>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E6FBE981-A953-49BB-BD3E-D72C1B6D1E48}"/>
                </a:ext>
              </a:extLst>
            </p:cNvPr>
            <p:cNvSpPr txBox="1"/>
            <p:nvPr/>
          </p:nvSpPr>
          <p:spPr>
            <a:xfrm>
              <a:off x="2205878" y="3182984"/>
              <a:ext cx="609462" cy="246221"/>
            </a:xfrm>
            <a:prstGeom prst="rect">
              <a:avLst/>
            </a:prstGeom>
            <a:noFill/>
          </p:spPr>
          <p:txBody>
            <a:bodyPr wrap="none" rtlCol="0">
              <a:spAutoFit/>
            </a:bodyPr>
            <a:lstStyle/>
            <a:p>
              <a:r>
                <a:rPr lang="en-GB" sz="1000" dirty="0"/>
                <a:t>\D\</a:t>
              </a:r>
              <a:r>
                <a:rPr lang="en-GB" sz="1000" dirty="0" err="1"/>
                <a:t>netA</a:t>
              </a:r>
              <a:endParaRPr lang="en-US" sz="1100" dirty="0"/>
            </a:p>
          </p:txBody>
        </p:sp>
        <p:sp>
          <p:nvSpPr>
            <p:cNvPr id="129" name="Rectangle 128">
              <a:extLst>
                <a:ext uri="{FF2B5EF4-FFF2-40B4-BE49-F238E27FC236}">
                  <a16:creationId xmlns:a16="http://schemas.microsoft.com/office/drawing/2014/main" id="{6838998D-EF00-4BCA-9F97-FE0BC1E58AB5}"/>
                </a:ext>
              </a:extLst>
            </p:cNvPr>
            <p:cNvSpPr/>
            <p:nvPr/>
          </p:nvSpPr>
          <p:spPr>
            <a:xfrm>
              <a:off x="3277973"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E5015FDD-A542-4473-B9B5-028307093F44}"/>
                </a:ext>
              </a:extLst>
            </p:cNvPr>
            <p:cNvSpPr txBox="1"/>
            <p:nvPr/>
          </p:nvSpPr>
          <p:spPr>
            <a:xfrm>
              <a:off x="3203338" y="3178629"/>
              <a:ext cx="742511" cy="246221"/>
            </a:xfrm>
            <a:prstGeom prst="rect">
              <a:avLst/>
            </a:prstGeom>
            <a:noFill/>
          </p:spPr>
          <p:txBody>
            <a:bodyPr wrap="none" rtlCol="0">
              <a:spAutoFit/>
            </a:bodyPr>
            <a:lstStyle/>
            <a:p>
              <a:r>
                <a:rPr lang="en-GB" sz="1000" dirty="0"/>
                <a:t>\S_1\</a:t>
              </a:r>
              <a:r>
                <a:rPr lang="en-GB" sz="1000" dirty="0" err="1"/>
                <a:t>netA</a:t>
              </a:r>
              <a:endParaRPr lang="en-US" sz="1000" dirty="0"/>
            </a:p>
          </p:txBody>
        </p:sp>
        <p:sp>
          <p:nvSpPr>
            <p:cNvPr id="133" name="TextBox 132">
              <a:extLst>
                <a:ext uri="{FF2B5EF4-FFF2-40B4-BE49-F238E27FC236}">
                  <a16:creationId xmlns:a16="http://schemas.microsoft.com/office/drawing/2014/main" id="{0092795A-AB52-4C9A-BEFC-633FE5B60E80}"/>
                </a:ext>
              </a:extLst>
            </p:cNvPr>
            <p:cNvSpPr txBox="1"/>
            <p:nvPr/>
          </p:nvSpPr>
          <p:spPr>
            <a:xfrm>
              <a:off x="2173957" y="2306195"/>
              <a:ext cx="377026" cy="369332"/>
            </a:xfrm>
            <a:prstGeom prst="rect">
              <a:avLst/>
            </a:prstGeom>
            <a:noFill/>
          </p:spPr>
          <p:txBody>
            <a:bodyPr wrap="none" rtlCol="0">
              <a:spAutoFit/>
            </a:bodyPr>
            <a:lstStyle/>
            <a:p>
              <a:r>
                <a:rPr lang="en-GB" dirty="0"/>
                <a:t>I0</a:t>
              </a:r>
              <a:endParaRPr lang="en-US" dirty="0"/>
            </a:p>
          </p:txBody>
        </p:sp>
        <p:sp>
          <p:nvSpPr>
            <p:cNvPr id="134" name="Rectangle 133">
              <a:extLst>
                <a:ext uri="{FF2B5EF4-FFF2-40B4-BE49-F238E27FC236}">
                  <a16:creationId xmlns:a16="http://schemas.microsoft.com/office/drawing/2014/main" id="{6CFB97E2-5381-4DD2-8969-899EE09EACCC}"/>
                </a:ext>
              </a:extLst>
            </p:cNvPr>
            <p:cNvSpPr/>
            <p:nvPr/>
          </p:nvSpPr>
          <p:spPr>
            <a:xfrm>
              <a:off x="1012284" y="2634159"/>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ACD1F605-AB35-43AF-966B-5E5BA4F83A62}"/>
                </a:ext>
              </a:extLst>
            </p:cNvPr>
            <p:cNvCxnSpPr/>
            <p:nvPr/>
          </p:nvCxnSpPr>
          <p:spPr>
            <a:xfrm>
              <a:off x="1012284" y="4042377"/>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A60C57A9-C2A8-403A-BF23-CEA15E6F2701}"/>
              </a:ext>
            </a:extLst>
          </p:cNvPr>
          <p:cNvSpPr txBox="1"/>
          <p:nvPr/>
        </p:nvSpPr>
        <p:spPr>
          <a:xfrm>
            <a:off x="1297903" y="5303190"/>
            <a:ext cx="3610652" cy="738664"/>
          </a:xfrm>
          <a:prstGeom prst="rect">
            <a:avLst/>
          </a:prstGeom>
          <a:noFill/>
        </p:spPr>
        <p:txBody>
          <a:bodyPr wrap="square" rtlCol="0">
            <a:spAutoFit/>
          </a:bodyPr>
          <a:lstStyle/>
          <a:p>
            <a:r>
              <a:rPr lang="en-GB" sz="1400" i="1" dirty="0"/>
              <a:t>Net removed on \S\, \S_1 and \D\ because </a:t>
            </a:r>
            <a:r>
              <a:rPr lang="en-GB" sz="1400" i="1" dirty="0" err="1"/>
              <a:t>nonStickyTerminals</a:t>
            </a:r>
            <a:endParaRPr lang="en-GB" sz="1400" i="1" dirty="0"/>
          </a:p>
          <a:p>
            <a:r>
              <a:rPr lang="en-GB" sz="1400" i="1" dirty="0"/>
              <a:t>Net </a:t>
            </a:r>
            <a:r>
              <a:rPr lang="en-GB" sz="1400" i="1" dirty="0" err="1"/>
              <a:t>netA</a:t>
            </a:r>
            <a:r>
              <a:rPr lang="en-GB" sz="1400" i="1" dirty="0"/>
              <a:t> not removed on \G\</a:t>
            </a:r>
          </a:p>
        </p:txBody>
      </p:sp>
      <p:grpSp>
        <p:nvGrpSpPr>
          <p:cNvPr id="167" name="Group 166">
            <a:extLst>
              <a:ext uri="{FF2B5EF4-FFF2-40B4-BE49-F238E27FC236}">
                <a16:creationId xmlns:a16="http://schemas.microsoft.com/office/drawing/2014/main" id="{28196210-5886-4466-AFD7-8070AD21E810}"/>
              </a:ext>
            </a:extLst>
          </p:cNvPr>
          <p:cNvGrpSpPr/>
          <p:nvPr/>
        </p:nvGrpSpPr>
        <p:grpSpPr>
          <a:xfrm>
            <a:off x="4615507" y="1006080"/>
            <a:ext cx="3385311" cy="2041386"/>
            <a:chOff x="5245014" y="881109"/>
            <a:chExt cx="3385311" cy="2041386"/>
          </a:xfrm>
        </p:grpSpPr>
        <p:grpSp>
          <p:nvGrpSpPr>
            <p:cNvPr id="74" name="Group 73">
              <a:extLst>
                <a:ext uri="{FF2B5EF4-FFF2-40B4-BE49-F238E27FC236}">
                  <a16:creationId xmlns:a16="http://schemas.microsoft.com/office/drawing/2014/main" id="{30D4B24F-5397-47BC-9EDA-A6D68FD94C9C}"/>
                </a:ext>
              </a:extLst>
            </p:cNvPr>
            <p:cNvGrpSpPr/>
            <p:nvPr/>
          </p:nvGrpSpPr>
          <p:grpSpPr>
            <a:xfrm>
              <a:off x="5245014" y="881109"/>
              <a:ext cx="2778034" cy="1895507"/>
              <a:chOff x="1012284" y="2306195"/>
              <a:chExt cx="2778034" cy="1895507"/>
            </a:xfrm>
          </p:grpSpPr>
          <p:sp>
            <p:nvSpPr>
              <p:cNvPr id="75" name="Rectangle 74">
                <a:extLst>
                  <a:ext uri="{FF2B5EF4-FFF2-40B4-BE49-F238E27FC236}">
                    <a16:creationId xmlns:a16="http://schemas.microsoft.com/office/drawing/2014/main" id="{4CD56952-8D0C-4461-A6E3-951277F552E6}"/>
                  </a:ext>
                </a:extLst>
              </p:cNvPr>
              <p:cNvSpPr/>
              <p:nvPr/>
            </p:nvSpPr>
            <p:spPr>
              <a:xfrm>
                <a:off x="1012284" y="2878000"/>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B7BF993-9BB2-4326-AEEB-A22B403B1636}"/>
                  </a:ext>
                </a:extLst>
              </p:cNvPr>
              <p:cNvSpPr/>
              <p:nvPr/>
            </p:nvSpPr>
            <p:spPr>
              <a:xfrm>
                <a:off x="1756867"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08726E0D-FE3D-4C60-9738-41A7674E7A72}"/>
                  </a:ext>
                </a:extLst>
              </p:cNvPr>
              <p:cNvSpPr txBox="1"/>
              <p:nvPr/>
            </p:nvSpPr>
            <p:spPr>
              <a:xfrm>
                <a:off x="1705849" y="2632969"/>
                <a:ext cx="354584" cy="246221"/>
              </a:xfrm>
              <a:prstGeom prst="rect">
                <a:avLst/>
              </a:prstGeom>
              <a:noFill/>
            </p:spPr>
            <p:txBody>
              <a:bodyPr wrap="none" rtlCol="0">
                <a:spAutoFit/>
              </a:bodyPr>
              <a:lstStyle/>
              <a:p>
                <a:r>
                  <a:rPr lang="en-GB" sz="1000" dirty="0"/>
                  <a:t>\G\</a:t>
                </a:r>
                <a:endParaRPr lang="en-US" sz="1000" dirty="0"/>
              </a:p>
            </p:txBody>
          </p:sp>
          <p:sp>
            <p:nvSpPr>
              <p:cNvPr id="78" name="Rectangle 77">
                <a:extLst>
                  <a:ext uri="{FF2B5EF4-FFF2-40B4-BE49-F238E27FC236}">
                    <a16:creationId xmlns:a16="http://schemas.microsoft.com/office/drawing/2014/main" id="{FD85FFEE-6C21-4C6C-91FB-2E3B9651402D}"/>
                  </a:ext>
                </a:extLst>
              </p:cNvPr>
              <p:cNvSpPr/>
              <p:nvPr/>
            </p:nvSpPr>
            <p:spPr>
              <a:xfrm>
                <a:off x="2753998"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59C8D37-F153-44A2-96F3-B7DDC5FEC359}"/>
                  </a:ext>
                </a:extLst>
              </p:cNvPr>
              <p:cNvSpPr txBox="1"/>
              <p:nvPr/>
            </p:nvSpPr>
            <p:spPr>
              <a:xfrm>
                <a:off x="2659643" y="2604522"/>
                <a:ext cx="495649" cy="246221"/>
              </a:xfrm>
              <a:prstGeom prst="rect">
                <a:avLst/>
              </a:prstGeom>
              <a:noFill/>
            </p:spPr>
            <p:txBody>
              <a:bodyPr wrap="none" rtlCol="0">
                <a:spAutoFit/>
              </a:bodyPr>
              <a:lstStyle/>
              <a:p>
                <a:r>
                  <a:rPr lang="en-GB" sz="1000" dirty="0"/>
                  <a:t>\G_1\</a:t>
                </a:r>
                <a:endParaRPr lang="en-US" sz="1000" dirty="0"/>
              </a:p>
            </p:txBody>
          </p:sp>
          <p:sp>
            <p:nvSpPr>
              <p:cNvPr id="80" name="Rectangle 79">
                <a:extLst>
                  <a:ext uri="{FF2B5EF4-FFF2-40B4-BE49-F238E27FC236}">
                    <a16:creationId xmlns:a16="http://schemas.microsoft.com/office/drawing/2014/main" id="{607C842B-4C77-429E-A6E1-B0DE63572F9D}"/>
                  </a:ext>
                </a:extLst>
              </p:cNvPr>
              <p:cNvSpPr/>
              <p:nvPr/>
            </p:nvSpPr>
            <p:spPr>
              <a:xfrm>
                <a:off x="1215299"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FC574E1-5C9C-490B-BF8D-0790E1CF6B09}"/>
                  </a:ext>
                </a:extLst>
              </p:cNvPr>
              <p:cNvSpPr txBox="1"/>
              <p:nvPr/>
            </p:nvSpPr>
            <p:spPr>
              <a:xfrm>
                <a:off x="1168328" y="3184771"/>
                <a:ext cx="340158" cy="246221"/>
              </a:xfrm>
              <a:prstGeom prst="rect">
                <a:avLst/>
              </a:prstGeom>
              <a:noFill/>
            </p:spPr>
            <p:txBody>
              <a:bodyPr wrap="none" rtlCol="0">
                <a:spAutoFit/>
              </a:bodyPr>
              <a:lstStyle/>
              <a:p>
                <a:r>
                  <a:rPr lang="en-GB" sz="1000" dirty="0"/>
                  <a:t>\S\</a:t>
                </a:r>
                <a:endParaRPr lang="en-US" sz="1000" dirty="0"/>
              </a:p>
            </p:txBody>
          </p:sp>
          <p:sp>
            <p:nvSpPr>
              <p:cNvPr id="82" name="Rectangle 81">
                <a:extLst>
                  <a:ext uri="{FF2B5EF4-FFF2-40B4-BE49-F238E27FC236}">
                    <a16:creationId xmlns:a16="http://schemas.microsoft.com/office/drawing/2014/main" id="{4787C6C3-D032-4149-968C-501C018E31B9}"/>
                  </a:ext>
                </a:extLst>
              </p:cNvPr>
              <p:cNvSpPr/>
              <p:nvPr/>
            </p:nvSpPr>
            <p:spPr>
              <a:xfrm>
                <a:off x="2258380" y="2994672"/>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6B39881F-2644-49D6-812B-8D39A29CDA11}"/>
                  </a:ext>
                </a:extLst>
              </p:cNvPr>
              <p:cNvSpPr txBox="1"/>
              <p:nvPr/>
            </p:nvSpPr>
            <p:spPr>
              <a:xfrm>
                <a:off x="2205878" y="3182984"/>
                <a:ext cx="348172" cy="246221"/>
              </a:xfrm>
              <a:prstGeom prst="rect">
                <a:avLst/>
              </a:prstGeom>
              <a:noFill/>
            </p:spPr>
            <p:txBody>
              <a:bodyPr wrap="none" rtlCol="0">
                <a:spAutoFit/>
              </a:bodyPr>
              <a:lstStyle/>
              <a:p>
                <a:r>
                  <a:rPr lang="en-GB" sz="1000" dirty="0"/>
                  <a:t>\D\</a:t>
                </a:r>
                <a:endParaRPr lang="en-US" sz="1100" dirty="0"/>
              </a:p>
            </p:txBody>
          </p:sp>
          <p:sp>
            <p:nvSpPr>
              <p:cNvPr id="84" name="Rectangle 83">
                <a:extLst>
                  <a:ext uri="{FF2B5EF4-FFF2-40B4-BE49-F238E27FC236}">
                    <a16:creationId xmlns:a16="http://schemas.microsoft.com/office/drawing/2014/main" id="{596C71C7-4ACA-47B5-B1F4-187150966802}"/>
                  </a:ext>
                </a:extLst>
              </p:cNvPr>
              <p:cNvSpPr/>
              <p:nvPr/>
            </p:nvSpPr>
            <p:spPr>
              <a:xfrm>
                <a:off x="3277973"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8F92272-AEFA-40D0-849C-825411C9F605}"/>
                  </a:ext>
                </a:extLst>
              </p:cNvPr>
              <p:cNvSpPr txBox="1"/>
              <p:nvPr/>
            </p:nvSpPr>
            <p:spPr>
              <a:xfrm>
                <a:off x="3203338" y="3178629"/>
                <a:ext cx="481222" cy="246221"/>
              </a:xfrm>
              <a:prstGeom prst="rect">
                <a:avLst/>
              </a:prstGeom>
              <a:noFill/>
            </p:spPr>
            <p:txBody>
              <a:bodyPr wrap="none" rtlCol="0">
                <a:spAutoFit/>
              </a:bodyPr>
              <a:lstStyle/>
              <a:p>
                <a:r>
                  <a:rPr lang="en-GB" sz="1000" dirty="0"/>
                  <a:t>\S_1\</a:t>
                </a:r>
                <a:endParaRPr lang="en-US" sz="1000" dirty="0"/>
              </a:p>
            </p:txBody>
          </p:sp>
          <p:sp>
            <p:nvSpPr>
              <p:cNvPr id="88" name="TextBox 87">
                <a:extLst>
                  <a:ext uri="{FF2B5EF4-FFF2-40B4-BE49-F238E27FC236}">
                    <a16:creationId xmlns:a16="http://schemas.microsoft.com/office/drawing/2014/main" id="{9354E610-748F-41C0-9424-859A999EEBF9}"/>
                  </a:ext>
                </a:extLst>
              </p:cNvPr>
              <p:cNvSpPr txBox="1"/>
              <p:nvPr/>
            </p:nvSpPr>
            <p:spPr>
              <a:xfrm>
                <a:off x="2173957" y="2306195"/>
                <a:ext cx="377026" cy="369332"/>
              </a:xfrm>
              <a:prstGeom prst="rect">
                <a:avLst/>
              </a:prstGeom>
              <a:noFill/>
            </p:spPr>
            <p:txBody>
              <a:bodyPr wrap="none" rtlCol="0">
                <a:spAutoFit/>
              </a:bodyPr>
              <a:lstStyle/>
              <a:p>
                <a:r>
                  <a:rPr lang="en-GB" dirty="0"/>
                  <a:t>I0</a:t>
                </a:r>
                <a:endParaRPr lang="en-US" dirty="0"/>
              </a:p>
            </p:txBody>
          </p:sp>
          <p:sp>
            <p:nvSpPr>
              <p:cNvPr id="89" name="Rectangle 88">
                <a:extLst>
                  <a:ext uri="{FF2B5EF4-FFF2-40B4-BE49-F238E27FC236}">
                    <a16:creationId xmlns:a16="http://schemas.microsoft.com/office/drawing/2014/main" id="{980E8949-2BE5-4C56-AE45-0A269E4DEB86}"/>
                  </a:ext>
                </a:extLst>
              </p:cNvPr>
              <p:cNvSpPr/>
              <p:nvPr/>
            </p:nvSpPr>
            <p:spPr>
              <a:xfrm>
                <a:off x="1012284" y="2634159"/>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D13A51FD-950F-4AAA-AF64-C792369673C7}"/>
                  </a:ext>
                </a:extLst>
              </p:cNvPr>
              <p:cNvCxnSpPr/>
              <p:nvPr/>
            </p:nvCxnSpPr>
            <p:spPr>
              <a:xfrm>
                <a:off x="1012284" y="4042377"/>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1F636D6-4498-49DE-90CC-5ACDA31EC5FF}"/>
                </a:ext>
              </a:extLst>
            </p:cNvPr>
            <p:cNvSpPr/>
            <p:nvPr/>
          </p:nvSpPr>
          <p:spPr>
            <a:xfrm>
              <a:off x="5245015" y="2226184"/>
              <a:ext cx="3236128" cy="31530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F37EE5D-9D9F-4ADB-BF2B-09A2480C9555}"/>
                </a:ext>
              </a:extLst>
            </p:cNvPr>
            <p:cNvSpPr txBox="1"/>
            <p:nvPr/>
          </p:nvSpPr>
          <p:spPr>
            <a:xfrm>
              <a:off x="7979045" y="2194620"/>
              <a:ext cx="553357" cy="307777"/>
            </a:xfrm>
            <a:prstGeom prst="rect">
              <a:avLst/>
            </a:prstGeom>
            <a:noFill/>
          </p:spPr>
          <p:txBody>
            <a:bodyPr wrap="none" rtlCol="0">
              <a:spAutoFit/>
            </a:bodyPr>
            <a:lstStyle/>
            <a:p>
              <a:r>
                <a:rPr lang="en-GB" sz="1400" i="1" dirty="0" err="1"/>
                <a:t>netA</a:t>
              </a:r>
              <a:endParaRPr lang="en-US" i="1" dirty="0"/>
            </a:p>
          </p:txBody>
        </p:sp>
        <p:cxnSp>
          <p:nvCxnSpPr>
            <p:cNvPr id="115" name="Straight Arrow Connector 114">
              <a:extLst>
                <a:ext uri="{FF2B5EF4-FFF2-40B4-BE49-F238E27FC236}">
                  <a16:creationId xmlns:a16="http://schemas.microsoft.com/office/drawing/2014/main" id="{7F5A6FDD-EE5B-4965-8FBE-845C26DCFCEC}"/>
                </a:ext>
              </a:extLst>
            </p:cNvPr>
            <p:cNvCxnSpPr>
              <a:cxnSpLocks/>
            </p:cNvCxnSpPr>
            <p:nvPr/>
          </p:nvCxnSpPr>
          <p:spPr>
            <a:xfrm flipH="1">
              <a:off x="8421849" y="2067874"/>
              <a:ext cx="133929" cy="175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44BDBA19-EF63-4126-B2BC-AFB2CE4321E2}"/>
                </a:ext>
              </a:extLst>
            </p:cNvPr>
            <p:cNvSpPr/>
            <p:nvPr/>
          </p:nvSpPr>
          <p:spPr>
            <a:xfrm>
              <a:off x="5245014" y="2681819"/>
              <a:ext cx="3236128" cy="179492"/>
            </a:xfrm>
            <a:prstGeom prst="rect">
              <a:avLst/>
            </a:prstGeom>
            <a:solidFill>
              <a:srgbClr val="00A37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A376"/>
                </a:solidFill>
              </a:endParaRPr>
            </a:p>
          </p:txBody>
        </p:sp>
        <p:sp>
          <p:nvSpPr>
            <p:cNvPr id="140" name="TextBox 139">
              <a:extLst>
                <a:ext uri="{FF2B5EF4-FFF2-40B4-BE49-F238E27FC236}">
                  <a16:creationId xmlns:a16="http://schemas.microsoft.com/office/drawing/2014/main" id="{33BC70CE-DF8B-4874-96E5-293A2F508AB1}"/>
                </a:ext>
              </a:extLst>
            </p:cNvPr>
            <p:cNvSpPr txBox="1"/>
            <p:nvPr/>
          </p:nvSpPr>
          <p:spPr>
            <a:xfrm>
              <a:off x="7963887" y="2614718"/>
              <a:ext cx="553357" cy="307777"/>
            </a:xfrm>
            <a:prstGeom prst="rect">
              <a:avLst/>
            </a:prstGeom>
            <a:noFill/>
          </p:spPr>
          <p:txBody>
            <a:bodyPr wrap="none" rtlCol="0">
              <a:spAutoFit/>
            </a:bodyPr>
            <a:lstStyle/>
            <a:p>
              <a:r>
                <a:rPr lang="en-GB" sz="1400" i="1" dirty="0" err="1"/>
                <a:t>netA</a:t>
              </a:r>
              <a:endParaRPr lang="en-US" i="1" dirty="0"/>
            </a:p>
          </p:txBody>
        </p:sp>
        <p:cxnSp>
          <p:nvCxnSpPr>
            <p:cNvPr id="141" name="Straight Arrow Connector 140">
              <a:extLst>
                <a:ext uri="{FF2B5EF4-FFF2-40B4-BE49-F238E27FC236}">
                  <a16:creationId xmlns:a16="http://schemas.microsoft.com/office/drawing/2014/main" id="{EB410787-3CEB-4779-8210-BF84559588C2}"/>
                </a:ext>
              </a:extLst>
            </p:cNvPr>
            <p:cNvCxnSpPr>
              <a:cxnSpLocks/>
            </p:cNvCxnSpPr>
            <p:nvPr/>
          </p:nvCxnSpPr>
          <p:spPr>
            <a:xfrm flipH="1">
              <a:off x="8463240" y="2497888"/>
              <a:ext cx="167085" cy="2016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3FD523F7-887F-439C-84AD-71B7B57E0CD2}"/>
              </a:ext>
            </a:extLst>
          </p:cNvPr>
          <p:cNvGrpSpPr/>
          <p:nvPr/>
        </p:nvGrpSpPr>
        <p:grpSpPr>
          <a:xfrm>
            <a:off x="8909987" y="900073"/>
            <a:ext cx="3314432" cy="2147393"/>
            <a:chOff x="6262866" y="4670525"/>
            <a:chExt cx="3314432" cy="2147393"/>
          </a:xfrm>
        </p:grpSpPr>
        <p:grpSp>
          <p:nvGrpSpPr>
            <p:cNvPr id="91" name="Group 90">
              <a:extLst>
                <a:ext uri="{FF2B5EF4-FFF2-40B4-BE49-F238E27FC236}">
                  <a16:creationId xmlns:a16="http://schemas.microsoft.com/office/drawing/2014/main" id="{71170883-AF40-4F8C-A75B-6B421E6B45EC}"/>
                </a:ext>
              </a:extLst>
            </p:cNvPr>
            <p:cNvGrpSpPr/>
            <p:nvPr/>
          </p:nvGrpSpPr>
          <p:grpSpPr>
            <a:xfrm>
              <a:off x="6290088" y="4716765"/>
              <a:ext cx="2933565" cy="1895428"/>
              <a:chOff x="1012284" y="2306274"/>
              <a:chExt cx="2933565" cy="1895428"/>
            </a:xfrm>
          </p:grpSpPr>
          <p:sp>
            <p:nvSpPr>
              <p:cNvPr id="92" name="Rectangle 91">
                <a:extLst>
                  <a:ext uri="{FF2B5EF4-FFF2-40B4-BE49-F238E27FC236}">
                    <a16:creationId xmlns:a16="http://schemas.microsoft.com/office/drawing/2014/main" id="{5BCEEA0A-4E74-4389-B9CB-E261B43F4ED7}"/>
                  </a:ext>
                </a:extLst>
              </p:cNvPr>
              <p:cNvSpPr/>
              <p:nvPr/>
            </p:nvSpPr>
            <p:spPr>
              <a:xfrm>
                <a:off x="1012284" y="2878000"/>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9E65527-8C72-4C4D-B261-614A08AA02A4}"/>
                  </a:ext>
                </a:extLst>
              </p:cNvPr>
              <p:cNvSpPr/>
              <p:nvPr/>
            </p:nvSpPr>
            <p:spPr>
              <a:xfrm>
                <a:off x="1756867"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6CF8464-943A-4C0F-82FC-BA80971EE421}"/>
                  </a:ext>
                </a:extLst>
              </p:cNvPr>
              <p:cNvSpPr txBox="1"/>
              <p:nvPr/>
            </p:nvSpPr>
            <p:spPr>
              <a:xfrm>
                <a:off x="1714284" y="2606621"/>
                <a:ext cx="615874" cy="246221"/>
              </a:xfrm>
              <a:prstGeom prst="rect">
                <a:avLst/>
              </a:prstGeom>
              <a:noFill/>
            </p:spPr>
            <p:txBody>
              <a:bodyPr wrap="none" rtlCol="0">
                <a:spAutoFit/>
              </a:bodyPr>
              <a:lstStyle/>
              <a:p>
                <a:r>
                  <a:rPr lang="en-GB" sz="1000" dirty="0"/>
                  <a:t>\G\</a:t>
                </a:r>
                <a:r>
                  <a:rPr lang="en-GB" sz="1000" dirty="0" err="1"/>
                  <a:t>netA</a:t>
                </a:r>
                <a:endParaRPr lang="en-US" sz="1000" dirty="0"/>
              </a:p>
            </p:txBody>
          </p:sp>
          <p:sp>
            <p:nvSpPr>
              <p:cNvPr id="95" name="Rectangle 94">
                <a:extLst>
                  <a:ext uri="{FF2B5EF4-FFF2-40B4-BE49-F238E27FC236}">
                    <a16:creationId xmlns:a16="http://schemas.microsoft.com/office/drawing/2014/main" id="{FF83A59F-6C52-4DEC-9160-D355E5A70353}"/>
                  </a:ext>
                </a:extLst>
              </p:cNvPr>
              <p:cNvSpPr/>
              <p:nvPr/>
            </p:nvSpPr>
            <p:spPr>
              <a:xfrm>
                <a:off x="2753998"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2AD695D4-A696-401C-B937-3650DD39FD79}"/>
                  </a:ext>
                </a:extLst>
              </p:cNvPr>
              <p:cNvSpPr txBox="1"/>
              <p:nvPr/>
            </p:nvSpPr>
            <p:spPr>
              <a:xfrm>
                <a:off x="2640635" y="2587695"/>
                <a:ext cx="756938" cy="246221"/>
              </a:xfrm>
              <a:prstGeom prst="rect">
                <a:avLst/>
              </a:prstGeom>
              <a:noFill/>
            </p:spPr>
            <p:txBody>
              <a:bodyPr wrap="none" rtlCol="0">
                <a:spAutoFit/>
              </a:bodyPr>
              <a:lstStyle/>
              <a:p>
                <a:r>
                  <a:rPr lang="en-GB" sz="1000" dirty="0"/>
                  <a:t>\G_1\</a:t>
                </a:r>
                <a:r>
                  <a:rPr lang="en-GB" sz="1000" dirty="0" err="1"/>
                  <a:t>netA</a:t>
                </a:r>
                <a:endParaRPr lang="en-US" sz="1000" dirty="0"/>
              </a:p>
            </p:txBody>
          </p:sp>
          <p:sp>
            <p:nvSpPr>
              <p:cNvPr id="97" name="Rectangle 96">
                <a:extLst>
                  <a:ext uri="{FF2B5EF4-FFF2-40B4-BE49-F238E27FC236}">
                    <a16:creationId xmlns:a16="http://schemas.microsoft.com/office/drawing/2014/main" id="{AE287D25-8860-4662-9314-DFA8228AD999}"/>
                  </a:ext>
                </a:extLst>
              </p:cNvPr>
              <p:cNvSpPr/>
              <p:nvPr/>
            </p:nvSpPr>
            <p:spPr>
              <a:xfrm>
                <a:off x="1215299"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DFAE1978-2F58-40BB-8E98-82D21A04FB84}"/>
                  </a:ext>
                </a:extLst>
              </p:cNvPr>
              <p:cNvSpPr txBox="1"/>
              <p:nvPr/>
            </p:nvSpPr>
            <p:spPr>
              <a:xfrm>
                <a:off x="1168328" y="3184771"/>
                <a:ext cx="601447" cy="246221"/>
              </a:xfrm>
              <a:prstGeom prst="rect">
                <a:avLst/>
              </a:prstGeom>
              <a:noFill/>
            </p:spPr>
            <p:txBody>
              <a:bodyPr wrap="none" rtlCol="0">
                <a:spAutoFit/>
              </a:bodyPr>
              <a:lstStyle/>
              <a:p>
                <a:r>
                  <a:rPr lang="en-GB" sz="1000" dirty="0"/>
                  <a:t>\S\</a:t>
                </a:r>
                <a:r>
                  <a:rPr lang="en-GB" sz="1000" dirty="0" err="1"/>
                  <a:t>netA</a:t>
                </a:r>
                <a:endParaRPr lang="en-US" sz="1000" dirty="0"/>
              </a:p>
            </p:txBody>
          </p:sp>
          <p:sp>
            <p:nvSpPr>
              <p:cNvPr id="99" name="Rectangle 98">
                <a:extLst>
                  <a:ext uri="{FF2B5EF4-FFF2-40B4-BE49-F238E27FC236}">
                    <a16:creationId xmlns:a16="http://schemas.microsoft.com/office/drawing/2014/main" id="{4A05F250-8E01-437F-B9B3-0EC5A3FBDA4D}"/>
                  </a:ext>
                </a:extLst>
              </p:cNvPr>
              <p:cNvSpPr/>
              <p:nvPr/>
            </p:nvSpPr>
            <p:spPr>
              <a:xfrm>
                <a:off x="2258380" y="2994672"/>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8BA6861F-F372-49EF-956C-E37172DC1231}"/>
                  </a:ext>
                </a:extLst>
              </p:cNvPr>
              <p:cNvSpPr txBox="1"/>
              <p:nvPr/>
            </p:nvSpPr>
            <p:spPr>
              <a:xfrm>
                <a:off x="2205878" y="3182984"/>
                <a:ext cx="609462" cy="246221"/>
              </a:xfrm>
              <a:prstGeom prst="rect">
                <a:avLst/>
              </a:prstGeom>
              <a:noFill/>
            </p:spPr>
            <p:txBody>
              <a:bodyPr wrap="none" rtlCol="0">
                <a:spAutoFit/>
              </a:bodyPr>
              <a:lstStyle/>
              <a:p>
                <a:r>
                  <a:rPr lang="en-GB" sz="1000" dirty="0"/>
                  <a:t>\D\</a:t>
                </a:r>
                <a:r>
                  <a:rPr lang="en-GB" sz="1000" dirty="0" err="1"/>
                  <a:t>netA</a:t>
                </a:r>
                <a:endParaRPr lang="en-US" sz="1100" dirty="0"/>
              </a:p>
            </p:txBody>
          </p:sp>
          <p:sp>
            <p:nvSpPr>
              <p:cNvPr id="101" name="Rectangle 100">
                <a:extLst>
                  <a:ext uri="{FF2B5EF4-FFF2-40B4-BE49-F238E27FC236}">
                    <a16:creationId xmlns:a16="http://schemas.microsoft.com/office/drawing/2014/main" id="{4C814FFA-0DDA-4B2A-BEBA-7ACC47DB1D46}"/>
                  </a:ext>
                </a:extLst>
              </p:cNvPr>
              <p:cNvSpPr/>
              <p:nvPr/>
            </p:nvSpPr>
            <p:spPr>
              <a:xfrm>
                <a:off x="3277973"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A001447E-CECA-4C06-BDFF-BCF44C1C96A1}"/>
                  </a:ext>
                </a:extLst>
              </p:cNvPr>
              <p:cNvSpPr txBox="1"/>
              <p:nvPr/>
            </p:nvSpPr>
            <p:spPr>
              <a:xfrm>
                <a:off x="3203338" y="3178629"/>
                <a:ext cx="742511" cy="246221"/>
              </a:xfrm>
              <a:prstGeom prst="rect">
                <a:avLst/>
              </a:prstGeom>
              <a:noFill/>
            </p:spPr>
            <p:txBody>
              <a:bodyPr wrap="none" rtlCol="0">
                <a:spAutoFit/>
              </a:bodyPr>
              <a:lstStyle/>
              <a:p>
                <a:r>
                  <a:rPr lang="en-GB" sz="1000" dirty="0"/>
                  <a:t>\S_1\</a:t>
                </a:r>
                <a:r>
                  <a:rPr lang="en-GB" sz="1000" dirty="0" err="1"/>
                  <a:t>netA</a:t>
                </a:r>
                <a:endParaRPr lang="en-US" sz="1000" dirty="0"/>
              </a:p>
            </p:txBody>
          </p:sp>
          <p:sp>
            <p:nvSpPr>
              <p:cNvPr id="105" name="TextBox 104">
                <a:extLst>
                  <a:ext uri="{FF2B5EF4-FFF2-40B4-BE49-F238E27FC236}">
                    <a16:creationId xmlns:a16="http://schemas.microsoft.com/office/drawing/2014/main" id="{06350460-1992-40DD-80B2-7F7B9C47C929}"/>
                  </a:ext>
                </a:extLst>
              </p:cNvPr>
              <p:cNvSpPr txBox="1"/>
              <p:nvPr/>
            </p:nvSpPr>
            <p:spPr>
              <a:xfrm>
                <a:off x="2384519" y="2306274"/>
                <a:ext cx="377026" cy="369332"/>
              </a:xfrm>
              <a:prstGeom prst="rect">
                <a:avLst/>
              </a:prstGeom>
              <a:noFill/>
            </p:spPr>
            <p:txBody>
              <a:bodyPr wrap="none" rtlCol="0">
                <a:spAutoFit/>
              </a:bodyPr>
              <a:lstStyle/>
              <a:p>
                <a:r>
                  <a:rPr lang="en-GB" dirty="0"/>
                  <a:t>I0</a:t>
                </a:r>
                <a:endParaRPr lang="en-US" dirty="0"/>
              </a:p>
            </p:txBody>
          </p:sp>
          <p:sp>
            <p:nvSpPr>
              <p:cNvPr id="106" name="Rectangle 105">
                <a:extLst>
                  <a:ext uri="{FF2B5EF4-FFF2-40B4-BE49-F238E27FC236}">
                    <a16:creationId xmlns:a16="http://schemas.microsoft.com/office/drawing/2014/main" id="{52C3EBFD-82C9-4E4A-9C09-49C83341F417}"/>
                  </a:ext>
                </a:extLst>
              </p:cNvPr>
              <p:cNvSpPr/>
              <p:nvPr/>
            </p:nvSpPr>
            <p:spPr>
              <a:xfrm>
                <a:off x="1012284" y="2634159"/>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C2E3505A-1364-4F42-91A2-BEF9706DEDCD}"/>
                  </a:ext>
                </a:extLst>
              </p:cNvPr>
              <p:cNvCxnSpPr/>
              <p:nvPr/>
            </p:nvCxnSpPr>
            <p:spPr>
              <a:xfrm>
                <a:off x="1012284" y="4042377"/>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 name="Rectangle 107">
              <a:extLst>
                <a:ext uri="{FF2B5EF4-FFF2-40B4-BE49-F238E27FC236}">
                  <a16:creationId xmlns:a16="http://schemas.microsoft.com/office/drawing/2014/main" id="{217A9384-494B-4457-A6EF-3D744CF7898F}"/>
                </a:ext>
              </a:extLst>
            </p:cNvPr>
            <p:cNvSpPr/>
            <p:nvPr/>
          </p:nvSpPr>
          <p:spPr>
            <a:xfrm>
              <a:off x="6262866" y="6061761"/>
              <a:ext cx="3236129" cy="31530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01F024D7-DCD9-4AF3-AF44-C488E7DD5E85}"/>
                </a:ext>
              </a:extLst>
            </p:cNvPr>
            <p:cNvSpPr txBox="1"/>
            <p:nvPr/>
          </p:nvSpPr>
          <p:spPr>
            <a:xfrm>
              <a:off x="8991412" y="6050228"/>
              <a:ext cx="553357" cy="307777"/>
            </a:xfrm>
            <a:prstGeom prst="rect">
              <a:avLst/>
            </a:prstGeom>
            <a:noFill/>
          </p:spPr>
          <p:txBody>
            <a:bodyPr wrap="none" rtlCol="0">
              <a:spAutoFit/>
            </a:bodyPr>
            <a:lstStyle/>
            <a:p>
              <a:r>
                <a:rPr lang="en-GB" sz="1400" i="1" dirty="0" err="1"/>
                <a:t>netA</a:t>
              </a:r>
              <a:endParaRPr lang="en-US" i="1" dirty="0"/>
            </a:p>
          </p:txBody>
        </p:sp>
        <p:cxnSp>
          <p:nvCxnSpPr>
            <p:cNvPr id="112" name="Straight Arrow Connector 111">
              <a:extLst>
                <a:ext uri="{FF2B5EF4-FFF2-40B4-BE49-F238E27FC236}">
                  <a16:creationId xmlns:a16="http://schemas.microsoft.com/office/drawing/2014/main" id="{642F3A6D-7113-4C63-9332-2E65B93B2C4C}"/>
                </a:ext>
              </a:extLst>
            </p:cNvPr>
            <p:cNvCxnSpPr/>
            <p:nvPr/>
          </p:nvCxnSpPr>
          <p:spPr>
            <a:xfrm flipH="1">
              <a:off x="9114159" y="5279306"/>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64D19BF-80AE-45F6-BB94-AE2AC0026A7D}"/>
                </a:ext>
              </a:extLst>
            </p:cNvPr>
            <p:cNvCxnSpPr/>
            <p:nvPr/>
          </p:nvCxnSpPr>
          <p:spPr>
            <a:xfrm flipH="1">
              <a:off x="7982056" y="5238866"/>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CDDB596-A2E1-44B5-BBFC-129BC307EF98}"/>
                </a:ext>
              </a:extLst>
            </p:cNvPr>
            <p:cNvCxnSpPr/>
            <p:nvPr/>
          </p:nvCxnSpPr>
          <p:spPr>
            <a:xfrm flipH="1">
              <a:off x="6913562" y="5259104"/>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A8D2F232-FAEF-4DFC-BE77-016BFE64CA95}"/>
                </a:ext>
              </a:extLst>
            </p:cNvPr>
            <p:cNvSpPr/>
            <p:nvPr/>
          </p:nvSpPr>
          <p:spPr>
            <a:xfrm>
              <a:off x="6262866" y="6564760"/>
              <a:ext cx="3236130" cy="222955"/>
            </a:xfrm>
            <a:prstGeom prst="rect">
              <a:avLst/>
            </a:prstGeom>
            <a:solidFill>
              <a:srgbClr val="00A37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A376"/>
                </a:solidFill>
              </a:endParaRPr>
            </a:p>
          </p:txBody>
        </p:sp>
        <p:sp>
          <p:nvSpPr>
            <p:cNvPr id="143" name="TextBox 142">
              <a:extLst>
                <a:ext uri="{FF2B5EF4-FFF2-40B4-BE49-F238E27FC236}">
                  <a16:creationId xmlns:a16="http://schemas.microsoft.com/office/drawing/2014/main" id="{33424348-D521-4C09-BA8A-30CBB13BB3EB}"/>
                </a:ext>
              </a:extLst>
            </p:cNvPr>
            <p:cNvSpPr txBox="1"/>
            <p:nvPr/>
          </p:nvSpPr>
          <p:spPr>
            <a:xfrm>
              <a:off x="9023941" y="6510141"/>
              <a:ext cx="553357" cy="307777"/>
            </a:xfrm>
            <a:prstGeom prst="rect">
              <a:avLst/>
            </a:prstGeom>
            <a:noFill/>
          </p:spPr>
          <p:txBody>
            <a:bodyPr wrap="none" rtlCol="0">
              <a:spAutoFit/>
            </a:bodyPr>
            <a:lstStyle/>
            <a:p>
              <a:r>
                <a:rPr lang="en-GB" sz="1400" i="1" dirty="0" err="1"/>
                <a:t>netA</a:t>
              </a:r>
              <a:endParaRPr lang="en-US" i="1" dirty="0"/>
            </a:p>
          </p:txBody>
        </p:sp>
        <p:cxnSp>
          <p:nvCxnSpPr>
            <p:cNvPr id="144" name="Straight Arrow Connector 143">
              <a:extLst>
                <a:ext uri="{FF2B5EF4-FFF2-40B4-BE49-F238E27FC236}">
                  <a16:creationId xmlns:a16="http://schemas.microsoft.com/office/drawing/2014/main" id="{A1AE88A6-89B3-45E3-9A98-3FCE0E45C736}"/>
                </a:ext>
              </a:extLst>
            </p:cNvPr>
            <p:cNvCxnSpPr/>
            <p:nvPr/>
          </p:nvCxnSpPr>
          <p:spPr>
            <a:xfrm flipH="1">
              <a:off x="8565562" y="4670525"/>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7FFDB70-939A-4ED8-B293-F49690D934FE}"/>
                </a:ext>
              </a:extLst>
            </p:cNvPr>
            <p:cNvCxnSpPr/>
            <p:nvPr/>
          </p:nvCxnSpPr>
          <p:spPr>
            <a:xfrm flipH="1">
              <a:off x="7380029" y="4707652"/>
              <a:ext cx="294765" cy="388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Arrow: Right 167">
            <a:extLst>
              <a:ext uri="{FF2B5EF4-FFF2-40B4-BE49-F238E27FC236}">
                <a16:creationId xmlns:a16="http://schemas.microsoft.com/office/drawing/2014/main" id="{2934FC97-3F8E-4413-8D3D-4D5A2804D55B}"/>
              </a:ext>
            </a:extLst>
          </p:cNvPr>
          <p:cNvSpPr/>
          <p:nvPr/>
        </p:nvSpPr>
        <p:spPr>
          <a:xfrm>
            <a:off x="7566331" y="1564032"/>
            <a:ext cx="1101002" cy="50402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58744CD1-11D5-4128-8C75-E6EC54170507}"/>
              </a:ext>
            </a:extLst>
          </p:cNvPr>
          <p:cNvSpPr txBox="1"/>
          <p:nvPr/>
        </p:nvSpPr>
        <p:spPr>
          <a:xfrm>
            <a:off x="7485802" y="1203493"/>
            <a:ext cx="1311578" cy="461665"/>
          </a:xfrm>
          <a:prstGeom prst="rect">
            <a:avLst/>
          </a:prstGeom>
          <a:noFill/>
        </p:spPr>
        <p:txBody>
          <a:bodyPr wrap="none" rtlCol="0">
            <a:spAutoFit/>
          </a:bodyPr>
          <a:lstStyle/>
          <a:p>
            <a:r>
              <a:rPr lang="en-GB" sz="1200" i="1" dirty="0"/>
              <a:t>Interactive/batch</a:t>
            </a:r>
          </a:p>
          <a:p>
            <a:r>
              <a:rPr lang="en-GB" sz="1200" i="1" dirty="0"/>
              <a:t>extraction</a:t>
            </a:r>
            <a:endParaRPr lang="en-US" sz="1200" i="1" dirty="0"/>
          </a:p>
        </p:txBody>
      </p:sp>
      <p:sp>
        <p:nvSpPr>
          <p:cNvPr id="174" name="Arrow: Right 173">
            <a:extLst>
              <a:ext uri="{FF2B5EF4-FFF2-40B4-BE49-F238E27FC236}">
                <a16:creationId xmlns:a16="http://schemas.microsoft.com/office/drawing/2014/main" id="{1AB370C6-BBDF-46B6-A127-D905778D04D6}"/>
              </a:ext>
            </a:extLst>
          </p:cNvPr>
          <p:cNvSpPr/>
          <p:nvPr/>
        </p:nvSpPr>
        <p:spPr>
          <a:xfrm rot="5400000">
            <a:off x="9941802" y="3778048"/>
            <a:ext cx="932405" cy="50402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TextBox 174">
            <a:extLst>
              <a:ext uri="{FF2B5EF4-FFF2-40B4-BE49-F238E27FC236}">
                <a16:creationId xmlns:a16="http://schemas.microsoft.com/office/drawing/2014/main" id="{753F4B44-2CEE-4C45-AFD6-AE20A28B422B}"/>
              </a:ext>
            </a:extLst>
          </p:cNvPr>
          <p:cNvSpPr txBox="1"/>
          <p:nvPr/>
        </p:nvSpPr>
        <p:spPr>
          <a:xfrm>
            <a:off x="10513622" y="3696903"/>
            <a:ext cx="1617751" cy="523220"/>
          </a:xfrm>
          <a:prstGeom prst="rect">
            <a:avLst/>
          </a:prstGeom>
          <a:noFill/>
        </p:spPr>
        <p:txBody>
          <a:bodyPr wrap="none" rtlCol="0">
            <a:spAutoFit/>
          </a:bodyPr>
          <a:lstStyle/>
          <a:p>
            <a:r>
              <a:rPr lang="en-GB" sz="1400" i="1" dirty="0"/>
              <a:t>Deleting 2 shapes</a:t>
            </a:r>
          </a:p>
          <a:p>
            <a:r>
              <a:rPr lang="en-GB" sz="1400" i="1" dirty="0"/>
              <a:t>on </a:t>
            </a:r>
            <a:r>
              <a:rPr lang="en-GB" sz="1400" i="1" dirty="0" err="1"/>
              <a:t>netA</a:t>
            </a:r>
            <a:endParaRPr lang="en-US" sz="1400" i="1" dirty="0"/>
          </a:p>
        </p:txBody>
      </p:sp>
      <p:grpSp>
        <p:nvGrpSpPr>
          <p:cNvPr id="176" name="Group 175">
            <a:extLst>
              <a:ext uri="{FF2B5EF4-FFF2-40B4-BE49-F238E27FC236}">
                <a16:creationId xmlns:a16="http://schemas.microsoft.com/office/drawing/2014/main" id="{E73BDCEA-6009-4ED2-872E-FCCB490FECFF}"/>
              </a:ext>
            </a:extLst>
          </p:cNvPr>
          <p:cNvGrpSpPr/>
          <p:nvPr/>
        </p:nvGrpSpPr>
        <p:grpSpPr>
          <a:xfrm>
            <a:off x="4811876" y="4477291"/>
            <a:ext cx="2778034" cy="1895507"/>
            <a:chOff x="1012284" y="2306195"/>
            <a:chExt cx="2778034" cy="1895507"/>
          </a:xfrm>
        </p:grpSpPr>
        <p:sp>
          <p:nvSpPr>
            <p:cNvPr id="177" name="Rectangle 176">
              <a:extLst>
                <a:ext uri="{FF2B5EF4-FFF2-40B4-BE49-F238E27FC236}">
                  <a16:creationId xmlns:a16="http://schemas.microsoft.com/office/drawing/2014/main" id="{79DB6038-BEA2-4FE5-BCB0-D396D4B49D2F}"/>
                </a:ext>
              </a:extLst>
            </p:cNvPr>
            <p:cNvSpPr/>
            <p:nvPr/>
          </p:nvSpPr>
          <p:spPr>
            <a:xfrm>
              <a:off x="1012284" y="2878000"/>
              <a:ext cx="2778034" cy="95794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778726F8-91FF-409B-B3FD-CBD34D9CE7F7}"/>
                </a:ext>
              </a:extLst>
            </p:cNvPr>
            <p:cNvSpPr/>
            <p:nvPr/>
          </p:nvSpPr>
          <p:spPr>
            <a:xfrm>
              <a:off x="1756867"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D6761AAF-0175-48A1-BEF4-20EF30DBDF4B}"/>
                </a:ext>
              </a:extLst>
            </p:cNvPr>
            <p:cNvSpPr txBox="1"/>
            <p:nvPr/>
          </p:nvSpPr>
          <p:spPr>
            <a:xfrm>
              <a:off x="1686772" y="2631779"/>
              <a:ext cx="615874" cy="246221"/>
            </a:xfrm>
            <a:prstGeom prst="rect">
              <a:avLst/>
            </a:prstGeom>
            <a:noFill/>
          </p:spPr>
          <p:txBody>
            <a:bodyPr wrap="none" rtlCol="0">
              <a:spAutoFit/>
            </a:bodyPr>
            <a:lstStyle/>
            <a:p>
              <a:r>
                <a:rPr lang="en-GB" sz="1000" dirty="0"/>
                <a:t>\G\</a:t>
              </a:r>
              <a:r>
                <a:rPr lang="en-GB" sz="1000" dirty="0" err="1"/>
                <a:t>netA</a:t>
              </a:r>
              <a:endParaRPr lang="en-US" sz="1000" dirty="0"/>
            </a:p>
          </p:txBody>
        </p:sp>
        <p:sp>
          <p:nvSpPr>
            <p:cNvPr id="180" name="Rectangle 179">
              <a:extLst>
                <a:ext uri="{FF2B5EF4-FFF2-40B4-BE49-F238E27FC236}">
                  <a16:creationId xmlns:a16="http://schemas.microsoft.com/office/drawing/2014/main" id="{1D757F36-A57A-4363-A87F-A3A4DBF7228E}"/>
                </a:ext>
              </a:extLst>
            </p:cNvPr>
            <p:cNvSpPr/>
            <p:nvPr/>
          </p:nvSpPr>
          <p:spPr>
            <a:xfrm>
              <a:off x="2753998" y="2634159"/>
              <a:ext cx="252548" cy="1567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042F1BE8-5839-4008-961E-4F673C07FA7B}"/>
                </a:ext>
              </a:extLst>
            </p:cNvPr>
            <p:cNvSpPr txBox="1"/>
            <p:nvPr/>
          </p:nvSpPr>
          <p:spPr>
            <a:xfrm>
              <a:off x="2693124" y="2623071"/>
              <a:ext cx="756938" cy="246221"/>
            </a:xfrm>
            <a:prstGeom prst="rect">
              <a:avLst/>
            </a:prstGeom>
            <a:noFill/>
          </p:spPr>
          <p:txBody>
            <a:bodyPr wrap="none" rtlCol="0">
              <a:spAutoFit/>
            </a:bodyPr>
            <a:lstStyle/>
            <a:p>
              <a:r>
                <a:rPr lang="en-GB" sz="1000" dirty="0"/>
                <a:t>\G_1\</a:t>
              </a:r>
              <a:r>
                <a:rPr lang="en-GB" sz="1000" dirty="0" err="1"/>
                <a:t>netA</a:t>
              </a:r>
              <a:endParaRPr lang="en-US" sz="1000" dirty="0"/>
            </a:p>
          </p:txBody>
        </p:sp>
        <p:sp>
          <p:nvSpPr>
            <p:cNvPr id="182" name="Rectangle 181">
              <a:extLst>
                <a:ext uri="{FF2B5EF4-FFF2-40B4-BE49-F238E27FC236}">
                  <a16:creationId xmlns:a16="http://schemas.microsoft.com/office/drawing/2014/main" id="{F6B2D037-D42B-430A-9819-5A9984866C1A}"/>
                </a:ext>
              </a:extLst>
            </p:cNvPr>
            <p:cNvSpPr/>
            <p:nvPr/>
          </p:nvSpPr>
          <p:spPr>
            <a:xfrm>
              <a:off x="1215299"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D2E86208-5116-4AFF-AD94-E7E9CE813259}"/>
                </a:ext>
              </a:extLst>
            </p:cNvPr>
            <p:cNvSpPr txBox="1"/>
            <p:nvPr/>
          </p:nvSpPr>
          <p:spPr>
            <a:xfrm>
              <a:off x="1168328" y="3184771"/>
              <a:ext cx="340158" cy="246221"/>
            </a:xfrm>
            <a:prstGeom prst="rect">
              <a:avLst/>
            </a:prstGeom>
            <a:noFill/>
          </p:spPr>
          <p:txBody>
            <a:bodyPr wrap="none" rtlCol="0">
              <a:spAutoFit/>
            </a:bodyPr>
            <a:lstStyle/>
            <a:p>
              <a:r>
                <a:rPr lang="en-GB" sz="1000" dirty="0"/>
                <a:t>\S\</a:t>
              </a:r>
              <a:endParaRPr lang="en-US" sz="1000" dirty="0"/>
            </a:p>
          </p:txBody>
        </p:sp>
        <p:sp>
          <p:nvSpPr>
            <p:cNvPr id="184" name="Rectangle 183">
              <a:extLst>
                <a:ext uri="{FF2B5EF4-FFF2-40B4-BE49-F238E27FC236}">
                  <a16:creationId xmlns:a16="http://schemas.microsoft.com/office/drawing/2014/main" id="{7440290F-0085-4C72-A00A-5165143D6F9F}"/>
                </a:ext>
              </a:extLst>
            </p:cNvPr>
            <p:cNvSpPr/>
            <p:nvPr/>
          </p:nvSpPr>
          <p:spPr>
            <a:xfrm>
              <a:off x="2258380" y="2994672"/>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394F2ED6-03F1-478C-8E94-4E59C5C3F299}"/>
                </a:ext>
              </a:extLst>
            </p:cNvPr>
            <p:cNvSpPr txBox="1"/>
            <p:nvPr/>
          </p:nvSpPr>
          <p:spPr>
            <a:xfrm>
              <a:off x="2205878" y="3182984"/>
              <a:ext cx="348172" cy="246221"/>
            </a:xfrm>
            <a:prstGeom prst="rect">
              <a:avLst/>
            </a:prstGeom>
            <a:noFill/>
          </p:spPr>
          <p:txBody>
            <a:bodyPr wrap="none" rtlCol="0">
              <a:spAutoFit/>
            </a:bodyPr>
            <a:lstStyle/>
            <a:p>
              <a:r>
                <a:rPr lang="en-GB" sz="1000" dirty="0"/>
                <a:t>\D\</a:t>
              </a:r>
              <a:endParaRPr lang="en-US" sz="1100" dirty="0"/>
            </a:p>
          </p:txBody>
        </p:sp>
        <p:sp>
          <p:nvSpPr>
            <p:cNvPr id="186" name="Rectangle 185">
              <a:extLst>
                <a:ext uri="{FF2B5EF4-FFF2-40B4-BE49-F238E27FC236}">
                  <a16:creationId xmlns:a16="http://schemas.microsoft.com/office/drawing/2014/main" id="{A438D8D0-7E53-4C70-A56F-CAACAD8150A7}"/>
                </a:ext>
              </a:extLst>
            </p:cNvPr>
            <p:cNvSpPr/>
            <p:nvPr/>
          </p:nvSpPr>
          <p:spPr>
            <a:xfrm>
              <a:off x="3277973" y="3008629"/>
              <a:ext cx="308892" cy="6879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524E356E-F938-4C49-AE93-52C661106145}"/>
                </a:ext>
              </a:extLst>
            </p:cNvPr>
            <p:cNvSpPr txBox="1"/>
            <p:nvPr/>
          </p:nvSpPr>
          <p:spPr>
            <a:xfrm>
              <a:off x="3203338" y="3178629"/>
              <a:ext cx="481222" cy="246221"/>
            </a:xfrm>
            <a:prstGeom prst="rect">
              <a:avLst/>
            </a:prstGeom>
            <a:noFill/>
          </p:spPr>
          <p:txBody>
            <a:bodyPr wrap="none" rtlCol="0">
              <a:spAutoFit/>
            </a:bodyPr>
            <a:lstStyle/>
            <a:p>
              <a:r>
                <a:rPr lang="en-GB" sz="1000" dirty="0"/>
                <a:t>\S_1\</a:t>
              </a:r>
              <a:endParaRPr lang="en-US" sz="1000" dirty="0"/>
            </a:p>
          </p:txBody>
        </p:sp>
        <p:sp>
          <p:nvSpPr>
            <p:cNvPr id="190" name="TextBox 189">
              <a:extLst>
                <a:ext uri="{FF2B5EF4-FFF2-40B4-BE49-F238E27FC236}">
                  <a16:creationId xmlns:a16="http://schemas.microsoft.com/office/drawing/2014/main" id="{B94607BA-D42B-40B5-AC86-DFDA392291B4}"/>
                </a:ext>
              </a:extLst>
            </p:cNvPr>
            <p:cNvSpPr txBox="1"/>
            <p:nvPr/>
          </p:nvSpPr>
          <p:spPr>
            <a:xfrm>
              <a:off x="2173957" y="2306195"/>
              <a:ext cx="377026" cy="369332"/>
            </a:xfrm>
            <a:prstGeom prst="rect">
              <a:avLst/>
            </a:prstGeom>
            <a:noFill/>
          </p:spPr>
          <p:txBody>
            <a:bodyPr wrap="none" rtlCol="0">
              <a:spAutoFit/>
            </a:bodyPr>
            <a:lstStyle/>
            <a:p>
              <a:r>
                <a:rPr lang="en-GB" dirty="0"/>
                <a:t>I0</a:t>
              </a:r>
              <a:endParaRPr lang="en-US" dirty="0"/>
            </a:p>
          </p:txBody>
        </p:sp>
        <p:sp>
          <p:nvSpPr>
            <p:cNvPr id="191" name="Rectangle 190">
              <a:extLst>
                <a:ext uri="{FF2B5EF4-FFF2-40B4-BE49-F238E27FC236}">
                  <a16:creationId xmlns:a16="http://schemas.microsoft.com/office/drawing/2014/main" id="{7A4B0952-C6F3-4A72-8E86-B9DD0D28F7DC}"/>
                </a:ext>
              </a:extLst>
            </p:cNvPr>
            <p:cNvSpPr/>
            <p:nvPr/>
          </p:nvSpPr>
          <p:spPr>
            <a:xfrm>
              <a:off x="1012284" y="2634159"/>
              <a:ext cx="2778034" cy="1567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1E17B8AF-D796-42AB-9127-5B75A40ED260}"/>
                </a:ext>
              </a:extLst>
            </p:cNvPr>
            <p:cNvCxnSpPr/>
            <p:nvPr/>
          </p:nvCxnSpPr>
          <p:spPr>
            <a:xfrm>
              <a:off x="1012284" y="4042377"/>
              <a:ext cx="203015" cy="15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3" name="Arrow: Right 192">
            <a:extLst>
              <a:ext uri="{FF2B5EF4-FFF2-40B4-BE49-F238E27FC236}">
                <a16:creationId xmlns:a16="http://schemas.microsoft.com/office/drawing/2014/main" id="{BFC5557F-B77A-4E56-A79B-488881684688}"/>
              </a:ext>
            </a:extLst>
          </p:cNvPr>
          <p:cNvSpPr/>
          <p:nvPr/>
        </p:nvSpPr>
        <p:spPr>
          <a:xfrm rot="10800000">
            <a:off x="7756813" y="5337016"/>
            <a:ext cx="1101002" cy="50402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xtBox 193">
            <a:extLst>
              <a:ext uri="{FF2B5EF4-FFF2-40B4-BE49-F238E27FC236}">
                <a16:creationId xmlns:a16="http://schemas.microsoft.com/office/drawing/2014/main" id="{255CB6FE-9C9F-4789-B4F1-1CD42CFB6A55}"/>
              </a:ext>
            </a:extLst>
          </p:cNvPr>
          <p:cNvSpPr txBox="1"/>
          <p:nvPr/>
        </p:nvSpPr>
        <p:spPr>
          <a:xfrm>
            <a:off x="7741806" y="4890384"/>
            <a:ext cx="1311578" cy="461665"/>
          </a:xfrm>
          <a:prstGeom prst="rect">
            <a:avLst/>
          </a:prstGeom>
          <a:noFill/>
        </p:spPr>
        <p:txBody>
          <a:bodyPr wrap="none" rtlCol="0">
            <a:spAutoFit/>
          </a:bodyPr>
          <a:lstStyle/>
          <a:p>
            <a:r>
              <a:rPr lang="en-GB" sz="1200" i="1" dirty="0"/>
              <a:t>Interactive/batch</a:t>
            </a:r>
          </a:p>
          <a:p>
            <a:r>
              <a:rPr lang="en-GB" sz="1200" i="1" dirty="0"/>
              <a:t>extraction</a:t>
            </a:r>
            <a:endParaRPr lang="en-US" sz="1200" i="1" dirty="0"/>
          </a:p>
        </p:txBody>
      </p:sp>
    </p:spTree>
    <p:extLst>
      <p:ext uri="{BB962C8B-B14F-4D97-AF65-F5344CB8AC3E}">
        <p14:creationId xmlns:p14="http://schemas.microsoft.com/office/powerpoint/2010/main" val="423079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1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1 NDA-Confidential.pptx" id="{50A8D125-82EE-483A-9401-946C6EFBF130}" vid="{15ACC5B6-5F7B-4289-ADB3-73071CCCDB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A9ADBEE71FFA4AB34AACBA51C4E6D1" ma:contentTypeVersion="13" ma:contentTypeDescription="Create a new document." ma:contentTypeScope="" ma:versionID="c5c5a23f07f8f2c639f14f162d125c4d">
  <xsd:schema xmlns:xsd="http://www.w3.org/2001/XMLSchema" xmlns:xs="http://www.w3.org/2001/XMLSchema" xmlns:p="http://schemas.microsoft.com/office/2006/metadata/properties" xmlns:ns3="f4f32d34-70a6-472f-ad40-670e9e826e76" xmlns:ns4="57f89302-d19c-4c12-8163-a760ad63228f" targetNamespace="http://schemas.microsoft.com/office/2006/metadata/properties" ma:root="true" ma:fieldsID="6436bae5c36b422edcd5f18a9ac6eb6f" ns3:_="" ns4:_="">
    <xsd:import namespace="f4f32d34-70a6-472f-ad40-670e9e826e76"/>
    <xsd:import namespace="57f89302-d19c-4c12-8163-a760ad63228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32d34-70a6-472f-ad40-670e9e826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89302-d19c-4c12-8163-a760ad63228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1E21E2-184C-4C53-96CE-A9EC73448FA3}">
  <ds:schemaRefs>
    <ds:schemaRef ds:uri="http://schemas.microsoft.com/office/infopath/2007/PartnerControls"/>
    <ds:schemaRef ds:uri="http://purl.org/dc/elements/1.1/"/>
    <ds:schemaRef ds:uri="http://schemas.microsoft.com/office/2006/metadata/properties"/>
    <ds:schemaRef ds:uri="f4f32d34-70a6-472f-ad40-670e9e826e76"/>
    <ds:schemaRef ds:uri="http://purl.org/dc/terms/"/>
    <ds:schemaRef ds:uri="57f89302-d19c-4c12-8163-a760ad63228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7A19B86-B0A5-42AA-802A-9CA7D1CF8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32d34-70a6-472f-ad40-670e9e826e76"/>
    <ds:schemaRef ds:uri="57f89302-d19c-4c12-8163-a760ad632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A66B61-4F06-44C8-9162-4B6D2BCAD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2021 NDA-Confidential</Template>
  <TotalTime>910</TotalTime>
  <Words>473</Words>
  <Application>Microsoft Office PowerPoint</Application>
  <PresentationFormat>Widescreen</PresentationFormat>
  <Paragraphs>103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.Lucida Grande UI Regular</vt:lpstr>
      <vt:lpstr>Arial</vt:lpstr>
      <vt:lpstr>Calibri</vt:lpstr>
      <vt:lpstr>Courier New</vt:lpstr>
      <vt:lpstr>Rubik Light</vt:lpstr>
      <vt:lpstr>Cadence-Lt</vt:lpstr>
      <vt:lpstr>nonStickyTerminals property</vt:lpstr>
      <vt:lpstr>nonStickyTerminals</vt:lpstr>
      <vt:lpstr>Example</vt:lpstr>
      <vt:lpstr>Example1</vt:lpstr>
      <vt:lpstr>Example2</vt:lpstr>
      <vt:lpstr>PowerPoint Presentation</vt:lpstr>
    </vt:vector>
  </TitlesOfParts>
  <Company>Cadence Design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Fabien Campana</dc:creator>
  <cp:keywords>June update</cp:keywords>
  <dc:description>6-10-20_x000d_
RnD template and reduced file size</dc:description>
  <cp:lastModifiedBy>Sucharita Mehta</cp:lastModifiedBy>
  <cp:revision>22</cp:revision>
  <dcterms:created xsi:type="dcterms:W3CDTF">2021-09-21T06:25:59Z</dcterms:created>
  <dcterms:modified xsi:type="dcterms:W3CDTF">2021-11-02T05:41:15Z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0x010100BFA9ADBEE71FFA4AB34AACBA51C4E6D1</vt:lpwstr>
  </property>
</Properties>
</file>