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88" r:id="rId3"/>
    <p:sldId id="281" r:id="rId4"/>
    <p:sldId id="308" r:id="rId5"/>
    <p:sldId id="282" r:id="rId6"/>
    <p:sldId id="283" r:id="rId7"/>
    <p:sldId id="284" r:id="rId8"/>
    <p:sldId id="285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0" r:id="rId17"/>
    <p:sldId id="297" r:id="rId18"/>
    <p:sldId id="299" r:id="rId19"/>
    <p:sldId id="300" r:id="rId20"/>
    <p:sldId id="301" r:id="rId21"/>
    <p:sldId id="291" r:id="rId22"/>
    <p:sldId id="303" r:id="rId23"/>
    <p:sldId id="304" r:id="rId24"/>
    <p:sldId id="305" r:id="rId25"/>
    <p:sldId id="306" r:id="rId26"/>
    <p:sldId id="307" r:id="rId27"/>
    <p:sldId id="29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0D52C-4274-407A-A737-4FA3BF5A85D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667E3F-1417-4FC5-B0B8-0FD76F84132B}">
      <dgm:prSet phldrT="[Text]"/>
      <dgm:spPr/>
      <dgm:t>
        <a:bodyPr anchor="ctr"/>
        <a:lstStyle/>
        <a:p>
          <a:pPr algn="ctr" latinLnBrk="1"/>
          <a:r>
            <a:rPr lang="en-US" altLang="ko-KR" b="1" dirty="0">
              <a:solidFill>
                <a:schemeClr val="accent1"/>
              </a:solidFill>
            </a:rPr>
            <a:t>Financial Capital</a:t>
          </a:r>
          <a:endParaRPr lang="ko-KR" altLang="en-US" b="1" dirty="0">
            <a:solidFill>
              <a:schemeClr val="accent1"/>
            </a:solidFill>
          </a:endParaRPr>
        </a:p>
      </dgm:t>
    </dgm:pt>
    <dgm:pt modelId="{832F7125-E8A1-454C-B88E-C755314DADB1}" type="parTrans" cxnId="{37595139-BC13-401C-97C5-6F53D8824791}">
      <dgm:prSet/>
      <dgm:spPr/>
      <dgm:t>
        <a:bodyPr/>
        <a:lstStyle/>
        <a:p>
          <a:pPr latinLnBrk="1"/>
          <a:endParaRPr lang="ko-KR" altLang="en-US"/>
        </a:p>
      </dgm:t>
    </dgm:pt>
    <dgm:pt modelId="{5C9546AC-CF04-4B79-B7A6-D99C669D1D6B}" type="sibTrans" cxnId="{37595139-BC13-401C-97C5-6F53D8824791}">
      <dgm:prSet/>
      <dgm:spPr/>
      <dgm:t>
        <a:bodyPr/>
        <a:lstStyle/>
        <a:p>
          <a:pPr latinLnBrk="1"/>
          <a:endParaRPr lang="ko-KR" altLang="en-US"/>
        </a:p>
      </dgm:t>
    </dgm:pt>
    <dgm:pt modelId="{76532EBE-78E4-4AD6-BE32-E38031E8DC73}">
      <dgm:prSet phldrT="[Text]"/>
      <dgm:spPr/>
      <dgm:t>
        <a:bodyPr anchor="ctr"/>
        <a:lstStyle/>
        <a:p>
          <a:pPr algn="ctr" latinLnBrk="1"/>
          <a:r>
            <a:rPr lang="en-US" altLang="ko-KR" b="1" dirty="0">
              <a:solidFill>
                <a:schemeClr val="accent5">
                  <a:lumMod val="50000"/>
                </a:schemeClr>
              </a:solidFill>
            </a:rPr>
            <a:t>Production Capital</a:t>
          </a:r>
          <a:endParaRPr lang="ko-KR" altLang="en-US" b="1" dirty="0">
            <a:solidFill>
              <a:schemeClr val="accent5">
                <a:lumMod val="50000"/>
              </a:schemeClr>
            </a:solidFill>
          </a:endParaRPr>
        </a:p>
      </dgm:t>
    </dgm:pt>
    <dgm:pt modelId="{38247EB3-BA2E-481D-A587-DBBCC031FCBB}" type="parTrans" cxnId="{17FA1BD2-8F3E-46D1-A077-6C6ED58B0956}">
      <dgm:prSet/>
      <dgm:spPr/>
      <dgm:t>
        <a:bodyPr/>
        <a:lstStyle/>
        <a:p>
          <a:pPr latinLnBrk="1"/>
          <a:endParaRPr lang="ko-KR" altLang="en-US"/>
        </a:p>
      </dgm:t>
    </dgm:pt>
    <dgm:pt modelId="{0B0AA29A-E139-4402-BC08-29D77AE0C345}" type="sibTrans" cxnId="{17FA1BD2-8F3E-46D1-A077-6C6ED58B0956}">
      <dgm:prSet/>
      <dgm:spPr/>
      <dgm:t>
        <a:bodyPr/>
        <a:lstStyle/>
        <a:p>
          <a:pPr latinLnBrk="1"/>
          <a:endParaRPr lang="ko-KR" altLang="en-US"/>
        </a:p>
      </dgm:t>
    </dgm:pt>
    <dgm:pt modelId="{4E2D141D-F70B-4844-99CC-1D509D261D6E}" type="pres">
      <dgm:prSet presAssocID="{3330D52C-4274-407A-A737-4FA3BF5A85DF}" presName="Name0" presStyleCnt="0">
        <dgm:presLayoutVars>
          <dgm:chMax val="2"/>
          <dgm:chPref val="2"/>
          <dgm:animLvl val="lvl"/>
        </dgm:presLayoutVars>
      </dgm:prSet>
      <dgm:spPr/>
    </dgm:pt>
    <dgm:pt modelId="{D73F2FB5-3C39-4461-973E-E321F9070AE2}" type="pres">
      <dgm:prSet presAssocID="{3330D52C-4274-407A-A737-4FA3BF5A85DF}" presName="LeftText" presStyleLbl="revTx" presStyleIdx="0" presStyleCnt="0">
        <dgm:presLayoutVars>
          <dgm:bulletEnabled val="1"/>
        </dgm:presLayoutVars>
      </dgm:prSet>
      <dgm:spPr/>
    </dgm:pt>
    <dgm:pt modelId="{9708AD9F-A9FA-4EEF-966D-2C174E7D2B8C}" type="pres">
      <dgm:prSet presAssocID="{3330D52C-4274-407A-A737-4FA3BF5A85DF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D18CD129-ADAF-4458-9FA7-508DF04F6A04}" type="pres">
      <dgm:prSet presAssocID="{3330D52C-4274-407A-A737-4FA3BF5A85DF}" presName="RightText" presStyleLbl="revTx" presStyleIdx="0" presStyleCnt="0">
        <dgm:presLayoutVars>
          <dgm:bulletEnabled val="1"/>
        </dgm:presLayoutVars>
      </dgm:prSet>
      <dgm:spPr/>
    </dgm:pt>
    <dgm:pt modelId="{2BD1EC3B-24E8-4E50-9A56-0760086D83B0}" type="pres">
      <dgm:prSet presAssocID="{3330D52C-4274-407A-A737-4FA3BF5A85DF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3A1164BE-8168-46B6-9232-7EAE6D67F748}" type="pres">
      <dgm:prSet presAssocID="{3330D52C-4274-407A-A737-4FA3BF5A85DF}" presName="TopArrow" presStyleLbl="node1" presStyleIdx="0" presStyleCnt="2"/>
      <dgm:spPr/>
    </dgm:pt>
    <dgm:pt modelId="{6D1CD1E2-35B6-4EB6-9638-399B5E2A99FA}" type="pres">
      <dgm:prSet presAssocID="{3330D52C-4274-407A-A737-4FA3BF5A85DF}" presName="BottomArrow" presStyleLbl="node1" presStyleIdx="1" presStyleCnt="2"/>
      <dgm:spPr/>
    </dgm:pt>
  </dgm:ptLst>
  <dgm:cxnLst>
    <dgm:cxn modelId="{EDDB2202-AA70-479A-86BD-75E30AA0F5DA}" type="presOf" srcId="{3330D52C-4274-407A-A737-4FA3BF5A85DF}" destId="{4E2D141D-F70B-4844-99CC-1D509D261D6E}" srcOrd="0" destOrd="0" presId="urn:microsoft.com/office/officeart/2009/layout/ReverseList"/>
    <dgm:cxn modelId="{23383A02-E870-4F4C-9CEB-7FCC20D57C48}" type="presOf" srcId="{76532EBE-78E4-4AD6-BE32-E38031E8DC73}" destId="{D18CD129-ADAF-4458-9FA7-508DF04F6A04}" srcOrd="0" destOrd="0" presId="urn:microsoft.com/office/officeart/2009/layout/ReverseList"/>
    <dgm:cxn modelId="{1A36AB31-85AB-40A8-8C16-BB8271CC4577}" type="presOf" srcId="{0D667E3F-1417-4FC5-B0B8-0FD76F84132B}" destId="{9708AD9F-A9FA-4EEF-966D-2C174E7D2B8C}" srcOrd="1" destOrd="0" presId="urn:microsoft.com/office/officeart/2009/layout/ReverseList"/>
    <dgm:cxn modelId="{37595139-BC13-401C-97C5-6F53D8824791}" srcId="{3330D52C-4274-407A-A737-4FA3BF5A85DF}" destId="{0D667E3F-1417-4FC5-B0B8-0FD76F84132B}" srcOrd="0" destOrd="0" parTransId="{832F7125-E8A1-454C-B88E-C755314DADB1}" sibTransId="{5C9546AC-CF04-4B79-B7A6-D99C669D1D6B}"/>
    <dgm:cxn modelId="{30FA6042-A0B5-4114-A36E-ED5EFD5A6F44}" type="presOf" srcId="{76532EBE-78E4-4AD6-BE32-E38031E8DC73}" destId="{2BD1EC3B-24E8-4E50-9A56-0760086D83B0}" srcOrd="1" destOrd="0" presId="urn:microsoft.com/office/officeart/2009/layout/ReverseList"/>
    <dgm:cxn modelId="{E5815972-001D-48EE-9917-83090B5287F3}" type="presOf" srcId="{0D667E3F-1417-4FC5-B0B8-0FD76F84132B}" destId="{D73F2FB5-3C39-4461-973E-E321F9070AE2}" srcOrd="0" destOrd="0" presId="urn:microsoft.com/office/officeart/2009/layout/ReverseList"/>
    <dgm:cxn modelId="{17FA1BD2-8F3E-46D1-A077-6C6ED58B0956}" srcId="{3330D52C-4274-407A-A737-4FA3BF5A85DF}" destId="{76532EBE-78E4-4AD6-BE32-E38031E8DC73}" srcOrd="1" destOrd="0" parTransId="{38247EB3-BA2E-481D-A587-DBBCC031FCBB}" sibTransId="{0B0AA29A-E139-4402-BC08-29D77AE0C345}"/>
    <dgm:cxn modelId="{BE809E1E-A46A-4BBD-A7CF-1E2A104A351F}" type="presParOf" srcId="{4E2D141D-F70B-4844-99CC-1D509D261D6E}" destId="{D73F2FB5-3C39-4461-973E-E321F9070AE2}" srcOrd="0" destOrd="0" presId="urn:microsoft.com/office/officeart/2009/layout/ReverseList"/>
    <dgm:cxn modelId="{ED7B0C87-A0F5-4205-9B48-A194E6E2061A}" type="presParOf" srcId="{4E2D141D-F70B-4844-99CC-1D509D261D6E}" destId="{9708AD9F-A9FA-4EEF-966D-2C174E7D2B8C}" srcOrd="1" destOrd="0" presId="urn:microsoft.com/office/officeart/2009/layout/ReverseList"/>
    <dgm:cxn modelId="{C9FF6B54-F7EC-4B6E-B0B4-4C631C1DB7CD}" type="presParOf" srcId="{4E2D141D-F70B-4844-99CC-1D509D261D6E}" destId="{D18CD129-ADAF-4458-9FA7-508DF04F6A04}" srcOrd="2" destOrd="0" presId="urn:microsoft.com/office/officeart/2009/layout/ReverseList"/>
    <dgm:cxn modelId="{B88AFA34-AA4E-44CC-B8C6-46505BFCE009}" type="presParOf" srcId="{4E2D141D-F70B-4844-99CC-1D509D261D6E}" destId="{2BD1EC3B-24E8-4E50-9A56-0760086D83B0}" srcOrd="3" destOrd="0" presId="urn:microsoft.com/office/officeart/2009/layout/ReverseList"/>
    <dgm:cxn modelId="{CCCD710C-1BC6-4585-97D9-0E7C618E2265}" type="presParOf" srcId="{4E2D141D-F70B-4844-99CC-1D509D261D6E}" destId="{3A1164BE-8168-46B6-9232-7EAE6D67F748}" srcOrd="4" destOrd="0" presId="urn:microsoft.com/office/officeart/2009/layout/ReverseList"/>
    <dgm:cxn modelId="{3905049B-7ED9-474E-A6AF-8F9DDDC1529D}" type="presParOf" srcId="{4E2D141D-F70B-4844-99CC-1D509D261D6E}" destId="{6D1CD1E2-35B6-4EB6-9638-399B5E2A99FA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8AD9F-A9FA-4EEF-966D-2C174E7D2B8C}">
      <dsp:nvSpPr>
        <dsp:cNvPr id="0" name=""/>
        <dsp:cNvSpPr/>
      </dsp:nvSpPr>
      <dsp:spPr>
        <a:xfrm rot="16200000">
          <a:off x="1979359" y="1201415"/>
          <a:ext cx="2544020" cy="15546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133350" rIns="120015" bIns="13335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solidFill>
                <a:schemeClr val="accent1"/>
              </a:solidFill>
            </a:rPr>
            <a:t>Financial Capital</a:t>
          </a:r>
          <a:endParaRPr lang="ko-KR" altLang="en-US" sz="2100" b="1" kern="1200" dirty="0">
            <a:solidFill>
              <a:schemeClr val="accent1"/>
            </a:solidFill>
          </a:endParaRPr>
        </a:p>
      </dsp:txBody>
      <dsp:txXfrm rot="5400000">
        <a:off x="2549942" y="782644"/>
        <a:ext cx="1478760" cy="2392208"/>
      </dsp:txXfrm>
    </dsp:sp>
    <dsp:sp modelId="{2BD1EC3B-24E8-4E50-9A56-0760086D83B0}">
      <dsp:nvSpPr>
        <dsp:cNvPr id="0" name=""/>
        <dsp:cNvSpPr/>
      </dsp:nvSpPr>
      <dsp:spPr>
        <a:xfrm rot="5400000">
          <a:off x="3604619" y="1201415"/>
          <a:ext cx="2544020" cy="15546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15" tIns="133350" rIns="80010" bIns="13335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solidFill>
                <a:schemeClr val="accent5">
                  <a:lumMod val="50000"/>
                </a:schemeClr>
              </a:solidFill>
            </a:rPr>
            <a:t>Production Capital</a:t>
          </a:r>
          <a:endParaRPr lang="ko-KR" altLang="en-US" sz="2100" b="1" kern="1200" dirty="0">
            <a:solidFill>
              <a:schemeClr val="accent5">
                <a:lumMod val="50000"/>
              </a:schemeClr>
            </a:solidFill>
          </a:endParaRPr>
        </a:p>
      </dsp:txBody>
      <dsp:txXfrm rot="-5400000">
        <a:off x="4099296" y="782644"/>
        <a:ext cx="1478760" cy="2392208"/>
      </dsp:txXfrm>
    </dsp:sp>
    <dsp:sp modelId="{3A1164BE-8168-46B6-9232-7EAE6D67F748}">
      <dsp:nvSpPr>
        <dsp:cNvPr id="0" name=""/>
        <dsp:cNvSpPr/>
      </dsp:nvSpPr>
      <dsp:spPr>
        <a:xfrm>
          <a:off x="3251210" y="0"/>
          <a:ext cx="1625260" cy="162518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D1E2-35B6-4EB6-9638-399B5E2A99FA}">
      <dsp:nvSpPr>
        <dsp:cNvPr id="0" name=""/>
        <dsp:cNvSpPr/>
      </dsp:nvSpPr>
      <dsp:spPr>
        <a:xfrm rot="10800000">
          <a:off x="3251210" y="2331920"/>
          <a:ext cx="1625260" cy="162518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2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6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30F7-FA8A-4E78-AAED-875A8574642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BFCF-D7D3-4FF5-860A-C84F22656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206826" y="1488241"/>
            <a:ext cx="777834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Technological Revolutions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and Finance Capital: 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the Dynamics of Bubbles and Golden ages (Ch 7~10)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161806" y="3917911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STP510 Yunji Woo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3714370" y="2021840"/>
            <a:ext cx="4819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Financial Capital Planting the seeds of </a:t>
            </a:r>
          </a:p>
          <a:p>
            <a:pPr algn="ctr"/>
            <a:r>
              <a:rPr lang="en-US" altLang="ko-KR" sz="2000" b="1" dirty="0"/>
              <a:t>Turbulence at the end of the previous surge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116902" y="3075057"/>
            <a:ext cx="3958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2. Maturity Phase</a:t>
            </a:r>
            <a:endParaRPr lang="ko-KR" altLang="en-US" sz="4000" b="1" spc="-300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677AC18-1E0B-43E1-B9EE-BC526AD83D14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C85A81-A38E-42CA-A079-A4B162DED05B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0" name="직선 연결선 3">
                <a:extLst>
                  <a:ext uri="{FF2B5EF4-FFF2-40B4-BE49-F238E27FC236}">
                    <a16:creationId xmlns:a16="http://schemas.microsoft.com/office/drawing/2014/main" id="{C0D707B7-10A8-4C57-8719-417535CB9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6A4D2A8-8318-466B-86A4-77261C21CF1F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392CE5-3FF8-40D1-828F-4BAF65258766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351D61-8F0E-474D-B05C-3A8A95264AA0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8305351-970D-413C-BDB0-DF35EDB08E6D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3352E-DD74-4371-84BE-56C84F243676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B8FC85-6B73-4370-B645-F684B9D52E6D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07BB137-9269-455A-A2D8-98D54BFA54AA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2FB4A-7536-446A-9265-FDA6C87C8FD9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A68F94-87E8-4DE9-8278-4C8F630C3A2F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D955065-A11B-42B5-9BA1-D1BE740BB27B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57D748-5DEE-4B2B-B156-03DBE73808DA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07BE20-8AD0-4721-BAFA-98AAEB9D07E8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84102-D09B-45C7-AFB7-3D72DC9EE43E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500BAF-D532-4A77-A679-AAC9781E5DD2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43681B-0CE6-42BC-BD08-E5002EE050F4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2-0. Maturity Phase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4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Maturity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end of the development period.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Exhaustion of original core industries of the prevailing paradigm. 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Old industries find difficulties to increase productivity or markets. 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Begin spreading Geographically, reaching for peripheral markets or for lower-cost production. </a:t>
            </a:r>
          </a:p>
          <a:p>
            <a:pPr>
              <a:lnSpc>
                <a:spcPct val="114000"/>
              </a:lnSpc>
            </a:pPr>
            <a:r>
              <a:rPr lang="en-US" altLang="ko-KR" sz="24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capitals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support flourishing the last sectors, and attempt to their threatened profits. 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Now become huge and faces difficulty in finding fruitful investment for their mass of profit. 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Pushes them into buying up smaller competitors to increase market share, trying untested technologies for stretching their trajectories and venturing into distant markets or production locations. 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96827-E282-46A6-80E3-49D5AEF4D760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A1561-C044-4429-92CA-361D70B54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4AFE6B-8DB2-43D1-877A-E6E46EBBC57E}"/>
                </a:ext>
              </a:extLst>
            </p:cNvPr>
            <p:cNvSpPr/>
            <p:nvPr/>
          </p:nvSpPr>
          <p:spPr>
            <a:xfrm>
              <a:off x="4816066" y="159402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C029E7-4366-426B-88D2-C26BA921920B}"/>
              </a:ext>
            </a:extLst>
          </p:cNvPr>
          <p:cNvSpPr txBox="1"/>
          <p:nvPr/>
        </p:nvSpPr>
        <p:spPr>
          <a:xfrm>
            <a:off x="-95766" y="0"/>
            <a:ext cx="369332" cy="6551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Maturity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0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17F5563-FB36-4524-A85E-2E5C30803312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587D3-45DD-4973-B3E3-BE7E8125C6F4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1" name="직선 연결선 3">
                <a:extLst>
                  <a:ext uri="{FF2B5EF4-FFF2-40B4-BE49-F238E27FC236}">
                    <a16:creationId xmlns:a16="http://schemas.microsoft.com/office/drawing/2014/main" id="{405BEE15-194A-40FF-B7C4-72D4D66C3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609C4FC-F2E4-48D1-BBCA-9AC9D0116B5C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4F537F-EC85-4BA3-8007-6449DE6F172E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753F91-8F62-4D0B-B709-B1D280EE1F6C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59F8F5D-A94F-4BE0-8DC2-76A9C96EADA5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C9ADDF-89A6-432B-8D4B-54950D7E99A3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22D8EE-8725-4591-B894-41EF483F53D7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7FE957C-8A9F-440D-BC7D-8A46E32F32C6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E41154-69F4-42AB-8D77-34358E430E4A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60EF17-3DE2-4C0F-AF6E-B3E14E109E76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5B07222-762B-4BCB-83E8-65F5D89BA2C4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6E212-3636-4E53-B43C-104B98BA6046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EACE2B-052B-4F33-B8FD-10543AC76D92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5A42F5-2CA0-4B17-ABAB-F349CCA528E8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608AD5-B2FE-4E50-B791-C52588D8542A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7CF60A-73BE-41ED-B87A-76FB69FA12E3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2-1. Power-Seeking Behavior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chip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Financial capital support strongest production capital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Closely attached to the production clients(or partners)</a:t>
            </a:r>
          </a:p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Powerful firms increase market control 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Squeezing out of the market 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Buying up smaller competitors to create closed oligopolies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Acquire firms in other sectors to build diversified giants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96827-E282-46A6-80E3-49D5AEF4D760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A1561-C044-4429-92CA-361D70B54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4AFE6B-8DB2-43D1-877A-E6E46EBBC57E}"/>
                </a:ext>
              </a:extLst>
            </p:cNvPr>
            <p:cNvSpPr/>
            <p:nvPr/>
          </p:nvSpPr>
          <p:spPr>
            <a:xfrm>
              <a:off x="4816066" y="159402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0FC84A-5954-4DF1-AB29-2ED213F950EE}"/>
              </a:ext>
            </a:extLst>
          </p:cNvPr>
          <p:cNvSpPr txBox="1"/>
          <p:nvPr/>
        </p:nvSpPr>
        <p:spPr>
          <a:xfrm>
            <a:off x="-95766" y="0"/>
            <a:ext cx="369332" cy="6551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Maturity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1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B1F4177-5308-45A2-9F7C-ABDCBE6D086A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CBB715A-FBCB-428E-AF99-4A77E8F67320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1" name="직선 연결선 3">
                <a:extLst>
                  <a:ext uri="{FF2B5EF4-FFF2-40B4-BE49-F238E27FC236}">
                    <a16:creationId xmlns:a16="http://schemas.microsoft.com/office/drawing/2014/main" id="{191AFAC6-F38B-4A4B-B8F9-5DDC226EB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E326E65-2599-4DBE-A8F8-052A38F1DF7D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99BCDF-4F43-41C2-A83F-A58E6BF1B9B3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98AFEE-E66B-4E73-87F8-EB514CB122BD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0878349-DB86-4186-8B6E-1DCDA342EF75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6FB8F9-8AC5-4B94-B528-2664ABA84781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CCC16A-B793-4550-B2E7-FE6DC5449F29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8965B54-BE0F-4EEF-8CAD-5105C4EA1926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8CEF63-D581-4E36-8427-DD47904B400E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806486-0403-412C-BD4D-4449AD40BCFB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7C5250F-363E-4439-9D31-A843BD62A843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B0454A-92A9-4EC7-B13D-B488B0918DC7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2E39D9-15A9-443C-8477-9A42A92285E8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3B64247-27D8-4ECB-BE49-696377390B8D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61C01D-65BA-4491-8C68-60B5CBB7C99F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B60598-B2C5-4ECC-887F-02F7A3CD3DF6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96827-E282-46A6-80E3-49D5AEF4D760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A1561-C044-4429-92CA-361D70B54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4AFE6B-8DB2-43D1-877A-E6E46EBBC57E}"/>
                </a:ext>
              </a:extLst>
            </p:cNvPr>
            <p:cNvSpPr/>
            <p:nvPr/>
          </p:nvSpPr>
          <p:spPr>
            <a:xfrm>
              <a:off x="4816066" y="159402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2-2. Redeployment: Investing away from the Core Countries and Sectors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898505" cy="4917106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Financial capital starts </a:t>
            </a: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Redeployment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for stretching of business possibilities</a:t>
            </a:r>
            <a:endParaRPr lang="en-US" altLang="ko-KR" sz="22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Support investment in marginalized sectors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(Sectors)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Sales to new distant clients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(Investment)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Moving of production to cheaper location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(Geographic)</a:t>
            </a:r>
          </a:p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Overflows of investment to peripheries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Catching-up processes in countries that are ready for it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Catching-up efforts of lagging countries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D42CE-DA02-49E7-9C61-F06525CD7EE4}"/>
              </a:ext>
            </a:extLst>
          </p:cNvPr>
          <p:cNvSpPr txBox="1"/>
          <p:nvPr/>
        </p:nvSpPr>
        <p:spPr>
          <a:xfrm>
            <a:off x="-95766" y="0"/>
            <a:ext cx="369332" cy="6551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Maturity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1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2-2. Redeployment: Investing away from the Core Countries and Sectors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750" y="5757038"/>
            <a:ext cx="8224795" cy="1013098"/>
          </a:xfrm>
        </p:spPr>
        <p:txBody>
          <a:bodyPr anchor="ctr">
            <a:normAutofit/>
          </a:bodyPr>
          <a:lstStyle/>
          <a:p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Irruption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Synergy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: Investment concentrates on domestic firms</a:t>
            </a:r>
          </a:p>
          <a:p>
            <a:r>
              <a:rPr lang="en-US" altLang="ko-KR" sz="2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Frenzy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sz="2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Maturity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: Capital migration</a:t>
            </a:r>
            <a:endParaRPr lang="ko-K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A9317-90E0-4E8E-804A-B53F62DCE176}"/>
              </a:ext>
            </a:extLst>
          </p:cNvPr>
          <p:cNvSpPr txBox="1"/>
          <p:nvPr/>
        </p:nvSpPr>
        <p:spPr>
          <a:xfrm>
            <a:off x="-95766" y="0"/>
            <a:ext cx="369332" cy="6551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Maturity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F058C-4D67-4194-B21C-6E21EABDDAD6}"/>
              </a:ext>
            </a:extLst>
          </p:cNvPr>
          <p:cNvGrpSpPr/>
          <p:nvPr/>
        </p:nvGrpSpPr>
        <p:grpSpPr>
          <a:xfrm>
            <a:off x="2216539" y="1016226"/>
            <a:ext cx="7758917" cy="4653231"/>
            <a:chOff x="600075" y="1472710"/>
            <a:chExt cx="6973273" cy="41820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A9ACA2-D403-4F95-9E4E-6CDB4C7E4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075" y="1472710"/>
              <a:ext cx="6973273" cy="4182059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A7D092-273C-4FA0-8EA8-467A2DE9996E}"/>
                </a:ext>
              </a:extLst>
            </p:cNvPr>
            <p:cNvSpPr/>
            <p:nvPr/>
          </p:nvSpPr>
          <p:spPr>
            <a:xfrm>
              <a:off x="3340100" y="3476956"/>
              <a:ext cx="828675" cy="27622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9D9321-DE8B-4E17-9C07-B1899562C1EB}"/>
                </a:ext>
              </a:extLst>
            </p:cNvPr>
            <p:cNvSpPr/>
            <p:nvPr/>
          </p:nvSpPr>
          <p:spPr>
            <a:xfrm>
              <a:off x="2426187" y="3480462"/>
              <a:ext cx="469413" cy="27622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131BF78-B1E0-4460-BBDC-17F316E906BD}"/>
                </a:ext>
              </a:extLst>
            </p:cNvPr>
            <p:cNvSpPr/>
            <p:nvPr/>
          </p:nvSpPr>
          <p:spPr>
            <a:xfrm>
              <a:off x="2426186" y="2781300"/>
              <a:ext cx="469413" cy="27622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7DA00A1-C9CD-4540-A21C-9250A21EFE6C}"/>
                </a:ext>
              </a:extLst>
            </p:cNvPr>
            <p:cNvSpPr/>
            <p:nvPr/>
          </p:nvSpPr>
          <p:spPr>
            <a:xfrm>
              <a:off x="3340099" y="4191000"/>
              <a:ext cx="788989" cy="27622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863A81-040D-4B32-B1C4-8BA5A42C6160}"/>
                </a:ext>
              </a:extLst>
            </p:cNvPr>
            <p:cNvSpPr/>
            <p:nvPr/>
          </p:nvSpPr>
          <p:spPr>
            <a:xfrm>
              <a:off x="2426186" y="4179624"/>
              <a:ext cx="469413" cy="27622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4107CCD-099B-4D75-9632-041F1E684AE8}"/>
                </a:ext>
              </a:extLst>
            </p:cNvPr>
            <p:cNvSpPr/>
            <p:nvPr/>
          </p:nvSpPr>
          <p:spPr>
            <a:xfrm>
              <a:off x="2426186" y="3110838"/>
              <a:ext cx="469413" cy="27622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36D21C-3152-4C27-82FD-93E9D041AB9D}"/>
                </a:ext>
              </a:extLst>
            </p:cNvPr>
            <p:cNvSpPr/>
            <p:nvPr/>
          </p:nvSpPr>
          <p:spPr>
            <a:xfrm>
              <a:off x="2426185" y="3829050"/>
              <a:ext cx="469413" cy="27622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72CB31A-6E89-4AD0-A4B5-54D416554395}"/>
                </a:ext>
              </a:extLst>
            </p:cNvPr>
            <p:cNvSpPr/>
            <p:nvPr/>
          </p:nvSpPr>
          <p:spPr>
            <a:xfrm>
              <a:off x="2426184" y="4528212"/>
              <a:ext cx="469413" cy="27622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0A54C6C-D7B2-454E-B254-0D29598E400C}"/>
                </a:ext>
              </a:extLst>
            </p:cNvPr>
            <p:cNvSpPr/>
            <p:nvPr/>
          </p:nvSpPr>
          <p:spPr>
            <a:xfrm>
              <a:off x="3340099" y="3119934"/>
              <a:ext cx="828675" cy="27622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7AC5920-499F-4419-9ECA-40567662EA41}"/>
                </a:ext>
              </a:extLst>
            </p:cNvPr>
            <p:cNvSpPr/>
            <p:nvPr/>
          </p:nvSpPr>
          <p:spPr>
            <a:xfrm>
              <a:off x="3340099" y="3831894"/>
              <a:ext cx="679451" cy="27622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9428BE-B9AA-4AF2-98ED-98DAC479EE29}"/>
                </a:ext>
              </a:extLst>
            </p:cNvPr>
            <p:cNvSpPr/>
            <p:nvPr/>
          </p:nvSpPr>
          <p:spPr>
            <a:xfrm>
              <a:off x="4470399" y="4528211"/>
              <a:ext cx="828675" cy="27622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601337-37BA-4E5D-8E5D-176C07F7E8C4}"/>
              </a:ext>
            </a:extLst>
          </p:cNvPr>
          <p:cNvSpPr/>
          <p:nvPr/>
        </p:nvSpPr>
        <p:spPr>
          <a:xfrm>
            <a:off x="5704208" y="1035348"/>
            <a:ext cx="2095499" cy="307346"/>
          </a:xfrm>
          <a:prstGeom prst="round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2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2-3. Idle Money Leads to Bad Loans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C9859C-FAFE-42D4-A644-8DBABBA2EBBF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Loans are granted to weaker creditors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creation of great volumes of</a:t>
            </a:r>
            <a:r>
              <a:rPr lang="en-US" altLang="ko-K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sovereign dept,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that nurtures future debt crises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ex) Latin America: recurring cycle of loan fever in maturity phase, and default during the process of paradigm shift.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140AF5-7AB6-4440-867D-A3FC81F9ADF9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DAAB13-3E3F-42B8-B2BF-62A46C81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7470F9-47DD-4F97-B7B2-CC059248FB52}"/>
                </a:ext>
              </a:extLst>
            </p:cNvPr>
            <p:cNvSpPr/>
            <p:nvPr/>
          </p:nvSpPr>
          <p:spPr>
            <a:xfrm>
              <a:off x="4816066" y="159402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4ABD2A-C9A0-4237-B75C-9308BF9CAEFE}"/>
              </a:ext>
            </a:extLst>
          </p:cNvPr>
          <p:cNvSpPr txBox="1"/>
          <p:nvPr/>
        </p:nvSpPr>
        <p:spPr>
          <a:xfrm>
            <a:off x="-95766" y="0"/>
            <a:ext cx="369332" cy="6551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Maturity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CCC3E0-BEBC-4A02-983E-D1445795AAE3}"/>
              </a:ext>
            </a:extLst>
          </p:cNvPr>
          <p:cNvGrpSpPr/>
          <p:nvPr/>
        </p:nvGrpSpPr>
        <p:grpSpPr>
          <a:xfrm>
            <a:off x="690696" y="2743200"/>
            <a:ext cx="6931075" cy="4015648"/>
            <a:chOff x="838199" y="2728011"/>
            <a:chExt cx="7090533" cy="41080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B0547D-FECE-4B2C-B57B-5752442B1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619"/>
            <a:stretch/>
          </p:blipFill>
          <p:spPr>
            <a:xfrm rot="5400000">
              <a:off x="2329449" y="1236761"/>
              <a:ext cx="4108034" cy="7090533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71D275-DF57-47A4-81D4-8436F0BC3F46}"/>
                </a:ext>
              </a:extLst>
            </p:cNvPr>
            <p:cNvSpPr/>
            <p:nvPr/>
          </p:nvSpPr>
          <p:spPr>
            <a:xfrm>
              <a:off x="3182796" y="4390756"/>
              <a:ext cx="1111933" cy="34642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47723C7-C3C5-4D4E-9ABB-7D40E733BF54}"/>
                </a:ext>
              </a:extLst>
            </p:cNvPr>
            <p:cNvSpPr/>
            <p:nvPr/>
          </p:nvSpPr>
          <p:spPr>
            <a:xfrm>
              <a:off x="2869147" y="5061645"/>
              <a:ext cx="552479" cy="14689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00D332C-9F11-4087-B02D-E927B4D41A60}"/>
                </a:ext>
              </a:extLst>
            </p:cNvPr>
            <p:cNvSpPr/>
            <p:nvPr/>
          </p:nvSpPr>
          <p:spPr>
            <a:xfrm>
              <a:off x="3269320" y="6012683"/>
              <a:ext cx="552479" cy="22883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56B248-AC7B-47EA-97D3-814D3B2C67CD}"/>
                </a:ext>
              </a:extLst>
            </p:cNvPr>
            <p:cNvSpPr/>
            <p:nvPr/>
          </p:nvSpPr>
          <p:spPr>
            <a:xfrm>
              <a:off x="5634981" y="3993862"/>
              <a:ext cx="647832" cy="218277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BABAB7-7AE9-4FC6-8B84-61137B648BBD}"/>
                </a:ext>
              </a:extLst>
            </p:cNvPr>
            <p:cNvSpPr/>
            <p:nvPr/>
          </p:nvSpPr>
          <p:spPr>
            <a:xfrm>
              <a:off x="6424397" y="4057935"/>
              <a:ext cx="454251" cy="15420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6B15901-F20C-41B3-B643-3EA09A6908CA}"/>
                </a:ext>
              </a:extLst>
            </p:cNvPr>
            <p:cNvSpPr/>
            <p:nvPr/>
          </p:nvSpPr>
          <p:spPr>
            <a:xfrm>
              <a:off x="5772084" y="4563750"/>
              <a:ext cx="758502" cy="218277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1C44F9A-D872-43D0-BE85-B9D78AC5DFD3}"/>
                </a:ext>
              </a:extLst>
            </p:cNvPr>
            <p:cNvSpPr/>
            <p:nvPr/>
          </p:nvSpPr>
          <p:spPr>
            <a:xfrm>
              <a:off x="3432932" y="4960998"/>
              <a:ext cx="1050578" cy="146895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A81CDBA-2314-4E18-B29F-8B1DB07281D0}"/>
                </a:ext>
              </a:extLst>
            </p:cNvPr>
            <p:cNvSpPr/>
            <p:nvPr/>
          </p:nvSpPr>
          <p:spPr>
            <a:xfrm>
              <a:off x="5828070" y="4988197"/>
              <a:ext cx="552479" cy="218277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595ACC2-B0F8-4957-BB72-C32ABCEC9F7E}"/>
                </a:ext>
              </a:extLst>
            </p:cNvPr>
            <p:cNvSpPr/>
            <p:nvPr/>
          </p:nvSpPr>
          <p:spPr>
            <a:xfrm>
              <a:off x="5816271" y="5475953"/>
              <a:ext cx="564278" cy="218277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2B7BF7-C450-4771-B910-77BA2CA45BF8}"/>
                </a:ext>
              </a:extLst>
            </p:cNvPr>
            <p:cNvSpPr/>
            <p:nvPr/>
          </p:nvSpPr>
          <p:spPr>
            <a:xfrm>
              <a:off x="3545559" y="5475953"/>
              <a:ext cx="613486" cy="218277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7897A7C-D5DD-4768-B2BF-1AA0361BB27B}"/>
                </a:ext>
              </a:extLst>
            </p:cNvPr>
            <p:cNvSpPr/>
            <p:nvPr/>
          </p:nvSpPr>
          <p:spPr>
            <a:xfrm>
              <a:off x="3405742" y="3324010"/>
              <a:ext cx="594021" cy="16195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B0FACE9-76A8-4286-BADA-715D5D22B331}"/>
                </a:ext>
              </a:extLst>
            </p:cNvPr>
            <p:cNvSpPr/>
            <p:nvPr/>
          </p:nvSpPr>
          <p:spPr>
            <a:xfrm>
              <a:off x="5847734" y="3300717"/>
              <a:ext cx="758501" cy="218277"/>
            </a:xfrm>
            <a:prstGeom prst="round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93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237719" y="2021840"/>
            <a:ext cx="3772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The love affair of financial capital </a:t>
            </a:r>
          </a:p>
          <a:p>
            <a:pPr algn="ctr"/>
            <a:r>
              <a:rPr lang="en-US" altLang="ko-KR" sz="2000" b="1" dirty="0"/>
              <a:t>with the technological revolution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104304" y="3075057"/>
            <a:ext cx="398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3. Irruption Phase</a:t>
            </a:r>
            <a:endParaRPr lang="ko-KR" altLang="en-US" sz="4000" b="1" spc="-300" dirty="0"/>
          </a:p>
        </p:txBody>
      </p:sp>
    </p:spTree>
    <p:extLst>
      <p:ext uri="{BB962C8B-B14F-4D97-AF65-F5344CB8AC3E}">
        <p14:creationId xmlns:p14="http://schemas.microsoft.com/office/powerpoint/2010/main" val="77980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097CA39-E215-472E-B4CB-B07CDA0A822D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17B3F5A-3788-4D0B-9785-47B4CB9FCD8B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3" name="직선 연결선 3">
                <a:extLst>
                  <a:ext uri="{FF2B5EF4-FFF2-40B4-BE49-F238E27FC236}">
                    <a16:creationId xmlns:a16="http://schemas.microsoft.com/office/drawing/2014/main" id="{4D50DCF1-E175-4283-8349-79586449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4F50049-7E83-41B5-A0D0-EFEAA86A567B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F0A7A0-D6BA-436D-B99A-689567F46281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5785A0-D9EA-4959-8F01-81D93606F523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9330580-8CEF-45E8-922F-EA9F404DF6A9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86F2CA-6088-4FA1-88EB-4B6ADA7D4188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B77E8B-53A1-4CD2-8675-9C5201DA2F6D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C94755D-9B03-4755-A219-95CE5C8E2672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6E04E5-9172-4465-AAE9-FD3730E7A5CA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37CEF8-6ABB-4843-944A-091684813DE1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A7953E1-FE30-4AE7-8907-8F731B4D6DB5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F03C83-D451-48BE-8D98-774F19B1E0A3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2278D6-FAE0-4EB6-B98E-DA15EAB62E0E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5A17F0-27B6-45D6-9888-7CB874CE86B9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740084-EB76-4713-8C5E-55A12933505A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64A0EA-90D4-489A-AD0B-F20378B971AF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3-0. Irruption Phase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Coexistence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of two paradigms; Old and New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present scheme the final phase of life cycle of a paradigm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Initial phase of the next technological evolution </a:t>
            </a:r>
          </a:p>
          <a:p>
            <a:pPr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capital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is still intensively engaged in old, but the appearance of new territory is very quickly realized</a:t>
            </a:r>
          </a:p>
          <a:p>
            <a:pPr lvl="1">
              <a:lnSpc>
                <a:spcPct val="114000"/>
              </a:lnSpc>
            </a:pPr>
            <a:r>
              <a:rPr lang="en-US" altLang="ko-KR" sz="20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 capital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rapidly engages to support new industries and entrepreneurs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Financial capital and banking jump to the quick adoption of modernizing innovation for their own operations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35BDC5-A647-41B4-8DB5-BA23E1845859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0E9A2A-0471-4195-B062-71D22121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0DCAD3-5326-4C16-A76B-63A5485E836C}"/>
                </a:ext>
              </a:extLst>
            </p:cNvPr>
            <p:cNvSpPr/>
            <p:nvPr/>
          </p:nvSpPr>
          <p:spPr>
            <a:xfrm>
              <a:off x="1096682" y="426308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0998398-D125-4F52-960C-8E95599805B7}"/>
              </a:ext>
            </a:extLst>
          </p:cNvPr>
          <p:cNvSpPr txBox="1"/>
          <p:nvPr/>
        </p:nvSpPr>
        <p:spPr>
          <a:xfrm>
            <a:off x="-95766" y="0"/>
            <a:ext cx="369332" cy="667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Irruption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2FFE5CC-91E5-47CE-B94E-F9AA636075AD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5ECCC2-FE9B-4093-8400-5734CA1DCDB7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B06D3EDA-03AB-4FFB-8890-886358893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04F049-3691-4B38-AF19-A580DF4017C5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5FC29D-1E21-491B-BBB7-6B5824B01EE1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124048-9613-4739-BD07-22D790E3EFD1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8A7DF09-E277-4D30-BCB0-605C8F19DCBF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0D2584-E423-49F8-8099-FEB5040E5515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9013A-C7BA-431F-AA60-613CDE1775AB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110B257-284D-4D59-8D27-9EA93AAF4767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30842A-C5C4-443F-8738-BC79E34B22C3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2CF6D0-54C1-40CB-8C5D-88EE61211FE3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29591CC-67EB-43B4-BA4C-3BA50AE0F5A5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E06AE1-A3CB-401C-9792-B1A265516CAB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97B620-3450-4AA6-8D84-923C4DD19D46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D7367F-0A14-4FED-9B2E-E49B6EEA64C4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549709-FEB9-4C6A-A350-5E90DF47492C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FDDDD-7E7F-4C77-8588-6F7D1CD854A8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3-1. New ‘Risk Capital’ Instruments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Requirement of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support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The pioneers could break the new ground on their own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However, the expansion and the continuing momentum require substantial support from the financial system</a:t>
            </a:r>
          </a:p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The role of finance is determined by the specific characteristics of innovation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1) Industrial Revolution in England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One-time funding requests for mechanization of cotton industry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2) Development of the railways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Required the great quantities of investment, that were rarely available from a single firm.</a:t>
            </a:r>
          </a:p>
          <a:p>
            <a:pPr lvl="2"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Joint-stock companies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concentrated capital, spread the risks, and </a:t>
            </a:r>
          </a:p>
          <a:p>
            <a:pPr marL="914400" lvl="2" indent="0">
              <a:lnSpc>
                <a:spcPct val="114000"/>
              </a:lnSpc>
              <a:buNone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  made diffusion of innovation. 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35BDC5-A647-41B4-8DB5-BA23E1845859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0E9A2A-0471-4195-B062-71D22121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0DCAD3-5326-4C16-A76B-63A5485E836C}"/>
                </a:ext>
              </a:extLst>
            </p:cNvPr>
            <p:cNvSpPr/>
            <p:nvPr/>
          </p:nvSpPr>
          <p:spPr>
            <a:xfrm>
              <a:off x="1096682" y="426308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FAEC2E-0EFB-423E-B8BA-6E5CE6EAEC83}"/>
              </a:ext>
            </a:extLst>
          </p:cNvPr>
          <p:cNvSpPr txBox="1"/>
          <p:nvPr/>
        </p:nvSpPr>
        <p:spPr>
          <a:xfrm>
            <a:off x="-95766" y="0"/>
            <a:ext cx="369332" cy="667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Irruption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3-1. New ‘Risk Capital’ Instruments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383828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3) Age of Steel: Banking and institutionalized financial capital became a powerful and indispensable part of the industrial system 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/>
              <a:t>Allow the emergence of new entrepreneurs</a:t>
            </a:r>
          </a:p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Opens a window of opportunity for </a:t>
            </a: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catching-up countries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and regions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Outspreading of capital to distant places from the maturity phase incorporates them into the range of action of financial capital and makes various ventures possible. </a:t>
            </a:r>
          </a:p>
          <a:p>
            <a:pPr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Private capital &amp; State involvement 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ex) Japan in 1960s and 1970s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ex) US Railway 40% funding was put up by state governments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35BDC5-A647-41B4-8DB5-BA23E1845859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0E9A2A-0471-4195-B062-71D22121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0DCAD3-5326-4C16-A76B-63A5485E836C}"/>
                </a:ext>
              </a:extLst>
            </p:cNvPr>
            <p:cNvSpPr/>
            <p:nvPr/>
          </p:nvSpPr>
          <p:spPr>
            <a:xfrm>
              <a:off x="1096682" y="426308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A6081B-AD2D-48A5-9CBE-47724B9EDC8B}"/>
              </a:ext>
            </a:extLst>
          </p:cNvPr>
          <p:cNvSpPr txBox="1"/>
          <p:nvPr/>
        </p:nvSpPr>
        <p:spPr>
          <a:xfrm>
            <a:off x="-95766" y="0"/>
            <a:ext cx="369332" cy="667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Irruption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4CF67-E006-4D96-ACE1-BDF68F2EA1F7}"/>
              </a:ext>
            </a:extLst>
          </p:cNvPr>
          <p:cNvSpPr/>
          <p:nvPr/>
        </p:nvSpPr>
        <p:spPr>
          <a:xfrm>
            <a:off x="426720" y="5203190"/>
            <a:ext cx="8990330" cy="15139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“The shift of power from the industrial to the finance capitalist came when the expansion of industry reached a size beyond the resources of individual entrepreneurs or banks, and when the movement for consolidation reached a stage where the services of a central investment house became necessary to handle the finance involved.” – Harold Faulkner</a:t>
            </a:r>
          </a:p>
        </p:txBody>
      </p:sp>
    </p:spTree>
    <p:extLst>
      <p:ext uri="{BB962C8B-B14F-4D97-AF65-F5344CB8AC3E}">
        <p14:creationId xmlns:p14="http://schemas.microsoft.com/office/powerpoint/2010/main" val="137902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063163" y="124533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472863" y="124533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Financial capital and Production capital</a:t>
            </a:r>
            <a:endParaRPr lang="ko-KR" altLang="en-US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413999" y="1432214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063163" y="256483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472863" y="256483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Maturity Phase</a:t>
            </a:r>
            <a:endParaRPr lang="ko-KR" altLang="en-US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424633" y="2762053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063163" y="3884339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472863" y="3884339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Irruption Phase</a:t>
            </a:r>
            <a:endParaRPr lang="ko-KR" alt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424633" y="4081554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9">
            <a:extLst>
              <a:ext uri="{FF2B5EF4-FFF2-40B4-BE49-F238E27FC236}">
                <a16:creationId xmlns:a16="http://schemas.microsoft.com/office/drawing/2014/main" id="{EC023666-DC44-42A5-9078-9806F1B14F92}"/>
              </a:ext>
            </a:extLst>
          </p:cNvPr>
          <p:cNvSpPr/>
          <p:nvPr/>
        </p:nvSpPr>
        <p:spPr>
          <a:xfrm>
            <a:off x="1063163" y="5125554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16211F6C-3347-4776-AE8B-A9731F1DC95B}"/>
              </a:ext>
            </a:extLst>
          </p:cNvPr>
          <p:cNvSpPr/>
          <p:nvPr/>
        </p:nvSpPr>
        <p:spPr>
          <a:xfrm>
            <a:off x="2472863" y="5125554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Frenzy Phase</a:t>
            </a:r>
            <a:endParaRPr lang="ko-KR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B71688-5113-45A9-AE76-7D61E1B48D66}"/>
              </a:ext>
            </a:extLst>
          </p:cNvPr>
          <p:cNvSpPr txBox="1"/>
          <p:nvPr/>
        </p:nvSpPr>
        <p:spPr>
          <a:xfrm>
            <a:off x="1431847" y="5324388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E226F7F-3A94-4732-9C97-0953DDB056F6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10515600" cy="83569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0. Table of Contents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2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C5F0D33-1F67-4686-9B75-07B40CACD5CE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8A5B51-2D56-4E86-B734-89D3767EB5EF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5AE71C75-8F96-4F0F-83E0-F54AA159D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FAA600-9DD6-4620-80EB-0172AF3388CA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401A6-B255-4CD1-B03F-11929DBAF340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8A4CFA-C35A-45AA-8E3D-02CBCC480CF7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056EBC8-EA53-4912-BB8D-5E20999C6ED9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AFCA9-CA2E-43A8-A771-F375FECD7C34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FFA76D-1A1B-43D6-8764-0146775012A3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471CE9F-3EF7-4002-A96B-A6C89C1ED010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4E6A8-CADC-43F1-AAB6-289C9BCDE4FE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8503F14-97D7-4A60-BB6A-3C3D8CA817CD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B74000-C1C7-4595-A15E-4A90AF5A42FC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B64CC5-0701-44FB-8786-FDF5C643EA16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CCC72A-1010-490C-A172-2765950BF4DF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4701D8-C09F-4A55-AE0B-4FB423DD7A20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3295A0-15C5-4D36-BB97-5C5E2143124F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CB7961-ED06-428E-9774-777DF197E080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3-2. Funding the rejuvenation of old core branches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4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 money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in hands of production capital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Powerful firms of the previous revolution often acting as oligopolies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funds used for geographic redeployment are reinvested</a:t>
            </a:r>
          </a:p>
          <a:p>
            <a:pPr>
              <a:lnSpc>
                <a:spcPct val="114000"/>
              </a:lnSpc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The old core firms become agents in the construction, diffusion, and installation of the new techno-economic paradigm.</a:t>
            </a:r>
          </a:p>
          <a:p>
            <a:pPr>
              <a:lnSpc>
                <a:spcPct val="114000"/>
              </a:lnSpc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Expecting all investment to be profitable</a:t>
            </a:r>
          </a:p>
          <a:p>
            <a:pPr lvl="1">
              <a:lnSpc>
                <a:spcPct val="114000"/>
              </a:lnSpc>
            </a:pPr>
            <a:r>
              <a:rPr lang="en-US" altLang="ko-KR" sz="2000" dirty="0"/>
              <a:t>New industries and infrastructures continue to gather momentum in this period and are growing and diffusing at an amazing pace</a:t>
            </a:r>
          </a:p>
          <a:p>
            <a:pPr>
              <a:lnSpc>
                <a:spcPct val="114000"/>
              </a:lnSpc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4000"/>
              </a:lnSpc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35BDC5-A647-41B4-8DB5-BA23E1845859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0E9A2A-0471-4195-B062-71D22121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0DCAD3-5326-4C16-A76B-63A5485E836C}"/>
                </a:ext>
              </a:extLst>
            </p:cNvPr>
            <p:cNvSpPr/>
            <p:nvPr/>
          </p:nvSpPr>
          <p:spPr>
            <a:xfrm>
              <a:off x="1096682" y="426308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ECE714-D454-4EE1-8ECF-532D9BA2A837}"/>
              </a:ext>
            </a:extLst>
          </p:cNvPr>
          <p:cNvSpPr txBox="1"/>
          <p:nvPr/>
        </p:nvSpPr>
        <p:spPr>
          <a:xfrm>
            <a:off x="-95766" y="0"/>
            <a:ext cx="369332" cy="667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Irruption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8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406130" y="2021840"/>
            <a:ext cx="3435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Self-sufficient financial capital </a:t>
            </a:r>
          </a:p>
          <a:p>
            <a:pPr algn="ctr"/>
            <a:r>
              <a:rPr lang="en-US" altLang="ko-KR" sz="2000" b="1" dirty="0"/>
              <a:t>governing the Casino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362965" y="3075057"/>
            <a:ext cx="3466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4. Frenzy Phase</a:t>
            </a:r>
            <a:endParaRPr lang="ko-KR" altLang="en-US" sz="4000" b="1" spc="-300" dirty="0"/>
          </a:p>
        </p:txBody>
      </p:sp>
    </p:spTree>
    <p:extLst>
      <p:ext uri="{BB962C8B-B14F-4D97-AF65-F5344CB8AC3E}">
        <p14:creationId xmlns:p14="http://schemas.microsoft.com/office/powerpoint/2010/main" val="2218959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DAC33E9-A87B-40B8-91E6-3C3B1942247A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D88354-D4E5-431A-B91D-05BD99FEAC8A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5338D7EE-EC5D-4A6C-95D1-85C8288FC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C792386-361C-4B78-AD09-164550889197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BE30E9-868A-4021-BF28-9FAE7131BF9D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82F312-26DE-461E-8F11-575BE44A8A9C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ED3B08-5455-4FFB-964F-F6C35F493463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3B58B9-72A8-4C88-ABBC-70D591E1C3EA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616DE0-6535-4DD7-8ADE-67E203335D15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2D05DB-D640-437A-8499-AA959C8B9282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16FFC7-8ACF-4D5C-B6BD-A7A9C60D4BE7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CD00FB-1758-443E-8581-20C7D1C678E6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BD5CA6-CA5D-44F7-9882-680F5582BCD4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B2E38C-B143-4EC6-828F-73DF1E00D728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C9DFE6-BA33-49FC-B5DE-D00D67C0FF36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78ADAC-9E34-4F7B-9BC3-7EBA214977FD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4F2B52-661B-41BF-8CCA-3BAA9A6D96B1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9EAEEE-FD54-4B1B-BBDB-712589603524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4-0. Frenzy phase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57182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dirty="0"/>
              <a:t>Frenzy is period of extremely unbalanced prosperity and of polarization</a:t>
            </a:r>
          </a:p>
          <a:p>
            <a:pPr>
              <a:lnSpc>
                <a:spcPct val="114000"/>
              </a:lnSpc>
            </a:pPr>
            <a:r>
              <a:rPr lang="en-US" altLang="ko-KR" sz="2200" dirty="0"/>
              <a:t>The </a:t>
            </a:r>
            <a:r>
              <a:rPr lang="en-US" altLang="ko-KR" sz="2200" b="1" dirty="0">
                <a:solidFill>
                  <a:schemeClr val="accent3"/>
                </a:solidFill>
              </a:rPr>
              <a:t>Decoupling</a:t>
            </a:r>
            <a:r>
              <a:rPr lang="en-US" altLang="ko-KR" sz="2200" dirty="0"/>
              <a:t> of </a:t>
            </a:r>
            <a:r>
              <a:rPr lang="en-US" altLang="ko-KR" sz="2200" b="1" dirty="0"/>
              <a:t>Financial</a:t>
            </a:r>
            <a:r>
              <a:rPr lang="en-US" altLang="ko-KR" sz="2200" dirty="0"/>
              <a:t> and </a:t>
            </a:r>
            <a:r>
              <a:rPr lang="en-US" altLang="ko-KR" sz="2200" b="1" dirty="0"/>
              <a:t>production capital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Producing firms may bend their decisions to provide high short-term gains required by the stock market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General behavior of the economy is increasingly geared to favoring the multiplication of financial capital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E714-D454-4EE1-8ECF-532D9BA2A837}"/>
              </a:ext>
            </a:extLst>
          </p:cNvPr>
          <p:cNvSpPr txBox="1"/>
          <p:nvPr/>
        </p:nvSpPr>
        <p:spPr>
          <a:xfrm>
            <a:off x="-95766" y="0"/>
            <a:ext cx="369332" cy="5078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Frenzy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83A03-E460-4F7C-8FE5-E855E64B940F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C989F-32E6-4A66-9617-408C99A1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E6F94-DBFD-4D0E-8333-D4AEED0310B0}"/>
                </a:ext>
              </a:extLst>
            </p:cNvPr>
            <p:cNvSpPr/>
            <p:nvPr/>
          </p:nvSpPr>
          <p:spPr>
            <a:xfrm>
              <a:off x="2165541" y="3787345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42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41C24BA-DFB8-4454-AA40-A237B865A1D2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BEF935-F613-49B0-8A29-875F16616CA3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830D0B87-DB17-48A4-9277-300641B3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6C65F22-876B-4337-871F-05C1B53C6C73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98E99D-FC3C-4653-AC55-DC84D3C869BB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280AC8-421E-4CCC-AF59-59FA7AEB76E1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592C9F-42A9-44C1-91A4-DA77A4611973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8AA6BE-FC16-4BED-86C4-B5DA2853F9B1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CF0CFF-DC06-47E0-B3A0-45C4DC50CFEF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D6FA40-306A-48BD-9538-BDF124E2C1D2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360AF4-4F3C-4FD7-9860-3ABB19877962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A650CE-4AF4-4172-B1D9-412F416106CC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79EC72E-209A-414F-A57A-B90418DDC716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8ABF87-9C80-4925-B0C8-1B5598DBFC4C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D947B1-47A5-4361-BC1F-BDF9B08BB9D7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CFAAA0-17E6-48C9-BF4F-F942D06747A2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4E9A5C-9ECA-4DA5-BD45-776CC34A4114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BA3528-8A93-4439-A1D7-F0D21FD9B81C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4-1. Speculating with Old Wealth: Asset inflation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48527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/>
              <a:t>Financial capital</a:t>
            </a:r>
            <a:r>
              <a:rPr lang="en-US" altLang="ko-KR" sz="2200" dirty="0"/>
              <a:t> invented and applied to make more wealth out of existing wealth</a:t>
            </a:r>
          </a:p>
          <a:p>
            <a:pPr>
              <a:lnSpc>
                <a:spcPct val="114000"/>
              </a:lnSpc>
            </a:pPr>
            <a:r>
              <a:rPr lang="en-US" altLang="ko-KR" sz="2200" dirty="0"/>
              <a:t>Indirectly tied to production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Taking control over the operating firms, building ‘inverted pyramids’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Hedge funds, junk bonds, and other instruments serve to bring in capital for a wider than usual range of investment. </a:t>
            </a:r>
          </a:p>
          <a:p>
            <a:pPr lvl="1">
              <a:lnSpc>
                <a:spcPct val="114000"/>
              </a:lnSpc>
            </a:pPr>
            <a:r>
              <a:rPr lang="en-US" altLang="ko-KR" sz="2200" i="1" dirty="0"/>
              <a:t>‘Bring everybody into an investor’</a:t>
            </a:r>
          </a:p>
          <a:p>
            <a:pPr>
              <a:lnSpc>
                <a:spcPct val="114000"/>
              </a:lnSpc>
            </a:pPr>
            <a:r>
              <a:rPr lang="en-US" altLang="ko-KR" sz="2200" dirty="0"/>
              <a:t>Diverting finance from wealth creation and simply find other investment</a:t>
            </a:r>
          </a:p>
          <a:p>
            <a:pPr marL="457200" lvl="1" indent="0">
              <a:lnSpc>
                <a:spcPct val="114000"/>
              </a:lnSpc>
              <a:buNone/>
            </a:pPr>
            <a:r>
              <a:rPr lang="en-US" altLang="ko-KR" sz="2200" dirty="0"/>
              <a:t>ex) Real estate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Notion of ‘fundamentals’ is set aside and price/earning ratio argument out of all proportions. 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E714-D454-4EE1-8ECF-532D9BA2A837}"/>
              </a:ext>
            </a:extLst>
          </p:cNvPr>
          <p:cNvSpPr txBox="1"/>
          <p:nvPr/>
        </p:nvSpPr>
        <p:spPr>
          <a:xfrm>
            <a:off x="-95766" y="0"/>
            <a:ext cx="369332" cy="5078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Frenzy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83A03-E460-4F7C-8FE5-E855E64B940F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C989F-32E6-4A66-9617-408C99A1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E6F94-DBFD-4D0E-8333-D4AEED0310B0}"/>
                </a:ext>
              </a:extLst>
            </p:cNvPr>
            <p:cNvSpPr/>
            <p:nvPr/>
          </p:nvSpPr>
          <p:spPr>
            <a:xfrm>
              <a:off x="2165541" y="3787345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80BE51E-9EE0-465E-891F-F34C8F67AC55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789E12-142F-41CE-938F-A152B2375329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5EC76B87-01F1-43FC-A9F6-BECC6FA3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D4D40D-9BED-449B-80D4-E09E8368DC2C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C46BD3-1BCA-42F2-A85B-D957F7B6819D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D21137-CEA2-419E-8947-804E48A69AA7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0D2058-6D3A-4567-A758-C3E8F899190D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4CE57-4351-41FB-9E12-8599214DCDB6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93EE74-2139-4756-8995-C081028A5F88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020D43-C37F-441D-BEB9-8024CF36F678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619944-7B96-40CE-AA37-ADBC9DF453AA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F9F980-E523-47C5-BF94-D2D7A957DCE4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27E464A-DBA4-4E4C-9EF3-65B0F7B55B13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2B86A3-7568-491F-9DFC-1595D857DCE4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7624F3-7A2A-4CB5-89C8-3B7B8E4FD772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E7659C-F594-4E96-84F6-90363CC8F8D7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EB495F-BB5C-4079-A956-A366F0A7C528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7CBDAD-9EA3-479E-B8CC-998ED537B354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4-2. Crises in the Weaker Nodes of the World Economy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10927080" cy="523845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dirty="0"/>
              <a:t>Widening </a:t>
            </a:r>
            <a:r>
              <a:rPr lang="en-US" altLang="ko-KR" sz="2200" b="1" dirty="0">
                <a:solidFill>
                  <a:schemeClr val="accent3"/>
                </a:solidFill>
              </a:rPr>
              <a:t>Social Gaps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Transformation and wealth creation with the installation of infrastructure to new paradigm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The industries, countries, regions and firms that have not taken the modernization path, are entering a vicious spiral of low growth and lack of funds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“Rich get richer and poor get poorer”</a:t>
            </a:r>
            <a:endParaRPr lang="en-US" altLang="ko-KR" dirty="0"/>
          </a:p>
          <a:p>
            <a:pPr>
              <a:lnSpc>
                <a:spcPct val="114000"/>
              </a:lnSpc>
            </a:pPr>
            <a:r>
              <a:rPr lang="en-US" altLang="ko-KR" sz="2200" dirty="0"/>
              <a:t>The risk of default in lagging sectors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The </a:t>
            </a:r>
            <a:r>
              <a:rPr lang="en-US" altLang="ko-KR" sz="2200" b="1" dirty="0"/>
              <a:t>weaker countries </a:t>
            </a:r>
            <a:r>
              <a:rPr lang="en-US" altLang="ko-KR" sz="2200" dirty="0"/>
              <a:t>that received the idle money in the previous periods are fragile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Leading to increasing foreign control over the already battered wealth-generating capability of economics, weakens them in their debt-paying capacity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E714-D454-4EE1-8ECF-532D9BA2A837}"/>
              </a:ext>
            </a:extLst>
          </p:cNvPr>
          <p:cNvSpPr txBox="1"/>
          <p:nvPr/>
        </p:nvSpPr>
        <p:spPr>
          <a:xfrm>
            <a:off x="-95766" y="0"/>
            <a:ext cx="369332" cy="5078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Frenzy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83A03-E460-4F7C-8FE5-E855E64B940F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C989F-32E6-4A66-9617-408C99A1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E6F94-DBFD-4D0E-8333-D4AEED0310B0}"/>
                </a:ext>
              </a:extLst>
            </p:cNvPr>
            <p:cNvSpPr/>
            <p:nvPr/>
          </p:nvSpPr>
          <p:spPr>
            <a:xfrm>
              <a:off x="2165541" y="3787345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19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B4234E-0091-4C43-8BE6-5A37443C35AA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9B5A2B-1189-4E91-A0AC-9AD3AA78E8BD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547B37C7-4427-46F5-958C-385024B6A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6B6AA22-4BE1-401E-BBDC-10C0C82D9FBA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32657E-43CB-427A-8DFA-5E8CC3C964DF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7C43A7-2FD0-4708-A12B-0929EF600567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80484DF-92E2-4CFA-86F2-DFF9E35161E7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2FD764-ACA2-4685-9EF2-19D9589C862B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C82817-78F6-4385-A7C1-B0C19BD5740F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F3D5CEA-4B96-4CD3-892A-C918ED5D8BCD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81508B-4F8A-477B-B4C5-DD0A1B3FDD51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5DF9611-DC5E-434C-905C-2893FC8C4FFD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BB1A0F2-C2FD-442E-A8D7-8476F2CA43DA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CD142B-0E1B-45E4-B943-CA5C7DAC99EE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4C89D4-3547-4352-832E-CFA290822C5A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B7342B-CC6B-4E1D-949A-CB6EEB920B27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3E180C-46F5-4D7D-8060-7654CBB6E31B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5A3CD3-51DF-4FF6-A1DC-1A19529899BE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4-3. Windows of Opportunity for Catching up 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</a:rPr>
              <a:t>Catching up </a:t>
            </a:r>
            <a:r>
              <a:rPr lang="en-US" altLang="ko-KR" sz="2200" dirty="0"/>
              <a:t>where the behavior of financial capital, from the maturity phase through the installation period, plays a particularly important part. 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National, international, historical and geographic reasons, to make a catching-up leap with new paradigm. 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ex) </a:t>
            </a:r>
            <a:r>
              <a:rPr lang="en-US" altLang="ko-KR" sz="2200" b="1" dirty="0"/>
              <a:t>Asian Tigers</a:t>
            </a:r>
            <a:r>
              <a:rPr lang="en-US" altLang="ko-KR" sz="2200" dirty="0"/>
              <a:t>: Geopolitical forces of Cold War to facilitate a wave of foreign investment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ex) </a:t>
            </a:r>
            <a:r>
              <a:rPr lang="en-US" altLang="ko-KR" sz="2200" b="1" dirty="0"/>
              <a:t>Argentina</a:t>
            </a:r>
            <a:r>
              <a:rPr lang="en-US" altLang="ko-KR" sz="2200" dirty="0"/>
              <a:t> before the Baring crisis in 1890: Steam-powered and refrigerated shipping technology made Argentina to become a supplier for northern hemisphere.  </a:t>
            </a:r>
          </a:p>
          <a:p>
            <a:pPr>
              <a:lnSpc>
                <a:spcPct val="114000"/>
              </a:lnSpc>
            </a:pPr>
            <a:r>
              <a:rPr lang="en-US" altLang="ko-KR" sz="2200" dirty="0"/>
              <a:t>Latecomer economies are naturally more fragile, vulnerable to sudden retrieval of funds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/>
              <a:t>Severely affected by the shrinking of markets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E714-D454-4EE1-8ECF-532D9BA2A837}"/>
              </a:ext>
            </a:extLst>
          </p:cNvPr>
          <p:cNvSpPr txBox="1"/>
          <p:nvPr/>
        </p:nvSpPr>
        <p:spPr>
          <a:xfrm>
            <a:off x="-95766" y="0"/>
            <a:ext cx="369332" cy="5078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Frenzy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83A03-E460-4F7C-8FE5-E855E64B940F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C989F-32E6-4A66-9617-408C99A1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E6F94-DBFD-4D0E-8333-D4AEED0310B0}"/>
                </a:ext>
              </a:extLst>
            </p:cNvPr>
            <p:cNvSpPr/>
            <p:nvPr/>
          </p:nvSpPr>
          <p:spPr>
            <a:xfrm>
              <a:off x="2165541" y="3787345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84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7BD6A-56FC-4A59-9BDF-7AAF9ABF15B7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3164F-7193-410A-91D9-3777B1FDD3D8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32" name="직선 연결선 3">
                <a:extLst>
                  <a:ext uri="{FF2B5EF4-FFF2-40B4-BE49-F238E27FC236}">
                    <a16:creationId xmlns:a16="http://schemas.microsoft.com/office/drawing/2014/main" id="{AFC20992-D934-414F-8D28-D85A57F47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4940C6-5DDE-4A9D-8B31-40C6F85294A5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A38215-9AA6-4F0B-A037-33CF0260A35F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72132-A07A-4EE7-8E50-DAC0B49A1955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0CACBEB-5C31-48C3-A3F6-1928BEF9CDED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F2E2FB-EDD1-49C9-B9C8-63008A5C41EC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F693FE-C87C-441E-9712-70E993230E4B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8B227F5-E28B-4C09-8183-3054C2DC8C7D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47CAF9-2F07-4599-AD9E-18F8CE869F21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1E8B5-7318-483D-BAF6-C175A0FA1B86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BE5DC14-1C8D-4131-9377-861AA5197050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6D84D3-09A9-4D32-B983-EFE62DE91CAE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64E825-55E5-437F-91B7-7FC0BA328390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4222EE-5860-417E-9853-3EE312C2C640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689B39-1BA7-4284-8C93-8F89A378D913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F54BBF-36B7-4733-B8D3-367BDB47409B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8364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4-4. Manias and Frantic Competition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dirty="0"/>
              <a:t>Frenzied and confusing atmosphere of the casino economy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/>
              <a:t>Huge trial and error process eventually to affect the whole of society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/>
              <a:t>Market experience irregular chaotic growth and intense investment can lead to overcapacity problems</a:t>
            </a:r>
          </a:p>
          <a:p>
            <a:pPr>
              <a:lnSpc>
                <a:spcPct val="114000"/>
              </a:lnSpc>
            </a:pPr>
            <a:r>
              <a:rPr lang="en-US" altLang="ko-KR" sz="2000" dirty="0"/>
              <a:t>General disorder and lack of coordination in investment decision</a:t>
            </a:r>
          </a:p>
          <a:p>
            <a:pPr lvl="1">
              <a:lnSpc>
                <a:spcPct val="114000"/>
              </a:lnSpc>
            </a:pPr>
            <a:r>
              <a:rPr lang="en-US" altLang="ko-KR" sz="1800" i="1" dirty="0"/>
              <a:t>‘Trillion dollar scrap-heap</a:t>
            </a:r>
            <a:r>
              <a:rPr lang="en-US" altLang="ko-KR" sz="1800" dirty="0"/>
              <a:t>’ telecommunications investment in late 1990s – Dan Roberts, The Financial Times</a:t>
            </a:r>
          </a:p>
          <a:p>
            <a:pPr>
              <a:lnSpc>
                <a:spcPct val="114000"/>
              </a:lnSpc>
            </a:pPr>
            <a:r>
              <a:rPr lang="en-US" altLang="ko-KR" sz="2000" b="1" dirty="0">
                <a:solidFill>
                  <a:schemeClr val="accent3"/>
                </a:solidFill>
              </a:rPr>
              <a:t>Mania</a:t>
            </a:r>
            <a:r>
              <a:rPr lang="en-US" altLang="ko-KR" sz="2000" dirty="0"/>
              <a:t> leading to panic collapse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/>
              <a:t>1798, canal mania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/>
              <a:t>1847, railway mania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/>
              <a:t>1929, real estate and stock market mania </a:t>
            </a:r>
          </a:p>
          <a:p>
            <a:pPr lvl="1">
              <a:lnSpc>
                <a:spcPct val="114000"/>
              </a:lnSpc>
            </a:pPr>
            <a:r>
              <a:rPr lang="en-US" altLang="ko-KR" sz="1800" dirty="0"/>
              <a:t>1990s, Internet mania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CE714-D454-4EE1-8ECF-532D9BA2A837}"/>
              </a:ext>
            </a:extLst>
          </p:cNvPr>
          <p:cNvSpPr txBox="1"/>
          <p:nvPr/>
        </p:nvSpPr>
        <p:spPr>
          <a:xfrm>
            <a:off x="-95766" y="0"/>
            <a:ext cx="369332" cy="5078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Frenzy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83A03-E460-4F7C-8FE5-E855E64B940F}"/>
              </a:ext>
            </a:extLst>
          </p:cNvPr>
          <p:cNvGrpSpPr/>
          <p:nvPr/>
        </p:nvGrpSpPr>
        <p:grpSpPr>
          <a:xfrm>
            <a:off x="9972675" y="5230495"/>
            <a:ext cx="2219325" cy="1627505"/>
            <a:chOff x="477432" y="1049140"/>
            <a:chExt cx="6858000" cy="5029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C989F-32E6-4A66-9617-408C99A1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E6F94-DBFD-4D0E-8333-D4AEED0310B0}"/>
                </a:ext>
              </a:extLst>
            </p:cNvPr>
            <p:cNvSpPr/>
            <p:nvPr/>
          </p:nvSpPr>
          <p:spPr>
            <a:xfrm>
              <a:off x="2165541" y="3787345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04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79797" y="2021840"/>
            <a:ext cx="288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Technological Revolution </a:t>
            </a:r>
          </a:p>
          <a:p>
            <a:pPr algn="ctr"/>
            <a:r>
              <a:rPr lang="en-US" altLang="ko-KR" sz="2000" b="1" dirty="0"/>
              <a:t>and Financial Bubbles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896803" y="3075057"/>
            <a:ext cx="2398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5. Sum-Up</a:t>
            </a:r>
            <a:endParaRPr lang="ko-KR" altLang="en-US" sz="4000" b="1" spc="-300" dirty="0"/>
          </a:p>
        </p:txBody>
      </p:sp>
    </p:spTree>
    <p:extLst>
      <p:ext uri="{BB962C8B-B14F-4D97-AF65-F5344CB8AC3E}">
        <p14:creationId xmlns:p14="http://schemas.microsoft.com/office/powerpoint/2010/main" val="3200538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Technological Life Cycle Chain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B3FF0-6214-4209-97AF-9B2F2627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05371" y="-752153"/>
            <a:ext cx="4479501" cy="7921643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FED45F2-98A0-4573-A870-A9F6BA23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5581650"/>
            <a:ext cx="10927080" cy="105726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1800" dirty="0"/>
              <a:t>Who are responsible in the economic collapse? </a:t>
            </a:r>
          </a:p>
          <a:p>
            <a:pPr>
              <a:lnSpc>
                <a:spcPct val="114000"/>
              </a:lnSpc>
            </a:pPr>
            <a:r>
              <a:rPr lang="en-US" altLang="ko-KR" sz="1800" dirty="0"/>
              <a:t>How could states or international governments associations control the financial default? Is it even available?</a:t>
            </a:r>
          </a:p>
        </p:txBody>
      </p:sp>
    </p:spTree>
    <p:extLst>
      <p:ext uri="{BB962C8B-B14F-4D97-AF65-F5344CB8AC3E}">
        <p14:creationId xmlns:p14="http://schemas.microsoft.com/office/powerpoint/2010/main" val="24634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1-1. Financial Capital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231C52-4142-4DE3-905B-376C60211AB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1857" y="2580659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98D239-0E3B-4C3F-8DAC-B750E45A81F9}"/>
              </a:ext>
            </a:extLst>
          </p:cNvPr>
          <p:cNvCxnSpPr>
            <a:cxnSpLocks/>
          </p:cNvCxnSpPr>
          <p:nvPr/>
        </p:nvCxnSpPr>
        <p:spPr>
          <a:xfrm>
            <a:off x="7601261" y="3327398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25E47C-9597-437E-A73B-B62D490823CD}"/>
              </a:ext>
            </a:extLst>
          </p:cNvPr>
          <p:cNvCxnSpPr>
            <a:cxnSpLocks/>
          </p:cNvCxnSpPr>
          <p:nvPr/>
        </p:nvCxnSpPr>
        <p:spPr>
          <a:xfrm>
            <a:off x="7601261" y="4123578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B315B4-B868-4ACF-9C29-D91CB8DAA9F2}"/>
              </a:ext>
            </a:extLst>
          </p:cNvPr>
          <p:cNvGrpSpPr/>
          <p:nvPr/>
        </p:nvGrpSpPr>
        <p:grpSpPr>
          <a:xfrm>
            <a:off x="519594" y="1233572"/>
            <a:ext cx="11457612" cy="4390856"/>
            <a:chOff x="888998" y="1120944"/>
            <a:chExt cx="11457612" cy="43908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0D9B03F-8F26-4ED1-B167-5270BCE5A468}"/>
                </a:ext>
              </a:extLst>
            </p:cNvPr>
            <p:cNvGrpSpPr/>
            <p:nvPr/>
          </p:nvGrpSpPr>
          <p:grpSpPr>
            <a:xfrm>
              <a:off x="888998" y="1348849"/>
              <a:ext cx="11457612" cy="3957102"/>
              <a:chOff x="4701861" y="6286506"/>
              <a:chExt cx="11457612" cy="3957102"/>
            </a:xfrm>
          </p:grpSpPr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A21A2C6-534E-495F-92A7-FEF98E82CF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981084"/>
                  </p:ext>
                </p:extLst>
              </p:nvPr>
            </p:nvGraphicFramePr>
            <p:xfrm>
              <a:off x="5781675" y="6286506"/>
              <a:ext cx="8128000" cy="39571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514F69D-AAE3-4959-AA5F-3071587D1738}"/>
                  </a:ext>
                </a:extLst>
              </p:cNvPr>
              <p:cNvSpPr/>
              <p:nvPr/>
            </p:nvSpPr>
            <p:spPr>
              <a:xfrm>
                <a:off x="7451722" y="7143750"/>
                <a:ext cx="523875" cy="5238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D951AB-6E0D-4396-AD6D-2797DD59CE95}"/>
                  </a:ext>
                </a:extLst>
              </p:cNvPr>
              <p:cNvSpPr txBox="1"/>
              <p:nvPr/>
            </p:nvSpPr>
            <p:spPr>
              <a:xfrm>
                <a:off x="4701862" y="7082521"/>
                <a:ext cx="2670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Possess wealth </a:t>
                </a:r>
                <a:r>
                  <a:rPr lang="en-US" altLang="ko-KR" dirty="0"/>
                  <a:t>in form of money to increase wealth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2A5EF-F0BE-4EE0-96FA-B3626A81DDA5}"/>
                  </a:ext>
                </a:extLst>
              </p:cNvPr>
              <p:cNvSpPr txBox="1"/>
              <p:nvPr/>
            </p:nvSpPr>
            <p:spPr>
              <a:xfrm>
                <a:off x="4701862" y="7935009"/>
                <a:ext cx="2748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Reallocating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Redistributing</a:t>
                </a:r>
                <a:r>
                  <a:rPr lang="en-US" altLang="ko-KR" dirty="0"/>
                  <a:t> wealth</a:t>
                </a:r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07452-3F01-4CBF-999A-5A3570A65A09}"/>
                  </a:ext>
                </a:extLst>
              </p:cNvPr>
              <p:cNvSpPr txBox="1"/>
              <p:nvPr/>
            </p:nvSpPr>
            <p:spPr>
              <a:xfrm>
                <a:off x="4701861" y="8740030"/>
                <a:ext cx="2670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Invest</a:t>
                </a:r>
                <a:r>
                  <a:rPr lang="en-US" altLang="ko-KR" dirty="0"/>
                  <a:t> in firm and project without much knowledge</a:t>
                </a:r>
                <a:endParaRPr lang="ko-KR" alt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CF2C696-C9D4-4ECB-9EE9-FE3A30A25530}"/>
                  </a:ext>
                </a:extLst>
              </p:cNvPr>
              <p:cNvCxnSpPr/>
              <p:nvPr/>
            </p:nvCxnSpPr>
            <p:spPr>
              <a:xfrm>
                <a:off x="7727949" y="8258175"/>
                <a:ext cx="5397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F750CD9-3285-4187-A5AA-A4A24221197A}"/>
                  </a:ext>
                </a:extLst>
              </p:cNvPr>
              <p:cNvCxnSpPr/>
              <p:nvPr/>
            </p:nvCxnSpPr>
            <p:spPr>
              <a:xfrm>
                <a:off x="7727949" y="9067800"/>
                <a:ext cx="5397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987F3F-3EE5-479E-96BE-10D46A9374C0}"/>
                  </a:ext>
                </a:extLst>
              </p:cNvPr>
              <p:cNvSpPr/>
              <p:nvPr/>
            </p:nvSpPr>
            <p:spPr>
              <a:xfrm>
                <a:off x="11747499" y="7143750"/>
                <a:ext cx="523875" cy="523875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0E0691-9F99-49DF-AA90-8B53F33A7470}"/>
                  </a:ext>
                </a:extLst>
              </p:cNvPr>
              <p:cNvSpPr txBox="1"/>
              <p:nvPr/>
            </p:nvSpPr>
            <p:spPr>
              <a:xfrm>
                <a:off x="12441550" y="7087284"/>
                <a:ext cx="371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Generate new wealth by </a:t>
                </a:r>
                <a:r>
                  <a:rPr lang="en-US" altLang="ko-KR" b="1" dirty="0"/>
                  <a:t>producing goods</a:t>
                </a:r>
                <a:r>
                  <a:rPr lang="en-US" altLang="ko-KR" dirty="0"/>
                  <a:t> or </a:t>
                </a:r>
                <a:r>
                  <a:rPr lang="en-US" altLang="ko-KR" b="1" dirty="0"/>
                  <a:t>performing services</a:t>
                </a:r>
                <a:endParaRPr lang="ko-KR" alt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75969D-88A5-4A18-8989-E2796A93A6C8}"/>
                  </a:ext>
                </a:extLst>
              </p:cNvPr>
              <p:cNvSpPr txBox="1"/>
              <p:nvPr/>
            </p:nvSpPr>
            <p:spPr>
              <a:xfrm>
                <a:off x="12441548" y="7941890"/>
                <a:ext cx="371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Accumulate greater profit-making capacity </a:t>
                </a:r>
                <a:r>
                  <a:rPr lang="en-US" altLang="ko-KR" b="1" dirty="0"/>
                  <a:t>tied to concrete products</a:t>
                </a:r>
                <a:endParaRPr lang="ko-KR" alt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A5470D-0018-4020-B6E8-8E6F3BFC6066}"/>
                  </a:ext>
                </a:extLst>
              </p:cNvPr>
              <p:cNvSpPr txBox="1"/>
              <p:nvPr/>
            </p:nvSpPr>
            <p:spPr>
              <a:xfrm>
                <a:off x="12441549" y="8744793"/>
                <a:ext cx="371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Based on </a:t>
                </a:r>
                <a:r>
                  <a:rPr lang="en-US" altLang="ko-KR" b="1" dirty="0"/>
                  <a:t>knowledge</a:t>
                </a:r>
                <a:r>
                  <a:rPr lang="en-US" altLang="ko-KR" dirty="0"/>
                  <a:t> on the product, process, and market</a:t>
                </a:r>
                <a:endParaRPr lang="ko-KR" alt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3093485-86F8-45D8-A4C6-534368CBDCAD}"/>
                  </a:ext>
                </a:extLst>
              </p:cNvPr>
              <p:cNvCxnSpPr/>
              <p:nvPr/>
            </p:nvCxnSpPr>
            <p:spPr>
              <a:xfrm>
                <a:off x="7727949" y="7410450"/>
                <a:ext cx="5397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219D29A-2CF1-43A6-8A8C-0B1E719C838D}"/>
                  </a:ext>
                </a:extLst>
              </p:cNvPr>
              <p:cNvSpPr/>
              <p:nvPr/>
            </p:nvSpPr>
            <p:spPr>
              <a:xfrm>
                <a:off x="7451722" y="8003119"/>
                <a:ext cx="523875" cy="52387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92B108-E58D-44FF-BACB-5188A839FE01}"/>
                  </a:ext>
                </a:extLst>
              </p:cNvPr>
              <p:cNvSpPr/>
              <p:nvPr/>
            </p:nvSpPr>
            <p:spPr>
              <a:xfrm>
                <a:off x="7451722" y="8801259"/>
                <a:ext cx="523875" cy="52387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164E81-1E7B-4001-86C2-64132F855EB8}"/>
                  </a:ext>
                </a:extLst>
              </p:cNvPr>
              <p:cNvSpPr/>
              <p:nvPr/>
            </p:nvSpPr>
            <p:spPr>
              <a:xfrm>
                <a:off x="11747499" y="8801259"/>
                <a:ext cx="523875" cy="52387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27D864-AA41-4ABD-9F55-631FAA39D20B}"/>
                  </a:ext>
                </a:extLst>
              </p:cNvPr>
              <p:cNvSpPr/>
              <p:nvPr/>
            </p:nvSpPr>
            <p:spPr>
              <a:xfrm>
                <a:off x="11747499" y="8003119"/>
                <a:ext cx="523875" cy="52387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2200A8-64C3-4779-8041-618C742282B8}"/>
                </a:ext>
              </a:extLst>
            </p:cNvPr>
            <p:cNvSpPr txBox="1"/>
            <p:nvPr/>
          </p:nvSpPr>
          <p:spPr>
            <a:xfrm>
              <a:off x="5449094" y="1120944"/>
              <a:ext cx="129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Investment</a:t>
              </a:r>
              <a:endParaRPr lang="ko-KR" altLang="en-US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C450F-D48D-431F-BD84-105689243148}"/>
                </a:ext>
              </a:extLst>
            </p:cNvPr>
            <p:cNvSpPr txBox="1"/>
            <p:nvPr/>
          </p:nvSpPr>
          <p:spPr>
            <a:xfrm>
              <a:off x="5449094" y="5142468"/>
              <a:ext cx="129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Profit</a:t>
              </a:r>
              <a:endParaRPr lang="ko-KR" altLang="en-US" b="1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ADF778-BC01-4A4B-96F8-CB07BD87431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7231857" y="3429000"/>
            <a:ext cx="333375" cy="1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CE1D21-BEBF-476B-8EC2-2437509B5AA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231857" y="4238168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1099F6F-1C2E-4F45-AB27-3D50B11C27ED}"/>
              </a:ext>
            </a:extLst>
          </p:cNvPr>
          <p:cNvGrpSpPr/>
          <p:nvPr/>
        </p:nvGrpSpPr>
        <p:grpSpPr>
          <a:xfrm>
            <a:off x="101621" y="6141011"/>
            <a:ext cx="12090379" cy="720457"/>
            <a:chOff x="101621" y="6141011"/>
            <a:chExt cx="12090379" cy="72045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0FDD8E-2993-4BAA-80F7-09918A046A87}"/>
                </a:ext>
              </a:extLst>
            </p:cNvPr>
            <p:cNvGrpSpPr/>
            <p:nvPr/>
          </p:nvGrpSpPr>
          <p:grpSpPr>
            <a:xfrm>
              <a:off x="101621" y="6141011"/>
              <a:ext cx="12090379" cy="720457"/>
              <a:chOff x="101621" y="6141011"/>
              <a:chExt cx="12090379" cy="720457"/>
            </a:xfrm>
          </p:grpSpPr>
          <p:cxnSp>
            <p:nvCxnSpPr>
              <p:cNvPr id="50" name="직선 연결선 3">
                <a:extLst>
                  <a:ext uri="{FF2B5EF4-FFF2-40B4-BE49-F238E27FC236}">
                    <a16:creationId xmlns:a16="http://schemas.microsoft.com/office/drawing/2014/main" id="{76F419EF-D707-4462-8DA7-BFDA898D3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" y="6464982"/>
                <a:ext cx="120142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D0F9798-D4B4-4CA3-A480-3F39C5ADC194}"/>
                  </a:ext>
                </a:extLst>
              </p:cNvPr>
              <p:cNvSpPr/>
              <p:nvPr/>
            </p:nvSpPr>
            <p:spPr>
              <a:xfrm>
                <a:off x="797292" y="6393292"/>
                <a:ext cx="164407" cy="164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30273F-1677-43AA-B2D9-BFEAABEFCB95}"/>
                  </a:ext>
                </a:extLst>
              </p:cNvPr>
              <p:cNvSpPr txBox="1"/>
              <p:nvPr/>
            </p:nvSpPr>
            <p:spPr>
              <a:xfrm>
                <a:off x="101621" y="6556793"/>
                <a:ext cx="1555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Industrial Revolution</a:t>
                </a:r>
                <a:endParaRPr lang="ko-KR" altLang="en-US" sz="12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3AF3B6-4F25-401F-ADEC-410FDAD5710F}"/>
                  </a:ext>
                </a:extLst>
              </p:cNvPr>
              <p:cNvSpPr txBox="1"/>
              <p:nvPr/>
            </p:nvSpPr>
            <p:spPr>
              <a:xfrm>
                <a:off x="101621" y="6141011"/>
                <a:ext cx="1555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1771</a:t>
                </a:r>
                <a:endParaRPr lang="ko-KR" altLang="en-US" sz="11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8994596-84C2-4F66-AFC1-AB22811993C9}"/>
                  </a:ext>
                </a:extLst>
              </p:cNvPr>
              <p:cNvSpPr/>
              <p:nvPr/>
            </p:nvSpPr>
            <p:spPr>
              <a:xfrm>
                <a:off x="2555209" y="6382778"/>
                <a:ext cx="164407" cy="164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4CAE324-13B0-4A19-8255-9657A6A9F002}"/>
                  </a:ext>
                </a:extLst>
              </p:cNvPr>
              <p:cNvSpPr txBox="1"/>
              <p:nvPr/>
            </p:nvSpPr>
            <p:spPr>
              <a:xfrm>
                <a:off x="1646986" y="6584469"/>
                <a:ext cx="19808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Stream and Railways</a:t>
                </a:r>
                <a:endParaRPr lang="ko-KR" altLang="en-US" sz="12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24EC28A-2F67-4381-8B1C-D57C6869C809}"/>
                  </a:ext>
                </a:extLst>
              </p:cNvPr>
              <p:cNvSpPr txBox="1"/>
              <p:nvPr/>
            </p:nvSpPr>
            <p:spPr>
              <a:xfrm>
                <a:off x="1646986" y="6168687"/>
                <a:ext cx="1980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1829</a:t>
                </a:r>
                <a:endParaRPr lang="ko-KR" altLang="en-US" sz="11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493312A-FE58-44F6-ADDF-E77AC51732B2}"/>
                  </a:ext>
                </a:extLst>
              </p:cNvPr>
              <p:cNvSpPr/>
              <p:nvPr/>
            </p:nvSpPr>
            <p:spPr>
              <a:xfrm>
                <a:off x="6314497" y="6382778"/>
                <a:ext cx="164407" cy="16440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543874-C4A4-4392-8D71-F6A6FE18D9B5}"/>
                  </a:ext>
                </a:extLst>
              </p:cNvPr>
              <p:cNvSpPr txBox="1"/>
              <p:nvPr/>
            </p:nvSpPr>
            <p:spPr>
              <a:xfrm>
                <a:off x="5139574" y="6576408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Oil, Automobile, Mass production</a:t>
                </a:r>
                <a:endParaRPr lang="ko-KR" altLang="en-US" sz="11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9707EA-307F-445A-BC3E-1C7D5483DE79}"/>
                  </a:ext>
                </a:extLst>
              </p:cNvPr>
              <p:cNvSpPr txBox="1"/>
              <p:nvPr/>
            </p:nvSpPr>
            <p:spPr>
              <a:xfrm>
                <a:off x="5139574" y="6160626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1908</a:t>
                </a:r>
                <a:endParaRPr lang="ko-KR" altLang="en-US" sz="11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77EEE00-8A16-41AB-A365-A41A8B253666}"/>
                  </a:ext>
                </a:extLst>
              </p:cNvPr>
              <p:cNvSpPr/>
              <p:nvPr/>
            </p:nvSpPr>
            <p:spPr>
              <a:xfrm>
                <a:off x="8513560" y="6387147"/>
                <a:ext cx="164407" cy="164407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C9ADEB-4548-4150-A4AF-7CFA8504F127}"/>
                  </a:ext>
                </a:extLst>
              </p:cNvPr>
              <p:cNvSpPr txBox="1"/>
              <p:nvPr/>
            </p:nvSpPr>
            <p:spPr>
              <a:xfrm>
                <a:off x="7338637" y="6580777"/>
                <a:ext cx="27365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Information and Telecommunications</a:t>
                </a:r>
                <a:endParaRPr lang="ko-KR" altLang="en-US" sz="11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F85141-803D-4611-9A60-1BE158D682E7}"/>
                  </a:ext>
                </a:extLst>
              </p:cNvPr>
              <p:cNvSpPr txBox="1"/>
              <p:nvPr/>
            </p:nvSpPr>
            <p:spPr>
              <a:xfrm>
                <a:off x="7338637" y="6164995"/>
                <a:ext cx="25142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1971</a:t>
                </a:r>
                <a:endParaRPr lang="ko-KR" altLang="en-US" sz="1100" dirty="0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828D70-BD9B-474A-A165-1EB5B6423FBE}"/>
                </a:ext>
              </a:extLst>
            </p:cNvPr>
            <p:cNvSpPr/>
            <p:nvPr/>
          </p:nvSpPr>
          <p:spPr>
            <a:xfrm>
              <a:off x="4239446" y="6387147"/>
              <a:ext cx="164407" cy="1644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2AF3C78-2065-48EC-A70F-63C7B3BB43F0}"/>
                </a:ext>
              </a:extLst>
            </p:cNvPr>
            <p:cNvSpPr txBox="1"/>
            <p:nvPr/>
          </p:nvSpPr>
          <p:spPr>
            <a:xfrm>
              <a:off x="3064523" y="6580777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Steel, Electricity, Engineering</a:t>
              </a:r>
              <a:endParaRPr lang="ko-KR" alt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362369-13EF-43CA-9E9E-126ECD93B891}"/>
                </a:ext>
              </a:extLst>
            </p:cNvPr>
            <p:cNvSpPr txBox="1"/>
            <p:nvPr/>
          </p:nvSpPr>
          <p:spPr>
            <a:xfrm>
              <a:off x="3064523" y="6164995"/>
              <a:ext cx="2514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1875</a:t>
              </a:r>
              <a:endParaRPr lang="ko-KR" altLang="en-US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1-1. Financial Capital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AD645-5B0E-4CB3-9F1D-7E12F448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0" y="903900"/>
            <a:ext cx="5182835" cy="5258849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18B81C7-6B68-4F44-B876-2BF3386925DB}"/>
              </a:ext>
            </a:extLst>
          </p:cNvPr>
          <p:cNvGrpSpPr/>
          <p:nvPr/>
        </p:nvGrpSpPr>
        <p:grpSpPr>
          <a:xfrm>
            <a:off x="9972675" y="5208540"/>
            <a:ext cx="2219325" cy="1627505"/>
            <a:chOff x="477432" y="1049140"/>
            <a:chExt cx="6858000" cy="502920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09BA65D-65A0-4529-A82D-AA6867B0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FB9DE7-7C31-4E3D-8410-97B7AB9C66CE}"/>
                </a:ext>
              </a:extLst>
            </p:cNvPr>
            <p:cNvSpPr/>
            <p:nvPr/>
          </p:nvSpPr>
          <p:spPr>
            <a:xfrm>
              <a:off x="4816066" y="159402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32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1539220" cy="835698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1-2. The Changing relationship between financial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175" y="1105187"/>
            <a:ext cx="4943475" cy="4917106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Irruption phase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Technological revolution Big-bang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New entrepreneurs outstrip the profit-making potential. 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Rush of financial capital plays to help spread the revolution 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 money</a:t>
            </a:r>
            <a:r>
              <a:rPr lang="en-US" altLang="ko-KR" sz="2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in search of profitable use</a:t>
            </a:r>
            <a:endParaRPr lang="ko-K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2940B-CE59-4ABC-BEA6-62B6F2DAB8D8}"/>
              </a:ext>
            </a:extLst>
          </p:cNvPr>
          <p:cNvGrpSpPr/>
          <p:nvPr/>
        </p:nvGrpSpPr>
        <p:grpSpPr>
          <a:xfrm>
            <a:off x="477432" y="1049140"/>
            <a:ext cx="6858000" cy="5029200"/>
            <a:chOff x="477432" y="1049140"/>
            <a:chExt cx="6858000" cy="502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38C104-3058-43D5-80BC-A1CE0A27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5EE9E5-AAB7-4E3A-80E4-DB7390622F44}"/>
                </a:ext>
              </a:extLst>
            </p:cNvPr>
            <p:cNvSpPr/>
            <p:nvPr/>
          </p:nvSpPr>
          <p:spPr>
            <a:xfrm>
              <a:off x="1096682" y="426308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B969050-5F6A-4FF7-A30E-517A5B99BC2E}"/>
              </a:ext>
            </a:extLst>
          </p:cNvPr>
          <p:cNvSpPr/>
          <p:nvPr/>
        </p:nvSpPr>
        <p:spPr>
          <a:xfrm>
            <a:off x="1308683" y="2150453"/>
            <a:ext cx="672518" cy="672518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73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1105187"/>
            <a:ext cx="5181599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Decoupling in the frenzy phase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Massive </a:t>
            </a: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creative destruction 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capital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Convinced its capacity of generating wealth. 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Production capital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New paradigm for new products, processes and services as well as for rejuvenating the old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2940B-CE59-4ABC-BEA6-62B6F2DAB8D8}"/>
              </a:ext>
            </a:extLst>
          </p:cNvPr>
          <p:cNvGrpSpPr/>
          <p:nvPr/>
        </p:nvGrpSpPr>
        <p:grpSpPr>
          <a:xfrm>
            <a:off x="477432" y="1049140"/>
            <a:ext cx="6858000" cy="5029200"/>
            <a:chOff x="477432" y="1049140"/>
            <a:chExt cx="6858000" cy="502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38C104-3058-43D5-80BC-A1CE0A27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5EE9E5-AAB7-4E3A-80E4-DB7390622F44}"/>
                </a:ext>
              </a:extLst>
            </p:cNvPr>
            <p:cNvSpPr/>
            <p:nvPr/>
          </p:nvSpPr>
          <p:spPr>
            <a:xfrm>
              <a:off x="2165541" y="3787345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E7F236B-E191-4CA2-9DDC-B5B8CE260E6D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11523980" cy="8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1-2. The Changing relationship between financial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1" y="1105187"/>
            <a:ext cx="4909750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turning point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The end of frenzy phase bring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implosion of bubble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Reckoning and acceptance,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regulation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is put to financial capital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Re-established connection with production capital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2940B-CE59-4ABC-BEA6-62B6F2DAB8D8}"/>
              </a:ext>
            </a:extLst>
          </p:cNvPr>
          <p:cNvGrpSpPr/>
          <p:nvPr/>
        </p:nvGrpSpPr>
        <p:grpSpPr>
          <a:xfrm>
            <a:off x="477432" y="1049140"/>
            <a:ext cx="6858000" cy="5029200"/>
            <a:chOff x="477432" y="1049140"/>
            <a:chExt cx="6858000" cy="502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38C104-3058-43D5-80BC-A1CE0A27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5EE9E5-AAB7-4E3A-80E4-DB7390622F44}"/>
                </a:ext>
              </a:extLst>
            </p:cNvPr>
            <p:cNvSpPr/>
            <p:nvPr/>
          </p:nvSpPr>
          <p:spPr>
            <a:xfrm>
              <a:off x="3438133" y="1272745"/>
              <a:ext cx="488245" cy="48824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DA5EDC7-3A43-4AE6-8018-91740FE10DF9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11523980" cy="8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1-2. The Changing relationship between financial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495887-B391-43FF-8FBC-9C126D074165}"/>
              </a:ext>
            </a:extLst>
          </p:cNvPr>
          <p:cNvSpPr/>
          <p:nvPr/>
        </p:nvSpPr>
        <p:spPr>
          <a:xfrm>
            <a:off x="3215138" y="5534048"/>
            <a:ext cx="488245" cy="48824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1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4" y="1105187"/>
            <a:ext cx="4976425" cy="491710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Synergy phase: The period of Deployment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Recoupling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of financial and production capital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Production capital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wealth-creator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capital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as a Facilitator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Innovation and growth take place across the whole productive spectrum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2940B-CE59-4ABC-BEA6-62B6F2DAB8D8}"/>
              </a:ext>
            </a:extLst>
          </p:cNvPr>
          <p:cNvGrpSpPr/>
          <p:nvPr/>
        </p:nvGrpSpPr>
        <p:grpSpPr>
          <a:xfrm>
            <a:off x="477432" y="1049140"/>
            <a:ext cx="6858000" cy="5029200"/>
            <a:chOff x="477432" y="1049140"/>
            <a:chExt cx="6858000" cy="502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38C104-3058-43D5-80BC-A1CE0A27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5EE9E5-AAB7-4E3A-80E4-DB7390622F44}"/>
                </a:ext>
              </a:extLst>
            </p:cNvPr>
            <p:cNvSpPr/>
            <p:nvPr/>
          </p:nvSpPr>
          <p:spPr>
            <a:xfrm>
              <a:off x="3790455" y="2329247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D3CEF21-0188-45C2-BE76-6D8597E3A320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11523980" cy="8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1-2. The Changing relationship between financial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75" y="1105186"/>
            <a:ext cx="4995476" cy="532417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ko-KR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Trouble again in maturity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Production capital 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Begin to reach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 to growth in productivity and market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Firms preserve profits for investment as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idle money</a:t>
            </a:r>
          </a:p>
          <a:p>
            <a:pPr lvl="1">
              <a:lnSpc>
                <a:spcPct val="114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capital </a:t>
            </a:r>
          </a:p>
          <a:p>
            <a:pPr lvl="2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Look around for other profitable new technologies</a:t>
            </a:r>
          </a:p>
          <a:p>
            <a:pPr lvl="1">
              <a:lnSpc>
                <a:spcPct val="114000"/>
              </a:lnSpc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Next technological revolution emerges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2940B-CE59-4ABC-BEA6-62B6F2DAB8D8}"/>
              </a:ext>
            </a:extLst>
          </p:cNvPr>
          <p:cNvGrpSpPr/>
          <p:nvPr/>
        </p:nvGrpSpPr>
        <p:grpSpPr>
          <a:xfrm>
            <a:off x="477432" y="1049140"/>
            <a:ext cx="6858000" cy="5029200"/>
            <a:chOff x="477432" y="1049140"/>
            <a:chExt cx="6858000" cy="502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38C104-3058-43D5-80BC-A1CE0A27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391832" y="134740"/>
              <a:ext cx="5029200" cy="6858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5EE9E5-AAB7-4E3A-80E4-DB7390622F44}"/>
                </a:ext>
              </a:extLst>
            </p:cNvPr>
            <p:cNvSpPr/>
            <p:nvPr/>
          </p:nvSpPr>
          <p:spPr>
            <a:xfrm>
              <a:off x="4816066" y="1594020"/>
              <a:ext cx="1464275" cy="1464275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3D91F02-CE6D-45DE-A6B8-2D4EDE6D7EAA}"/>
              </a:ext>
            </a:extLst>
          </p:cNvPr>
          <p:cNvSpPr/>
          <p:nvPr/>
        </p:nvSpPr>
        <p:spPr>
          <a:xfrm>
            <a:off x="6447807" y="4485503"/>
            <a:ext cx="708452" cy="70845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ACCBB1-7347-42A6-8ECD-63355F04D89A}"/>
              </a:ext>
            </a:extLst>
          </p:cNvPr>
          <p:cNvSpPr txBox="1">
            <a:spLocks/>
          </p:cNvSpPr>
          <p:nvPr/>
        </p:nvSpPr>
        <p:spPr>
          <a:xfrm>
            <a:off x="355600" y="0"/>
            <a:ext cx="11523980" cy="8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1-2. The Changing relationship between financial and production capital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857FC5-DEEC-4F42-B2F5-94195F9FDD12}"/>
              </a:ext>
            </a:extLst>
          </p:cNvPr>
          <p:cNvSpPr/>
          <p:nvPr/>
        </p:nvSpPr>
        <p:spPr>
          <a:xfrm>
            <a:off x="6447807" y="4485503"/>
            <a:ext cx="708452" cy="70845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4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int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2186</TotalTime>
  <Words>1929</Words>
  <Application>Microsoft Office PowerPoint</Application>
  <PresentationFormat>Widescreen</PresentationFormat>
  <Paragraphs>371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1-1. Financial Capital and Production Capital</vt:lpstr>
      <vt:lpstr>1-1. Financial Capital and Production Capital</vt:lpstr>
      <vt:lpstr>1-2. The Changing relationship between financial and production capital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2-0. Maturity Phase</vt:lpstr>
      <vt:lpstr>2-1. Power-Seeking Behavior</vt:lpstr>
      <vt:lpstr>2-2. Redeployment: Investing away from the Core Countries and Sectors</vt:lpstr>
      <vt:lpstr>2-2. Redeployment: Investing away from the Core Countries and Sectors</vt:lpstr>
      <vt:lpstr>2-3. Idle Money Leads to Bad Loans</vt:lpstr>
      <vt:lpstr>PowerPoint Presentation</vt:lpstr>
      <vt:lpstr>3-0. Irruption Phase</vt:lpstr>
      <vt:lpstr>3-1. New ‘Risk Capital’ Instruments</vt:lpstr>
      <vt:lpstr>3-1. New ‘Risk Capital’ Instruments</vt:lpstr>
      <vt:lpstr>3-2. Funding the rejuvenation of old core branches</vt:lpstr>
      <vt:lpstr>PowerPoint Presentation</vt:lpstr>
      <vt:lpstr>4-0. Frenzy phase</vt:lpstr>
      <vt:lpstr>4-1. Speculating with Old Wealth: Asset inflation</vt:lpstr>
      <vt:lpstr>4-2. Crises in the Weaker Nodes of the World Economy</vt:lpstr>
      <vt:lpstr>4-3. Windows of Opportunity for Catching up </vt:lpstr>
      <vt:lpstr>4-4. Manias and Frantic Competition</vt:lpstr>
      <vt:lpstr>PowerPoint Presentation</vt:lpstr>
      <vt:lpstr>5. Technological Life Cycle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</dc:creator>
  <cp:lastModifiedBy>Yunji</cp:lastModifiedBy>
  <cp:revision>114</cp:revision>
  <dcterms:created xsi:type="dcterms:W3CDTF">2022-11-12T23:42:39Z</dcterms:created>
  <dcterms:modified xsi:type="dcterms:W3CDTF">2022-11-21T13:55:02Z</dcterms:modified>
</cp:coreProperties>
</file>