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4" r:id="rId2"/>
    <p:sldId id="259" r:id="rId3"/>
    <p:sldId id="292" r:id="rId4"/>
    <p:sldId id="268" r:id="rId5"/>
    <p:sldId id="303" r:id="rId6"/>
    <p:sldId id="286" r:id="rId7"/>
    <p:sldId id="30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3" d="100"/>
          <a:sy n="73" d="100"/>
        </p:scale>
        <p:origin x="6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186451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167298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346262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10727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9210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38237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258966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99928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349009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122613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7D8171AC-2E82-48ED-A732-DD2C65DDD43E}" type="datetimeFigureOut">
              <a:rPr lang="ko-KR" altLang="en-US" smtClean="0"/>
              <a:t>2022-11-13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3209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171AC-2E82-48ED-A732-DD2C65DDD43E}" type="datetimeFigureOut">
              <a:rPr lang="ko-KR" altLang="en-US" smtClean="0"/>
              <a:t>2022-11-13</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3FC5F-7AD3-4962-918E-6779B77B86D8}" type="slidenum">
              <a:rPr lang="ko-KR" altLang="en-US" smtClean="0"/>
              <a:t>‹#›</a:t>
            </a:fld>
            <a:endParaRPr lang="ko-KR" altLang="en-US"/>
          </a:p>
        </p:txBody>
      </p:sp>
    </p:spTree>
    <p:extLst>
      <p:ext uri="{BB962C8B-B14F-4D97-AF65-F5344CB8AC3E}">
        <p14:creationId xmlns:p14="http://schemas.microsoft.com/office/powerpoint/2010/main" val="3961061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8D8BF5-C050-4705-933F-2928FF0CABA7}"/>
              </a:ext>
            </a:extLst>
          </p:cNvPr>
          <p:cNvSpPr txBox="1"/>
          <p:nvPr/>
        </p:nvSpPr>
        <p:spPr>
          <a:xfrm>
            <a:off x="1282108" y="1796902"/>
            <a:ext cx="9627783" cy="1754326"/>
          </a:xfrm>
          <a:prstGeom prst="rect">
            <a:avLst/>
          </a:prstGeom>
          <a:noFill/>
        </p:spPr>
        <p:txBody>
          <a:bodyPr wrap="square" rtlCol="0">
            <a:spAutoFit/>
          </a:bodyPr>
          <a:lstStyle/>
          <a:p>
            <a:pPr algn="ctr"/>
            <a:r>
              <a:rPr lang="en-US" altLang="ko-KR" sz="5400" dirty="0">
                <a:solidFill>
                  <a:schemeClr val="bg1"/>
                </a:solidFill>
              </a:rPr>
              <a:t>The implications of emerging technology: Urban Air Mobility</a:t>
            </a:r>
            <a:endParaRPr lang="ko-KR" altLang="en-US" sz="5400" dirty="0">
              <a:solidFill>
                <a:schemeClr val="bg1"/>
              </a:solidFill>
            </a:endParaRPr>
          </a:p>
        </p:txBody>
      </p:sp>
      <p:cxnSp>
        <p:nvCxnSpPr>
          <p:cNvPr id="7" name="직선 연결선 4">
            <a:extLst>
              <a:ext uri="{FF2B5EF4-FFF2-40B4-BE49-F238E27FC236}">
                <a16:creationId xmlns:a16="http://schemas.microsoft.com/office/drawing/2014/main" id="{13D925BF-5C0B-40F8-826C-4D1EAD0D92DF}"/>
              </a:ext>
            </a:extLst>
          </p:cNvPr>
          <p:cNvCxnSpPr>
            <a:cxnSpLocks/>
          </p:cNvCxnSpPr>
          <p:nvPr/>
        </p:nvCxnSpPr>
        <p:spPr>
          <a:xfrm>
            <a:off x="3347720" y="3673455"/>
            <a:ext cx="54965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A22B28-36DD-45B6-84F2-26B15CDC1FAE}"/>
              </a:ext>
            </a:extLst>
          </p:cNvPr>
          <p:cNvSpPr txBox="1"/>
          <p:nvPr/>
        </p:nvSpPr>
        <p:spPr>
          <a:xfrm>
            <a:off x="5161804" y="3917911"/>
            <a:ext cx="1868397" cy="369332"/>
          </a:xfrm>
          <a:prstGeom prst="rect">
            <a:avLst/>
          </a:prstGeom>
          <a:noFill/>
        </p:spPr>
        <p:txBody>
          <a:bodyPr wrap="none" rtlCol="0">
            <a:spAutoFit/>
          </a:bodyPr>
          <a:lstStyle/>
          <a:p>
            <a:pPr algn="ctr"/>
            <a:r>
              <a:rPr lang="en-US" altLang="ko-KR" dirty="0">
                <a:solidFill>
                  <a:schemeClr val="bg1"/>
                </a:solidFill>
              </a:rPr>
              <a:t>STP601 Yunji Woo</a:t>
            </a:r>
            <a:endParaRPr lang="ko-KR" altLang="en-US" dirty="0">
              <a:solidFill>
                <a:schemeClr val="bg1"/>
              </a:solidFill>
            </a:endParaRPr>
          </a:p>
        </p:txBody>
      </p:sp>
    </p:spTree>
    <p:extLst>
      <p:ext uri="{BB962C8B-B14F-4D97-AF65-F5344CB8AC3E}">
        <p14:creationId xmlns:p14="http://schemas.microsoft.com/office/powerpoint/2010/main" val="74060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0515600" cy="835698"/>
          </a:xfrm>
        </p:spPr>
        <p:txBody>
          <a:bodyPr>
            <a:normAutofit/>
          </a:bodyPr>
          <a:lstStyle/>
          <a:p>
            <a:r>
              <a:rPr lang="en-US" altLang="ko-KR" sz="3200" dirty="0">
                <a:latin typeface="+mn-lt"/>
              </a:rPr>
              <a:t>Urban Air Mobility(UAM)</a:t>
            </a:r>
            <a:endParaRPr lang="ko-KR" altLang="en-US" sz="3200" dirty="0">
              <a:latin typeface="+mn-lt"/>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25000"/>
              </a:lnSpc>
            </a:pPr>
            <a:r>
              <a:rPr lang="en-US" altLang="ko-KR" sz="2400" dirty="0"/>
              <a:t>Safe and Efficient aviation transportation system that will use highly automated aircraft that will operate and transport passengers or cargo at lower altitudes within urban and suburban areas</a:t>
            </a:r>
          </a:p>
          <a:p>
            <a:pPr>
              <a:lnSpc>
                <a:spcPct val="125000"/>
              </a:lnSpc>
            </a:pPr>
            <a:r>
              <a:rPr lang="en-US" altLang="ko-KR" sz="2400" dirty="0"/>
              <a:t>UAM will be composed of an ecosystem that considers the evolution and safety of the aircraft, the framework for operation, access to airspace, infrastructure development, and community engagement.</a:t>
            </a:r>
          </a:p>
          <a:p>
            <a:pPr marL="0" indent="0">
              <a:lnSpc>
                <a:spcPct val="125000"/>
              </a:lnSpc>
              <a:buNone/>
            </a:pPr>
            <a:r>
              <a:rPr lang="en-US" altLang="ko-KR" dirty="0"/>
              <a:t>1) Operation of aircraft systems</a:t>
            </a:r>
          </a:p>
          <a:p>
            <a:pPr marL="0" indent="0">
              <a:lnSpc>
                <a:spcPct val="125000"/>
              </a:lnSpc>
              <a:buNone/>
            </a:pPr>
            <a:r>
              <a:rPr lang="en-US" altLang="ko-KR" dirty="0"/>
              <a:t>2) It takes place above urban areas</a:t>
            </a:r>
          </a:p>
          <a:p>
            <a:pPr>
              <a:lnSpc>
                <a:spcPct val="125000"/>
              </a:lnSpc>
            </a:pPr>
            <a:endParaRPr lang="en-US" altLang="ko-KR" dirty="0"/>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3750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0515600" cy="835698"/>
          </a:xfrm>
        </p:spPr>
        <p:txBody>
          <a:bodyPr>
            <a:normAutofit/>
          </a:bodyPr>
          <a:lstStyle/>
          <a:p>
            <a:r>
              <a:rPr lang="en-US" altLang="ko-KR" sz="3200" dirty="0">
                <a:latin typeface="+mn-lt"/>
              </a:rPr>
              <a:t>Definition of Urban Air Mobility</a:t>
            </a:r>
            <a:endParaRPr lang="ko-KR" altLang="en-US" sz="3200" dirty="0">
              <a:latin typeface="+mn-lt"/>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25000"/>
              </a:lnSpc>
            </a:pPr>
            <a:r>
              <a:rPr lang="en-US" altLang="ko-KR" sz="2400" dirty="0"/>
              <a:t>EASA(2021): “Urban Air mobility is a new air transportation system for passengers and cargo in and around densely populated and built environments, made possible by electrical vertical take-off and landing aircraft(e-VTOL) equipped with new technologies such as enhanced battery technologies and electric propulsion”</a:t>
            </a:r>
          </a:p>
          <a:p>
            <a:pPr>
              <a:lnSpc>
                <a:spcPct val="125000"/>
              </a:lnSpc>
            </a:pPr>
            <a:r>
              <a:rPr lang="en-US" altLang="ko-KR" sz="2400" dirty="0"/>
              <a:t>FAA &amp; NASA(2020): UAM is a subset of Advanced Air Mobility(AAM), latter supports drone operations carried out between urban and rural environments, and the former is only focused on passenger and cargo operations within an urban environment. </a:t>
            </a:r>
          </a:p>
          <a:p>
            <a:pPr>
              <a:lnSpc>
                <a:spcPct val="125000"/>
              </a:lnSpc>
            </a:pPr>
            <a:endParaRPr lang="en-US" altLang="ko-KR" sz="2400" dirty="0"/>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3793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직선 연결선 22">
            <a:extLst>
              <a:ext uri="{FF2B5EF4-FFF2-40B4-BE49-F238E27FC236}">
                <a16:creationId xmlns:a16="http://schemas.microsoft.com/office/drawing/2014/main" id="{CDBBC556-B623-4587-ABED-E15DC6C3619F}"/>
              </a:ext>
            </a:extLst>
          </p:cNvPr>
          <p:cNvCxnSpPr/>
          <p:nvPr/>
        </p:nvCxnSpPr>
        <p:spPr>
          <a:xfrm>
            <a:off x="0" y="3405188"/>
            <a:ext cx="121920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AC41FF52-95DA-4C0B-942C-F3A0FE16ECDA}"/>
              </a:ext>
            </a:extLst>
          </p:cNvPr>
          <p:cNvCxnSpPr/>
          <p:nvPr/>
        </p:nvCxnSpPr>
        <p:spPr>
          <a:xfrm flipV="1">
            <a:off x="3069175" y="1913275"/>
            <a:ext cx="0" cy="1440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15053FB5-50F1-4651-AEC6-7F91C90A4194}"/>
              </a:ext>
            </a:extLst>
          </p:cNvPr>
          <p:cNvCxnSpPr/>
          <p:nvPr/>
        </p:nvCxnSpPr>
        <p:spPr>
          <a:xfrm flipV="1">
            <a:off x="1537312" y="3455383"/>
            <a:ext cx="0" cy="75882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64A6B943-8C34-4C94-BD2A-1FBC40F6E1C5}"/>
              </a:ext>
            </a:extLst>
          </p:cNvPr>
          <p:cNvCxnSpPr>
            <a:cxnSpLocks/>
          </p:cNvCxnSpPr>
          <p:nvPr/>
        </p:nvCxnSpPr>
        <p:spPr>
          <a:xfrm flipV="1">
            <a:off x="5122331" y="1913275"/>
            <a:ext cx="0" cy="1440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A981355-0624-4B57-AC24-A7CCFF15638C}"/>
              </a:ext>
            </a:extLst>
          </p:cNvPr>
          <p:cNvSpPr txBox="1"/>
          <p:nvPr/>
        </p:nvSpPr>
        <p:spPr>
          <a:xfrm>
            <a:off x="5211231" y="1892711"/>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2016</a:t>
            </a:r>
            <a:endParaRPr lang="ko-KR" altLang="en-US" sz="2000" dirty="0">
              <a:solidFill>
                <a:schemeClr val="tx1">
                  <a:lumMod val="75000"/>
                  <a:lumOff val="25000"/>
                </a:schemeClr>
              </a:solidFill>
            </a:endParaRPr>
          </a:p>
        </p:txBody>
      </p:sp>
      <p:sp>
        <p:nvSpPr>
          <p:cNvPr id="29" name="TextBox 28">
            <a:extLst>
              <a:ext uri="{FF2B5EF4-FFF2-40B4-BE49-F238E27FC236}">
                <a16:creationId xmlns:a16="http://schemas.microsoft.com/office/drawing/2014/main" id="{64219E5D-B1D6-4EA2-82F8-73AA9C3F2108}"/>
              </a:ext>
            </a:extLst>
          </p:cNvPr>
          <p:cNvSpPr txBox="1"/>
          <p:nvPr/>
        </p:nvSpPr>
        <p:spPr>
          <a:xfrm>
            <a:off x="1644019" y="3798203"/>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2015</a:t>
            </a:r>
            <a:endParaRPr lang="ko-KR" altLang="en-US" sz="2000" dirty="0">
              <a:solidFill>
                <a:schemeClr val="tx1">
                  <a:lumMod val="75000"/>
                  <a:lumOff val="25000"/>
                </a:schemeClr>
              </a:solidFill>
            </a:endParaRPr>
          </a:p>
        </p:txBody>
      </p:sp>
      <p:sp>
        <p:nvSpPr>
          <p:cNvPr id="30" name="TextBox 29">
            <a:extLst>
              <a:ext uri="{FF2B5EF4-FFF2-40B4-BE49-F238E27FC236}">
                <a16:creationId xmlns:a16="http://schemas.microsoft.com/office/drawing/2014/main" id="{702007D7-069B-4972-A6AC-CDD3E7C38D83}"/>
              </a:ext>
            </a:extLst>
          </p:cNvPr>
          <p:cNvSpPr txBox="1"/>
          <p:nvPr/>
        </p:nvSpPr>
        <p:spPr>
          <a:xfrm>
            <a:off x="3158076" y="1892711"/>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2014</a:t>
            </a:r>
            <a:endParaRPr lang="ko-KR" altLang="en-US" sz="2000" dirty="0">
              <a:solidFill>
                <a:schemeClr val="tx1">
                  <a:lumMod val="75000"/>
                  <a:lumOff val="25000"/>
                </a:schemeClr>
              </a:solidFill>
            </a:endParaRPr>
          </a:p>
        </p:txBody>
      </p:sp>
      <p:sp>
        <p:nvSpPr>
          <p:cNvPr id="32" name="TextBox 31">
            <a:extLst>
              <a:ext uri="{FF2B5EF4-FFF2-40B4-BE49-F238E27FC236}">
                <a16:creationId xmlns:a16="http://schemas.microsoft.com/office/drawing/2014/main" id="{58E63D68-3CF1-4F5B-8555-292C2E3F09C3}"/>
              </a:ext>
            </a:extLst>
          </p:cNvPr>
          <p:cNvSpPr txBox="1"/>
          <p:nvPr/>
        </p:nvSpPr>
        <p:spPr>
          <a:xfrm>
            <a:off x="724269" y="1892711"/>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2012</a:t>
            </a:r>
            <a:endParaRPr lang="ko-KR" altLang="en-US" sz="2000" dirty="0">
              <a:solidFill>
                <a:schemeClr val="tx1">
                  <a:lumMod val="75000"/>
                  <a:lumOff val="25000"/>
                </a:schemeClr>
              </a:solidFill>
            </a:endParaRPr>
          </a:p>
        </p:txBody>
      </p:sp>
      <p:cxnSp>
        <p:nvCxnSpPr>
          <p:cNvPr id="34" name="직선 연결선 33">
            <a:extLst>
              <a:ext uri="{FF2B5EF4-FFF2-40B4-BE49-F238E27FC236}">
                <a16:creationId xmlns:a16="http://schemas.microsoft.com/office/drawing/2014/main" id="{8503F037-8C65-49AE-8071-F5B10EA60759}"/>
              </a:ext>
            </a:extLst>
          </p:cNvPr>
          <p:cNvCxnSpPr/>
          <p:nvPr/>
        </p:nvCxnSpPr>
        <p:spPr>
          <a:xfrm flipV="1">
            <a:off x="5696468" y="3435310"/>
            <a:ext cx="0" cy="719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B0789E1E-B79B-46A0-AD97-BCD48AA25F42}"/>
              </a:ext>
            </a:extLst>
          </p:cNvPr>
          <p:cNvCxnSpPr/>
          <p:nvPr/>
        </p:nvCxnSpPr>
        <p:spPr>
          <a:xfrm flipV="1">
            <a:off x="6637832" y="1941154"/>
            <a:ext cx="0" cy="1440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0E1A069-64E9-487A-B99A-FD7C70ACCF38}"/>
              </a:ext>
            </a:extLst>
          </p:cNvPr>
          <p:cNvSpPr txBox="1"/>
          <p:nvPr/>
        </p:nvSpPr>
        <p:spPr>
          <a:xfrm>
            <a:off x="6701332" y="1920590"/>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2018</a:t>
            </a:r>
            <a:endParaRPr lang="ko-KR" altLang="en-US" sz="2000" dirty="0">
              <a:solidFill>
                <a:schemeClr val="tx1">
                  <a:lumMod val="75000"/>
                  <a:lumOff val="25000"/>
                </a:schemeClr>
              </a:solidFill>
            </a:endParaRPr>
          </a:p>
        </p:txBody>
      </p:sp>
      <p:sp>
        <p:nvSpPr>
          <p:cNvPr id="37" name="TextBox 36">
            <a:extLst>
              <a:ext uri="{FF2B5EF4-FFF2-40B4-BE49-F238E27FC236}">
                <a16:creationId xmlns:a16="http://schemas.microsoft.com/office/drawing/2014/main" id="{031E40B1-0CD9-4114-B3F9-D880F4337C6F}"/>
              </a:ext>
            </a:extLst>
          </p:cNvPr>
          <p:cNvSpPr txBox="1"/>
          <p:nvPr/>
        </p:nvSpPr>
        <p:spPr>
          <a:xfrm>
            <a:off x="5721868" y="3812440"/>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2017</a:t>
            </a:r>
            <a:endParaRPr lang="ko-KR" altLang="en-US" sz="2000" dirty="0">
              <a:solidFill>
                <a:schemeClr val="tx1">
                  <a:lumMod val="75000"/>
                  <a:lumOff val="25000"/>
                </a:schemeClr>
              </a:solidFill>
            </a:endParaRPr>
          </a:p>
        </p:txBody>
      </p:sp>
      <p:cxnSp>
        <p:nvCxnSpPr>
          <p:cNvPr id="38" name="직선 연결선 37">
            <a:extLst>
              <a:ext uri="{FF2B5EF4-FFF2-40B4-BE49-F238E27FC236}">
                <a16:creationId xmlns:a16="http://schemas.microsoft.com/office/drawing/2014/main" id="{5470CE2C-7521-435C-AE99-9FA35FDAB83C}"/>
              </a:ext>
            </a:extLst>
          </p:cNvPr>
          <p:cNvCxnSpPr/>
          <p:nvPr/>
        </p:nvCxnSpPr>
        <p:spPr>
          <a:xfrm>
            <a:off x="609969" y="1913275"/>
            <a:ext cx="0" cy="1440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03D0D7A2-43D1-49AD-94C9-84CD9C8F5950}"/>
              </a:ext>
            </a:extLst>
          </p:cNvPr>
          <p:cNvCxnSpPr/>
          <p:nvPr/>
        </p:nvCxnSpPr>
        <p:spPr>
          <a:xfrm flipV="1">
            <a:off x="7974393" y="3377309"/>
            <a:ext cx="0" cy="719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D9384E68-83D6-44EC-8B07-CD6DF494FAB0}"/>
              </a:ext>
            </a:extLst>
          </p:cNvPr>
          <p:cNvCxnSpPr/>
          <p:nvPr/>
        </p:nvCxnSpPr>
        <p:spPr>
          <a:xfrm flipV="1">
            <a:off x="9775738" y="1913275"/>
            <a:ext cx="0" cy="1440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05BE31-53F7-42AE-9788-9343810BE346}"/>
              </a:ext>
            </a:extLst>
          </p:cNvPr>
          <p:cNvSpPr txBox="1"/>
          <p:nvPr/>
        </p:nvSpPr>
        <p:spPr>
          <a:xfrm>
            <a:off x="9839238" y="1892711"/>
            <a:ext cx="74892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2022</a:t>
            </a:r>
            <a:endParaRPr lang="ko-KR" altLang="en-US" sz="2000" dirty="0">
              <a:solidFill>
                <a:schemeClr val="tx1">
                  <a:lumMod val="75000"/>
                  <a:lumOff val="25000"/>
                </a:schemeClr>
              </a:solidFill>
            </a:endParaRPr>
          </a:p>
        </p:txBody>
      </p:sp>
      <p:sp>
        <p:nvSpPr>
          <p:cNvPr id="42" name="TextBox 41">
            <a:extLst>
              <a:ext uri="{FF2B5EF4-FFF2-40B4-BE49-F238E27FC236}">
                <a16:creationId xmlns:a16="http://schemas.microsoft.com/office/drawing/2014/main" id="{714F79CF-CCC4-425A-B442-6A527A7494A5}"/>
              </a:ext>
            </a:extLst>
          </p:cNvPr>
          <p:cNvSpPr txBox="1"/>
          <p:nvPr/>
        </p:nvSpPr>
        <p:spPr>
          <a:xfrm>
            <a:off x="7999793" y="3754439"/>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2019</a:t>
            </a:r>
            <a:endParaRPr lang="ko-KR" altLang="en-US" sz="2000" dirty="0">
              <a:solidFill>
                <a:schemeClr val="tx1">
                  <a:lumMod val="75000"/>
                  <a:lumOff val="25000"/>
                </a:schemeClr>
              </a:solidFill>
            </a:endParaRPr>
          </a:p>
        </p:txBody>
      </p:sp>
      <p:sp>
        <p:nvSpPr>
          <p:cNvPr id="44" name="TextBox 43">
            <a:extLst>
              <a:ext uri="{FF2B5EF4-FFF2-40B4-BE49-F238E27FC236}">
                <a16:creationId xmlns:a16="http://schemas.microsoft.com/office/drawing/2014/main" id="{1845CE45-03B0-4600-B784-A1CA91FC65E1}"/>
              </a:ext>
            </a:extLst>
          </p:cNvPr>
          <p:cNvSpPr txBox="1"/>
          <p:nvPr/>
        </p:nvSpPr>
        <p:spPr>
          <a:xfrm>
            <a:off x="5713663" y="5299320"/>
            <a:ext cx="1717137" cy="338554"/>
          </a:xfrm>
          <a:prstGeom prst="rect">
            <a:avLst/>
          </a:prstGeom>
          <a:noFill/>
        </p:spPr>
        <p:txBody>
          <a:bodyPr wrap="none" rtlCol="0">
            <a:spAutoFit/>
          </a:bodyPr>
          <a:lstStyle/>
          <a:p>
            <a:r>
              <a:rPr lang="ko-KR" altLang="en-US" sz="1600" spc="-150" dirty="0">
                <a:solidFill>
                  <a:schemeClr val="tx1">
                    <a:lumMod val="75000"/>
                    <a:lumOff val="25000"/>
                  </a:schemeClr>
                </a:solidFill>
                <a:latin typeface="+mj-ea"/>
                <a:ea typeface="+mj-ea"/>
              </a:rPr>
              <a:t>소제목을 입력하세요</a:t>
            </a:r>
          </a:p>
        </p:txBody>
      </p:sp>
      <p:sp>
        <p:nvSpPr>
          <p:cNvPr id="45" name="TextBox 44">
            <a:extLst>
              <a:ext uri="{FF2B5EF4-FFF2-40B4-BE49-F238E27FC236}">
                <a16:creationId xmlns:a16="http://schemas.microsoft.com/office/drawing/2014/main" id="{CCE2C504-7440-4088-9AE3-CFF9BCD82723}"/>
              </a:ext>
            </a:extLst>
          </p:cNvPr>
          <p:cNvSpPr txBox="1"/>
          <p:nvPr/>
        </p:nvSpPr>
        <p:spPr>
          <a:xfrm>
            <a:off x="5696468" y="5640718"/>
            <a:ext cx="2052335" cy="830997"/>
          </a:xfrm>
          <a:prstGeom prst="rect">
            <a:avLst/>
          </a:prstGeom>
          <a:noFill/>
        </p:spPr>
        <p:txBody>
          <a:bodyPr wrap="square" rtlCol="0">
            <a:spAutoFit/>
          </a:bodyPr>
          <a:lstStyle/>
          <a:p>
            <a:pPr algn="just"/>
            <a:r>
              <a:rPr lang="ko-KR" altLang="en-US" sz="1200" dirty="0">
                <a:solidFill>
                  <a:schemeClr val="tx1">
                    <a:lumMod val="75000"/>
                    <a:lumOff val="25000"/>
                  </a:schemeClr>
                </a:solidFill>
                <a:latin typeface="+mn-ea"/>
              </a:rPr>
              <a:t>하나에 풀이 무성할 언덕 벌레는 둘 버리었습니다</a:t>
            </a:r>
            <a:r>
              <a:rPr lang="en-US" altLang="ko-KR" sz="1200" dirty="0">
                <a:solidFill>
                  <a:schemeClr val="tx1">
                    <a:lumMod val="75000"/>
                    <a:lumOff val="25000"/>
                  </a:schemeClr>
                </a:solidFill>
                <a:latin typeface="+mn-ea"/>
              </a:rPr>
              <a:t>. </a:t>
            </a:r>
            <a:r>
              <a:rPr lang="ko-KR" altLang="en-US" sz="1200" dirty="0">
                <a:solidFill>
                  <a:schemeClr val="tx1">
                    <a:lumMod val="75000"/>
                    <a:lumOff val="25000"/>
                  </a:schemeClr>
                </a:solidFill>
                <a:latin typeface="+mn-ea"/>
              </a:rPr>
              <a:t>이웃 이네들은 벌써 우는 자랑처럼 불러 듯합니다</a:t>
            </a:r>
            <a:r>
              <a:rPr lang="en-US" altLang="ko-KR" sz="1200" dirty="0">
                <a:solidFill>
                  <a:schemeClr val="tx1">
                    <a:lumMod val="75000"/>
                    <a:lumOff val="25000"/>
                  </a:schemeClr>
                </a:solidFill>
                <a:latin typeface="+mn-ea"/>
              </a:rPr>
              <a:t>. </a:t>
            </a:r>
            <a:endParaRPr lang="ko-KR" altLang="en-US" sz="1200" dirty="0">
              <a:solidFill>
                <a:schemeClr val="tx1">
                  <a:lumMod val="75000"/>
                  <a:lumOff val="25000"/>
                </a:schemeClr>
              </a:solidFill>
              <a:latin typeface="+mn-ea"/>
            </a:endParaRPr>
          </a:p>
        </p:txBody>
      </p:sp>
      <p:sp>
        <p:nvSpPr>
          <p:cNvPr id="48" name="TextBox 47">
            <a:extLst>
              <a:ext uri="{FF2B5EF4-FFF2-40B4-BE49-F238E27FC236}">
                <a16:creationId xmlns:a16="http://schemas.microsoft.com/office/drawing/2014/main" id="{74F6E75F-6209-4A96-9255-2263613E1C59}"/>
              </a:ext>
            </a:extLst>
          </p:cNvPr>
          <p:cNvSpPr txBox="1"/>
          <p:nvPr/>
        </p:nvSpPr>
        <p:spPr>
          <a:xfrm>
            <a:off x="8034183" y="5221246"/>
            <a:ext cx="1717137" cy="338554"/>
          </a:xfrm>
          <a:prstGeom prst="rect">
            <a:avLst/>
          </a:prstGeom>
          <a:noFill/>
        </p:spPr>
        <p:txBody>
          <a:bodyPr wrap="none" rtlCol="0">
            <a:spAutoFit/>
          </a:bodyPr>
          <a:lstStyle/>
          <a:p>
            <a:r>
              <a:rPr lang="ko-KR" altLang="en-US" sz="1600" spc="-150" dirty="0">
                <a:solidFill>
                  <a:schemeClr val="tx1">
                    <a:lumMod val="75000"/>
                    <a:lumOff val="25000"/>
                  </a:schemeClr>
                </a:solidFill>
                <a:latin typeface="+mj-ea"/>
                <a:ea typeface="+mj-ea"/>
              </a:rPr>
              <a:t>소제목을 입력하세요</a:t>
            </a:r>
          </a:p>
        </p:txBody>
      </p:sp>
      <p:sp>
        <p:nvSpPr>
          <p:cNvPr id="49" name="TextBox 48">
            <a:extLst>
              <a:ext uri="{FF2B5EF4-FFF2-40B4-BE49-F238E27FC236}">
                <a16:creationId xmlns:a16="http://schemas.microsoft.com/office/drawing/2014/main" id="{8A80A02A-8D05-4D92-8F34-523B9C6D1881}"/>
              </a:ext>
            </a:extLst>
          </p:cNvPr>
          <p:cNvSpPr txBox="1"/>
          <p:nvPr/>
        </p:nvSpPr>
        <p:spPr>
          <a:xfrm>
            <a:off x="8016988" y="5562644"/>
            <a:ext cx="2052335" cy="830997"/>
          </a:xfrm>
          <a:prstGeom prst="rect">
            <a:avLst/>
          </a:prstGeom>
          <a:noFill/>
        </p:spPr>
        <p:txBody>
          <a:bodyPr wrap="square" rtlCol="0">
            <a:spAutoFit/>
          </a:bodyPr>
          <a:lstStyle/>
          <a:p>
            <a:pPr algn="just"/>
            <a:r>
              <a:rPr lang="ko-KR" altLang="en-US" sz="1200" dirty="0">
                <a:solidFill>
                  <a:schemeClr val="tx1">
                    <a:lumMod val="75000"/>
                    <a:lumOff val="25000"/>
                  </a:schemeClr>
                </a:solidFill>
                <a:latin typeface="+mn-ea"/>
              </a:rPr>
              <a:t>하나에 풀이 무성할 언덕 벌레는 둘 버리었습니다</a:t>
            </a:r>
            <a:r>
              <a:rPr lang="en-US" altLang="ko-KR" sz="1200" dirty="0">
                <a:solidFill>
                  <a:schemeClr val="tx1">
                    <a:lumMod val="75000"/>
                    <a:lumOff val="25000"/>
                  </a:schemeClr>
                </a:solidFill>
                <a:latin typeface="+mn-ea"/>
              </a:rPr>
              <a:t>. </a:t>
            </a:r>
            <a:r>
              <a:rPr lang="ko-KR" altLang="en-US" sz="1200" dirty="0">
                <a:solidFill>
                  <a:schemeClr val="tx1">
                    <a:lumMod val="75000"/>
                    <a:lumOff val="25000"/>
                  </a:schemeClr>
                </a:solidFill>
                <a:latin typeface="+mn-ea"/>
              </a:rPr>
              <a:t>이웃 이네들은 벌써 우는 자랑처럼 불러 듯합니다</a:t>
            </a:r>
            <a:r>
              <a:rPr lang="en-US" altLang="ko-KR" sz="1200" dirty="0">
                <a:solidFill>
                  <a:schemeClr val="tx1">
                    <a:lumMod val="75000"/>
                    <a:lumOff val="25000"/>
                  </a:schemeClr>
                </a:solidFill>
                <a:latin typeface="+mn-ea"/>
              </a:rPr>
              <a:t>. </a:t>
            </a:r>
            <a:endParaRPr lang="ko-KR" altLang="en-US" sz="1200" dirty="0">
              <a:solidFill>
                <a:schemeClr val="tx1">
                  <a:lumMod val="75000"/>
                  <a:lumOff val="25000"/>
                </a:schemeClr>
              </a:solidFill>
              <a:latin typeface="+mn-ea"/>
            </a:endParaRPr>
          </a:p>
        </p:txBody>
      </p:sp>
      <p:sp>
        <p:nvSpPr>
          <p:cNvPr id="50" name="TextBox 49">
            <a:extLst>
              <a:ext uri="{FF2B5EF4-FFF2-40B4-BE49-F238E27FC236}">
                <a16:creationId xmlns:a16="http://schemas.microsoft.com/office/drawing/2014/main" id="{0ACDE64E-2100-4734-99F2-EA0A83FD9BFF}"/>
              </a:ext>
            </a:extLst>
          </p:cNvPr>
          <p:cNvSpPr txBox="1"/>
          <p:nvPr/>
        </p:nvSpPr>
        <p:spPr>
          <a:xfrm>
            <a:off x="726372" y="2333409"/>
            <a:ext cx="1646926" cy="338554"/>
          </a:xfrm>
          <a:prstGeom prst="rect">
            <a:avLst/>
          </a:prstGeom>
          <a:noFill/>
        </p:spPr>
        <p:txBody>
          <a:bodyPr wrap="none" rtlCol="0">
            <a:spAutoFit/>
          </a:bodyPr>
          <a:lstStyle/>
          <a:p>
            <a:r>
              <a:rPr lang="en-US" altLang="ko-KR" sz="1600" spc="-150" dirty="0">
                <a:solidFill>
                  <a:schemeClr val="tx1">
                    <a:lumMod val="75000"/>
                    <a:lumOff val="25000"/>
                  </a:schemeClr>
                </a:solidFill>
                <a:latin typeface="+mj-ea"/>
                <a:ea typeface="+mj-ea"/>
              </a:rPr>
              <a:t>NASA UTM project</a:t>
            </a:r>
            <a:endParaRPr lang="ko-KR" altLang="en-US" sz="1600" spc="-150" dirty="0">
              <a:solidFill>
                <a:schemeClr val="tx1">
                  <a:lumMod val="75000"/>
                  <a:lumOff val="25000"/>
                </a:schemeClr>
              </a:solidFill>
              <a:latin typeface="+mj-ea"/>
              <a:ea typeface="+mj-ea"/>
            </a:endParaRPr>
          </a:p>
        </p:txBody>
      </p:sp>
      <p:sp>
        <p:nvSpPr>
          <p:cNvPr id="51" name="TextBox 50">
            <a:extLst>
              <a:ext uri="{FF2B5EF4-FFF2-40B4-BE49-F238E27FC236}">
                <a16:creationId xmlns:a16="http://schemas.microsoft.com/office/drawing/2014/main" id="{9A8C7FEE-198C-467F-9987-344EB9B6E25E}"/>
              </a:ext>
            </a:extLst>
          </p:cNvPr>
          <p:cNvSpPr txBox="1"/>
          <p:nvPr/>
        </p:nvSpPr>
        <p:spPr>
          <a:xfrm>
            <a:off x="709177" y="2674807"/>
            <a:ext cx="1953947" cy="276999"/>
          </a:xfrm>
          <a:prstGeom prst="rect">
            <a:avLst/>
          </a:prstGeom>
          <a:noFill/>
        </p:spPr>
        <p:txBody>
          <a:bodyPr wrap="square" rtlCol="0">
            <a:spAutoFit/>
          </a:bodyPr>
          <a:lstStyle/>
          <a:p>
            <a:pPr algn="just"/>
            <a:r>
              <a:rPr lang="en-US" altLang="ko-KR" sz="1200" dirty="0">
                <a:solidFill>
                  <a:schemeClr val="tx1">
                    <a:lumMod val="75000"/>
                    <a:lumOff val="25000"/>
                  </a:schemeClr>
                </a:solidFill>
                <a:latin typeface="+mn-ea"/>
              </a:rPr>
              <a:t>Drone, ~~</a:t>
            </a:r>
            <a:endParaRPr lang="ko-KR" altLang="en-US" sz="1200" dirty="0">
              <a:solidFill>
                <a:schemeClr val="tx1">
                  <a:lumMod val="75000"/>
                  <a:lumOff val="25000"/>
                </a:schemeClr>
              </a:solidFill>
              <a:latin typeface="+mn-ea"/>
            </a:endParaRPr>
          </a:p>
        </p:txBody>
      </p:sp>
      <p:sp>
        <p:nvSpPr>
          <p:cNvPr id="53" name="TextBox 52">
            <a:extLst>
              <a:ext uri="{FF2B5EF4-FFF2-40B4-BE49-F238E27FC236}">
                <a16:creationId xmlns:a16="http://schemas.microsoft.com/office/drawing/2014/main" id="{7C298EB4-6065-4553-A77E-F0F41A275EA9}"/>
              </a:ext>
            </a:extLst>
          </p:cNvPr>
          <p:cNvSpPr txBox="1"/>
          <p:nvPr/>
        </p:nvSpPr>
        <p:spPr>
          <a:xfrm>
            <a:off x="6717808" y="2361288"/>
            <a:ext cx="1824923" cy="338554"/>
          </a:xfrm>
          <a:prstGeom prst="rect">
            <a:avLst/>
          </a:prstGeom>
          <a:noFill/>
        </p:spPr>
        <p:txBody>
          <a:bodyPr wrap="none" rtlCol="0">
            <a:spAutoFit/>
          </a:bodyPr>
          <a:lstStyle/>
          <a:p>
            <a:r>
              <a:rPr lang="en-US" altLang="ko-KR" sz="1600" spc="-150" dirty="0">
                <a:solidFill>
                  <a:schemeClr val="tx1">
                    <a:lumMod val="75000"/>
                    <a:lumOff val="25000"/>
                  </a:schemeClr>
                </a:solidFill>
                <a:latin typeface="+mj-ea"/>
                <a:ea typeface="+mj-ea"/>
              </a:rPr>
              <a:t>Airbus UAM </a:t>
            </a:r>
            <a:r>
              <a:rPr lang="en-US" altLang="ko-KR" sz="1600" spc="-150" dirty="0" err="1">
                <a:solidFill>
                  <a:schemeClr val="tx1">
                    <a:lumMod val="75000"/>
                    <a:lumOff val="25000"/>
                  </a:schemeClr>
                </a:solidFill>
                <a:latin typeface="+mj-ea"/>
                <a:ea typeface="+mj-ea"/>
              </a:rPr>
              <a:t>BluePrint</a:t>
            </a:r>
            <a:endParaRPr lang="ko-KR" altLang="en-US" sz="1600" spc="-150" dirty="0">
              <a:solidFill>
                <a:schemeClr val="tx1">
                  <a:lumMod val="75000"/>
                  <a:lumOff val="25000"/>
                </a:schemeClr>
              </a:solidFill>
              <a:latin typeface="+mj-ea"/>
              <a:ea typeface="+mj-ea"/>
            </a:endParaRPr>
          </a:p>
        </p:txBody>
      </p:sp>
      <p:sp>
        <p:nvSpPr>
          <p:cNvPr id="54" name="TextBox 53">
            <a:extLst>
              <a:ext uri="{FF2B5EF4-FFF2-40B4-BE49-F238E27FC236}">
                <a16:creationId xmlns:a16="http://schemas.microsoft.com/office/drawing/2014/main" id="{C4D4FC98-3927-4C2E-BF3B-54B7141174B3}"/>
              </a:ext>
            </a:extLst>
          </p:cNvPr>
          <p:cNvSpPr txBox="1"/>
          <p:nvPr/>
        </p:nvSpPr>
        <p:spPr>
          <a:xfrm>
            <a:off x="6701332" y="2702686"/>
            <a:ext cx="1872281" cy="461665"/>
          </a:xfrm>
          <a:prstGeom prst="rect">
            <a:avLst/>
          </a:prstGeom>
          <a:noFill/>
        </p:spPr>
        <p:txBody>
          <a:bodyPr wrap="square" rtlCol="0">
            <a:spAutoFit/>
          </a:bodyPr>
          <a:lstStyle/>
          <a:p>
            <a:pPr algn="just"/>
            <a:r>
              <a:rPr lang="en-US" altLang="ko-KR" sz="1200" dirty="0">
                <a:solidFill>
                  <a:schemeClr val="tx1">
                    <a:lumMod val="75000"/>
                    <a:lumOff val="25000"/>
                  </a:schemeClr>
                </a:solidFill>
                <a:latin typeface="+mn-ea"/>
              </a:rPr>
              <a:t>Passenger and cargo flight</a:t>
            </a:r>
            <a:endParaRPr lang="ko-KR" altLang="en-US" sz="1200" dirty="0">
              <a:solidFill>
                <a:schemeClr val="tx1">
                  <a:lumMod val="75000"/>
                  <a:lumOff val="25000"/>
                </a:schemeClr>
              </a:solidFill>
              <a:latin typeface="+mn-ea"/>
            </a:endParaRPr>
          </a:p>
        </p:txBody>
      </p:sp>
      <p:sp>
        <p:nvSpPr>
          <p:cNvPr id="55" name="TextBox 54">
            <a:extLst>
              <a:ext uri="{FF2B5EF4-FFF2-40B4-BE49-F238E27FC236}">
                <a16:creationId xmlns:a16="http://schemas.microsoft.com/office/drawing/2014/main" id="{E4BFD8E8-7FDD-4917-B41D-D14ADB07625D}"/>
              </a:ext>
            </a:extLst>
          </p:cNvPr>
          <p:cNvSpPr txBox="1"/>
          <p:nvPr/>
        </p:nvSpPr>
        <p:spPr>
          <a:xfrm>
            <a:off x="9887114" y="2333409"/>
            <a:ext cx="1557542" cy="338554"/>
          </a:xfrm>
          <a:prstGeom prst="rect">
            <a:avLst/>
          </a:prstGeom>
          <a:noFill/>
        </p:spPr>
        <p:txBody>
          <a:bodyPr wrap="none" rtlCol="0">
            <a:spAutoFit/>
          </a:bodyPr>
          <a:lstStyle/>
          <a:p>
            <a:r>
              <a:rPr lang="en-US" altLang="ko-KR" sz="1600" spc="-150" dirty="0">
                <a:solidFill>
                  <a:schemeClr val="tx1">
                    <a:lumMod val="75000"/>
                    <a:lumOff val="25000"/>
                  </a:schemeClr>
                </a:solidFill>
                <a:latin typeface="+mj-ea"/>
                <a:ea typeface="+mj-ea"/>
              </a:rPr>
              <a:t>K-UAM</a:t>
            </a:r>
            <a:r>
              <a:rPr lang="ko-KR" altLang="en-US" sz="1600" spc="-150" dirty="0">
                <a:solidFill>
                  <a:schemeClr val="tx1">
                    <a:lumMod val="75000"/>
                    <a:lumOff val="25000"/>
                  </a:schemeClr>
                </a:solidFill>
                <a:latin typeface="+mj-ea"/>
                <a:ea typeface="+mj-ea"/>
              </a:rPr>
              <a:t> </a:t>
            </a:r>
            <a:r>
              <a:rPr lang="en-US" altLang="ko-KR" sz="1600" spc="-150" dirty="0">
                <a:solidFill>
                  <a:schemeClr val="tx1">
                    <a:lumMod val="75000"/>
                    <a:lumOff val="25000"/>
                  </a:schemeClr>
                </a:solidFill>
                <a:latin typeface="+mj-ea"/>
                <a:ea typeface="+mj-ea"/>
              </a:rPr>
              <a:t>Roadmap</a:t>
            </a:r>
            <a:endParaRPr lang="ko-KR" altLang="en-US" sz="1600" spc="-150" dirty="0">
              <a:solidFill>
                <a:schemeClr val="tx1">
                  <a:lumMod val="75000"/>
                  <a:lumOff val="25000"/>
                </a:schemeClr>
              </a:solidFill>
              <a:latin typeface="+mj-ea"/>
              <a:ea typeface="+mj-ea"/>
            </a:endParaRPr>
          </a:p>
        </p:txBody>
      </p:sp>
      <p:sp>
        <p:nvSpPr>
          <p:cNvPr id="56" name="TextBox 55">
            <a:extLst>
              <a:ext uri="{FF2B5EF4-FFF2-40B4-BE49-F238E27FC236}">
                <a16:creationId xmlns:a16="http://schemas.microsoft.com/office/drawing/2014/main" id="{97A216F8-8C68-486C-A221-7CE000C9D923}"/>
              </a:ext>
            </a:extLst>
          </p:cNvPr>
          <p:cNvSpPr txBox="1"/>
          <p:nvPr/>
        </p:nvSpPr>
        <p:spPr>
          <a:xfrm>
            <a:off x="9870639" y="2674807"/>
            <a:ext cx="1605804" cy="461665"/>
          </a:xfrm>
          <a:prstGeom prst="rect">
            <a:avLst/>
          </a:prstGeom>
          <a:noFill/>
        </p:spPr>
        <p:txBody>
          <a:bodyPr wrap="square" rtlCol="0">
            <a:spAutoFit/>
          </a:bodyPr>
          <a:lstStyle/>
          <a:p>
            <a:pPr algn="just"/>
            <a:r>
              <a:rPr lang="en-US" altLang="ko-KR" sz="1200" dirty="0">
                <a:solidFill>
                  <a:schemeClr val="tx1">
                    <a:lumMod val="75000"/>
                    <a:lumOff val="25000"/>
                  </a:schemeClr>
                </a:solidFill>
                <a:latin typeface="+mn-ea"/>
              </a:rPr>
              <a:t>Korean UAM Roadmap </a:t>
            </a:r>
            <a:endParaRPr lang="ko-KR" altLang="en-US" sz="1200" dirty="0">
              <a:solidFill>
                <a:schemeClr val="tx1">
                  <a:lumMod val="75000"/>
                  <a:lumOff val="25000"/>
                </a:schemeClr>
              </a:solidFill>
              <a:latin typeface="+mn-ea"/>
            </a:endParaRPr>
          </a:p>
        </p:txBody>
      </p:sp>
      <p:sp>
        <p:nvSpPr>
          <p:cNvPr id="60" name="직사각형 59">
            <a:extLst>
              <a:ext uri="{FF2B5EF4-FFF2-40B4-BE49-F238E27FC236}">
                <a16:creationId xmlns:a16="http://schemas.microsoft.com/office/drawing/2014/main" id="{884EC061-251A-4FAE-A172-CD6E62462526}"/>
              </a:ext>
            </a:extLst>
          </p:cNvPr>
          <p:cNvSpPr/>
          <p:nvPr/>
        </p:nvSpPr>
        <p:spPr>
          <a:xfrm>
            <a:off x="5805406" y="4296346"/>
            <a:ext cx="1172848" cy="8021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1" name="직사각형 60">
            <a:extLst>
              <a:ext uri="{FF2B5EF4-FFF2-40B4-BE49-F238E27FC236}">
                <a16:creationId xmlns:a16="http://schemas.microsoft.com/office/drawing/2014/main" id="{153E084C-3BC9-4ABA-BDCB-41BFF895E547}"/>
              </a:ext>
            </a:extLst>
          </p:cNvPr>
          <p:cNvSpPr/>
          <p:nvPr/>
        </p:nvSpPr>
        <p:spPr>
          <a:xfrm>
            <a:off x="8122858" y="4244775"/>
            <a:ext cx="1172848" cy="8021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3" name="TextBox 62">
            <a:extLst>
              <a:ext uri="{FF2B5EF4-FFF2-40B4-BE49-F238E27FC236}">
                <a16:creationId xmlns:a16="http://schemas.microsoft.com/office/drawing/2014/main" id="{519C0FCF-BC2E-4320-848E-F44FE9F3A8F4}"/>
              </a:ext>
            </a:extLst>
          </p:cNvPr>
          <p:cNvSpPr txBox="1"/>
          <p:nvPr/>
        </p:nvSpPr>
        <p:spPr>
          <a:xfrm>
            <a:off x="3160292" y="2285542"/>
            <a:ext cx="1717137" cy="338554"/>
          </a:xfrm>
          <a:prstGeom prst="rect">
            <a:avLst/>
          </a:prstGeom>
          <a:noFill/>
        </p:spPr>
        <p:txBody>
          <a:bodyPr wrap="none" rtlCol="0">
            <a:spAutoFit/>
          </a:bodyPr>
          <a:lstStyle/>
          <a:p>
            <a:r>
              <a:rPr lang="ko-KR" altLang="en-US" sz="1600" spc="-150" dirty="0">
                <a:solidFill>
                  <a:schemeClr val="tx1">
                    <a:lumMod val="75000"/>
                    <a:lumOff val="25000"/>
                  </a:schemeClr>
                </a:solidFill>
                <a:latin typeface="+mj-ea"/>
                <a:ea typeface="+mj-ea"/>
              </a:rPr>
              <a:t>소제목을 입력하세요</a:t>
            </a:r>
          </a:p>
        </p:txBody>
      </p:sp>
      <p:sp>
        <p:nvSpPr>
          <p:cNvPr id="64" name="TextBox 63">
            <a:extLst>
              <a:ext uri="{FF2B5EF4-FFF2-40B4-BE49-F238E27FC236}">
                <a16:creationId xmlns:a16="http://schemas.microsoft.com/office/drawing/2014/main" id="{3E22AD33-0638-4C57-968B-2FE804A28BB0}"/>
              </a:ext>
            </a:extLst>
          </p:cNvPr>
          <p:cNvSpPr txBox="1"/>
          <p:nvPr/>
        </p:nvSpPr>
        <p:spPr>
          <a:xfrm>
            <a:off x="3143097" y="2626940"/>
            <a:ext cx="1953947" cy="646331"/>
          </a:xfrm>
          <a:prstGeom prst="rect">
            <a:avLst/>
          </a:prstGeom>
          <a:noFill/>
        </p:spPr>
        <p:txBody>
          <a:bodyPr wrap="square" rtlCol="0">
            <a:spAutoFit/>
          </a:bodyPr>
          <a:lstStyle/>
          <a:p>
            <a:pPr algn="just"/>
            <a:r>
              <a:rPr lang="ko-KR" altLang="en-US" sz="1200" dirty="0" err="1">
                <a:solidFill>
                  <a:schemeClr val="tx1">
                    <a:lumMod val="75000"/>
                    <a:lumOff val="25000"/>
                  </a:schemeClr>
                </a:solidFill>
                <a:latin typeface="+mn-ea"/>
              </a:rPr>
              <a:t>프랑시스</a:t>
            </a:r>
            <a:r>
              <a:rPr lang="ko-KR" altLang="en-US" sz="1200" dirty="0">
                <a:solidFill>
                  <a:schemeClr val="tx1">
                    <a:lumMod val="75000"/>
                    <a:lumOff val="25000"/>
                  </a:schemeClr>
                </a:solidFill>
                <a:latin typeface="+mn-ea"/>
              </a:rPr>
              <a:t> 가득 버리었습니다</a:t>
            </a:r>
            <a:r>
              <a:rPr lang="en-US" altLang="ko-KR" sz="1200" dirty="0">
                <a:solidFill>
                  <a:schemeClr val="tx1">
                    <a:lumMod val="75000"/>
                    <a:lumOff val="25000"/>
                  </a:schemeClr>
                </a:solidFill>
                <a:latin typeface="+mn-ea"/>
              </a:rPr>
              <a:t>. </a:t>
            </a:r>
            <a:r>
              <a:rPr lang="ko-KR" altLang="en-US" sz="1200" dirty="0">
                <a:solidFill>
                  <a:schemeClr val="tx1">
                    <a:lumMod val="75000"/>
                    <a:lumOff val="25000"/>
                  </a:schemeClr>
                </a:solidFill>
                <a:latin typeface="+mn-ea"/>
              </a:rPr>
              <a:t>이 이름을 </a:t>
            </a:r>
            <a:r>
              <a:rPr lang="ko-KR" altLang="en-US" sz="1200" dirty="0" err="1">
                <a:solidFill>
                  <a:schemeClr val="tx1">
                    <a:lumMod val="75000"/>
                    <a:lumOff val="25000"/>
                  </a:schemeClr>
                </a:solidFill>
                <a:latin typeface="+mn-ea"/>
              </a:rPr>
              <a:t>릴케</a:t>
            </a:r>
            <a:r>
              <a:rPr lang="ko-KR" altLang="en-US" sz="1200" dirty="0">
                <a:solidFill>
                  <a:schemeClr val="tx1">
                    <a:lumMod val="75000"/>
                    <a:lumOff val="25000"/>
                  </a:schemeClr>
                </a:solidFill>
                <a:latin typeface="+mn-ea"/>
              </a:rPr>
              <a:t> 그러나 까닭이요</a:t>
            </a:r>
            <a:r>
              <a:rPr lang="en-US" altLang="ko-KR" sz="1200" dirty="0">
                <a:solidFill>
                  <a:schemeClr val="tx1">
                    <a:lumMod val="75000"/>
                    <a:lumOff val="25000"/>
                  </a:schemeClr>
                </a:solidFill>
                <a:latin typeface="+mn-ea"/>
              </a:rPr>
              <a:t>, </a:t>
            </a:r>
            <a:r>
              <a:rPr lang="ko-KR" altLang="en-US" sz="1200" dirty="0">
                <a:solidFill>
                  <a:schemeClr val="tx1">
                    <a:lumMod val="75000"/>
                    <a:lumOff val="25000"/>
                  </a:schemeClr>
                </a:solidFill>
                <a:latin typeface="+mn-ea"/>
              </a:rPr>
              <a:t>까닭입니다</a:t>
            </a:r>
            <a:r>
              <a:rPr lang="en-US" altLang="ko-KR" sz="1200" dirty="0">
                <a:solidFill>
                  <a:schemeClr val="tx1">
                    <a:lumMod val="75000"/>
                    <a:lumOff val="25000"/>
                  </a:schemeClr>
                </a:solidFill>
                <a:latin typeface="+mn-ea"/>
              </a:rPr>
              <a:t>. </a:t>
            </a:r>
            <a:endParaRPr lang="ko-KR" altLang="en-US" sz="1200" dirty="0">
              <a:solidFill>
                <a:schemeClr val="tx1">
                  <a:lumMod val="75000"/>
                  <a:lumOff val="25000"/>
                </a:schemeClr>
              </a:solidFill>
              <a:latin typeface="+mn-ea"/>
            </a:endParaRPr>
          </a:p>
        </p:txBody>
      </p:sp>
      <p:cxnSp>
        <p:nvCxnSpPr>
          <p:cNvPr id="67" name="직선 연결선 3">
            <a:extLst>
              <a:ext uri="{FF2B5EF4-FFF2-40B4-BE49-F238E27FC236}">
                <a16:creationId xmlns:a16="http://schemas.microsoft.com/office/drawing/2014/main" id="{DEB7474B-D7F9-43E9-9DD3-F0233348544D}"/>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8" name="직사각형 4">
            <a:extLst>
              <a:ext uri="{FF2B5EF4-FFF2-40B4-BE49-F238E27FC236}">
                <a16:creationId xmlns:a16="http://schemas.microsoft.com/office/drawing/2014/main" id="{6502A04D-52C7-4A30-8A79-04B0D6EAAC4E}"/>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itle 1">
            <a:extLst>
              <a:ext uri="{FF2B5EF4-FFF2-40B4-BE49-F238E27FC236}">
                <a16:creationId xmlns:a16="http://schemas.microsoft.com/office/drawing/2014/main" id="{565E6366-24F8-437C-9525-2796147E13BC}"/>
              </a:ext>
            </a:extLst>
          </p:cNvPr>
          <p:cNvSpPr txBox="1">
            <a:spLocks/>
          </p:cNvSpPr>
          <p:nvPr/>
        </p:nvSpPr>
        <p:spPr>
          <a:xfrm>
            <a:off x="355600" y="0"/>
            <a:ext cx="10515600" cy="835698"/>
          </a:xfrm>
          <a:prstGeom prst="rect">
            <a:avLst/>
          </a:prstGeom>
        </p:spPr>
        <p:txBody>
          <a:bodyPr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200">
                <a:latin typeface="+mn-lt"/>
              </a:rPr>
              <a:t>Definition of Urban Air Mobility</a:t>
            </a:r>
            <a:endParaRPr lang="ko-KR" altLang="en-US" sz="3200" dirty="0">
              <a:latin typeface="+mn-lt"/>
            </a:endParaRPr>
          </a:p>
        </p:txBody>
      </p:sp>
      <p:cxnSp>
        <p:nvCxnSpPr>
          <p:cNvPr id="71" name="직선 연결선 38">
            <a:extLst>
              <a:ext uri="{FF2B5EF4-FFF2-40B4-BE49-F238E27FC236}">
                <a16:creationId xmlns:a16="http://schemas.microsoft.com/office/drawing/2014/main" id="{DAC7EA83-58B3-47E4-8522-B9413449617D}"/>
              </a:ext>
            </a:extLst>
          </p:cNvPr>
          <p:cNvCxnSpPr/>
          <p:nvPr/>
        </p:nvCxnSpPr>
        <p:spPr>
          <a:xfrm flipV="1">
            <a:off x="10206238" y="3455383"/>
            <a:ext cx="0" cy="7199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A97F467-27ED-480B-9489-961D602B0E69}"/>
              </a:ext>
            </a:extLst>
          </p:cNvPr>
          <p:cNvSpPr txBox="1"/>
          <p:nvPr/>
        </p:nvSpPr>
        <p:spPr>
          <a:xfrm>
            <a:off x="10231638" y="3832513"/>
            <a:ext cx="813043" cy="400110"/>
          </a:xfrm>
          <a:prstGeom prst="rect">
            <a:avLst/>
          </a:prstGeom>
          <a:noFill/>
        </p:spPr>
        <p:txBody>
          <a:bodyPr wrap="none" rtlCol="0">
            <a:spAutoFit/>
          </a:bodyPr>
          <a:lstStyle>
            <a:defPPr>
              <a:defRPr lang="ko-KR"/>
            </a:defPPr>
            <a:lvl1pPr>
              <a:defRPr>
                <a:solidFill>
                  <a:schemeClr val="tx1">
                    <a:lumMod val="85000"/>
                    <a:lumOff val="15000"/>
                  </a:schemeClr>
                </a:solidFill>
                <a:latin typeface="+mj-ea"/>
                <a:ea typeface="+mj-ea"/>
              </a:defRPr>
            </a:lvl1pPr>
          </a:lstStyle>
          <a:p>
            <a:r>
              <a:rPr lang="en-US" altLang="ko-KR" sz="2000" dirty="0">
                <a:solidFill>
                  <a:schemeClr val="tx1">
                    <a:lumMod val="75000"/>
                    <a:lumOff val="25000"/>
                  </a:schemeClr>
                </a:solidFill>
              </a:rPr>
              <a:t>2019</a:t>
            </a:r>
            <a:endParaRPr lang="ko-KR" altLang="en-US" sz="2000" dirty="0">
              <a:solidFill>
                <a:schemeClr val="tx1">
                  <a:lumMod val="75000"/>
                  <a:lumOff val="25000"/>
                </a:schemeClr>
              </a:solidFill>
            </a:endParaRPr>
          </a:p>
        </p:txBody>
      </p:sp>
      <p:sp>
        <p:nvSpPr>
          <p:cNvPr id="73" name="TextBox 72">
            <a:extLst>
              <a:ext uri="{FF2B5EF4-FFF2-40B4-BE49-F238E27FC236}">
                <a16:creationId xmlns:a16="http://schemas.microsoft.com/office/drawing/2014/main" id="{AE6C27D9-D9A7-4119-8BEF-C7DC10A80867}"/>
              </a:ext>
            </a:extLst>
          </p:cNvPr>
          <p:cNvSpPr txBox="1"/>
          <p:nvPr/>
        </p:nvSpPr>
        <p:spPr>
          <a:xfrm>
            <a:off x="10266028" y="5299320"/>
            <a:ext cx="1717137" cy="338554"/>
          </a:xfrm>
          <a:prstGeom prst="rect">
            <a:avLst/>
          </a:prstGeom>
          <a:noFill/>
        </p:spPr>
        <p:txBody>
          <a:bodyPr wrap="none" rtlCol="0">
            <a:spAutoFit/>
          </a:bodyPr>
          <a:lstStyle/>
          <a:p>
            <a:r>
              <a:rPr lang="ko-KR" altLang="en-US" sz="1600" spc="-150" dirty="0">
                <a:solidFill>
                  <a:schemeClr val="tx1">
                    <a:lumMod val="75000"/>
                    <a:lumOff val="25000"/>
                  </a:schemeClr>
                </a:solidFill>
                <a:latin typeface="+mj-ea"/>
                <a:ea typeface="+mj-ea"/>
              </a:rPr>
              <a:t>소제목을 입력하세요</a:t>
            </a:r>
          </a:p>
        </p:txBody>
      </p:sp>
      <p:sp>
        <p:nvSpPr>
          <p:cNvPr id="74" name="TextBox 73">
            <a:extLst>
              <a:ext uri="{FF2B5EF4-FFF2-40B4-BE49-F238E27FC236}">
                <a16:creationId xmlns:a16="http://schemas.microsoft.com/office/drawing/2014/main" id="{986569B1-1A9B-4A27-934C-41E3654AFD7F}"/>
              </a:ext>
            </a:extLst>
          </p:cNvPr>
          <p:cNvSpPr txBox="1"/>
          <p:nvPr/>
        </p:nvSpPr>
        <p:spPr>
          <a:xfrm>
            <a:off x="6391830" y="-589874"/>
            <a:ext cx="5766257" cy="1569660"/>
          </a:xfrm>
          <a:prstGeom prst="rect">
            <a:avLst/>
          </a:prstGeom>
          <a:noFill/>
        </p:spPr>
        <p:txBody>
          <a:bodyPr wrap="square" rtlCol="0">
            <a:spAutoFit/>
          </a:bodyPr>
          <a:lstStyle/>
          <a:p>
            <a:pPr algn="just"/>
            <a:r>
              <a:rPr lang="en-US" altLang="ko-KR" sz="1200" dirty="0">
                <a:solidFill>
                  <a:schemeClr val="tx1">
                    <a:lumMod val="75000"/>
                    <a:lumOff val="25000"/>
                  </a:schemeClr>
                </a:solidFill>
                <a:latin typeface="+mn-ea"/>
              </a:rPr>
              <a:t>2018 UAM Blueprint </a:t>
            </a:r>
          </a:p>
          <a:p>
            <a:pPr algn="just"/>
            <a:r>
              <a:rPr lang="en-US" altLang="ko-KR" sz="1200" dirty="0">
                <a:solidFill>
                  <a:schemeClr val="tx1">
                    <a:lumMod val="75000"/>
                    <a:lumOff val="25000"/>
                  </a:schemeClr>
                </a:solidFill>
                <a:latin typeface="+mn-ea"/>
              </a:rPr>
              <a:t>2019 Honeywell</a:t>
            </a:r>
          </a:p>
          <a:p>
            <a:pPr algn="just"/>
            <a:r>
              <a:rPr lang="en-US" altLang="ko-KR" sz="1200" dirty="0">
                <a:solidFill>
                  <a:schemeClr val="tx1">
                    <a:lumMod val="75000"/>
                    <a:lumOff val="25000"/>
                  </a:schemeClr>
                </a:solidFill>
                <a:latin typeface="+mn-ea"/>
              </a:rPr>
              <a:t>2020 FAA and NASA : FAA NextGen</a:t>
            </a:r>
          </a:p>
          <a:p>
            <a:pPr algn="just"/>
            <a:r>
              <a:rPr lang="en-US" altLang="ko-KR" sz="1200" dirty="0" err="1">
                <a:solidFill>
                  <a:schemeClr val="tx1">
                    <a:lumMod val="75000"/>
                    <a:lumOff val="25000"/>
                  </a:schemeClr>
                </a:solidFill>
                <a:latin typeface="+mn-ea"/>
              </a:rPr>
              <a:t>ConOps</a:t>
            </a:r>
            <a:endParaRPr lang="en-US" altLang="ko-KR" sz="1200" dirty="0">
              <a:solidFill>
                <a:schemeClr val="tx1">
                  <a:lumMod val="75000"/>
                  <a:lumOff val="25000"/>
                </a:schemeClr>
              </a:solidFill>
              <a:latin typeface="+mn-ea"/>
            </a:endParaRPr>
          </a:p>
          <a:p>
            <a:pPr algn="just"/>
            <a:r>
              <a:rPr lang="en-US" altLang="ko-KR" sz="1200" dirty="0">
                <a:solidFill>
                  <a:schemeClr val="tx1">
                    <a:lumMod val="75000"/>
                    <a:lumOff val="25000"/>
                  </a:schemeClr>
                </a:solidFill>
                <a:latin typeface="+mn-ea"/>
              </a:rPr>
              <a:t>2020 Embraer and </a:t>
            </a:r>
            <a:r>
              <a:rPr lang="en-US" altLang="ko-KR" sz="1200" dirty="0" err="1">
                <a:solidFill>
                  <a:schemeClr val="tx1">
                    <a:lumMod val="75000"/>
                    <a:lumOff val="25000"/>
                  </a:schemeClr>
                </a:solidFill>
                <a:latin typeface="+mn-ea"/>
              </a:rPr>
              <a:t>Airservices</a:t>
            </a:r>
            <a:r>
              <a:rPr lang="en-US" altLang="ko-KR" sz="1200" dirty="0">
                <a:solidFill>
                  <a:schemeClr val="tx1">
                    <a:lumMod val="75000"/>
                    <a:lumOff val="25000"/>
                  </a:schemeClr>
                </a:solidFill>
                <a:latin typeface="+mn-ea"/>
              </a:rPr>
              <a:t> </a:t>
            </a:r>
            <a:r>
              <a:rPr lang="en-US" altLang="ko-KR" sz="1200" dirty="0" err="1">
                <a:solidFill>
                  <a:schemeClr val="tx1">
                    <a:lumMod val="75000"/>
                    <a:lumOff val="25000"/>
                  </a:schemeClr>
                </a:solidFill>
                <a:latin typeface="+mn-ea"/>
              </a:rPr>
              <a:t>Austrialia</a:t>
            </a:r>
            <a:r>
              <a:rPr lang="en-US" altLang="ko-KR" sz="1200" dirty="0">
                <a:solidFill>
                  <a:schemeClr val="tx1">
                    <a:lumMod val="75000"/>
                    <a:lumOff val="25000"/>
                  </a:schemeClr>
                </a:solidFill>
                <a:latin typeface="+mn-ea"/>
              </a:rPr>
              <a:t> UAM </a:t>
            </a:r>
            <a:r>
              <a:rPr lang="en-US" altLang="ko-KR" sz="1200" dirty="0" err="1">
                <a:solidFill>
                  <a:schemeClr val="tx1">
                    <a:lumMod val="75000"/>
                    <a:lumOff val="25000"/>
                  </a:schemeClr>
                </a:solidFill>
                <a:latin typeface="+mn-ea"/>
              </a:rPr>
              <a:t>Conops</a:t>
            </a:r>
            <a:r>
              <a:rPr lang="en-US" altLang="ko-KR" sz="1200" dirty="0">
                <a:solidFill>
                  <a:schemeClr val="tx1">
                    <a:lumMod val="75000"/>
                    <a:lumOff val="25000"/>
                  </a:schemeClr>
                </a:solidFill>
                <a:latin typeface="+mn-ea"/>
              </a:rPr>
              <a:t> v1. </a:t>
            </a:r>
          </a:p>
          <a:p>
            <a:pPr algn="just"/>
            <a:r>
              <a:rPr lang="en-US" altLang="ko-KR" sz="1200" dirty="0">
                <a:solidFill>
                  <a:schemeClr val="tx1">
                    <a:lumMod val="75000"/>
                    <a:lumOff val="25000"/>
                  </a:schemeClr>
                </a:solidFill>
                <a:latin typeface="+mn-ea"/>
              </a:rPr>
              <a:t>2021 EASA </a:t>
            </a:r>
            <a:r>
              <a:rPr lang="en-US" altLang="ko-KR" sz="1200" dirty="0" err="1">
                <a:solidFill>
                  <a:schemeClr val="tx1">
                    <a:lumMod val="75000"/>
                    <a:lumOff val="25000"/>
                  </a:schemeClr>
                </a:solidFill>
                <a:latin typeface="+mn-ea"/>
              </a:rPr>
              <a:t>ConOps</a:t>
            </a:r>
            <a:r>
              <a:rPr lang="en-US" altLang="ko-KR" sz="1200" dirty="0">
                <a:solidFill>
                  <a:schemeClr val="tx1">
                    <a:lumMod val="75000"/>
                    <a:lumOff val="25000"/>
                  </a:schemeClr>
                </a:solidFill>
                <a:latin typeface="+mn-ea"/>
              </a:rPr>
              <a:t> </a:t>
            </a:r>
          </a:p>
          <a:p>
            <a:pPr algn="just"/>
            <a:endParaRPr lang="en-US" altLang="ko-KR" sz="1200" dirty="0">
              <a:solidFill>
                <a:schemeClr val="tx1">
                  <a:lumMod val="75000"/>
                  <a:lumOff val="25000"/>
                </a:schemeClr>
              </a:solidFill>
              <a:latin typeface="+mn-ea"/>
            </a:endParaRPr>
          </a:p>
          <a:p>
            <a:pPr algn="just"/>
            <a:endParaRPr lang="ko-KR" altLang="en-US" sz="1200" dirty="0">
              <a:solidFill>
                <a:schemeClr val="tx1">
                  <a:lumMod val="75000"/>
                  <a:lumOff val="25000"/>
                </a:schemeClr>
              </a:solidFill>
              <a:latin typeface="+mn-ea"/>
            </a:endParaRPr>
          </a:p>
        </p:txBody>
      </p:sp>
      <p:sp>
        <p:nvSpPr>
          <p:cNvPr id="75" name="직사각형 60">
            <a:extLst>
              <a:ext uri="{FF2B5EF4-FFF2-40B4-BE49-F238E27FC236}">
                <a16:creationId xmlns:a16="http://schemas.microsoft.com/office/drawing/2014/main" id="{992163CD-47B0-45FF-9D3D-3490DFB6EFD2}"/>
              </a:ext>
            </a:extLst>
          </p:cNvPr>
          <p:cNvSpPr/>
          <p:nvPr/>
        </p:nvSpPr>
        <p:spPr>
          <a:xfrm>
            <a:off x="10354703" y="4322849"/>
            <a:ext cx="1172848" cy="8021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332227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0515600" cy="835698"/>
          </a:xfrm>
        </p:spPr>
        <p:txBody>
          <a:bodyPr>
            <a:normAutofit/>
          </a:bodyPr>
          <a:lstStyle/>
          <a:p>
            <a:r>
              <a:rPr lang="en-US" altLang="ko-KR" sz="3200" dirty="0">
                <a:latin typeface="+mn-lt"/>
              </a:rPr>
              <a:t>Status of UAM technology</a:t>
            </a:r>
            <a:endParaRPr lang="ko-KR" altLang="en-US" sz="3200" dirty="0">
              <a:latin typeface="+mn-lt"/>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Joby Aviation Welcomes New $75M Investment from Uber as it Acquires Uber  Elevate and Expands Partnership | Joby">
            <a:extLst>
              <a:ext uri="{FF2B5EF4-FFF2-40B4-BE49-F238E27FC236}">
                <a16:creationId xmlns:a16="http://schemas.microsoft.com/office/drawing/2014/main" id="{5322430E-A360-488A-A3CF-BB5284D5D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49" y="1389808"/>
            <a:ext cx="3519133" cy="17419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ABB5F08-4F3D-4BE1-A8DD-7BFB56FD0CCF}"/>
              </a:ext>
            </a:extLst>
          </p:cNvPr>
          <p:cNvSpPr txBox="1"/>
          <p:nvPr/>
        </p:nvSpPr>
        <p:spPr>
          <a:xfrm>
            <a:off x="923148" y="1034099"/>
            <a:ext cx="3519133" cy="369332"/>
          </a:xfrm>
          <a:prstGeom prst="rect">
            <a:avLst/>
          </a:prstGeom>
          <a:noFill/>
        </p:spPr>
        <p:txBody>
          <a:bodyPr wrap="square" rtlCol="0">
            <a:spAutoFit/>
          </a:bodyPr>
          <a:lstStyle/>
          <a:p>
            <a:pPr algn="ctr"/>
            <a:r>
              <a:rPr lang="en-US" altLang="ko-KR" dirty="0" err="1"/>
              <a:t>Joby</a:t>
            </a:r>
            <a:r>
              <a:rPr lang="en-US" altLang="ko-KR" dirty="0"/>
              <a:t> Aviation</a:t>
            </a:r>
            <a:endParaRPr lang="ko-KR" altLang="en-US" dirty="0"/>
          </a:p>
        </p:txBody>
      </p:sp>
      <p:pic>
        <p:nvPicPr>
          <p:cNvPr id="1028" name="Picture 4" descr="Volocopter Created a Flying Taxi You Can Hail With Your Smartphone">
            <a:extLst>
              <a:ext uri="{FF2B5EF4-FFF2-40B4-BE49-F238E27FC236}">
                <a16:creationId xmlns:a16="http://schemas.microsoft.com/office/drawing/2014/main" id="{484A8FA3-4D11-49E8-912F-05C3AB8397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30"/>
          <a:stretch/>
        </p:blipFill>
        <p:spPr bwMode="auto">
          <a:xfrm>
            <a:off x="923149" y="3897913"/>
            <a:ext cx="3519133" cy="18388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D357D54-3B74-4AC8-9023-336F500A67BB}"/>
              </a:ext>
            </a:extLst>
          </p:cNvPr>
          <p:cNvSpPr txBox="1"/>
          <p:nvPr/>
        </p:nvSpPr>
        <p:spPr>
          <a:xfrm>
            <a:off x="1190988" y="3501213"/>
            <a:ext cx="2983454" cy="369332"/>
          </a:xfrm>
          <a:prstGeom prst="rect">
            <a:avLst/>
          </a:prstGeom>
          <a:noFill/>
        </p:spPr>
        <p:txBody>
          <a:bodyPr wrap="square" rtlCol="0">
            <a:spAutoFit/>
          </a:bodyPr>
          <a:lstStyle/>
          <a:p>
            <a:pPr algn="ctr"/>
            <a:r>
              <a:rPr lang="en-US" altLang="ko-KR" dirty="0" err="1"/>
              <a:t>Volocopter</a:t>
            </a:r>
            <a:endParaRPr lang="ko-KR" altLang="en-US" dirty="0"/>
          </a:p>
        </p:txBody>
      </p:sp>
      <p:pic>
        <p:nvPicPr>
          <p:cNvPr id="1030" name="Picture 6" descr="내년 첫 이륙 시험비행＂…한화시스템, UAM 개발 속도↑">
            <a:extLst>
              <a:ext uri="{FF2B5EF4-FFF2-40B4-BE49-F238E27FC236}">
                <a16:creationId xmlns:a16="http://schemas.microsoft.com/office/drawing/2014/main" id="{E44BD1B5-3096-4D5F-9F52-0D10E401B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763" y="1389798"/>
            <a:ext cx="3110105" cy="17498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DD2A570-A5AC-495A-A1F8-770740E3AFF5}"/>
              </a:ext>
            </a:extLst>
          </p:cNvPr>
          <p:cNvSpPr txBox="1"/>
          <p:nvPr/>
        </p:nvSpPr>
        <p:spPr>
          <a:xfrm>
            <a:off x="4814762" y="1006741"/>
            <a:ext cx="3110105" cy="369332"/>
          </a:xfrm>
          <a:prstGeom prst="rect">
            <a:avLst/>
          </a:prstGeom>
          <a:noFill/>
        </p:spPr>
        <p:txBody>
          <a:bodyPr wrap="square" rtlCol="0">
            <a:spAutoFit/>
          </a:bodyPr>
          <a:lstStyle/>
          <a:p>
            <a:pPr algn="ctr"/>
            <a:r>
              <a:rPr lang="en-US" altLang="ko-KR" dirty="0" err="1"/>
              <a:t>Hanhwa</a:t>
            </a:r>
            <a:r>
              <a:rPr lang="en-US" altLang="ko-KR" dirty="0"/>
              <a:t> Systems</a:t>
            </a:r>
            <a:endParaRPr lang="ko-KR" altLang="en-US" dirty="0"/>
          </a:p>
        </p:txBody>
      </p:sp>
      <p:pic>
        <p:nvPicPr>
          <p:cNvPr id="1032" name="Picture 8" descr="Hyundai Motor to Accelerate Urban Air Mobility Test Flights in Partnership  with Incheon Airport, Hyundai Construction, KT">
            <a:extLst>
              <a:ext uri="{FF2B5EF4-FFF2-40B4-BE49-F238E27FC236}">
                <a16:creationId xmlns:a16="http://schemas.microsoft.com/office/drawing/2014/main" id="{A3A5B13D-7ACD-443F-8FB0-868D69299C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762" y="3870545"/>
            <a:ext cx="4299671" cy="285762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0BD0EBB-A498-4A36-94C2-BF874019F69E}"/>
              </a:ext>
            </a:extLst>
          </p:cNvPr>
          <p:cNvSpPr txBox="1"/>
          <p:nvPr/>
        </p:nvSpPr>
        <p:spPr>
          <a:xfrm>
            <a:off x="5472870" y="3477512"/>
            <a:ext cx="2983454" cy="369332"/>
          </a:xfrm>
          <a:prstGeom prst="rect">
            <a:avLst/>
          </a:prstGeom>
          <a:noFill/>
        </p:spPr>
        <p:txBody>
          <a:bodyPr wrap="square" rtlCol="0">
            <a:spAutoFit/>
          </a:bodyPr>
          <a:lstStyle/>
          <a:p>
            <a:pPr algn="ctr"/>
            <a:r>
              <a:rPr lang="en-US" altLang="ko-KR" dirty="0"/>
              <a:t>Hyundai Motor</a:t>
            </a:r>
            <a:endParaRPr lang="ko-KR" altLang="en-US" dirty="0"/>
          </a:p>
        </p:txBody>
      </p:sp>
    </p:spTree>
    <p:extLst>
      <p:ext uri="{BB962C8B-B14F-4D97-AF65-F5344CB8AC3E}">
        <p14:creationId xmlns:p14="http://schemas.microsoft.com/office/powerpoint/2010/main" val="237191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6">
            <a:extLst>
              <a:ext uri="{FF2B5EF4-FFF2-40B4-BE49-F238E27FC236}">
                <a16:creationId xmlns:a16="http://schemas.microsoft.com/office/drawing/2014/main" id="{73928F03-77CF-4850-8EE0-FDF60FD8B9B8}"/>
              </a:ext>
            </a:extLst>
          </p:cNvPr>
          <p:cNvSpPr/>
          <p:nvPr/>
        </p:nvSpPr>
        <p:spPr>
          <a:xfrm>
            <a:off x="1086539" y="1502129"/>
            <a:ext cx="4902200" cy="2235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직사각형 7">
            <a:extLst>
              <a:ext uri="{FF2B5EF4-FFF2-40B4-BE49-F238E27FC236}">
                <a16:creationId xmlns:a16="http://schemas.microsoft.com/office/drawing/2014/main" id="{304AB8D3-7CE8-4FD6-A08C-BDEBDBD17AE4}"/>
              </a:ext>
            </a:extLst>
          </p:cNvPr>
          <p:cNvSpPr/>
          <p:nvPr/>
        </p:nvSpPr>
        <p:spPr>
          <a:xfrm>
            <a:off x="6217339" y="1502128"/>
            <a:ext cx="4902200" cy="22351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3" name="직사각형 9">
            <a:extLst>
              <a:ext uri="{FF2B5EF4-FFF2-40B4-BE49-F238E27FC236}">
                <a16:creationId xmlns:a16="http://schemas.microsoft.com/office/drawing/2014/main" id="{D03D4B8F-9B4E-4EE0-8638-4EF960ED9F93}"/>
              </a:ext>
            </a:extLst>
          </p:cNvPr>
          <p:cNvSpPr/>
          <p:nvPr/>
        </p:nvSpPr>
        <p:spPr>
          <a:xfrm>
            <a:off x="1086539" y="3934394"/>
            <a:ext cx="4902200" cy="223519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dirty="0">
              <a:solidFill>
                <a:schemeClr val="bg1"/>
              </a:solidFill>
            </a:endParaRPr>
          </a:p>
        </p:txBody>
      </p:sp>
      <p:sp>
        <p:nvSpPr>
          <p:cNvPr id="14" name="직사각형 10">
            <a:extLst>
              <a:ext uri="{FF2B5EF4-FFF2-40B4-BE49-F238E27FC236}">
                <a16:creationId xmlns:a16="http://schemas.microsoft.com/office/drawing/2014/main" id="{CDD4E095-D323-495F-B9AB-B3A49E62C75F}"/>
              </a:ext>
            </a:extLst>
          </p:cNvPr>
          <p:cNvSpPr/>
          <p:nvPr/>
        </p:nvSpPr>
        <p:spPr>
          <a:xfrm>
            <a:off x="6217339" y="3934393"/>
            <a:ext cx="4902200" cy="2235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3185872" cy="535531"/>
          </a:xfrm>
          <a:prstGeom prst="rect">
            <a:avLst/>
          </a:prstGeom>
          <a:noFill/>
        </p:spPr>
        <p:txBody>
          <a:bodyPr wrap="none" rtlCol="0">
            <a:spAutoFit/>
          </a:bodyPr>
          <a:lstStyle/>
          <a:p>
            <a:pPr defTabSz="914400" latinLnBrk="1">
              <a:lnSpc>
                <a:spcPct val="90000"/>
              </a:lnSpc>
              <a:spcBef>
                <a:spcPct val="0"/>
              </a:spcBef>
            </a:pPr>
            <a:r>
              <a:rPr lang="en-US" altLang="ko-KR" sz="3200" dirty="0">
                <a:ea typeface="+mj-ea"/>
                <a:cs typeface="+mj-cs"/>
              </a:rPr>
              <a:t>UAM Policy Issues</a:t>
            </a:r>
            <a:endParaRPr lang="ko-KR" altLang="en-US" sz="3200" dirty="0">
              <a:ea typeface="+mj-ea"/>
              <a:cs typeface="+mj-cs"/>
            </a:endParaRPr>
          </a:p>
        </p:txBody>
      </p:sp>
      <p:sp>
        <p:nvSpPr>
          <p:cNvPr id="16" name="TextBox 15">
            <a:extLst>
              <a:ext uri="{FF2B5EF4-FFF2-40B4-BE49-F238E27FC236}">
                <a16:creationId xmlns:a16="http://schemas.microsoft.com/office/drawing/2014/main" id="{8A871645-E31C-4CC3-8267-552F89CFCF2E}"/>
              </a:ext>
            </a:extLst>
          </p:cNvPr>
          <p:cNvSpPr txBox="1"/>
          <p:nvPr/>
        </p:nvSpPr>
        <p:spPr>
          <a:xfrm>
            <a:off x="4207311" y="3187048"/>
            <a:ext cx="1621598" cy="461665"/>
          </a:xfrm>
          <a:prstGeom prst="rect">
            <a:avLst/>
          </a:prstGeom>
          <a:solidFill>
            <a:schemeClr val="bg2"/>
          </a:solidFill>
        </p:spPr>
        <p:txBody>
          <a:bodyPr wrap="none" rtlCol="0">
            <a:spAutoFit/>
          </a:bodyPr>
          <a:lstStyle/>
          <a:p>
            <a:pPr algn="r"/>
            <a:r>
              <a:rPr lang="pt-BR" altLang="ko-KR" sz="2400" b="1" dirty="0">
                <a:solidFill>
                  <a:schemeClr val="tx1">
                    <a:lumMod val="75000"/>
                    <a:lumOff val="25000"/>
                  </a:schemeClr>
                </a:solidFill>
              </a:rPr>
              <a:t>Technology</a:t>
            </a:r>
            <a:endParaRPr lang="ko-KR" altLang="en-US" sz="2400" b="1" dirty="0">
              <a:solidFill>
                <a:schemeClr val="tx1">
                  <a:lumMod val="75000"/>
                  <a:lumOff val="25000"/>
                </a:schemeClr>
              </a:solidFill>
            </a:endParaRPr>
          </a:p>
        </p:txBody>
      </p:sp>
      <p:sp>
        <p:nvSpPr>
          <p:cNvPr id="17" name="직사각형 13">
            <a:extLst>
              <a:ext uri="{FF2B5EF4-FFF2-40B4-BE49-F238E27FC236}">
                <a16:creationId xmlns:a16="http://schemas.microsoft.com/office/drawing/2014/main" id="{17ED63B4-EDF0-40C6-952A-BA2EFB77D808}"/>
              </a:ext>
            </a:extLst>
          </p:cNvPr>
          <p:cNvSpPr/>
          <p:nvPr/>
        </p:nvSpPr>
        <p:spPr>
          <a:xfrm>
            <a:off x="6336295" y="3144506"/>
            <a:ext cx="482600" cy="48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j-lt"/>
            </a:endParaRPr>
          </a:p>
        </p:txBody>
      </p:sp>
      <p:sp>
        <p:nvSpPr>
          <p:cNvPr id="18" name="TextBox 17">
            <a:extLst>
              <a:ext uri="{FF2B5EF4-FFF2-40B4-BE49-F238E27FC236}">
                <a16:creationId xmlns:a16="http://schemas.microsoft.com/office/drawing/2014/main" id="{93D8C4EE-D907-4020-B35D-EC64D2D56D9F}"/>
              </a:ext>
            </a:extLst>
          </p:cNvPr>
          <p:cNvSpPr txBox="1"/>
          <p:nvPr/>
        </p:nvSpPr>
        <p:spPr>
          <a:xfrm>
            <a:off x="6335143" y="3187048"/>
            <a:ext cx="1945469" cy="461665"/>
          </a:xfrm>
          <a:prstGeom prst="rect">
            <a:avLst/>
          </a:prstGeom>
          <a:solidFill>
            <a:schemeClr val="bg2"/>
          </a:solidFill>
          <a:ln>
            <a:noFill/>
          </a:ln>
        </p:spPr>
        <p:txBody>
          <a:bodyPr wrap="none" rtlCol="0">
            <a:spAutoFit/>
          </a:bodyPr>
          <a:lstStyle/>
          <a:p>
            <a:r>
              <a:rPr lang="pt-BR" altLang="ko-KR" sz="2400" b="1" dirty="0">
                <a:solidFill>
                  <a:schemeClr val="tx1">
                    <a:lumMod val="75000"/>
                    <a:lumOff val="25000"/>
                  </a:schemeClr>
                </a:solidFill>
              </a:rPr>
              <a:t>Infrastructure</a:t>
            </a:r>
            <a:endParaRPr lang="ko-KR" altLang="en-US" sz="2400"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80B19176-F71A-4A19-A1CA-CD89FD9EACC6}"/>
              </a:ext>
            </a:extLst>
          </p:cNvPr>
          <p:cNvSpPr txBox="1"/>
          <p:nvPr/>
        </p:nvSpPr>
        <p:spPr>
          <a:xfrm>
            <a:off x="2710940" y="4065024"/>
            <a:ext cx="3117969" cy="461665"/>
          </a:xfrm>
          <a:prstGeom prst="rect">
            <a:avLst/>
          </a:prstGeom>
          <a:solidFill>
            <a:schemeClr val="bg2"/>
          </a:solidFill>
        </p:spPr>
        <p:txBody>
          <a:bodyPr wrap="none" rtlCol="0">
            <a:spAutoFit/>
          </a:bodyPr>
          <a:lstStyle/>
          <a:p>
            <a:pPr algn="r"/>
            <a:r>
              <a:rPr lang="en-US" altLang="ko-KR" sz="2400" b="1" dirty="0">
                <a:solidFill>
                  <a:schemeClr val="tx1">
                    <a:lumMod val="75000"/>
                    <a:lumOff val="25000"/>
                  </a:schemeClr>
                </a:solidFill>
              </a:rPr>
              <a:t>Societal considerations</a:t>
            </a:r>
            <a:endParaRPr lang="ko-KR" altLang="en-US" sz="2400" b="1" dirty="0">
              <a:solidFill>
                <a:schemeClr val="tx1">
                  <a:lumMod val="75000"/>
                  <a:lumOff val="25000"/>
                </a:schemeClr>
              </a:solidFill>
            </a:endParaRPr>
          </a:p>
        </p:txBody>
      </p:sp>
      <p:sp>
        <p:nvSpPr>
          <p:cNvPr id="22" name="TextBox 21">
            <a:extLst>
              <a:ext uri="{FF2B5EF4-FFF2-40B4-BE49-F238E27FC236}">
                <a16:creationId xmlns:a16="http://schemas.microsoft.com/office/drawing/2014/main" id="{30FDB0D4-9EB6-4F60-9349-50D759FCC18C}"/>
              </a:ext>
            </a:extLst>
          </p:cNvPr>
          <p:cNvSpPr txBox="1"/>
          <p:nvPr/>
        </p:nvSpPr>
        <p:spPr>
          <a:xfrm>
            <a:off x="6335143" y="4065024"/>
            <a:ext cx="1557478" cy="461665"/>
          </a:xfrm>
          <a:prstGeom prst="rect">
            <a:avLst/>
          </a:prstGeom>
          <a:solidFill>
            <a:schemeClr val="bg2"/>
          </a:solidFill>
        </p:spPr>
        <p:txBody>
          <a:bodyPr wrap="none" rtlCol="0">
            <a:spAutoFit/>
          </a:bodyPr>
          <a:lstStyle/>
          <a:p>
            <a:r>
              <a:rPr lang="en-US" altLang="ko-KR" sz="2400" b="1" dirty="0">
                <a:solidFill>
                  <a:schemeClr val="tx1">
                    <a:lumMod val="75000"/>
                    <a:lumOff val="25000"/>
                  </a:schemeClr>
                </a:solidFill>
              </a:rPr>
              <a:t>Regulation</a:t>
            </a:r>
            <a:endParaRPr lang="ko-KR" altLang="en-US" sz="2400" b="1" dirty="0">
              <a:solidFill>
                <a:schemeClr val="tx1">
                  <a:lumMod val="75000"/>
                  <a:lumOff val="25000"/>
                </a:schemeClr>
              </a:solidFill>
            </a:endParaRPr>
          </a:p>
        </p:txBody>
      </p:sp>
      <p:sp>
        <p:nvSpPr>
          <p:cNvPr id="29" name="TextBox 28">
            <a:extLst>
              <a:ext uri="{FF2B5EF4-FFF2-40B4-BE49-F238E27FC236}">
                <a16:creationId xmlns:a16="http://schemas.microsoft.com/office/drawing/2014/main" id="{90326695-CF27-4769-B185-57944F3FEF7F}"/>
              </a:ext>
            </a:extLst>
          </p:cNvPr>
          <p:cNvSpPr txBox="1"/>
          <p:nvPr/>
        </p:nvSpPr>
        <p:spPr>
          <a:xfrm>
            <a:off x="1266601" y="1668788"/>
            <a:ext cx="3603230" cy="1711366"/>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altLang="ko-KR" dirty="0"/>
              <a:t>Vehicle configurations</a:t>
            </a:r>
          </a:p>
          <a:p>
            <a:pPr marL="285750" indent="-285750">
              <a:lnSpc>
                <a:spcPct val="150000"/>
              </a:lnSpc>
              <a:buFont typeface="Wingdings" panose="05000000000000000000" pitchFamily="2" charset="2"/>
              <a:buChar char="§"/>
            </a:pPr>
            <a:r>
              <a:rPr lang="en-US" altLang="ko-KR" dirty="0"/>
              <a:t>Top-Level Aircraft Requirements</a:t>
            </a:r>
          </a:p>
          <a:p>
            <a:pPr marL="285750" indent="-285750">
              <a:lnSpc>
                <a:spcPct val="150000"/>
              </a:lnSpc>
              <a:buFont typeface="Wingdings" panose="05000000000000000000" pitchFamily="2" charset="2"/>
              <a:buChar char="§"/>
            </a:pPr>
            <a:r>
              <a:rPr lang="en-US" altLang="ko-KR" dirty="0"/>
              <a:t>Range, Flight time, Passengers</a:t>
            </a:r>
          </a:p>
          <a:p>
            <a:pPr marL="285750" indent="-285750">
              <a:lnSpc>
                <a:spcPct val="150000"/>
              </a:lnSpc>
              <a:buFont typeface="Wingdings" panose="05000000000000000000" pitchFamily="2" charset="2"/>
              <a:buChar char="§"/>
            </a:pPr>
            <a:r>
              <a:rPr lang="en-US" altLang="ko-KR" dirty="0"/>
              <a:t>Propulsion system</a:t>
            </a:r>
          </a:p>
        </p:txBody>
      </p:sp>
      <p:sp>
        <p:nvSpPr>
          <p:cNvPr id="30" name="TextBox 29">
            <a:extLst>
              <a:ext uri="{FF2B5EF4-FFF2-40B4-BE49-F238E27FC236}">
                <a16:creationId xmlns:a16="http://schemas.microsoft.com/office/drawing/2014/main" id="{57F77EBF-0A4D-4D87-A0BA-7CBAC6A181E8}"/>
              </a:ext>
            </a:extLst>
          </p:cNvPr>
          <p:cNvSpPr txBox="1"/>
          <p:nvPr/>
        </p:nvSpPr>
        <p:spPr>
          <a:xfrm>
            <a:off x="6403014" y="1706514"/>
            <a:ext cx="3948453" cy="1711366"/>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altLang="ko-KR" dirty="0"/>
              <a:t>Vertiport installation</a:t>
            </a:r>
          </a:p>
          <a:p>
            <a:pPr marL="285750" indent="-285750">
              <a:lnSpc>
                <a:spcPct val="150000"/>
              </a:lnSpc>
              <a:buFont typeface="Wingdings" panose="05000000000000000000" pitchFamily="2" charset="2"/>
              <a:buChar char="§"/>
            </a:pPr>
            <a:r>
              <a:rPr lang="en-US" altLang="ko-KR" dirty="0"/>
              <a:t>Air Traffic management (</a:t>
            </a:r>
            <a:r>
              <a:rPr lang="en-US" altLang="ko-KR" dirty="0" err="1"/>
              <a:t>CNSi</a:t>
            </a:r>
            <a:r>
              <a:rPr lang="en-US" altLang="ko-KR" dirty="0"/>
              <a:t>)</a:t>
            </a:r>
          </a:p>
          <a:p>
            <a:pPr marL="285750" indent="-285750">
              <a:lnSpc>
                <a:spcPct val="150000"/>
              </a:lnSpc>
              <a:buFont typeface="Wingdings" panose="05000000000000000000" pitchFamily="2" charset="2"/>
              <a:buChar char="§"/>
            </a:pPr>
            <a:r>
              <a:rPr lang="en-US" altLang="ko-KR" dirty="0"/>
              <a:t>Seamless multi-modal transportation</a:t>
            </a:r>
          </a:p>
          <a:p>
            <a:pPr marL="285750" indent="-285750">
              <a:lnSpc>
                <a:spcPct val="150000"/>
              </a:lnSpc>
              <a:buFont typeface="Wingdings" panose="05000000000000000000" pitchFamily="2" charset="2"/>
              <a:buChar char="§"/>
            </a:pPr>
            <a:endParaRPr lang="en-US" altLang="ko-KR" dirty="0"/>
          </a:p>
        </p:txBody>
      </p:sp>
      <p:sp>
        <p:nvSpPr>
          <p:cNvPr id="31" name="TextBox 30">
            <a:extLst>
              <a:ext uri="{FF2B5EF4-FFF2-40B4-BE49-F238E27FC236}">
                <a16:creationId xmlns:a16="http://schemas.microsoft.com/office/drawing/2014/main" id="{BAC2B044-8F45-4D34-9A65-391C10C42775}"/>
              </a:ext>
            </a:extLst>
          </p:cNvPr>
          <p:cNvSpPr txBox="1"/>
          <p:nvPr/>
        </p:nvSpPr>
        <p:spPr>
          <a:xfrm>
            <a:off x="6403014" y="4526689"/>
            <a:ext cx="4021678" cy="1711366"/>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altLang="ko-KR" dirty="0"/>
              <a:t>Verification of Pilot and Manufacturer</a:t>
            </a:r>
          </a:p>
          <a:p>
            <a:pPr marL="285750" indent="-285750">
              <a:lnSpc>
                <a:spcPct val="150000"/>
              </a:lnSpc>
              <a:buFont typeface="Wingdings" panose="05000000000000000000" pitchFamily="2" charset="2"/>
              <a:buChar char="§"/>
            </a:pPr>
            <a:r>
              <a:rPr lang="en-US" altLang="ko-KR" dirty="0"/>
              <a:t>AI based system automation</a:t>
            </a:r>
          </a:p>
          <a:p>
            <a:pPr marL="285750" indent="-285750">
              <a:lnSpc>
                <a:spcPct val="150000"/>
              </a:lnSpc>
              <a:buFont typeface="Wingdings" panose="05000000000000000000" pitchFamily="2" charset="2"/>
              <a:buChar char="§"/>
            </a:pPr>
            <a:r>
              <a:rPr lang="en-US" altLang="ko-KR" dirty="0"/>
              <a:t>Unmanned system</a:t>
            </a:r>
          </a:p>
          <a:p>
            <a:pPr marL="285750" indent="-285750">
              <a:lnSpc>
                <a:spcPct val="150000"/>
              </a:lnSpc>
              <a:buFont typeface="Wingdings" panose="05000000000000000000" pitchFamily="2" charset="2"/>
              <a:buChar char="§"/>
            </a:pPr>
            <a:endParaRPr lang="en-US" altLang="ko-KR" dirty="0"/>
          </a:p>
        </p:txBody>
      </p:sp>
      <p:sp>
        <p:nvSpPr>
          <p:cNvPr id="32" name="TextBox 31">
            <a:extLst>
              <a:ext uri="{FF2B5EF4-FFF2-40B4-BE49-F238E27FC236}">
                <a16:creationId xmlns:a16="http://schemas.microsoft.com/office/drawing/2014/main" id="{AAD878B1-F624-4AA6-8A15-8B816F13E8F9}"/>
              </a:ext>
            </a:extLst>
          </p:cNvPr>
          <p:cNvSpPr txBox="1"/>
          <p:nvPr/>
        </p:nvSpPr>
        <p:spPr>
          <a:xfrm>
            <a:off x="1266601" y="4526689"/>
            <a:ext cx="3345596" cy="1295868"/>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altLang="ko-KR" dirty="0"/>
              <a:t>Noise, Visual pollution, Privacy</a:t>
            </a:r>
          </a:p>
          <a:p>
            <a:pPr marL="285750" indent="-285750">
              <a:lnSpc>
                <a:spcPct val="150000"/>
              </a:lnSpc>
              <a:buFont typeface="Wingdings" panose="05000000000000000000" pitchFamily="2" charset="2"/>
              <a:buChar char="§"/>
            </a:pPr>
            <a:r>
              <a:rPr lang="en-US" altLang="ko-KR" dirty="0"/>
              <a:t>Safety </a:t>
            </a:r>
          </a:p>
          <a:p>
            <a:pPr marL="285750" indent="-285750">
              <a:lnSpc>
                <a:spcPct val="150000"/>
              </a:lnSpc>
              <a:buFont typeface="Wingdings" panose="05000000000000000000" pitchFamily="2" charset="2"/>
              <a:buChar char="§"/>
            </a:pPr>
            <a:r>
              <a:rPr lang="en-US" altLang="ko-KR" dirty="0"/>
              <a:t>Market value estimation</a:t>
            </a:r>
          </a:p>
        </p:txBody>
      </p:sp>
    </p:spTree>
    <p:extLst>
      <p:ext uri="{BB962C8B-B14F-4D97-AF65-F5344CB8AC3E}">
        <p14:creationId xmlns:p14="http://schemas.microsoft.com/office/powerpoint/2010/main" val="352435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FFA9BC9-96FB-4B17-AF51-48D81692F2D7}"/>
              </a:ext>
            </a:extLst>
          </p:cNvPr>
          <p:cNvSpPr txBox="1"/>
          <p:nvPr/>
        </p:nvSpPr>
        <p:spPr>
          <a:xfrm>
            <a:off x="329610" y="111525"/>
            <a:ext cx="5850256" cy="535531"/>
          </a:xfrm>
          <a:prstGeom prst="rect">
            <a:avLst/>
          </a:prstGeom>
          <a:noFill/>
        </p:spPr>
        <p:txBody>
          <a:bodyPr wrap="none" rtlCol="0">
            <a:spAutoFit/>
          </a:bodyPr>
          <a:lstStyle/>
          <a:p>
            <a:pPr defTabSz="914400" latinLnBrk="1">
              <a:lnSpc>
                <a:spcPct val="90000"/>
              </a:lnSpc>
              <a:spcBef>
                <a:spcPct val="0"/>
              </a:spcBef>
            </a:pPr>
            <a:r>
              <a:rPr lang="en-US" altLang="ko-KR" sz="3200" dirty="0">
                <a:ea typeface="+mj-ea"/>
                <a:cs typeface="+mj-cs"/>
              </a:rPr>
              <a:t>UAM Ecosystem: the Stakeholders</a:t>
            </a:r>
            <a:endParaRPr lang="ko-KR" altLang="en-US" sz="3200" dirty="0">
              <a:ea typeface="+mj-ea"/>
              <a:cs typeface="+mj-cs"/>
            </a:endParaRPr>
          </a:p>
        </p:txBody>
      </p:sp>
      <p:sp>
        <p:nvSpPr>
          <p:cNvPr id="10" name="TextBox 9">
            <a:extLst>
              <a:ext uri="{FF2B5EF4-FFF2-40B4-BE49-F238E27FC236}">
                <a16:creationId xmlns:a16="http://schemas.microsoft.com/office/drawing/2014/main" id="{AE140048-7F77-43C8-91FD-983143896739}"/>
              </a:ext>
            </a:extLst>
          </p:cNvPr>
          <p:cNvSpPr txBox="1"/>
          <p:nvPr/>
        </p:nvSpPr>
        <p:spPr>
          <a:xfrm>
            <a:off x="7767021" y="1486749"/>
            <a:ext cx="2983454" cy="369332"/>
          </a:xfrm>
          <a:prstGeom prst="rect">
            <a:avLst/>
          </a:prstGeom>
          <a:noFill/>
        </p:spPr>
        <p:txBody>
          <a:bodyPr wrap="square" rtlCol="0">
            <a:spAutoFit/>
          </a:bodyPr>
          <a:lstStyle/>
          <a:p>
            <a:r>
              <a:rPr lang="en-US" altLang="ko-KR" dirty="0"/>
              <a:t>FAA(2020), UAM </a:t>
            </a:r>
            <a:r>
              <a:rPr lang="en-US" altLang="ko-KR" dirty="0" err="1"/>
              <a:t>ConOps</a:t>
            </a:r>
            <a:r>
              <a:rPr lang="en-US" altLang="ko-KR" dirty="0"/>
              <a:t> v1.0 </a:t>
            </a:r>
            <a:endParaRPr lang="ko-KR" altLang="en-US" dirty="0"/>
          </a:p>
        </p:txBody>
      </p:sp>
      <p:pic>
        <p:nvPicPr>
          <p:cNvPr id="6" name="Picture 5">
            <a:extLst>
              <a:ext uri="{FF2B5EF4-FFF2-40B4-BE49-F238E27FC236}">
                <a16:creationId xmlns:a16="http://schemas.microsoft.com/office/drawing/2014/main" id="{0EE6B7B6-E2C7-4085-BDBC-CB62AC91B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11" y="1242645"/>
            <a:ext cx="5123698" cy="5184629"/>
          </a:xfrm>
          <a:prstGeom prst="rect">
            <a:avLst/>
          </a:prstGeom>
        </p:spPr>
      </p:pic>
      <p:pic>
        <p:nvPicPr>
          <p:cNvPr id="11" name="Picture 10">
            <a:extLst>
              <a:ext uri="{FF2B5EF4-FFF2-40B4-BE49-F238E27FC236}">
                <a16:creationId xmlns:a16="http://schemas.microsoft.com/office/drawing/2014/main" id="{AE111724-FE95-4D86-8C03-BD3583E44272}"/>
              </a:ext>
            </a:extLst>
          </p:cNvPr>
          <p:cNvPicPr>
            <a:picLocks noChangeAspect="1"/>
          </p:cNvPicPr>
          <p:nvPr/>
        </p:nvPicPr>
        <p:blipFill>
          <a:blip r:embed="rId3"/>
          <a:stretch>
            <a:fillRect/>
          </a:stretch>
        </p:blipFill>
        <p:spPr>
          <a:xfrm>
            <a:off x="5819639" y="1772851"/>
            <a:ext cx="6315009" cy="3950997"/>
          </a:xfrm>
          <a:prstGeom prst="rect">
            <a:avLst/>
          </a:prstGeom>
        </p:spPr>
      </p:pic>
      <p:sp>
        <p:nvSpPr>
          <p:cNvPr id="12" name="TextBox 11">
            <a:extLst>
              <a:ext uri="{FF2B5EF4-FFF2-40B4-BE49-F238E27FC236}">
                <a16:creationId xmlns:a16="http://schemas.microsoft.com/office/drawing/2014/main" id="{9969838B-0687-4172-8ECB-B4E1345038DD}"/>
              </a:ext>
            </a:extLst>
          </p:cNvPr>
          <p:cNvSpPr txBox="1"/>
          <p:nvPr/>
        </p:nvSpPr>
        <p:spPr>
          <a:xfrm>
            <a:off x="1577533" y="873313"/>
            <a:ext cx="2983454" cy="369332"/>
          </a:xfrm>
          <a:prstGeom prst="rect">
            <a:avLst/>
          </a:prstGeom>
          <a:noFill/>
        </p:spPr>
        <p:txBody>
          <a:bodyPr wrap="square" rtlCol="0">
            <a:spAutoFit/>
          </a:bodyPr>
          <a:lstStyle/>
          <a:p>
            <a:r>
              <a:rPr lang="en-US" altLang="ko-KR" dirty="0"/>
              <a:t>KAIA(2022), K-UAM Roadmap</a:t>
            </a:r>
            <a:endParaRPr lang="ko-KR" altLang="en-US" dirty="0"/>
          </a:p>
        </p:txBody>
      </p:sp>
    </p:spTree>
    <p:extLst>
      <p:ext uri="{BB962C8B-B14F-4D97-AF65-F5344CB8AC3E}">
        <p14:creationId xmlns:p14="http://schemas.microsoft.com/office/powerpoint/2010/main" val="2267653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1985</TotalTime>
  <Words>386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맑은 고딕</vt:lpstr>
      <vt:lpstr>Arial</vt:lpstr>
      <vt:lpstr>Calibri</vt:lpstr>
      <vt:lpstr>Calibri Light</vt:lpstr>
      <vt:lpstr>Wingdings</vt:lpstr>
      <vt:lpstr>Office Theme</vt:lpstr>
      <vt:lpstr>PowerPoint Presentation</vt:lpstr>
      <vt:lpstr>Urban Air Mobility(UAM)</vt:lpstr>
      <vt:lpstr>Definition of Urban Air Mobility</vt:lpstr>
      <vt:lpstr>PowerPoint Presentation</vt:lpstr>
      <vt:lpstr>Status of UAM technology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Yunji</dc:creator>
  <cp:lastModifiedBy>Yunji</cp:lastModifiedBy>
  <cp:revision>53</cp:revision>
  <dcterms:created xsi:type="dcterms:W3CDTF">2022-10-22T11:40:11Z</dcterms:created>
  <dcterms:modified xsi:type="dcterms:W3CDTF">2022-11-13T02:56:41Z</dcterms:modified>
</cp:coreProperties>
</file>