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305" r:id="rId3"/>
    <p:sldId id="306" r:id="rId4"/>
    <p:sldId id="289" r:id="rId5"/>
    <p:sldId id="291" r:id="rId6"/>
    <p:sldId id="292" r:id="rId7"/>
    <p:sldId id="293" r:id="rId8"/>
    <p:sldId id="295" r:id="rId9"/>
    <p:sldId id="307" r:id="rId10"/>
    <p:sldId id="30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A1C56-6C7C-49BA-A9CF-AAAB1D47BD25}" type="doc">
      <dgm:prSet loTypeId="urn:microsoft.com/office/officeart/2005/8/layout/hProcess7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3348B8F6-5AE9-42A9-8FF7-03241B8A7E16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Economic value of </a:t>
          </a:r>
          <a:r>
            <a:rPr lang="en-US" b="1" dirty="0">
              <a:solidFill>
                <a:srgbClr val="FF0000"/>
              </a:solidFill>
              <a:latin typeface="Arial Narrow" panose="020B0606020202030204" pitchFamily="34" charset="0"/>
            </a:rPr>
            <a:t>knowledge</a:t>
          </a:r>
        </a:p>
      </dgm:t>
    </dgm:pt>
    <dgm:pt modelId="{26426340-4820-43A9-8DB6-F29C24323A21}" type="parTrans" cxnId="{8352BAD1-7C71-48C3-99D3-2F5050F222A9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5F4D2C89-D9A2-4DF8-BFC7-BE23594F5701}" type="sibTrans" cxnId="{8352BAD1-7C71-48C3-99D3-2F5050F222A9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EB30DD7C-244A-4489-9A35-903DEDA4D087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Knowledge increasing and becoming key to economic growth</a:t>
          </a:r>
        </a:p>
      </dgm:t>
    </dgm:pt>
    <dgm:pt modelId="{8B74F1D7-FA7C-4844-98DE-EF06B9FDD200}" type="parTrans" cxnId="{552AA8AA-3BD4-49FF-AEE7-A6467DA31ED4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55761D08-17B9-4373-96D2-B1AFBF13C76E}" type="sibTrans" cxnId="{552AA8AA-3BD4-49FF-AEE7-A6467DA31ED4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6AEE5546-0C50-4DB3-9E83-47BDA378FF4A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Rise of </a:t>
          </a:r>
          <a:r>
            <a:rPr lang="en-US" b="1" dirty="0">
              <a:solidFill>
                <a:srgbClr val="FF0000"/>
              </a:solidFill>
              <a:latin typeface="Arial Narrow" panose="020B0606020202030204" pitchFamily="34" charset="0"/>
            </a:rPr>
            <a:t>systematic</a:t>
          </a:r>
          <a:r>
            <a:rPr lang="en-US" dirty="0">
              <a:latin typeface="Arial Narrow" panose="020B0606020202030204" pitchFamily="34" charset="0"/>
            </a:rPr>
            <a:t> approaches</a:t>
          </a:r>
        </a:p>
      </dgm:t>
    </dgm:pt>
    <dgm:pt modelId="{FA7B76E4-076F-4A53-83A0-D02F767DE31F}" type="parTrans" cxnId="{B47CCFA4-C465-46CD-9798-104A5E90D75F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EECCDF55-019E-4CF6-B119-E56A268BC58B}" type="sibTrans" cxnId="{B47CCFA4-C465-46CD-9798-104A5E90D75F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3B8C4981-7A33-4D24-B9D4-9AF57153A9A9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Complex feedback and dynamic relations of actors and institutions</a:t>
          </a:r>
        </a:p>
      </dgm:t>
    </dgm:pt>
    <dgm:pt modelId="{AAA43B23-027E-42EB-83F5-AF2C913E5F42}" type="parTrans" cxnId="{9D80131D-F584-40AF-AD8A-35B203DE6CEC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31BB976B-E0B5-41DF-BD0F-F91E29C3A686}" type="sibTrans" cxnId="{9D80131D-F584-40AF-AD8A-35B203DE6CEC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D850DB43-62A7-4367-B9E5-0F1B6E60FE3F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  <a:latin typeface="Arial Narrow" panose="020B0606020202030204" pitchFamily="34" charset="0"/>
            </a:rPr>
            <a:t>Growing</a:t>
          </a:r>
          <a:r>
            <a:rPr lang="en-US" dirty="0">
              <a:latin typeface="Arial Narrow" panose="020B0606020202030204" pitchFamily="34" charset="0"/>
            </a:rPr>
            <a:t> number of institutions</a:t>
          </a:r>
        </a:p>
      </dgm:t>
    </dgm:pt>
    <dgm:pt modelId="{7DC3072B-6730-4A29-99EF-F94B4FF73119}" type="parTrans" cxnId="{0ECBFEC1-A334-4DDC-AEF5-E252A462ABFE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1B37FCF7-B4BF-4CC9-8C68-28BA33CB719E}" type="sibTrans" cxnId="{0ECBFEC1-A334-4DDC-AEF5-E252A462ABFE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D32198F7-B27A-4C07-8DF7-B481F300237F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Large number of actors and organizations with expertise involved in the diffusion of knowledge</a:t>
          </a:r>
        </a:p>
      </dgm:t>
    </dgm:pt>
    <dgm:pt modelId="{280803EF-8A95-4589-9091-6362EE44E6E6}" type="parTrans" cxnId="{C912BA11-29C5-4FA2-96CB-33D8C744C5F9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15C6DE32-24F2-4301-B470-E1B763C3392B}" type="sibTrans" cxnId="{C912BA11-29C5-4FA2-96CB-33D8C744C5F9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A5EE4B24-2277-409D-9D4D-BCAE99DEC055}" type="pres">
      <dgm:prSet presAssocID="{FD0A1C56-6C7C-49BA-A9CF-AAAB1D47BD25}" presName="Name0" presStyleCnt="0">
        <dgm:presLayoutVars>
          <dgm:dir/>
          <dgm:animLvl val="lvl"/>
          <dgm:resizeHandles val="exact"/>
        </dgm:presLayoutVars>
      </dgm:prSet>
      <dgm:spPr/>
    </dgm:pt>
    <dgm:pt modelId="{8F618C28-04FB-425E-8B79-15DAB244076B}" type="pres">
      <dgm:prSet presAssocID="{3348B8F6-5AE9-42A9-8FF7-03241B8A7E16}" presName="compositeNode" presStyleCnt="0">
        <dgm:presLayoutVars>
          <dgm:bulletEnabled val="1"/>
        </dgm:presLayoutVars>
      </dgm:prSet>
      <dgm:spPr/>
    </dgm:pt>
    <dgm:pt modelId="{8563EF18-A3F3-45D6-86B3-922509F8E569}" type="pres">
      <dgm:prSet presAssocID="{3348B8F6-5AE9-42A9-8FF7-03241B8A7E16}" presName="bgRect" presStyleLbl="node1" presStyleIdx="0" presStyleCnt="3"/>
      <dgm:spPr/>
    </dgm:pt>
    <dgm:pt modelId="{7D8D0D7B-3B8A-461F-88C8-AB401E2ED765}" type="pres">
      <dgm:prSet presAssocID="{3348B8F6-5AE9-42A9-8FF7-03241B8A7E16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1AE18B88-7EE2-4DE4-8B9C-79E443F4AB7D}" type="pres">
      <dgm:prSet presAssocID="{3348B8F6-5AE9-42A9-8FF7-03241B8A7E16}" presName="childNode" presStyleLbl="node1" presStyleIdx="0" presStyleCnt="3">
        <dgm:presLayoutVars>
          <dgm:bulletEnabled val="1"/>
        </dgm:presLayoutVars>
      </dgm:prSet>
      <dgm:spPr/>
    </dgm:pt>
    <dgm:pt modelId="{A93410CC-EFC9-40EB-B3B1-E21AF9A8D604}" type="pres">
      <dgm:prSet presAssocID="{5F4D2C89-D9A2-4DF8-BFC7-BE23594F5701}" presName="hSp" presStyleCnt="0"/>
      <dgm:spPr/>
    </dgm:pt>
    <dgm:pt modelId="{03E80FDE-D64B-4A26-8EF4-898C594B5EC9}" type="pres">
      <dgm:prSet presAssocID="{5F4D2C89-D9A2-4DF8-BFC7-BE23594F5701}" presName="vProcSp" presStyleCnt="0"/>
      <dgm:spPr/>
    </dgm:pt>
    <dgm:pt modelId="{41898092-D78E-4072-97EB-5B7F3C464EC6}" type="pres">
      <dgm:prSet presAssocID="{5F4D2C89-D9A2-4DF8-BFC7-BE23594F5701}" presName="vSp1" presStyleCnt="0"/>
      <dgm:spPr/>
    </dgm:pt>
    <dgm:pt modelId="{8A802437-E10C-4703-AFE6-6F872C35C34F}" type="pres">
      <dgm:prSet presAssocID="{5F4D2C89-D9A2-4DF8-BFC7-BE23594F5701}" presName="simulatedConn" presStyleLbl="solidFgAcc1" presStyleIdx="0" presStyleCnt="2"/>
      <dgm:spPr/>
    </dgm:pt>
    <dgm:pt modelId="{FF25B070-3FAA-40A0-B6ED-1BB3FF3A2B49}" type="pres">
      <dgm:prSet presAssocID="{5F4D2C89-D9A2-4DF8-BFC7-BE23594F5701}" presName="vSp2" presStyleCnt="0"/>
      <dgm:spPr/>
    </dgm:pt>
    <dgm:pt modelId="{ED379E63-6CB4-4921-8ECB-FC0E91E8A46B}" type="pres">
      <dgm:prSet presAssocID="{5F4D2C89-D9A2-4DF8-BFC7-BE23594F5701}" presName="sibTrans" presStyleCnt="0"/>
      <dgm:spPr/>
    </dgm:pt>
    <dgm:pt modelId="{CD176B58-C040-4385-8138-830A5C92F719}" type="pres">
      <dgm:prSet presAssocID="{6AEE5546-0C50-4DB3-9E83-47BDA378FF4A}" presName="compositeNode" presStyleCnt="0">
        <dgm:presLayoutVars>
          <dgm:bulletEnabled val="1"/>
        </dgm:presLayoutVars>
      </dgm:prSet>
      <dgm:spPr/>
    </dgm:pt>
    <dgm:pt modelId="{71637036-BE36-4FE3-AA82-CBE7BA0C9332}" type="pres">
      <dgm:prSet presAssocID="{6AEE5546-0C50-4DB3-9E83-47BDA378FF4A}" presName="bgRect" presStyleLbl="node1" presStyleIdx="1" presStyleCnt="3"/>
      <dgm:spPr/>
    </dgm:pt>
    <dgm:pt modelId="{012A9DC9-06AC-41B2-800C-E53D0899536D}" type="pres">
      <dgm:prSet presAssocID="{6AEE5546-0C50-4DB3-9E83-47BDA378FF4A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571452B-7AFC-47BF-BA99-5166C2BC90CD}" type="pres">
      <dgm:prSet presAssocID="{6AEE5546-0C50-4DB3-9E83-47BDA378FF4A}" presName="childNode" presStyleLbl="node1" presStyleIdx="1" presStyleCnt="3">
        <dgm:presLayoutVars>
          <dgm:bulletEnabled val="1"/>
        </dgm:presLayoutVars>
      </dgm:prSet>
      <dgm:spPr/>
    </dgm:pt>
    <dgm:pt modelId="{6233BE6B-FDC9-4F5B-A13A-BC7CA4C59DD8}" type="pres">
      <dgm:prSet presAssocID="{EECCDF55-019E-4CF6-B119-E56A268BC58B}" presName="hSp" presStyleCnt="0"/>
      <dgm:spPr/>
    </dgm:pt>
    <dgm:pt modelId="{E758BE6C-CF4C-4D55-B18F-D43D8FCE1FA2}" type="pres">
      <dgm:prSet presAssocID="{EECCDF55-019E-4CF6-B119-E56A268BC58B}" presName="vProcSp" presStyleCnt="0"/>
      <dgm:spPr/>
    </dgm:pt>
    <dgm:pt modelId="{97A0755D-9925-4AA1-8B76-F460B4651880}" type="pres">
      <dgm:prSet presAssocID="{EECCDF55-019E-4CF6-B119-E56A268BC58B}" presName="vSp1" presStyleCnt="0"/>
      <dgm:spPr/>
    </dgm:pt>
    <dgm:pt modelId="{BDA85BC7-D7C0-4526-9259-7D575937261C}" type="pres">
      <dgm:prSet presAssocID="{EECCDF55-019E-4CF6-B119-E56A268BC58B}" presName="simulatedConn" presStyleLbl="solidFgAcc1" presStyleIdx="1" presStyleCnt="2"/>
      <dgm:spPr/>
    </dgm:pt>
    <dgm:pt modelId="{45CCD7B2-C561-4BFF-989F-0C243D3ECED4}" type="pres">
      <dgm:prSet presAssocID="{EECCDF55-019E-4CF6-B119-E56A268BC58B}" presName="vSp2" presStyleCnt="0"/>
      <dgm:spPr/>
    </dgm:pt>
    <dgm:pt modelId="{1E5FC9D8-0A95-4B03-BDF2-FD5F482D859A}" type="pres">
      <dgm:prSet presAssocID="{EECCDF55-019E-4CF6-B119-E56A268BC58B}" presName="sibTrans" presStyleCnt="0"/>
      <dgm:spPr/>
    </dgm:pt>
    <dgm:pt modelId="{C4619F26-7BEA-4077-A53F-708A3A44C435}" type="pres">
      <dgm:prSet presAssocID="{D850DB43-62A7-4367-B9E5-0F1B6E60FE3F}" presName="compositeNode" presStyleCnt="0">
        <dgm:presLayoutVars>
          <dgm:bulletEnabled val="1"/>
        </dgm:presLayoutVars>
      </dgm:prSet>
      <dgm:spPr/>
    </dgm:pt>
    <dgm:pt modelId="{919F9B10-5758-4795-A72A-27802A5A2E39}" type="pres">
      <dgm:prSet presAssocID="{D850DB43-62A7-4367-B9E5-0F1B6E60FE3F}" presName="bgRect" presStyleLbl="node1" presStyleIdx="2" presStyleCnt="3"/>
      <dgm:spPr/>
    </dgm:pt>
    <dgm:pt modelId="{BAEADE57-B560-4E3E-9B3C-81E12F7AE304}" type="pres">
      <dgm:prSet presAssocID="{D850DB43-62A7-4367-B9E5-0F1B6E60FE3F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AB7CB511-D8AE-4277-85AA-F487BED9006B}" type="pres">
      <dgm:prSet presAssocID="{D850DB43-62A7-4367-B9E5-0F1B6E60FE3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344B5B04-2E0D-422F-BBE6-759D9AB999A7}" type="presOf" srcId="{EB30DD7C-244A-4489-9A35-903DEDA4D087}" destId="{1AE18B88-7EE2-4DE4-8B9C-79E443F4AB7D}" srcOrd="0" destOrd="0" presId="urn:microsoft.com/office/officeart/2005/8/layout/hProcess7"/>
    <dgm:cxn modelId="{EC64DD09-EB73-428A-BB02-570CB338EFB7}" type="presOf" srcId="{6AEE5546-0C50-4DB3-9E83-47BDA378FF4A}" destId="{71637036-BE36-4FE3-AA82-CBE7BA0C9332}" srcOrd="0" destOrd="0" presId="urn:microsoft.com/office/officeart/2005/8/layout/hProcess7"/>
    <dgm:cxn modelId="{C912BA11-29C5-4FA2-96CB-33D8C744C5F9}" srcId="{D850DB43-62A7-4367-B9E5-0F1B6E60FE3F}" destId="{D32198F7-B27A-4C07-8DF7-B481F300237F}" srcOrd="0" destOrd="0" parTransId="{280803EF-8A95-4589-9091-6362EE44E6E6}" sibTransId="{15C6DE32-24F2-4301-B470-E1B763C3392B}"/>
    <dgm:cxn modelId="{9D80131D-F584-40AF-AD8A-35B203DE6CEC}" srcId="{6AEE5546-0C50-4DB3-9E83-47BDA378FF4A}" destId="{3B8C4981-7A33-4D24-B9D4-9AF57153A9A9}" srcOrd="0" destOrd="0" parTransId="{AAA43B23-027E-42EB-83F5-AF2C913E5F42}" sibTransId="{31BB976B-E0B5-41DF-BD0F-F91E29C3A686}"/>
    <dgm:cxn modelId="{F282FB34-11B4-4214-99AA-5283C1C366A3}" type="presOf" srcId="{D32198F7-B27A-4C07-8DF7-B481F300237F}" destId="{AB7CB511-D8AE-4277-85AA-F487BED9006B}" srcOrd="0" destOrd="0" presId="urn:microsoft.com/office/officeart/2005/8/layout/hProcess7"/>
    <dgm:cxn modelId="{D7E9136A-F1EB-44B6-B35C-6305A2CAF0F0}" type="presOf" srcId="{3B8C4981-7A33-4D24-B9D4-9AF57153A9A9}" destId="{8571452B-7AFC-47BF-BA99-5166C2BC90CD}" srcOrd="0" destOrd="0" presId="urn:microsoft.com/office/officeart/2005/8/layout/hProcess7"/>
    <dgm:cxn modelId="{69F33985-88F2-467B-A117-D190F64022CE}" type="presOf" srcId="{6AEE5546-0C50-4DB3-9E83-47BDA378FF4A}" destId="{012A9DC9-06AC-41B2-800C-E53D0899536D}" srcOrd="1" destOrd="0" presId="urn:microsoft.com/office/officeart/2005/8/layout/hProcess7"/>
    <dgm:cxn modelId="{95A3CA8A-341C-4540-BEEF-EAEF7ABB8B41}" type="presOf" srcId="{D850DB43-62A7-4367-B9E5-0F1B6E60FE3F}" destId="{919F9B10-5758-4795-A72A-27802A5A2E39}" srcOrd="0" destOrd="0" presId="urn:microsoft.com/office/officeart/2005/8/layout/hProcess7"/>
    <dgm:cxn modelId="{B47CCFA4-C465-46CD-9798-104A5E90D75F}" srcId="{FD0A1C56-6C7C-49BA-A9CF-AAAB1D47BD25}" destId="{6AEE5546-0C50-4DB3-9E83-47BDA378FF4A}" srcOrd="1" destOrd="0" parTransId="{FA7B76E4-076F-4A53-83A0-D02F767DE31F}" sibTransId="{EECCDF55-019E-4CF6-B119-E56A268BC58B}"/>
    <dgm:cxn modelId="{7B4B29A7-3432-4F16-86F9-351AD9109778}" type="presOf" srcId="{3348B8F6-5AE9-42A9-8FF7-03241B8A7E16}" destId="{8563EF18-A3F3-45D6-86B3-922509F8E569}" srcOrd="0" destOrd="0" presId="urn:microsoft.com/office/officeart/2005/8/layout/hProcess7"/>
    <dgm:cxn modelId="{552AA8AA-3BD4-49FF-AEE7-A6467DA31ED4}" srcId="{3348B8F6-5AE9-42A9-8FF7-03241B8A7E16}" destId="{EB30DD7C-244A-4489-9A35-903DEDA4D087}" srcOrd="0" destOrd="0" parTransId="{8B74F1D7-FA7C-4844-98DE-EF06B9FDD200}" sibTransId="{55761D08-17B9-4373-96D2-B1AFBF13C76E}"/>
    <dgm:cxn modelId="{0ECBFEC1-A334-4DDC-AEF5-E252A462ABFE}" srcId="{FD0A1C56-6C7C-49BA-A9CF-AAAB1D47BD25}" destId="{D850DB43-62A7-4367-B9E5-0F1B6E60FE3F}" srcOrd="2" destOrd="0" parTransId="{7DC3072B-6730-4A29-99EF-F94B4FF73119}" sibTransId="{1B37FCF7-B4BF-4CC9-8C68-28BA33CB719E}"/>
    <dgm:cxn modelId="{8352BAD1-7C71-48C3-99D3-2F5050F222A9}" srcId="{FD0A1C56-6C7C-49BA-A9CF-AAAB1D47BD25}" destId="{3348B8F6-5AE9-42A9-8FF7-03241B8A7E16}" srcOrd="0" destOrd="0" parTransId="{26426340-4820-43A9-8DB6-F29C24323A21}" sibTransId="{5F4D2C89-D9A2-4DF8-BFC7-BE23594F5701}"/>
    <dgm:cxn modelId="{BDA2A0E6-0951-4C94-A160-67E06E2BD83E}" type="presOf" srcId="{D850DB43-62A7-4367-B9E5-0F1B6E60FE3F}" destId="{BAEADE57-B560-4E3E-9B3C-81E12F7AE304}" srcOrd="1" destOrd="0" presId="urn:microsoft.com/office/officeart/2005/8/layout/hProcess7"/>
    <dgm:cxn modelId="{B1F8A6E8-D82E-4B28-8317-C21E977A90C5}" type="presOf" srcId="{3348B8F6-5AE9-42A9-8FF7-03241B8A7E16}" destId="{7D8D0D7B-3B8A-461F-88C8-AB401E2ED765}" srcOrd="1" destOrd="0" presId="urn:microsoft.com/office/officeart/2005/8/layout/hProcess7"/>
    <dgm:cxn modelId="{EF9021E9-A696-4A7F-8F84-33F5D29A2113}" type="presOf" srcId="{FD0A1C56-6C7C-49BA-A9CF-AAAB1D47BD25}" destId="{A5EE4B24-2277-409D-9D4D-BCAE99DEC055}" srcOrd="0" destOrd="0" presId="urn:microsoft.com/office/officeart/2005/8/layout/hProcess7"/>
    <dgm:cxn modelId="{212F2EE9-BE09-4A7E-B6CB-8A87F2C44D18}" type="presParOf" srcId="{A5EE4B24-2277-409D-9D4D-BCAE99DEC055}" destId="{8F618C28-04FB-425E-8B79-15DAB244076B}" srcOrd="0" destOrd="0" presId="urn:microsoft.com/office/officeart/2005/8/layout/hProcess7"/>
    <dgm:cxn modelId="{B2670396-9C10-4FF7-BB56-BE005463E27E}" type="presParOf" srcId="{8F618C28-04FB-425E-8B79-15DAB244076B}" destId="{8563EF18-A3F3-45D6-86B3-922509F8E569}" srcOrd="0" destOrd="0" presId="urn:microsoft.com/office/officeart/2005/8/layout/hProcess7"/>
    <dgm:cxn modelId="{0096B9E5-F0D3-4FD8-B2E7-5FC2F127E486}" type="presParOf" srcId="{8F618C28-04FB-425E-8B79-15DAB244076B}" destId="{7D8D0D7B-3B8A-461F-88C8-AB401E2ED765}" srcOrd="1" destOrd="0" presId="urn:microsoft.com/office/officeart/2005/8/layout/hProcess7"/>
    <dgm:cxn modelId="{E69C80C9-9A87-464A-BDB1-60EBFBDC8CFF}" type="presParOf" srcId="{8F618C28-04FB-425E-8B79-15DAB244076B}" destId="{1AE18B88-7EE2-4DE4-8B9C-79E443F4AB7D}" srcOrd="2" destOrd="0" presId="urn:microsoft.com/office/officeart/2005/8/layout/hProcess7"/>
    <dgm:cxn modelId="{5614878D-1CE3-46DE-955B-79CF39D419AB}" type="presParOf" srcId="{A5EE4B24-2277-409D-9D4D-BCAE99DEC055}" destId="{A93410CC-EFC9-40EB-B3B1-E21AF9A8D604}" srcOrd="1" destOrd="0" presId="urn:microsoft.com/office/officeart/2005/8/layout/hProcess7"/>
    <dgm:cxn modelId="{D3432AAA-9836-4659-908E-976C9B41B4EF}" type="presParOf" srcId="{A5EE4B24-2277-409D-9D4D-BCAE99DEC055}" destId="{03E80FDE-D64B-4A26-8EF4-898C594B5EC9}" srcOrd="2" destOrd="0" presId="urn:microsoft.com/office/officeart/2005/8/layout/hProcess7"/>
    <dgm:cxn modelId="{9A3D1781-59BC-44BB-933C-42DD798F15DC}" type="presParOf" srcId="{03E80FDE-D64B-4A26-8EF4-898C594B5EC9}" destId="{41898092-D78E-4072-97EB-5B7F3C464EC6}" srcOrd="0" destOrd="0" presId="urn:microsoft.com/office/officeart/2005/8/layout/hProcess7"/>
    <dgm:cxn modelId="{474B2877-20DA-4995-9ACF-1DFE46565022}" type="presParOf" srcId="{03E80FDE-D64B-4A26-8EF4-898C594B5EC9}" destId="{8A802437-E10C-4703-AFE6-6F872C35C34F}" srcOrd="1" destOrd="0" presId="urn:microsoft.com/office/officeart/2005/8/layout/hProcess7"/>
    <dgm:cxn modelId="{EE8BB410-89D3-4E41-80D2-112AB42B6D55}" type="presParOf" srcId="{03E80FDE-D64B-4A26-8EF4-898C594B5EC9}" destId="{FF25B070-3FAA-40A0-B6ED-1BB3FF3A2B49}" srcOrd="2" destOrd="0" presId="urn:microsoft.com/office/officeart/2005/8/layout/hProcess7"/>
    <dgm:cxn modelId="{CC5CCB8B-6435-4808-B6D4-ACD6A9B04727}" type="presParOf" srcId="{A5EE4B24-2277-409D-9D4D-BCAE99DEC055}" destId="{ED379E63-6CB4-4921-8ECB-FC0E91E8A46B}" srcOrd="3" destOrd="0" presId="urn:microsoft.com/office/officeart/2005/8/layout/hProcess7"/>
    <dgm:cxn modelId="{49D839EC-2019-4B5A-BB28-6760F43878A1}" type="presParOf" srcId="{A5EE4B24-2277-409D-9D4D-BCAE99DEC055}" destId="{CD176B58-C040-4385-8138-830A5C92F719}" srcOrd="4" destOrd="0" presId="urn:microsoft.com/office/officeart/2005/8/layout/hProcess7"/>
    <dgm:cxn modelId="{B6AD8103-A69B-433D-8F12-C8CE1F3BCCBF}" type="presParOf" srcId="{CD176B58-C040-4385-8138-830A5C92F719}" destId="{71637036-BE36-4FE3-AA82-CBE7BA0C9332}" srcOrd="0" destOrd="0" presId="urn:microsoft.com/office/officeart/2005/8/layout/hProcess7"/>
    <dgm:cxn modelId="{DBCC7992-9808-461D-BD09-CFC5C16815B4}" type="presParOf" srcId="{CD176B58-C040-4385-8138-830A5C92F719}" destId="{012A9DC9-06AC-41B2-800C-E53D0899536D}" srcOrd="1" destOrd="0" presId="urn:microsoft.com/office/officeart/2005/8/layout/hProcess7"/>
    <dgm:cxn modelId="{6FEA7512-EA5A-4568-9077-23BB45ACDAD9}" type="presParOf" srcId="{CD176B58-C040-4385-8138-830A5C92F719}" destId="{8571452B-7AFC-47BF-BA99-5166C2BC90CD}" srcOrd="2" destOrd="0" presId="urn:microsoft.com/office/officeart/2005/8/layout/hProcess7"/>
    <dgm:cxn modelId="{77DD32EE-780E-4DC1-8BEC-5B3B179823E6}" type="presParOf" srcId="{A5EE4B24-2277-409D-9D4D-BCAE99DEC055}" destId="{6233BE6B-FDC9-4F5B-A13A-BC7CA4C59DD8}" srcOrd="5" destOrd="0" presId="urn:microsoft.com/office/officeart/2005/8/layout/hProcess7"/>
    <dgm:cxn modelId="{DA6A1056-6364-4575-86A2-5318ACABA465}" type="presParOf" srcId="{A5EE4B24-2277-409D-9D4D-BCAE99DEC055}" destId="{E758BE6C-CF4C-4D55-B18F-D43D8FCE1FA2}" srcOrd="6" destOrd="0" presId="urn:microsoft.com/office/officeart/2005/8/layout/hProcess7"/>
    <dgm:cxn modelId="{ADD08CE1-17DC-4810-87CA-B4F2B8D2667D}" type="presParOf" srcId="{E758BE6C-CF4C-4D55-B18F-D43D8FCE1FA2}" destId="{97A0755D-9925-4AA1-8B76-F460B4651880}" srcOrd="0" destOrd="0" presId="urn:microsoft.com/office/officeart/2005/8/layout/hProcess7"/>
    <dgm:cxn modelId="{8828DDDF-5E92-492B-B598-CC7D433DC50E}" type="presParOf" srcId="{E758BE6C-CF4C-4D55-B18F-D43D8FCE1FA2}" destId="{BDA85BC7-D7C0-4526-9259-7D575937261C}" srcOrd="1" destOrd="0" presId="urn:microsoft.com/office/officeart/2005/8/layout/hProcess7"/>
    <dgm:cxn modelId="{FE1AD3AE-E1F7-4835-A8B0-7D0C6F659028}" type="presParOf" srcId="{E758BE6C-CF4C-4D55-B18F-D43D8FCE1FA2}" destId="{45CCD7B2-C561-4BFF-989F-0C243D3ECED4}" srcOrd="2" destOrd="0" presId="urn:microsoft.com/office/officeart/2005/8/layout/hProcess7"/>
    <dgm:cxn modelId="{2C26FF15-B16B-4F98-98C2-A755681B7975}" type="presParOf" srcId="{A5EE4B24-2277-409D-9D4D-BCAE99DEC055}" destId="{1E5FC9D8-0A95-4B03-BDF2-FD5F482D859A}" srcOrd="7" destOrd="0" presId="urn:microsoft.com/office/officeart/2005/8/layout/hProcess7"/>
    <dgm:cxn modelId="{44147025-1641-4B98-A574-E858B9EDC0ED}" type="presParOf" srcId="{A5EE4B24-2277-409D-9D4D-BCAE99DEC055}" destId="{C4619F26-7BEA-4077-A53F-708A3A44C435}" srcOrd="8" destOrd="0" presId="urn:microsoft.com/office/officeart/2005/8/layout/hProcess7"/>
    <dgm:cxn modelId="{F8B7BB09-E140-4687-B578-6A1D2F17CAC8}" type="presParOf" srcId="{C4619F26-7BEA-4077-A53F-708A3A44C435}" destId="{919F9B10-5758-4795-A72A-27802A5A2E39}" srcOrd="0" destOrd="0" presId="urn:microsoft.com/office/officeart/2005/8/layout/hProcess7"/>
    <dgm:cxn modelId="{6A4FE716-A49C-47C1-A756-4643B4E6DBBD}" type="presParOf" srcId="{C4619F26-7BEA-4077-A53F-708A3A44C435}" destId="{BAEADE57-B560-4E3E-9B3C-81E12F7AE304}" srcOrd="1" destOrd="0" presId="urn:microsoft.com/office/officeart/2005/8/layout/hProcess7"/>
    <dgm:cxn modelId="{C4B847EA-B398-40A8-8870-B682F854A860}" type="presParOf" srcId="{C4619F26-7BEA-4077-A53F-708A3A44C435}" destId="{AB7CB511-D8AE-4277-85AA-F487BED9006B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3EF18-A3F3-45D6-86B3-922509F8E569}">
      <dsp:nvSpPr>
        <dsp:cNvPr id="0" name=""/>
        <dsp:cNvSpPr/>
      </dsp:nvSpPr>
      <dsp:spPr>
        <a:xfrm>
          <a:off x="746" y="0"/>
          <a:ext cx="3212324" cy="293998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 Narrow" panose="020B0606020202030204" pitchFamily="34" charset="0"/>
            </a:rPr>
            <a:t>Economic value of </a:t>
          </a:r>
          <a:r>
            <a:rPr lang="en-US" sz="2100" b="1" kern="1200" dirty="0">
              <a:solidFill>
                <a:srgbClr val="FF0000"/>
              </a:solidFill>
              <a:latin typeface="Arial Narrow" panose="020B0606020202030204" pitchFamily="34" charset="0"/>
            </a:rPr>
            <a:t>knowledge</a:t>
          </a:r>
        </a:p>
      </dsp:txBody>
      <dsp:txXfrm rot="16200000">
        <a:off x="-883415" y="884162"/>
        <a:ext cx="2410789" cy="642464"/>
      </dsp:txXfrm>
    </dsp:sp>
    <dsp:sp modelId="{1AE18B88-7EE2-4DE4-8B9C-79E443F4AB7D}">
      <dsp:nvSpPr>
        <dsp:cNvPr id="0" name=""/>
        <dsp:cNvSpPr/>
      </dsp:nvSpPr>
      <dsp:spPr>
        <a:xfrm>
          <a:off x="643211" y="0"/>
          <a:ext cx="2393181" cy="29399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Knowledge increasing and becoming key to economic growth</a:t>
          </a:r>
        </a:p>
      </dsp:txBody>
      <dsp:txXfrm>
        <a:off x="643211" y="0"/>
        <a:ext cx="2393181" cy="2939987"/>
      </dsp:txXfrm>
    </dsp:sp>
    <dsp:sp modelId="{71637036-BE36-4FE3-AA82-CBE7BA0C9332}">
      <dsp:nvSpPr>
        <dsp:cNvPr id="0" name=""/>
        <dsp:cNvSpPr/>
      </dsp:nvSpPr>
      <dsp:spPr>
        <a:xfrm>
          <a:off x="3325501" y="0"/>
          <a:ext cx="3212324" cy="293998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 Narrow" panose="020B0606020202030204" pitchFamily="34" charset="0"/>
            </a:rPr>
            <a:t>Rise of </a:t>
          </a:r>
          <a:r>
            <a:rPr lang="en-US" sz="2100" b="1" kern="1200" dirty="0">
              <a:solidFill>
                <a:srgbClr val="FF0000"/>
              </a:solidFill>
              <a:latin typeface="Arial Narrow" panose="020B0606020202030204" pitchFamily="34" charset="0"/>
            </a:rPr>
            <a:t>systematic</a:t>
          </a:r>
          <a:r>
            <a:rPr lang="en-US" sz="2100" kern="1200" dirty="0">
              <a:latin typeface="Arial Narrow" panose="020B0606020202030204" pitchFamily="34" charset="0"/>
            </a:rPr>
            <a:t> approaches</a:t>
          </a:r>
        </a:p>
      </dsp:txBody>
      <dsp:txXfrm rot="16200000">
        <a:off x="2441339" y="884162"/>
        <a:ext cx="2410789" cy="642464"/>
      </dsp:txXfrm>
    </dsp:sp>
    <dsp:sp modelId="{8A802437-E10C-4703-AFE6-6F872C35C34F}">
      <dsp:nvSpPr>
        <dsp:cNvPr id="0" name=""/>
        <dsp:cNvSpPr/>
      </dsp:nvSpPr>
      <dsp:spPr>
        <a:xfrm rot="5400000">
          <a:off x="3125562" y="2279088"/>
          <a:ext cx="432002" cy="48184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1452B-7AFC-47BF-BA99-5166C2BC90CD}">
      <dsp:nvSpPr>
        <dsp:cNvPr id="0" name=""/>
        <dsp:cNvSpPr/>
      </dsp:nvSpPr>
      <dsp:spPr>
        <a:xfrm>
          <a:off x="3967966" y="0"/>
          <a:ext cx="2393181" cy="29399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Complex feedback and dynamic relations of actors and institutions</a:t>
          </a:r>
        </a:p>
      </dsp:txBody>
      <dsp:txXfrm>
        <a:off x="3967966" y="0"/>
        <a:ext cx="2393181" cy="2939987"/>
      </dsp:txXfrm>
    </dsp:sp>
    <dsp:sp modelId="{919F9B10-5758-4795-A72A-27802A5A2E39}">
      <dsp:nvSpPr>
        <dsp:cNvPr id="0" name=""/>
        <dsp:cNvSpPr/>
      </dsp:nvSpPr>
      <dsp:spPr>
        <a:xfrm>
          <a:off x="6650257" y="0"/>
          <a:ext cx="3212324" cy="293998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FF0000"/>
              </a:solidFill>
              <a:latin typeface="Arial Narrow" panose="020B0606020202030204" pitchFamily="34" charset="0"/>
            </a:rPr>
            <a:t>Growing</a:t>
          </a:r>
          <a:r>
            <a:rPr lang="en-US" sz="2100" kern="1200" dirty="0">
              <a:latin typeface="Arial Narrow" panose="020B0606020202030204" pitchFamily="34" charset="0"/>
            </a:rPr>
            <a:t> number of institutions</a:t>
          </a:r>
        </a:p>
      </dsp:txBody>
      <dsp:txXfrm rot="16200000">
        <a:off x="5766095" y="884162"/>
        <a:ext cx="2410789" cy="642464"/>
      </dsp:txXfrm>
    </dsp:sp>
    <dsp:sp modelId="{BDA85BC7-D7C0-4526-9259-7D575937261C}">
      <dsp:nvSpPr>
        <dsp:cNvPr id="0" name=""/>
        <dsp:cNvSpPr/>
      </dsp:nvSpPr>
      <dsp:spPr>
        <a:xfrm rot="5400000">
          <a:off x="6450317" y="2279088"/>
          <a:ext cx="432002" cy="48184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CB511-D8AE-4277-85AA-F487BED9006B}">
      <dsp:nvSpPr>
        <dsp:cNvPr id="0" name=""/>
        <dsp:cNvSpPr/>
      </dsp:nvSpPr>
      <dsp:spPr>
        <a:xfrm>
          <a:off x="7292722" y="0"/>
          <a:ext cx="2393181" cy="29399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Large number of actors and organizations with expertise involved in the diffusion of knowledge</a:t>
          </a:r>
        </a:p>
      </dsp:txBody>
      <dsp:txXfrm>
        <a:off x="7292722" y="0"/>
        <a:ext cx="2393181" cy="2939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8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5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>
            <a:noAutofit/>
          </a:bodyPr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891"/>
            <a:ext cx="10515600" cy="4579072"/>
          </a:xfrm>
        </p:spPr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  <a:lvl2pPr>
              <a:defRPr sz="2200"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3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9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5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A4605-F82D-4C35-A3B9-25AD4EA4E0E5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_BdyI1F5R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bloombergquint.com/global-economics/south-korea-leads-world-in-innovation-u-s-drops-out-of-top-1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echnologyreview.com/2013/07/03/177476/silicon-valley-cant-be-copi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Fall 2022 </a:t>
            </a:r>
            <a:br>
              <a:rPr lang="en-US" sz="2600" dirty="0"/>
            </a:br>
            <a:r>
              <a:rPr lang="en-US" sz="2600" dirty="0"/>
              <a:t>KAIST Graduate School of Science &amp; Technology Policy</a:t>
            </a:r>
            <a:br>
              <a:rPr lang="en-US" sz="2600" dirty="0"/>
            </a:br>
            <a:r>
              <a:rPr lang="en-US" sz="4500" dirty="0"/>
              <a:t>STP510A: National Innovation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7149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Tuesdays 4~6:30PM</a:t>
            </a:r>
          </a:p>
          <a:p>
            <a:r>
              <a:rPr lang="en-US" dirty="0"/>
              <a:t>So Young Kim </a:t>
            </a:r>
          </a:p>
          <a:p>
            <a:r>
              <a:rPr lang="en-US" dirty="0"/>
              <a:t>(soyoungkim.syk@gmail.com)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A63A-A923-4A17-8320-9E3492C4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Silicon Valley Can’t Be Copied?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86FB4-6E0C-4FE6-9B8B-EE441151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891"/>
            <a:ext cx="7145594" cy="457907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“What Porter and </a:t>
            </a:r>
            <a:r>
              <a:rPr lang="en-US" dirty="0" err="1">
                <a:solidFill>
                  <a:srgbClr val="000000"/>
                </a:solidFill>
              </a:rPr>
              <a:t>Terman</a:t>
            </a:r>
            <a:r>
              <a:rPr lang="en-US" dirty="0">
                <a:solidFill>
                  <a:srgbClr val="000000"/>
                </a:solidFill>
              </a:rPr>
              <a:t> failed to recognize is that it wasn’t academia, industry, or even the U.S. government’s funding for military research into aerospace and electronics that had created Silicon Valley: it was the </a:t>
            </a:r>
            <a:r>
              <a:rPr lang="en-US" dirty="0">
                <a:solidFill>
                  <a:srgbClr val="FF0000"/>
                </a:solidFill>
              </a:rPr>
              <a:t>people and the relationships </a:t>
            </a:r>
            <a:r>
              <a:rPr lang="en-US" dirty="0">
                <a:solidFill>
                  <a:srgbClr val="000000"/>
                </a:solidFill>
              </a:rPr>
              <a:t>that </a:t>
            </a:r>
            <a:r>
              <a:rPr lang="en-US" dirty="0" err="1">
                <a:solidFill>
                  <a:srgbClr val="000000"/>
                </a:solidFill>
              </a:rPr>
              <a:t>Terman</a:t>
            </a:r>
            <a:r>
              <a:rPr lang="en-US" dirty="0">
                <a:solidFill>
                  <a:srgbClr val="000000"/>
                </a:solidFill>
              </a:rPr>
              <a:t> had so carefully fostered among Stanford faculty and industry leaders.” </a:t>
            </a:r>
            <a:r>
              <a:rPr lang="en-US" sz="2000" dirty="0">
                <a:solidFill>
                  <a:srgbClr val="000000"/>
                </a:solidFill>
              </a:rPr>
              <a:t>(Wadhwa 2013)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BA132-A00D-404C-A06F-593EB61C0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749" y="1927123"/>
            <a:ext cx="3024886" cy="4485175"/>
          </a:xfrm>
          <a:prstGeom prst="rect">
            <a:avLst/>
          </a:prstGeom>
        </p:spPr>
      </p:pic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B26D8792-E69D-4096-8FF8-2455C3526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118" y="4098836"/>
            <a:ext cx="3166774" cy="2268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300105-A48B-447E-9282-BCD9CEA9BD4B}"/>
              </a:ext>
            </a:extLst>
          </p:cNvPr>
          <p:cNvSpPr txBox="1"/>
          <p:nvPr/>
        </p:nvSpPr>
        <p:spPr>
          <a:xfrm>
            <a:off x="1032387" y="6395421"/>
            <a:ext cx="4059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Gill Sans MT" panose="020B0502020104020203" pitchFamily="34" charset="0"/>
              </a:rPr>
              <a:t>Dr. Chung greeting Dr. </a:t>
            </a:r>
            <a:r>
              <a:rPr lang="en-US" sz="1600" dirty="0" err="1">
                <a:latin typeface="Gill Sans MT" panose="020B0502020104020203" pitchFamily="34" charset="0"/>
              </a:rPr>
              <a:t>Terman</a:t>
            </a:r>
            <a:r>
              <a:rPr lang="en-US" sz="1600" dirty="0">
                <a:latin typeface="Gill Sans MT" panose="020B0502020104020203" pitchFamily="34" charset="0"/>
              </a:rPr>
              <a:t>  (1970)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2F1886-9EAB-418A-81BA-895649754DC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268652" y="4122461"/>
            <a:ext cx="2793609" cy="2221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16AB82-D191-47CE-AB81-576D683CAFFA}"/>
              </a:ext>
            </a:extLst>
          </p:cNvPr>
          <p:cNvSpPr txBox="1"/>
          <p:nvPr/>
        </p:nvSpPr>
        <p:spPr>
          <a:xfrm>
            <a:off x="5298518" y="6564698"/>
            <a:ext cx="3166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Gill Sans MT" panose="020B0502020104020203" pitchFamily="34" charset="0"/>
              </a:rPr>
              <a:t>Stanford University Library (1984)</a:t>
            </a:r>
          </a:p>
        </p:txBody>
      </p:sp>
    </p:spTree>
    <p:extLst>
      <p:ext uri="{BB962C8B-B14F-4D97-AF65-F5344CB8AC3E}">
        <p14:creationId xmlns:p14="http://schemas.microsoft.com/office/powerpoint/2010/main" val="43828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EB3B-0224-4C9E-92A0-CAD9EE90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Research on the Rise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36A328-B049-466D-839E-CB23AA2F3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760" y="2153265"/>
            <a:ext cx="8724036" cy="44969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6E40A4-40A9-48D8-9268-5B92424F65BB}"/>
              </a:ext>
            </a:extLst>
          </p:cNvPr>
          <p:cNvSpPr/>
          <p:nvPr/>
        </p:nvSpPr>
        <p:spPr>
          <a:xfrm>
            <a:off x="838200" y="1505050"/>
            <a:ext cx="6038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Gill Sans MT" panose="020B0502020104020203" pitchFamily="34" charset="0"/>
              </a:rPr>
              <a:t>Social science articles (SSCI) with ‘innovation’ in the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1A6A4-17F4-4399-A013-04687BAE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13" y="2865017"/>
            <a:ext cx="6190484" cy="11279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382D04-8CAD-4123-9132-7DC17E827155}"/>
              </a:ext>
            </a:extLst>
          </p:cNvPr>
          <p:cNvSpPr/>
          <p:nvPr/>
        </p:nvSpPr>
        <p:spPr>
          <a:xfrm>
            <a:off x="2507086" y="3992982"/>
            <a:ext cx="2109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Classics before 1975</a:t>
            </a:r>
          </a:p>
        </p:txBody>
      </p:sp>
    </p:spTree>
    <p:extLst>
      <p:ext uri="{BB962C8B-B14F-4D97-AF65-F5344CB8AC3E}">
        <p14:creationId xmlns:p14="http://schemas.microsoft.com/office/powerpoint/2010/main" val="194933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59A3-7862-4339-A523-CD0BFC7A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Research on the Rise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42B049-9393-499F-BA0A-48025AC40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074" y="2149219"/>
            <a:ext cx="7576148" cy="45783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A512DA-72AC-40D2-8B3D-43F0C777ECB5}"/>
              </a:ext>
            </a:extLst>
          </p:cNvPr>
          <p:cNvSpPr/>
          <p:nvPr/>
        </p:nvSpPr>
        <p:spPr>
          <a:xfrm>
            <a:off x="838200" y="1496292"/>
            <a:ext cx="7271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Gill Sans MT" panose="020B0502020104020203" pitchFamily="34" charset="0"/>
              </a:rPr>
              <a:t>Publications retrieved from SCOPUS &amp; news articles from FACTIVA</a:t>
            </a:r>
          </a:p>
        </p:txBody>
      </p:sp>
    </p:spTree>
    <p:extLst>
      <p:ext uri="{BB962C8B-B14F-4D97-AF65-F5344CB8AC3E}">
        <p14:creationId xmlns:p14="http://schemas.microsoft.com/office/powerpoint/2010/main" val="337735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843" y="9912"/>
            <a:ext cx="8773999" cy="68986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2536" y="2185480"/>
            <a:ext cx="243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800"/>
              </a:spcAft>
            </a:pPr>
            <a:r>
              <a:rPr lang="en-US" dirty="0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There are only two ways to live your life. One is as though nothing is a miracle. The other is as though everything is a miracle. – Albert Einstein</a:t>
            </a:r>
            <a:endParaRPr lang="en-US" dirty="0">
              <a:effectLst/>
              <a:latin typeface="Gill Sans MT" panose="020B0502020104020203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FD5D57-0270-415C-8267-87C6295A96BD}"/>
              </a:ext>
            </a:extLst>
          </p:cNvPr>
          <p:cNvSpPr/>
          <p:nvPr/>
        </p:nvSpPr>
        <p:spPr>
          <a:xfrm>
            <a:off x="572904" y="5061891"/>
            <a:ext cx="17749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Gill Sans MT" panose="020B0502020104020203" pitchFamily="34" charset="0"/>
              </a:rPr>
              <a:t>True life is lived when tiny changes occur. – Leo Tolstoy</a:t>
            </a:r>
          </a:p>
        </p:txBody>
      </p:sp>
    </p:spTree>
    <p:extLst>
      <p:ext uri="{BB962C8B-B14F-4D97-AF65-F5344CB8AC3E}">
        <p14:creationId xmlns:p14="http://schemas.microsoft.com/office/powerpoint/2010/main" val="278251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Obsession (almost Fetishism) with the 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07087" cy="4351338"/>
          </a:xfrm>
        </p:spPr>
        <p:txBody>
          <a:bodyPr/>
          <a:lstStyle/>
          <a:p>
            <a:r>
              <a:rPr lang="en-US" dirty="0"/>
              <a:t>Undue emphasis is placed on initial invention when technology is discussed as a historical subject. </a:t>
            </a:r>
          </a:p>
          <a:p>
            <a:r>
              <a:rPr lang="en-US" dirty="0"/>
              <a:t>Some new technologies make a difference, but most do not.</a:t>
            </a:r>
          </a:p>
          <a:p>
            <a:r>
              <a:rPr lang="en-US" dirty="0"/>
              <a:t>The old survives alongside with the new and sometimes outlasts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478" y="1690688"/>
            <a:ext cx="3204044" cy="48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5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83" y="3074504"/>
            <a:ext cx="10515600" cy="1325563"/>
          </a:xfrm>
        </p:spPr>
        <p:txBody>
          <a:bodyPr/>
          <a:lstStyle/>
          <a:p>
            <a:r>
              <a:rPr lang="en-US" dirty="0"/>
              <a:t>Really?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136" y="113987"/>
            <a:ext cx="9238748" cy="674401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859617" y="2676939"/>
            <a:ext cx="1494183" cy="7951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4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Hmm…</a:t>
            </a:r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1690688"/>
            <a:ext cx="10515599" cy="506621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838200" y="4638261"/>
            <a:ext cx="10515600" cy="132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59757" y="224543"/>
            <a:ext cx="4094921" cy="18158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MT" panose="020B0502020104020203" pitchFamily="34" charset="0"/>
              </a:rPr>
              <a:t># of domestically domiciled technologically-oriented public companies (e.g., those in aerospace and defense, hardware, software, semiconductors, internet software/services, renewable energy industries) as % of domestic publicly listed companies and as % of world’s total public high-tech companies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216348" y="2027583"/>
            <a:ext cx="0" cy="2650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E7E92C-D765-411F-8475-B7C37F02AE76}"/>
              </a:ext>
            </a:extLst>
          </p:cNvPr>
          <p:cNvCxnSpPr/>
          <p:nvPr/>
        </p:nvCxnSpPr>
        <p:spPr>
          <a:xfrm flipV="1">
            <a:off x="838199" y="2843397"/>
            <a:ext cx="10515600" cy="132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04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Insight Underlying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I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S&amp;T-driven growth requires more than just S&amp;T development itself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needing to develop a whole eco-system of innovation actors and institutions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304122"/>
              </p:ext>
            </p:extLst>
          </p:nvPr>
        </p:nvGraphicFramePr>
        <p:xfrm>
          <a:off x="1276980" y="3371913"/>
          <a:ext cx="9863328" cy="2939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51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hlinkClick r:id="rId2"/>
            <a:extLst>
              <a:ext uri="{FF2B5EF4-FFF2-40B4-BE49-F238E27FC236}">
                <a16:creationId xmlns:a16="http://schemas.microsoft.com/office/drawing/2014/main" id="{4BEBEA1A-5B9D-4712-8C14-797763DE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16" y="468552"/>
            <a:ext cx="4503175" cy="5963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36FF5-CB8D-4296-AB32-062ADBF5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Silicon Valley Can’t Be Copied?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5D6-250C-4E71-B116-41DC4838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KAIST Can’t Be Copied?</a:t>
            </a:r>
          </a:p>
          <a:p>
            <a:r>
              <a:rPr lang="en-US" dirty="0"/>
              <a:t>Why the Miracle on the Han River Can’t Be Copied?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0F0DB-AE35-47E7-9778-74EF95D6C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25" y="2818809"/>
            <a:ext cx="6842519" cy="33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0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395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맑은 고딕</vt:lpstr>
      <vt:lpstr>Arial</vt:lpstr>
      <vt:lpstr>Arial Narrow</vt:lpstr>
      <vt:lpstr>Calibri</vt:lpstr>
      <vt:lpstr>Calibri Light</vt:lpstr>
      <vt:lpstr>Gill Sans MT</vt:lpstr>
      <vt:lpstr>Times New Roman</vt:lpstr>
      <vt:lpstr>Wingdings</vt:lpstr>
      <vt:lpstr>Office Theme</vt:lpstr>
      <vt:lpstr>Fall 2022  KAIST Graduate School of Science &amp; Technology Policy STP510A: National Innovation System</vt:lpstr>
      <vt:lpstr>Innovation Research on the Rise</vt:lpstr>
      <vt:lpstr>Innovation Research on the Rise</vt:lpstr>
      <vt:lpstr>Why?</vt:lpstr>
      <vt:lpstr>Obsession (almost Fetishism) with the New</vt:lpstr>
      <vt:lpstr>Really?</vt:lpstr>
      <vt:lpstr>Hmm…</vt:lpstr>
      <vt:lpstr>Fundamental Insight Underlying NIS </vt:lpstr>
      <vt:lpstr>Why Silicon Valley Can’t Be Copied?</vt:lpstr>
      <vt:lpstr>Why Silicon Valley Can’t Be Copied?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2021  BGM652E Energy Industry and R&amp;D Policy</dc:title>
  <dc:creator>syk</dc:creator>
  <cp:lastModifiedBy>syk</cp:lastModifiedBy>
  <cp:revision>100</cp:revision>
  <dcterms:created xsi:type="dcterms:W3CDTF">2021-02-28T21:49:54Z</dcterms:created>
  <dcterms:modified xsi:type="dcterms:W3CDTF">2022-08-30T05:40:13Z</dcterms:modified>
</cp:coreProperties>
</file>