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329" r:id="rId3"/>
    <p:sldId id="356" r:id="rId4"/>
    <p:sldId id="342" r:id="rId5"/>
    <p:sldId id="333" r:id="rId6"/>
    <p:sldId id="355" r:id="rId7"/>
    <p:sldId id="335" r:id="rId8"/>
    <p:sldId id="337" r:id="rId9"/>
    <p:sldId id="336" r:id="rId10"/>
    <p:sldId id="339" r:id="rId11"/>
    <p:sldId id="340" r:id="rId12"/>
    <p:sldId id="343" r:id="rId13"/>
    <p:sldId id="357" r:id="rId14"/>
    <p:sldId id="345" r:id="rId15"/>
    <p:sldId id="359" r:id="rId16"/>
    <p:sldId id="358" r:id="rId17"/>
    <p:sldId id="33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F5491-0D87-44E7-B400-F793A0068FF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40B12ED-4F20-4100-88A9-549BCE54E0AE}">
      <dgm:prSet phldrT="[Text]" custT="1"/>
      <dgm:spPr/>
      <dgm:t>
        <a:bodyPr/>
        <a:lstStyle/>
        <a:p>
          <a:r>
            <a:rPr lang="en-US" sz="2400" dirty="0">
              <a:latin typeface="Gill Sans MT" panose="020B0502020104020203" pitchFamily="34" charset="0"/>
            </a:rPr>
            <a:t>“Subject” Approach</a:t>
          </a:r>
        </a:p>
      </dgm:t>
    </dgm:pt>
    <dgm:pt modelId="{6B818CE8-AC66-4547-B178-3452BD0A2C80}" type="parTrans" cxnId="{97FC581E-BA13-44BD-BEFC-29D8931EEAB9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C7465631-EF98-4798-B52F-DBE4B522F2EB}" type="sibTrans" cxnId="{97FC581E-BA13-44BD-BEFC-29D8931EEAB9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252C2321-7960-4941-933D-51227D660D36}">
      <dgm:prSet phldrT="[Text]" custT="1"/>
      <dgm:spPr/>
      <dgm:t>
        <a:bodyPr/>
        <a:lstStyle/>
        <a:p>
          <a:r>
            <a:rPr lang="en-US" altLang="ko-KR" sz="2400">
              <a:latin typeface="Gill Sans MT" panose="020B0502020104020203" pitchFamily="34" charset="0"/>
            </a:rPr>
            <a:t>Focus on innovating agent</a:t>
          </a:r>
          <a:endParaRPr lang="en-US" sz="2400" dirty="0">
            <a:latin typeface="Gill Sans MT" panose="020B0502020104020203" pitchFamily="34" charset="0"/>
          </a:endParaRPr>
        </a:p>
      </dgm:t>
    </dgm:pt>
    <dgm:pt modelId="{C834032D-197D-4CA1-9859-797243B35F1E}" type="parTrans" cxnId="{2763E3DE-7C31-4154-A116-7196905E75B9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67044B68-9735-4DB2-BE78-28F341789AE2}" type="sibTrans" cxnId="{2763E3DE-7C31-4154-A116-7196905E75B9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8F344B94-7567-46F7-AC28-8018C355D827}">
      <dgm:prSet phldrT="[Text]" custT="1"/>
      <dgm:spPr/>
      <dgm:t>
        <a:bodyPr/>
        <a:lstStyle/>
        <a:p>
          <a:r>
            <a:rPr lang="en-US" sz="2400" dirty="0">
              <a:latin typeface="Gill Sans MT" panose="020B0502020104020203" pitchFamily="34" charset="0"/>
            </a:rPr>
            <a:t>“Object” Approach</a:t>
          </a:r>
        </a:p>
      </dgm:t>
    </dgm:pt>
    <dgm:pt modelId="{3C10F3DD-0E6D-4114-B887-98B034C13CA1}" type="parTrans" cxnId="{0E61CC10-37E9-4774-AB1F-432D62241D33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955AC399-B61B-4C8D-86DF-61A6B64CD67E}" type="sibTrans" cxnId="{0E61CC10-37E9-4774-AB1F-432D62241D33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236C2BE3-F8DA-4580-B1C7-37B96117D626}">
      <dgm:prSet phldrT="[Text]" custT="1"/>
      <dgm:spPr/>
      <dgm:t>
        <a:bodyPr/>
        <a:lstStyle/>
        <a:p>
          <a:r>
            <a:rPr lang="en-US" altLang="ko-KR" sz="2400">
              <a:latin typeface="Gill Sans MT" panose="020B0502020104020203" pitchFamily="34" charset="0"/>
            </a:rPr>
            <a:t>Focus on output of innovative processes</a:t>
          </a:r>
          <a:endParaRPr lang="en-US" sz="2400" dirty="0">
            <a:latin typeface="Gill Sans MT" panose="020B0502020104020203" pitchFamily="34" charset="0"/>
          </a:endParaRPr>
        </a:p>
      </dgm:t>
    </dgm:pt>
    <dgm:pt modelId="{358A3F58-C202-4B77-89EF-7B04FC2E0908}" type="parTrans" cxnId="{1FE8FF13-3219-42B3-A6BE-9F12517FA18F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DEBC72A0-118E-4740-9FC4-DD1B3DBC2B0A}" type="sibTrans" cxnId="{1FE8FF13-3219-42B3-A6BE-9F12517FA18F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016378EB-971A-404C-AB67-3004627AE574}">
      <dgm:prSet phldrT="[Text]" custT="1"/>
      <dgm:spPr/>
      <dgm:t>
        <a:bodyPr/>
        <a:lstStyle/>
        <a:p>
          <a:r>
            <a:rPr lang="en-US" altLang="ko-Kore-KR" sz="2400" dirty="0">
              <a:latin typeface="Gill Sans MT" panose="020B0502020104020203" pitchFamily="34" charset="0"/>
            </a:rPr>
            <a:t>Firm-level innovation activity, innovation inputs (R&amp;D)…</a:t>
          </a:r>
          <a:endParaRPr lang="en-US" sz="2400" dirty="0">
            <a:latin typeface="Gill Sans MT" panose="020B0502020104020203" pitchFamily="34" charset="0"/>
          </a:endParaRPr>
        </a:p>
      </dgm:t>
    </dgm:pt>
    <dgm:pt modelId="{C70F3E05-BE0B-4475-85A6-58628A6F705F}" type="parTrans" cxnId="{194FC957-E5E4-4B31-896D-8B964B04AF97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29F29432-3CDD-45EB-B2EB-2ECD20B986D7}" type="sibTrans" cxnId="{194FC957-E5E4-4B31-896D-8B964B04AF97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C42B1049-391F-4926-9A71-E3B521CAC480}">
      <dgm:prSet phldrT="[Text]" custT="1"/>
      <dgm:spPr/>
      <dgm:t>
        <a:bodyPr/>
        <a:lstStyle/>
        <a:p>
          <a:r>
            <a:rPr lang="en-US" altLang="ko-Kore-KR" sz="2400" dirty="0">
              <a:latin typeface="Gill Sans MT" panose="020B0502020104020203" pitchFamily="34" charset="0"/>
            </a:rPr>
            <a:t>Significant technological innovations</a:t>
          </a:r>
          <a:endParaRPr lang="en-US" sz="2400" dirty="0">
            <a:latin typeface="Gill Sans MT" panose="020B0502020104020203" pitchFamily="34" charset="0"/>
          </a:endParaRPr>
        </a:p>
      </dgm:t>
    </dgm:pt>
    <dgm:pt modelId="{219193B5-EDA6-4735-B2E6-219E3593AAEC}" type="parTrans" cxnId="{4EED0850-D13C-48E8-B248-1B6605828212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0B01C4F7-CE77-406B-BC42-7D0D157846E2}" type="sibTrans" cxnId="{4EED0850-D13C-48E8-B248-1B6605828212}">
      <dgm:prSet/>
      <dgm:spPr/>
      <dgm:t>
        <a:bodyPr/>
        <a:lstStyle/>
        <a:p>
          <a:endParaRPr lang="en-US" sz="2400">
            <a:latin typeface="Gill Sans MT" panose="020B0502020104020203" pitchFamily="34" charset="0"/>
          </a:endParaRPr>
        </a:p>
      </dgm:t>
    </dgm:pt>
    <dgm:pt modelId="{8948C7EC-C17A-4200-BABA-1EA1F53B7F5B}" type="pres">
      <dgm:prSet presAssocID="{8CDF5491-0D87-44E7-B400-F793A0068FF8}" presName="Name0" presStyleCnt="0">
        <dgm:presLayoutVars>
          <dgm:dir/>
          <dgm:animLvl val="lvl"/>
          <dgm:resizeHandles val="exact"/>
        </dgm:presLayoutVars>
      </dgm:prSet>
      <dgm:spPr/>
    </dgm:pt>
    <dgm:pt modelId="{10F37CD4-6F5C-4A46-8C18-23E4F98DDCCD}" type="pres">
      <dgm:prSet presAssocID="{340B12ED-4F20-4100-88A9-549BCE54E0AE}" presName="linNode" presStyleCnt="0"/>
      <dgm:spPr/>
    </dgm:pt>
    <dgm:pt modelId="{BFA44191-A5A3-4552-B01B-70B5323E5D86}" type="pres">
      <dgm:prSet presAssocID="{340B12ED-4F20-4100-88A9-549BCE54E0AE}" presName="parTx" presStyleLbl="revTx" presStyleIdx="0" presStyleCnt="2">
        <dgm:presLayoutVars>
          <dgm:chMax val="1"/>
          <dgm:bulletEnabled val="1"/>
        </dgm:presLayoutVars>
      </dgm:prSet>
      <dgm:spPr/>
    </dgm:pt>
    <dgm:pt modelId="{419AA7D3-AB3B-42B7-9E44-5B75194CF68A}" type="pres">
      <dgm:prSet presAssocID="{340B12ED-4F20-4100-88A9-549BCE54E0AE}" presName="bracket" presStyleLbl="parChTrans1D1" presStyleIdx="0" presStyleCnt="2"/>
      <dgm:spPr/>
    </dgm:pt>
    <dgm:pt modelId="{F143E86D-236B-4BD7-BDFD-A68105E214BB}" type="pres">
      <dgm:prSet presAssocID="{340B12ED-4F20-4100-88A9-549BCE54E0AE}" presName="spH" presStyleCnt="0"/>
      <dgm:spPr/>
    </dgm:pt>
    <dgm:pt modelId="{23ABA66D-1DAC-447D-BD75-8845EA3AEDAA}" type="pres">
      <dgm:prSet presAssocID="{340B12ED-4F20-4100-88A9-549BCE54E0AE}" presName="desTx" presStyleLbl="node1" presStyleIdx="0" presStyleCnt="2">
        <dgm:presLayoutVars>
          <dgm:bulletEnabled val="1"/>
        </dgm:presLayoutVars>
      </dgm:prSet>
      <dgm:spPr/>
    </dgm:pt>
    <dgm:pt modelId="{D9FB567E-DDE5-439E-97F6-733C5418E185}" type="pres">
      <dgm:prSet presAssocID="{C7465631-EF98-4798-B52F-DBE4B522F2EB}" presName="spV" presStyleCnt="0"/>
      <dgm:spPr/>
    </dgm:pt>
    <dgm:pt modelId="{823B9CDD-AC66-4297-B868-16B1BA3863D5}" type="pres">
      <dgm:prSet presAssocID="{8F344B94-7567-46F7-AC28-8018C355D827}" presName="linNode" presStyleCnt="0"/>
      <dgm:spPr/>
    </dgm:pt>
    <dgm:pt modelId="{4188D877-A9BD-4715-B22E-276FADEE86B5}" type="pres">
      <dgm:prSet presAssocID="{8F344B94-7567-46F7-AC28-8018C355D827}" presName="parTx" presStyleLbl="revTx" presStyleIdx="1" presStyleCnt="2">
        <dgm:presLayoutVars>
          <dgm:chMax val="1"/>
          <dgm:bulletEnabled val="1"/>
        </dgm:presLayoutVars>
      </dgm:prSet>
      <dgm:spPr/>
    </dgm:pt>
    <dgm:pt modelId="{4D499D29-9CC0-4E91-A684-F977BEA9F1B0}" type="pres">
      <dgm:prSet presAssocID="{8F344B94-7567-46F7-AC28-8018C355D827}" presName="bracket" presStyleLbl="parChTrans1D1" presStyleIdx="1" presStyleCnt="2"/>
      <dgm:spPr/>
    </dgm:pt>
    <dgm:pt modelId="{907DE902-D258-487F-B23B-5D7385BDAC27}" type="pres">
      <dgm:prSet presAssocID="{8F344B94-7567-46F7-AC28-8018C355D827}" presName="spH" presStyleCnt="0"/>
      <dgm:spPr/>
    </dgm:pt>
    <dgm:pt modelId="{CE4474E5-DD48-4F7C-B203-5E666E3AA85A}" type="pres">
      <dgm:prSet presAssocID="{8F344B94-7567-46F7-AC28-8018C355D827}" presName="desTx" presStyleLbl="node1" presStyleIdx="1" presStyleCnt="2">
        <dgm:presLayoutVars>
          <dgm:bulletEnabled val="1"/>
        </dgm:presLayoutVars>
      </dgm:prSet>
      <dgm:spPr/>
    </dgm:pt>
  </dgm:ptLst>
  <dgm:cxnLst>
    <dgm:cxn modelId="{0E61CC10-37E9-4774-AB1F-432D62241D33}" srcId="{8CDF5491-0D87-44E7-B400-F793A0068FF8}" destId="{8F344B94-7567-46F7-AC28-8018C355D827}" srcOrd="1" destOrd="0" parTransId="{3C10F3DD-0E6D-4114-B887-98B034C13CA1}" sibTransId="{955AC399-B61B-4C8D-86DF-61A6B64CD67E}"/>
    <dgm:cxn modelId="{1FE8FF13-3219-42B3-A6BE-9F12517FA18F}" srcId="{8F344B94-7567-46F7-AC28-8018C355D827}" destId="{236C2BE3-F8DA-4580-B1C7-37B96117D626}" srcOrd="0" destOrd="0" parTransId="{358A3F58-C202-4B77-89EF-7B04FC2E0908}" sibTransId="{DEBC72A0-118E-4740-9FC4-DD1B3DBC2B0A}"/>
    <dgm:cxn modelId="{97FC581E-BA13-44BD-BEFC-29D8931EEAB9}" srcId="{8CDF5491-0D87-44E7-B400-F793A0068FF8}" destId="{340B12ED-4F20-4100-88A9-549BCE54E0AE}" srcOrd="0" destOrd="0" parTransId="{6B818CE8-AC66-4547-B178-3452BD0A2C80}" sibTransId="{C7465631-EF98-4798-B52F-DBE4B522F2EB}"/>
    <dgm:cxn modelId="{10A22F2A-7025-4C7A-ADCB-5AD4D6D880AF}" type="presOf" srcId="{C42B1049-391F-4926-9A71-E3B521CAC480}" destId="{CE4474E5-DD48-4F7C-B203-5E666E3AA85A}" srcOrd="0" destOrd="1" presId="urn:diagrams.loki3.com/BracketList"/>
    <dgm:cxn modelId="{1F89D75B-9AAB-448E-BE87-CA9DDD504F9D}" type="presOf" srcId="{252C2321-7960-4941-933D-51227D660D36}" destId="{23ABA66D-1DAC-447D-BD75-8845EA3AEDAA}" srcOrd="0" destOrd="0" presId="urn:diagrams.loki3.com/BracketList"/>
    <dgm:cxn modelId="{88F9E85B-A3E6-4CF5-BBE5-15E28A874669}" type="presOf" srcId="{8CDF5491-0D87-44E7-B400-F793A0068FF8}" destId="{8948C7EC-C17A-4200-BABA-1EA1F53B7F5B}" srcOrd="0" destOrd="0" presId="urn:diagrams.loki3.com/BracketList"/>
    <dgm:cxn modelId="{4EED0850-D13C-48E8-B248-1B6605828212}" srcId="{236C2BE3-F8DA-4580-B1C7-37B96117D626}" destId="{C42B1049-391F-4926-9A71-E3B521CAC480}" srcOrd="0" destOrd="0" parTransId="{219193B5-EDA6-4735-B2E6-219E3593AAEC}" sibTransId="{0B01C4F7-CE77-406B-BC42-7D0D157846E2}"/>
    <dgm:cxn modelId="{194FC957-E5E4-4B31-896D-8B964B04AF97}" srcId="{252C2321-7960-4941-933D-51227D660D36}" destId="{016378EB-971A-404C-AB67-3004627AE574}" srcOrd="0" destOrd="0" parTransId="{C70F3E05-BE0B-4475-85A6-58628A6F705F}" sibTransId="{29F29432-3CDD-45EB-B2EB-2ECD20B986D7}"/>
    <dgm:cxn modelId="{784B7D7F-5908-41C6-8526-EB6083D23E75}" type="presOf" srcId="{340B12ED-4F20-4100-88A9-549BCE54E0AE}" destId="{BFA44191-A5A3-4552-B01B-70B5323E5D86}" srcOrd="0" destOrd="0" presId="urn:diagrams.loki3.com/BracketList"/>
    <dgm:cxn modelId="{2581D38C-DC8A-4557-AC45-6130A069412A}" type="presOf" srcId="{8F344B94-7567-46F7-AC28-8018C355D827}" destId="{4188D877-A9BD-4715-B22E-276FADEE86B5}" srcOrd="0" destOrd="0" presId="urn:diagrams.loki3.com/BracketList"/>
    <dgm:cxn modelId="{404B938E-A294-4283-AA16-178A40AFA69B}" type="presOf" srcId="{016378EB-971A-404C-AB67-3004627AE574}" destId="{23ABA66D-1DAC-447D-BD75-8845EA3AEDAA}" srcOrd="0" destOrd="1" presId="urn:diagrams.loki3.com/BracketList"/>
    <dgm:cxn modelId="{367882B6-0A92-49ED-8A50-1F87E8369083}" type="presOf" srcId="{236C2BE3-F8DA-4580-B1C7-37B96117D626}" destId="{CE4474E5-DD48-4F7C-B203-5E666E3AA85A}" srcOrd="0" destOrd="0" presId="urn:diagrams.loki3.com/BracketList"/>
    <dgm:cxn modelId="{2763E3DE-7C31-4154-A116-7196905E75B9}" srcId="{340B12ED-4F20-4100-88A9-549BCE54E0AE}" destId="{252C2321-7960-4941-933D-51227D660D36}" srcOrd="0" destOrd="0" parTransId="{C834032D-197D-4CA1-9859-797243B35F1E}" sibTransId="{67044B68-9735-4DB2-BE78-28F341789AE2}"/>
    <dgm:cxn modelId="{DA1B4DAE-EB99-44D3-88E8-22D276506CDC}" type="presParOf" srcId="{8948C7EC-C17A-4200-BABA-1EA1F53B7F5B}" destId="{10F37CD4-6F5C-4A46-8C18-23E4F98DDCCD}" srcOrd="0" destOrd="0" presId="urn:diagrams.loki3.com/BracketList"/>
    <dgm:cxn modelId="{86DADDA6-0988-43A2-B09F-575BB2B327F7}" type="presParOf" srcId="{10F37CD4-6F5C-4A46-8C18-23E4F98DDCCD}" destId="{BFA44191-A5A3-4552-B01B-70B5323E5D86}" srcOrd="0" destOrd="0" presId="urn:diagrams.loki3.com/BracketList"/>
    <dgm:cxn modelId="{5D5D0AC5-3994-44FC-9B5B-5AD1B39418AE}" type="presParOf" srcId="{10F37CD4-6F5C-4A46-8C18-23E4F98DDCCD}" destId="{419AA7D3-AB3B-42B7-9E44-5B75194CF68A}" srcOrd="1" destOrd="0" presId="urn:diagrams.loki3.com/BracketList"/>
    <dgm:cxn modelId="{878AA29E-B143-4C21-AE6F-64C16B1C0BD1}" type="presParOf" srcId="{10F37CD4-6F5C-4A46-8C18-23E4F98DDCCD}" destId="{F143E86D-236B-4BD7-BDFD-A68105E214BB}" srcOrd="2" destOrd="0" presId="urn:diagrams.loki3.com/BracketList"/>
    <dgm:cxn modelId="{C117187D-503D-40C5-98DA-7EDCCEF3A680}" type="presParOf" srcId="{10F37CD4-6F5C-4A46-8C18-23E4F98DDCCD}" destId="{23ABA66D-1DAC-447D-BD75-8845EA3AEDAA}" srcOrd="3" destOrd="0" presId="urn:diagrams.loki3.com/BracketList"/>
    <dgm:cxn modelId="{E6B301BB-E9F4-4E67-B038-D255C795EE96}" type="presParOf" srcId="{8948C7EC-C17A-4200-BABA-1EA1F53B7F5B}" destId="{D9FB567E-DDE5-439E-97F6-733C5418E185}" srcOrd="1" destOrd="0" presId="urn:diagrams.loki3.com/BracketList"/>
    <dgm:cxn modelId="{DD8A10F4-E8D1-4143-A468-3993013141A3}" type="presParOf" srcId="{8948C7EC-C17A-4200-BABA-1EA1F53B7F5B}" destId="{823B9CDD-AC66-4297-B868-16B1BA3863D5}" srcOrd="2" destOrd="0" presId="urn:diagrams.loki3.com/BracketList"/>
    <dgm:cxn modelId="{99C8A4BA-798B-432A-B65B-FFB0BFDBF0B8}" type="presParOf" srcId="{823B9CDD-AC66-4297-B868-16B1BA3863D5}" destId="{4188D877-A9BD-4715-B22E-276FADEE86B5}" srcOrd="0" destOrd="0" presId="urn:diagrams.loki3.com/BracketList"/>
    <dgm:cxn modelId="{F4C1565F-C59B-4EA2-B3C0-A4B579897F5E}" type="presParOf" srcId="{823B9CDD-AC66-4297-B868-16B1BA3863D5}" destId="{4D499D29-9CC0-4E91-A684-F977BEA9F1B0}" srcOrd="1" destOrd="0" presId="urn:diagrams.loki3.com/BracketList"/>
    <dgm:cxn modelId="{FD69A746-9868-47C9-B1B4-FD6BF82BCAF1}" type="presParOf" srcId="{823B9CDD-AC66-4297-B868-16B1BA3863D5}" destId="{907DE902-D258-487F-B23B-5D7385BDAC27}" srcOrd="2" destOrd="0" presId="urn:diagrams.loki3.com/BracketList"/>
    <dgm:cxn modelId="{4DC25F5A-6F98-469B-8774-433CC8D2E44C}" type="presParOf" srcId="{823B9CDD-AC66-4297-B868-16B1BA3863D5}" destId="{CE4474E5-DD48-4F7C-B203-5E666E3AA85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88713-D3DD-44BD-930D-5CAC54A7BB9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5264F8F7-A36F-41E1-B1AD-CA43C4108A15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First edition (1992)</a:t>
          </a:r>
        </a:p>
        <a:p>
          <a:r>
            <a:rPr lang="en-US" dirty="0">
              <a:latin typeface="Gill Sans MT" panose="020B0502020104020203" pitchFamily="34" charset="0"/>
            </a:rPr>
            <a:t>Started with benchmarking Europe’s Community Innovation Survey (CIS); 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mostly covering manufacturing </a:t>
          </a:r>
          <a:r>
            <a:rPr lang="en-US" dirty="0">
              <a:latin typeface="Gill Sans MT" panose="020B0502020104020203" pitchFamily="34" charset="0"/>
            </a:rPr>
            <a:t>industries</a:t>
          </a:r>
        </a:p>
      </dgm:t>
    </dgm:pt>
    <dgm:pt modelId="{2F6DA353-53AA-4C29-8422-F2463ADE21DC}" type="parTrans" cxnId="{4E8B526D-AC1A-435B-8418-FDBFA46D2B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53E9613-C737-4B30-A438-4C497E9532F5}" type="sibTrans" cxnId="{4E8B526D-AC1A-435B-8418-FDBFA46D2B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C4C5F2D8-5577-4AE2-902B-69EA1CFC2E40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Second edition (1997)</a:t>
          </a:r>
        </a:p>
        <a:p>
          <a:r>
            <a:rPr lang="en-US" dirty="0">
              <a:latin typeface="Gill Sans MT" panose="020B0502020104020203" pitchFamily="34" charset="0"/>
            </a:rPr>
            <a:t>Updated concepts, definitions, methodologies; 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expanded to service industries</a:t>
          </a:r>
        </a:p>
      </dgm:t>
    </dgm:pt>
    <dgm:pt modelId="{DBF353FC-4148-42BB-9914-EDF9857F621E}" type="parTrans" cxnId="{D14B348C-6D89-457F-A8B1-39324997DE0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108456D-011D-4E64-90A8-BC94C749B74E}" type="sibTrans" cxnId="{D14B348C-6D89-457F-A8B1-39324997DE0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9471E86D-2C29-4A9B-ACB6-0821569550AB}" type="pres">
      <dgm:prSet presAssocID="{98E88713-D3DD-44BD-930D-5CAC54A7BB94}" presName="Name0" presStyleCnt="0">
        <dgm:presLayoutVars>
          <dgm:dir/>
          <dgm:resizeHandles val="exact"/>
        </dgm:presLayoutVars>
      </dgm:prSet>
      <dgm:spPr/>
    </dgm:pt>
    <dgm:pt modelId="{F6CA226A-948C-492C-AAA6-E863B5ECD228}" type="pres">
      <dgm:prSet presAssocID="{5264F8F7-A36F-41E1-B1AD-CA43C4108A15}" presName="node" presStyleLbl="node1" presStyleIdx="0" presStyleCnt="2">
        <dgm:presLayoutVars>
          <dgm:bulletEnabled val="1"/>
        </dgm:presLayoutVars>
      </dgm:prSet>
      <dgm:spPr/>
    </dgm:pt>
    <dgm:pt modelId="{35FF0DC2-3402-4017-85E2-DC161B5E5103}" type="pres">
      <dgm:prSet presAssocID="{E53E9613-C737-4B30-A438-4C497E9532F5}" presName="sibTrans" presStyleLbl="sibTrans2D1" presStyleIdx="0" presStyleCnt="1"/>
      <dgm:spPr/>
    </dgm:pt>
    <dgm:pt modelId="{0FCD28D1-6948-4736-9E77-04108C63074A}" type="pres">
      <dgm:prSet presAssocID="{E53E9613-C737-4B30-A438-4C497E9532F5}" presName="connectorText" presStyleLbl="sibTrans2D1" presStyleIdx="0" presStyleCnt="1"/>
      <dgm:spPr/>
    </dgm:pt>
    <dgm:pt modelId="{170C9FC0-DADA-4DA0-8C17-64D2857FFD63}" type="pres">
      <dgm:prSet presAssocID="{C4C5F2D8-5577-4AE2-902B-69EA1CFC2E40}" presName="node" presStyleLbl="node1" presStyleIdx="1" presStyleCnt="2">
        <dgm:presLayoutVars>
          <dgm:bulletEnabled val="1"/>
        </dgm:presLayoutVars>
      </dgm:prSet>
      <dgm:spPr/>
    </dgm:pt>
  </dgm:ptLst>
  <dgm:cxnLst>
    <dgm:cxn modelId="{463CCE3A-3675-464A-8BCE-6E59B350F220}" type="presOf" srcId="{E53E9613-C737-4B30-A438-4C497E9532F5}" destId="{35FF0DC2-3402-4017-85E2-DC161B5E5103}" srcOrd="0" destOrd="0" presId="urn:microsoft.com/office/officeart/2005/8/layout/process1"/>
    <dgm:cxn modelId="{4E8B526D-AC1A-435B-8418-FDBFA46D2BAC}" srcId="{98E88713-D3DD-44BD-930D-5CAC54A7BB94}" destId="{5264F8F7-A36F-41E1-B1AD-CA43C4108A15}" srcOrd="0" destOrd="0" parTransId="{2F6DA353-53AA-4C29-8422-F2463ADE21DC}" sibTransId="{E53E9613-C737-4B30-A438-4C497E9532F5}"/>
    <dgm:cxn modelId="{D14B348C-6D89-457F-A8B1-39324997DE00}" srcId="{98E88713-D3DD-44BD-930D-5CAC54A7BB94}" destId="{C4C5F2D8-5577-4AE2-902B-69EA1CFC2E40}" srcOrd="1" destOrd="0" parTransId="{DBF353FC-4148-42BB-9914-EDF9857F621E}" sibTransId="{5108456D-011D-4E64-90A8-BC94C749B74E}"/>
    <dgm:cxn modelId="{2AE57C9C-09A4-4FEF-8931-F61B4A22BB7B}" type="presOf" srcId="{C4C5F2D8-5577-4AE2-902B-69EA1CFC2E40}" destId="{170C9FC0-DADA-4DA0-8C17-64D2857FFD63}" srcOrd="0" destOrd="0" presId="urn:microsoft.com/office/officeart/2005/8/layout/process1"/>
    <dgm:cxn modelId="{6D9CF8AE-6CFB-489E-82F9-58303F8E53E5}" type="presOf" srcId="{98E88713-D3DD-44BD-930D-5CAC54A7BB94}" destId="{9471E86D-2C29-4A9B-ACB6-0821569550AB}" srcOrd="0" destOrd="0" presId="urn:microsoft.com/office/officeart/2005/8/layout/process1"/>
    <dgm:cxn modelId="{19DDE8AF-EFC1-42F5-A0AD-10F203D4CF33}" type="presOf" srcId="{E53E9613-C737-4B30-A438-4C497E9532F5}" destId="{0FCD28D1-6948-4736-9E77-04108C63074A}" srcOrd="1" destOrd="0" presId="urn:microsoft.com/office/officeart/2005/8/layout/process1"/>
    <dgm:cxn modelId="{7E73DAD6-F8FC-404B-9DA4-5A4D309684E7}" type="presOf" srcId="{5264F8F7-A36F-41E1-B1AD-CA43C4108A15}" destId="{F6CA226A-948C-492C-AAA6-E863B5ECD228}" srcOrd="0" destOrd="0" presId="urn:microsoft.com/office/officeart/2005/8/layout/process1"/>
    <dgm:cxn modelId="{8517FB68-57F4-494A-B247-5D647B3C7A81}" type="presParOf" srcId="{9471E86D-2C29-4A9B-ACB6-0821569550AB}" destId="{F6CA226A-948C-492C-AAA6-E863B5ECD228}" srcOrd="0" destOrd="0" presId="urn:microsoft.com/office/officeart/2005/8/layout/process1"/>
    <dgm:cxn modelId="{5533D704-C6C2-47A2-AB72-5505B5A6F93D}" type="presParOf" srcId="{9471E86D-2C29-4A9B-ACB6-0821569550AB}" destId="{35FF0DC2-3402-4017-85E2-DC161B5E5103}" srcOrd="1" destOrd="0" presId="urn:microsoft.com/office/officeart/2005/8/layout/process1"/>
    <dgm:cxn modelId="{7D645A04-35BC-442C-AA6A-6FD7CFB50DF1}" type="presParOf" srcId="{35FF0DC2-3402-4017-85E2-DC161B5E5103}" destId="{0FCD28D1-6948-4736-9E77-04108C63074A}" srcOrd="0" destOrd="0" presId="urn:microsoft.com/office/officeart/2005/8/layout/process1"/>
    <dgm:cxn modelId="{4BF69EB2-C3CC-4BE6-BF02-13D5CEA80F34}" type="presParOf" srcId="{9471E86D-2C29-4A9B-ACB6-0821569550AB}" destId="{170C9FC0-DADA-4DA0-8C17-64D2857FFD6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E88713-D3DD-44BD-930D-5CAC54A7BB9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5264F8F7-A36F-41E1-B1AD-CA43C4108A15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Third edition (2005)</a:t>
          </a:r>
        </a:p>
        <a:p>
          <a:r>
            <a: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Expanded to less R&amp;D-intensive industries</a:t>
          </a:r>
          <a:r>
            <a:rPr lang="en-US" dirty="0">
              <a:latin typeface="Gill Sans MT" panose="020B0502020104020203" pitchFamily="34" charset="0"/>
            </a:rPr>
            <a:t>; included organizational and marketing in innovation definition</a:t>
          </a:r>
        </a:p>
      </dgm:t>
    </dgm:pt>
    <dgm:pt modelId="{2F6DA353-53AA-4C29-8422-F2463ADE21DC}" type="parTrans" cxnId="{4E8B526D-AC1A-435B-8418-FDBFA46D2B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E53E9613-C737-4B30-A438-4C497E9532F5}" type="sibTrans" cxnId="{4E8B526D-AC1A-435B-8418-FDBFA46D2BAC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C4C5F2D8-5577-4AE2-902B-69EA1CFC2E40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Fourth edition (2018)</a:t>
          </a:r>
        </a:p>
        <a:p>
          <a:r>
            <a:rPr lang="en-US" dirty="0">
              <a:latin typeface="Gill Sans MT" panose="020B0502020104020203" pitchFamily="34" charset="0"/>
            </a:rPr>
            <a:t>Developed a framework to include innovation in 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all four sectors </a:t>
          </a:r>
          <a:r>
            <a:rPr lang="en-US" dirty="0">
              <a:latin typeface="Gill Sans MT" panose="020B0502020104020203" pitchFamily="34" charset="0"/>
            </a:rPr>
            <a:t>(gov, business, nonprofits, households)</a:t>
          </a:r>
        </a:p>
      </dgm:t>
    </dgm:pt>
    <dgm:pt modelId="{DBF353FC-4148-42BB-9914-EDF9857F621E}" type="parTrans" cxnId="{D14B348C-6D89-457F-A8B1-39324997DE0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5108456D-011D-4E64-90A8-BC94C749B74E}" type="sibTrans" cxnId="{D14B348C-6D89-457F-A8B1-39324997DE00}">
      <dgm:prSet/>
      <dgm:spPr/>
      <dgm:t>
        <a:bodyPr/>
        <a:lstStyle/>
        <a:p>
          <a:endParaRPr lang="en-US">
            <a:latin typeface="Gill Sans MT" panose="020B0502020104020203" pitchFamily="34" charset="0"/>
          </a:endParaRPr>
        </a:p>
      </dgm:t>
    </dgm:pt>
    <dgm:pt modelId="{9471E86D-2C29-4A9B-ACB6-0821569550AB}" type="pres">
      <dgm:prSet presAssocID="{98E88713-D3DD-44BD-930D-5CAC54A7BB94}" presName="Name0" presStyleCnt="0">
        <dgm:presLayoutVars>
          <dgm:dir/>
          <dgm:resizeHandles val="exact"/>
        </dgm:presLayoutVars>
      </dgm:prSet>
      <dgm:spPr/>
    </dgm:pt>
    <dgm:pt modelId="{F6CA226A-948C-492C-AAA6-E863B5ECD228}" type="pres">
      <dgm:prSet presAssocID="{5264F8F7-A36F-41E1-B1AD-CA43C4108A15}" presName="node" presStyleLbl="node1" presStyleIdx="0" presStyleCnt="2">
        <dgm:presLayoutVars>
          <dgm:bulletEnabled val="1"/>
        </dgm:presLayoutVars>
      </dgm:prSet>
      <dgm:spPr/>
    </dgm:pt>
    <dgm:pt modelId="{35FF0DC2-3402-4017-85E2-DC161B5E5103}" type="pres">
      <dgm:prSet presAssocID="{E53E9613-C737-4B30-A438-4C497E9532F5}" presName="sibTrans" presStyleLbl="sibTrans2D1" presStyleIdx="0" presStyleCnt="1"/>
      <dgm:spPr/>
    </dgm:pt>
    <dgm:pt modelId="{0FCD28D1-6948-4736-9E77-04108C63074A}" type="pres">
      <dgm:prSet presAssocID="{E53E9613-C737-4B30-A438-4C497E9532F5}" presName="connectorText" presStyleLbl="sibTrans2D1" presStyleIdx="0" presStyleCnt="1"/>
      <dgm:spPr/>
    </dgm:pt>
    <dgm:pt modelId="{170C9FC0-DADA-4DA0-8C17-64D2857FFD63}" type="pres">
      <dgm:prSet presAssocID="{C4C5F2D8-5577-4AE2-902B-69EA1CFC2E40}" presName="node" presStyleLbl="node1" presStyleIdx="1" presStyleCnt="2">
        <dgm:presLayoutVars>
          <dgm:bulletEnabled val="1"/>
        </dgm:presLayoutVars>
      </dgm:prSet>
      <dgm:spPr/>
    </dgm:pt>
  </dgm:ptLst>
  <dgm:cxnLst>
    <dgm:cxn modelId="{463CCE3A-3675-464A-8BCE-6E59B350F220}" type="presOf" srcId="{E53E9613-C737-4B30-A438-4C497E9532F5}" destId="{35FF0DC2-3402-4017-85E2-DC161B5E5103}" srcOrd="0" destOrd="0" presId="urn:microsoft.com/office/officeart/2005/8/layout/process1"/>
    <dgm:cxn modelId="{4E8B526D-AC1A-435B-8418-FDBFA46D2BAC}" srcId="{98E88713-D3DD-44BD-930D-5CAC54A7BB94}" destId="{5264F8F7-A36F-41E1-B1AD-CA43C4108A15}" srcOrd="0" destOrd="0" parTransId="{2F6DA353-53AA-4C29-8422-F2463ADE21DC}" sibTransId="{E53E9613-C737-4B30-A438-4C497E9532F5}"/>
    <dgm:cxn modelId="{D14B348C-6D89-457F-A8B1-39324997DE00}" srcId="{98E88713-D3DD-44BD-930D-5CAC54A7BB94}" destId="{C4C5F2D8-5577-4AE2-902B-69EA1CFC2E40}" srcOrd="1" destOrd="0" parTransId="{DBF353FC-4148-42BB-9914-EDF9857F621E}" sibTransId="{5108456D-011D-4E64-90A8-BC94C749B74E}"/>
    <dgm:cxn modelId="{2AE57C9C-09A4-4FEF-8931-F61B4A22BB7B}" type="presOf" srcId="{C4C5F2D8-5577-4AE2-902B-69EA1CFC2E40}" destId="{170C9FC0-DADA-4DA0-8C17-64D2857FFD63}" srcOrd="0" destOrd="0" presId="urn:microsoft.com/office/officeart/2005/8/layout/process1"/>
    <dgm:cxn modelId="{6D9CF8AE-6CFB-489E-82F9-58303F8E53E5}" type="presOf" srcId="{98E88713-D3DD-44BD-930D-5CAC54A7BB94}" destId="{9471E86D-2C29-4A9B-ACB6-0821569550AB}" srcOrd="0" destOrd="0" presId="urn:microsoft.com/office/officeart/2005/8/layout/process1"/>
    <dgm:cxn modelId="{19DDE8AF-EFC1-42F5-A0AD-10F203D4CF33}" type="presOf" srcId="{E53E9613-C737-4B30-A438-4C497E9532F5}" destId="{0FCD28D1-6948-4736-9E77-04108C63074A}" srcOrd="1" destOrd="0" presId="urn:microsoft.com/office/officeart/2005/8/layout/process1"/>
    <dgm:cxn modelId="{7E73DAD6-F8FC-404B-9DA4-5A4D309684E7}" type="presOf" srcId="{5264F8F7-A36F-41E1-B1AD-CA43C4108A15}" destId="{F6CA226A-948C-492C-AAA6-E863B5ECD228}" srcOrd="0" destOrd="0" presId="urn:microsoft.com/office/officeart/2005/8/layout/process1"/>
    <dgm:cxn modelId="{8517FB68-57F4-494A-B247-5D647B3C7A81}" type="presParOf" srcId="{9471E86D-2C29-4A9B-ACB6-0821569550AB}" destId="{F6CA226A-948C-492C-AAA6-E863B5ECD228}" srcOrd="0" destOrd="0" presId="urn:microsoft.com/office/officeart/2005/8/layout/process1"/>
    <dgm:cxn modelId="{5533D704-C6C2-47A2-AB72-5505B5A6F93D}" type="presParOf" srcId="{9471E86D-2C29-4A9B-ACB6-0821569550AB}" destId="{35FF0DC2-3402-4017-85E2-DC161B5E5103}" srcOrd="1" destOrd="0" presId="urn:microsoft.com/office/officeart/2005/8/layout/process1"/>
    <dgm:cxn modelId="{7D645A04-35BC-442C-AA6A-6FD7CFB50DF1}" type="presParOf" srcId="{35FF0DC2-3402-4017-85E2-DC161B5E5103}" destId="{0FCD28D1-6948-4736-9E77-04108C63074A}" srcOrd="0" destOrd="0" presId="urn:microsoft.com/office/officeart/2005/8/layout/process1"/>
    <dgm:cxn modelId="{4BF69EB2-C3CC-4BE6-BF02-13D5CEA80F34}" type="presParOf" srcId="{9471E86D-2C29-4A9B-ACB6-0821569550AB}" destId="{170C9FC0-DADA-4DA0-8C17-64D2857FFD6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44191-A5A3-4552-B01B-70B5323E5D86}">
      <dsp:nvSpPr>
        <dsp:cNvPr id="0" name=""/>
        <dsp:cNvSpPr/>
      </dsp:nvSpPr>
      <dsp:spPr>
        <a:xfrm>
          <a:off x="0" y="403028"/>
          <a:ext cx="2628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 pitchFamily="34" charset="0"/>
            </a:rPr>
            <a:t>“Subject” Approach</a:t>
          </a:r>
        </a:p>
      </dsp:txBody>
      <dsp:txXfrm>
        <a:off x="0" y="403028"/>
        <a:ext cx="2628900" cy="1287000"/>
      </dsp:txXfrm>
    </dsp:sp>
    <dsp:sp modelId="{419AA7D3-AB3B-42B7-9E44-5B75194CF68A}">
      <dsp:nvSpPr>
        <dsp:cNvPr id="0" name=""/>
        <dsp:cNvSpPr/>
      </dsp:nvSpPr>
      <dsp:spPr>
        <a:xfrm>
          <a:off x="2628899" y="403028"/>
          <a:ext cx="5257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BA66D-1DAC-447D-BD75-8845EA3AEDAA}">
      <dsp:nvSpPr>
        <dsp:cNvPr id="0" name=""/>
        <dsp:cNvSpPr/>
      </dsp:nvSpPr>
      <dsp:spPr>
        <a:xfrm>
          <a:off x="3364991" y="403028"/>
          <a:ext cx="715060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Gill Sans MT" panose="020B0502020104020203" pitchFamily="34" charset="0"/>
            </a:rPr>
            <a:t>Focus on innovating agent</a:t>
          </a:r>
          <a:endParaRPr lang="en-US" sz="2400" kern="1200" dirty="0">
            <a:latin typeface="Gill Sans MT" panose="020B0502020104020203" pitchFamily="34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400" kern="1200" dirty="0">
              <a:latin typeface="Gill Sans MT" panose="020B0502020104020203" pitchFamily="34" charset="0"/>
            </a:rPr>
            <a:t>Firm-level innovation activity, innovation inputs (R&amp;D)…</a:t>
          </a:r>
          <a:endParaRPr lang="en-US" sz="2400" kern="1200" dirty="0">
            <a:latin typeface="Gill Sans MT" panose="020B0502020104020203" pitchFamily="34" charset="0"/>
          </a:endParaRPr>
        </a:p>
      </dsp:txBody>
      <dsp:txXfrm>
        <a:off x="3364991" y="403028"/>
        <a:ext cx="7150608" cy="1287000"/>
      </dsp:txXfrm>
    </dsp:sp>
    <dsp:sp modelId="{4188D877-A9BD-4715-B22E-276FADEE86B5}">
      <dsp:nvSpPr>
        <dsp:cNvPr id="0" name=""/>
        <dsp:cNvSpPr/>
      </dsp:nvSpPr>
      <dsp:spPr>
        <a:xfrm>
          <a:off x="0" y="1924028"/>
          <a:ext cx="262890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Gill Sans MT" panose="020B0502020104020203" pitchFamily="34" charset="0"/>
            </a:rPr>
            <a:t>“Object” Approach</a:t>
          </a:r>
        </a:p>
      </dsp:txBody>
      <dsp:txXfrm>
        <a:off x="0" y="1924028"/>
        <a:ext cx="2628900" cy="1287000"/>
      </dsp:txXfrm>
    </dsp:sp>
    <dsp:sp modelId="{4D499D29-9CC0-4E91-A684-F977BEA9F1B0}">
      <dsp:nvSpPr>
        <dsp:cNvPr id="0" name=""/>
        <dsp:cNvSpPr/>
      </dsp:nvSpPr>
      <dsp:spPr>
        <a:xfrm>
          <a:off x="2628899" y="1924028"/>
          <a:ext cx="52578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474E5-DD48-4F7C-B203-5E666E3AA85A}">
      <dsp:nvSpPr>
        <dsp:cNvPr id="0" name=""/>
        <dsp:cNvSpPr/>
      </dsp:nvSpPr>
      <dsp:spPr>
        <a:xfrm>
          <a:off x="3364991" y="1924028"/>
          <a:ext cx="7150608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Gill Sans MT" panose="020B0502020104020203" pitchFamily="34" charset="0"/>
            </a:rPr>
            <a:t>Focus on output of innovative processes</a:t>
          </a:r>
          <a:endParaRPr lang="en-US" sz="2400" kern="1200" dirty="0">
            <a:latin typeface="Gill Sans MT" panose="020B0502020104020203" pitchFamily="34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ore-KR" sz="2400" kern="1200" dirty="0">
              <a:latin typeface="Gill Sans MT" panose="020B0502020104020203" pitchFamily="34" charset="0"/>
            </a:rPr>
            <a:t>Significant technological innovations</a:t>
          </a:r>
          <a:endParaRPr lang="en-US" sz="2400" kern="1200" dirty="0">
            <a:latin typeface="Gill Sans MT" panose="020B0502020104020203" pitchFamily="34" charset="0"/>
          </a:endParaRPr>
        </a:p>
      </dsp:txBody>
      <dsp:txXfrm>
        <a:off x="3364991" y="1924028"/>
        <a:ext cx="7150608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A226A-948C-492C-AAA6-E863B5ECD228}">
      <dsp:nvSpPr>
        <dsp:cNvPr id="0" name=""/>
        <dsp:cNvSpPr/>
      </dsp:nvSpPr>
      <dsp:spPr>
        <a:xfrm>
          <a:off x="1222" y="2612"/>
          <a:ext cx="2607601" cy="2077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First edition (1992)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Started with benchmarking Europe’s Community Innovation Survey (CIS); 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mostly covering manufacturing </a:t>
          </a:r>
          <a:r>
            <a:rPr lang="en-US" sz="1800" kern="1200" dirty="0">
              <a:latin typeface="Gill Sans MT" panose="020B0502020104020203" pitchFamily="34" charset="0"/>
            </a:rPr>
            <a:t>industries</a:t>
          </a:r>
        </a:p>
      </dsp:txBody>
      <dsp:txXfrm>
        <a:off x="62083" y="63473"/>
        <a:ext cx="2485879" cy="1956210"/>
      </dsp:txXfrm>
    </dsp:sp>
    <dsp:sp modelId="{35FF0DC2-3402-4017-85E2-DC161B5E5103}">
      <dsp:nvSpPr>
        <dsp:cNvPr id="0" name=""/>
        <dsp:cNvSpPr/>
      </dsp:nvSpPr>
      <dsp:spPr>
        <a:xfrm>
          <a:off x="2869584" y="718236"/>
          <a:ext cx="552811" cy="6466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ill Sans MT" panose="020B0502020104020203" pitchFamily="34" charset="0"/>
          </a:endParaRPr>
        </a:p>
      </dsp:txBody>
      <dsp:txXfrm>
        <a:off x="2869584" y="847573"/>
        <a:ext cx="386968" cy="388011"/>
      </dsp:txXfrm>
    </dsp:sp>
    <dsp:sp modelId="{170C9FC0-DADA-4DA0-8C17-64D2857FFD63}">
      <dsp:nvSpPr>
        <dsp:cNvPr id="0" name=""/>
        <dsp:cNvSpPr/>
      </dsp:nvSpPr>
      <dsp:spPr>
        <a:xfrm>
          <a:off x="3651865" y="2612"/>
          <a:ext cx="2607601" cy="2077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Second edition (1997)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Updated concepts, definitions, methodologies; 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expanded to service industries</a:t>
          </a:r>
        </a:p>
      </dsp:txBody>
      <dsp:txXfrm>
        <a:off x="3712726" y="63473"/>
        <a:ext cx="2485879" cy="1956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A226A-948C-492C-AAA6-E863B5ECD228}">
      <dsp:nvSpPr>
        <dsp:cNvPr id="0" name=""/>
        <dsp:cNvSpPr/>
      </dsp:nvSpPr>
      <dsp:spPr>
        <a:xfrm>
          <a:off x="1222" y="149290"/>
          <a:ext cx="2607601" cy="1784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Third edition (2005)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Expanded to less R&amp;D-intensive industries</a:t>
          </a:r>
          <a:r>
            <a:rPr lang="en-US" sz="1800" kern="1200" dirty="0">
              <a:latin typeface="Gill Sans MT" panose="020B0502020104020203" pitchFamily="34" charset="0"/>
            </a:rPr>
            <a:t>; included organizational and marketing in innovation definition</a:t>
          </a:r>
        </a:p>
      </dsp:txBody>
      <dsp:txXfrm>
        <a:off x="53490" y="201558"/>
        <a:ext cx="2503065" cy="1680041"/>
      </dsp:txXfrm>
    </dsp:sp>
    <dsp:sp modelId="{35FF0DC2-3402-4017-85E2-DC161B5E5103}">
      <dsp:nvSpPr>
        <dsp:cNvPr id="0" name=""/>
        <dsp:cNvSpPr/>
      </dsp:nvSpPr>
      <dsp:spPr>
        <a:xfrm>
          <a:off x="2869584" y="718236"/>
          <a:ext cx="552811" cy="64668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ill Sans MT" panose="020B0502020104020203" pitchFamily="34" charset="0"/>
          </a:endParaRPr>
        </a:p>
      </dsp:txBody>
      <dsp:txXfrm>
        <a:off x="2869584" y="847573"/>
        <a:ext cx="386968" cy="388011"/>
      </dsp:txXfrm>
    </dsp:sp>
    <dsp:sp modelId="{170C9FC0-DADA-4DA0-8C17-64D2857FFD63}">
      <dsp:nvSpPr>
        <dsp:cNvPr id="0" name=""/>
        <dsp:cNvSpPr/>
      </dsp:nvSpPr>
      <dsp:spPr>
        <a:xfrm>
          <a:off x="3651865" y="149290"/>
          <a:ext cx="2607601" cy="1784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Fourth edition (2018)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 pitchFamily="34" charset="0"/>
            </a:rPr>
            <a:t>Developed a framework to include innovation in 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rPr>
            <a:t>all four sectors </a:t>
          </a:r>
          <a:r>
            <a:rPr lang="en-US" sz="1800" kern="1200" dirty="0">
              <a:latin typeface="Gill Sans MT" panose="020B0502020104020203" pitchFamily="34" charset="0"/>
            </a:rPr>
            <a:t>(gov, business, nonprofits, households)</a:t>
          </a:r>
        </a:p>
      </dsp:txBody>
      <dsp:txXfrm>
        <a:off x="3704133" y="201558"/>
        <a:ext cx="2503065" cy="1680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06DC-A66A-44CE-9A8A-BD92536E80A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EF380-4EF0-4351-9CC1-2C5E14F87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564"/>
          </a:xfrm>
        </p:spPr>
        <p:txBody>
          <a:bodyPr>
            <a:normAutofit/>
          </a:bodyPr>
          <a:lstStyle>
            <a:lvl1pPr>
              <a:defRPr sz="34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289"/>
            <a:ext cx="10515600" cy="4641674"/>
          </a:xfrm>
        </p:spPr>
        <p:txBody>
          <a:bodyPr/>
          <a:lstStyle>
            <a:lvl1pPr>
              <a:defRPr sz="2600">
                <a:latin typeface="Gill Sans MT" panose="020B0502020104020203" pitchFamily="34" charset="0"/>
              </a:defRPr>
            </a:lvl1pPr>
            <a:lvl2pPr>
              <a:defRPr sz="2500">
                <a:latin typeface="Gill Sans MT" panose="020B0502020104020203" pitchFamily="34" charset="0"/>
              </a:defRPr>
            </a:lvl2pPr>
            <a:lvl3pPr>
              <a:defRPr sz="2200"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5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4605-F82D-4C35-A3B9-25AD4EA4E0E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606-B1D7-4CF1-B67B-D785C40A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info/research-and-innovation/statistics/performance-indicators/european-innovation-scoreboard_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26752"/>
          </a:xfrm>
        </p:spPr>
        <p:txBody>
          <a:bodyPr/>
          <a:lstStyle/>
          <a:p>
            <a:r>
              <a:rPr lang="en-US" dirty="0"/>
              <a:t>Measuring Innovation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39613"/>
            <a:ext cx="10515600" cy="2696800"/>
          </a:xfrm>
        </p:spPr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Some of this lecture is based on:</a:t>
            </a:r>
          </a:p>
          <a:p>
            <a:pPr lvl="0"/>
            <a:r>
              <a:rPr lang="en-US" dirty="0"/>
              <a:t>Nagaoka, </a:t>
            </a:r>
            <a:r>
              <a:rPr lang="en-US" dirty="0" err="1"/>
              <a:t>Sadao</a:t>
            </a:r>
            <a:r>
              <a:rPr lang="en-US" dirty="0"/>
              <a:t>, Kazuyuki </a:t>
            </a:r>
            <a:r>
              <a:rPr lang="en-US" dirty="0" err="1"/>
              <a:t>Motohashi</a:t>
            </a:r>
            <a:r>
              <a:rPr lang="en-US" dirty="0"/>
              <a:t>, and Akira </a:t>
            </a:r>
            <a:r>
              <a:rPr lang="en-US" dirty="0" err="1"/>
              <a:t>Goto</a:t>
            </a:r>
            <a:r>
              <a:rPr lang="en-US" dirty="0"/>
              <a:t>. 2010. Patent Statistics As An Innovation Indicator. In </a:t>
            </a:r>
            <a:r>
              <a:rPr lang="en-US" i="1" dirty="0"/>
              <a:t>Handbook of the Economics of Innovation</a:t>
            </a:r>
            <a:r>
              <a:rPr lang="en-US" dirty="0"/>
              <a:t> edited by Bronwyn Hall and Nathan Rosenberg. North Holland. </a:t>
            </a:r>
          </a:p>
          <a:p>
            <a:pPr lvl="0"/>
            <a:r>
              <a:rPr lang="en-US" dirty="0"/>
              <a:t>Smith, Keith. 2012. Measuring Innovation. In </a:t>
            </a:r>
            <a:r>
              <a:rPr lang="en-US" i="1" dirty="0"/>
              <a:t>The Oxford Handbook of Innovation</a:t>
            </a:r>
            <a:r>
              <a:rPr lang="en-US" dirty="0"/>
              <a:t> edited by Jan Fagerberg, David C. Mowery, and Richard R. Nelson. Oxford University Press.</a:t>
            </a:r>
          </a:p>
          <a:p>
            <a:pPr lvl="0"/>
            <a:r>
              <a:rPr lang="en-US" dirty="0"/>
              <a:t>Powell, Walter W., and Stine </a:t>
            </a:r>
            <a:r>
              <a:rPr lang="en-US" dirty="0" err="1"/>
              <a:t>Grodal</a:t>
            </a:r>
            <a:r>
              <a:rPr lang="en-US" dirty="0"/>
              <a:t>. 2012. Networks of Innovators, Ibid.</a:t>
            </a:r>
          </a:p>
        </p:txBody>
      </p:sp>
    </p:spTree>
    <p:extLst>
      <p:ext uri="{BB962C8B-B14F-4D97-AF65-F5344CB8AC3E}">
        <p14:creationId xmlns:p14="http://schemas.microsoft.com/office/powerpoint/2010/main" val="26820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A97E-12DD-4830-8583-2B27A26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Questionnaire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9A6D3-C5B7-459F-8C56-D3301ECD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79" y="1535113"/>
            <a:ext cx="804644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7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6AE-A86D-487A-B46E-7957B130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Questionnaire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E5F2C-2F26-4EA3-864F-C9FECFFE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524" y="1317171"/>
            <a:ext cx="634008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743B-3293-4ADE-9772-4EDF37BF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as Innovation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EEA9-20A5-4B8F-BF69-4F37BD83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patent system ensures </a:t>
            </a:r>
            <a:r>
              <a:rPr lang="en-US" i="1" dirty="0"/>
              <a:t>ex ante </a:t>
            </a:r>
            <a:r>
              <a:rPr lang="en-US" dirty="0"/>
              <a:t>incentives for inventive activities by offering </a:t>
            </a:r>
            <a:r>
              <a:rPr lang="en-US" i="1" dirty="0"/>
              <a:t>ex post </a:t>
            </a:r>
            <a:r>
              <a:rPr lang="en-US" dirty="0"/>
              <a:t>monopoly of fruits of such activities.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7417BA0-E43D-4F80-89EC-6A541EF8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71" y="2453315"/>
            <a:ext cx="6327857" cy="4404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B8462-EC40-49F5-BEA7-A8F8C8837579}"/>
              </a:ext>
            </a:extLst>
          </p:cNvPr>
          <p:cNvSpPr txBox="1"/>
          <p:nvPr/>
        </p:nvSpPr>
        <p:spPr>
          <a:xfrm>
            <a:off x="9514114" y="6270171"/>
            <a:ext cx="183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Smith (2012)</a:t>
            </a:r>
          </a:p>
        </p:txBody>
      </p:sp>
    </p:spTree>
    <p:extLst>
      <p:ext uri="{BB962C8B-B14F-4D97-AF65-F5344CB8AC3E}">
        <p14:creationId xmlns:p14="http://schemas.microsoft.com/office/powerpoint/2010/main" val="69588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743B-3293-4ADE-9772-4EDF37BF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as Innovation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EEA9-20A5-4B8F-BF69-4F37BD83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BUT! Patents are not the only mechanism for appropriability.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59913-1503-4569-9DA3-0E6AA0AF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86" y="2470660"/>
            <a:ext cx="6617801" cy="370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B5449-8D94-41F5-8344-E230D9FD5543}"/>
              </a:ext>
            </a:extLst>
          </p:cNvPr>
          <p:cNvSpPr txBox="1"/>
          <p:nvPr/>
        </p:nvSpPr>
        <p:spPr>
          <a:xfrm>
            <a:off x="9514114" y="6270171"/>
            <a:ext cx="183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Smith (2012)</a:t>
            </a:r>
          </a:p>
        </p:txBody>
      </p:sp>
    </p:spTree>
    <p:extLst>
      <p:ext uri="{BB962C8B-B14F-4D97-AF65-F5344CB8AC3E}">
        <p14:creationId xmlns:p14="http://schemas.microsoft.com/office/powerpoint/2010/main" val="161014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990-24D3-42BA-8331-76D0F8F9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as Innovation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A4AA-E98A-4A4D-A215-8D91550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inventions are patented.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9EC29-642E-48A1-A4E9-5615FE1C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15" y="2177143"/>
            <a:ext cx="7232163" cy="4315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BE547-1971-4CD9-9FAC-4BBADAAEB55F}"/>
              </a:ext>
            </a:extLst>
          </p:cNvPr>
          <p:cNvSpPr txBox="1"/>
          <p:nvPr/>
        </p:nvSpPr>
        <p:spPr>
          <a:xfrm>
            <a:off x="9514114" y="6270171"/>
            <a:ext cx="183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Smith (2012)</a:t>
            </a:r>
          </a:p>
        </p:txBody>
      </p:sp>
    </p:spTree>
    <p:extLst>
      <p:ext uri="{BB962C8B-B14F-4D97-AF65-F5344CB8AC3E}">
        <p14:creationId xmlns:p14="http://schemas.microsoft.com/office/powerpoint/2010/main" val="36363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D475-0824-4B59-8837-87B132F1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Weak 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69661E-01BF-4B11-B458-508BD06B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301" y="1535113"/>
            <a:ext cx="6707398" cy="4641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FF2F41-14B0-4564-A590-F0E5AD68164D}"/>
              </a:ext>
            </a:extLst>
          </p:cNvPr>
          <p:cNvSpPr/>
          <p:nvPr/>
        </p:nvSpPr>
        <p:spPr>
          <a:xfrm>
            <a:off x="3862967" y="6278386"/>
            <a:ext cx="4164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Gill Sans MT" panose="020B0502020104020203" pitchFamily="34" charset="0"/>
              </a:rPr>
              <a:t>https://www.officeguycartoons.com/product/weak-ties/</a:t>
            </a:r>
          </a:p>
        </p:txBody>
      </p:sp>
    </p:spTree>
    <p:extLst>
      <p:ext uri="{BB962C8B-B14F-4D97-AF65-F5344CB8AC3E}">
        <p14:creationId xmlns:p14="http://schemas.microsoft.com/office/powerpoint/2010/main" val="349169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C0BC-B272-460C-999B-D943D9B7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Weak Ties &amp; Structural Holes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0CA4-AF39-4A96-9A82-B2F4F4D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social capital explainable with how non-redundant, complimentary information is obtained through various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8B8CC-23DB-4810-89A2-3DEE908C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06" y="3222713"/>
            <a:ext cx="3490327" cy="1469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B895E-C22E-4B87-B813-E2852EF9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36" y="2618454"/>
            <a:ext cx="3406548" cy="23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9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DE222-F8CA-4D77-92AA-8D6813519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864" y="1535113"/>
            <a:ext cx="9168272" cy="464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D11FE-32D0-4A58-8E57-E43C4FAD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522"/>
            <a:ext cx="7827706" cy="98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14B19-18D0-4A6C-A544-E484B2C9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146" y="802582"/>
            <a:ext cx="2505075" cy="628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AF2EE9-7FFC-4CB7-AFD2-441082731EF6}"/>
              </a:ext>
            </a:extLst>
          </p:cNvPr>
          <p:cNvSpPr/>
          <p:nvPr/>
        </p:nvSpPr>
        <p:spPr>
          <a:xfrm>
            <a:off x="6535835" y="6248895"/>
            <a:ext cx="42601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Gill Sans MT" panose="020B0502020104020203" pitchFamily="34" charset="0"/>
              </a:rPr>
              <a:t>https://www.dongascience.com/news.php?idx=14139</a:t>
            </a:r>
          </a:p>
        </p:txBody>
      </p:sp>
    </p:spTree>
    <p:extLst>
      <p:ext uri="{BB962C8B-B14F-4D97-AF65-F5344CB8AC3E}">
        <p14:creationId xmlns:p14="http://schemas.microsoft.com/office/powerpoint/2010/main" val="106958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A645-1A55-4792-828E-2EB406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815E5-FAA9-41E2-ABA4-62456AFF7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696" y="1535113"/>
            <a:ext cx="9838608" cy="464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084E9-9BA9-4D93-84CF-D6FF2C0A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522"/>
            <a:ext cx="7827706" cy="98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BCE7B-22F6-4A6D-B44D-1F31A67E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146" y="802582"/>
            <a:ext cx="2505075" cy="628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28001-A30F-4956-BC0D-469CAF6AB54E}"/>
              </a:ext>
            </a:extLst>
          </p:cNvPr>
          <p:cNvSpPr/>
          <p:nvPr/>
        </p:nvSpPr>
        <p:spPr>
          <a:xfrm>
            <a:off x="6755163" y="6248895"/>
            <a:ext cx="42601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Gill Sans MT" panose="020B0502020104020203" pitchFamily="34" charset="0"/>
              </a:rPr>
              <a:t>https://www.dongascience.com/news.php?idx=14139</a:t>
            </a:r>
          </a:p>
        </p:txBody>
      </p:sp>
    </p:spTree>
    <p:extLst>
      <p:ext uri="{BB962C8B-B14F-4D97-AF65-F5344CB8AC3E}">
        <p14:creationId xmlns:p14="http://schemas.microsoft.com/office/powerpoint/2010/main" val="21849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EEE2-A3FC-4E73-AF4F-DE5A6586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Innovation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E7B8-8B21-414B-85F2-D13951D6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everything that can be counted counts, and not everything that counts can be counted. – Albert Einstein</a:t>
            </a:r>
          </a:p>
          <a:p>
            <a:endParaRPr lang="en-US" dirty="0"/>
          </a:p>
          <a:p>
            <a:r>
              <a:rPr lang="en-US" dirty="0"/>
              <a:t>If you can't measure it, you can't manage it. -- Trevor Manuel (South Africa's minister of finance)</a:t>
            </a:r>
          </a:p>
          <a:p>
            <a:endParaRPr lang="en-US" dirty="0"/>
          </a:p>
          <a:p>
            <a:r>
              <a:rPr lang="en-US" dirty="0"/>
              <a:t>An experiment is a question which science poses to Nature, and a measurement is the recording of Nature’s answer. – Max Planck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49C1-C559-4635-B8CF-681B3469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Innovation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3C93-D4F0-4A41-A79C-07876769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Commensurability</a:t>
            </a:r>
          </a:p>
          <a:p>
            <a:pPr lvl="1"/>
            <a:r>
              <a:rPr lang="en" altLang="ko-Kore-KR" dirty="0"/>
              <a:t>The object of measurement are </a:t>
            </a:r>
            <a:r>
              <a:rPr lang="en" altLang="ko-Kore-KR" dirty="0">
                <a:solidFill>
                  <a:srgbClr val="198BCA"/>
                </a:solidFill>
              </a:rPr>
              <a:t>“qualitatively similar”</a:t>
            </a:r>
            <a:r>
              <a:rPr lang="en" altLang="ko-Kore-KR" dirty="0"/>
              <a:t> so that</a:t>
            </a:r>
            <a:br>
              <a:rPr lang="en" altLang="ko-Kore-KR" dirty="0"/>
            </a:br>
            <a:r>
              <a:rPr lang="en" altLang="ko-Kore-KR" dirty="0">
                <a:solidFill>
                  <a:srgbClr val="198BCA"/>
                </a:solidFill>
              </a:rPr>
              <a:t>“comparisons can be made in quantitative terms.”</a:t>
            </a:r>
          </a:p>
          <a:p>
            <a:r>
              <a:rPr lang="en" dirty="0"/>
              <a:t>Increasing use of innovation </a:t>
            </a:r>
            <a:r>
              <a:rPr lang="en-US" dirty="0"/>
              <a:t>surveys (e.g., Community Innovation Survey)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9E296B-F3F2-4C14-9B8D-8E54EE31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27580"/>
              </p:ext>
            </p:extLst>
          </p:nvPr>
        </p:nvGraphicFramePr>
        <p:xfrm>
          <a:off x="402772" y="3243943"/>
          <a:ext cx="10515600" cy="3614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6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79E-C8C1-4443-B13F-6020B901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Indicators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7702D-BEC9-4351-BEED-B3564D93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285" y="1327149"/>
            <a:ext cx="5534705" cy="5165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FB0A3-ACBE-422F-A576-C5256C8C7509}"/>
              </a:ext>
            </a:extLst>
          </p:cNvPr>
          <p:cNvSpPr txBox="1"/>
          <p:nvPr/>
        </p:nvSpPr>
        <p:spPr>
          <a:xfrm>
            <a:off x="9514114" y="6270171"/>
            <a:ext cx="1839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Smith (2012)</a:t>
            </a:r>
          </a:p>
        </p:txBody>
      </p:sp>
    </p:spTree>
    <p:extLst>
      <p:ext uri="{BB962C8B-B14F-4D97-AF65-F5344CB8AC3E}">
        <p14:creationId xmlns:p14="http://schemas.microsoft.com/office/powerpoint/2010/main" val="15079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29FA-1CBD-4933-9F7C-71E99D4E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OECD Manual for Innovation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AB73A9-0F7E-48FD-8AAA-670343490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827277"/>
              </p:ext>
            </p:extLst>
          </p:nvPr>
        </p:nvGraphicFramePr>
        <p:xfrm>
          <a:off x="838200" y="1535113"/>
          <a:ext cx="6260690" cy="208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C33F6F-4005-4EBE-9BC5-CFDE8387A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018" y="734602"/>
            <a:ext cx="4106158" cy="5388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394845BB-92E1-4B9A-B4D0-136F4AF86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967922"/>
              </p:ext>
            </p:extLst>
          </p:nvPr>
        </p:nvGraphicFramePr>
        <p:xfrm>
          <a:off x="754626" y="4145577"/>
          <a:ext cx="6260690" cy="208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436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3DD1-3648-4C9D-973F-593C90C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Innovation Survey (CIS)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EFC8-3C99-4CD8-B020-25FDE6EA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source for measuring innovation in European enterprises introduced in 1992</a:t>
            </a:r>
          </a:p>
          <a:p>
            <a:r>
              <a:rPr lang="en-US" dirty="0"/>
              <a:t>Provides information that goes beyond the traditional indicators of the innovative effort (i.e. R&amp;D intensity) by covering different kinds of processes and decisions related to the innovation management. </a:t>
            </a:r>
          </a:p>
          <a:p>
            <a:r>
              <a:rPr lang="en-US" dirty="0"/>
              <a:t>Widely used in EU and national policy reports (e.g. the </a:t>
            </a:r>
            <a:r>
              <a:rPr lang="en-US" dirty="0">
                <a:hlinkClick r:id="rId2"/>
              </a:rPr>
              <a:t>European Innovation Scoreboard</a:t>
            </a:r>
            <a:r>
              <a:rPr lang="en-US" dirty="0"/>
              <a:t>) as well as in many different research studies focusing on business innovation</a:t>
            </a:r>
          </a:p>
        </p:txBody>
      </p:sp>
    </p:spTree>
    <p:extLst>
      <p:ext uri="{BB962C8B-B14F-4D97-AF65-F5344CB8AC3E}">
        <p14:creationId xmlns:p14="http://schemas.microsoft.com/office/powerpoint/2010/main" val="28636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523-AB9B-4117-9F0C-B2BF1911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Questionnaire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BE473-4011-4D65-A0AE-281F56FC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199" y="1535113"/>
            <a:ext cx="662560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4B1F-A948-458C-9B6A-118FAB9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Questionnaire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09464-E706-4271-AB18-55B139D8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934" y="1535113"/>
            <a:ext cx="6914132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9EFD-FEA7-4A87-A94C-D6FFEBA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 Questionnaire 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4FF2D-F44A-4439-98C0-95BC26EDF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62" y="1536700"/>
            <a:ext cx="8677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9236</TotalTime>
  <Words>563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Gill Sans MT</vt:lpstr>
      <vt:lpstr>Office Theme</vt:lpstr>
      <vt:lpstr>Measuring Innovation</vt:lpstr>
      <vt:lpstr>Can Innovation Be Measured?</vt:lpstr>
      <vt:lpstr>Can Innovation Be Measured?</vt:lpstr>
      <vt:lpstr>Innovation Indicators</vt:lpstr>
      <vt:lpstr>OECD Manual for Innovation </vt:lpstr>
      <vt:lpstr>Community Innovation Survey (CIS)</vt:lpstr>
      <vt:lpstr>CIS Questionnaire Examples</vt:lpstr>
      <vt:lpstr>CIS Questionnaire Examples</vt:lpstr>
      <vt:lpstr>CIS Questionnaire Examples</vt:lpstr>
      <vt:lpstr>CIS Questionnaire Examples</vt:lpstr>
      <vt:lpstr>CIS Questionnaire Examples</vt:lpstr>
      <vt:lpstr>Patent as Innovation Indicator</vt:lpstr>
      <vt:lpstr>Patent as Innovation Indicator</vt:lpstr>
      <vt:lpstr>Patent as Innovation Indicator</vt:lpstr>
      <vt:lpstr>Strength of Weak Ties</vt:lpstr>
      <vt:lpstr>Strength of Weak Ties &amp; Structural Holes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 BGM652E Energy Industry and R&amp;D Policy</dc:title>
  <dc:creator>syk</dc:creator>
  <cp:lastModifiedBy>user</cp:lastModifiedBy>
  <cp:revision>243</cp:revision>
  <dcterms:created xsi:type="dcterms:W3CDTF">2021-02-28T21:49:54Z</dcterms:created>
  <dcterms:modified xsi:type="dcterms:W3CDTF">2022-11-22T06:36:01Z</dcterms:modified>
</cp:coreProperties>
</file>