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05" r:id="rId2"/>
    <p:sldId id="359" r:id="rId3"/>
    <p:sldId id="371" r:id="rId4"/>
    <p:sldId id="385" r:id="rId5"/>
    <p:sldId id="362" r:id="rId6"/>
    <p:sldId id="363" r:id="rId7"/>
    <p:sldId id="364" r:id="rId8"/>
    <p:sldId id="365" r:id="rId9"/>
    <p:sldId id="367" r:id="rId10"/>
    <p:sldId id="368" r:id="rId11"/>
    <p:sldId id="361" r:id="rId12"/>
    <p:sldId id="369" r:id="rId13"/>
    <p:sldId id="38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8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A06DC-A66A-44CE-9A8A-BD92536E80AF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EF380-4EF0-4351-9CC1-2C5E14F87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899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Gill Sans MT" panose="020B05020201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Gill Sans MT" panose="020B05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4605-F82D-4C35-A3B9-25AD4EA4E0E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D606-B1D7-4CF1-B67B-D785C40A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8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4605-F82D-4C35-A3B9-25AD4EA4E0E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D606-B1D7-4CF1-B67B-D785C40A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8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4605-F82D-4C35-A3B9-25AD4EA4E0E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D606-B1D7-4CF1-B67B-D785C40A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5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1886"/>
          </a:xfrm>
        </p:spPr>
        <p:txBody>
          <a:bodyPr>
            <a:normAutofit/>
          </a:bodyPr>
          <a:lstStyle>
            <a:lvl1pPr>
              <a:defRPr sz="340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400"/>
            <a:ext cx="10515600" cy="4500562"/>
          </a:xfrm>
        </p:spPr>
        <p:txBody>
          <a:bodyPr/>
          <a:lstStyle>
            <a:lvl1pPr>
              <a:defRPr sz="2500">
                <a:latin typeface="Gill Sans MT" panose="020B0502020104020203" pitchFamily="34" charset="0"/>
              </a:defRPr>
            </a:lvl1pPr>
            <a:lvl2pPr>
              <a:defRPr sz="2400">
                <a:latin typeface="Gill Sans MT" panose="020B0502020104020203" pitchFamily="34" charset="0"/>
              </a:defRPr>
            </a:lvl2pPr>
            <a:lvl3pPr>
              <a:defRPr sz="2200"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4605-F82D-4C35-A3B9-25AD4EA4E0E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D606-B1D7-4CF1-B67B-D785C40A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3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600">
                <a:latin typeface="Gill Sans MT" panose="020B05020201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4605-F82D-4C35-A3B9-25AD4EA4E0E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D606-B1D7-4CF1-B67B-D785C40A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75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4605-F82D-4C35-A3B9-25AD4EA4E0E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D606-B1D7-4CF1-B67B-D785C40A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9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360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657225"/>
          </a:xfrm>
        </p:spPr>
        <p:txBody>
          <a:bodyPr anchor="b"/>
          <a:lstStyle>
            <a:lvl1pPr marL="0" indent="0">
              <a:buNone/>
              <a:defRPr sz="2400" b="1">
                <a:latin typeface="Gill Sans MT" panose="020B05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338388"/>
            <a:ext cx="5157787" cy="3851275"/>
          </a:xfrm>
        </p:spPr>
        <p:txBody>
          <a:bodyPr/>
          <a:lstStyle>
            <a:lvl1pPr>
              <a:defRPr sz="2400"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/>
          <a:lstStyle>
            <a:lvl1pPr marL="0" indent="0">
              <a:buNone/>
              <a:defRPr sz="2400" b="1">
                <a:latin typeface="Gill Sans MT" panose="020B05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38388"/>
            <a:ext cx="5183188" cy="3851275"/>
          </a:xfrm>
        </p:spPr>
        <p:txBody>
          <a:bodyPr/>
          <a:lstStyle>
            <a:lvl1pPr>
              <a:defRPr sz="2400"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4605-F82D-4C35-A3B9-25AD4EA4E0E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D606-B1D7-4CF1-B67B-D785C40A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77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4605-F82D-4C35-A3B9-25AD4EA4E0E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D606-B1D7-4CF1-B67B-D785C40A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5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4605-F82D-4C35-A3B9-25AD4EA4E0E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D606-B1D7-4CF1-B67B-D785C40A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91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4605-F82D-4C35-A3B9-25AD4EA4E0E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D606-B1D7-4CF1-B67B-D785C40A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75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4605-F82D-4C35-A3B9-25AD4EA4E0E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D606-B1D7-4CF1-B67B-D785C40A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83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A4605-F82D-4C35-A3B9-25AD4EA4E0E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BD606-B1D7-4CF1-B67B-D785C40A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24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512941"/>
          </a:xfrm>
        </p:spPr>
        <p:txBody>
          <a:bodyPr/>
          <a:lstStyle/>
          <a:p>
            <a:r>
              <a:rPr lang="en-US" dirty="0"/>
              <a:t>Sectoral Innovation System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878572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</a:pPr>
            <a:r>
              <a:rPr lang="en-US" dirty="0"/>
              <a:t>Most of this lecture is based on:</a:t>
            </a:r>
          </a:p>
          <a:p>
            <a:pPr lvl="0">
              <a:lnSpc>
                <a:spcPct val="100000"/>
              </a:lnSpc>
            </a:pPr>
            <a:r>
              <a:rPr lang="en-US" dirty="0"/>
              <a:t>Pavitt (1984), Sectoral patterns of technical change: Towards a taxonomy and a theory, </a:t>
            </a:r>
            <a:r>
              <a:rPr lang="en-US" i="1" dirty="0"/>
              <a:t>Research Policy </a:t>
            </a:r>
            <a:r>
              <a:rPr lang="en-U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68204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A0A5-62F8-483B-944C-4D8CB6CE1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| Sectoral Patterns of Production/Use of Innovations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DA1F8-8FC2-47B1-BEC7-81215E32A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 innovations (i.e., used in other sectors) vs. process innovations (i.e., used inside own sector) (Scherer 1982)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C233ED-4B8A-4E63-BFE7-9B98E9D7F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976" y="2708476"/>
            <a:ext cx="8152047" cy="346848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90B0514-4461-4528-A841-B8AB848349AE}"/>
              </a:ext>
            </a:extLst>
          </p:cNvPr>
          <p:cNvSpPr/>
          <p:nvPr/>
        </p:nvSpPr>
        <p:spPr>
          <a:xfrm>
            <a:off x="1875099" y="2627453"/>
            <a:ext cx="2592729" cy="363053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E07D0B-0A65-4C29-99EE-709AAF3EC8E9}"/>
              </a:ext>
            </a:extLst>
          </p:cNvPr>
          <p:cNvSpPr/>
          <p:nvPr/>
        </p:nvSpPr>
        <p:spPr>
          <a:xfrm>
            <a:off x="7724171" y="2627453"/>
            <a:ext cx="2592729" cy="363053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0AF6BB-FF38-4BBA-99FA-36763B8ABC7B}"/>
              </a:ext>
            </a:extLst>
          </p:cNvPr>
          <p:cNvSpPr/>
          <p:nvPr/>
        </p:nvSpPr>
        <p:spPr>
          <a:xfrm>
            <a:off x="8053702" y="6257985"/>
            <a:ext cx="2191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Product innovations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812ACD-1781-4DD2-8850-78120EAA2DF9}"/>
              </a:ext>
            </a:extLst>
          </p:cNvPr>
          <p:cNvSpPr/>
          <p:nvPr/>
        </p:nvSpPr>
        <p:spPr>
          <a:xfrm>
            <a:off x="2156601" y="6298482"/>
            <a:ext cx="2029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Process innovations</a:t>
            </a:r>
          </a:p>
        </p:txBody>
      </p:sp>
    </p:spTree>
    <p:extLst>
      <p:ext uri="{BB962C8B-B14F-4D97-AF65-F5344CB8AC3E}">
        <p14:creationId xmlns:p14="http://schemas.microsoft.com/office/powerpoint/2010/main" val="3784178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95A8A-3554-4221-83FE-D03FD2098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| Sectoral Patterns of Innovating Firms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706A5-091B-49D5-B748-051153760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Size distribution of innovating firms</a:t>
            </a:r>
          </a:p>
          <a:p>
            <a:pPr lvl="1"/>
            <a:r>
              <a:rPr lang="en-US" sz="2200" dirty="0"/>
              <a:t>Large firms making bigger contributions in both: food &amp; drink, chemicals, vehicles</a:t>
            </a:r>
          </a:p>
          <a:p>
            <a:pPr lvl="1"/>
            <a:r>
              <a:rPr lang="en-US" sz="2200" dirty="0"/>
              <a:t>Large firms making bigger contributions by sector of innovation then by firm activity: mechanical engineering, instrument engineering, textiles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B76F91-D8C7-47C9-9C28-FE1DC4050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257550"/>
            <a:ext cx="73152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377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1BBF58-8AE6-43A1-9DA5-323022492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71" y="0"/>
            <a:ext cx="10278657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A0CA0E5-76AC-44A2-B46F-5FDE6B757137}"/>
              </a:ext>
            </a:extLst>
          </p:cNvPr>
          <p:cNvSpPr/>
          <p:nvPr/>
        </p:nvSpPr>
        <p:spPr>
          <a:xfrm>
            <a:off x="10069975" y="2939970"/>
            <a:ext cx="856526" cy="208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C1165C-8CA3-4DF2-BB32-3C5E8A602924}"/>
              </a:ext>
            </a:extLst>
          </p:cNvPr>
          <p:cNvSpPr/>
          <p:nvPr/>
        </p:nvSpPr>
        <p:spPr>
          <a:xfrm>
            <a:off x="4562354" y="4365586"/>
            <a:ext cx="856526" cy="3453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EC7971-C523-452E-89BE-6458C860DE05}"/>
              </a:ext>
            </a:extLst>
          </p:cNvPr>
          <p:cNvSpPr/>
          <p:nvPr/>
        </p:nvSpPr>
        <p:spPr>
          <a:xfrm>
            <a:off x="3705828" y="1873172"/>
            <a:ext cx="611529" cy="835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321A37-AD35-4593-ABD5-D9B3F59F527C}"/>
              </a:ext>
            </a:extLst>
          </p:cNvPr>
          <p:cNvSpPr/>
          <p:nvPr/>
        </p:nvSpPr>
        <p:spPr>
          <a:xfrm>
            <a:off x="3694253" y="5266483"/>
            <a:ext cx="611529" cy="671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83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AB4C3-33B3-4015-974D-8CE79D44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Prospectus Draft Presentation &amp;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5E63D-5728-47F3-846A-76C326DB9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Draft in slides due by 10/23/Sunday</a:t>
            </a:r>
          </a:p>
          <a:p>
            <a:r>
              <a:rPr lang="en-US" dirty="0"/>
              <a:t>Presentation in two classes due to # of students</a:t>
            </a:r>
          </a:p>
          <a:p>
            <a:pPr lvl="1"/>
            <a:r>
              <a:rPr lang="en-US" dirty="0"/>
              <a:t>First presentation </a:t>
            </a:r>
            <a:r>
              <a:rPr lang="en-US"/>
              <a:t>on 10/25/</a:t>
            </a:r>
            <a:r>
              <a:rPr lang="en-US" dirty="0"/>
              <a:t>Tue (online) – 4 students</a:t>
            </a:r>
          </a:p>
          <a:p>
            <a:pPr lvl="1"/>
            <a:r>
              <a:rPr lang="en-US" dirty="0"/>
              <a:t>Second presentation on 11/1/Tue (offline) – 8 students</a:t>
            </a:r>
          </a:p>
          <a:p>
            <a:r>
              <a:rPr lang="en-US" dirty="0"/>
              <a:t>Expectations</a:t>
            </a:r>
          </a:p>
          <a:p>
            <a:pPr lvl="1"/>
            <a:r>
              <a:rPr lang="en-US" dirty="0"/>
              <a:t>20 min presentation (roughly 20 slides) and 10 min discussion</a:t>
            </a:r>
          </a:p>
          <a:p>
            <a:pPr lvl="2"/>
            <a:r>
              <a:rPr lang="en-US" dirty="0"/>
              <a:t>Listening students will be submitting comments/questions sheet after class</a:t>
            </a:r>
          </a:p>
          <a:p>
            <a:pPr lvl="1"/>
            <a:r>
              <a:rPr lang="en-US" dirty="0"/>
              <a:t>No restrictions to topic domains but!</a:t>
            </a:r>
          </a:p>
          <a:p>
            <a:pPr lvl="2"/>
            <a:r>
              <a:rPr lang="en-US" dirty="0"/>
              <a:t>Must refer to at least one or more theories/concepts/authors covered in the course</a:t>
            </a:r>
          </a:p>
        </p:txBody>
      </p:sp>
    </p:spTree>
    <p:extLst>
      <p:ext uri="{BB962C8B-B14F-4D97-AF65-F5344CB8AC3E}">
        <p14:creationId xmlns:p14="http://schemas.microsoft.com/office/powerpoint/2010/main" val="149264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8372E-08C4-45E7-95BE-DADF49CD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Sectoral?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1719F-769C-45E3-ABBE-FA9D90787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Considerable variety in the sources, nature, and uses of innovations across sectors</a:t>
            </a:r>
          </a:p>
          <a:p>
            <a:pPr lvl="1"/>
            <a:r>
              <a:rPr lang="en-US" dirty="0"/>
              <a:t>Most technological knowledge is specific to firms and applications, developed cumulatively among sectors, rather than information that is generally applicable or easily reproducible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4431F8-0B57-4772-B2C1-1E7C42235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590" y="3749653"/>
            <a:ext cx="2757970" cy="27432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348398-8BEB-4C4B-94B0-4BBA356CB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485" y="3759199"/>
            <a:ext cx="31432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82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456D1-BEE7-4358-8BBC-34F0D8FD5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Sectors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970F5-F098-4206-BE1A-816E04B6B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Foundations of the sectoral studies of innovation</a:t>
            </a:r>
          </a:p>
          <a:p>
            <a:endParaRPr lang="en-US" dirty="0"/>
          </a:p>
          <a:p>
            <a:r>
              <a:rPr lang="en-US" dirty="0"/>
              <a:t>Long-term evolution of industries (Schumpeter 1942, Kuznets 1930, Clark 1940)</a:t>
            </a:r>
          </a:p>
          <a:p>
            <a:r>
              <a:rPr lang="en-US" dirty="0"/>
              <a:t>Taxonomy of sectors (Pavitt 1984)</a:t>
            </a:r>
          </a:p>
          <a:p>
            <a:r>
              <a:rPr lang="en-US" dirty="0"/>
              <a:t>Industry life cycles (Utterback 1994, </a:t>
            </a:r>
            <a:r>
              <a:rPr lang="en-US" dirty="0" err="1"/>
              <a:t>Klepper</a:t>
            </a:r>
            <a:r>
              <a:rPr lang="en-US" dirty="0"/>
              <a:t> 1996)</a:t>
            </a:r>
          </a:p>
          <a:p>
            <a:r>
              <a:rPr lang="en-US" dirty="0"/>
              <a:t>Patterns of innovation activities and technological regimes (</a:t>
            </a:r>
            <a:r>
              <a:rPr lang="en-US" dirty="0" err="1"/>
              <a:t>Malerba</a:t>
            </a:r>
            <a:r>
              <a:rPr lang="en-US" dirty="0"/>
              <a:t> &amp; </a:t>
            </a:r>
            <a:r>
              <a:rPr lang="en-US" dirty="0" err="1"/>
              <a:t>Orsenigo</a:t>
            </a:r>
            <a:r>
              <a:rPr lang="en-US" dirty="0"/>
              <a:t> 1996)</a:t>
            </a:r>
          </a:p>
        </p:txBody>
      </p:sp>
    </p:spTree>
    <p:extLst>
      <p:ext uri="{BB962C8B-B14F-4D97-AF65-F5344CB8AC3E}">
        <p14:creationId xmlns:p14="http://schemas.microsoft.com/office/powerpoint/2010/main" val="3081966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FB210-7032-42C7-94B2-3918ABCFD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Sectoral Innovation System (</a:t>
            </a:r>
            <a:r>
              <a:rPr lang="en-US" dirty="0" err="1"/>
              <a:t>Malerba</a:t>
            </a:r>
            <a:r>
              <a:rPr lang="en-US" dirty="0"/>
              <a:t> 2002, 2004)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8DD5E-5406-469A-A78B-7CF40AF9C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7389" y="2011146"/>
            <a:ext cx="6017275" cy="4228289"/>
          </a:xfrm>
        </p:spPr>
        <p:txBody>
          <a:bodyPr>
            <a:normAutofit fontScale="92500"/>
          </a:bodyPr>
          <a:lstStyle/>
          <a:p>
            <a:pPr marL="457200" lvl="0" indent="-292100">
              <a:spcBef>
                <a:spcPts val="300"/>
              </a:spcBef>
              <a:spcAft>
                <a:spcPts val="300"/>
              </a:spcAft>
              <a:buSzPts val="1000"/>
              <a:buChar char="●"/>
            </a:pPr>
            <a:r>
              <a:rPr lang="en-US" sz="2800" dirty="0"/>
              <a:t>Firms are a part of systems that comprise other actors and institutions. </a:t>
            </a:r>
          </a:p>
          <a:p>
            <a:pPr marL="457200" lvl="0" indent="-292100">
              <a:spcBef>
                <a:spcPts val="300"/>
              </a:spcBef>
              <a:spcAft>
                <a:spcPts val="300"/>
              </a:spcAft>
              <a:buSzPts val="1000"/>
              <a:buChar char="●"/>
            </a:pPr>
            <a:r>
              <a:rPr lang="en-US" sz="2800" dirty="0"/>
              <a:t>Firms in industries learn and accumulate capabilities in systems including knowledge and technologies, demand conditions, other actors, and institutions. </a:t>
            </a:r>
          </a:p>
          <a:p>
            <a:pPr marL="457200" lvl="0" indent="-292100">
              <a:spcBef>
                <a:spcPts val="300"/>
              </a:spcBef>
              <a:spcAft>
                <a:spcPts val="300"/>
              </a:spcAft>
              <a:buSzPts val="1000"/>
              <a:buChar char="●"/>
            </a:pPr>
            <a:r>
              <a:rPr lang="en-US" sz="2800" dirty="0"/>
              <a:t>Sectoral systems evolve over time through co-evolutionary processes in their elements (Nelson, 1994; </a:t>
            </a:r>
            <a:r>
              <a:rPr lang="en-US" sz="2800" dirty="0" err="1"/>
              <a:t>Malerba</a:t>
            </a:r>
            <a:r>
              <a:rPr lang="en-US" sz="2800" dirty="0"/>
              <a:t> and Adams, 2013)</a:t>
            </a:r>
          </a:p>
          <a:p>
            <a:endParaRPr lang="en-US" dirty="0"/>
          </a:p>
        </p:txBody>
      </p:sp>
      <p:pic>
        <p:nvPicPr>
          <p:cNvPr id="4" name="Google Shape;260;p31">
            <a:extLst>
              <a:ext uri="{FF2B5EF4-FFF2-40B4-BE49-F238E27FC236}">
                <a16:creationId xmlns:a16="http://schemas.microsoft.com/office/drawing/2014/main" id="{3076D640-C825-4035-B73B-605FDD27092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8701" y="2292107"/>
            <a:ext cx="5757299" cy="3167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4561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0AF35-399D-454E-A1E6-37ADF7D0A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Pavitt’s Landmark Study </a:t>
            </a:r>
            <a:br>
              <a:rPr lang="en-US" dirty="0"/>
            </a:br>
            <a:r>
              <a:rPr lang="en-US" sz="2400" dirty="0"/>
              <a:t>Sectoral patterns of technical change (1984, </a:t>
            </a:r>
            <a:r>
              <a:rPr lang="en-US" sz="2400" i="1" dirty="0"/>
              <a:t>Research Policy</a:t>
            </a:r>
            <a:r>
              <a:rPr lang="en-US" sz="24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E3DED-5F3D-4B27-B964-2F3E66ED1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 2,000 significant innovations of innovating firms in Britain (1945-79)</a:t>
            </a:r>
          </a:p>
          <a:p>
            <a:pPr lvl="1"/>
            <a:r>
              <a:rPr lang="en-US" dirty="0"/>
              <a:t>Grouped into 11 sectors at the 2-digit level and 26 sectors at the 3-digit level</a:t>
            </a:r>
          </a:p>
          <a:p>
            <a:pPr lvl="1"/>
            <a:endParaRPr lang="en-US" dirty="0"/>
          </a:p>
          <a:p>
            <a:r>
              <a:rPr lang="en-US" dirty="0"/>
              <a:t>Comparing sectoral patterns of technological diversification in terms of:</a:t>
            </a:r>
          </a:p>
          <a:p>
            <a:pPr lvl="1"/>
            <a:r>
              <a:rPr lang="en-US" dirty="0"/>
              <a:t>Sectoral sources of technology </a:t>
            </a:r>
            <a:r>
              <a:rPr lang="en-US" u="sng" dirty="0"/>
              <a:t>used</a:t>
            </a:r>
            <a:r>
              <a:rPr lang="en-US" dirty="0"/>
              <a:t> in a sector </a:t>
            </a:r>
          </a:p>
          <a:p>
            <a:pPr lvl="1"/>
            <a:r>
              <a:rPr lang="en-US" dirty="0"/>
              <a:t>Institutional sources and nature of the technology </a:t>
            </a:r>
            <a:r>
              <a:rPr lang="en-US" u="sng" dirty="0"/>
              <a:t>produced</a:t>
            </a:r>
            <a:r>
              <a:rPr lang="en-US" dirty="0"/>
              <a:t> in a sector (esp., intramural vs extramural, product vs process innovation)</a:t>
            </a:r>
          </a:p>
          <a:p>
            <a:pPr lvl="1"/>
            <a:r>
              <a:rPr lang="en-US" dirty="0"/>
              <a:t>Characteristics of </a:t>
            </a:r>
            <a:r>
              <a:rPr lang="en-US" u="sng" dirty="0"/>
              <a:t>innovating firms</a:t>
            </a:r>
            <a:r>
              <a:rPr lang="en-US" dirty="0"/>
              <a:t> (e.g. size and principal activity)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040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6DCD3-73A3-4DEB-9A59-EE39BF8FE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| </a:t>
            </a:r>
            <a:r>
              <a:rPr lang="ko-KR" altLang="en-US" dirty="0"/>
              <a:t>한국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표준산업분류</a:t>
            </a:r>
            <a:r>
              <a:rPr lang="en-US" altLang="ko-KR" dirty="0">
                <a:ea typeface="함초롬돋움" panose="020B0604000101010101" pitchFamily="50" charset="-127"/>
                <a:cs typeface="함초롬돋움" panose="020B0604000101010101" pitchFamily="50" charset="-127"/>
              </a:rPr>
              <a:t>(KSIC)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2AB07-B283-4AFD-BB42-C365DDFAC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6400"/>
            <a:ext cx="6068510" cy="4500562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유엔 국제산업표준분류를 기초로 통계법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22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조에 의거해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작성</a:t>
            </a:r>
            <a:endParaRPr 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/>
            <a:r>
              <a:rPr 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63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년 광업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제조업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64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년 제조업 이외 부문 산업분류로 시작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분류기준 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산출물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생산된 재화 또는 제공된 서비스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특성</a:t>
            </a:r>
            <a:b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2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산출물의 물리적 구성</a:t>
            </a:r>
            <a:r>
              <a:rPr lang="en-US" altLang="ko-KR" sz="2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가공 단계</a:t>
            </a:r>
            <a:r>
              <a:rPr lang="en-US" altLang="ko-KR" sz="2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수요처</a:t>
            </a:r>
            <a:r>
              <a:rPr lang="en-US" altLang="ko-KR" sz="2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기능 및 용도</a:t>
            </a:r>
          </a:p>
          <a:p>
            <a:pPr lvl="1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투입물의 특성</a:t>
            </a:r>
            <a:b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2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원재료</a:t>
            </a:r>
            <a:r>
              <a:rPr lang="en-US" altLang="ko-KR" sz="2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생산 공정</a:t>
            </a:r>
            <a:r>
              <a:rPr lang="en-US" altLang="ko-KR" sz="2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생산기술 및 시설 등</a:t>
            </a:r>
          </a:p>
          <a:p>
            <a:pPr lvl="1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생산활동의 일반적인 결합형태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3F3DE9-20BB-40EE-8396-DB6FD1211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710" y="681038"/>
            <a:ext cx="49530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319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03532-E2D9-44CC-AD74-D9C91DD79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| </a:t>
            </a:r>
            <a:r>
              <a:rPr lang="ko-KR" altLang="en-US" dirty="0"/>
              <a:t>한국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표준산업분류</a:t>
            </a:r>
            <a:r>
              <a:rPr lang="en-US" altLang="ko-KR" dirty="0">
                <a:ea typeface="함초롬돋움" panose="020B0604000101010101" pitchFamily="50" charset="-127"/>
                <a:cs typeface="함초롬돋움" panose="020B0604000101010101" pitchFamily="50" charset="-127"/>
              </a:rPr>
              <a:t>(KSIC)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60B4705-DA77-47E4-A52F-6385C2A2D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6400"/>
            <a:ext cx="5828818" cy="4500562"/>
          </a:xfrm>
        </p:spPr>
        <p:txBody>
          <a:bodyPr/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최신판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2017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년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차 개정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바이오연료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탄소섬유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에너지 저장장치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디지털적층성형기계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무인항공기 제조업과 태양력 발전업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전자상거래 소매 중개업 등 신설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반도체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센서류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유기발광다이오드 표시장치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자동차 부품류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인쇄회로기판 제조업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대형마트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면세점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요양병원 등은 기존 분류체계에서 세분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E060D9-EB4F-492B-9CA7-E9344AC86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516" y="200025"/>
            <a:ext cx="487680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743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B0595-ADB9-42AE-BD2B-E2AD143AB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Sectoral Patterns of Technical Change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784BA-BC83-4A7F-BF75-1ADCE69A3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Five</a:t>
            </a:r>
            <a:r>
              <a:rPr lang="ko-KR" altLang="en-US" dirty="0"/>
              <a:t> </a:t>
            </a:r>
            <a:r>
              <a:rPr lang="en-US" altLang="ko-KR" dirty="0"/>
              <a:t>combinations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sectoral production/use of innovations and the principal activity of innovating firms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69B9D16-93D5-4EE0-A029-065F9FEA4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277130"/>
              </p:ext>
            </p:extLst>
          </p:nvPr>
        </p:nvGraphicFramePr>
        <p:xfrm>
          <a:off x="1167809" y="2576524"/>
          <a:ext cx="9856382" cy="37798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433238">
                  <a:extLst>
                    <a:ext uri="{9D8B030D-6E8A-4147-A177-3AD203B41FA5}">
                      <a16:colId xmlns:a16="http://schemas.microsoft.com/office/drawing/2014/main" val="93555683"/>
                    </a:ext>
                  </a:extLst>
                </a:gridCol>
                <a:gridCol w="1488558">
                  <a:extLst>
                    <a:ext uri="{9D8B030D-6E8A-4147-A177-3AD203B41FA5}">
                      <a16:colId xmlns:a16="http://schemas.microsoft.com/office/drawing/2014/main" val="2830818364"/>
                    </a:ext>
                  </a:extLst>
                </a:gridCol>
                <a:gridCol w="1658679">
                  <a:extLst>
                    <a:ext uri="{9D8B030D-6E8A-4147-A177-3AD203B41FA5}">
                      <a16:colId xmlns:a16="http://schemas.microsoft.com/office/drawing/2014/main" val="2149137836"/>
                    </a:ext>
                  </a:extLst>
                </a:gridCol>
                <a:gridCol w="1275907">
                  <a:extLst>
                    <a:ext uri="{9D8B030D-6E8A-4147-A177-3AD203B41FA5}">
                      <a16:colId xmlns:a16="http://schemas.microsoft.com/office/drawing/2014/main" val="2475057579"/>
                    </a:ext>
                  </a:extLst>
                </a:gridCol>
              </a:tblGrid>
              <a:tr h="718235"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" panose="020B0502020104020203" pitchFamily="34" charset="0"/>
                        </a:rP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Gill Sans MT" panose="020B0502020104020203" pitchFamily="34" charset="0"/>
                        </a:rPr>
                        <a:t>Sector of production of innovation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Gill Sans MT" panose="020B0502020104020203" pitchFamily="34" charset="0"/>
                        </a:rPr>
                        <a:t>Principal activity of the innovating firm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Gill Sans MT" panose="020B0502020104020203" pitchFamily="34" charset="0"/>
                        </a:rPr>
                        <a:t>Sector of use of innovation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17446"/>
                  </a:ext>
                </a:extLst>
              </a:tr>
              <a:tr h="323649"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" panose="020B0502020104020203" pitchFamily="34" charset="0"/>
                        </a:rPr>
                        <a:t>1 (e.g., steel making)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72327"/>
                  </a:ext>
                </a:extLst>
              </a:tr>
              <a:tr h="558627"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" panose="020B0502020104020203" pitchFamily="34" charset="0"/>
                        </a:rPr>
                        <a:t>2 (e.g., firm making textile machines for textile industry)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879572"/>
                  </a:ext>
                </a:extLst>
              </a:tr>
              <a:tr h="558627"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" panose="020B0502020104020203" pitchFamily="34" charset="0"/>
                        </a:rPr>
                        <a:t>3 (e.g., shipbuilding firm developing a special machine tool for use in shipbuilding)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138207"/>
                  </a:ext>
                </a:extLst>
              </a:tr>
              <a:tr h="558627"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" panose="020B0502020104020203" pitchFamily="34" charset="0"/>
                        </a:rPr>
                        <a:t>4 (e.g., firm in general chemicals developing a process innovation in textiles)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998860"/>
                  </a:ext>
                </a:extLst>
              </a:tr>
              <a:tr h="798039"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" panose="020B0502020104020203" pitchFamily="34" charset="0"/>
                        </a:rPr>
                        <a:t>5 (e.g., firm in electronic capital goods developing innovation in instrumentation for use in motor vehicles)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401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6262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5C6B8-126C-49EF-A4A7-B4DA5953A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099613" cy="1463674"/>
          </a:xfrm>
        </p:spPr>
        <p:txBody>
          <a:bodyPr>
            <a:normAutofit fontScale="90000"/>
          </a:bodyPr>
          <a:lstStyle/>
          <a:p>
            <a:r>
              <a:rPr lang="en-US" dirty="0"/>
              <a:t>| Sectoral Patterns of Institutional Knowledge Sources</a:t>
            </a:r>
            <a:endParaRPr lang="en-US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37997-BDA9-4D21-A3ED-C0D850FCE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0212"/>
            <a:ext cx="5400554" cy="3896749"/>
          </a:xfrm>
        </p:spPr>
        <p:txBody>
          <a:bodyPr/>
          <a:lstStyle/>
          <a:p>
            <a:r>
              <a:rPr lang="en-US" dirty="0"/>
              <a:t>Institutional sources of knowledge inputs</a:t>
            </a:r>
          </a:p>
          <a:p>
            <a:pPr lvl="1"/>
            <a:r>
              <a:rPr lang="en-US" dirty="0"/>
              <a:t>Only 7% coming from public infrastructure vs. 59% from the innovating firms themselves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F9B1E4-DCC6-4C88-9429-70193EB85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958" y="190500"/>
            <a:ext cx="5248275" cy="6477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F573A9F-25B3-4DC7-B775-3D0D5A36C492}"/>
              </a:ext>
            </a:extLst>
          </p:cNvPr>
          <p:cNvSpPr/>
          <p:nvPr/>
        </p:nvSpPr>
        <p:spPr>
          <a:xfrm>
            <a:off x="6353957" y="6405561"/>
            <a:ext cx="5248275" cy="1746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75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27847</TotalTime>
  <Words>758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맑은 고딕</vt:lpstr>
      <vt:lpstr>함초롬돋움</vt:lpstr>
      <vt:lpstr>Arial</vt:lpstr>
      <vt:lpstr>Calibri</vt:lpstr>
      <vt:lpstr>Calibri Light</vt:lpstr>
      <vt:lpstr>Gill Sans MT</vt:lpstr>
      <vt:lpstr>Office Theme</vt:lpstr>
      <vt:lpstr>Sectoral Innovation System</vt:lpstr>
      <vt:lpstr>Why Sectoral?</vt:lpstr>
      <vt:lpstr>Do Sectors Matter?</vt:lpstr>
      <vt:lpstr>Sectoral Innovation System (Malerba 2002, 2004)</vt:lpstr>
      <vt:lpstr>Pavitt’s Landmark Study  Sectoral patterns of technical change (1984, Research Policy)</vt:lpstr>
      <vt:lpstr>| 한국표준산업분류(KSIC)</vt:lpstr>
      <vt:lpstr>| 한국표준산업분류(KSIC)</vt:lpstr>
      <vt:lpstr>Sectoral Patterns of Technical Change </vt:lpstr>
      <vt:lpstr>| Sectoral Patterns of Institutional Knowledge Sources</vt:lpstr>
      <vt:lpstr>| Sectoral Patterns of Production/Use of Innovations </vt:lpstr>
      <vt:lpstr>| Sectoral Patterns of Innovating Firms</vt:lpstr>
      <vt:lpstr>PowerPoint Presentation</vt:lpstr>
      <vt:lpstr>Research Prospectus Draft Presentation &amp;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2021  BGM652E Energy Industry and R&amp;D Policy</dc:title>
  <dc:creator>syk</dc:creator>
  <cp:lastModifiedBy>syk</cp:lastModifiedBy>
  <cp:revision>322</cp:revision>
  <dcterms:created xsi:type="dcterms:W3CDTF">2021-02-28T21:49:54Z</dcterms:created>
  <dcterms:modified xsi:type="dcterms:W3CDTF">2022-10-11T21:52:46Z</dcterms:modified>
</cp:coreProperties>
</file>