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3" r:id="rId4"/>
    <p:sldId id="262" r:id="rId5"/>
    <p:sldId id="271" r:id="rId6"/>
    <p:sldId id="272" r:id="rId7"/>
    <p:sldId id="273" r:id="rId8"/>
    <p:sldId id="274" r:id="rId9"/>
    <p:sldId id="276" r:id="rId10"/>
    <p:sldId id="277" r:id="rId11"/>
    <p:sldId id="278" r:id="rId12"/>
    <p:sldId id="279" r:id="rId13"/>
    <p:sldId id="27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02" autoAdjust="0"/>
  </p:normalViewPr>
  <p:slideViewPr>
    <p:cSldViewPr snapToGrid="0">
      <p:cViewPr varScale="1">
        <p:scale>
          <a:sx n="60" d="100"/>
          <a:sy n="60" d="100"/>
        </p:scale>
        <p:origin x="8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775C6-2157-412A-B126-973C03B093A7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F53ED-8AA8-42C0-9765-55F36E3D7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729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F53ED-8AA8-42C0-9765-55F36E3D705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75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F53ED-8AA8-42C0-9765-55F36E3D705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780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F53ED-8AA8-42C0-9765-55F36E3D705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859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F53ED-8AA8-42C0-9765-55F36E3D705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87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E7076-3D74-480A-96EC-89C14ECF5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3FEAA8-A7B5-4905-B87E-875A40D37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D59131-6DE5-418A-8EEB-79D4B632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E202-D516-45F5-A63E-DDD96208B64F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C5D40C-DFF6-4A0F-B6A0-532C8106A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E925CC-A8EB-403C-A036-0A4D1582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17DB-DF34-4830-B245-5903BA5F5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75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6C50F-46C8-4223-B92C-EE0109F3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89C0B1-A021-4F78-B8C4-28873C92C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5E0E4C-A8AB-4221-9CBA-9663DE34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E202-D516-45F5-A63E-DDD96208B64F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291842-77BB-42A6-AB0F-7C496067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357C31-1C7E-4E57-B972-EDB9C33C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17DB-DF34-4830-B245-5903BA5F5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FA16FE-55B2-4CC7-A352-08FAC1C97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155275-60F9-4414-90CA-032019402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9DD95D-CEAB-407C-BF0D-9E586969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E202-D516-45F5-A63E-DDD96208B64F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B59033-1260-468D-BAF5-5840CEE6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92AEBE-E949-443A-B032-E7000266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17DB-DF34-4830-B245-5903BA5F5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07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CB92D-2C70-400C-A6F6-BA586A5D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48D67-76DA-43BA-97DB-B66D6DB35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0D091-8F91-40C8-A267-0C39587D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E202-D516-45F5-A63E-DDD96208B64F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560378-F55D-4740-987E-C28F410C5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227435-4D0A-4886-A81F-26C46B8C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17DB-DF34-4830-B245-5903BA5F5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37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E71B5-FEDE-470E-AA79-1AAEDB47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93E797-9282-44B0-8969-D9BF78FA3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B3625B-01EB-479A-9D30-86997F901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E202-D516-45F5-A63E-DDD96208B64F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067141-D35C-4E9E-9CDD-8727B8DF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A57EB4-7D61-403C-8FD0-82B78315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17DB-DF34-4830-B245-5903BA5F5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41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25F70-2318-4167-B5E8-A0F0876E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C51EA5-C877-4838-9FDB-5A3DC6DAC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25E733-7649-4A61-B959-B8F2747BB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95E4EB-B2CF-4F54-AE7F-17082140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E202-D516-45F5-A63E-DDD96208B64F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101B95-123F-4CC2-ADF9-889AD17CE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4DCCE6-BA52-414A-ACBA-23F3F9A9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17DB-DF34-4830-B245-5903BA5F5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0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B2448-A08E-4DB8-915C-0AD8DA11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1139A6-8F77-483B-AC7B-90155165C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ECEF90-D7F1-438D-AA47-C92F0E00C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F14370-FF5C-4E0A-9DC1-9FF0A7277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BCA5D5-4975-428E-9ABE-6F7676E7C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6C92BE-4EB1-46D4-BA4A-6CA4D8F9D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E202-D516-45F5-A63E-DDD96208B64F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BDEC84-E710-49CE-9FC4-A3249D266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B16CC1-8EAA-492C-8ABA-D803C3C9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17DB-DF34-4830-B245-5903BA5F5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0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D3FA8-4D49-4B9D-AE8C-E37474B2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3F01B9-D9C2-4EA2-A7DE-8146E135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E202-D516-45F5-A63E-DDD96208B64F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F44E1B-5130-4165-903A-1E446A809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1DD528-2641-4C25-8353-A751BAAA4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17DB-DF34-4830-B245-5903BA5F5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78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1D96D5-DEAF-474A-B340-D176B0DA1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E202-D516-45F5-A63E-DDD96208B64F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4EFCF6-2C31-4990-842E-E99D8669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290CDA-B6E9-4B1A-80FF-C9A64379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17DB-DF34-4830-B245-5903BA5F5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90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9C056-0860-488C-A597-B7A0AE86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D8AFD-528F-4162-865C-965AA0868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648379-5EFD-43A2-B25E-A4A469AF5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E0A265-6436-4334-98ED-C351EDAB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E202-D516-45F5-A63E-DDD96208B64F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DD1A67-83AC-4E1D-859F-49540FD5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42FCC0-FFBB-4593-95A6-414AC3353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17DB-DF34-4830-B245-5903BA5F5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71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459CB-8E43-4ED8-95BD-844BAFA0A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680D6E-3F55-45E9-8EA9-CC96AA86F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543318-6688-49DF-A277-11FF3FFB1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C0887C-CA72-43AA-AA6E-D24B2276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E202-D516-45F5-A63E-DDD96208B64F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3B6345-075C-43E9-95BC-5B87F7EDD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5839CD-0DC2-422F-942C-F5166B5E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17DB-DF34-4830-B245-5903BA5F5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3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7ACF1C-F88C-4AE6-B691-5FD39CF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5D3101-6454-4BE6-93FC-39FC65F4C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F6A5C8-CF1C-4D12-8EE7-8B28C4FA2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5E202-D516-45F5-A63E-DDD96208B64F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0051E-548B-44A9-87DE-D39327FD6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255BE3-90FB-47DB-935E-0FB81D768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317DB-DF34-4830-B245-5903BA5F5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79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576EA-DA65-4DC8-9F94-9CBA4A038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584" y="1480220"/>
            <a:ext cx="11198832" cy="2748217"/>
          </a:xfrm>
        </p:spPr>
        <p:txBody>
          <a:bodyPr>
            <a:normAutofit/>
          </a:bodyPr>
          <a:lstStyle/>
          <a:p>
            <a:r>
              <a:rPr lang="en-US" altLang="ko-KR" sz="4800" b="1" dirty="0"/>
              <a:t>The Dynamics of Innovation: </a:t>
            </a:r>
            <a:br>
              <a:rPr lang="en-US" altLang="ko-KR" sz="4800" b="1" dirty="0"/>
            </a:br>
            <a:r>
              <a:rPr lang="en-US" altLang="ko-KR" sz="4800" b="1" dirty="0"/>
              <a:t>From National Systems and “Mode 2” to a Triple Helix of University-Industry-Government Relations.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4ECA2F-10CA-48F4-8934-1B0D8CD15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0456" y="5124893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en-US" altLang="ko-KR" dirty="0" err="1"/>
              <a:t>Hyeonbin</a:t>
            </a:r>
            <a:r>
              <a:rPr lang="en-US" altLang="ko-KR" dirty="0"/>
              <a:t> Park</a:t>
            </a:r>
          </a:p>
          <a:p>
            <a:endParaRPr lang="en-US" altLang="ko-KR" dirty="0"/>
          </a:p>
          <a:p>
            <a:r>
              <a:rPr lang="en-US" altLang="ko-KR" dirty="0"/>
              <a:t>November 8, 2022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40F1C-01D0-4301-8A33-662DB1D713E7}"/>
              </a:ext>
            </a:extLst>
          </p:cNvPr>
          <p:cNvSpPr txBox="1"/>
          <p:nvPr/>
        </p:nvSpPr>
        <p:spPr>
          <a:xfrm>
            <a:off x="0" y="177564"/>
            <a:ext cx="463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2022 Fall. National Innovation System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9D454-62C8-4118-AC45-0C969C28B25E}"/>
              </a:ext>
            </a:extLst>
          </p:cNvPr>
          <p:cNvSpPr txBox="1"/>
          <p:nvPr/>
        </p:nvSpPr>
        <p:spPr>
          <a:xfrm>
            <a:off x="7875817" y="177564"/>
            <a:ext cx="463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W11. Universities in Innovation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A0CF21-DBFF-428E-B211-F5D3DAF15D6D}"/>
              </a:ext>
            </a:extLst>
          </p:cNvPr>
          <p:cNvSpPr/>
          <p:nvPr/>
        </p:nvSpPr>
        <p:spPr>
          <a:xfrm>
            <a:off x="329610" y="1286540"/>
            <a:ext cx="11525692" cy="383835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0FC66878-9F53-4671-9135-8FBDB3D84DC4}"/>
              </a:ext>
            </a:extLst>
          </p:cNvPr>
          <p:cNvSpPr txBox="1">
            <a:spLocks/>
          </p:cNvSpPr>
          <p:nvPr/>
        </p:nvSpPr>
        <p:spPr>
          <a:xfrm>
            <a:off x="496584" y="4389766"/>
            <a:ext cx="1119883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/>
              <a:t>By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H. </a:t>
            </a:r>
            <a:r>
              <a:rPr lang="en-US" altLang="ko-KR" sz="3200" b="1" dirty="0" err="1"/>
              <a:t>Etzkowitz</a:t>
            </a:r>
            <a:r>
              <a:rPr lang="en-US" altLang="ko-KR" sz="3200" b="1" dirty="0"/>
              <a:t>, and L. </a:t>
            </a:r>
            <a:r>
              <a:rPr lang="en-US" altLang="ko-KR" sz="3200" b="1" dirty="0" err="1"/>
              <a:t>Leydesdorff</a:t>
            </a:r>
            <a:r>
              <a:rPr lang="en-US" altLang="ko-KR" sz="3200" b="1" dirty="0"/>
              <a:t> (2000)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619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0C891-6AFA-4C70-B3B5-FC2BE75A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Implications of the Triple Helix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9E526-C4BB-4D6B-9A32-0F6C57CF5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5276919"/>
          </a:xfrm>
        </p:spPr>
        <p:txBody>
          <a:bodyPr>
            <a:normAutofit/>
          </a:bodyPr>
          <a:lstStyle/>
          <a:p>
            <a:r>
              <a:rPr lang="en-US" altLang="ko-KR" dirty="0"/>
              <a:t>Third, the foundation of the model in terms of expectations leaves room for uncertainties and chance processes.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Fourth, the expansion of the higher-education and academic-research sector has provided society with a realm in which different representations can be enter- </a:t>
            </a:r>
            <a:r>
              <a:rPr lang="en-US" altLang="ko-KR" dirty="0" err="1"/>
              <a:t>tained</a:t>
            </a:r>
            <a:r>
              <a:rPr lang="en-US" altLang="ko-KR" dirty="0"/>
              <a:t> and recombined in a systematic manner. -&gt; beyond profit maximization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4FA26C-0438-494B-85A5-0E0F5E07DD04}"/>
              </a:ext>
            </a:extLst>
          </p:cNvPr>
          <p:cNvCxnSpPr/>
          <p:nvPr/>
        </p:nvCxnSpPr>
        <p:spPr>
          <a:xfrm>
            <a:off x="421240" y="1690688"/>
            <a:ext cx="11435138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BF6267-3C6B-4B03-A539-30F7B4C1AAA8}"/>
              </a:ext>
            </a:extLst>
          </p:cNvPr>
          <p:cNvSpPr txBox="1"/>
          <p:nvPr/>
        </p:nvSpPr>
        <p:spPr>
          <a:xfrm>
            <a:off x="10397447" y="6176963"/>
            <a:ext cx="13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822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0C891-6AFA-4C70-B3B5-FC2BE75A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Implications of the Triple Helix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9E526-C4BB-4D6B-9A32-0F6C57CF5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5276919"/>
          </a:xfrm>
        </p:spPr>
        <p:txBody>
          <a:bodyPr>
            <a:normAutofit/>
          </a:bodyPr>
          <a:lstStyle/>
          <a:p>
            <a:r>
              <a:rPr lang="en-US" altLang="ko-KR" dirty="0"/>
              <a:t>Fifth, the model also explains why the tensions need not to be resolved. A resolution would hinder the dynamics of a system which lives from the perturbations and interactions among its subsystems.</a:t>
            </a:r>
          </a:p>
          <a:p>
            <a:r>
              <a:rPr lang="en-US" altLang="ko-KR" dirty="0"/>
              <a:t>Sixth, the crucial question of the exchange media — economic expectations (in terms of profit and growth), theoretical expectations, assessment of what can be realized given institutional and geographic constraints — have to be related and converted into one another. The helices communicate recursively over time in terms of each one’s own code.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4FA26C-0438-494B-85A5-0E0F5E07DD04}"/>
              </a:ext>
            </a:extLst>
          </p:cNvPr>
          <p:cNvCxnSpPr/>
          <p:nvPr/>
        </p:nvCxnSpPr>
        <p:spPr>
          <a:xfrm>
            <a:off x="421240" y="1690688"/>
            <a:ext cx="11435138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BF6267-3C6B-4B03-A539-30F7B4C1AAA8}"/>
              </a:ext>
            </a:extLst>
          </p:cNvPr>
          <p:cNvSpPr txBox="1"/>
          <p:nvPr/>
        </p:nvSpPr>
        <p:spPr>
          <a:xfrm>
            <a:off x="10397447" y="6176963"/>
            <a:ext cx="13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4937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0C891-6AFA-4C70-B3B5-FC2BE75A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Discussion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9E526-C4BB-4D6B-9A32-0F6C57CF5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5276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4FA26C-0438-494B-85A5-0E0F5E07DD04}"/>
              </a:ext>
            </a:extLst>
          </p:cNvPr>
          <p:cNvCxnSpPr/>
          <p:nvPr/>
        </p:nvCxnSpPr>
        <p:spPr>
          <a:xfrm>
            <a:off x="421240" y="1690688"/>
            <a:ext cx="11435138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BF6267-3C6B-4B03-A539-30F7B4C1AAA8}"/>
              </a:ext>
            </a:extLst>
          </p:cNvPr>
          <p:cNvSpPr txBox="1"/>
          <p:nvPr/>
        </p:nvSpPr>
        <p:spPr>
          <a:xfrm>
            <a:off x="10397447" y="6176963"/>
            <a:ext cx="13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7749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576EA-DA65-4DC8-9F94-9CBA4A038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584" y="1480220"/>
            <a:ext cx="11198832" cy="1507529"/>
          </a:xfrm>
        </p:spPr>
        <p:txBody>
          <a:bodyPr>
            <a:normAutofit/>
          </a:bodyPr>
          <a:lstStyle/>
          <a:p>
            <a:r>
              <a:rPr lang="en-US" altLang="ko-KR" sz="4800" b="1" dirty="0"/>
              <a:t>Thank you </a:t>
            </a:r>
            <a:r>
              <a:rPr lang="en-US" altLang="ko-KR" sz="4800" b="1" dirty="0">
                <a:sym typeface="Wingdings" panose="05000000000000000000" pitchFamily="2" charset="2"/>
              </a:rPr>
              <a:t></a:t>
            </a:r>
            <a:endParaRPr lang="en-US" altLang="ko-KR" sz="48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4ECA2F-10CA-48F4-8934-1B0D8CD15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9899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en-US" altLang="ko-KR" dirty="0" err="1"/>
              <a:t>Hyeonbin</a:t>
            </a:r>
            <a:r>
              <a:rPr lang="en-US" altLang="ko-KR" dirty="0"/>
              <a:t> Park</a:t>
            </a:r>
          </a:p>
          <a:p>
            <a:endParaRPr lang="en-US" altLang="ko-KR" dirty="0"/>
          </a:p>
          <a:p>
            <a:r>
              <a:rPr lang="en-US" altLang="ko-KR" dirty="0"/>
              <a:t>November 8, 2022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40F1C-01D0-4301-8A33-662DB1D713E7}"/>
              </a:ext>
            </a:extLst>
          </p:cNvPr>
          <p:cNvSpPr txBox="1"/>
          <p:nvPr/>
        </p:nvSpPr>
        <p:spPr>
          <a:xfrm>
            <a:off x="0" y="177564"/>
            <a:ext cx="463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2022 Fall. National Innovation System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9D454-62C8-4118-AC45-0C969C28B25E}"/>
              </a:ext>
            </a:extLst>
          </p:cNvPr>
          <p:cNvSpPr txBox="1"/>
          <p:nvPr/>
        </p:nvSpPr>
        <p:spPr>
          <a:xfrm>
            <a:off x="7875817" y="177564"/>
            <a:ext cx="463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W11. Universities in Innovation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A0CF21-DBFF-428E-B211-F5D3DAF15D6D}"/>
              </a:ext>
            </a:extLst>
          </p:cNvPr>
          <p:cNvSpPr/>
          <p:nvPr/>
        </p:nvSpPr>
        <p:spPr>
          <a:xfrm>
            <a:off x="329610" y="1906145"/>
            <a:ext cx="11525692" cy="165576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89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AF22A-AC41-4D68-8063-644E42A64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ECB20C-DE6A-474D-9697-7D914451B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/>
              <a:t>Author Introduction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What is a Triple Helix? 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Characteristics of the Triple Helix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Implications of the Triple Helix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CF848B-B4CF-46CA-AE04-B799AE476685}"/>
              </a:ext>
            </a:extLst>
          </p:cNvPr>
          <p:cNvSpPr/>
          <p:nvPr/>
        </p:nvSpPr>
        <p:spPr>
          <a:xfrm>
            <a:off x="626724" y="314048"/>
            <a:ext cx="10972800" cy="1376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Table</a:t>
            </a:r>
            <a:r>
              <a:rPr lang="ko-KR" altLang="en-US" sz="3600" dirty="0"/>
              <a:t> </a:t>
            </a:r>
            <a:r>
              <a:rPr lang="en-US" altLang="ko-KR" sz="3600" dirty="0"/>
              <a:t>of</a:t>
            </a:r>
            <a:r>
              <a:rPr lang="ko-KR" altLang="en-US" sz="3600" dirty="0"/>
              <a:t> </a:t>
            </a:r>
            <a:r>
              <a:rPr lang="en-US" altLang="ko-KR" sz="3600" dirty="0"/>
              <a:t>Contents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95D8D8-C5F8-4623-9AB4-C543838B739F}"/>
              </a:ext>
            </a:extLst>
          </p:cNvPr>
          <p:cNvSpPr txBox="1"/>
          <p:nvPr/>
        </p:nvSpPr>
        <p:spPr>
          <a:xfrm>
            <a:off x="10397447" y="6176963"/>
            <a:ext cx="13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56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4FA26C-0438-494B-85A5-0E0F5E07DD04}"/>
              </a:ext>
            </a:extLst>
          </p:cNvPr>
          <p:cNvCxnSpPr/>
          <p:nvPr/>
        </p:nvCxnSpPr>
        <p:spPr>
          <a:xfrm>
            <a:off x="421240" y="1690688"/>
            <a:ext cx="11435138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BF6267-3C6B-4B03-A539-30F7B4C1AAA8}"/>
              </a:ext>
            </a:extLst>
          </p:cNvPr>
          <p:cNvSpPr txBox="1"/>
          <p:nvPr/>
        </p:nvSpPr>
        <p:spPr>
          <a:xfrm>
            <a:off x="10397447" y="6176963"/>
            <a:ext cx="13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EE5364F8-0A17-4DAB-A7C9-82408277E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1. Author Introduction</a:t>
            </a:r>
            <a:endParaRPr lang="ko-KR" altLang="en-US" dirty="0"/>
          </a:p>
        </p:txBody>
      </p:sp>
      <p:pic>
        <p:nvPicPr>
          <p:cNvPr id="2" name="Picture 2" descr="http://www.triplehelix.net/images/227_IMG_0024_face0.jpg">
            <a:extLst>
              <a:ext uri="{FF2B5EF4-FFF2-40B4-BE49-F238E27FC236}">
                <a16:creationId xmlns:a16="http://schemas.microsoft.com/office/drawing/2014/main" id="{0C2B257F-C9AF-4AE6-8334-B33F4E9F1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858871"/>
            <a:ext cx="2606804" cy="260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0FAE7AC-B65D-4CB8-85E3-6C8B9AC433CB}"/>
              </a:ext>
            </a:extLst>
          </p:cNvPr>
          <p:cNvSpPr/>
          <p:nvPr/>
        </p:nvSpPr>
        <p:spPr>
          <a:xfrm>
            <a:off x="762001" y="4514970"/>
            <a:ext cx="53339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</a:rPr>
              <a:t>Henry </a:t>
            </a:r>
            <a:r>
              <a:rPr lang="en-US" altLang="ko-KR" dirty="0" err="1">
                <a:solidFill>
                  <a:srgbClr val="000000"/>
                </a:solidFill>
              </a:rPr>
              <a:t>Etzkowitz</a:t>
            </a:r>
            <a:endParaRPr lang="en-US" altLang="ko-KR" dirty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</a:rPr>
              <a:t>Sociologist, STS, Innovation Studies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</a:rPr>
              <a:t>“Entrepreneurial University” and “Triple Helix” concepts.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</a:rPr>
              <a:t>Founding President of the Triple Helix Association &amp; Co-Founder of the </a:t>
            </a:r>
            <a:r>
              <a:rPr lang="en-US" altLang="ko-KR" dirty="0"/>
              <a:t>International Triple Helix Institute in Silicon Valley</a:t>
            </a:r>
          </a:p>
        </p:txBody>
      </p:sp>
      <p:pic>
        <p:nvPicPr>
          <p:cNvPr id="11" name="Picture 4" descr="Loet Leydesdorff - Wikipedia">
            <a:extLst>
              <a:ext uri="{FF2B5EF4-FFF2-40B4-BE49-F238E27FC236}">
                <a16:creationId xmlns:a16="http://schemas.microsoft.com/office/drawing/2014/main" id="{7ADB52EF-EE75-46D9-904A-7D260B296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033" y="1957360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E8E38D-B191-4545-83E6-8BEA631D494F}"/>
              </a:ext>
            </a:extLst>
          </p:cNvPr>
          <p:cNvSpPr/>
          <p:nvPr/>
        </p:nvSpPr>
        <p:spPr>
          <a:xfrm>
            <a:off x="6096000" y="4493448"/>
            <a:ext cx="63075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1F1D21"/>
                </a:solidFill>
              </a:rPr>
              <a:t>Loet</a:t>
            </a:r>
            <a:r>
              <a:rPr lang="en-US" altLang="ko-KR" dirty="0">
                <a:solidFill>
                  <a:srgbClr val="1F1D21"/>
                </a:solidFill>
              </a:rPr>
              <a:t> </a:t>
            </a:r>
            <a:r>
              <a:rPr lang="en-US" altLang="ko-KR" dirty="0" err="1">
                <a:solidFill>
                  <a:srgbClr val="1F1D21"/>
                </a:solidFill>
              </a:rPr>
              <a:t>Leydesdorff</a:t>
            </a:r>
            <a:r>
              <a:rPr lang="en-US" altLang="ko-KR" dirty="0">
                <a:solidFill>
                  <a:srgbClr val="1F1D21"/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1F1D21"/>
                </a:solidFill>
              </a:rPr>
              <a:t>Sociologist, Professor in the Dynamics of Scientific Communication and Technological Innovation at the Amsterdam School of Communications Research (</a:t>
            </a:r>
            <a:r>
              <a:rPr lang="en-US" altLang="ko-KR" dirty="0" err="1">
                <a:solidFill>
                  <a:srgbClr val="1F1D21"/>
                </a:solidFill>
              </a:rPr>
              <a:t>ASCoR</a:t>
            </a:r>
            <a:r>
              <a:rPr lang="en-US" altLang="ko-KR" dirty="0">
                <a:solidFill>
                  <a:srgbClr val="1F1D21"/>
                </a:solidFill>
              </a:rPr>
              <a:t>) of the University of Amsterdam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Systems theory, social network analysis, </a:t>
            </a:r>
            <a:r>
              <a:rPr lang="en-US" altLang="ko-KR" dirty="0" err="1"/>
              <a:t>scientometrics</a:t>
            </a:r>
            <a:r>
              <a:rPr lang="en-US" altLang="ko-KR" dirty="0"/>
              <a:t>, and the sociology of innovation</a:t>
            </a:r>
          </a:p>
        </p:txBody>
      </p:sp>
    </p:spTree>
    <p:extLst>
      <p:ext uri="{BB962C8B-B14F-4D97-AF65-F5344CB8AC3E}">
        <p14:creationId xmlns:p14="http://schemas.microsoft.com/office/powerpoint/2010/main" val="3727922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0C891-6AFA-4C70-B3B5-FC2BE75A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What is a Triple Helix?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9E526-C4BB-4D6B-9A32-0F6C57CF5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Triple Helix of University-Industry-Government Relations</a:t>
            </a:r>
          </a:p>
          <a:p>
            <a:r>
              <a:rPr lang="en-US" altLang="ko-KR" dirty="0"/>
              <a:t>The university can play an enhanced role in innovation in increasingly knowledge-based societies in the complex relationships between universities, industries, and governments. </a:t>
            </a:r>
          </a:p>
          <a:p>
            <a:r>
              <a:rPr lang="en-US" altLang="ko-KR" dirty="0"/>
              <a:t>Analytically different from the national systems of innovation (NSI) approach (Lundvall, 1988, 1992; Nelson, 1993)</a:t>
            </a:r>
          </a:p>
          <a:p>
            <a:pPr lvl="1"/>
            <a:r>
              <a:rPr lang="en-US" altLang="ko-KR" dirty="0"/>
              <a:t>The firm is an actor as having the leading role in innovation</a:t>
            </a:r>
          </a:p>
          <a:p>
            <a:r>
              <a:rPr lang="en-US" altLang="ko-KR" dirty="0"/>
              <a:t>different from the ‘‘Triangle’’ model of Sabato (1975)</a:t>
            </a:r>
          </a:p>
          <a:p>
            <a:pPr lvl="1"/>
            <a:r>
              <a:rPr lang="en-US" altLang="ko-KR" dirty="0"/>
              <a:t>The state is privileged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4FA26C-0438-494B-85A5-0E0F5E07DD04}"/>
              </a:ext>
            </a:extLst>
          </p:cNvPr>
          <p:cNvCxnSpPr/>
          <p:nvPr/>
        </p:nvCxnSpPr>
        <p:spPr>
          <a:xfrm>
            <a:off x="421240" y="1690688"/>
            <a:ext cx="11435138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BF6267-3C6B-4B03-A539-30F7B4C1AAA8}"/>
              </a:ext>
            </a:extLst>
          </p:cNvPr>
          <p:cNvSpPr txBox="1"/>
          <p:nvPr/>
        </p:nvSpPr>
        <p:spPr>
          <a:xfrm>
            <a:off x="10397447" y="6176963"/>
            <a:ext cx="13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0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0C891-6AFA-4C70-B3B5-FC2BE75A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What is a Triple Helix?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9E526-C4BB-4D6B-9A32-0F6C57CF5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The configuration of Triple Helix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4FA26C-0438-494B-85A5-0E0F5E07DD04}"/>
              </a:ext>
            </a:extLst>
          </p:cNvPr>
          <p:cNvCxnSpPr/>
          <p:nvPr/>
        </p:nvCxnSpPr>
        <p:spPr>
          <a:xfrm>
            <a:off x="421240" y="1690688"/>
            <a:ext cx="11435138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BF6267-3C6B-4B03-A539-30F7B4C1AAA8}"/>
              </a:ext>
            </a:extLst>
          </p:cNvPr>
          <p:cNvSpPr txBox="1"/>
          <p:nvPr/>
        </p:nvSpPr>
        <p:spPr>
          <a:xfrm>
            <a:off x="10397447" y="6176963"/>
            <a:ext cx="13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82F4C0-EAF9-4B83-A512-1B35FB78C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0" t="19535" r="52296" b="7597"/>
          <a:stretch/>
        </p:blipFill>
        <p:spPr>
          <a:xfrm>
            <a:off x="318977" y="2452910"/>
            <a:ext cx="3555655" cy="36250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F7DE992-A5E9-45E9-88E0-ABC636A60C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924" t="23566" r="12093" b="11374"/>
          <a:stretch/>
        </p:blipFill>
        <p:spPr>
          <a:xfrm>
            <a:off x="4141071" y="2739972"/>
            <a:ext cx="3555655" cy="33380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6026EF3-86AB-4CFB-A16C-D5A56E57B4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012" t="21235" r="16977" b="9931"/>
          <a:stretch/>
        </p:blipFill>
        <p:spPr>
          <a:xfrm>
            <a:off x="7906450" y="1820660"/>
            <a:ext cx="3826638" cy="435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3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0C891-6AFA-4C70-B3B5-FC2BE75A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What is a Triple Helix?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9E526-C4BB-4D6B-9A32-0F6C57CF5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From “endless frontier”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V. Bush (1945)’s Linear Model of Innovation</a:t>
            </a:r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4FA26C-0438-494B-85A5-0E0F5E07DD04}"/>
              </a:ext>
            </a:extLst>
          </p:cNvPr>
          <p:cNvCxnSpPr/>
          <p:nvPr/>
        </p:nvCxnSpPr>
        <p:spPr>
          <a:xfrm>
            <a:off x="421240" y="1690688"/>
            <a:ext cx="11435138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BF6267-3C6B-4B03-A539-30F7B4C1AAA8}"/>
              </a:ext>
            </a:extLst>
          </p:cNvPr>
          <p:cNvSpPr txBox="1"/>
          <p:nvPr/>
        </p:nvSpPr>
        <p:spPr>
          <a:xfrm>
            <a:off x="10397447" y="6176963"/>
            <a:ext cx="13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0E7FB42-00EC-46EA-AAD3-6DA171A4D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493" y="3854150"/>
            <a:ext cx="8858631" cy="262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65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A6BCF4C-8D75-49D0-BABA-E3A1044EBB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65" t="21235" r="23169" b="9931"/>
          <a:stretch/>
        </p:blipFill>
        <p:spPr>
          <a:xfrm>
            <a:off x="7545890" y="1988475"/>
            <a:ext cx="3519377" cy="472066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730C891-6AFA-4C70-B3B5-FC2BE75A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What is a Triple Helix?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9E526-C4BB-4D6B-9A32-0F6C57CF5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5977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To “endless transition”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Basic research is linked to utilization through a series of intermediate processes (</a:t>
            </a:r>
            <a:r>
              <a:rPr lang="en-US" altLang="ko-KR" dirty="0" err="1"/>
              <a:t>Callon</a:t>
            </a:r>
            <a:r>
              <a:rPr lang="en-US" altLang="ko-KR" dirty="0"/>
              <a:t>, 1998), often stimulated by the government.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4FA26C-0438-494B-85A5-0E0F5E07DD04}"/>
              </a:ext>
            </a:extLst>
          </p:cNvPr>
          <p:cNvCxnSpPr/>
          <p:nvPr/>
        </p:nvCxnSpPr>
        <p:spPr>
          <a:xfrm>
            <a:off x="421240" y="1690688"/>
            <a:ext cx="11435138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BF6267-3C6B-4B03-A539-30F7B4C1AAA8}"/>
              </a:ext>
            </a:extLst>
          </p:cNvPr>
          <p:cNvSpPr txBox="1"/>
          <p:nvPr/>
        </p:nvSpPr>
        <p:spPr>
          <a:xfrm>
            <a:off x="10397447" y="6176963"/>
            <a:ext cx="13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8179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0C891-6AFA-4C70-B3B5-FC2BE75A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Characteristics of the Triple Helix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9E526-C4BB-4D6B-9A32-0F6C57CF5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A Triple Helix is not expected to be stable.</a:t>
            </a:r>
          </a:p>
          <a:p>
            <a:r>
              <a:rPr lang="en-US" altLang="ko-KR" dirty="0"/>
              <a:t>This network of relations generates a reflexive </a:t>
            </a:r>
            <a:r>
              <a:rPr lang="en-US" altLang="ko-KR" dirty="0" err="1"/>
              <a:t>subdynamics</a:t>
            </a:r>
            <a:r>
              <a:rPr lang="en-US" altLang="ko-KR" dirty="0"/>
              <a:t> of intentions, strategies, and projects that adds surplus value by reorganizing and harmonizing continuously the underlying infrastructure in order to achieve at least an approximation of the goals</a:t>
            </a:r>
          </a:p>
          <a:p>
            <a:r>
              <a:rPr lang="en-US" altLang="ko-KR" dirty="0"/>
              <a:t>An endless transition</a:t>
            </a:r>
          </a:p>
          <a:p>
            <a:pPr lvl="1"/>
            <a:r>
              <a:rPr lang="en-US" altLang="ko-KR" dirty="0"/>
              <a:t>Complex system is developed that is continuously integrated and differentiated, both locally and globally</a:t>
            </a:r>
          </a:p>
          <a:p>
            <a:pPr lvl="1"/>
            <a:r>
              <a:rPr lang="en-US" altLang="ko-KR" dirty="0"/>
              <a:t>The dynamics are nonlinear while both the interaction terms and the recursive terms have to be declared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4FA26C-0438-494B-85A5-0E0F5E07DD04}"/>
              </a:ext>
            </a:extLst>
          </p:cNvPr>
          <p:cNvCxnSpPr/>
          <p:nvPr/>
        </p:nvCxnSpPr>
        <p:spPr>
          <a:xfrm>
            <a:off x="421240" y="1690688"/>
            <a:ext cx="11435138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BF6267-3C6B-4B03-A539-30F7B4C1AAA8}"/>
              </a:ext>
            </a:extLst>
          </p:cNvPr>
          <p:cNvSpPr txBox="1"/>
          <p:nvPr/>
        </p:nvSpPr>
        <p:spPr>
          <a:xfrm>
            <a:off x="10397447" y="6176963"/>
            <a:ext cx="13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744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0C891-6AFA-4C70-B3B5-FC2BE75A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Implications of the Triple Helix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9E526-C4BB-4D6B-9A32-0F6C57CF5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First, the arrangements between industry and government no longer need to be conceptualized as exclusively between national governments and specific industrial sectors.</a:t>
            </a:r>
          </a:p>
          <a:p>
            <a:endParaRPr lang="en-US" altLang="ko-KR" dirty="0"/>
          </a:p>
          <a:p>
            <a:r>
              <a:rPr lang="en-US" altLang="ko-KR" dirty="0"/>
              <a:t>Second, the driving force of the interactions can be specified as the expectation of profits.</a:t>
            </a:r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4FA26C-0438-494B-85A5-0E0F5E07DD04}"/>
              </a:ext>
            </a:extLst>
          </p:cNvPr>
          <p:cNvCxnSpPr/>
          <p:nvPr/>
        </p:nvCxnSpPr>
        <p:spPr>
          <a:xfrm>
            <a:off x="421240" y="1690688"/>
            <a:ext cx="11435138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BF6267-3C6B-4B03-A539-30F7B4C1AAA8}"/>
              </a:ext>
            </a:extLst>
          </p:cNvPr>
          <p:cNvSpPr txBox="1"/>
          <p:nvPr/>
        </p:nvSpPr>
        <p:spPr>
          <a:xfrm>
            <a:off x="10397447" y="6176963"/>
            <a:ext cx="13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4417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656</Words>
  <Application>Microsoft Office PowerPoint</Application>
  <PresentationFormat>와이드스크린</PresentationFormat>
  <Paragraphs>86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Wingdings</vt:lpstr>
      <vt:lpstr>Office 테마</vt:lpstr>
      <vt:lpstr>The Dynamics of Innovation:  From National Systems and “Mode 2” to a Triple Helix of University-Industry-Government Relations.</vt:lpstr>
      <vt:lpstr>PowerPoint 프레젠테이션</vt:lpstr>
      <vt:lpstr>1. Author Introduction</vt:lpstr>
      <vt:lpstr>2. What is a Triple Helix? </vt:lpstr>
      <vt:lpstr>2. What is a Triple Helix? </vt:lpstr>
      <vt:lpstr>2. What is a Triple Helix? </vt:lpstr>
      <vt:lpstr>2. What is a Triple Helix? </vt:lpstr>
      <vt:lpstr>3. Characteristics of the Triple Helix</vt:lpstr>
      <vt:lpstr>4. Implications of the Triple Helix</vt:lpstr>
      <vt:lpstr>4. Implications of the Triple Helix</vt:lpstr>
      <vt:lpstr>4. Implications of the Triple Helix</vt:lpstr>
      <vt:lpstr>5. Discussion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Disaster &amp; Innovation: In the case of Large-scale Wildfire</dc:title>
  <dc:creator>박현빈</dc:creator>
  <cp:lastModifiedBy>박현빈</cp:lastModifiedBy>
  <cp:revision>83</cp:revision>
  <dcterms:created xsi:type="dcterms:W3CDTF">2022-10-24T12:02:03Z</dcterms:created>
  <dcterms:modified xsi:type="dcterms:W3CDTF">2022-11-07T11:42:23Z</dcterms:modified>
</cp:coreProperties>
</file>