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79" r:id="rId3"/>
    <p:sldId id="294" r:id="rId4"/>
    <p:sldId id="280" r:id="rId5"/>
    <p:sldId id="281" r:id="rId6"/>
    <p:sldId id="295" r:id="rId7"/>
    <p:sldId id="296" r:id="rId8"/>
    <p:sldId id="297" r:id="rId9"/>
    <p:sldId id="298" r:id="rId10"/>
    <p:sldId id="299" r:id="rId11"/>
    <p:sldId id="290" r:id="rId12"/>
    <p:sldId id="300" r:id="rId13"/>
    <p:sldId id="302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 snapToObjects="1">
      <p:cViewPr varScale="1">
        <p:scale>
          <a:sx n="62" d="100"/>
          <a:sy n="62" d="100"/>
        </p:scale>
        <p:origin x="828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863599"/>
            <a:ext cx="5385816" cy="2460625"/>
          </a:xfrm>
        </p:spPr>
        <p:txBody>
          <a:bodyPr/>
          <a:lstStyle/>
          <a:p>
            <a:r>
              <a:rPr lang="en-US" sz="3000" dirty="0"/>
              <a:t>Technological Revolutions and Financial Capital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2805964"/>
            <a:ext cx="3493008" cy="1632686"/>
          </a:xfrm>
        </p:spPr>
        <p:txBody>
          <a:bodyPr/>
          <a:lstStyle/>
          <a:p>
            <a:r>
              <a:rPr lang="en-US" dirty="0"/>
              <a:t>The Dynamics of Bubbles and the Golden Age</a:t>
            </a:r>
          </a:p>
          <a:p>
            <a:r>
              <a:rPr lang="en-US" dirty="0"/>
              <a:t>Chapters 11-13</a:t>
            </a:r>
          </a:p>
          <a:p>
            <a:r>
              <a:rPr lang="en-US" b="1" dirty="0"/>
              <a:t>Carlota Perez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064D3D-0C99-4910-9D5A-FED10825A077}"/>
              </a:ext>
            </a:extLst>
          </p:cNvPr>
          <p:cNvSpPr txBox="1">
            <a:spLocks/>
          </p:cNvSpPr>
          <p:nvPr/>
        </p:nvSpPr>
        <p:spPr>
          <a:xfrm>
            <a:off x="7578471" y="6381015"/>
            <a:ext cx="3493008" cy="1632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Kseniia Pirnavskaia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594360"/>
            <a:ext cx="6766560" cy="768096"/>
          </a:xfrm>
        </p:spPr>
        <p:txBody>
          <a:bodyPr/>
          <a:lstStyle/>
          <a:p>
            <a:r>
              <a:rPr lang="en-US" dirty="0"/>
              <a:t>Maturity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1728108"/>
            <a:ext cx="6766560" cy="41240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spectrum of opportunities for new investment becomes narrower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product life cycles of later products – even of later technology systems – become shorter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investment in increasing productivity is less effective, new profit opportunities are harder to come by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mid-life crisis with growing social discontent and economic decline of the established production structure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Brings merger time again to amass market share in search of economies of scale to boost falling profits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Another surge is about to emerge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8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264" y="347472"/>
            <a:ext cx="8165592" cy="768096"/>
          </a:xfrm>
        </p:spPr>
        <p:txBody>
          <a:bodyPr/>
          <a:lstStyle/>
          <a:p>
            <a:r>
              <a:rPr lang="en-US" dirty="0"/>
              <a:t>Financial innovations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480E0E7-0684-4640-BB12-340DDCFBAF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4924"/>
          <a:stretch/>
        </p:blipFill>
        <p:spPr>
          <a:xfrm>
            <a:off x="6174863" y="1362756"/>
            <a:ext cx="5734702" cy="4011115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32D6D2-B141-48C0-B6A2-C342A6186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96"/>
          <a:stretch/>
        </p:blipFill>
        <p:spPr>
          <a:xfrm>
            <a:off x="252562" y="1362757"/>
            <a:ext cx="5764577" cy="401111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743066-CCD7-40C7-8F68-5205979D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73" y="941516"/>
            <a:ext cx="9961528" cy="481684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A0D507C-E90A-4621-94B8-7DFF0174578D}"/>
              </a:ext>
            </a:extLst>
          </p:cNvPr>
          <p:cNvSpPr/>
          <p:nvPr/>
        </p:nvSpPr>
        <p:spPr>
          <a:xfrm>
            <a:off x="2791325" y="3162243"/>
            <a:ext cx="2897205" cy="3753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4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A4AB-8D7C-4E02-8B87-6984AA54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391" y="835324"/>
            <a:ext cx="7553942" cy="1144016"/>
          </a:xfrm>
        </p:spPr>
        <p:txBody>
          <a:bodyPr/>
          <a:lstStyle/>
          <a:p>
            <a:r>
              <a:rPr lang="en-US" sz="3600" dirty="0"/>
              <a:t>Foundation of financial innovation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94B5-3666-438F-96B7-B08C711E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EF6D49-DC88-47E9-8736-547ED4801897}"/>
              </a:ext>
            </a:extLst>
          </p:cNvPr>
          <p:cNvSpPr txBox="1">
            <a:spLocks/>
          </p:cNvSpPr>
          <p:nvPr/>
        </p:nvSpPr>
        <p:spPr>
          <a:xfrm>
            <a:off x="3791391" y="2374021"/>
            <a:ext cx="6766560" cy="386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need to be supported and regulated by adequate institutional innovations</a:t>
            </a:r>
          </a:p>
          <a:p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welfare and unemployment insurance schemes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recognized labor unions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massive tax system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legal compartmentalization of the various financial roles, from savings and loans to investment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policy tools will have to closely conform to the current technological revolution and its paradigm. </a:t>
            </a:r>
          </a:p>
        </p:txBody>
      </p:sp>
    </p:spTree>
    <p:extLst>
      <p:ext uri="{BB962C8B-B14F-4D97-AF65-F5344CB8AC3E}">
        <p14:creationId xmlns:p14="http://schemas.microsoft.com/office/powerpoint/2010/main" val="39997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OUTLINE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Turning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Synergy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Maturity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Innovations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703DB-5565-4E9F-8DB3-4F6E63E8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51993" y="-1169939"/>
            <a:ext cx="6488013" cy="956786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AC4D94-203F-418E-8FAD-6E92327B09A3}"/>
              </a:ext>
            </a:extLst>
          </p:cNvPr>
          <p:cNvCxnSpPr>
            <a:cxnSpLocks/>
          </p:cNvCxnSpPr>
          <p:nvPr/>
        </p:nvCxnSpPr>
        <p:spPr>
          <a:xfrm flipV="1">
            <a:off x="3343275" y="1171575"/>
            <a:ext cx="2052637" cy="1000125"/>
          </a:xfrm>
          <a:prstGeom prst="straightConnector1">
            <a:avLst/>
          </a:prstGeom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6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594360"/>
            <a:ext cx="6766560" cy="768096"/>
          </a:xfrm>
        </p:spPr>
        <p:txBody>
          <a:bodyPr/>
          <a:lstStyle/>
          <a:p>
            <a:r>
              <a:rPr lang="en-US" dirty="0"/>
              <a:t>Turning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7" y="1571625"/>
            <a:ext cx="7327393" cy="4829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Fundamental Causes of the After-Frenzy Recession: structural unsustainability of bubbles or mania  = </a:t>
            </a:r>
            <a:r>
              <a:rPr lang="en-US" sz="1600" b="1" u="sng" dirty="0"/>
              <a:t>big delusion.</a:t>
            </a:r>
            <a:r>
              <a:rPr lang="en-US" sz="1600" b="1" dirty="0"/>
              <a:t>  </a:t>
            </a:r>
            <a:r>
              <a:rPr lang="en-US" sz="1600" b="1" u="sng" dirty="0"/>
              <a:t>Galbraith</a:t>
            </a:r>
            <a:r>
              <a:rPr lang="en-US" sz="1600" dirty="0"/>
              <a:t>: it is not the facilitating circumstances of the period but ‘their own superior insight and intuition’.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not indefinite? - real v paper wealth; existing demand v potential supply, socially excluded v those reaping the benefits of the bubble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Frenzies are </a:t>
            </a:r>
            <a:r>
              <a:rPr lang="en-US" sz="1600" b="1" u="sng" dirty="0"/>
              <a:t>the best and worst of times </a:t>
            </a:r>
            <a:r>
              <a:rPr lang="en-US" sz="1600" dirty="0"/>
              <a:t>for different groups of people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Bubble collapse: NASDAQ in 2000 -&gt; recession, weakening the economy -&gt; affected dependent Asian and later European states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Lessons are short-lived, many of the new rules </a:t>
            </a:r>
            <a:r>
              <a:rPr lang="en-US" sz="1600" b="1" u="sng" dirty="0"/>
              <a:t>remain both in the law and as common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Opportunity for turning the tables in favor of </a:t>
            </a:r>
            <a:r>
              <a:rPr lang="en-US" sz="1600" b="1" u="sng" dirty="0"/>
              <a:t>production capital and more harmonious growth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612772"/>
            <a:ext cx="5726330" cy="1001569"/>
          </a:xfrm>
        </p:spPr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The Long depression</a:t>
            </a:r>
            <a:r>
              <a:rPr lang="en-US" sz="3200" dirty="0">
                <a:latin typeface="Arial Black" panose="020B0604020202020204" pitchFamily="34" charset="0"/>
                <a:cs typeface="Arial Black" panose="020B0604020202020204" pitchFamily="34" charset="0"/>
              </a:rPr>
              <a:t> in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1930s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4150" y="2759202"/>
            <a:ext cx="6400800" cy="4972051"/>
          </a:xfrm>
        </p:spPr>
        <p:txBody>
          <a:bodyPr/>
          <a:lstStyle/>
          <a:p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Why so long?</a:t>
            </a:r>
          </a:p>
          <a:p>
            <a:endParaRPr lang="en-US" sz="20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outcome is very much determined by </a:t>
            </a:r>
            <a:r>
              <a:rPr lang="en-US" sz="1800" b="1" u="sng" dirty="0"/>
              <a:t>politics, ideologies, and relative power</a:t>
            </a:r>
          </a:p>
          <a:p>
            <a:pPr algn="just"/>
            <a:endParaRPr lang="en-US" sz="1800" b="1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length of the recession/depression </a:t>
            </a:r>
            <a:r>
              <a:rPr lang="en-US" sz="1800" b="1" u="sng" dirty="0"/>
              <a:t>does not depend on economic factors only</a:t>
            </a:r>
            <a:r>
              <a:rPr lang="en-US" sz="1800" dirty="0"/>
              <a:t>, not even on economic policies and measures narrowly understood. </a:t>
            </a:r>
          </a:p>
          <a:p>
            <a:pPr algn="just"/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No proper </a:t>
            </a:r>
            <a:r>
              <a:rPr lang="en-US" sz="1800" b="1" u="sng" dirty="0"/>
              <a:t>regulatory framework </a:t>
            </a:r>
          </a:p>
          <a:p>
            <a:pPr algn="just"/>
            <a:endParaRPr lang="en-US" sz="1800" b="1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After the recession sets in, </a:t>
            </a:r>
            <a:r>
              <a:rPr lang="en-US" sz="1800" b="1" u="sng" dirty="0"/>
              <a:t>whichever political groups have or seize the opportunity to represent the collective interests will shape the future</a:t>
            </a:r>
            <a:endParaRPr lang="en-US" sz="1800" b="1" u="sng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703DB-5565-4E9F-8DB3-4F6E63E8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41162" y="-1150939"/>
            <a:ext cx="6211354" cy="91598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AC4D94-203F-418E-8FAD-6E92327B09A3}"/>
              </a:ext>
            </a:extLst>
          </p:cNvPr>
          <p:cNvCxnSpPr>
            <a:cxnSpLocks/>
          </p:cNvCxnSpPr>
          <p:nvPr/>
        </p:nvCxnSpPr>
        <p:spPr>
          <a:xfrm flipV="1">
            <a:off x="4800600" y="2690060"/>
            <a:ext cx="1470024" cy="637340"/>
          </a:xfrm>
          <a:prstGeom prst="straightConnector1">
            <a:avLst/>
          </a:prstGeom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58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457200"/>
            <a:ext cx="6766560" cy="768096"/>
          </a:xfrm>
        </p:spPr>
        <p:txBody>
          <a:bodyPr/>
          <a:lstStyle/>
          <a:p>
            <a:r>
              <a:rPr lang="en-US" dirty="0"/>
              <a:t>Synergy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1365272"/>
            <a:ext cx="7141125" cy="47399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Synergistic </a:t>
            </a:r>
            <a:r>
              <a:rPr lang="en-US" sz="1600" b="1" u="sng" dirty="0"/>
              <a:t>growth</a:t>
            </a:r>
            <a:r>
              <a:rPr lang="en-US" sz="1600" dirty="0"/>
              <a:t>, an </a:t>
            </a:r>
            <a:r>
              <a:rPr lang="en-US" sz="1600" b="1" u="sng" dirty="0"/>
              <a:t>extension</a:t>
            </a:r>
            <a:r>
              <a:rPr lang="en-US" sz="1600" dirty="0"/>
              <a:t> of markets, and </a:t>
            </a:r>
            <a:r>
              <a:rPr lang="en-US" sz="1600" b="1" u="sng" dirty="0"/>
              <a:t>increasing employment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Growth is rooted in </a:t>
            </a:r>
            <a:r>
              <a:rPr lang="en-US" sz="1600" b="1" u="sng" dirty="0"/>
              <a:t>real production</a:t>
            </a:r>
            <a:r>
              <a:rPr lang="en-US" sz="1600" dirty="0"/>
              <a:t>, the relative </a:t>
            </a:r>
            <a:r>
              <a:rPr lang="en-US" sz="1600" b="1" u="sng" dirty="0"/>
              <a:t>values of money </a:t>
            </a:r>
            <a:r>
              <a:rPr lang="en-US" sz="1600" dirty="0"/>
              <a:t>across the sectors </a:t>
            </a:r>
            <a:r>
              <a:rPr lang="en-US" sz="1600" b="1" u="sng" dirty="0"/>
              <a:t>stabilize</a:t>
            </a:r>
            <a:r>
              <a:rPr lang="en-US" sz="1600" dirty="0"/>
              <a:t> and seem </a:t>
            </a:r>
            <a:r>
              <a:rPr lang="en-US" sz="1600" b="1" u="sng" dirty="0"/>
              <a:t>understandable</a:t>
            </a:r>
            <a:r>
              <a:rPr lang="en-US" sz="1600" dirty="0"/>
              <a:t> to most people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Orderly and ordered behavior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Establishment of framework: regulations/institutions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Social innovations such as welfare system: </a:t>
            </a:r>
            <a:r>
              <a:rPr lang="en-US" sz="1600" b="1" u="sng" dirty="0"/>
              <a:t>income safety nets</a:t>
            </a:r>
            <a:r>
              <a:rPr lang="en-US" sz="1600" dirty="0"/>
              <a:t>, </a:t>
            </a:r>
            <a:r>
              <a:rPr lang="en-US" sz="1600" b="1" u="sng" dirty="0"/>
              <a:t>health</a:t>
            </a:r>
            <a:r>
              <a:rPr lang="en-US" sz="1600" dirty="0"/>
              <a:t> &amp; </a:t>
            </a:r>
            <a:r>
              <a:rPr lang="en-US" sz="1600" b="1" u="sng" dirty="0"/>
              <a:t>education</a:t>
            </a:r>
            <a:r>
              <a:rPr lang="en-US" sz="1600" dirty="0"/>
              <a:t>, provision of reliable national statistics to help business planning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Schumpeter:</a:t>
            </a:r>
            <a:r>
              <a:rPr lang="en-US" sz="1600" dirty="0"/>
              <a:t> institutional innovation was usually the codification of already accepted practice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Instruments &amp; tailored to emerging business practices: innovations in types of money, banking, services, and forms of credit or finance together with  measures of public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7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594360"/>
            <a:ext cx="6766560" cy="618490"/>
          </a:xfrm>
        </p:spPr>
        <p:txBody>
          <a:bodyPr/>
          <a:lstStyle/>
          <a:p>
            <a:r>
              <a:rPr lang="en-US" dirty="0"/>
              <a:t>Specifics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1625218"/>
            <a:ext cx="6917282" cy="28440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multiplication of country banks to help industrialists make local payments and move money to London (1</a:t>
            </a:r>
            <a:r>
              <a:rPr lang="en-US" sz="1600" baseline="30000" dirty="0"/>
              <a:t>st</a:t>
            </a:r>
            <a:r>
              <a:rPr lang="en-US" sz="1600" dirty="0"/>
              <a:t> surge)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checks became means of payment in the Victorian Boom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vendor shares, debentures, and preference shares made capital markets flexible and adaptable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generalized limited liability - legislation facilitating the formation of giant corporations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widespread consumer and home-buying credit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u="sng" dirty="0"/>
              <a:t>Range of sectors that support growth and need financing: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core industries of the paradigm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whole of the old economy being modernized and rejuvenated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group of new industry and service branches supplementary to the others and complete the fabric of the economy</a:t>
            </a:r>
          </a:p>
          <a:p>
            <a:endParaRPr lang="en-US" sz="16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2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703DB-5565-4E9F-8DB3-4F6E63E8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97768" y="-1294090"/>
            <a:ext cx="6362207" cy="93823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AC4D94-203F-418E-8FAD-6E92327B09A3}"/>
              </a:ext>
            </a:extLst>
          </p:cNvPr>
          <p:cNvCxnSpPr>
            <a:cxnSpLocks/>
          </p:cNvCxnSpPr>
          <p:nvPr/>
        </p:nvCxnSpPr>
        <p:spPr>
          <a:xfrm flipV="1">
            <a:off x="6185043" y="1365196"/>
            <a:ext cx="1536056" cy="576620"/>
          </a:xfrm>
          <a:prstGeom prst="straightConnector1">
            <a:avLst/>
          </a:prstGeom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4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{C6EE729F-DD6C-4C05-881A-D20009DE914E}tf78438558_win32</Template>
  <TotalTime>0</TotalTime>
  <Words>589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Sabon Next LT</vt:lpstr>
      <vt:lpstr>Office Theme</vt:lpstr>
      <vt:lpstr>Technological Revolutions and Financial Capital</vt:lpstr>
      <vt:lpstr>OUTLINE</vt:lpstr>
      <vt:lpstr>PowerPoint Presentation</vt:lpstr>
      <vt:lpstr>Turning Point</vt:lpstr>
      <vt:lpstr>The Long depression in 1930s</vt:lpstr>
      <vt:lpstr>PowerPoint Presentation</vt:lpstr>
      <vt:lpstr>Synergy</vt:lpstr>
      <vt:lpstr>Specifics</vt:lpstr>
      <vt:lpstr>PowerPoint Presentation</vt:lpstr>
      <vt:lpstr>Maturity </vt:lpstr>
      <vt:lpstr>Financial innovations</vt:lpstr>
      <vt:lpstr>PowerPoint Presentation</vt:lpstr>
      <vt:lpstr>Foundation of financial innovation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>Pirnavskaia, Kseniia</dc:creator>
  <cp:lastModifiedBy>Pirnavskaia, Kseniia</cp:lastModifiedBy>
  <cp:revision>25</cp:revision>
  <dcterms:created xsi:type="dcterms:W3CDTF">2022-11-22T00:33:54Z</dcterms:created>
  <dcterms:modified xsi:type="dcterms:W3CDTF">2022-11-22T05:45:48Z</dcterms:modified>
</cp:coreProperties>
</file>