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80" r:id="rId5"/>
    <p:sldId id="262" r:id="rId6"/>
    <p:sldId id="271" r:id="rId7"/>
    <p:sldId id="281" r:id="rId8"/>
    <p:sldId id="282" r:id="rId9"/>
    <p:sldId id="283" r:id="rId10"/>
    <p:sldId id="284" r:id="rId11"/>
    <p:sldId id="285" r:id="rId12"/>
    <p:sldId id="275"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02" autoAdjust="0"/>
  </p:normalViewPr>
  <p:slideViewPr>
    <p:cSldViewPr snapToGrid="0">
      <p:cViewPr varScale="1">
        <p:scale>
          <a:sx n="60" d="100"/>
          <a:sy n="60" d="100"/>
        </p:scale>
        <p:origin x="8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775C6-2157-412A-B126-973C03B093A7}" type="datetimeFigureOut">
              <a:rPr lang="ko-KR" altLang="en-US" smtClean="0"/>
              <a:t>2022-12-06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F53ED-8AA8-42C0-9765-55F36E3D705F}" type="slidenum">
              <a:rPr lang="ko-KR" altLang="en-US" smtClean="0"/>
              <a:t>‹#›</a:t>
            </a:fld>
            <a:endParaRPr lang="ko-KR" altLang="en-US"/>
          </a:p>
        </p:txBody>
      </p:sp>
    </p:spTree>
    <p:extLst>
      <p:ext uri="{BB962C8B-B14F-4D97-AF65-F5344CB8AC3E}">
        <p14:creationId xmlns:p14="http://schemas.microsoft.com/office/powerpoint/2010/main" val="36707292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90F53ED-8AA8-42C0-9765-55F36E3D705F}" type="slidenum">
              <a:rPr lang="ko-KR" altLang="en-US" smtClean="0"/>
              <a:t>1</a:t>
            </a:fld>
            <a:endParaRPr lang="ko-KR" altLang="en-US"/>
          </a:p>
        </p:txBody>
      </p:sp>
    </p:spTree>
    <p:extLst>
      <p:ext uri="{BB962C8B-B14F-4D97-AF65-F5344CB8AC3E}">
        <p14:creationId xmlns:p14="http://schemas.microsoft.com/office/powerpoint/2010/main" val="24077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90F53ED-8AA8-42C0-9765-55F36E3D705F}" type="slidenum">
              <a:rPr lang="ko-KR" altLang="en-US" smtClean="0"/>
              <a:t>2</a:t>
            </a:fld>
            <a:endParaRPr lang="ko-KR" altLang="en-US"/>
          </a:p>
        </p:txBody>
      </p:sp>
    </p:spTree>
    <p:extLst>
      <p:ext uri="{BB962C8B-B14F-4D97-AF65-F5344CB8AC3E}">
        <p14:creationId xmlns:p14="http://schemas.microsoft.com/office/powerpoint/2010/main" val="414078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90F53ED-8AA8-42C0-9765-55F36E3D705F}" type="slidenum">
              <a:rPr lang="ko-KR" altLang="en-US" smtClean="0"/>
              <a:t>3</a:t>
            </a:fld>
            <a:endParaRPr lang="ko-KR" altLang="en-US"/>
          </a:p>
        </p:txBody>
      </p:sp>
    </p:spTree>
    <p:extLst>
      <p:ext uri="{BB962C8B-B14F-4D97-AF65-F5344CB8AC3E}">
        <p14:creationId xmlns:p14="http://schemas.microsoft.com/office/powerpoint/2010/main" val="352885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90F53ED-8AA8-42C0-9765-55F36E3D705F}" type="slidenum">
              <a:rPr lang="ko-KR" altLang="en-US" smtClean="0"/>
              <a:t>4</a:t>
            </a:fld>
            <a:endParaRPr lang="ko-KR" altLang="en-US"/>
          </a:p>
        </p:txBody>
      </p:sp>
    </p:spTree>
    <p:extLst>
      <p:ext uri="{BB962C8B-B14F-4D97-AF65-F5344CB8AC3E}">
        <p14:creationId xmlns:p14="http://schemas.microsoft.com/office/powerpoint/2010/main" val="189044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90F53ED-8AA8-42C0-9765-55F36E3D705F}" type="slidenum">
              <a:rPr lang="ko-KR" altLang="en-US" smtClean="0"/>
              <a:t>12</a:t>
            </a:fld>
            <a:endParaRPr lang="ko-KR" altLang="en-US"/>
          </a:p>
        </p:txBody>
      </p:sp>
    </p:spTree>
    <p:extLst>
      <p:ext uri="{BB962C8B-B14F-4D97-AF65-F5344CB8AC3E}">
        <p14:creationId xmlns:p14="http://schemas.microsoft.com/office/powerpoint/2010/main" val="12918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1E7076-3D74-480A-96EC-89C14ECF5E6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E3FEAA8-A7B5-4905-B87E-875A40D37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DD59131-6DE5-418A-8EEB-79D4B632C651}"/>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5" name="바닥글 개체 틀 4">
            <a:extLst>
              <a:ext uri="{FF2B5EF4-FFF2-40B4-BE49-F238E27FC236}">
                <a16:creationId xmlns:a16="http://schemas.microsoft.com/office/drawing/2014/main" id="{8FC5D40C-DFF6-4A0F-B6A0-532C8106AE7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E925CC-A8EB-403C-A036-0A4D15821D87}"/>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325275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06C50F-46C8-4223-B92C-EE0109F3612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289C0B1-A021-4F78-B8C4-28873C92C85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05E0E4C-A8AB-4221-9CBA-9663DE3472FA}"/>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5" name="바닥글 개체 틀 4">
            <a:extLst>
              <a:ext uri="{FF2B5EF4-FFF2-40B4-BE49-F238E27FC236}">
                <a16:creationId xmlns:a16="http://schemas.microsoft.com/office/drawing/2014/main" id="{37291842-77BB-42A6-AB0F-7C496067D80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357C31-1C7E-4E57-B972-EDB9C33C818E}"/>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2285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DFA16FE-55B2-4CC7-A352-08FAC1C9756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C155275-60F9-4414-90CA-0320194024B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79DD95D-CEAB-407C-BF0D-9E586969BDD4}"/>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5" name="바닥글 개체 틀 4">
            <a:extLst>
              <a:ext uri="{FF2B5EF4-FFF2-40B4-BE49-F238E27FC236}">
                <a16:creationId xmlns:a16="http://schemas.microsoft.com/office/drawing/2014/main" id="{36B59033-1260-468D-BAF5-5840CEE6957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492AEBE-E949-443A-B032-E7000266B68B}"/>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212707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1CB92D-2C70-400C-A6F6-BA586A5D1BE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7348D67-76DA-43BA-97DB-B66D6DB35B6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B80D091-8F91-40C8-A267-0C39587D565D}"/>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5" name="바닥글 개체 틀 4">
            <a:extLst>
              <a:ext uri="{FF2B5EF4-FFF2-40B4-BE49-F238E27FC236}">
                <a16:creationId xmlns:a16="http://schemas.microsoft.com/office/drawing/2014/main" id="{A3560378-F55D-4740-987E-C28F410C514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A227435-4D0A-4886-A81F-26C46B8CF154}"/>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354337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FE71B5-FEDE-470E-AA79-1AAEDB47C8A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493E797-9282-44B0-8969-D9BF78FA3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8DB3625B-01EB-479A-9D30-86997F901920}"/>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5" name="바닥글 개체 틀 4">
            <a:extLst>
              <a:ext uri="{FF2B5EF4-FFF2-40B4-BE49-F238E27FC236}">
                <a16:creationId xmlns:a16="http://schemas.microsoft.com/office/drawing/2014/main" id="{B2067141-D35C-4E9E-9CDD-8727B8DF65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DA57EB4-7D61-403C-8FD0-82B783153C5F}"/>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173241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725F70-2318-4167-B5E8-A0F0876E7C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8C51EA5-C877-4838-9FDB-5A3DC6DACED6}"/>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225E733-7649-4A61-B959-B8F2747BBD57}"/>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DB95E4EB-B2CF-4F54-AE7F-170821409897}"/>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6" name="바닥글 개체 틀 5">
            <a:extLst>
              <a:ext uri="{FF2B5EF4-FFF2-40B4-BE49-F238E27FC236}">
                <a16:creationId xmlns:a16="http://schemas.microsoft.com/office/drawing/2014/main" id="{B0101B95-123F-4CC2-ADF9-889AD17CE39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4DCCE6-BA52-414A-ACBA-23F3F9A9CD79}"/>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309630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8B2448-A08E-4DB8-915C-0AD8DA11241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31139A6-8F77-483B-AC7B-90155165C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9DECEF90-D7F1-438D-AA47-C92F0E00C1A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6BF14370-FF5C-4E0A-9DC1-9FF0A7277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8ABCA5D5-4975-428E-9ABE-6F7676E7CDF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056C92BE-4EB1-46D4-BA4A-6CA4D8F9D5AE}"/>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8" name="바닥글 개체 틀 7">
            <a:extLst>
              <a:ext uri="{FF2B5EF4-FFF2-40B4-BE49-F238E27FC236}">
                <a16:creationId xmlns:a16="http://schemas.microsoft.com/office/drawing/2014/main" id="{2ABDEC84-E710-49CE-9FC4-A3249D266AB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1B16CC1-8EAA-492C-8ABA-D803C3C9C01F}"/>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9210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9D3FA8-4D49-4B9D-AE8C-E37474B27E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83F01B9-D9C2-4EA2-A7DE-8146E13566DA}"/>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4" name="바닥글 개체 틀 3">
            <a:extLst>
              <a:ext uri="{FF2B5EF4-FFF2-40B4-BE49-F238E27FC236}">
                <a16:creationId xmlns:a16="http://schemas.microsoft.com/office/drawing/2014/main" id="{E5F44E1B-5130-4165-903A-1E446A80912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11DD528-2641-4C25-8353-A751BAAA4377}"/>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272778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A1D96D5-DEAF-474A-B340-D176B0DA1D7E}"/>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3" name="바닥글 개체 틀 2">
            <a:extLst>
              <a:ext uri="{FF2B5EF4-FFF2-40B4-BE49-F238E27FC236}">
                <a16:creationId xmlns:a16="http://schemas.microsoft.com/office/drawing/2014/main" id="{B84EFCF6-2C31-4990-842E-E99D8669632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6290CDA-B6E9-4B1A-80FF-C9A643795553}"/>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333190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69C056-0860-488C-A597-B7A0AE86547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9DD8AFD-528F-4162-865C-965AA0868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3B648379-5EFD-43A2-B25E-A4A469AF5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9DE0A265-6436-4334-98ED-C351EDABB1B9}"/>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6" name="바닥글 개체 틀 5">
            <a:extLst>
              <a:ext uri="{FF2B5EF4-FFF2-40B4-BE49-F238E27FC236}">
                <a16:creationId xmlns:a16="http://schemas.microsoft.com/office/drawing/2014/main" id="{BDDD1A67-83AC-4E1D-859F-49540FD5D63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F42FCC0-FFBB-4593-95A6-414AC335331F}"/>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248171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0459CB-8E43-4ED8-95BD-844BAFA0ACD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680D6E-3F55-45E9-8EA9-CC96AA86F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9543318-6688-49DF-A277-11FF3FFB1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CC0887C-CA72-43AA-AA6E-D24B2276550A}"/>
              </a:ext>
            </a:extLst>
          </p:cNvPr>
          <p:cNvSpPr>
            <a:spLocks noGrp="1"/>
          </p:cNvSpPr>
          <p:nvPr>
            <p:ph type="dt" sz="half" idx="10"/>
          </p:nvPr>
        </p:nvSpPr>
        <p:spPr/>
        <p:txBody>
          <a:bodyPr/>
          <a:lstStyle/>
          <a:p>
            <a:fld id="{7FC5E202-D516-45F5-A63E-DDD96208B64F}" type="datetimeFigureOut">
              <a:rPr lang="ko-KR" altLang="en-US" smtClean="0"/>
              <a:t>2022-12-06</a:t>
            </a:fld>
            <a:endParaRPr lang="ko-KR" altLang="en-US"/>
          </a:p>
        </p:txBody>
      </p:sp>
      <p:sp>
        <p:nvSpPr>
          <p:cNvPr id="6" name="바닥글 개체 틀 5">
            <a:extLst>
              <a:ext uri="{FF2B5EF4-FFF2-40B4-BE49-F238E27FC236}">
                <a16:creationId xmlns:a16="http://schemas.microsoft.com/office/drawing/2014/main" id="{DA3B6345-075C-43E9-95BC-5B87F7EDD43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5839CD-0DC2-422F-942C-F5166B5E36CA}"/>
              </a:ext>
            </a:extLst>
          </p:cNvPr>
          <p:cNvSpPr>
            <a:spLocks noGrp="1"/>
          </p:cNvSpPr>
          <p:nvPr>
            <p:ph type="sldNum" sz="quarter" idx="12"/>
          </p:nvPr>
        </p:nvSpPr>
        <p:spPr/>
        <p:txBody>
          <a:body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132983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27ACF1C-F88C-4AE6-B691-5FD39CF5A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75D3101-6454-4BE6-93FC-39FC65F4C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3F6A5C8-CF1C-4D12-8EE7-8B28C4FA2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E202-D516-45F5-A63E-DDD96208B64F}" type="datetimeFigureOut">
              <a:rPr lang="ko-KR" altLang="en-US" smtClean="0"/>
              <a:t>2022-12-06</a:t>
            </a:fld>
            <a:endParaRPr lang="ko-KR" altLang="en-US"/>
          </a:p>
        </p:txBody>
      </p:sp>
      <p:sp>
        <p:nvSpPr>
          <p:cNvPr id="5" name="바닥글 개체 틀 4">
            <a:extLst>
              <a:ext uri="{FF2B5EF4-FFF2-40B4-BE49-F238E27FC236}">
                <a16:creationId xmlns:a16="http://schemas.microsoft.com/office/drawing/2014/main" id="{0BD0051E-548B-44A9-87DE-D39327FD6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2255BE3-90FB-47DB-935E-0FB81D768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317DB-DF34-4830-B245-5903BA5F59DF}" type="slidenum">
              <a:rPr lang="ko-KR" altLang="en-US" smtClean="0"/>
              <a:t>‹#›</a:t>
            </a:fld>
            <a:endParaRPr lang="ko-KR" altLang="en-US"/>
          </a:p>
        </p:txBody>
      </p:sp>
    </p:spTree>
    <p:extLst>
      <p:ext uri="{BB962C8B-B14F-4D97-AF65-F5344CB8AC3E}">
        <p14:creationId xmlns:p14="http://schemas.microsoft.com/office/powerpoint/2010/main" val="170779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C576EA-DA65-4DC8-9F94-9CBA4A03864E}"/>
              </a:ext>
            </a:extLst>
          </p:cNvPr>
          <p:cNvSpPr>
            <a:spLocks noGrp="1"/>
          </p:cNvSpPr>
          <p:nvPr>
            <p:ph type="ctrTitle"/>
          </p:nvPr>
        </p:nvSpPr>
        <p:spPr>
          <a:xfrm>
            <a:off x="409302" y="1455821"/>
            <a:ext cx="7671390" cy="2317456"/>
          </a:xfrm>
        </p:spPr>
        <p:txBody>
          <a:bodyPr>
            <a:normAutofit/>
          </a:bodyPr>
          <a:lstStyle/>
          <a:p>
            <a:r>
              <a:rPr lang="en-US" altLang="ko-KR" sz="4800" b="1" dirty="0"/>
              <a:t>The </a:t>
            </a:r>
            <a:r>
              <a:rPr lang="en-US" altLang="ko-KR" sz="4800" b="1"/>
              <a:t>Entrepreneurial State: </a:t>
            </a:r>
            <a:r>
              <a:rPr lang="en-US" altLang="ko-KR" sz="4800" b="1" dirty="0"/>
              <a:t>Debunking Public vs. Private Sector Myths </a:t>
            </a:r>
          </a:p>
        </p:txBody>
      </p:sp>
      <p:sp>
        <p:nvSpPr>
          <p:cNvPr id="3" name="부제목 2">
            <a:extLst>
              <a:ext uri="{FF2B5EF4-FFF2-40B4-BE49-F238E27FC236}">
                <a16:creationId xmlns:a16="http://schemas.microsoft.com/office/drawing/2014/main" id="{DF4ECA2F-10CA-48F4-8934-1B0D8CD1543D}"/>
              </a:ext>
            </a:extLst>
          </p:cNvPr>
          <p:cNvSpPr>
            <a:spLocks noGrp="1"/>
          </p:cNvSpPr>
          <p:nvPr>
            <p:ph type="subTitle" idx="1"/>
          </p:nvPr>
        </p:nvSpPr>
        <p:spPr>
          <a:xfrm>
            <a:off x="212268" y="5202238"/>
            <a:ext cx="7948116" cy="1655762"/>
          </a:xfrm>
        </p:spPr>
        <p:txBody>
          <a:bodyPr>
            <a:normAutofit fontScale="92500" lnSpcReduction="10000"/>
          </a:bodyPr>
          <a:lstStyle/>
          <a:p>
            <a:endParaRPr lang="en-US" altLang="ko-KR" dirty="0"/>
          </a:p>
          <a:p>
            <a:r>
              <a:rPr lang="en-US" altLang="ko-KR" dirty="0" err="1"/>
              <a:t>Hyeonbin</a:t>
            </a:r>
            <a:r>
              <a:rPr lang="en-US" altLang="ko-KR" dirty="0"/>
              <a:t> Park</a:t>
            </a:r>
          </a:p>
          <a:p>
            <a:r>
              <a:rPr lang="en-US" altLang="ko-KR" dirty="0"/>
              <a:t>STP, KAIST</a:t>
            </a:r>
          </a:p>
          <a:p>
            <a:r>
              <a:rPr lang="en-US" altLang="ko-KR" dirty="0"/>
              <a:t>December 6, 2022</a:t>
            </a:r>
          </a:p>
          <a:p>
            <a:endParaRPr lang="ko-KR" altLang="en-US" dirty="0"/>
          </a:p>
        </p:txBody>
      </p:sp>
      <p:sp>
        <p:nvSpPr>
          <p:cNvPr id="4" name="TextBox 3">
            <a:extLst>
              <a:ext uri="{FF2B5EF4-FFF2-40B4-BE49-F238E27FC236}">
                <a16:creationId xmlns:a16="http://schemas.microsoft.com/office/drawing/2014/main" id="{CDB40F1C-01D0-4301-8A33-662DB1D713E7}"/>
              </a:ext>
            </a:extLst>
          </p:cNvPr>
          <p:cNvSpPr txBox="1"/>
          <p:nvPr/>
        </p:nvSpPr>
        <p:spPr>
          <a:xfrm>
            <a:off x="0" y="177564"/>
            <a:ext cx="4633645" cy="369332"/>
          </a:xfrm>
          <a:prstGeom prst="rect">
            <a:avLst/>
          </a:prstGeom>
          <a:noFill/>
        </p:spPr>
        <p:txBody>
          <a:bodyPr wrap="square" rtlCol="0">
            <a:spAutoFit/>
          </a:bodyPr>
          <a:lstStyle/>
          <a:p>
            <a:pPr algn="ctr"/>
            <a:r>
              <a:rPr lang="en-US" altLang="ko-KR" b="1" dirty="0"/>
              <a:t>2022 Fall. National Innovation System</a:t>
            </a:r>
            <a:endParaRPr lang="ko-KR" altLang="en-US" b="1" dirty="0"/>
          </a:p>
        </p:txBody>
      </p:sp>
      <p:sp>
        <p:nvSpPr>
          <p:cNvPr id="5" name="TextBox 4">
            <a:extLst>
              <a:ext uri="{FF2B5EF4-FFF2-40B4-BE49-F238E27FC236}">
                <a16:creationId xmlns:a16="http://schemas.microsoft.com/office/drawing/2014/main" id="{02C9D454-62C8-4118-AC45-0C969C28B25E}"/>
              </a:ext>
            </a:extLst>
          </p:cNvPr>
          <p:cNvSpPr txBox="1"/>
          <p:nvPr/>
        </p:nvSpPr>
        <p:spPr>
          <a:xfrm>
            <a:off x="7875817" y="177564"/>
            <a:ext cx="4633645" cy="369332"/>
          </a:xfrm>
          <a:prstGeom prst="rect">
            <a:avLst/>
          </a:prstGeom>
          <a:noFill/>
        </p:spPr>
        <p:txBody>
          <a:bodyPr wrap="square" rtlCol="0">
            <a:spAutoFit/>
          </a:bodyPr>
          <a:lstStyle/>
          <a:p>
            <a:pPr algn="ctr"/>
            <a:r>
              <a:rPr lang="en-US" altLang="ko-KR" b="1" dirty="0"/>
              <a:t>W15. Politics of Innovation</a:t>
            </a:r>
            <a:endParaRPr lang="ko-KR" altLang="en-US" b="1" dirty="0"/>
          </a:p>
        </p:txBody>
      </p:sp>
      <p:sp>
        <p:nvSpPr>
          <p:cNvPr id="6" name="직사각형 5">
            <a:extLst>
              <a:ext uri="{FF2B5EF4-FFF2-40B4-BE49-F238E27FC236}">
                <a16:creationId xmlns:a16="http://schemas.microsoft.com/office/drawing/2014/main" id="{8AA0CF21-DBFF-428E-B211-F5D3DAF15D6D}"/>
              </a:ext>
            </a:extLst>
          </p:cNvPr>
          <p:cNvSpPr/>
          <p:nvPr/>
        </p:nvSpPr>
        <p:spPr>
          <a:xfrm>
            <a:off x="212268" y="1026300"/>
            <a:ext cx="8006787" cy="4098593"/>
          </a:xfrm>
          <a:prstGeom prst="rect">
            <a:avLst/>
          </a:prstGeom>
          <a:noFill/>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7" name="부제목 2">
            <a:extLst>
              <a:ext uri="{FF2B5EF4-FFF2-40B4-BE49-F238E27FC236}">
                <a16:creationId xmlns:a16="http://schemas.microsoft.com/office/drawing/2014/main" id="{0FC66878-9F53-4671-9135-8FBDB3D84DC4}"/>
              </a:ext>
            </a:extLst>
          </p:cNvPr>
          <p:cNvSpPr txBox="1">
            <a:spLocks/>
          </p:cNvSpPr>
          <p:nvPr/>
        </p:nvSpPr>
        <p:spPr>
          <a:xfrm>
            <a:off x="1340281" y="4165361"/>
            <a:ext cx="5809431" cy="7069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3200" b="1" dirty="0"/>
              <a:t>Mariana </a:t>
            </a:r>
            <a:r>
              <a:rPr lang="en-US" altLang="ko-KR" sz="3200" b="1" dirty="0" err="1"/>
              <a:t>Mazzucato</a:t>
            </a:r>
            <a:r>
              <a:rPr lang="en-US" altLang="ko-KR" sz="3200" b="1" dirty="0"/>
              <a:t>, 2015</a:t>
            </a:r>
          </a:p>
          <a:p>
            <a:endParaRPr lang="en-US" altLang="ko-KR" dirty="0"/>
          </a:p>
        </p:txBody>
      </p:sp>
      <p:pic>
        <p:nvPicPr>
          <p:cNvPr id="8" name="그림 7">
            <a:extLst>
              <a:ext uri="{FF2B5EF4-FFF2-40B4-BE49-F238E27FC236}">
                <a16:creationId xmlns:a16="http://schemas.microsoft.com/office/drawing/2014/main" id="{51C8F501-66AA-413F-A275-EC91BFFADA78}"/>
              </a:ext>
            </a:extLst>
          </p:cNvPr>
          <p:cNvPicPr>
            <a:picLocks noChangeAspect="1"/>
          </p:cNvPicPr>
          <p:nvPr/>
        </p:nvPicPr>
        <p:blipFill>
          <a:blip r:embed="rId3"/>
          <a:stretch>
            <a:fillRect/>
          </a:stretch>
        </p:blipFill>
        <p:spPr>
          <a:xfrm>
            <a:off x="8357418" y="978446"/>
            <a:ext cx="3751818" cy="5589662"/>
          </a:xfrm>
          <a:prstGeom prst="rect">
            <a:avLst/>
          </a:prstGeom>
        </p:spPr>
      </p:pic>
    </p:spTree>
    <p:extLst>
      <p:ext uri="{BB962C8B-B14F-4D97-AF65-F5344CB8AC3E}">
        <p14:creationId xmlns:p14="http://schemas.microsoft.com/office/powerpoint/2010/main" val="15761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C629E526-C4BB-4D6B-9A32-0F6C57CF5BD8}"/>
              </a:ext>
            </a:extLst>
          </p:cNvPr>
          <p:cNvSpPr>
            <a:spLocks noGrp="1"/>
          </p:cNvSpPr>
          <p:nvPr>
            <p:ph idx="1"/>
          </p:nvPr>
        </p:nvSpPr>
        <p:spPr>
          <a:xfrm>
            <a:off x="838199" y="1825625"/>
            <a:ext cx="8630653" cy="4351338"/>
          </a:xfrm>
        </p:spPr>
        <p:txBody>
          <a:bodyPr>
            <a:normAutofit/>
          </a:bodyPr>
          <a:lstStyle/>
          <a:p>
            <a:pPr marL="0" indent="0">
              <a:buNone/>
            </a:pPr>
            <a:endParaRPr lang="en-US" altLang="ko-KR" sz="2000" dirty="0"/>
          </a:p>
          <a:p>
            <a:r>
              <a:rPr lang="en-US" altLang="ko-KR" sz="2400" dirty="0"/>
              <a:t>Abbate (1999) shows how the internet grew out of the Defense Department network project (ARPANET)</a:t>
            </a:r>
          </a:p>
          <a:p>
            <a:endParaRPr lang="en-US" altLang="ko-KR" sz="2400" dirty="0"/>
          </a:p>
          <a:p>
            <a:r>
              <a:rPr lang="en-US" altLang="ko-KR" sz="2400" dirty="0"/>
              <a:t>Leslie (2000) shows how the military interests in Cold War politics shaped the governmental funding structure, industry-university relationships, and technological innovation → Silicon Valley</a:t>
            </a:r>
          </a:p>
          <a:p>
            <a:pPr marL="0" indent="0">
              <a:buNone/>
            </a:pPr>
            <a:endParaRPr lang="en-US" altLang="ko-KR" sz="2400" dirty="0"/>
          </a:p>
          <a:p>
            <a:r>
              <a:rPr lang="en-US" altLang="ko-KR" sz="2400" dirty="0"/>
              <a:t>More examples drawing from pharmaceuticals and biotechnology in the US and UK</a:t>
            </a:r>
          </a:p>
          <a:p>
            <a:endParaRPr lang="en-US" altLang="ko-KR" sz="2400" dirty="0"/>
          </a:p>
          <a:p>
            <a:pPr marL="0" indent="0">
              <a:buNone/>
            </a:pPr>
            <a:endParaRPr lang="en-US" altLang="ko-KR" sz="2400" dirty="0"/>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9</a:t>
            </a:r>
            <a:endParaRPr lang="ko-KR" altLang="en-US" dirty="0"/>
          </a:p>
        </p:txBody>
      </p:sp>
      <p:sp>
        <p:nvSpPr>
          <p:cNvPr id="9" name="제목 1">
            <a:extLst>
              <a:ext uri="{FF2B5EF4-FFF2-40B4-BE49-F238E27FC236}">
                <a16:creationId xmlns:a16="http://schemas.microsoft.com/office/drawing/2014/main" id="{D1F52569-0AF8-4532-AB37-3044E1BA69AD}"/>
              </a:ext>
            </a:extLst>
          </p:cNvPr>
          <p:cNvSpPr>
            <a:spLocks noGrp="1"/>
          </p:cNvSpPr>
          <p:nvPr>
            <p:ph type="title"/>
          </p:nvPr>
        </p:nvSpPr>
        <p:spPr>
          <a:xfrm>
            <a:off x="560346" y="365125"/>
            <a:ext cx="11435138" cy="1325563"/>
          </a:xfrm>
        </p:spPr>
        <p:txBody>
          <a:bodyPr>
            <a:normAutofit/>
          </a:bodyPr>
          <a:lstStyle/>
          <a:p>
            <a:r>
              <a:rPr lang="en-US" altLang="ko-KR" sz="3600" dirty="0"/>
              <a:t>3. Examples in the history of innovation/ technology </a:t>
            </a:r>
            <a:endParaRPr lang="ko-KR" altLang="en-US" sz="3600" dirty="0"/>
          </a:p>
        </p:txBody>
      </p:sp>
    </p:spTree>
    <p:extLst>
      <p:ext uri="{BB962C8B-B14F-4D97-AF65-F5344CB8AC3E}">
        <p14:creationId xmlns:p14="http://schemas.microsoft.com/office/powerpoint/2010/main" val="200881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0C891-6AFA-4C70-B3B5-FC2BE75ADEAE}"/>
              </a:ext>
            </a:extLst>
          </p:cNvPr>
          <p:cNvSpPr>
            <a:spLocks noGrp="1"/>
          </p:cNvSpPr>
          <p:nvPr>
            <p:ph type="title"/>
          </p:nvPr>
        </p:nvSpPr>
        <p:spPr>
          <a:xfrm>
            <a:off x="838200" y="365125"/>
            <a:ext cx="11018178" cy="1325563"/>
          </a:xfrm>
        </p:spPr>
        <p:txBody>
          <a:bodyPr>
            <a:normAutofit/>
          </a:bodyPr>
          <a:lstStyle/>
          <a:p>
            <a:r>
              <a:rPr lang="en-US" altLang="ko-KR" sz="3600" dirty="0"/>
              <a:t>4. Conclusion and Discussion</a:t>
            </a:r>
            <a:endParaRPr lang="ko-KR" altLang="en-US" sz="3600" dirty="0"/>
          </a:p>
        </p:txBody>
      </p:sp>
      <p:sp>
        <p:nvSpPr>
          <p:cNvPr id="3" name="내용 개체 틀 2">
            <a:extLst>
              <a:ext uri="{FF2B5EF4-FFF2-40B4-BE49-F238E27FC236}">
                <a16:creationId xmlns:a16="http://schemas.microsoft.com/office/drawing/2014/main" id="{C629E526-C4BB-4D6B-9A32-0F6C57CF5BD8}"/>
              </a:ext>
            </a:extLst>
          </p:cNvPr>
          <p:cNvSpPr>
            <a:spLocks noGrp="1"/>
          </p:cNvSpPr>
          <p:nvPr>
            <p:ph idx="1"/>
          </p:nvPr>
        </p:nvSpPr>
        <p:spPr>
          <a:xfrm>
            <a:off x="838199" y="1825625"/>
            <a:ext cx="8630653" cy="4351338"/>
          </a:xfrm>
        </p:spPr>
        <p:txBody>
          <a:bodyPr>
            <a:normAutofit/>
          </a:bodyPr>
          <a:lstStyle/>
          <a:p>
            <a:pPr marL="0" indent="0">
              <a:buNone/>
            </a:pPr>
            <a:endParaRPr lang="en-US" altLang="ko-KR" sz="2000" dirty="0"/>
          </a:p>
          <a:p>
            <a:r>
              <a:rPr lang="en-US" altLang="ko-KR" sz="2400" dirty="0"/>
              <a:t>The myth that government is less influential in driving innovation should be debunked.</a:t>
            </a:r>
          </a:p>
          <a:p>
            <a:r>
              <a:rPr lang="en-US" altLang="ko-KR" sz="2400" dirty="0"/>
              <a:t>The state's role in entrepreneurship goes beyond basic research. In many risky and uncertain research fields and its innovation, the state is more entrepreneur than the private sector, enabling massive mobilization of funding and resources and producing new products and processes. </a:t>
            </a:r>
          </a:p>
          <a:p>
            <a:endParaRPr lang="en-US" altLang="ko-KR" sz="2400" dirty="0"/>
          </a:p>
          <a:p>
            <a:r>
              <a:rPr lang="en-US" altLang="ko-KR" sz="2400" dirty="0"/>
              <a:t>Discussion: how much are you persuaded about the entrepreneurial state in the context of your countries? </a:t>
            </a:r>
          </a:p>
          <a:p>
            <a:pPr marL="0" indent="0">
              <a:buNone/>
            </a:pPr>
            <a:endParaRPr lang="en-US" altLang="ko-KR" sz="2400" dirty="0"/>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10</a:t>
            </a:r>
            <a:endParaRPr lang="ko-KR" altLang="en-US" dirty="0"/>
          </a:p>
        </p:txBody>
      </p:sp>
    </p:spTree>
    <p:extLst>
      <p:ext uri="{BB962C8B-B14F-4D97-AF65-F5344CB8AC3E}">
        <p14:creationId xmlns:p14="http://schemas.microsoft.com/office/powerpoint/2010/main" val="249125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C576EA-DA65-4DC8-9F94-9CBA4A03864E}"/>
              </a:ext>
            </a:extLst>
          </p:cNvPr>
          <p:cNvSpPr>
            <a:spLocks noGrp="1"/>
          </p:cNvSpPr>
          <p:nvPr>
            <p:ph type="ctrTitle"/>
          </p:nvPr>
        </p:nvSpPr>
        <p:spPr>
          <a:xfrm>
            <a:off x="496584" y="1480220"/>
            <a:ext cx="11198832" cy="1507529"/>
          </a:xfrm>
        </p:spPr>
        <p:txBody>
          <a:bodyPr>
            <a:normAutofit/>
          </a:bodyPr>
          <a:lstStyle/>
          <a:p>
            <a:r>
              <a:rPr lang="en-US" altLang="ko-KR" sz="4800" b="1" dirty="0"/>
              <a:t>Thank you </a:t>
            </a:r>
            <a:r>
              <a:rPr lang="en-US" altLang="ko-KR" sz="4800" b="1" dirty="0">
                <a:sym typeface="Wingdings" panose="05000000000000000000" pitchFamily="2" charset="2"/>
              </a:rPr>
              <a:t></a:t>
            </a:r>
            <a:endParaRPr lang="en-US" altLang="ko-KR" sz="4800" b="1" dirty="0"/>
          </a:p>
        </p:txBody>
      </p:sp>
      <p:sp>
        <p:nvSpPr>
          <p:cNvPr id="3" name="부제목 2">
            <a:extLst>
              <a:ext uri="{FF2B5EF4-FFF2-40B4-BE49-F238E27FC236}">
                <a16:creationId xmlns:a16="http://schemas.microsoft.com/office/drawing/2014/main" id="{DF4ECA2F-10CA-48F4-8934-1B0D8CD1543D}"/>
              </a:ext>
            </a:extLst>
          </p:cNvPr>
          <p:cNvSpPr>
            <a:spLocks noGrp="1"/>
          </p:cNvSpPr>
          <p:nvPr>
            <p:ph type="subTitle" idx="1"/>
          </p:nvPr>
        </p:nvSpPr>
        <p:spPr>
          <a:xfrm>
            <a:off x="1524000" y="4549899"/>
            <a:ext cx="9144000" cy="1655762"/>
          </a:xfrm>
        </p:spPr>
        <p:txBody>
          <a:bodyPr>
            <a:normAutofit fontScale="92500" lnSpcReduction="10000"/>
          </a:bodyPr>
          <a:lstStyle/>
          <a:p>
            <a:endParaRPr lang="en-US" altLang="ko-KR" dirty="0"/>
          </a:p>
          <a:p>
            <a:r>
              <a:rPr lang="en-US" altLang="ko-KR" dirty="0" err="1"/>
              <a:t>Hyeonbin</a:t>
            </a:r>
            <a:r>
              <a:rPr lang="en-US" altLang="ko-KR" dirty="0"/>
              <a:t> Park</a:t>
            </a:r>
          </a:p>
          <a:p>
            <a:r>
              <a:rPr lang="en-US" altLang="ko-KR" dirty="0"/>
              <a:t>STP, KAIST</a:t>
            </a:r>
          </a:p>
          <a:p>
            <a:r>
              <a:rPr lang="en-US" altLang="ko-KR" dirty="0"/>
              <a:t>December 6, 2022</a:t>
            </a:r>
          </a:p>
          <a:p>
            <a:endParaRPr lang="ko-KR" altLang="en-US" dirty="0"/>
          </a:p>
        </p:txBody>
      </p:sp>
      <p:sp>
        <p:nvSpPr>
          <p:cNvPr id="4" name="TextBox 3">
            <a:extLst>
              <a:ext uri="{FF2B5EF4-FFF2-40B4-BE49-F238E27FC236}">
                <a16:creationId xmlns:a16="http://schemas.microsoft.com/office/drawing/2014/main" id="{CDB40F1C-01D0-4301-8A33-662DB1D713E7}"/>
              </a:ext>
            </a:extLst>
          </p:cNvPr>
          <p:cNvSpPr txBox="1"/>
          <p:nvPr/>
        </p:nvSpPr>
        <p:spPr>
          <a:xfrm>
            <a:off x="0" y="177564"/>
            <a:ext cx="4633645" cy="369332"/>
          </a:xfrm>
          <a:prstGeom prst="rect">
            <a:avLst/>
          </a:prstGeom>
          <a:noFill/>
        </p:spPr>
        <p:txBody>
          <a:bodyPr wrap="square" rtlCol="0">
            <a:spAutoFit/>
          </a:bodyPr>
          <a:lstStyle/>
          <a:p>
            <a:pPr algn="ctr"/>
            <a:r>
              <a:rPr lang="en-US" altLang="ko-KR" b="1" dirty="0"/>
              <a:t>2022 Fall. National Innovation System</a:t>
            </a:r>
            <a:endParaRPr lang="ko-KR" altLang="en-US" b="1" dirty="0"/>
          </a:p>
        </p:txBody>
      </p:sp>
      <p:sp>
        <p:nvSpPr>
          <p:cNvPr id="5" name="TextBox 4">
            <a:extLst>
              <a:ext uri="{FF2B5EF4-FFF2-40B4-BE49-F238E27FC236}">
                <a16:creationId xmlns:a16="http://schemas.microsoft.com/office/drawing/2014/main" id="{02C9D454-62C8-4118-AC45-0C969C28B25E}"/>
              </a:ext>
            </a:extLst>
          </p:cNvPr>
          <p:cNvSpPr txBox="1"/>
          <p:nvPr/>
        </p:nvSpPr>
        <p:spPr>
          <a:xfrm>
            <a:off x="7875817" y="177564"/>
            <a:ext cx="4633645" cy="369332"/>
          </a:xfrm>
          <a:prstGeom prst="rect">
            <a:avLst/>
          </a:prstGeom>
          <a:noFill/>
        </p:spPr>
        <p:txBody>
          <a:bodyPr wrap="square" rtlCol="0">
            <a:spAutoFit/>
          </a:bodyPr>
          <a:lstStyle/>
          <a:p>
            <a:pPr algn="ctr"/>
            <a:r>
              <a:rPr lang="en-US" altLang="ko-KR" b="1" dirty="0"/>
              <a:t>W15. Politics of Innovation</a:t>
            </a:r>
            <a:endParaRPr lang="ko-KR" altLang="en-US" b="1" dirty="0"/>
          </a:p>
        </p:txBody>
      </p:sp>
      <p:sp>
        <p:nvSpPr>
          <p:cNvPr id="6" name="직사각형 5">
            <a:extLst>
              <a:ext uri="{FF2B5EF4-FFF2-40B4-BE49-F238E27FC236}">
                <a16:creationId xmlns:a16="http://schemas.microsoft.com/office/drawing/2014/main" id="{8AA0CF21-DBFF-428E-B211-F5D3DAF15D6D}"/>
              </a:ext>
            </a:extLst>
          </p:cNvPr>
          <p:cNvSpPr/>
          <p:nvPr/>
        </p:nvSpPr>
        <p:spPr>
          <a:xfrm>
            <a:off x="329610" y="1906145"/>
            <a:ext cx="11525692" cy="1655762"/>
          </a:xfrm>
          <a:prstGeom prst="rect">
            <a:avLst/>
          </a:prstGeom>
          <a:noFill/>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61389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3AF22A-AC41-4D68-8063-644E42A64C23}"/>
              </a:ext>
            </a:extLst>
          </p:cNvPr>
          <p:cNvSpPr>
            <a:spLocks noGrp="1"/>
          </p:cNvSpPr>
          <p:nvPr>
            <p:ph type="title"/>
          </p:nvPr>
        </p:nvSpPr>
        <p:spPr>
          <a:xfrm>
            <a:off x="838200" y="365125"/>
            <a:ext cx="10515600" cy="1325563"/>
          </a:xfrm>
        </p:spPr>
        <p:txBody>
          <a:bodyPr/>
          <a:lstStyle/>
          <a:p>
            <a:endParaRPr lang="ko-KR" altLang="en-US" dirty="0"/>
          </a:p>
        </p:txBody>
      </p:sp>
      <p:sp>
        <p:nvSpPr>
          <p:cNvPr id="3" name="내용 개체 틀 2">
            <a:extLst>
              <a:ext uri="{FF2B5EF4-FFF2-40B4-BE49-F238E27FC236}">
                <a16:creationId xmlns:a16="http://schemas.microsoft.com/office/drawing/2014/main" id="{52ECB20C-DE6A-474D-9697-7D914451BB73}"/>
              </a:ext>
            </a:extLst>
          </p:cNvPr>
          <p:cNvSpPr>
            <a:spLocks noGrp="1"/>
          </p:cNvSpPr>
          <p:nvPr>
            <p:ph idx="1"/>
          </p:nvPr>
        </p:nvSpPr>
        <p:spPr>
          <a:xfrm>
            <a:off x="838200" y="2141537"/>
            <a:ext cx="10515600" cy="4351338"/>
          </a:xfrm>
        </p:spPr>
        <p:txBody>
          <a:bodyPr>
            <a:normAutofit/>
          </a:bodyPr>
          <a:lstStyle/>
          <a:p>
            <a:pPr marL="514350" indent="-514350">
              <a:buAutoNum type="arabicPeriod"/>
            </a:pPr>
            <a:r>
              <a:rPr lang="en-US" altLang="ko-KR" dirty="0"/>
              <a:t>Author Introduction</a:t>
            </a:r>
          </a:p>
          <a:p>
            <a:pPr marL="514350" indent="-514350">
              <a:buAutoNum type="arabicPeriod"/>
            </a:pPr>
            <a:endParaRPr lang="en-US" altLang="ko-KR" dirty="0"/>
          </a:p>
          <a:p>
            <a:pPr marL="514350" indent="-514350">
              <a:buAutoNum type="arabicPeriod"/>
            </a:pPr>
            <a:r>
              <a:rPr lang="en-US" altLang="ko-KR" dirty="0"/>
              <a:t>Ch.3 Risk-Taking State: From ‘De-risking’ to ‘Bring It On!’</a:t>
            </a:r>
          </a:p>
          <a:p>
            <a:pPr marL="514350" indent="-514350">
              <a:buAutoNum type="arabicPeriod"/>
            </a:pPr>
            <a:endParaRPr lang="en-US" altLang="ko-KR" dirty="0"/>
          </a:p>
          <a:p>
            <a:pPr marL="514350" indent="-514350">
              <a:buAutoNum type="arabicPeriod"/>
            </a:pPr>
            <a:r>
              <a:rPr lang="en-US" altLang="ko-KR" dirty="0"/>
              <a:t>Examples</a:t>
            </a:r>
          </a:p>
          <a:p>
            <a:pPr marL="514350" indent="-514350">
              <a:buAutoNum type="arabicPeriod"/>
            </a:pPr>
            <a:endParaRPr lang="en-US" altLang="ko-KR" dirty="0"/>
          </a:p>
          <a:p>
            <a:pPr marL="514350" indent="-514350">
              <a:buAutoNum type="arabicPeriod"/>
            </a:pPr>
            <a:r>
              <a:rPr lang="en-US" altLang="ko-KR" dirty="0"/>
              <a:t>Conclusion and Discussion</a:t>
            </a:r>
          </a:p>
          <a:p>
            <a:pPr marL="0" indent="0">
              <a:buNone/>
            </a:pPr>
            <a:endParaRPr lang="en-US" altLang="ko-KR" dirty="0"/>
          </a:p>
        </p:txBody>
      </p:sp>
      <p:sp>
        <p:nvSpPr>
          <p:cNvPr id="6" name="직사각형 5">
            <a:extLst>
              <a:ext uri="{FF2B5EF4-FFF2-40B4-BE49-F238E27FC236}">
                <a16:creationId xmlns:a16="http://schemas.microsoft.com/office/drawing/2014/main" id="{DACF848B-B4CF-46CA-AE04-B799AE476685}"/>
              </a:ext>
            </a:extLst>
          </p:cNvPr>
          <p:cNvSpPr/>
          <p:nvPr/>
        </p:nvSpPr>
        <p:spPr>
          <a:xfrm>
            <a:off x="626724" y="314048"/>
            <a:ext cx="10972800" cy="1376640"/>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3600" dirty="0"/>
              <a:t>Table</a:t>
            </a:r>
            <a:r>
              <a:rPr lang="ko-KR" altLang="en-US" sz="3600" dirty="0"/>
              <a:t> </a:t>
            </a:r>
            <a:r>
              <a:rPr lang="en-US" altLang="ko-KR" sz="3600" dirty="0"/>
              <a:t>of</a:t>
            </a:r>
            <a:r>
              <a:rPr lang="ko-KR" altLang="en-US" sz="3600" dirty="0"/>
              <a:t> </a:t>
            </a:r>
            <a:r>
              <a:rPr lang="en-US" altLang="ko-KR" sz="3600" dirty="0"/>
              <a:t>Contents</a:t>
            </a:r>
            <a:endParaRPr lang="ko-KR" altLang="en-US" dirty="0"/>
          </a:p>
        </p:txBody>
      </p:sp>
      <p:sp>
        <p:nvSpPr>
          <p:cNvPr id="7" name="TextBox 6">
            <a:extLst>
              <a:ext uri="{FF2B5EF4-FFF2-40B4-BE49-F238E27FC236}">
                <a16:creationId xmlns:a16="http://schemas.microsoft.com/office/drawing/2014/main" id="{0695D8D8-C5F8-4623-9AB4-C543838B739F}"/>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1</a:t>
            </a:r>
            <a:endParaRPr lang="ko-KR" altLang="en-US" dirty="0"/>
          </a:p>
        </p:txBody>
      </p:sp>
    </p:spTree>
    <p:extLst>
      <p:ext uri="{BB962C8B-B14F-4D97-AF65-F5344CB8AC3E}">
        <p14:creationId xmlns:p14="http://schemas.microsoft.com/office/powerpoint/2010/main" val="279556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2</a:t>
            </a:r>
            <a:endParaRPr lang="ko-KR" altLang="en-US" dirty="0"/>
          </a:p>
        </p:txBody>
      </p:sp>
      <p:sp>
        <p:nvSpPr>
          <p:cNvPr id="13" name="제목 1">
            <a:extLst>
              <a:ext uri="{FF2B5EF4-FFF2-40B4-BE49-F238E27FC236}">
                <a16:creationId xmlns:a16="http://schemas.microsoft.com/office/drawing/2014/main" id="{EE5364F8-0A17-4DAB-A7C9-82408277EBB9}"/>
              </a:ext>
            </a:extLst>
          </p:cNvPr>
          <p:cNvSpPr>
            <a:spLocks noGrp="1"/>
          </p:cNvSpPr>
          <p:nvPr>
            <p:ph type="title"/>
          </p:nvPr>
        </p:nvSpPr>
        <p:spPr>
          <a:xfrm>
            <a:off x="838200" y="365125"/>
            <a:ext cx="10515600" cy="1325563"/>
          </a:xfrm>
        </p:spPr>
        <p:txBody>
          <a:bodyPr>
            <a:normAutofit/>
          </a:bodyPr>
          <a:lstStyle/>
          <a:p>
            <a:r>
              <a:rPr lang="en-US" altLang="ko-KR" sz="4000" dirty="0"/>
              <a:t>1. Author Introduction</a:t>
            </a:r>
            <a:endParaRPr lang="ko-KR" altLang="en-US" sz="4000" dirty="0"/>
          </a:p>
        </p:txBody>
      </p:sp>
      <p:sp>
        <p:nvSpPr>
          <p:cNvPr id="12" name="직사각형 11">
            <a:extLst>
              <a:ext uri="{FF2B5EF4-FFF2-40B4-BE49-F238E27FC236}">
                <a16:creationId xmlns:a16="http://schemas.microsoft.com/office/drawing/2014/main" id="{2BE8E38D-B191-4545-83E6-8BEA631D494F}"/>
              </a:ext>
            </a:extLst>
          </p:cNvPr>
          <p:cNvSpPr/>
          <p:nvPr/>
        </p:nvSpPr>
        <p:spPr>
          <a:xfrm>
            <a:off x="4423611" y="2317576"/>
            <a:ext cx="6307543" cy="4924425"/>
          </a:xfrm>
          <a:prstGeom prst="rect">
            <a:avLst/>
          </a:prstGeom>
        </p:spPr>
        <p:txBody>
          <a:bodyPr wrap="square">
            <a:spAutoFit/>
          </a:bodyPr>
          <a:lstStyle/>
          <a:p>
            <a:r>
              <a:rPr lang="en-US" altLang="ko-KR" sz="2000" dirty="0">
                <a:solidFill>
                  <a:srgbClr val="1F1D21"/>
                </a:solidFill>
              </a:rPr>
              <a:t>Mariana </a:t>
            </a:r>
            <a:r>
              <a:rPr lang="en-US" altLang="ko-KR" sz="2000" dirty="0" err="1">
                <a:solidFill>
                  <a:srgbClr val="1F1D21"/>
                </a:solidFill>
              </a:rPr>
              <a:t>Mazzucato</a:t>
            </a:r>
            <a:endParaRPr lang="en-US" altLang="ko-KR" sz="2000" dirty="0">
              <a:solidFill>
                <a:srgbClr val="1F1D21"/>
              </a:solidFill>
            </a:endParaRPr>
          </a:p>
          <a:p>
            <a:endParaRPr lang="en-US" altLang="ko-KR" sz="2000" dirty="0">
              <a:solidFill>
                <a:srgbClr val="1F1D21"/>
              </a:solidFill>
            </a:endParaRPr>
          </a:p>
          <a:p>
            <a:pPr marL="342900" indent="-342900">
              <a:buFont typeface="Arial" panose="020B0604020202020204" pitchFamily="34" charset="0"/>
              <a:buChar char="•"/>
            </a:pPr>
            <a:r>
              <a:rPr lang="en-US" altLang="ko-KR" sz="2000" dirty="0"/>
              <a:t>Professor in the Economics of Innovation and Public Value at University College London (UCL)</a:t>
            </a:r>
          </a:p>
          <a:p>
            <a:pPr marL="342900" indent="-342900">
              <a:buFont typeface="Arial" panose="020B0604020202020204" pitchFamily="34" charset="0"/>
              <a:buChar char="•"/>
            </a:pPr>
            <a:r>
              <a:rPr lang="en-US" altLang="ko-KR" sz="2000" dirty="0"/>
              <a:t>Founding Director of the UCL Institute for Innovation &amp; Public Purpose (IIPP)</a:t>
            </a:r>
          </a:p>
          <a:p>
            <a:pPr marL="342900" indent="-342900">
              <a:buFont typeface="Arial" panose="020B0604020202020204" pitchFamily="34" charset="0"/>
              <a:buChar char="•"/>
            </a:pPr>
            <a:r>
              <a:rPr lang="en-US" altLang="ko-KR" sz="2000" dirty="0"/>
              <a:t>Winner of many international prizes including: the Grande </a:t>
            </a:r>
            <a:r>
              <a:rPr lang="en-US" altLang="ko-KR" sz="2000" dirty="0" err="1"/>
              <a:t>Ufficiale</a:t>
            </a:r>
            <a:r>
              <a:rPr lang="en-US" altLang="ko-KR" sz="2000" dirty="0"/>
              <a:t> </a:t>
            </a:r>
            <a:r>
              <a:rPr lang="en-US" altLang="ko-KR" sz="2000" dirty="0" err="1"/>
              <a:t>Ordine</a:t>
            </a:r>
            <a:r>
              <a:rPr lang="en-US" altLang="ko-KR" sz="2000" dirty="0"/>
              <a:t> al </a:t>
            </a:r>
            <a:r>
              <a:rPr lang="en-US" altLang="ko-KR" sz="2000" dirty="0" err="1"/>
              <a:t>Merito</a:t>
            </a:r>
            <a:r>
              <a:rPr lang="en-US" altLang="ko-KR" sz="2000" dirty="0"/>
              <a:t> </a:t>
            </a:r>
            <a:r>
              <a:rPr lang="en-US" altLang="ko-KR" sz="2000" dirty="0" err="1"/>
              <a:t>della</a:t>
            </a:r>
            <a:r>
              <a:rPr lang="en-US" altLang="ko-KR" sz="2000" dirty="0"/>
              <a:t> Repubblica </a:t>
            </a:r>
            <a:r>
              <a:rPr lang="en-US" altLang="ko-KR" sz="2000" dirty="0" err="1"/>
              <a:t>Italiana</a:t>
            </a:r>
            <a:r>
              <a:rPr lang="en-US" altLang="ko-KR" sz="2000" dirty="0"/>
              <a:t> in 2021 (Italy’s highest civilian </a:t>
            </a:r>
            <a:r>
              <a:rPr lang="en-US" altLang="ko-KR" sz="2000" dirty="0" err="1"/>
              <a:t>honour</a:t>
            </a:r>
            <a:r>
              <a:rPr lang="en-US" altLang="ko-KR" sz="2000" dirty="0"/>
              <a:t>), 2020 John von Neumann Award, 2018 Leontief Prize for Advancing the Frontiers of Economic Thoughts</a:t>
            </a:r>
          </a:p>
          <a:p>
            <a:pPr marL="342900" indent="-342900">
              <a:buFont typeface="Arial" panose="020B0604020202020204" pitchFamily="34" charset="0"/>
              <a:buChar char="•"/>
            </a:pPr>
            <a:r>
              <a:rPr lang="en-US" altLang="ko-KR" sz="2000" dirty="0"/>
              <a:t>Authors of highly-acclaimed books in economics</a:t>
            </a:r>
          </a:p>
          <a:p>
            <a:endParaRPr lang="en-US" altLang="ko-KR" dirty="0"/>
          </a:p>
          <a:p>
            <a:pPr marL="285750" indent="-285750">
              <a:buFontTx/>
              <a:buChar char="-"/>
            </a:pPr>
            <a:endParaRPr lang="en-US" altLang="ko-KR" dirty="0"/>
          </a:p>
          <a:p>
            <a:endParaRPr lang="en-US" altLang="ko-KR" dirty="0">
              <a:solidFill>
                <a:srgbClr val="1F1D21"/>
              </a:solidFill>
            </a:endParaRPr>
          </a:p>
        </p:txBody>
      </p:sp>
      <p:pic>
        <p:nvPicPr>
          <p:cNvPr id="1026" name="Picture 2" descr="https://cms.marianamazzucato.com/wp-content/uploads/2020/12/about-mariana-first-panel-image.png">
            <a:extLst>
              <a:ext uri="{FF2B5EF4-FFF2-40B4-BE49-F238E27FC236}">
                <a16:creationId xmlns:a16="http://schemas.microsoft.com/office/drawing/2014/main" id="{4F31D233-BAE9-4561-AC25-4B5D285C6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4619"/>
            <a:ext cx="3035968" cy="438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92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3</a:t>
            </a:r>
            <a:endParaRPr lang="ko-KR" altLang="en-US" dirty="0"/>
          </a:p>
        </p:txBody>
      </p:sp>
      <p:sp>
        <p:nvSpPr>
          <p:cNvPr id="13" name="제목 1">
            <a:extLst>
              <a:ext uri="{FF2B5EF4-FFF2-40B4-BE49-F238E27FC236}">
                <a16:creationId xmlns:a16="http://schemas.microsoft.com/office/drawing/2014/main" id="{EE5364F8-0A17-4DAB-A7C9-82408277EBB9}"/>
              </a:ext>
            </a:extLst>
          </p:cNvPr>
          <p:cNvSpPr>
            <a:spLocks noGrp="1"/>
          </p:cNvSpPr>
          <p:nvPr>
            <p:ph type="title"/>
          </p:nvPr>
        </p:nvSpPr>
        <p:spPr>
          <a:xfrm>
            <a:off x="838200" y="365125"/>
            <a:ext cx="10515600" cy="1325563"/>
          </a:xfrm>
        </p:spPr>
        <p:txBody>
          <a:bodyPr>
            <a:normAutofit/>
          </a:bodyPr>
          <a:lstStyle/>
          <a:p>
            <a:r>
              <a:rPr lang="en-US" altLang="ko-KR" sz="4000" dirty="0"/>
              <a:t>1. Author Introduction</a:t>
            </a:r>
            <a:endParaRPr lang="ko-KR" altLang="en-US" sz="4000" dirty="0"/>
          </a:p>
        </p:txBody>
      </p:sp>
      <p:sp>
        <p:nvSpPr>
          <p:cNvPr id="12" name="직사각형 11">
            <a:extLst>
              <a:ext uri="{FF2B5EF4-FFF2-40B4-BE49-F238E27FC236}">
                <a16:creationId xmlns:a16="http://schemas.microsoft.com/office/drawing/2014/main" id="{2BE8E38D-B191-4545-83E6-8BEA631D494F}"/>
              </a:ext>
            </a:extLst>
          </p:cNvPr>
          <p:cNvSpPr/>
          <p:nvPr/>
        </p:nvSpPr>
        <p:spPr>
          <a:xfrm>
            <a:off x="4423611" y="2317576"/>
            <a:ext cx="6930189" cy="4339650"/>
          </a:xfrm>
          <a:prstGeom prst="rect">
            <a:avLst/>
          </a:prstGeom>
        </p:spPr>
        <p:txBody>
          <a:bodyPr wrap="square">
            <a:spAutoFit/>
          </a:bodyPr>
          <a:lstStyle/>
          <a:p>
            <a:pPr marL="285750" indent="-285750">
              <a:buFont typeface="Arial" panose="020B0604020202020204" pitchFamily="34" charset="0"/>
              <a:buChar char="•"/>
            </a:pPr>
            <a:r>
              <a:rPr lang="en-US" altLang="ko-KR" sz="2400" dirty="0"/>
              <a:t>Public vs. Private Sector debates on their role in innovation and economic growth</a:t>
            </a:r>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dirty="0"/>
              <a:t>Debunking the myth that the public sector is slow in innovation </a:t>
            </a:r>
          </a:p>
          <a:p>
            <a:endParaRPr lang="en-US" altLang="ko-KR" sz="2400" dirty="0"/>
          </a:p>
          <a:p>
            <a:pPr marL="285750" indent="-285750">
              <a:buFont typeface="Arial" panose="020B0604020202020204" pitchFamily="34" charset="0"/>
              <a:buChar char="•"/>
            </a:pPr>
            <a:r>
              <a:rPr lang="en-US" altLang="ko-KR" sz="2400" dirty="0"/>
              <a:t>Emphasizing the public sector’s role in promoting and producing innovation by drawing various cases; IT, biotech, nanotech, and green tech</a:t>
            </a:r>
          </a:p>
          <a:p>
            <a:pPr marL="285750" indent="-285750">
              <a:buFontTx/>
              <a:buChar char="-"/>
            </a:pPr>
            <a:endParaRPr lang="en-US" altLang="ko-KR" dirty="0"/>
          </a:p>
          <a:p>
            <a:endParaRPr lang="en-US" altLang="ko-KR" dirty="0">
              <a:solidFill>
                <a:srgbClr val="1F1D21"/>
              </a:solidFill>
            </a:endParaRPr>
          </a:p>
        </p:txBody>
      </p:sp>
      <p:pic>
        <p:nvPicPr>
          <p:cNvPr id="7" name="그림 6">
            <a:extLst>
              <a:ext uri="{FF2B5EF4-FFF2-40B4-BE49-F238E27FC236}">
                <a16:creationId xmlns:a16="http://schemas.microsoft.com/office/drawing/2014/main" id="{A3C3A567-0AF8-435D-96E8-2D1A85278BD4}"/>
              </a:ext>
            </a:extLst>
          </p:cNvPr>
          <p:cNvPicPr>
            <a:picLocks noChangeAspect="1"/>
          </p:cNvPicPr>
          <p:nvPr/>
        </p:nvPicPr>
        <p:blipFill>
          <a:blip r:embed="rId3"/>
          <a:stretch>
            <a:fillRect/>
          </a:stretch>
        </p:blipFill>
        <p:spPr>
          <a:xfrm>
            <a:off x="589503" y="1868081"/>
            <a:ext cx="3104192" cy="4624794"/>
          </a:xfrm>
          <a:prstGeom prst="rect">
            <a:avLst/>
          </a:prstGeom>
        </p:spPr>
      </p:pic>
    </p:spTree>
    <p:extLst>
      <p:ext uri="{BB962C8B-B14F-4D97-AF65-F5344CB8AC3E}">
        <p14:creationId xmlns:p14="http://schemas.microsoft.com/office/powerpoint/2010/main" val="101646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0C891-6AFA-4C70-B3B5-FC2BE75ADEAE}"/>
              </a:ext>
            </a:extLst>
          </p:cNvPr>
          <p:cNvSpPr>
            <a:spLocks noGrp="1"/>
          </p:cNvSpPr>
          <p:nvPr>
            <p:ph type="title"/>
          </p:nvPr>
        </p:nvSpPr>
        <p:spPr>
          <a:xfrm>
            <a:off x="838200" y="365125"/>
            <a:ext cx="11018178" cy="1325563"/>
          </a:xfrm>
        </p:spPr>
        <p:txBody>
          <a:bodyPr>
            <a:normAutofit/>
          </a:bodyPr>
          <a:lstStyle/>
          <a:p>
            <a:r>
              <a:rPr lang="en-US" altLang="ko-KR" sz="4000" dirty="0"/>
              <a:t>2. Ch.3 Risk-Taking State: From ‘De-risking’ to ‘Bring It On!’</a:t>
            </a:r>
            <a:endParaRPr lang="ko-KR" altLang="en-US" sz="4000" dirty="0"/>
          </a:p>
        </p:txBody>
      </p:sp>
      <p:sp>
        <p:nvSpPr>
          <p:cNvPr id="3" name="내용 개체 틀 2">
            <a:extLst>
              <a:ext uri="{FF2B5EF4-FFF2-40B4-BE49-F238E27FC236}">
                <a16:creationId xmlns:a16="http://schemas.microsoft.com/office/drawing/2014/main" id="{C629E526-C4BB-4D6B-9A32-0F6C57CF5BD8}"/>
              </a:ext>
            </a:extLst>
          </p:cNvPr>
          <p:cNvSpPr>
            <a:spLocks noGrp="1"/>
          </p:cNvSpPr>
          <p:nvPr>
            <p:ph idx="1"/>
          </p:nvPr>
        </p:nvSpPr>
        <p:spPr/>
        <p:txBody>
          <a:bodyPr>
            <a:normAutofit/>
          </a:bodyPr>
          <a:lstStyle/>
          <a:p>
            <a:pPr marL="0" indent="0">
              <a:buNone/>
            </a:pPr>
            <a:endParaRPr lang="en-US" altLang="ko-KR" sz="2000" dirty="0"/>
          </a:p>
          <a:p>
            <a:r>
              <a:rPr lang="en-US" altLang="ko-KR" sz="2400" dirty="0"/>
              <a:t>By investing in early-stage technology development, the public sector can create new products and related markets (63).</a:t>
            </a:r>
          </a:p>
          <a:p>
            <a:endParaRPr lang="en-US" altLang="ko-KR" sz="2400" dirty="0"/>
          </a:p>
          <a:p>
            <a:r>
              <a:rPr lang="en-US" altLang="ko-KR" sz="2400" dirty="0"/>
              <a:t>Risk-Taking State, not risk-averse, as an entrepreneur</a:t>
            </a:r>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4</a:t>
            </a:r>
            <a:endParaRPr lang="ko-KR" altLang="en-US" dirty="0"/>
          </a:p>
        </p:txBody>
      </p:sp>
    </p:spTree>
    <p:extLst>
      <p:ext uri="{BB962C8B-B14F-4D97-AF65-F5344CB8AC3E}">
        <p14:creationId xmlns:p14="http://schemas.microsoft.com/office/powerpoint/2010/main" val="24840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0C891-6AFA-4C70-B3B5-FC2BE75ADEAE}"/>
              </a:ext>
            </a:extLst>
          </p:cNvPr>
          <p:cNvSpPr>
            <a:spLocks noGrp="1"/>
          </p:cNvSpPr>
          <p:nvPr>
            <p:ph type="title"/>
          </p:nvPr>
        </p:nvSpPr>
        <p:spPr/>
        <p:txBody>
          <a:bodyPr>
            <a:normAutofit/>
          </a:bodyPr>
          <a:lstStyle/>
          <a:p>
            <a:r>
              <a:rPr lang="en-US" altLang="ko-KR" sz="4000" dirty="0"/>
              <a:t>R&amp;D Structure</a:t>
            </a:r>
            <a:endParaRPr lang="ko-KR" altLang="en-US" sz="4000" dirty="0"/>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333377"/>
            <a:ext cx="1335641" cy="369332"/>
          </a:xfrm>
          <a:prstGeom prst="rect">
            <a:avLst/>
          </a:prstGeom>
          <a:noFill/>
        </p:spPr>
        <p:txBody>
          <a:bodyPr wrap="square" rtlCol="0">
            <a:spAutoFit/>
          </a:bodyPr>
          <a:lstStyle/>
          <a:p>
            <a:pPr algn="ctr"/>
            <a:r>
              <a:rPr lang="en-US" altLang="ko-KR" dirty="0"/>
              <a:t>5</a:t>
            </a:r>
            <a:endParaRPr lang="ko-KR" altLang="en-US" dirty="0"/>
          </a:p>
        </p:txBody>
      </p:sp>
      <p:pic>
        <p:nvPicPr>
          <p:cNvPr id="4" name="그림 3">
            <a:extLst>
              <a:ext uri="{FF2B5EF4-FFF2-40B4-BE49-F238E27FC236}">
                <a16:creationId xmlns:a16="http://schemas.microsoft.com/office/drawing/2014/main" id="{A4207D3B-A6E7-43CB-92D6-EE822D8F0B9F}"/>
              </a:ext>
            </a:extLst>
          </p:cNvPr>
          <p:cNvPicPr>
            <a:picLocks noChangeAspect="1"/>
          </p:cNvPicPr>
          <p:nvPr/>
        </p:nvPicPr>
        <p:blipFill rotWithShape="1">
          <a:blip r:embed="rId2"/>
          <a:srcRect l="21808" t="21235" r="29145" b="18246"/>
          <a:stretch/>
        </p:blipFill>
        <p:spPr>
          <a:xfrm>
            <a:off x="288893" y="2047967"/>
            <a:ext cx="6143232" cy="4263928"/>
          </a:xfrm>
          <a:prstGeom prst="rect">
            <a:avLst/>
          </a:prstGeom>
        </p:spPr>
      </p:pic>
      <p:pic>
        <p:nvPicPr>
          <p:cNvPr id="7" name="그림 6">
            <a:extLst>
              <a:ext uri="{FF2B5EF4-FFF2-40B4-BE49-F238E27FC236}">
                <a16:creationId xmlns:a16="http://schemas.microsoft.com/office/drawing/2014/main" id="{B2F65DBC-B7AB-4D0B-AAD8-E4E7A1FB6B0B}"/>
              </a:ext>
            </a:extLst>
          </p:cNvPr>
          <p:cNvPicPr>
            <a:picLocks noChangeAspect="1"/>
          </p:cNvPicPr>
          <p:nvPr/>
        </p:nvPicPr>
        <p:blipFill rotWithShape="1">
          <a:blip r:embed="rId3"/>
          <a:srcRect l="24869" t="27895" r="28059" b="9931"/>
          <a:stretch/>
        </p:blipFill>
        <p:spPr>
          <a:xfrm>
            <a:off x="6164044" y="2047966"/>
            <a:ext cx="5739063" cy="4263928"/>
          </a:xfrm>
          <a:prstGeom prst="rect">
            <a:avLst/>
          </a:prstGeom>
        </p:spPr>
      </p:pic>
      <p:sp>
        <p:nvSpPr>
          <p:cNvPr id="11" name="직사각형 10">
            <a:extLst>
              <a:ext uri="{FF2B5EF4-FFF2-40B4-BE49-F238E27FC236}">
                <a16:creationId xmlns:a16="http://schemas.microsoft.com/office/drawing/2014/main" id="{84D476BB-0850-4AA1-88C2-05154C79FAD5}"/>
              </a:ext>
            </a:extLst>
          </p:cNvPr>
          <p:cNvSpPr/>
          <p:nvPr/>
        </p:nvSpPr>
        <p:spPr>
          <a:xfrm>
            <a:off x="6870032" y="5017168"/>
            <a:ext cx="782052" cy="5293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7543CDF3-167A-4107-A6CB-C0825DBEC974}"/>
              </a:ext>
            </a:extLst>
          </p:cNvPr>
          <p:cNvSpPr/>
          <p:nvPr/>
        </p:nvSpPr>
        <p:spPr>
          <a:xfrm>
            <a:off x="5240999" y="3826042"/>
            <a:ext cx="855001" cy="649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0E57AC74-B8F6-4C8D-ACFB-89F9CE6324C9}"/>
              </a:ext>
            </a:extLst>
          </p:cNvPr>
          <p:cNvSpPr/>
          <p:nvPr/>
        </p:nvSpPr>
        <p:spPr>
          <a:xfrm>
            <a:off x="710934" y="2486527"/>
            <a:ext cx="1677023" cy="64970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8D14DFD8-70CF-42A1-981A-1CD75CDB69A6}"/>
              </a:ext>
            </a:extLst>
          </p:cNvPr>
          <p:cNvSpPr/>
          <p:nvPr/>
        </p:nvSpPr>
        <p:spPr>
          <a:xfrm>
            <a:off x="10720137" y="3826041"/>
            <a:ext cx="1012951" cy="79408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2293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0C891-6AFA-4C70-B3B5-FC2BE75ADEAE}"/>
              </a:ext>
            </a:extLst>
          </p:cNvPr>
          <p:cNvSpPr>
            <a:spLocks noGrp="1"/>
          </p:cNvSpPr>
          <p:nvPr>
            <p:ph type="title"/>
          </p:nvPr>
        </p:nvSpPr>
        <p:spPr/>
        <p:txBody>
          <a:bodyPr>
            <a:normAutofit/>
          </a:bodyPr>
          <a:lstStyle/>
          <a:p>
            <a:r>
              <a:rPr lang="en-US" altLang="ko-KR" sz="4000" dirty="0"/>
              <a:t>R&amp;D structure</a:t>
            </a:r>
            <a:endParaRPr lang="ko-KR" altLang="en-US" sz="4000" dirty="0"/>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333377"/>
            <a:ext cx="1335641" cy="369332"/>
          </a:xfrm>
          <a:prstGeom prst="rect">
            <a:avLst/>
          </a:prstGeom>
          <a:noFill/>
        </p:spPr>
        <p:txBody>
          <a:bodyPr wrap="square" rtlCol="0">
            <a:spAutoFit/>
          </a:bodyPr>
          <a:lstStyle/>
          <a:p>
            <a:pPr algn="ctr"/>
            <a:r>
              <a:rPr lang="en-US" altLang="ko-KR" dirty="0"/>
              <a:t>6</a:t>
            </a:r>
            <a:endParaRPr lang="ko-KR" altLang="en-US" dirty="0"/>
          </a:p>
        </p:txBody>
      </p:sp>
      <p:pic>
        <p:nvPicPr>
          <p:cNvPr id="7" name="그림 6">
            <a:extLst>
              <a:ext uri="{FF2B5EF4-FFF2-40B4-BE49-F238E27FC236}">
                <a16:creationId xmlns:a16="http://schemas.microsoft.com/office/drawing/2014/main" id="{B2F65DBC-B7AB-4D0B-AAD8-E4E7A1FB6B0B}"/>
              </a:ext>
            </a:extLst>
          </p:cNvPr>
          <p:cNvPicPr>
            <a:picLocks noChangeAspect="1"/>
          </p:cNvPicPr>
          <p:nvPr/>
        </p:nvPicPr>
        <p:blipFill rotWithShape="1">
          <a:blip r:embed="rId2"/>
          <a:srcRect l="24869" t="27895" r="28059" b="9931"/>
          <a:stretch/>
        </p:blipFill>
        <p:spPr>
          <a:xfrm>
            <a:off x="458912" y="2069449"/>
            <a:ext cx="5739063" cy="4263928"/>
          </a:xfrm>
          <a:prstGeom prst="rect">
            <a:avLst/>
          </a:prstGeom>
        </p:spPr>
      </p:pic>
      <p:sp>
        <p:nvSpPr>
          <p:cNvPr id="15" name="직사각형 14">
            <a:extLst>
              <a:ext uri="{FF2B5EF4-FFF2-40B4-BE49-F238E27FC236}">
                <a16:creationId xmlns:a16="http://schemas.microsoft.com/office/drawing/2014/main" id="{8D14DFD8-70CF-42A1-981A-1CD75CDB69A6}"/>
              </a:ext>
            </a:extLst>
          </p:cNvPr>
          <p:cNvSpPr/>
          <p:nvPr/>
        </p:nvSpPr>
        <p:spPr>
          <a:xfrm>
            <a:off x="5015005" y="3847524"/>
            <a:ext cx="1012951" cy="79408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E71BFCC3-0E44-458F-ADBD-DEC0AD688D1D}"/>
              </a:ext>
            </a:extLst>
          </p:cNvPr>
          <p:cNvSpPr/>
          <p:nvPr/>
        </p:nvSpPr>
        <p:spPr>
          <a:xfrm>
            <a:off x="6197975" y="3441280"/>
            <a:ext cx="5244057" cy="1200329"/>
          </a:xfrm>
          <a:prstGeom prst="rect">
            <a:avLst/>
          </a:prstGeom>
        </p:spPr>
        <p:txBody>
          <a:bodyPr wrap="square">
            <a:spAutoFit/>
          </a:bodyPr>
          <a:lstStyle/>
          <a:p>
            <a:pPr marL="285750" indent="-285750">
              <a:buFont typeface="Arial" panose="020B0604020202020204" pitchFamily="34" charset="0"/>
              <a:buChar char="•"/>
            </a:pPr>
            <a:r>
              <a:rPr lang="en-US" altLang="ko-KR" sz="2400" dirty="0"/>
              <a:t>mission-oriented projects: defense, space, agriculture, health, and energy</a:t>
            </a:r>
          </a:p>
        </p:txBody>
      </p:sp>
    </p:spTree>
    <p:extLst>
      <p:ext uri="{BB962C8B-B14F-4D97-AF65-F5344CB8AC3E}">
        <p14:creationId xmlns:p14="http://schemas.microsoft.com/office/powerpoint/2010/main" val="2321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0C891-6AFA-4C70-B3B5-FC2BE75ADEAE}"/>
              </a:ext>
            </a:extLst>
          </p:cNvPr>
          <p:cNvSpPr>
            <a:spLocks noGrp="1"/>
          </p:cNvSpPr>
          <p:nvPr>
            <p:ph type="title"/>
          </p:nvPr>
        </p:nvSpPr>
        <p:spPr>
          <a:xfrm>
            <a:off x="560346" y="365125"/>
            <a:ext cx="11435138" cy="1325563"/>
          </a:xfrm>
        </p:spPr>
        <p:txBody>
          <a:bodyPr>
            <a:normAutofit/>
          </a:bodyPr>
          <a:lstStyle/>
          <a:p>
            <a:r>
              <a:rPr lang="en-US" altLang="ko-KR" sz="3600" dirty="0"/>
              <a:t>3. Examples in the history of innovation/ technology </a:t>
            </a:r>
            <a:endParaRPr lang="ko-KR" altLang="en-US" sz="3600" dirty="0"/>
          </a:p>
        </p:txBody>
      </p:sp>
      <p:sp>
        <p:nvSpPr>
          <p:cNvPr id="3" name="내용 개체 틀 2">
            <a:extLst>
              <a:ext uri="{FF2B5EF4-FFF2-40B4-BE49-F238E27FC236}">
                <a16:creationId xmlns:a16="http://schemas.microsoft.com/office/drawing/2014/main" id="{C629E526-C4BB-4D6B-9A32-0F6C57CF5BD8}"/>
              </a:ext>
            </a:extLst>
          </p:cNvPr>
          <p:cNvSpPr>
            <a:spLocks noGrp="1"/>
          </p:cNvSpPr>
          <p:nvPr>
            <p:ph idx="1"/>
          </p:nvPr>
        </p:nvSpPr>
        <p:spPr>
          <a:xfrm>
            <a:off x="838200" y="1825625"/>
            <a:ext cx="6597316" cy="4351338"/>
          </a:xfrm>
        </p:spPr>
        <p:txBody>
          <a:bodyPr>
            <a:normAutofit/>
          </a:bodyPr>
          <a:lstStyle/>
          <a:p>
            <a:pPr marL="0" indent="0">
              <a:buNone/>
            </a:pPr>
            <a:endParaRPr lang="en-US" altLang="ko-KR" sz="2000" dirty="0"/>
          </a:p>
          <a:p>
            <a:pPr>
              <a:lnSpc>
                <a:spcPct val="100000"/>
              </a:lnSpc>
            </a:pPr>
            <a:r>
              <a:rPr lang="en-US" altLang="ko-KR" sz="2400" dirty="0" err="1"/>
              <a:t>Ruttan</a:t>
            </a:r>
            <a:r>
              <a:rPr lang="en-US" altLang="ko-KR" sz="2400" dirty="0"/>
              <a:t> (2006) argues that large-scale and long-term government investment has been the engine behind almost every GPT (General Purpose Technologies) in the 20C; like electricity and computers</a:t>
            </a:r>
          </a:p>
          <a:p>
            <a:endParaRPr lang="en-US" altLang="ko-KR" sz="2400" dirty="0"/>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7</a:t>
            </a:r>
            <a:endParaRPr lang="ko-KR" altLang="en-US" dirty="0"/>
          </a:p>
        </p:txBody>
      </p:sp>
      <p:pic>
        <p:nvPicPr>
          <p:cNvPr id="4" name="그림 3">
            <a:extLst>
              <a:ext uri="{FF2B5EF4-FFF2-40B4-BE49-F238E27FC236}">
                <a16:creationId xmlns:a16="http://schemas.microsoft.com/office/drawing/2014/main" id="{F51B088A-ADA5-48E5-BF07-15B9F0C307D4}"/>
              </a:ext>
            </a:extLst>
          </p:cNvPr>
          <p:cNvPicPr>
            <a:picLocks noChangeAspect="1"/>
          </p:cNvPicPr>
          <p:nvPr/>
        </p:nvPicPr>
        <p:blipFill>
          <a:blip r:embed="rId2"/>
          <a:stretch>
            <a:fillRect/>
          </a:stretch>
        </p:blipFill>
        <p:spPr>
          <a:xfrm>
            <a:off x="7660108" y="2102352"/>
            <a:ext cx="3047998" cy="4561490"/>
          </a:xfrm>
          <a:prstGeom prst="rect">
            <a:avLst/>
          </a:prstGeom>
        </p:spPr>
      </p:pic>
    </p:spTree>
    <p:extLst>
      <p:ext uri="{BB962C8B-B14F-4D97-AF65-F5344CB8AC3E}">
        <p14:creationId xmlns:p14="http://schemas.microsoft.com/office/powerpoint/2010/main" val="351226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C629E526-C4BB-4D6B-9A32-0F6C57CF5BD8}"/>
              </a:ext>
            </a:extLst>
          </p:cNvPr>
          <p:cNvSpPr>
            <a:spLocks noGrp="1"/>
          </p:cNvSpPr>
          <p:nvPr>
            <p:ph idx="1"/>
          </p:nvPr>
        </p:nvSpPr>
        <p:spPr>
          <a:xfrm>
            <a:off x="838199" y="1825625"/>
            <a:ext cx="8630653" cy="4351338"/>
          </a:xfrm>
        </p:spPr>
        <p:txBody>
          <a:bodyPr>
            <a:normAutofit/>
          </a:bodyPr>
          <a:lstStyle/>
          <a:p>
            <a:pPr marL="0" indent="0">
              <a:buNone/>
            </a:pPr>
            <a:endParaRPr lang="en-US" altLang="ko-KR" sz="2000" dirty="0"/>
          </a:p>
          <a:p>
            <a:r>
              <a:rPr lang="en-US" altLang="ko-KR" sz="2400" dirty="0" err="1"/>
              <a:t>Lazonick</a:t>
            </a:r>
            <a:r>
              <a:rPr lang="en-US" altLang="ko-KR" sz="2400" dirty="0"/>
              <a:t> (2013) lists the cases where “the US Developmental State”; </a:t>
            </a:r>
          </a:p>
          <a:p>
            <a:pPr lvl="1"/>
            <a:r>
              <a:rPr lang="en-US" altLang="ko-KR" sz="2000" dirty="0"/>
              <a:t>the construction of railroads and financial support of agricultural research in the 19C</a:t>
            </a:r>
          </a:p>
          <a:p>
            <a:pPr lvl="1"/>
            <a:r>
              <a:rPr lang="en-US" altLang="ko-KR" sz="2000" dirty="0"/>
              <a:t>aeronautical, space, and aircraft industries in the 20C</a:t>
            </a:r>
          </a:p>
          <a:p>
            <a:pPr lvl="1"/>
            <a:r>
              <a:rPr lang="en-US" altLang="ko-KR" sz="2000" dirty="0"/>
              <a:t>life sciences, nanotechnology, and clean energy industries in the 21C</a:t>
            </a:r>
          </a:p>
          <a:p>
            <a:endParaRPr lang="en-US" altLang="ko-KR" sz="2400" dirty="0"/>
          </a:p>
        </p:txBody>
      </p:sp>
      <p:cxnSp>
        <p:nvCxnSpPr>
          <p:cNvPr id="5" name="직선 연결선 4">
            <a:extLst>
              <a:ext uri="{FF2B5EF4-FFF2-40B4-BE49-F238E27FC236}">
                <a16:creationId xmlns:a16="http://schemas.microsoft.com/office/drawing/2014/main" id="{3B4FA26C-0438-494B-85A5-0E0F5E07DD04}"/>
              </a:ext>
            </a:extLst>
          </p:cNvPr>
          <p:cNvCxnSpPr/>
          <p:nvPr/>
        </p:nvCxnSpPr>
        <p:spPr>
          <a:xfrm>
            <a:off x="421240" y="1690688"/>
            <a:ext cx="114351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BF6267-3C6B-4B03-A539-30F7B4C1AAA8}"/>
              </a:ext>
            </a:extLst>
          </p:cNvPr>
          <p:cNvSpPr txBox="1"/>
          <p:nvPr/>
        </p:nvSpPr>
        <p:spPr>
          <a:xfrm>
            <a:off x="10397447" y="6176963"/>
            <a:ext cx="1335641" cy="369332"/>
          </a:xfrm>
          <a:prstGeom prst="rect">
            <a:avLst/>
          </a:prstGeom>
          <a:noFill/>
        </p:spPr>
        <p:txBody>
          <a:bodyPr wrap="square" rtlCol="0">
            <a:spAutoFit/>
          </a:bodyPr>
          <a:lstStyle/>
          <a:p>
            <a:pPr algn="ctr"/>
            <a:r>
              <a:rPr lang="en-US" altLang="ko-KR" dirty="0"/>
              <a:t>8</a:t>
            </a:r>
            <a:endParaRPr lang="ko-KR" altLang="en-US" dirty="0"/>
          </a:p>
        </p:txBody>
      </p:sp>
      <p:sp>
        <p:nvSpPr>
          <p:cNvPr id="9" name="제목 1">
            <a:extLst>
              <a:ext uri="{FF2B5EF4-FFF2-40B4-BE49-F238E27FC236}">
                <a16:creationId xmlns:a16="http://schemas.microsoft.com/office/drawing/2014/main" id="{CA5B14BB-2D82-4410-BA5C-122F9131D1E1}"/>
              </a:ext>
            </a:extLst>
          </p:cNvPr>
          <p:cNvSpPr>
            <a:spLocks noGrp="1"/>
          </p:cNvSpPr>
          <p:nvPr>
            <p:ph type="title"/>
          </p:nvPr>
        </p:nvSpPr>
        <p:spPr>
          <a:xfrm>
            <a:off x="560346" y="365125"/>
            <a:ext cx="11435138" cy="1325563"/>
          </a:xfrm>
        </p:spPr>
        <p:txBody>
          <a:bodyPr>
            <a:normAutofit/>
          </a:bodyPr>
          <a:lstStyle/>
          <a:p>
            <a:r>
              <a:rPr lang="en-US" altLang="ko-KR" sz="3600" dirty="0"/>
              <a:t>3. Examples in the history of innovation/ technology </a:t>
            </a:r>
            <a:endParaRPr lang="ko-KR" altLang="en-US" sz="3600" dirty="0"/>
          </a:p>
        </p:txBody>
      </p:sp>
    </p:spTree>
    <p:extLst>
      <p:ext uri="{BB962C8B-B14F-4D97-AF65-F5344CB8AC3E}">
        <p14:creationId xmlns:p14="http://schemas.microsoft.com/office/powerpoint/2010/main" val="17391890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555</Words>
  <Application>Microsoft Office PowerPoint</Application>
  <PresentationFormat>와이드스크린</PresentationFormat>
  <Paragraphs>82</Paragraphs>
  <Slides>12</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Arial</vt:lpstr>
      <vt:lpstr>Wingdings</vt:lpstr>
      <vt:lpstr>Office 테마</vt:lpstr>
      <vt:lpstr>The Entrepreneurial State: Debunking Public vs. Private Sector Myths </vt:lpstr>
      <vt:lpstr>PowerPoint 프레젠테이션</vt:lpstr>
      <vt:lpstr>1. Author Introduction</vt:lpstr>
      <vt:lpstr>1. Author Introduction</vt:lpstr>
      <vt:lpstr>2. Ch.3 Risk-Taking State: From ‘De-risking’ to ‘Bring It On!’</vt:lpstr>
      <vt:lpstr>R&amp;D Structure</vt:lpstr>
      <vt:lpstr>R&amp;D structure</vt:lpstr>
      <vt:lpstr>3. Examples in the history of innovation/ technology </vt:lpstr>
      <vt:lpstr>3. Examples in the history of innovation/ technology </vt:lpstr>
      <vt:lpstr>3. Examples in the history of innovation/ technology </vt:lpstr>
      <vt:lpstr>4. Conclusion and 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&amp; Innovation: In the case of Large-scale Wildfire</dc:title>
  <dc:creator>박현빈</dc:creator>
  <cp:lastModifiedBy>박현빈</cp:lastModifiedBy>
  <cp:revision>107</cp:revision>
  <dcterms:created xsi:type="dcterms:W3CDTF">2022-10-24T12:02:03Z</dcterms:created>
  <dcterms:modified xsi:type="dcterms:W3CDTF">2022-12-06T11:52:24Z</dcterms:modified>
</cp:coreProperties>
</file>