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sldIdLst>
    <p:sldId id="256" r:id="rId3"/>
    <p:sldId id="290" r:id="rId4"/>
    <p:sldId id="277" r:id="rId5"/>
    <p:sldId id="294" r:id="rId6"/>
    <p:sldId id="330" r:id="rId7"/>
    <p:sldId id="309" r:id="rId8"/>
    <p:sldId id="331" r:id="rId9"/>
    <p:sldId id="332" r:id="rId10"/>
    <p:sldId id="333" r:id="rId11"/>
    <p:sldId id="334" r:id="rId12"/>
    <p:sldId id="335" r:id="rId13"/>
    <p:sldId id="308" r:id="rId14"/>
    <p:sldId id="323" r:id="rId15"/>
    <p:sldId id="324" r:id="rId16"/>
    <p:sldId id="325" r:id="rId17"/>
    <p:sldId id="315" r:id="rId18"/>
    <p:sldId id="326" r:id="rId19"/>
    <p:sldId id="327" r:id="rId20"/>
    <p:sldId id="3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77126" autoAdjust="0"/>
  </p:normalViewPr>
  <p:slideViewPr>
    <p:cSldViewPr snapToGrid="0">
      <p:cViewPr varScale="1">
        <p:scale>
          <a:sx n="100" d="100"/>
          <a:sy n="100" d="100"/>
        </p:scale>
        <p:origin x="91" y="13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03FBF526-101A-441B-9A90-846E49C30790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E756BDDC-8EA3-4EAB-A26E-ACA96639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434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6BDDC-8EA3-4EAB-A26E-ACA9663986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46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https://www.pureairemonitoring.com/the-overview-on-inert-glove-boxes-and-how-they-work/</a:t>
            </a:r>
          </a:p>
          <a:p>
            <a:r>
              <a:rPr lang="en-US" altLang="ko-KR" dirty="0"/>
              <a:t>https://minwon.innopolis.or.kr/info/sub02_04.do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6BDDC-8EA3-4EAB-A26E-ACA966398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15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6BDDC-8EA3-4EAB-A26E-ACA966398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54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6BDDC-8EA3-4EAB-A26E-ACA966398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22846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6BDDC-8EA3-4EAB-A26E-ACA966398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11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6BDDC-8EA3-4EAB-A26E-ACA966398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7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6BDDC-8EA3-4EAB-A26E-ACA966398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3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6BDDC-8EA3-4EAB-A26E-ACA9663986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88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6BDDC-8EA3-4EAB-A26E-ACA966398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18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6BDDC-8EA3-4EAB-A26E-ACA9663986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79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6BDDC-8EA3-4EAB-A26E-ACA966398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42698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6BDDC-8EA3-4EAB-A26E-ACA9663986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28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6BDDC-8EA3-4EAB-A26E-ACA9663986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6BDDC-8EA3-4EAB-A26E-ACA9663986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17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6BDDC-8EA3-4EAB-A26E-ACA966398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34742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6BDDC-8EA3-4EAB-A26E-ACA966398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22927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6BDDC-8EA3-4EAB-A26E-ACA9663986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07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6BDDC-8EA3-4EAB-A26E-ACA966398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92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6BDDC-8EA3-4EAB-A26E-ACA966398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8714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F39C-1A06-41BA-AF22-9A682328EC20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057400" cy="365125"/>
          </a:xfrm>
        </p:spPr>
        <p:txBody>
          <a:bodyPr/>
          <a:lstStyle>
            <a:lvl1pPr>
              <a:defRPr sz="1300">
                <a:latin typeface="Gill Sans MT" panose="020B0502020104020203" pitchFamily="34" charset="0"/>
              </a:defRPr>
            </a:lvl1pPr>
          </a:lstStyle>
          <a:p>
            <a:fld id="{62D4396E-E78F-4A0F-A7E9-030BFEBFF6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KAIST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55672" y="6388821"/>
            <a:ext cx="1080655" cy="30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8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C4B3-E93B-4CDF-8F9F-FF9CF370C679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1D8C-2C88-4042-BD3E-9BC47276CF39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55F-5AFE-4ED9-8E19-D5256148DB6D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2D4396E-E78F-4A0F-A7E9-030BFEBFF6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KAIST.gif">
            <a:extLst>
              <a:ext uri="{FF2B5EF4-FFF2-40B4-BE49-F238E27FC236}">
                <a16:creationId xmlns:a16="http://schemas.microsoft.com/office/drawing/2014/main" id="{F578AE98-B6E5-45DF-84FC-6E87BE55A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55672" y="6388821"/>
            <a:ext cx="1080655" cy="30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8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3FB5-9B97-45CC-8E3B-B3CA4F623390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7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486275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486275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15F5-C04A-4900-834C-B672FB9F7EB0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2D4396E-E78F-4A0F-A7E9-030BFEBFF6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KAIST.gif">
            <a:extLst>
              <a:ext uri="{FF2B5EF4-FFF2-40B4-BE49-F238E27FC236}">
                <a16:creationId xmlns:a16="http://schemas.microsoft.com/office/drawing/2014/main" id="{F63A0C7A-7A74-4664-98D9-5A965F3FDB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55672" y="6388821"/>
            <a:ext cx="1080655" cy="30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7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36D6-641A-4606-A7CF-66032A0377ED}" type="datetime1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1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8DAE-F95D-474B-A2A7-1DD9F898173E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4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B7E9-A620-45E2-A183-8D2528BEF1CC}" type="datetime1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2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83A6-5360-4B23-8635-3F759E39B1C3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8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29C5-F874-45F6-8A86-0EDF7A24E1EA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846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14CFA-D45F-4C12-872D-FDEC5A2F414A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4396E-E78F-4A0F-A7E9-030BFEBF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8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593" y="1709738"/>
            <a:ext cx="11470843" cy="3293336"/>
          </a:xfrm>
        </p:spPr>
        <p:txBody>
          <a:bodyPr>
            <a:normAutofit/>
          </a:bodyPr>
          <a:lstStyle/>
          <a:p>
            <a:r>
              <a:rPr lang="en-US" sz="3100" dirty="0"/>
              <a:t>STP510A </a:t>
            </a:r>
            <a:br>
              <a:rPr lang="en-US" sz="2800" dirty="0"/>
            </a:br>
            <a:r>
              <a:rPr lang="en-US" sz="2800" dirty="0"/>
              <a:t>Week IV)	</a:t>
            </a:r>
            <a:r>
              <a:rPr lang="en-US" altLang="ko-KR" sz="2800" kern="0" dirty="0">
                <a:effectLst/>
                <a:cs typeface="Times New Roman" panose="02020603050405020304" pitchFamily="18" charset="0"/>
              </a:rPr>
              <a:t>The Geography of Innovation: Regional Innovation Systems</a:t>
            </a:r>
            <a:br>
              <a:rPr lang="en-US" altLang="ko-KR" sz="2800" kern="0" dirty="0">
                <a:effectLst/>
                <a:cs typeface="Times New Roman" panose="02020603050405020304" pitchFamily="18" charset="0"/>
              </a:rPr>
            </a:br>
            <a:r>
              <a:rPr lang="en-US" altLang="ko-KR" sz="2800" kern="0" dirty="0">
                <a:effectLst/>
                <a:cs typeface="Times New Roman" panose="02020603050405020304" pitchFamily="18" charset="0"/>
              </a:rPr>
              <a:t>		</a:t>
            </a:r>
            <a:r>
              <a:rPr lang="en-US" altLang="ko-KR" sz="2400" kern="0" dirty="0">
                <a:effectLst/>
                <a:cs typeface="Times New Roman" panose="02020603050405020304" pitchFamily="18" charset="0"/>
              </a:rPr>
              <a:t>Asheim, </a:t>
            </a:r>
            <a:r>
              <a:rPr lang="en-US" altLang="ko-KR" sz="2400" kern="0" dirty="0" err="1">
                <a:effectLst/>
                <a:cs typeface="Times New Roman" panose="02020603050405020304" pitchFamily="18" charset="0"/>
              </a:rPr>
              <a:t>Rjorn</a:t>
            </a:r>
            <a:r>
              <a:rPr lang="en-US" altLang="ko-KR" sz="2400" kern="0" dirty="0">
                <a:effectLst/>
                <a:cs typeface="Times New Roman" panose="02020603050405020304" pitchFamily="18" charset="0"/>
              </a:rPr>
              <a:t>, and </a:t>
            </a:r>
            <a:r>
              <a:rPr lang="en-US" altLang="ko-KR" sz="2400" kern="0" dirty="0" err="1">
                <a:effectLst/>
                <a:cs typeface="Times New Roman" panose="02020603050405020304" pitchFamily="18" charset="0"/>
              </a:rPr>
              <a:t>Meric</a:t>
            </a:r>
            <a:r>
              <a:rPr lang="en-US" altLang="ko-KR" sz="2400" kern="0" dirty="0">
                <a:effectLst/>
                <a:cs typeface="Times New Roman" panose="02020603050405020304" pitchFamily="18" charset="0"/>
              </a:rPr>
              <a:t> G. Gertler. 2012.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70593" y="4589463"/>
            <a:ext cx="10515600" cy="1500187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Euibeom</a:t>
            </a:r>
            <a:r>
              <a:rPr lang="en-US" dirty="0"/>
              <a:t> Son</a:t>
            </a:r>
          </a:p>
          <a:p>
            <a:r>
              <a:rPr lang="en-US" dirty="0"/>
              <a:t>ubs5252@kaist.ac.kr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60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5AB7EFD-AB81-1A97-20A9-E1CB8600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A1A4AAD-CC0C-45EB-8AD9-11DBE9C59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대덕특구">
            <a:extLst>
              <a:ext uri="{FF2B5EF4-FFF2-40B4-BE49-F238E27FC236}">
                <a16:creationId xmlns:a16="http://schemas.microsoft.com/office/drawing/2014/main" id="{C185E1D2-7833-5C3B-249E-BF8DBB255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308" y="559299"/>
            <a:ext cx="4019492" cy="561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0CCE78D-9F35-1596-61FE-15E607CC9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3" y="1374776"/>
            <a:ext cx="5290457" cy="355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866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8D0C9-DEB9-46AC-89D3-93BB7A59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8F5C4A-D52B-40DF-BCA8-0FEB7BA0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Innovation System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C0711-5232-450C-AC15-1B8DD874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83824" cy="422678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24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altLang="ko-KR" sz="2400" dirty="0"/>
              <a:t>Narrowly: </a:t>
            </a: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R&amp;D of universities, public and private research institutes and companies</a:t>
            </a:r>
          </a:p>
          <a:p>
            <a:pPr marL="0" indent="0">
              <a:buNone/>
            </a:pPr>
            <a:r>
              <a:rPr lang="en-US" altLang="ko-KR" sz="2400" dirty="0"/>
              <a:t>Broadly: </a:t>
            </a: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Institutional setting that affects all aspects of economic structure and learning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sym typeface="Wingdings" panose="05000000000000000000" pitchFamily="2" charset="2"/>
              </a:rPr>
              <a:t>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noto"/>
              </a:rPr>
              <a:t>Asheim distinguishes 3 types of rational innovation system (1998)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noto"/>
              </a:rPr>
              <a:t>1)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noto"/>
              </a:rPr>
              <a:t>2)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noto"/>
              </a:rPr>
              <a:t>3) </a:t>
            </a:r>
          </a:p>
        </p:txBody>
      </p:sp>
    </p:spTree>
    <p:extLst>
      <p:ext uri="{BB962C8B-B14F-4D97-AF65-F5344CB8AC3E}">
        <p14:creationId xmlns:p14="http://schemas.microsoft.com/office/powerpoint/2010/main" val="210222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8D0C9-DEB9-46AC-89D3-93BB7A59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8F5C4A-D52B-40DF-BCA8-0FEB7BA0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Rational Innovation System (RIS)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C0711-5232-450C-AC15-1B8DD874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83824" cy="1365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/>
              <a:t>“</a:t>
            </a:r>
            <a:r>
              <a:rPr lang="en-US" altLang="ko-KR" sz="2400" b="0" i="0" dirty="0">
                <a:effectLst/>
              </a:rPr>
              <a:t>The regional innovation system can be thought of as the institutional infrastructure supporting innovation within the production structure of a region.”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“f</a:t>
            </a:r>
            <a:r>
              <a:rPr lang="en-US" altLang="ko-KR" sz="2400" b="0" i="0" dirty="0">
                <a:effectLst/>
              </a:rPr>
              <a:t>ollowing Freeman's use of the innovation system concept in his analysis of Japan's economy (</a:t>
            </a:r>
            <a:r>
              <a:rPr lang="en-US" altLang="ko-KR" sz="2400" b="0" i="0" u="none" strike="noStrike" dirty="0">
                <a:effectLst/>
              </a:rPr>
              <a:t>1987</a:t>
            </a:r>
            <a:r>
              <a:rPr lang="en-US" altLang="ko-KR" sz="2400" b="0" i="0" dirty="0">
                <a:effectLst/>
              </a:rPr>
              <a:t>)”</a:t>
            </a:r>
          </a:p>
          <a:p>
            <a:pPr marL="0" indent="0">
              <a:buNone/>
            </a:pPr>
            <a:r>
              <a:rPr lang="en-US" altLang="ko-KR" sz="2400" b="0" i="0" dirty="0">
                <a:effectLst/>
              </a:rPr>
              <a:t>- first appeared in the early 1990s</a:t>
            </a:r>
            <a:r>
              <a:rPr lang="en-US" altLang="ko-KR" sz="2400" dirty="0"/>
              <a:t>, </a:t>
            </a:r>
            <a:r>
              <a:rPr lang="en-US" altLang="ko-KR" sz="2400" b="0" i="0" dirty="0">
                <a:effectLst/>
              </a:rPr>
              <a:t>same time that the idea of the national innovation system was examined in books by Lundvall (</a:t>
            </a:r>
            <a:r>
              <a:rPr lang="en-US" altLang="ko-KR" sz="2400" b="0" i="0" u="none" strike="noStrike" dirty="0">
                <a:effectLst/>
              </a:rPr>
              <a:t>1992</a:t>
            </a:r>
            <a:r>
              <a:rPr lang="en-US" altLang="ko-KR" sz="2400" b="0" i="0" dirty="0">
                <a:effectLst/>
              </a:rPr>
              <a:t>) and Nelson (</a:t>
            </a:r>
            <a:r>
              <a:rPr lang="en-US" altLang="ko-KR" sz="2400" b="0" i="0" u="none" strike="noStrike" dirty="0">
                <a:effectLst/>
              </a:rPr>
              <a:t>1993</a:t>
            </a:r>
            <a:r>
              <a:rPr lang="en-US" altLang="ko-KR" sz="2400" b="0" i="0" dirty="0">
                <a:effectLst/>
              </a:rPr>
              <a:t>).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b="0" i="0" dirty="0">
                <a:effectLst/>
              </a:rPr>
              <a:t>inspired by the national innovation system concept</a:t>
            </a:r>
          </a:p>
          <a:p>
            <a:r>
              <a:rPr lang="en-US" altLang="ko-KR" sz="2400" b="0" i="0" dirty="0">
                <a:effectLst/>
              </a:rPr>
              <a:t>based on a similar rationale that emphasizes territorially based innovation systems</a:t>
            </a:r>
          </a:p>
          <a:p>
            <a:pPr marL="0" indent="0" algn="r">
              <a:buNone/>
            </a:pPr>
            <a:r>
              <a:rPr lang="en-US" altLang="ko-KR" sz="2400" b="0" i="0" dirty="0">
                <a:effectLst/>
              </a:rPr>
              <a:t> </a:t>
            </a:r>
            <a:r>
              <a:rPr lang="en-US" altLang="ko-KR" sz="2400" b="0" i="0" dirty="0">
                <a:effectLst/>
                <a:sym typeface="Wingdings" panose="05000000000000000000" pitchFamily="2" charset="2"/>
              </a:rPr>
              <a:t>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5308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8D0C9-DEB9-46AC-89D3-93BB7A59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8F5C4A-D52B-40DF-BCA8-0FEB7BA0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Substantive theoretical elements of RIS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C0711-5232-450C-AC15-1B8DD874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625"/>
            <a:ext cx="10783824" cy="4226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/>
              <a:t>1. Evolutionary economic theory</a:t>
            </a:r>
          </a:p>
          <a:p>
            <a:pPr marL="0" indent="0">
              <a:buNone/>
            </a:pPr>
            <a:r>
              <a:rPr lang="en-US" altLang="ko-KR" sz="2400" dirty="0"/>
              <a:t>2. Industrial district concept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 - some patterns of successful areas: strong SMEs, intensive/horizontal cooperation between enterprises, </a:t>
            </a:r>
            <a:r>
              <a:rPr lang="en-US" altLang="ko-KR" sz="2400" dirty="0">
                <a:solidFill>
                  <a:srgbClr val="333333"/>
                </a:solidFill>
              </a:rPr>
              <a:t>top-level</a:t>
            </a:r>
            <a:r>
              <a:rPr lang="en-US" altLang="ko-KR" sz="2400" b="0" i="0" dirty="0">
                <a:solidFill>
                  <a:srgbClr val="333333"/>
                </a:solidFill>
                <a:effectLst/>
              </a:rPr>
              <a:t> human resource</a:t>
            </a: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, flexible employment, …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 Theorizing of rationalization strategies</a:t>
            </a:r>
          </a:p>
          <a:p>
            <a:pPr marL="0" indent="0">
              <a:buNone/>
            </a:pPr>
            <a:r>
              <a:rPr lang="en-US" altLang="ko-KR" sz="2400" dirty="0"/>
              <a:t>	- reformation of the rigidities and inflexibility of the Fordist production model. 	- the entire value added process, including supplier-customer relationships, is the subject of a rationalization strategy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4.</a:t>
            </a:r>
            <a:r>
              <a:rPr lang="en-US" altLang="ko-KR" sz="2400" dirty="0"/>
              <a:t> Governance concept</a:t>
            </a:r>
          </a:p>
          <a:p>
            <a:pPr marL="0" indent="0">
              <a:buNone/>
            </a:pPr>
            <a:r>
              <a:rPr lang="en-US" altLang="ko-KR" sz="2400" dirty="0"/>
              <a:t>	- h</a:t>
            </a: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ierarchy, markets, networks, and culture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sym typeface="Wingdings" panose="05000000000000000000" pitchFamily="2" charset="2"/>
              </a:rPr>
              <a:t>	-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success depends on fit between them</a:t>
            </a:r>
            <a:endParaRPr lang="en-US" altLang="ko-KR"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C79E5A0-8712-33C5-5823-D92A3A57EBD7}"/>
              </a:ext>
            </a:extLst>
          </p:cNvPr>
          <p:cNvSpPr txBox="1">
            <a:spLocks/>
          </p:cNvSpPr>
          <p:nvPr/>
        </p:nvSpPr>
        <p:spPr>
          <a:xfrm>
            <a:off x="7759336" y="63036"/>
            <a:ext cx="4432663" cy="622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/>
              <a:t>3. Rational Innovation System (RIS)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A89484-79BE-BCB4-FD6A-C4C8DABBBCCE}"/>
              </a:ext>
            </a:extLst>
          </p:cNvPr>
          <p:cNvSpPr/>
          <p:nvPr/>
        </p:nvSpPr>
        <p:spPr>
          <a:xfrm>
            <a:off x="1696860" y="1321356"/>
            <a:ext cx="17569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/>
              <a:t>Cooke, 2000</a:t>
            </a:r>
          </a:p>
        </p:txBody>
      </p:sp>
    </p:spTree>
    <p:extLst>
      <p:ext uri="{BB962C8B-B14F-4D97-AF65-F5344CB8AC3E}">
        <p14:creationId xmlns:p14="http://schemas.microsoft.com/office/powerpoint/2010/main" val="91818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8D0C9-DEB9-46AC-89D3-93BB7A59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8F5C4A-D52B-40DF-BCA8-0FEB7BA0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System (RIS)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C0711-5232-450C-AC15-1B8DD874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83824" cy="4226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/>
              <a:t>“</a:t>
            </a:r>
            <a:r>
              <a:rPr lang="en-US" altLang="ko-KR" sz="2400" b="0" i="0" dirty="0">
                <a:effectLst/>
              </a:rPr>
              <a:t>The regional innovation system can be thought of as the institutional infrastructure supporting innovation within the production structure of a region.”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</a:t>
            </a:r>
          </a:p>
          <a:p>
            <a:r>
              <a:rPr lang="en-US" altLang="ko-KR" sz="2400" dirty="0">
                <a:latin typeface="+mn-lt"/>
              </a:rPr>
              <a:t>Economic processes between individual clusters and national levels or enterprise levels</a:t>
            </a:r>
          </a:p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+mn-lt"/>
              </a:rPr>
              <a:t>Consider the region as a means of connection between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D1DF-6857-8C4B-199C-58D77FC37F7A}"/>
              </a:ext>
            </a:extLst>
          </p:cNvPr>
          <p:cNvSpPr txBox="1">
            <a:spLocks/>
          </p:cNvSpPr>
          <p:nvPr/>
        </p:nvSpPr>
        <p:spPr>
          <a:xfrm>
            <a:off x="7759336" y="63036"/>
            <a:ext cx="4432663" cy="622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/>
              <a:t>3. Rational Innovation System (RIS)</a:t>
            </a:r>
          </a:p>
        </p:txBody>
      </p:sp>
    </p:spTree>
    <p:extLst>
      <p:ext uri="{BB962C8B-B14F-4D97-AF65-F5344CB8AC3E}">
        <p14:creationId xmlns:p14="http://schemas.microsoft.com/office/powerpoint/2010/main" val="3981901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8D0C9-DEB9-46AC-89D3-93BB7A59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8F5C4A-D52B-40DF-BCA8-0FEB7BA0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3 types of RIS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C0711-5232-450C-AC15-1B8DD874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783824" cy="4474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noto"/>
              </a:rPr>
              <a:t>1) Territorially embedded regional innovation system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noto"/>
              </a:rPr>
              <a:t>b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usinesses and regions that mainly use 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"/>
              </a:rPr>
              <a:t>synthetic knowledge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adaptive skills and organizational learning in a regional context</a:t>
            </a: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noto"/>
              </a:rPr>
              <a:t>2) Regionally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"/>
              </a:rPr>
              <a:t>networked innovation system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A regional cluster of firms surrounded by a 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"/>
              </a:rPr>
              <a:t>regional “supporting” institutional infrastructure 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Ideal, ‘network RIS’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noto"/>
              </a:rPr>
              <a:t>3) Regionalized NIS 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innovation activity takes place primarily in cooperation with actors outside the region 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e.g. clustering of R&amp;D laboratories of large firms and/or governmental research institutes in planned “science parks.”</a:t>
            </a:r>
            <a:endParaRPr lang="en-US" altLang="ko-KR" sz="2400" dirty="0">
              <a:solidFill>
                <a:srgbClr val="000000"/>
              </a:solidFill>
              <a:latin typeface="not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6723-92F1-43B2-91B1-D65E27DD89F0}"/>
              </a:ext>
            </a:extLst>
          </p:cNvPr>
          <p:cNvSpPr txBox="1">
            <a:spLocks/>
          </p:cNvSpPr>
          <p:nvPr/>
        </p:nvSpPr>
        <p:spPr>
          <a:xfrm>
            <a:off x="7759336" y="63036"/>
            <a:ext cx="4432663" cy="622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/>
              <a:t>3. Rational Innovation System (RIS)</a:t>
            </a:r>
          </a:p>
        </p:txBody>
      </p:sp>
    </p:spTree>
    <p:extLst>
      <p:ext uri="{BB962C8B-B14F-4D97-AF65-F5344CB8AC3E}">
        <p14:creationId xmlns:p14="http://schemas.microsoft.com/office/powerpoint/2010/main" val="1490642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8D0C9-DEB9-46AC-89D3-93BB7A59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8F5C4A-D52B-40DF-BCA8-0FEB7BA0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Relation between RIS and NIS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C0711-5232-450C-AC15-1B8DD874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712"/>
            <a:ext cx="10515600" cy="3799631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Traditional</a:t>
            </a:r>
            <a:r>
              <a:rPr lang="ko-KR" altLang="en-US" sz="2400" dirty="0"/>
              <a:t> </a:t>
            </a:r>
            <a:r>
              <a:rPr lang="en-US" altLang="ko-KR" sz="2400" dirty="0"/>
              <a:t>IRIS(institutional regional innovation system)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</a:rPr>
              <a:t>German/North European, </a:t>
            </a:r>
            <a:r>
              <a:rPr lang="en-US" altLang="ko-KR" b="0" i="0" u="sng" dirty="0">
                <a:solidFill>
                  <a:srgbClr val="000000"/>
                </a:solidFill>
                <a:effectLst/>
              </a:rPr>
              <a:t>synthetic knowledge</a:t>
            </a:r>
            <a:endParaRPr lang="en-US" altLang="ko-KR" dirty="0"/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</a:rPr>
              <a:t>a path-dependent tendency rather than destructive technology/innovation. </a:t>
            </a:r>
            <a:r>
              <a:rPr lang="en-US" altLang="ko-KR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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gradual evolution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sym typeface="Wingdings" panose="05000000000000000000" pitchFamily="2" charset="2"/>
              </a:rPr>
              <a:t>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sz="2400" b="0" i="0" dirty="0">
                <a:solidFill>
                  <a:srgbClr val="2A2A2A"/>
                </a:solidFill>
                <a:effectLst/>
              </a:rPr>
              <a:t>new economy innovation system (NEIS) = entrepreneurial regional innovation system (ERIS) 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</a:rPr>
              <a:t>UK/US, </a:t>
            </a:r>
            <a:r>
              <a:rPr lang="en-US" altLang="ko-KR" b="0" i="0" u="sng" dirty="0">
                <a:solidFill>
                  <a:srgbClr val="000000"/>
                </a:solidFill>
                <a:effectLst/>
              </a:rPr>
              <a:t>analytic knowledge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</a:rPr>
              <a:t>fewer system elements and are dynamic in entrepreneurship and markets</a:t>
            </a:r>
          </a:p>
          <a:p>
            <a:pPr lvl="1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3C24B4-55F6-4543-B658-DEF585D99349}"/>
              </a:ext>
            </a:extLst>
          </p:cNvPr>
          <p:cNvSpPr/>
          <p:nvPr/>
        </p:nvSpPr>
        <p:spPr>
          <a:xfrm>
            <a:off x="1696860" y="1321356"/>
            <a:ext cx="17569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/>
              <a:t>Cooke, 2003</a:t>
            </a:r>
          </a:p>
        </p:txBody>
      </p:sp>
    </p:spTree>
    <p:extLst>
      <p:ext uri="{BB962C8B-B14F-4D97-AF65-F5344CB8AC3E}">
        <p14:creationId xmlns:p14="http://schemas.microsoft.com/office/powerpoint/2010/main" val="162207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8D0C9-DEB9-46AC-89D3-93BB7A59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8F5C4A-D52B-40DF-BCA8-0FEB7BA0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Cooke’s argument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C0711-5232-450C-AC15-1B8DD874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712"/>
            <a:ext cx="10515600" cy="3217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“</a:t>
            </a:r>
            <a:r>
              <a:rPr lang="en-US" altLang="ko-KR" sz="2400" b="0" i="0" dirty="0">
                <a:solidFill>
                  <a:srgbClr val="2A2A2A"/>
                </a:solidFill>
                <a:effectLst/>
              </a:rPr>
              <a:t>a general correspondence between the </a:t>
            </a:r>
            <a:r>
              <a:rPr lang="en-US" altLang="ko-KR" sz="2400" b="0" i="0" dirty="0" err="1">
                <a:solidFill>
                  <a:srgbClr val="2A2A2A"/>
                </a:solidFill>
                <a:effectLst/>
              </a:rPr>
              <a:t>macroinstitutional</a:t>
            </a:r>
            <a:r>
              <a:rPr lang="en-US" altLang="ko-KR" sz="2400" b="0" i="0" dirty="0">
                <a:solidFill>
                  <a:srgbClr val="2A2A2A"/>
                </a:solidFill>
                <a:effectLst/>
              </a:rPr>
              <a:t> characteristics of the economy and the dominant form and character of its regional innovation systems”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2A2A2A"/>
              </a:solidFill>
            </a:endParaRPr>
          </a:p>
          <a:p>
            <a:r>
              <a:rPr lang="en-US" altLang="ko-KR" sz="2400" b="0" i="0" dirty="0">
                <a:solidFill>
                  <a:srgbClr val="2A2A2A"/>
                </a:solidFill>
                <a:effectLst/>
              </a:rPr>
              <a:t>Coordinated market economies on the macro level support cooperative, long-term, and consensus-based relations between private as well as public actors</a:t>
            </a:r>
          </a:p>
          <a:p>
            <a:pPr lvl="1"/>
            <a:r>
              <a:rPr lang="en-US" altLang="ko-KR" dirty="0"/>
              <a:t>Germany (Baden-Württemberg)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sym typeface="Wingdings" panose="05000000000000000000" pitchFamily="2" charset="2"/>
              </a:rPr>
              <a:t></a:t>
            </a:r>
            <a:endParaRPr lang="en-US" altLang="ko-KR" dirty="0">
              <a:solidFill>
                <a:srgbClr val="2A2A2A"/>
              </a:solidFill>
            </a:endParaRPr>
          </a:p>
          <a:p>
            <a:r>
              <a:rPr lang="en-US" altLang="ko-KR" sz="2400" dirty="0">
                <a:solidFill>
                  <a:srgbClr val="2A2A2A"/>
                </a:solidFill>
              </a:rPr>
              <a:t>L</a:t>
            </a:r>
            <a:r>
              <a:rPr lang="en-US" altLang="ko-KR" sz="2400" b="0" i="0" dirty="0">
                <a:solidFill>
                  <a:srgbClr val="2A2A2A"/>
                </a:solidFill>
                <a:effectLst/>
              </a:rPr>
              <a:t>iberal market economies inhibit the development of these relations but instead offer the opportunity to quickly adjust formal structures to new requirements</a:t>
            </a:r>
          </a:p>
          <a:p>
            <a:pPr lvl="1"/>
            <a:r>
              <a:rPr lang="en-US" altLang="ko-KR" dirty="0">
                <a:solidFill>
                  <a:srgbClr val="2A2A2A"/>
                </a:solidFill>
              </a:rPr>
              <a:t>US/UK</a:t>
            </a:r>
            <a:endParaRPr lang="en-US" altLang="ko-K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A80F9E5-06DC-55E3-70A3-95663270C838}"/>
              </a:ext>
            </a:extLst>
          </p:cNvPr>
          <p:cNvSpPr txBox="1">
            <a:spLocks/>
          </p:cNvSpPr>
          <p:nvPr/>
        </p:nvSpPr>
        <p:spPr>
          <a:xfrm>
            <a:off x="7876903" y="63036"/>
            <a:ext cx="4315096" cy="622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/>
              <a:t>4. Relation between RIS and NIS</a:t>
            </a:r>
          </a:p>
        </p:txBody>
      </p:sp>
    </p:spTree>
    <p:extLst>
      <p:ext uri="{BB962C8B-B14F-4D97-AF65-F5344CB8AC3E}">
        <p14:creationId xmlns:p14="http://schemas.microsoft.com/office/powerpoint/2010/main" val="527364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8D0C9-DEB9-46AC-89D3-93BB7A59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8F5C4A-D52B-40DF-BCA8-0FEB7BA0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Alternative: “communities of practice”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C0711-5232-450C-AC15-1B8DD874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712"/>
            <a:ext cx="10515600" cy="3217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Is RIS the best?</a:t>
            </a:r>
          </a:p>
          <a:p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"Communities of Practice”: promoting the production and sharing of implicit and codified knowledge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	- </a:t>
            </a:r>
            <a:r>
              <a:rPr lang="en-US" altLang="ko-KR" sz="2400" b="0" i="0" dirty="0">
                <a:solidFill>
                  <a:srgbClr val="2A2A2A"/>
                </a:solidFill>
                <a:effectLst/>
              </a:rPr>
              <a:t>organizational or relational proximity and occupational similarity are more important than geographical proximity in supporting the production, identification, appropriation and flow of tacit knowledge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2A2A2A"/>
                </a:solidFill>
              </a:rPr>
              <a:t>		</a:t>
            </a: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 e.g. Multinational companies: ICT or air travel, etc.</a:t>
            </a:r>
            <a:endParaRPr lang="en-US" altLang="ko-KR" sz="2400" b="0" i="0" dirty="0">
              <a:solidFill>
                <a:srgbClr val="2A2A2A"/>
              </a:solidFill>
              <a:effectLst/>
            </a:endParaRP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	- </a:t>
            </a:r>
            <a:r>
              <a:rPr lang="en-US" altLang="ko-KR" sz="2400" b="0" i="0" dirty="0">
                <a:solidFill>
                  <a:srgbClr val="2A2A2A"/>
                </a:solidFill>
                <a:effectLst/>
              </a:rPr>
              <a:t>tacit knowledge may also flow across regional and national boundaries if organizational or “virtual community” proximity is strong enough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10585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8D0C9-DEB9-46AC-89D3-93BB7A59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8F5C4A-D52B-40DF-BCA8-0FEB7BA0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Remained Questions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C0711-5232-450C-AC15-1B8DD874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712"/>
            <a:ext cx="10515600" cy="3217176"/>
          </a:xfrm>
        </p:spPr>
        <p:txBody>
          <a:bodyPr>
            <a:noAutofit/>
          </a:bodyPr>
          <a:lstStyle/>
          <a:p>
            <a:r>
              <a:rPr lang="en-US" altLang="ko-KR" sz="2400" b="0" i="0" dirty="0">
                <a:solidFill>
                  <a:srgbClr val="2A2A2A"/>
                </a:solidFill>
                <a:effectLst/>
              </a:rPr>
              <a:t>What forces shape or defines this “relational proximity,” enabling it to transcend physical, cultural, and institutional divides? How are shared understandings produced?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Implicit knowledge becomes more structured and the difference is reduced.</a:t>
            </a:r>
            <a:br>
              <a:rPr lang="en-US" altLang="ko-KR" sz="2400" dirty="0"/>
            </a:b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vs.</a:t>
            </a:r>
            <a:br>
              <a:rPr lang="en-US" altLang="ko-KR" sz="2400" dirty="0"/>
            </a:br>
            <a:r>
              <a:rPr lang="en-US" altLang="ko-KR" sz="2400" dirty="0"/>
              <a:t>T</a:t>
            </a: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he value of geographical proximity will be maintained and localized.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2A2A2A"/>
              </a:solidFill>
            </a:endParaRPr>
          </a:p>
          <a:p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Is this analysis only valid for science-intensive industries?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3946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0711-5232-450C-AC15-1B8DD874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264"/>
            <a:ext cx="10515600" cy="369806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1. Globality vs. Regionality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2. Knowledge bases &amp; Spatial proximity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3. Rational Innovation System (RIS)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4. Relation between RIS and NIS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5. Alternative: “communities of practice”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6. Remained questions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8D0C9-DEB9-46AC-89D3-93BB7A59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912A8DFB-2E29-1D4D-5CD5-5113215F7E40}"/>
              </a:ext>
            </a:extLst>
          </p:cNvPr>
          <p:cNvSpPr/>
          <p:nvPr/>
        </p:nvSpPr>
        <p:spPr>
          <a:xfrm>
            <a:off x="306977" y="1396453"/>
            <a:ext cx="274320" cy="3698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5C4A-D52B-40DF-BCA8-0FEB7BA0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Globality vs. Regionality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0711-5232-450C-AC15-1B8DD874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4709"/>
            <a:ext cx="10872537" cy="1365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2A2A2A"/>
                </a:solidFill>
              </a:rPr>
              <a:t>“Innovative activity is </a:t>
            </a:r>
            <a:r>
              <a:rPr lang="en-US" altLang="ko-KR" sz="2400" b="1" dirty="0">
                <a:solidFill>
                  <a:srgbClr val="2A2A2A"/>
                </a:solidFill>
              </a:rPr>
              <a:t>not uniformly or randomly distributed</a:t>
            </a:r>
            <a:r>
              <a:rPr lang="en-US" altLang="ko-KR" sz="2400" dirty="0">
                <a:solidFill>
                  <a:srgbClr val="2A2A2A"/>
                </a:solidFill>
              </a:rPr>
              <a:t> across the geographical landscape”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2A2A2A"/>
              </a:solidFill>
            </a:endParaRPr>
          </a:p>
          <a:p>
            <a:r>
              <a:rPr lang="en-US" altLang="ko-KR" sz="2400" dirty="0">
                <a:solidFill>
                  <a:srgbClr val="2A2A2A"/>
                </a:solidFill>
              </a:rPr>
              <a:t>T</a:t>
            </a:r>
            <a:r>
              <a:rPr lang="en-US" altLang="ko-KR" sz="2400" b="0" i="0" dirty="0">
                <a:solidFill>
                  <a:srgbClr val="2A2A2A"/>
                </a:solidFill>
                <a:effectLst/>
              </a:rPr>
              <a:t>he more knowledge-intensive the economic activity, the </a:t>
            </a:r>
            <a:r>
              <a:rPr lang="en-US" altLang="ko-KR" sz="2400" b="0" i="0" u="sng" dirty="0">
                <a:solidFill>
                  <a:srgbClr val="2A2A2A"/>
                </a:solidFill>
                <a:effectLst/>
              </a:rPr>
              <a:t>more geographically clustered</a:t>
            </a:r>
            <a:r>
              <a:rPr lang="en-US" altLang="ko-KR" sz="2400" b="0" i="0" dirty="0">
                <a:solidFill>
                  <a:srgbClr val="2A2A2A"/>
                </a:solidFill>
                <a:effectLst/>
              </a:rPr>
              <a:t> it tends to be. </a:t>
            </a:r>
            <a:endParaRPr lang="en-US" altLang="ko-KR" sz="2400" dirty="0">
              <a:solidFill>
                <a:srgbClr val="2A2A2A"/>
              </a:solidFill>
            </a:endParaRPr>
          </a:p>
          <a:p>
            <a:r>
              <a:rPr lang="en-US" altLang="ko-KR" sz="2400" b="0" i="0" dirty="0">
                <a:solidFill>
                  <a:srgbClr val="2A2A2A"/>
                </a:solidFill>
                <a:effectLst/>
              </a:rPr>
              <a:t>This </a:t>
            </a:r>
            <a:r>
              <a:rPr lang="en-US" altLang="ko-KR" sz="2400" b="0" i="0" u="sng" dirty="0">
                <a:solidFill>
                  <a:srgbClr val="2A2A2A"/>
                </a:solidFill>
                <a:effectLst/>
              </a:rPr>
              <a:t>tendency</a:t>
            </a:r>
            <a:r>
              <a:rPr lang="en-US" altLang="ko-KR" sz="2400" b="0" i="0" dirty="0">
                <a:solidFill>
                  <a:srgbClr val="2A2A2A"/>
                </a:solidFill>
                <a:effectLst/>
              </a:rPr>
              <a:t> toward spatial concentration has become more marked over time, not less.</a:t>
            </a:r>
          </a:p>
          <a:p>
            <a:pPr marL="0" indent="0">
              <a:buNone/>
            </a:pPr>
            <a:endParaRPr lang="en-US" sz="2400" dirty="0">
              <a:solidFill>
                <a:srgbClr val="2A2A2A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A2A2A"/>
                </a:solidFill>
                <a:sym typeface="Wingdings" panose="05000000000000000000" pitchFamily="2" charset="2"/>
              </a:rPr>
              <a:t> If so</a:t>
            </a:r>
            <a:r>
              <a:rPr lang="en-US" sz="2400" dirty="0">
                <a:solidFill>
                  <a:srgbClr val="2A2A2A"/>
                </a:solidFill>
              </a:rPr>
              <a:t>, isn't geographical proximity leading the innovation process</a:t>
            </a:r>
            <a:r>
              <a:rPr lang="en-US" altLang="ko-KR" sz="2400" dirty="0">
                <a:solidFill>
                  <a:srgbClr val="2A2A2A"/>
                </a:solidFill>
              </a:rPr>
              <a:t>?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8D0C9-DEB9-46AC-89D3-93BB7A59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9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8D0C9-DEB9-46AC-89D3-93BB7A59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03474" y="63036"/>
            <a:ext cx="3988526" cy="62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dirty="0"/>
              <a:t>1. Globality vs. Regionality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8F5C4A-D52B-40DF-BCA8-0FEB7BA0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Tacit knowledge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C0711-5232-450C-AC15-1B8DD874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35282"/>
            <a:ext cx="10970623" cy="1365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0" i="0" dirty="0">
                <a:solidFill>
                  <a:srgbClr val="2A2A2A"/>
                </a:solidFill>
                <a:effectLst/>
              </a:rPr>
              <a:t>“When everyone has relatively easy access to explicit/codified knowledge, the creation of unique capabilities and products </a:t>
            </a:r>
            <a:r>
              <a:rPr lang="en-US" altLang="ko-KR" sz="2400" b="0" i="0" u="sng" dirty="0">
                <a:solidFill>
                  <a:srgbClr val="2A2A2A"/>
                </a:solidFill>
                <a:effectLst/>
              </a:rPr>
              <a:t>depends on the production and use of tacit knowledge”</a:t>
            </a:r>
          </a:p>
          <a:p>
            <a:endParaRPr lang="en-US" sz="2400" dirty="0">
              <a:solidFill>
                <a:srgbClr val="2A2A2A"/>
              </a:solidFill>
            </a:endParaRPr>
          </a:p>
          <a:p>
            <a:r>
              <a:rPr lang="en-US" altLang="ko-KR" sz="2400" b="0" i="0" dirty="0">
                <a:solidFill>
                  <a:srgbClr val="2A2A2A"/>
                </a:solidFill>
                <a:effectLst/>
              </a:rPr>
              <a:t>Defies easy articulation or codification </a:t>
            </a:r>
            <a:r>
              <a:rPr lang="en-US" altLang="ko-KR" sz="2400" b="0" i="0" dirty="0">
                <a:solidFill>
                  <a:srgbClr val="2A2A2A"/>
                </a:solidFill>
                <a:effectLst/>
                <a:sym typeface="Wingdings" panose="05000000000000000000" pitchFamily="2" charset="2"/>
              </a:rPr>
              <a:t></a:t>
            </a:r>
            <a:r>
              <a:rPr lang="en-US" altLang="ko-KR" sz="2400" b="0" i="0" dirty="0">
                <a:solidFill>
                  <a:srgbClr val="2A2A2A"/>
                </a:solidFill>
                <a:effectLst/>
              </a:rPr>
              <a:t> difficult to exchange over long distances</a:t>
            </a:r>
          </a:p>
          <a:p>
            <a:r>
              <a:rPr lang="en-US" altLang="ko-KR" sz="2400" b="0" i="0" dirty="0">
                <a:solidFill>
                  <a:srgbClr val="2A2A2A"/>
                </a:solidFill>
                <a:effectLst/>
              </a:rPr>
              <a:t>Related to socially organized learning processes: the interactions and knowledge flows between economic entities</a:t>
            </a:r>
          </a:p>
        </p:txBody>
      </p:sp>
    </p:spTree>
    <p:extLst>
      <p:ext uri="{BB962C8B-B14F-4D97-AF65-F5344CB8AC3E}">
        <p14:creationId xmlns:p14="http://schemas.microsoft.com/office/powerpoint/2010/main" val="350888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8D0C9-DEB9-46AC-89D3-93BB7A59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03474" y="63036"/>
            <a:ext cx="3988526" cy="62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dirty="0"/>
              <a:t>1. Globality vs. Regionality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8F5C4A-D52B-40DF-BCA8-0FEB7BA0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Tacit knowledge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96860" y="1321356"/>
            <a:ext cx="4334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/>
              <a:t>Should it be physically concentrated?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C0711-5232-450C-AC15-1B8DD874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35282"/>
            <a:ext cx="10970623" cy="1365873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2A2A2A"/>
                </a:solidFill>
              </a:rPr>
              <a:t>Its transmission is best </a:t>
            </a:r>
            <a:r>
              <a:rPr lang="en-US" altLang="ko-KR" sz="2400" b="0" i="0" dirty="0">
                <a:solidFill>
                  <a:srgbClr val="2A2A2A"/>
                </a:solidFill>
                <a:effectLst/>
              </a:rPr>
              <a:t>shared through </a:t>
            </a:r>
            <a:r>
              <a:rPr lang="en-US" altLang="ko-KR" sz="2400" b="1" i="0" dirty="0">
                <a:solidFill>
                  <a:srgbClr val="2A2A2A"/>
                </a:solidFill>
                <a:effectLst/>
              </a:rPr>
              <a:t>face-to-face interaction </a:t>
            </a:r>
            <a:r>
              <a:rPr lang="en-US" altLang="ko-KR" sz="2400" b="0" i="0" dirty="0">
                <a:solidFill>
                  <a:srgbClr val="2A2A2A"/>
                </a:solidFill>
                <a:effectLst/>
              </a:rPr>
              <a:t>between partners who already share some basic commonalities.</a:t>
            </a:r>
          </a:p>
          <a:p>
            <a:r>
              <a:rPr lang="en-US" altLang="ko-KR" sz="2400" b="0" i="0" dirty="0">
                <a:solidFill>
                  <a:srgbClr val="2A2A2A"/>
                </a:solidFill>
                <a:effectLst/>
              </a:rPr>
              <a:t>Localized capabilities and intangible assets may strengthen the centripetal pull</a:t>
            </a:r>
          </a:p>
          <a:p>
            <a:endParaRPr lang="en-US" altLang="ko-KR" sz="2400" dirty="0">
              <a:solidFill>
                <a:srgbClr val="2A2A2A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2A2A2A"/>
                </a:solidFill>
                <a:sym typeface="Wingdings" panose="05000000000000000000" pitchFamily="2" charset="2"/>
              </a:rPr>
              <a:t>social asset support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2A2A2A"/>
                </a:solidFill>
                <a:sym typeface="Wingdings" panose="05000000000000000000" pitchFamily="2" charset="2"/>
              </a:rPr>
              <a:t>= </a:t>
            </a:r>
            <a:r>
              <a:rPr lang="en-US" altLang="ko-KR" sz="2400" b="0" i="0" dirty="0">
                <a:solidFill>
                  <a:srgbClr val="2A2A2A"/>
                </a:solidFill>
                <a:effectLst/>
              </a:rPr>
              <a:t>strong tendencies of path-dependent development </a:t>
            </a:r>
            <a:endParaRPr lang="en-US" altLang="ko-KR" sz="2400" b="0" i="0" dirty="0">
              <a:solidFill>
                <a:srgbClr val="2A2A2A"/>
              </a:solidFill>
              <a:effectLst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2A2A2A"/>
                </a:solidFill>
                <a:sym typeface="Wingdings" panose="05000000000000000000" pitchFamily="2" charset="2"/>
              </a:rPr>
              <a:t>= </a:t>
            </a:r>
            <a:r>
              <a:rPr lang="en-US" altLang="ko-KR" sz="2400" b="0" i="0" dirty="0">
                <a:solidFill>
                  <a:srgbClr val="2A2A2A"/>
                </a:solidFill>
                <a:effectLst/>
              </a:rPr>
              <a:t>be very difficult to emulate by would-be imitators in other regions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2A2A2A"/>
                </a:solidFill>
                <a:sym typeface="Wingdings" panose="05000000000000000000" pitchFamily="2" charset="2"/>
              </a:rPr>
              <a:t>= basis of global competitiveness (“</a:t>
            </a:r>
            <a:r>
              <a:rPr lang="en-US" altLang="ko-KR" sz="2400" b="0" i="0" dirty="0">
                <a:solidFill>
                  <a:srgbClr val="2A2A2A"/>
                </a:solidFill>
                <a:effectLst/>
              </a:rPr>
              <a:t>first mover” region)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916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8D0C9-DEB9-46AC-89D3-93BB7A59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8F5C4A-D52B-40DF-BCA8-0FEB7BA0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Knowledge bases &amp; Spatial proximity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C0711-5232-450C-AC15-1B8DD874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712"/>
            <a:ext cx="10515600" cy="1365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Two types of knowledge bases: “analytical" and “synthetic" 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</a:endParaRPr>
          </a:p>
          <a:p>
            <a:pPr marL="457200" indent="-457200">
              <a:buAutoNum type="arabicParenR"/>
            </a:pP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Synthetic knowledge base</a:t>
            </a:r>
          </a:p>
          <a:p>
            <a:pPr lvl="1"/>
            <a:r>
              <a:rPr lang="en-US" altLang="ko-KR" b="0" i="0" dirty="0">
                <a:solidFill>
                  <a:srgbClr val="2A2A2A"/>
                </a:solidFill>
                <a:effectLst/>
              </a:rPr>
              <a:t>application or novel combination of existing knowledge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</a:rPr>
              <a:t>customer and supplier interaction</a:t>
            </a:r>
          </a:p>
          <a:p>
            <a:pPr marL="457200" indent="-457200">
              <a:buAutoNum type="arabicParenR"/>
            </a:pP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Analytical knowledge base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</a:rPr>
              <a:t>scientific knowledge (reasonable processes such as models)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u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niversity-industrial </a:t>
            </a:r>
            <a:r>
              <a:rPr lang="en-US" altLang="ko-KR" dirty="0">
                <a:solidFill>
                  <a:srgbClr val="000000"/>
                </a:solidFill>
              </a:rPr>
              <a:t>n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etwork</a:t>
            </a:r>
          </a:p>
          <a:p>
            <a:pPr lvl="1"/>
            <a:r>
              <a:rPr lang="en-US" altLang="ko-KR" b="0" i="0" dirty="0">
                <a:solidFill>
                  <a:srgbClr val="2A2A2A"/>
                </a:solidFill>
                <a:effectLst/>
              </a:rPr>
              <a:t>are more often codified (or readily codifiable)</a:t>
            </a:r>
            <a:endParaRPr lang="en-US" altLang="ko-KR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</a:t>
            </a: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2400" b="0" i="0" dirty="0">
                <a:solidFill>
                  <a:srgbClr val="2A2A2A"/>
                </a:solidFill>
                <a:effectLst/>
              </a:rPr>
              <a:t>more widely distributed?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27557570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8D0C9-DEB9-46AC-89D3-93BB7A59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8F5C4A-D52B-40DF-BCA8-0FEB7BA0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Analytical knowledge 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C0711-5232-450C-AC15-1B8DD874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712"/>
            <a:ext cx="10515600" cy="1365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“… no less spatially concentrated than those forms of innovative economic activity based on synthetic types of knowledge“</a:t>
            </a:r>
          </a:p>
          <a:p>
            <a:pPr marL="0" indent="0">
              <a:buNone/>
            </a:pPr>
            <a:endParaRPr lang="en-US" altLang="ko-KR" sz="24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1) Knowledge spillover effects measured by indicators such as patent citations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	- </a:t>
            </a: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Patents more often cite other patents arising in the same city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2) If there is a star scientist (biology, pharmaceutics)	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	- T</a:t>
            </a: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he proportion of related start-ups around the area </a:t>
            </a:r>
            <a:r>
              <a:rPr lang="en-US" altLang="ko-KR" sz="2400" dirty="0">
                <a:solidFill>
                  <a:srgbClr val="000000"/>
                </a:solidFill>
              </a:rPr>
              <a:t>increases</a:t>
            </a:r>
            <a:endParaRPr lang="en-US" altLang="ko-KR"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0038010-6E65-4BFD-1EDB-139EC5FC5BBE}"/>
              </a:ext>
            </a:extLst>
          </p:cNvPr>
          <p:cNvSpPr txBox="1">
            <a:spLocks/>
          </p:cNvSpPr>
          <p:nvPr/>
        </p:nvSpPr>
        <p:spPr>
          <a:xfrm>
            <a:off x="7106194" y="63036"/>
            <a:ext cx="5085806" cy="622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/>
              <a:t>2. Knowledge bases &amp; Spatial proximity</a:t>
            </a:r>
          </a:p>
        </p:txBody>
      </p:sp>
    </p:spTree>
    <p:extLst>
      <p:ext uri="{BB962C8B-B14F-4D97-AF65-F5344CB8AC3E}">
        <p14:creationId xmlns:p14="http://schemas.microsoft.com/office/powerpoint/2010/main" val="2254466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8D0C9-DEB9-46AC-89D3-93BB7A59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8F5C4A-D52B-40DF-BCA8-0FEB7BA0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Analytical knowledge 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C0711-5232-450C-AC15-1B8DD874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712"/>
            <a:ext cx="10515600" cy="1365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1) </a:t>
            </a:r>
            <a:r>
              <a:rPr lang="en-US" altLang="ko-KR" sz="2400" b="0" i="0" u="sng" dirty="0">
                <a:solidFill>
                  <a:srgbClr val="000000"/>
                </a:solidFill>
                <a:effectLst/>
              </a:rPr>
              <a:t>Quickly and easily occur</a:t>
            </a: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 on local networks before knowledge presentation becomes global.</a:t>
            </a:r>
          </a:p>
          <a:p>
            <a:pPr marL="0" indent="0">
              <a:buNone/>
            </a:pPr>
            <a:endParaRPr lang="en-US" altLang="ko-KR" sz="24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2) Good for hiring </a:t>
            </a:r>
            <a:r>
              <a:rPr lang="en-US" altLang="ko-KR" sz="2400" b="0" i="0" u="sng" dirty="0">
                <a:solidFill>
                  <a:srgbClr val="000000"/>
                </a:solidFill>
                <a:effectLst/>
              </a:rPr>
              <a:t>highly educated workers</a:t>
            </a: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. Provide a local labor market </a:t>
            </a:r>
            <a:r>
              <a:rPr lang="en-US" altLang="ko-KR" sz="2400" dirty="0">
                <a:solidFill>
                  <a:srgbClr val="000000"/>
                </a:solidFill>
              </a:rPr>
              <a:t>which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is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rich and deep enough to promise a </a:t>
            </a:r>
            <a:r>
              <a:rPr lang="en-US" altLang="ko-KR" sz="2400" b="0" i="0" u="sng" dirty="0">
                <a:solidFill>
                  <a:srgbClr val="000000"/>
                </a:solidFill>
                <a:effectLst/>
              </a:rPr>
              <a:t>continuous employment opportunities</a:t>
            </a: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3) </a:t>
            </a:r>
            <a:r>
              <a:rPr lang="en-US" altLang="ko-KR" sz="2400" b="0" i="0" u="sng" dirty="0">
                <a:solidFill>
                  <a:srgbClr val="000000"/>
                </a:solidFill>
                <a:effectLst/>
              </a:rPr>
              <a:t>They want to work in </a:t>
            </a: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a high-level city, so they actually get together there. </a:t>
            </a:r>
            <a:endParaRPr lang="en-US" altLang="ko-KR"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0038010-6E65-4BFD-1EDB-139EC5FC5BBE}"/>
              </a:ext>
            </a:extLst>
          </p:cNvPr>
          <p:cNvSpPr txBox="1">
            <a:spLocks/>
          </p:cNvSpPr>
          <p:nvPr/>
        </p:nvSpPr>
        <p:spPr>
          <a:xfrm>
            <a:off x="7106194" y="63036"/>
            <a:ext cx="5085806" cy="622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/>
              <a:t>2. Knowledge bases &amp; Spatial proximity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C330B3-AF75-D434-74A5-C8C7D73F6940}"/>
              </a:ext>
            </a:extLst>
          </p:cNvPr>
          <p:cNvSpPr/>
          <p:nvPr/>
        </p:nvSpPr>
        <p:spPr>
          <a:xfrm>
            <a:off x="1696860" y="1321356"/>
            <a:ext cx="2482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/>
              <a:t>3 Expected reasons</a:t>
            </a:r>
          </a:p>
        </p:txBody>
      </p:sp>
    </p:spTree>
    <p:extLst>
      <p:ext uri="{BB962C8B-B14F-4D97-AF65-F5344CB8AC3E}">
        <p14:creationId xmlns:p14="http://schemas.microsoft.com/office/powerpoint/2010/main" val="24359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8D0C9-DEB9-46AC-89D3-93BB7A59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396E-E78F-4A0F-A7E9-030BFEBFF66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8F5C4A-D52B-40DF-BCA8-0FEB7BA0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Analytical knowledge 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C0711-5232-450C-AC15-1B8DD874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712"/>
            <a:ext cx="10515600" cy="1365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1) </a:t>
            </a: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Quickly and easily occur on local networks before knowledge presentation becomes global.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		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 e.g. </a:t>
            </a:r>
            <a:r>
              <a:rPr lang="en-US" altLang="ko-KR" sz="2400" dirty="0">
                <a:solidFill>
                  <a:srgbClr val="000000"/>
                </a:solidFill>
                <a:sym typeface="Wingdings" panose="05000000000000000000" pitchFamily="2" charset="2"/>
              </a:rPr>
              <a:t>knowledge</a:t>
            </a:r>
            <a:r>
              <a:rPr lang="ko-KR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sym typeface="Wingdings" panose="05000000000000000000" pitchFamily="2" charset="2"/>
              </a:rPr>
              <a:t>about</a:t>
            </a:r>
            <a:r>
              <a:rPr lang="ko-KR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sym typeface="Wingdings" panose="05000000000000000000" pitchFamily="2" charset="2"/>
              </a:rPr>
              <a:t>failure</a:t>
            </a:r>
            <a:endParaRPr lang="en-US" altLang="ko-KR" sz="24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2) Good for hiring highly educated workers. Provide a local labor market </a:t>
            </a:r>
            <a:r>
              <a:rPr lang="en-US" altLang="ko-KR" sz="2400" dirty="0">
                <a:solidFill>
                  <a:srgbClr val="000000"/>
                </a:solidFill>
              </a:rPr>
              <a:t>which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is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rich and deep enough to promise a continuous employment opportunities.</a:t>
            </a:r>
            <a:br>
              <a:rPr lang="en-US" altLang="ko-KR" sz="2400" dirty="0"/>
            </a:br>
            <a:r>
              <a:rPr lang="en-US" altLang="ko-KR" sz="2400" dirty="0"/>
              <a:t>		</a:t>
            </a:r>
            <a:r>
              <a:rPr lang="en-US" altLang="ko-KR" sz="2400" dirty="0">
                <a:sym typeface="Wingdings" panose="05000000000000000000" pitchFamily="2" charset="2"/>
              </a:rPr>
              <a:t> </a:t>
            </a:r>
            <a:r>
              <a:rPr lang="en-US" altLang="ko-KR" sz="2400" dirty="0" err="1">
                <a:sym typeface="Wingdings" panose="05000000000000000000" pitchFamily="2" charset="2"/>
              </a:rPr>
              <a:t>Innopolis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 err="1">
                <a:sym typeface="Wingdings" panose="05000000000000000000" pitchFamily="2" charset="2"/>
              </a:rPr>
              <a:t>Daedeok</a:t>
            </a:r>
            <a:r>
              <a:rPr lang="en-US" altLang="ko-KR" sz="2400" dirty="0">
                <a:sym typeface="Wingdings" panose="05000000000000000000" pitchFamily="2" charset="2"/>
              </a:rPr>
              <a:t>?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3) They want to work in a high-level city, so they actually get together there. 			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 e.g. </a:t>
            </a: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Florida's low immigration barrier</a:t>
            </a:r>
            <a:endParaRPr lang="en-US" altLang="ko-KR"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0038010-6E65-4BFD-1EDB-139EC5FC5BBE}"/>
              </a:ext>
            </a:extLst>
          </p:cNvPr>
          <p:cNvSpPr txBox="1">
            <a:spLocks/>
          </p:cNvSpPr>
          <p:nvPr/>
        </p:nvSpPr>
        <p:spPr>
          <a:xfrm>
            <a:off x="7106194" y="63036"/>
            <a:ext cx="5085806" cy="622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/>
              <a:t>2. Knowledge bases &amp; Spatial proximity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C330B3-AF75-D434-74A5-C8C7D73F6940}"/>
              </a:ext>
            </a:extLst>
          </p:cNvPr>
          <p:cNvSpPr/>
          <p:nvPr/>
        </p:nvSpPr>
        <p:spPr>
          <a:xfrm>
            <a:off x="1696860" y="1321356"/>
            <a:ext cx="2482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/>
              <a:t>3 Expected reasons</a:t>
            </a:r>
          </a:p>
        </p:txBody>
      </p:sp>
    </p:spTree>
    <p:extLst>
      <p:ext uri="{BB962C8B-B14F-4D97-AF65-F5344CB8AC3E}">
        <p14:creationId xmlns:p14="http://schemas.microsoft.com/office/powerpoint/2010/main" val="30774442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1038</ep:Words>
  <ep:PresentationFormat>와이드스크린</ep:PresentationFormat>
  <ep:Paragraphs>168</ep:Paragraphs>
  <ep:Slides>19</ep:Slides>
  <ep:Notes>19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Theme</vt:lpstr>
      <vt:lpstr>STP510A  Week IV) The Geography of Innovation: Regional Innovation Systems   Asheim, Rjorn, and Meric G. Gertler. 2012.</vt:lpstr>
      <vt:lpstr>슬라이드 2</vt:lpstr>
      <vt:lpstr>Globality vs. Regionality</vt:lpstr>
      <vt:lpstr>Tacit knowledge</vt:lpstr>
      <vt:lpstr>Tacit knowledge</vt:lpstr>
      <vt:lpstr>Knowledge bases &amp; Spatial proximity</vt:lpstr>
      <vt:lpstr>Analytical knowledge base</vt:lpstr>
      <vt:lpstr>Analytical knowledge base</vt:lpstr>
      <vt:lpstr>Analytical knowledge base</vt:lpstr>
      <vt:lpstr>슬라이드 10</vt:lpstr>
      <vt:lpstr>Innovation System</vt:lpstr>
      <vt:lpstr>Rational Innovation System (RIS)</vt:lpstr>
      <vt:lpstr>Substantive theoretical elements of RIS</vt:lpstr>
      <vt:lpstr>System (RIS)</vt:lpstr>
      <vt:lpstr>3 types of RIS</vt:lpstr>
      <vt:lpstr>Relation between RIS and NIS</vt:lpstr>
      <vt:lpstr>Cooke’s argument</vt:lpstr>
      <vt:lpstr>Alternative: “communities of practice”</vt:lpstr>
      <vt:lpstr>Remained Questions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2020-10-30T23:26:00.000</dcterms:created>
  <dc:creator>syk</dc:creator>
  <cp:lastModifiedBy>yb525</cp:lastModifiedBy>
  <dcterms:modified xsi:type="dcterms:W3CDTF">2022-09-21T06:37:31.950</dcterms:modified>
  <cp:revision>349</cp:revision>
  <dc:title>PowerPoint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