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305" r:id="rId2"/>
    <p:sldId id="322" r:id="rId3"/>
    <p:sldId id="323" r:id="rId4"/>
    <p:sldId id="324" r:id="rId5"/>
    <p:sldId id="325" r:id="rId6"/>
    <p:sldId id="326" r:id="rId7"/>
    <p:sldId id="339" r:id="rId8"/>
    <p:sldId id="340" r:id="rId9"/>
    <p:sldId id="328" r:id="rId10"/>
    <p:sldId id="329" r:id="rId11"/>
    <p:sldId id="336" r:id="rId12"/>
    <p:sldId id="333" r:id="rId13"/>
    <p:sldId id="331" r:id="rId14"/>
    <p:sldId id="332" r:id="rId15"/>
    <p:sldId id="334" r:id="rId16"/>
    <p:sldId id="335" r:id="rId17"/>
    <p:sldId id="337" r:id="rId18"/>
    <p:sldId id="338" r:id="rId19"/>
    <p:sldId id="306" r:id="rId20"/>
    <p:sldId id="307" r:id="rId21"/>
    <p:sldId id="312" r:id="rId22"/>
    <p:sldId id="341" r:id="rId23"/>
    <p:sldId id="309" r:id="rId24"/>
    <p:sldId id="310" r:id="rId25"/>
    <p:sldId id="311" r:id="rId26"/>
    <p:sldId id="313" r:id="rId27"/>
    <p:sldId id="314" r:id="rId28"/>
    <p:sldId id="315" r:id="rId29"/>
    <p:sldId id="316" r:id="rId30"/>
    <p:sldId id="317" r:id="rId31"/>
    <p:sldId id="319" r:id="rId32"/>
    <p:sldId id="348" r:id="rId33"/>
    <p:sldId id="320" r:id="rId34"/>
    <p:sldId id="327" r:id="rId35"/>
    <p:sldId id="343" r:id="rId36"/>
    <p:sldId id="349" r:id="rId37"/>
    <p:sldId id="344" r:id="rId38"/>
    <p:sldId id="345" r:id="rId39"/>
    <p:sldId id="346" r:id="rId40"/>
    <p:sldId id="347" r:id="rId41"/>
    <p:sldId id="342" r:id="rId42"/>
    <p:sldId id="32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8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B9B638-CBC2-4F80-A66C-F5FFAEDC508B}" type="doc">
      <dgm:prSet loTypeId="urn:microsoft.com/office/officeart/2009/3/layout/OpposingIdeas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5465944-DC38-401F-BF4A-FF89988FA7AC}">
      <dgm:prSet phldrT="[Text]"/>
      <dgm:spPr/>
      <dgm:t>
        <a:bodyPr/>
        <a:lstStyle/>
        <a:p>
          <a:r>
            <a:rPr lang="en-US" dirty="0">
              <a:latin typeface="Gill Sans MT" panose="020B0502020104020203" pitchFamily="34" charset="0"/>
            </a:rPr>
            <a:t>Silicon Valley</a:t>
          </a:r>
        </a:p>
      </dgm:t>
    </dgm:pt>
    <dgm:pt modelId="{D544DDBB-337F-48C1-AFF4-9CCBB75543A7}" type="parTrans" cxnId="{1DD228DD-4385-4169-A363-78A769706F01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5C304DCF-0C60-4A19-982D-AD5B20521DE3}" type="sibTrans" cxnId="{1DD228DD-4385-4169-A363-78A769706F01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A150B56E-DAC2-4A54-A33A-B8328183DCA6}">
      <dgm:prSet phldrT="[Text]" custT="1"/>
      <dgm:spPr/>
      <dgm:t>
        <a:bodyPr/>
        <a:lstStyle/>
        <a:p>
          <a:r>
            <a:rPr lang="en-US" sz="2200" dirty="0">
              <a:latin typeface="Gill Sans MT" panose="020B0502020104020203" pitchFamily="34" charset="0"/>
            </a:rPr>
            <a:t>- Open networks of communication and exchange Job mobility</a:t>
          </a:r>
        </a:p>
        <a:p>
          <a:r>
            <a:rPr lang="en-US" sz="2200" dirty="0">
              <a:latin typeface="Gill Sans MT" panose="020B0502020104020203" pitchFamily="34" charset="0"/>
            </a:rPr>
            <a:t>- Mingling at local business/social gatherings</a:t>
          </a:r>
        </a:p>
        <a:p>
          <a:r>
            <a:rPr lang="en-US" sz="2200" dirty="0">
              <a:latin typeface="Gill Sans MT" panose="020B0502020104020203" pitchFamily="34" charset="0"/>
            </a:rPr>
            <a:t>- “Laid back” about sharing of information/skills</a:t>
          </a:r>
        </a:p>
        <a:p>
          <a:r>
            <a:rPr lang="en-US" sz="2200" dirty="0">
              <a:latin typeface="Gill Sans MT" panose="020B0502020104020203" pitchFamily="34" charset="0"/>
            </a:rPr>
            <a:t>- Venture capital</a:t>
          </a:r>
        </a:p>
      </dgm:t>
    </dgm:pt>
    <dgm:pt modelId="{86BED7C4-73A9-4F4D-886A-6B71978BCDD9}" type="parTrans" cxnId="{640B4315-FCC2-4F0C-93A4-394F5DC1D830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28DFD120-F3F2-4D08-939C-0D803F9076BC}" type="sibTrans" cxnId="{640B4315-FCC2-4F0C-93A4-394F5DC1D830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3B0E1602-3040-46E5-9C09-43996E97813E}">
      <dgm:prSet phldrT="[Text]"/>
      <dgm:spPr/>
      <dgm:t>
        <a:bodyPr/>
        <a:lstStyle/>
        <a:p>
          <a:r>
            <a:rPr lang="en-US" dirty="0">
              <a:latin typeface="Gill Sans MT" panose="020B0502020104020203" pitchFamily="34" charset="0"/>
            </a:rPr>
            <a:t>Route 128</a:t>
          </a:r>
        </a:p>
      </dgm:t>
    </dgm:pt>
    <dgm:pt modelId="{F5DB8744-9B35-4844-AC86-00310287671D}" type="parTrans" cxnId="{FE77CDCD-E24D-446B-8793-915C6CB3E753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2093AE10-D2DD-4865-A766-76B07B15685D}" type="sibTrans" cxnId="{FE77CDCD-E24D-446B-8793-915C6CB3E753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32EB6DD2-5799-4CB9-98F0-6E1F6D465FA1}">
      <dgm:prSet phldrT="[Text]" custT="1"/>
      <dgm:spPr/>
      <dgm:t>
        <a:bodyPr/>
        <a:lstStyle/>
        <a:p>
          <a:r>
            <a:rPr lang="en-US" sz="2200" dirty="0">
              <a:latin typeface="Gill Sans MT" panose="020B0502020104020203" pitchFamily="34" charset="0"/>
            </a:rPr>
            <a:t>- Autarkic, vertically integrated companies</a:t>
          </a:r>
        </a:p>
        <a:p>
          <a:r>
            <a:rPr lang="en-US" sz="2200" dirty="0">
              <a:latin typeface="Gill Sans MT" panose="020B0502020104020203" pitchFamily="34" charset="0"/>
            </a:rPr>
            <a:t>- Stigma for job changes</a:t>
          </a:r>
        </a:p>
        <a:p>
          <a:r>
            <a:rPr lang="en-US" sz="2200" dirty="0">
              <a:latin typeface="Gill Sans MT" panose="020B0502020104020203" pitchFamily="34" charset="0"/>
            </a:rPr>
            <a:t>- Secretive, self-contained</a:t>
          </a:r>
        </a:p>
        <a:p>
          <a:r>
            <a:rPr lang="en-US" sz="2200" dirty="0">
              <a:latin typeface="Gill Sans MT" panose="020B0502020104020203" pitchFamily="34" charset="0"/>
            </a:rPr>
            <a:t>- Protectionist of IPR</a:t>
          </a:r>
        </a:p>
        <a:p>
          <a:r>
            <a:rPr lang="en-US" sz="2200" dirty="0">
              <a:latin typeface="Gill Sans MT" panose="020B0502020104020203" pitchFamily="34" charset="0"/>
            </a:rPr>
            <a:t>- Traditional financing</a:t>
          </a:r>
        </a:p>
      </dgm:t>
    </dgm:pt>
    <dgm:pt modelId="{761D172D-4C13-4C13-9C76-5D86B41B57E1}" type="parTrans" cxnId="{8CEB0363-DE15-4C7A-AA88-FED5FA5D7C1A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ECE7C47D-875D-4F7A-A5CE-AC9457E0C2ED}" type="sibTrans" cxnId="{8CEB0363-DE15-4C7A-AA88-FED5FA5D7C1A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A6340862-F47E-421F-A143-9A1478F56192}" type="pres">
      <dgm:prSet presAssocID="{39B9B638-CBC2-4F80-A66C-F5FFAEDC508B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</dgm:pt>
    <dgm:pt modelId="{F74338B0-FC65-4657-9584-B8B7275E960F}" type="pres">
      <dgm:prSet presAssocID="{39B9B638-CBC2-4F80-A66C-F5FFAEDC508B}" presName="Background" presStyleLbl="node1" presStyleIdx="0" presStyleCnt="1" custScaleY="151515"/>
      <dgm:spPr/>
    </dgm:pt>
    <dgm:pt modelId="{ABACAD8E-E87B-48CB-A947-5FDD198F5370}" type="pres">
      <dgm:prSet presAssocID="{39B9B638-CBC2-4F80-A66C-F5FFAEDC508B}" presName="Divider" presStyleLbl="callout" presStyleIdx="0" presStyleCnt="1"/>
      <dgm:spPr/>
    </dgm:pt>
    <dgm:pt modelId="{980CDBED-4EA4-453A-BF17-DC785BFF5717}" type="pres">
      <dgm:prSet presAssocID="{39B9B638-CBC2-4F80-A66C-F5FFAEDC508B}" presName="ChildText1" presStyleLbl="revTx" presStyleIdx="0" presStyleCnt="0" custLinFactNeighborX="551" custLinFactNeighborY="-16731">
        <dgm:presLayoutVars>
          <dgm:chMax val="0"/>
          <dgm:chPref val="0"/>
          <dgm:bulletEnabled val="1"/>
        </dgm:presLayoutVars>
      </dgm:prSet>
      <dgm:spPr/>
    </dgm:pt>
    <dgm:pt modelId="{9D717F31-E122-416C-9DBB-24D0F2E552BF}" type="pres">
      <dgm:prSet presAssocID="{39B9B638-CBC2-4F80-A66C-F5FFAEDC508B}" presName="ChildText2" presStyleLbl="revTx" presStyleIdx="0" presStyleCnt="0" custLinFactNeighborX="-1015" custLinFactNeighborY="-16428">
        <dgm:presLayoutVars>
          <dgm:chMax val="0"/>
          <dgm:chPref val="0"/>
          <dgm:bulletEnabled val="1"/>
        </dgm:presLayoutVars>
      </dgm:prSet>
      <dgm:spPr/>
    </dgm:pt>
    <dgm:pt modelId="{FA1EFBE1-DF02-4493-A50F-DA8244729321}" type="pres">
      <dgm:prSet presAssocID="{39B9B638-CBC2-4F80-A66C-F5FFAEDC508B}" presName="ParentText1" presStyleLbl="revTx" presStyleIdx="0" presStyleCnt="0">
        <dgm:presLayoutVars>
          <dgm:chMax val="1"/>
          <dgm:chPref val="1"/>
        </dgm:presLayoutVars>
      </dgm:prSet>
      <dgm:spPr/>
    </dgm:pt>
    <dgm:pt modelId="{F8031FEB-2B8F-4305-89C3-3FE71CBAF706}" type="pres">
      <dgm:prSet presAssocID="{39B9B638-CBC2-4F80-A66C-F5FFAEDC508B}" presName="ParentShape1" presStyleLbl="alignImgPlace1" presStyleIdx="0" presStyleCnt="2">
        <dgm:presLayoutVars/>
      </dgm:prSet>
      <dgm:spPr/>
    </dgm:pt>
    <dgm:pt modelId="{66BFC8F9-38CD-48FA-9A92-2924032E6C8B}" type="pres">
      <dgm:prSet presAssocID="{39B9B638-CBC2-4F80-A66C-F5FFAEDC508B}" presName="ParentText2" presStyleLbl="revTx" presStyleIdx="0" presStyleCnt="0">
        <dgm:presLayoutVars>
          <dgm:chMax val="1"/>
          <dgm:chPref val="1"/>
        </dgm:presLayoutVars>
      </dgm:prSet>
      <dgm:spPr/>
    </dgm:pt>
    <dgm:pt modelId="{26B28D19-B7BC-49BF-A301-0692E1ED6A2E}" type="pres">
      <dgm:prSet presAssocID="{39B9B638-CBC2-4F80-A66C-F5FFAEDC508B}" presName="ParentShape2" presStyleLbl="alignImgPlace1" presStyleIdx="1" presStyleCnt="2">
        <dgm:presLayoutVars/>
      </dgm:prSet>
      <dgm:spPr/>
    </dgm:pt>
  </dgm:ptLst>
  <dgm:cxnLst>
    <dgm:cxn modelId="{6D723C08-E046-4564-AB83-205F7B7AEF05}" type="presOf" srcId="{32EB6DD2-5799-4CB9-98F0-6E1F6D465FA1}" destId="{9D717F31-E122-416C-9DBB-24D0F2E552BF}" srcOrd="0" destOrd="0" presId="urn:microsoft.com/office/officeart/2009/3/layout/OpposingIdeas"/>
    <dgm:cxn modelId="{640B4315-FCC2-4F0C-93A4-394F5DC1D830}" srcId="{15465944-DC38-401F-BF4A-FF89988FA7AC}" destId="{A150B56E-DAC2-4A54-A33A-B8328183DCA6}" srcOrd="0" destOrd="0" parTransId="{86BED7C4-73A9-4F4D-886A-6B71978BCDD9}" sibTransId="{28DFD120-F3F2-4D08-939C-0D803F9076BC}"/>
    <dgm:cxn modelId="{58F0AF38-B3E6-48EF-B609-4F541A92BB54}" type="presOf" srcId="{3B0E1602-3040-46E5-9C09-43996E97813E}" destId="{66BFC8F9-38CD-48FA-9A92-2924032E6C8B}" srcOrd="0" destOrd="0" presId="urn:microsoft.com/office/officeart/2009/3/layout/OpposingIdeas"/>
    <dgm:cxn modelId="{8CEB0363-DE15-4C7A-AA88-FED5FA5D7C1A}" srcId="{3B0E1602-3040-46E5-9C09-43996E97813E}" destId="{32EB6DD2-5799-4CB9-98F0-6E1F6D465FA1}" srcOrd="0" destOrd="0" parTransId="{761D172D-4C13-4C13-9C76-5D86B41B57E1}" sibTransId="{ECE7C47D-875D-4F7A-A5CE-AC9457E0C2ED}"/>
    <dgm:cxn modelId="{FE62E766-CAB3-4C7B-86D5-7CDF660BBC67}" type="presOf" srcId="{15465944-DC38-401F-BF4A-FF89988FA7AC}" destId="{F8031FEB-2B8F-4305-89C3-3FE71CBAF706}" srcOrd="1" destOrd="0" presId="urn:microsoft.com/office/officeart/2009/3/layout/OpposingIdeas"/>
    <dgm:cxn modelId="{46BFCA6A-0205-4B37-ADE0-5C5E7C481191}" type="presOf" srcId="{39B9B638-CBC2-4F80-A66C-F5FFAEDC508B}" destId="{A6340862-F47E-421F-A143-9A1478F56192}" srcOrd="0" destOrd="0" presId="urn:microsoft.com/office/officeart/2009/3/layout/OpposingIdeas"/>
    <dgm:cxn modelId="{49AF8C88-28E9-4691-887B-82E793C043A8}" type="presOf" srcId="{3B0E1602-3040-46E5-9C09-43996E97813E}" destId="{26B28D19-B7BC-49BF-A301-0692E1ED6A2E}" srcOrd="1" destOrd="0" presId="urn:microsoft.com/office/officeart/2009/3/layout/OpposingIdeas"/>
    <dgm:cxn modelId="{DAC5888F-8B0A-4699-BA33-DCFD4F04A2E9}" type="presOf" srcId="{15465944-DC38-401F-BF4A-FF89988FA7AC}" destId="{FA1EFBE1-DF02-4493-A50F-DA8244729321}" srcOrd="0" destOrd="0" presId="urn:microsoft.com/office/officeart/2009/3/layout/OpposingIdeas"/>
    <dgm:cxn modelId="{46C74AA6-F9E5-4618-B1E1-7A1DD727C081}" type="presOf" srcId="{A150B56E-DAC2-4A54-A33A-B8328183DCA6}" destId="{980CDBED-4EA4-453A-BF17-DC785BFF5717}" srcOrd="0" destOrd="0" presId="urn:microsoft.com/office/officeart/2009/3/layout/OpposingIdeas"/>
    <dgm:cxn modelId="{FE77CDCD-E24D-446B-8793-915C6CB3E753}" srcId="{39B9B638-CBC2-4F80-A66C-F5FFAEDC508B}" destId="{3B0E1602-3040-46E5-9C09-43996E97813E}" srcOrd="1" destOrd="0" parTransId="{F5DB8744-9B35-4844-AC86-00310287671D}" sibTransId="{2093AE10-D2DD-4865-A766-76B07B15685D}"/>
    <dgm:cxn modelId="{1DD228DD-4385-4169-A363-78A769706F01}" srcId="{39B9B638-CBC2-4F80-A66C-F5FFAEDC508B}" destId="{15465944-DC38-401F-BF4A-FF89988FA7AC}" srcOrd="0" destOrd="0" parTransId="{D544DDBB-337F-48C1-AFF4-9CCBB75543A7}" sibTransId="{5C304DCF-0C60-4A19-982D-AD5B20521DE3}"/>
    <dgm:cxn modelId="{B8D143AA-C469-4589-9690-6A1D971DF2A5}" type="presParOf" srcId="{A6340862-F47E-421F-A143-9A1478F56192}" destId="{F74338B0-FC65-4657-9584-B8B7275E960F}" srcOrd="0" destOrd="0" presId="urn:microsoft.com/office/officeart/2009/3/layout/OpposingIdeas"/>
    <dgm:cxn modelId="{1F65714E-90F8-42C7-AFD2-12FCD87CB1A2}" type="presParOf" srcId="{A6340862-F47E-421F-A143-9A1478F56192}" destId="{ABACAD8E-E87B-48CB-A947-5FDD198F5370}" srcOrd="1" destOrd="0" presId="urn:microsoft.com/office/officeart/2009/3/layout/OpposingIdeas"/>
    <dgm:cxn modelId="{5892B420-D6D8-4B43-B020-85DB78601644}" type="presParOf" srcId="{A6340862-F47E-421F-A143-9A1478F56192}" destId="{980CDBED-4EA4-453A-BF17-DC785BFF5717}" srcOrd="2" destOrd="0" presId="urn:microsoft.com/office/officeart/2009/3/layout/OpposingIdeas"/>
    <dgm:cxn modelId="{6359F204-C8F8-4184-8559-7B0EE16FD7B6}" type="presParOf" srcId="{A6340862-F47E-421F-A143-9A1478F56192}" destId="{9D717F31-E122-416C-9DBB-24D0F2E552BF}" srcOrd="3" destOrd="0" presId="urn:microsoft.com/office/officeart/2009/3/layout/OpposingIdeas"/>
    <dgm:cxn modelId="{16C0752F-1C8C-4A2E-A78E-9B8180CC0D03}" type="presParOf" srcId="{A6340862-F47E-421F-A143-9A1478F56192}" destId="{FA1EFBE1-DF02-4493-A50F-DA8244729321}" srcOrd="4" destOrd="0" presId="urn:microsoft.com/office/officeart/2009/3/layout/OpposingIdeas"/>
    <dgm:cxn modelId="{1827A1F5-BA1E-4DB3-ACF8-AF81ADE59918}" type="presParOf" srcId="{A6340862-F47E-421F-A143-9A1478F56192}" destId="{F8031FEB-2B8F-4305-89C3-3FE71CBAF706}" srcOrd="5" destOrd="0" presId="urn:microsoft.com/office/officeart/2009/3/layout/OpposingIdeas"/>
    <dgm:cxn modelId="{C6593A47-8FAB-4253-8DEC-FA68691AB8F3}" type="presParOf" srcId="{A6340862-F47E-421F-A143-9A1478F56192}" destId="{66BFC8F9-38CD-48FA-9A92-2924032E6C8B}" srcOrd="6" destOrd="0" presId="urn:microsoft.com/office/officeart/2009/3/layout/OpposingIdeas"/>
    <dgm:cxn modelId="{17CBF9F7-B122-4674-8C08-32B6E513A797}" type="presParOf" srcId="{A6340862-F47E-421F-A143-9A1478F56192}" destId="{26B28D19-B7BC-49BF-A301-0692E1ED6A2E}" srcOrd="7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C653DB-EB6E-45CF-A210-9E65BCCA276B}" type="doc">
      <dgm:prSet loTypeId="urn:microsoft.com/office/officeart/2005/8/layout/cycle8" loCatId="cycle" qsTypeId="urn:microsoft.com/office/officeart/2005/8/quickstyle/simple1" qsCatId="simple" csTypeId="urn:microsoft.com/office/officeart/2005/8/colors/accent1_1" csCatId="accent1" phldr="1"/>
      <dgm:spPr/>
    </dgm:pt>
    <dgm:pt modelId="{0D495905-68D7-44E6-908A-B4421663CC4D}">
      <dgm:prSet phldrT="[Text]"/>
      <dgm:spPr/>
      <dgm:t>
        <a:bodyPr/>
        <a:lstStyle/>
        <a:p>
          <a:r>
            <a:rPr lang="en-US" dirty="0">
              <a:latin typeface="Gill Sans MT" panose="020B0502020104020203" pitchFamily="34" charset="0"/>
            </a:rPr>
            <a:t>Quality of life (lifestyle amenities)</a:t>
          </a:r>
        </a:p>
      </dgm:t>
    </dgm:pt>
    <dgm:pt modelId="{EA4EAFA5-E6FB-4981-82FE-0693D1F02D86}" type="parTrans" cxnId="{6728310F-4F80-4A70-BDA2-3AFE6BBB788E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7E2AC54E-630B-4570-A051-A73702B1E2BF}" type="sibTrans" cxnId="{6728310F-4F80-4A70-BDA2-3AFE6BBB788E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35BC153E-A8D2-4519-957B-E57BDBA2C60A}">
      <dgm:prSet phldrT="[Text]"/>
      <dgm:spPr/>
      <dgm:t>
        <a:bodyPr/>
        <a:lstStyle/>
        <a:p>
          <a:r>
            <a:rPr lang="en-US" dirty="0">
              <a:latin typeface="Gill Sans MT" panose="020B0502020104020203" pitchFamily="34" charset="0"/>
            </a:rPr>
            <a:t>Economic opportunities</a:t>
          </a:r>
        </a:p>
        <a:p>
          <a:r>
            <a:rPr lang="en-US" dirty="0">
              <a:latin typeface="Gill Sans MT" panose="020B0502020104020203" pitchFamily="34" charset="0"/>
            </a:rPr>
            <a:t>(Jobs, wages…)</a:t>
          </a:r>
        </a:p>
      </dgm:t>
    </dgm:pt>
    <dgm:pt modelId="{D4F51B73-DD06-467E-B70D-054376B05E5E}" type="parTrans" cxnId="{E8B6E68B-4DCA-41DD-AA32-396CCBCEE731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9D2F742D-806F-4EB7-89AB-C465CA28A699}" type="sibTrans" cxnId="{E8B6E68B-4DCA-41DD-AA32-396CCBCEE731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A8F257AC-ABA0-418C-A160-E3BF82454527}" type="pres">
      <dgm:prSet presAssocID="{A3C653DB-EB6E-45CF-A210-9E65BCCA276B}" presName="compositeShape" presStyleCnt="0">
        <dgm:presLayoutVars>
          <dgm:chMax val="7"/>
          <dgm:dir/>
          <dgm:resizeHandles val="exact"/>
        </dgm:presLayoutVars>
      </dgm:prSet>
      <dgm:spPr/>
    </dgm:pt>
    <dgm:pt modelId="{DBBF9905-F256-4A8B-BAA1-6DE9B9EC56BB}" type="pres">
      <dgm:prSet presAssocID="{A3C653DB-EB6E-45CF-A210-9E65BCCA276B}" presName="wedge1" presStyleLbl="node1" presStyleIdx="0" presStyleCnt="2"/>
      <dgm:spPr/>
    </dgm:pt>
    <dgm:pt modelId="{885FDECD-8B81-47FC-BF56-602218A1DBC3}" type="pres">
      <dgm:prSet presAssocID="{A3C653DB-EB6E-45CF-A210-9E65BCCA276B}" presName="dummy1a" presStyleCnt="0"/>
      <dgm:spPr/>
    </dgm:pt>
    <dgm:pt modelId="{C6EA1D02-9DEE-4D9B-B5D6-981F1A84AB29}" type="pres">
      <dgm:prSet presAssocID="{A3C653DB-EB6E-45CF-A210-9E65BCCA276B}" presName="dummy1b" presStyleCnt="0"/>
      <dgm:spPr/>
    </dgm:pt>
    <dgm:pt modelId="{5D307E9C-5C52-4979-8537-AC1D995F7724}" type="pres">
      <dgm:prSet presAssocID="{A3C653DB-EB6E-45CF-A210-9E65BCCA276B}" presName="wedge1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4464F256-CDBB-4549-B0BE-80A4A940A3D1}" type="pres">
      <dgm:prSet presAssocID="{A3C653DB-EB6E-45CF-A210-9E65BCCA276B}" presName="wedge2" presStyleLbl="node1" presStyleIdx="1" presStyleCnt="2"/>
      <dgm:spPr/>
    </dgm:pt>
    <dgm:pt modelId="{9DA067E4-6876-404B-B91D-D38A3E4FD39D}" type="pres">
      <dgm:prSet presAssocID="{A3C653DB-EB6E-45CF-A210-9E65BCCA276B}" presName="dummy2a" presStyleCnt="0"/>
      <dgm:spPr/>
    </dgm:pt>
    <dgm:pt modelId="{4F42DD60-8FA0-4706-9E2B-04334BC62B27}" type="pres">
      <dgm:prSet presAssocID="{A3C653DB-EB6E-45CF-A210-9E65BCCA276B}" presName="dummy2b" presStyleCnt="0"/>
      <dgm:spPr/>
    </dgm:pt>
    <dgm:pt modelId="{E6F9E2A9-425F-4D5F-8D51-61AEFD962116}" type="pres">
      <dgm:prSet presAssocID="{A3C653DB-EB6E-45CF-A210-9E65BCCA276B}" presName="wedge2Tx" presStyleLbl="node1" presStyleIdx="1" presStyleCnt="2">
        <dgm:presLayoutVars>
          <dgm:chMax val="0"/>
          <dgm:chPref val="0"/>
          <dgm:bulletEnabled val="1"/>
        </dgm:presLayoutVars>
      </dgm:prSet>
      <dgm:spPr/>
    </dgm:pt>
    <dgm:pt modelId="{974E510B-7466-4762-B915-84E1F1BF7B94}" type="pres">
      <dgm:prSet presAssocID="{7E2AC54E-630B-4570-A051-A73702B1E2BF}" presName="arrowWedge1" presStyleLbl="fgSibTrans2D1" presStyleIdx="0" presStyleCnt="2"/>
      <dgm:spPr/>
    </dgm:pt>
    <dgm:pt modelId="{D76A98C0-6B5B-4618-A7D5-B2E1F72C303A}" type="pres">
      <dgm:prSet presAssocID="{9D2F742D-806F-4EB7-89AB-C465CA28A699}" presName="arrowWedge2" presStyleLbl="fgSibTrans2D1" presStyleIdx="1" presStyleCnt="2"/>
      <dgm:spPr/>
    </dgm:pt>
  </dgm:ptLst>
  <dgm:cxnLst>
    <dgm:cxn modelId="{6728310F-4F80-4A70-BDA2-3AFE6BBB788E}" srcId="{A3C653DB-EB6E-45CF-A210-9E65BCCA276B}" destId="{0D495905-68D7-44E6-908A-B4421663CC4D}" srcOrd="0" destOrd="0" parTransId="{EA4EAFA5-E6FB-4981-82FE-0693D1F02D86}" sibTransId="{7E2AC54E-630B-4570-A051-A73702B1E2BF}"/>
    <dgm:cxn modelId="{E8B6E68B-4DCA-41DD-AA32-396CCBCEE731}" srcId="{A3C653DB-EB6E-45CF-A210-9E65BCCA276B}" destId="{35BC153E-A8D2-4519-957B-E57BDBA2C60A}" srcOrd="1" destOrd="0" parTransId="{D4F51B73-DD06-467E-B70D-054376B05E5E}" sibTransId="{9D2F742D-806F-4EB7-89AB-C465CA28A699}"/>
    <dgm:cxn modelId="{FAA64DA2-8744-498E-9332-FA928508E8F8}" type="presOf" srcId="{0D495905-68D7-44E6-908A-B4421663CC4D}" destId="{5D307E9C-5C52-4979-8537-AC1D995F7724}" srcOrd="1" destOrd="0" presId="urn:microsoft.com/office/officeart/2005/8/layout/cycle8"/>
    <dgm:cxn modelId="{8D58D5B2-A6CD-4BC1-B70E-3EFAE629C893}" type="presOf" srcId="{35BC153E-A8D2-4519-957B-E57BDBA2C60A}" destId="{4464F256-CDBB-4549-B0BE-80A4A940A3D1}" srcOrd="0" destOrd="0" presId="urn:microsoft.com/office/officeart/2005/8/layout/cycle8"/>
    <dgm:cxn modelId="{8BA212E2-4C4F-4888-9991-05825FC4831D}" type="presOf" srcId="{35BC153E-A8D2-4519-957B-E57BDBA2C60A}" destId="{E6F9E2A9-425F-4D5F-8D51-61AEFD962116}" srcOrd="1" destOrd="0" presId="urn:microsoft.com/office/officeart/2005/8/layout/cycle8"/>
    <dgm:cxn modelId="{F6ED15E9-881E-4C69-BA68-ECFEC9D57018}" type="presOf" srcId="{0D495905-68D7-44E6-908A-B4421663CC4D}" destId="{DBBF9905-F256-4A8B-BAA1-6DE9B9EC56BB}" srcOrd="0" destOrd="0" presId="urn:microsoft.com/office/officeart/2005/8/layout/cycle8"/>
    <dgm:cxn modelId="{4D5438FF-E0FF-4DA2-80EF-ACF048EF5A9B}" type="presOf" srcId="{A3C653DB-EB6E-45CF-A210-9E65BCCA276B}" destId="{A8F257AC-ABA0-418C-A160-E3BF82454527}" srcOrd="0" destOrd="0" presId="urn:microsoft.com/office/officeart/2005/8/layout/cycle8"/>
    <dgm:cxn modelId="{309381BF-162C-45DA-B83F-208A6712213F}" type="presParOf" srcId="{A8F257AC-ABA0-418C-A160-E3BF82454527}" destId="{DBBF9905-F256-4A8B-BAA1-6DE9B9EC56BB}" srcOrd="0" destOrd="0" presId="urn:microsoft.com/office/officeart/2005/8/layout/cycle8"/>
    <dgm:cxn modelId="{F622757B-E2EB-4F6B-BD28-1F00594B18DF}" type="presParOf" srcId="{A8F257AC-ABA0-418C-A160-E3BF82454527}" destId="{885FDECD-8B81-47FC-BF56-602218A1DBC3}" srcOrd="1" destOrd="0" presId="urn:microsoft.com/office/officeart/2005/8/layout/cycle8"/>
    <dgm:cxn modelId="{F007B551-5661-4E98-8EB1-5EC245C8AEB1}" type="presParOf" srcId="{A8F257AC-ABA0-418C-A160-E3BF82454527}" destId="{C6EA1D02-9DEE-4D9B-B5D6-981F1A84AB29}" srcOrd="2" destOrd="0" presId="urn:microsoft.com/office/officeart/2005/8/layout/cycle8"/>
    <dgm:cxn modelId="{F0F5EE24-058C-4A21-B91E-EFDB9D0B081B}" type="presParOf" srcId="{A8F257AC-ABA0-418C-A160-E3BF82454527}" destId="{5D307E9C-5C52-4979-8537-AC1D995F7724}" srcOrd="3" destOrd="0" presId="urn:microsoft.com/office/officeart/2005/8/layout/cycle8"/>
    <dgm:cxn modelId="{8911F530-2D3C-4DF1-9DCA-7DC1923739F6}" type="presParOf" srcId="{A8F257AC-ABA0-418C-A160-E3BF82454527}" destId="{4464F256-CDBB-4549-B0BE-80A4A940A3D1}" srcOrd="4" destOrd="0" presId="urn:microsoft.com/office/officeart/2005/8/layout/cycle8"/>
    <dgm:cxn modelId="{DE59B17B-CD1C-4D6B-95CD-EA24B5A9CF08}" type="presParOf" srcId="{A8F257AC-ABA0-418C-A160-E3BF82454527}" destId="{9DA067E4-6876-404B-B91D-D38A3E4FD39D}" srcOrd="5" destOrd="0" presId="urn:microsoft.com/office/officeart/2005/8/layout/cycle8"/>
    <dgm:cxn modelId="{0B8833BF-5FAA-4C8A-B6B8-281CEE36C391}" type="presParOf" srcId="{A8F257AC-ABA0-418C-A160-E3BF82454527}" destId="{4F42DD60-8FA0-4706-9E2B-04334BC62B27}" srcOrd="6" destOrd="0" presId="urn:microsoft.com/office/officeart/2005/8/layout/cycle8"/>
    <dgm:cxn modelId="{02C21EA6-7B46-4445-A1BD-7A996A49961F}" type="presParOf" srcId="{A8F257AC-ABA0-418C-A160-E3BF82454527}" destId="{E6F9E2A9-425F-4D5F-8D51-61AEFD962116}" srcOrd="7" destOrd="0" presId="urn:microsoft.com/office/officeart/2005/8/layout/cycle8"/>
    <dgm:cxn modelId="{4A0BB99D-E91A-48A7-81E1-8AFE8710D4A6}" type="presParOf" srcId="{A8F257AC-ABA0-418C-A160-E3BF82454527}" destId="{974E510B-7466-4762-B915-84E1F1BF7B94}" srcOrd="8" destOrd="0" presId="urn:microsoft.com/office/officeart/2005/8/layout/cycle8"/>
    <dgm:cxn modelId="{BAE18D7C-5936-46D0-B132-DDCFE570FA1D}" type="presParOf" srcId="{A8F257AC-ABA0-418C-A160-E3BF82454527}" destId="{D76A98C0-6B5B-4618-A7D5-B2E1F72C303A}" srcOrd="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40670E-89F0-4CA0-A901-E5D895D7DF3C}" type="doc">
      <dgm:prSet loTypeId="urn:microsoft.com/office/officeart/2005/8/layout/arrow5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42940DB5-B296-476B-881A-DB1731FA7BA7}">
      <dgm:prSet phldrT="[Text]"/>
      <dgm:spPr/>
      <dgm:t>
        <a:bodyPr/>
        <a:lstStyle/>
        <a:p>
          <a:r>
            <a:rPr lang="en-US" altLang="ko-KR" b="0" i="0" dirty="0">
              <a:solidFill>
                <a:srgbClr val="2A2A2A"/>
              </a:solidFill>
              <a:effectLst/>
              <a:latin typeface="Gill Sans MT" panose="020B0502020104020203" pitchFamily="34" charset="0"/>
            </a:rPr>
            <a:t>Coordinated market economies (CMEs) on the macro level support cooperative, long-term, and consensus-based relations between private as well as public actors.</a:t>
          </a:r>
          <a:endParaRPr lang="en-US" dirty="0">
            <a:latin typeface="Gill Sans MT" panose="020B0502020104020203" pitchFamily="34" charset="0"/>
          </a:endParaRPr>
        </a:p>
      </dgm:t>
    </dgm:pt>
    <dgm:pt modelId="{F247EEF9-E002-433D-A886-F6AAE9C3AE07}" type="parTrans" cxnId="{A7BECB98-32F7-4CC0-89B2-F9A423600BB1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2E8F7E46-36E9-4B7C-A17A-66AC03308E8D}" type="sibTrans" cxnId="{A7BECB98-32F7-4CC0-89B2-F9A423600BB1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1DEC0C18-02E2-45EB-A357-4BF3E7E907DD}">
      <dgm:prSet phldrT="[Text]"/>
      <dgm:spPr/>
      <dgm:t>
        <a:bodyPr/>
        <a:lstStyle/>
        <a:p>
          <a:r>
            <a:rPr lang="en-US" altLang="ko-KR" dirty="0">
              <a:solidFill>
                <a:srgbClr val="2A2A2A"/>
              </a:solidFill>
              <a:latin typeface="Gill Sans MT" panose="020B0502020104020203" pitchFamily="34" charset="0"/>
            </a:rPr>
            <a:t>L</a:t>
          </a:r>
          <a:r>
            <a:rPr lang="en-US" altLang="ko-KR" b="0" i="0" dirty="0">
              <a:solidFill>
                <a:srgbClr val="2A2A2A"/>
              </a:solidFill>
              <a:effectLst/>
              <a:latin typeface="Gill Sans MT" panose="020B0502020104020203" pitchFamily="34" charset="0"/>
            </a:rPr>
            <a:t>iberal market economies (LMEs) promote competitive adjustment to new requirements and opportunities with short-term financial incentives.</a:t>
          </a:r>
          <a:endParaRPr lang="en-US" dirty="0">
            <a:latin typeface="Gill Sans MT" panose="020B0502020104020203" pitchFamily="34" charset="0"/>
          </a:endParaRPr>
        </a:p>
      </dgm:t>
    </dgm:pt>
    <dgm:pt modelId="{7A93BFAA-4FF1-4BB5-9817-8802F484F0E1}" type="parTrans" cxnId="{BEA0FAE0-5C5F-45A7-BA6A-F637116C63E8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0E632A31-CDD0-449A-A11A-6B0F16A9964B}" type="sibTrans" cxnId="{BEA0FAE0-5C5F-45A7-BA6A-F637116C63E8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A48C6478-C35E-40FD-975E-D38DC49E9EFF}" type="pres">
      <dgm:prSet presAssocID="{0840670E-89F0-4CA0-A901-E5D895D7DF3C}" presName="diagram" presStyleCnt="0">
        <dgm:presLayoutVars>
          <dgm:dir/>
          <dgm:resizeHandles val="exact"/>
        </dgm:presLayoutVars>
      </dgm:prSet>
      <dgm:spPr/>
    </dgm:pt>
    <dgm:pt modelId="{7E49165B-5D14-40D2-8F76-E5975D310AB1}" type="pres">
      <dgm:prSet presAssocID="{42940DB5-B296-476B-881A-DB1731FA7BA7}" presName="arrow" presStyleLbl="node1" presStyleIdx="0" presStyleCnt="2">
        <dgm:presLayoutVars>
          <dgm:bulletEnabled val="1"/>
        </dgm:presLayoutVars>
      </dgm:prSet>
      <dgm:spPr/>
    </dgm:pt>
    <dgm:pt modelId="{6E8095D9-7A47-4A02-BF43-44D4D1CCFA0E}" type="pres">
      <dgm:prSet presAssocID="{1DEC0C18-02E2-45EB-A357-4BF3E7E907DD}" presName="arrow" presStyleLbl="node1" presStyleIdx="1" presStyleCnt="2">
        <dgm:presLayoutVars>
          <dgm:bulletEnabled val="1"/>
        </dgm:presLayoutVars>
      </dgm:prSet>
      <dgm:spPr/>
    </dgm:pt>
  </dgm:ptLst>
  <dgm:cxnLst>
    <dgm:cxn modelId="{35DC2471-6491-479C-890B-233752764562}" type="presOf" srcId="{42940DB5-B296-476B-881A-DB1731FA7BA7}" destId="{7E49165B-5D14-40D2-8F76-E5975D310AB1}" srcOrd="0" destOrd="0" presId="urn:microsoft.com/office/officeart/2005/8/layout/arrow5"/>
    <dgm:cxn modelId="{A7BECB98-32F7-4CC0-89B2-F9A423600BB1}" srcId="{0840670E-89F0-4CA0-A901-E5D895D7DF3C}" destId="{42940DB5-B296-476B-881A-DB1731FA7BA7}" srcOrd="0" destOrd="0" parTransId="{F247EEF9-E002-433D-A886-F6AAE9C3AE07}" sibTransId="{2E8F7E46-36E9-4B7C-A17A-66AC03308E8D}"/>
    <dgm:cxn modelId="{4F732899-1D74-4809-8BD3-35B206B00861}" type="presOf" srcId="{1DEC0C18-02E2-45EB-A357-4BF3E7E907DD}" destId="{6E8095D9-7A47-4A02-BF43-44D4D1CCFA0E}" srcOrd="0" destOrd="0" presId="urn:microsoft.com/office/officeart/2005/8/layout/arrow5"/>
    <dgm:cxn modelId="{BEA0FAE0-5C5F-45A7-BA6A-F637116C63E8}" srcId="{0840670E-89F0-4CA0-A901-E5D895D7DF3C}" destId="{1DEC0C18-02E2-45EB-A357-4BF3E7E907DD}" srcOrd="1" destOrd="0" parTransId="{7A93BFAA-4FF1-4BB5-9817-8802F484F0E1}" sibTransId="{0E632A31-CDD0-449A-A11A-6B0F16A9964B}"/>
    <dgm:cxn modelId="{063391E7-BE7F-4408-B446-A8FA03078354}" type="presOf" srcId="{0840670E-89F0-4CA0-A901-E5D895D7DF3C}" destId="{A48C6478-C35E-40FD-975E-D38DC49E9EFF}" srcOrd="0" destOrd="0" presId="urn:microsoft.com/office/officeart/2005/8/layout/arrow5"/>
    <dgm:cxn modelId="{D1BC8FCB-0099-4A91-BADC-CDD0E2B2B814}" type="presParOf" srcId="{A48C6478-C35E-40FD-975E-D38DC49E9EFF}" destId="{7E49165B-5D14-40D2-8F76-E5975D310AB1}" srcOrd="0" destOrd="0" presId="urn:microsoft.com/office/officeart/2005/8/layout/arrow5"/>
    <dgm:cxn modelId="{97735091-A3B1-49BE-A600-AA12B1F35C0E}" type="presParOf" srcId="{A48C6478-C35E-40FD-975E-D38DC49E9EFF}" destId="{6E8095D9-7A47-4A02-BF43-44D4D1CCFA0E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4338B0-FC65-4657-9584-B8B7275E960F}">
      <dsp:nvSpPr>
        <dsp:cNvPr id="0" name=""/>
        <dsp:cNvSpPr/>
      </dsp:nvSpPr>
      <dsp:spPr>
        <a:xfrm>
          <a:off x="2284049" y="2"/>
          <a:ext cx="6084660" cy="4957756"/>
        </a:xfrm>
        <a:prstGeom prst="round2DiagRect">
          <a:avLst>
            <a:gd name="adj1" fmla="val 0"/>
            <a:gd name="adj2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ACAD8E-E87B-48CB-A947-5FDD198F5370}">
      <dsp:nvSpPr>
        <dsp:cNvPr id="0" name=""/>
        <dsp:cNvSpPr/>
      </dsp:nvSpPr>
      <dsp:spPr>
        <a:xfrm>
          <a:off x="5326379" y="1189862"/>
          <a:ext cx="811" cy="2578035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0CDBED-4EA4-453A-BF17-DC785BFF5717}">
      <dsp:nvSpPr>
        <dsp:cNvPr id="0" name=""/>
        <dsp:cNvSpPr/>
      </dsp:nvSpPr>
      <dsp:spPr>
        <a:xfrm>
          <a:off x="2501400" y="626196"/>
          <a:ext cx="2636686" cy="277634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Gill Sans MT" panose="020B0502020104020203" pitchFamily="34" charset="0"/>
            </a:rPr>
            <a:t>- Open networks of communication and exchange Job mobility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Gill Sans MT" panose="020B0502020104020203" pitchFamily="34" charset="0"/>
            </a:rPr>
            <a:t>- Mingling at local business/social gatherings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Gill Sans MT" panose="020B0502020104020203" pitchFamily="34" charset="0"/>
            </a:rPr>
            <a:t>- “Laid back” about sharing of information/skills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Gill Sans MT" panose="020B0502020104020203" pitchFamily="34" charset="0"/>
            </a:rPr>
            <a:t>- Venture capital</a:t>
          </a:r>
        </a:p>
      </dsp:txBody>
      <dsp:txXfrm>
        <a:off x="2501400" y="626196"/>
        <a:ext cx="2636686" cy="2776346"/>
      </dsp:txXfrm>
    </dsp:sp>
    <dsp:sp modelId="{9D717F31-E122-416C-9DBB-24D0F2E552BF}">
      <dsp:nvSpPr>
        <dsp:cNvPr id="0" name=""/>
        <dsp:cNvSpPr/>
      </dsp:nvSpPr>
      <dsp:spPr>
        <a:xfrm>
          <a:off x="5502439" y="634609"/>
          <a:ext cx="2636686" cy="277634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Gill Sans MT" panose="020B0502020104020203" pitchFamily="34" charset="0"/>
            </a:rPr>
            <a:t>- Autarkic, vertically integrated companies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Gill Sans MT" panose="020B0502020104020203" pitchFamily="34" charset="0"/>
            </a:rPr>
            <a:t>- Stigma for job changes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Gill Sans MT" panose="020B0502020104020203" pitchFamily="34" charset="0"/>
            </a:rPr>
            <a:t>- Secretive, self-contained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Gill Sans MT" panose="020B0502020104020203" pitchFamily="34" charset="0"/>
            </a:rPr>
            <a:t>- Protectionist of IPR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Gill Sans MT" panose="020B0502020104020203" pitchFamily="34" charset="0"/>
            </a:rPr>
            <a:t>- Traditional financing</a:t>
          </a:r>
        </a:p>
      </dsp:txBody>
      <dsp:txXfrm>
        <a:off x="5502439" y="634609"/>
        <a:ext cx="2636686" cy="2776346"/>
      </dsp:txXfrm>
    </dsp:sp>
    <dsp:sp modelId="{F8031FEB-2B8F-4305-89C3-3FE71CBAF706}">
      <dsp:nvSpPr>
        <dsp:cNvPr id="0" name=""/>
        <dsp:cNvSpPr/>
      </dsp:nvSpPr>
      <dsp:spPr>
        <a:xfrm rot="16200000">
          <a:off x="-7799" y="1277738"/>
          <a:ext cx="3569587" cy="1014110"/>
        </a:xfrm>
        <a:prstGeom prst="rightArrow">
          <a:avLst>
            <a:gd name="adj1" fmla="val 49830"/>
            <a:gd name="adj2" fmla="val 6066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Gill Sans MT" panose="020B0502020104020203" pitchFamily="34" charset="0"/>
            </a:rPr>
            <a:t>Silicon Valley</a:t>
          </a:r>
        </a:p>
      </dsp:txBody>
      <dsp:txXfrm>
        <a:off x="145468" y="1685394"/>
        <a:ext cx="3263053" cy="505332"/>
      </dsp:txXfrm>
    </dsp:sp>
    <dsp:sp modelId="{26B28D19-B7BC-49BF-A301-0692E1ED6A2E}">
      <dsp:nvSpPr>
        <dsp:cNvPr id="0" name=""/>
        <dsp:cNvSpPr/>
      </dsp:nvSpPr>
      <dsp:spPr>
        <a:xfrm rot="5400000">
          <a:off x="7090971" y="2665912"/>
          <a:ext cx="3569587" cy="1014110"/>
        </a:xfrm>
        <a:prstGeom prst="rightArrow">
          <a:avLst>
            <a:gd name="adj1" fmla="val 49830"/>
            <a:gd name="adj2" fmla="val 6066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Gill Sans MT" panose="020B0502020104020203" pitchFamily="34" charset="0"/>
            </a:rPr>
            <a:t>Route 128</a:t>
          </a:r>
        </a:p>
      </dsp:txBody>
      <dsp:txXfrm>
        <a:off x="7244238" y="2767034"/>
        <a:ext cx="3263053" cy="5053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BF9905-F256-4A8B-BAA1-6DE9B9EC56BB}">
      <dsp:nvSpPr>
        <dsp:cNvPr id="0" name=""/>
        <dsp:cNvSpPr/>
      </dsp:nvSpPr>
      <dsp:spPr>
        <a:xfrm>
          <a:off x="2084324" y="336787"/>
          <a:ext cx="3725265" cy="3725265"/>
        </a:xfrm>
        <a:prstGeom prst="pie">
          <a:avLst>
            <a:gd name="adj1" fmla="val 16200000"/>
            <a:gd name="adj2" fmla="val 54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Gill Sans MT" panose="020B0502020104020203" pitchFamily="34" charset="0"/>
            </a:rPr>
            <a:t>Quality of life (lifestyle amenities)</a:t>
          </a:r>
        </a:p>
      </dsp:txBody>
      <dsp:txXfrm>
        <a:off x="4119915" y="1312452"/>
        <a:ext cx="1330452" cy="1773936"/>
      </dsp:txXfrm>
    </dsp:sp>
    <dsp:sp modelId="{4464F256-CDBB-4549-B0BE-80A4A940A3D1}">
      <dsp:nvSpPr>
        <dsp:cNvPr id="0" name=""/>
        <dsp:cNvSpPr/>
      </dsp:nvSpPr>
      <dsp:spPr>
        <a:xfrm>
          <a:off x="1906930" y="336787"/>
          <a:ext cx="3725265" cy="3725265"/>
        </a:xfrm>
        <a:prstGeom prst="pie">
          <a:avLst>
            <a:gd name="adj1" fmla="val 5400000"/>
            <a:gd name="adj2" fmla="val 162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Gill Sans MT" panose="020B0502020104020203" pitchFamily="34" charset="0"/>
            </a:rPr>
            <a:t>Economic opportunities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Gill Sans MT" panose="020B0502020104020203" pitchFamily="34" charset="0"/>
            </a:rPr>
            <a:t>(Jobs, wages…)</a:t>
          </a:r>
        </a:p>
      </dsp:txBody>
      <dsp:txXfrm>
        <a:off x="2266152" y="1312452"/>
        <a:ext cx="1330452" cy="1773936"/>
      </dsp:txXfrm>
    </dsp:sp>
    <dsp:sp modelId="{974E510B-7466-4762-B915-84E1F1BF7B94}">
      <dsp:nvSpPr>
        <dsp:cNvPr id="0" name=""/>
        <dsp:cNvSpPr/>
      </dsp:nvSpPr>
      <dsp:spPr>
        <a:xfrm>
          <a:off x="1853712" y="106175"/>
          <a:ext cx="4186488" cy="4186488"/>
        </a:xfrm>
        <a:prstGeom prst="circularArrow">
          <a:avLst>
            <a:gd name="adj1" fmla="val 5085"/>
            <a:gd name="adj2" fmla="val 327528"/>
            <a:gd name="adj3" fmla="val 50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6A98C0-6B5B-4618-A7D5-B2E1F72C303A}">
      <dsp:nvSpPr>
        <dsp:cNvPr id="0" name=""/>
        <dsp:cNvSpPr/>
      </dsp:nvSpPr>
      <dsp:spPr>
        <a:xfrm>
          <a:off x="1676318" y="106175"/>
          <a:ext cx="4186488" cy="4186488"/>
        </a:xfrm>
        <a:prstGeom prst="circularArrow">
          <a:avLst>
            <a:gd name="adj1" fmla="val 5085"/>
            <a:gd name="adj2" fmla="val 327528"/>
            <a:gd name="adj3" fmla="val 158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49165B-5D14-40D2-8F76-E5975D310AB1}">
      <dsp:nvSpPr>
        <dsp:cNvPr id="0" name=""/>
        <dsp:cNvSpPr/>
      </dsp:nvSpPr>
      <dsp:spPr>
        <a:xfrm rot="16200000">
          <a:off x="374" y="2143"/>
          <a:ext cx="4186713" cy="4186713"/>
        </a:xfrm>
        <a:prstGeom prst="downArrow">
          <a:avLst>
            <a:gd name="adj1" fmla="val 50000"/>
            <a:gd name="adj2" fmla="val 3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b="0" i="0" kern="1200" dirty="0">
              <a:solidFill>
                <a:srgbClr val="2A2A2A"/>
              </a:solidFill>
              <a:effectLst/>
              <a:latin typeface="Gill Sans MT" panose="020B0502020104020203" pitchFamily="34" charset="0"/>
            </a:rPr>
            <a:t>Coordinated market economies (CMEs) on the macro level support cooperative, long-term, and consensus-based relations between private as well as public actors.</a:t>
          </a:r>
          <a:endParaRPr lang="en-US" sz="1900" kern="1200" dirty="0">
            <a:latin typeface="Gill Sans MT" panose="020B0502020104020203" pitchFamily="34" charset="0"/>
          </a:endParaRPr>
        </a:p>
      </dsp:txBody>
      <dsp:txXfrm rot="5400000">
        <a:off x="375" y="1048821"/>
        <a:ext cx="3454038" cy="2093357"/>
      </dsp:txXfrm>
    </dsp:sp>
    <dsp:sp modelId="{6E8095D9-7A47-4A02-BF43-44D4D1CCFA0E}">
      <dsp:nvSpPr>
        <dsp:cNvPr id="0" name=""/>
        <dsp:cNvSpPr/>
      </dsp:nvSpPr>
      <dsp:spPr>
        <a:xfrm rot="5400000">
          <a:off x="4895952" y="2143"/>
          <a:ext cx="4186713" cy="4186713"/>
        </a:xfrm>
        <a:prstGeom prst="downArrow">
          <a:avLst>
            <a:gd name="adj1" fmla="val 50000"/>
            <a:gd name="adj2" fmla="val 3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>
              <a:solidFill>
                <a:srgbClr val="2A2A2A"/>
              </a:solidFill>
              <a:latin typeface="Gill Sans MT" panose="020B0502020104020203" pitchFamily="34" charset="0"/>
            </a:rPr>
            <a:t>L</a:t>
          </a:r>
          <a:r>
            <a:rPr lang="en-US" altLang="ko-KR" sz="1900" b="0" i="0" kern="1200" dirty="0">
              <a:solidFill>
                <a:srgbClr val="2A2A2A"/>
              </a:solidFill>
              <a:effectLst/>
              <a:latin typeface="Gill Sans MT" panose="020B0502020104020203" pitchFamily="34" charset="0"/>
            </a:rPr>
            <a:t>iberal market economies (LMEs) promote competitive adjustment to new requirements and opportunities with short-term financial incentives.</a:t>
          </a:r>
          <a:endParaRPr lang="en-US" sz="1900" kern="1200" dirty="0">
            <a:latin typeface="Gill Sans MT" panose="020B0502020104020203" pitchFamily="34" charset="0"/>
          </a:endParaRPr>
        </a:p>
      </dsp:txBody>
      <dsp:txXfrm rot="-5400000">
        <a:off x="5628628" y="1048820"/>
        <a:ext cx="3454038" cy="2093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A06DC-A66A-44CE-9A8A-BD92536E80AF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EF380-4EF0-4351-9CC1-2C5E14F87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899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4605-F82D-4C35-A3B9-25AD4EA4E0E5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D606-B1D7-4CF1-B67B-D785C40A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8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4605-F82D-4C35-A3B9-25AD4EA4E0E5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D606-B1D7-4CF1-B67B-D785C40A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8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4605-F82D-4C35-A3B9-25AD4EA4E0E5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D606-B1D7-4CF1-B67B-D785C40A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5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1886"/>
          </a:xfrm>
        </p:spPr>
        <p:txBody>
          <a:bodyPr>
            <a:normAutofit/>
          </a:bodyPr>
          <a:lstStyle>
            <a:lvl1pPr>
              <a:defRPr sz="340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10515600" cy="4500562"/>
          </a:xfrm>
        </p:spPr>
        <p:txBody>
          <a:bodyPr/>
          <a:lstStyle>
            <a:lvl1pPr>
              <a:defRPr sz="2500">
                <a:latin typeface="Gill Sans MT" panose="020B0502020104020203" pitchFamily="34" charset="0"/>
              </a:defRPr>
            </a:lvl1pPr>
            <a:lvl2pPr>
              <a:defRPr sz="2400">
                <a:latin typeface="Gill Sans MT" panose="020B0502020104020203" pitchFamily="34" charset="0"/>
              </a:defRPr>
            </a:lvl2pPr>
            <a:lvl3pPr>
              <a:defRPr sz="2200"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4605-F82D-4C35-A3B9-25AD4EA4E0E5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D606-B1D7-4CF1-B67B-D785C40A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3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600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4605-F82D-4C35-A3B9-25AD4EA4E0E5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D606-B1D7-4CF1-B67B-D785C40A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75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4605-F82D-4C35-A3B9-25AD4EA4E0E5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D606-B1D7-4CF1-B67B-D785C40A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9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360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657225"/>
          </a:xfrm>
        </p:spPr>
        <p:txBody>
          <a:bodyPr anchor="b"/>
          <a:lstStyle>
            <a:lvl1pPr marL="0" indent="0">
              <a:buNone/>
              <a:defRPr sz="2400" b="1">
                <a:latin typeface="Gill Sans MT" panose="020B05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38388"/>
            <a:ext cx="5157787" cy="3851275"/>
          </a:xfrm>
        </p:spPr>
        <p:txBody>
          <a:bodyPr/>
          <a:lstStyle>
            <a:lvl1pPr>
              <a:defRPr sz="2400"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/>
          <a:lstStyle>
            <a:lvl1pPr marL="0" indent="0">
              <a:buNone/>
              <a:defRPr sz="2400" b="1">
                <a:latin typeface="Gill Sans MT" panose="020B05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38388"/>
            <a:ext cx="5183188" cy="3851275"/>
          </a:xfrm>
        </p:spPr>
        <p:txBody>
          <a:bodyPr/>
          <a:lstStyle>
            <a:lvl1pPr>
              <a:defRPr sz="2400"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4605-F82D-4C35-A3B9-25AD4EA4E0E5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D606-B1D7-4CF1-B67B-D785C40A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7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4605-F82D-4C35-A3B9-25AD4EA4E0E5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D606-B1D7-4CF1-B67B-D785C40A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5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4605-F82D-4C35-A3B9-25AD4EA4E0E5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D606-B1D7-4CF1-B67B-D785C40A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9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4605-F82D-4C35-A3B9-25AD4EA4E0E5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D606-B1D7-4CF1-B67B-D785C40A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7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4605-F82D-4C35-A3B9-25AD4EA4E0E5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D606-B1D7-4CF1-B67B-D785C40A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8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A4605-F82D-4C35-A3B9-25AD4EA4E0E5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BD606-B1D7-4CF1-B67B-D785C40A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2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city-journal.org/html/curse-creative-class-12491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en.wikipedia.org/wiki/Varieties_of_Capitalism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inceton.edu/~starr/saxerev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512941"/>
          </a:xfrm>
        </p:spPr>
        <p:txBody>
          <a:bodyPr/>
          <a:lstStyle/>
          <a:p>
            <a:r>
              <a:rPr lang="en-US" dirty="0"/>
              <a:t>Regional Innovation System (RIS)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646950"/>
          </a:xfrm>
        </p:spPr>
        <p:txBody>
          <a:bodyPr>
            <a:normAutofit fontScale="92500" lnSpcReduction="20000"/>
          </a:bodyPr>
          <a:lstStyle/>
          <a:p>
            <a:pPr lvl="0">
              <a:lnSpc>
                <a:spcPct val="120000"/>
              </a:lnSpc>
            </a:pPr>
            <a:r>
              <a:rPr lang="en-US" dirty="0"/>
              <a:t>Some of this lecture is based on:</a:t>
            </a:r>
          </a:p>
          <a:p>
            <a:pPr>
              <a:lnSpc>
                <a:spcPct val="120000"/>
              </a:lnSpc>
            </a:pPr>
            <a:r>
              <a:rPr lang="en-US" dirty="0"/>
              <a:t>Asheim, </a:t>
            </a:r>
            <a:r>
              <a:rPr lang="en-US" dirty="0" err="1"/>
              <a:t>Rjorn</a:t>
            </a:r>
            <a:r>
              <a:rPr lang="en-US" dirty="0"/>
              <a:t>, and </a:t>
            </a:r>
            <a:r>
              <a:rPr lang="en-US" dirty="0" err="1"/>
              <a:t>Meric</a:t>
            </a:r>
            <a:r>
              <a:rPr lang="en-US" dirty="0"/>
              <a:t> G. Gertler. 2012. The Geography of Innovation: Regional Innovation Systems. In </a:t>
            </a:r>
            <a:r>
              <a:rPr lang="en-US" i="1" dirty="0"/>
              <a:t>The Oxford Handbook of Innovation </a:t>
            </a:r>
            <a:r>
              <a:rPr lang="en-US" dirty="0"/>
              <a:t>edited by Jan Fagerberg, David C. Mowery, and Richard R. Nelson. Oxford University Press. </a:t>
            </a:r>
          </a:p>
        </p:txBody>
      </p:sp>
    </p:spTree>
    <p:extLst>
      <p:ext uri="{BB962C8B-B14F-4D97-AF65-F5344CB8AC3E}">
        <p14:creationId xmlns:p14="http://schemas.microsoft.com/office/powerpoint/2010/main" val="268204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8E8C8-73C7-4FB3-845D-7672485AC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Geography of Talent (Florida 2002)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7CC52-CC30-4B71-BDC4-31720BAAB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289"/>
            <a:ext cx="5013960" cy="4641674"/>
          </a:xfrm>
        </p:spPr>
        <p:txBody>
          <a:bodyPr/>
          <a:lstStyle/>
          <a:p>
            <a:r>
              <a:rPr lang="en-US" dirty="0"/>
              <a:t>Two interrelated mechanisms attracting talent 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E6B749-401D-409B-99E0-27BC4AAD938B}"/>
              </a:ext>
            </a:extLst>
          </p:cNvPr>
          <p:cNvSpPr/>
          <p:nvPr/>
        </p:nvSpPr>
        <p:spPr>
          <a:xfrm>
            <a:off x="4164331" y="5787883"/>
            <a:ext cx="46253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latin typeface="Gill Sans MT" panose="020B0502020104020203" pitchFamily="34" charset="0"/>
              </a:rPr>
              <a:t>Amenities being a key component of modern cities (“Entertainment Machine”, Lloyd and Clark 2001)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C2966EF-1150-42A3-B874-37987669C7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9259452"/>
              </p:ext>
            </p:extLst>
          </p:nvPr>
        </p:nvGraphicFramePr>
        <p:xfrm>
          <a:off x="-614680" y="2216326"/>
          <a:ext cx="7716520" cy="4434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8B0B5661-9E40-4545-8A0D-6BD48D5441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9938" y="1593761"/>
            <a:ext cx="5781455" cy="387738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745EC7-F187-4F9B-B895-5C165153481B}"/>
              </a:ext>
            </a:extLst>
          </p:cNvPr>
          <p:cNvCxnSpPr/>
          <p:nvPr/>
        </p:nvCxnSpPr>
        <p:spPr>
          <a:xfrm>
            <a:off x="5443698" y="4236720"/>
            <a:ext cx="10363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001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8EAB9-0956-4B27-874C-54AC3BDA1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Geography of Talent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0245E7-5141-480F-93E0-37169610E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8840" y="1532242"/>
            <a:ext cx="7818120" cy="49057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58A9C1-A1FA-449E-8F4E-EAC23E2A07AF}"/>
              </a:ext>
            </a:extLst>
          </p:cNvPr>
          <p:cNvSpPr txBox="1"/>
          <p:nvPr/>
        </p:nvSpPr>
        <p:spPr>
          <a:xfrm>
            <a:off x="2362200" y="532575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Gill Sans MT" panose="020B0502020104020203" pitchFamily="34" charset="0"/>
              </a:rPr>
              <a:t>0.42</a:t>
            </a:r>
          </a:p>
        </p:txBody>
      </p:sp>
    </p:spTree>
    <p:extLst>
      <p:ext uri="{BB962C8B-B14F-4D97-AF65-F5344CB8AC3E}">
        <p14:creationId xmlns:p14="http://schemas.microsoft.com/office/powerpoint/2010/main" val="1664807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3206-3C0E-4538-8AD8-FE9678F6B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Geography of Talent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B6125-6BFD-4E37-A9A2-38394ABC5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Amenity Measures: traditional indicators of climate, cultural and recreational amenities </a:t>
            </a:r>
          </a:p>
          <a:p>
            <a:r>
              <a:rPr lang="en-US" dirty="0"/>
              <a:t>Coolness Index: % of population ages 22-29, nightlife (# of bars, nightclubs, etc. per capita), culture (# of art galleries and museums per capita)</a:t>
            </a:r>
          </a:p>
          <a:p>
            <a:r>
              <a:rPr lang="en-US" dirty="0"/>
              <a:t>Diversity Index: “gay index” implying </a:t>
            </a:r>
            <a:r>
              <a:rPr lang="en-US" u="sng" dirty="0"/>
              <a:t>lower barriers to entry for human capital</a:t>
            </a:r>
          </a:p>
          <a:p>
            <a:pPr lvl="1"/>
            <a:r>
              <a:rPr lang="en-US" dirty="0"/>
              <a:t>Given that the gay population has long faced discrimination and ostracism.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354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F5311-08D9-410D-ADCE-D62B34F08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Geography of Talent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0D72F9-8738-4A2E-96A1-F2CDFD739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078" y="1430311"/>
            <a:ext cx="4500268" cy="50486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C6A163-70EE-4B8C-83A9-1CE9DD23C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337" y="6410325"/>
            <a:ext cx="4857750" cy="447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C6D934-58A7-4F36-A579-1050E0D59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9712" y="899408"/>
            <a:ext cx="5000625" cy="2705100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2E7BDB2-99C4-4962-8469-49D2E527B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812113" y="3429000"/>
            <a:ext cx="4695825" cy="2514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7311B9-AF53-4C77-B3CE-26A5EEE7C9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6863" y="6229350"/>
            <a:ext cx="4791075" cy="6286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994F42-4B8B-4F05-8BAC-EC7D46AA4571}"/>
              </a:ext>
            </a:extLst>
          </p:cNvPr>
          <p:cNvCxnSpPr/>
          <p:nvPr/>
        </p:nvCxnSpPr>
        <p:spPr>
          <a:xfrm>
            <a:off x="6094260" y="2209800"/>
            <a:ext cx="0" cy="121920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70D105-2C26-470B-BFAF-DD7124C0E6BE}"/>
              </a:ext>
            </a:extLst>
          </p:cNvPr>
          <p:cNvCxnSpPr/>
          <p:nvPr/>
        </p:nvCxnSpPr>
        <p:spPr>
          <a:xfrm>
            <a:off x="6094260" y="4191000"/>
            <a:ext cx="0" cy="121920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2C44336-07A8-4BBB-99CD-0AC70F59DB41}"/>
              </a:ext>
            </a:extLst>
          </p:cNvPr>
          <p:cNvSpPr txBox="1"/>
          <p:nvPr/>
        </p:nvSpPr>
        <p:spPr>
          <a:xfrm>
            <a:off x="5887009" y="3533596"/>
            <a:ext cx="5213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Gill Sans MT" panose="020B0502020104020203" pitchFamily="34" charset="0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439667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BB71C-0701-420F-83F6-E52DAF90B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Talent vs. Cultural Amenities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77DB95-E467-4FB9-AB8D-6D4B0F2AD1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7480" y="1433690"/>
            <a:ext cx="6797039" cy="50871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E8C662-BB3A-4ACE-B7E4-621302F663FB}"/>
              </a:ext>
            </a:extLst>
          </p:cNvPr>
          <p:cNvSpPr txBox="1"/>
          <p:nvPr/>
        </p:nvSpPr>
        <p:spPr>
          <a:xfrm>
            <a:off x="2834640" y="542431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Gill Sans MT" panose="020B0502020104020203" pitchFamily="34" charset="0"/>
              </a:rPr>
              <a:t>0.4298</a:t>
            </a:r>
          </a:p>
        </p:txBody>
      </p:sp>
    </p:spTree>
    <p:extLst>
      <p:ext uri="{BB962C8B-B14F-4D97-AF65-F5344CB8AC3E}">
        <p14:creationId xmlns:p14="http://schemas.microsoft.com/office/powerpoint/2010/main" val="3535478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024DB-0947-4093-AE24-E2FCE163D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Talent vs. Coolness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CB05C9-6FDE-4CFF-BB9E-ACC7E6397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1280" y="1551030"/>
            <a:ext cx="7040880" cy="50047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88F5E5-7325-41AC-852E-F2BD351C08CC}"/>
              </a:ext>
            </a:extLst>
          </p:cNvPr>
          <p:cNvSpPr txBox="1"/>
          <p:nvPr/>
        </p:nvSpPr>
        <p:spPr>
          <a:xfrm>
            <a:off x="2804160" y="548527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Gill Sans MT" panose="020B0502020104020203" pitchFamily="34" charset="0"/>
              </a:rPr>
              <a:t>0.469</a:t>
            </a:r>
          </a:p>
        </p:txBody>
      </p:sp>
    </p:spTree>
    <p:extLst>
      <p:ext uri="{BB962C8B-B14F-4D97-AF65-F5344CB8AC3E}">
        <p14:creationId xmlns:p14="http://schemas.microsoft.com/office/powerpoint/2010/main" val="3690496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2D8B-33AD-4FD1-A13C-EC441998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Talent vs. Diversity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AA5C7E-45EE-43F8-A832-C1C636D2C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0602" y="1425258"/>
            <a:ext cx="7371078" cy="50676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18B53F-0D58-47C7-B4FC-6AA9A8F0C90F}"/>
              </a:ext>
            </a:extLst>
          </p:cNvPr>
          <p:cNvSpPr txBox="1"/>
          <p:nvPr/>
        </p:nvSpPr>
        <p:spPr>
          <a:xfrm>
            <a:off x="2392680" y="543274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Gill Sans MT" panose="020B0502020104020203" pitchFamily="34" charset="0"/>
              </a:rPr>
              <a:t>0.718</a:t>
            </a:r>
          </a:p>
        </p:txBody>
      </p:sp>
    </p:spTree>
    <p:extLst>
      <p:ext uri="{BB962C8B-B14F-4D97-AF65-F5344CB8AC3E}">
        <p14:creationId xmlns:p14="http://schemas.microsoft.com/office/powerpoint/2010/main" val="208603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C962-29C6-4847-8E5C-0D5A5153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9CA8C-7D3B-48A4-A025-30FC3C799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289"/>
            <a:ext cx="3648942" cy="4641674"/>
          </a:xfrm>
        </p:spPr>
        <p:txBody>
          <a:bodyPr/>
          <a:lstStyle/>
          <a:p>
            <a:r>
              <a:rPr lang="en-US" dirty="0"/>
              <a:t>Talent is not just an endowment or stock that is in place in a given region; certain regional conditions are required to attract talent.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9A7469-7866-45CF-987C-689665D9F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142" y="1737925"/>
            <a:ext cx="7195743" cy="423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07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5E86E-18D6-4720-AC28-0EA615476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838B6-4A80-4284-A238-B1411187F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400"/>
            <a:ext cx="7056120" cy="4500562"/>
          </a:xfrm>
        </p:spPr>
        <p:txBody>
          <a:bodyPr/>
          <a:lstStyle/>
          <a:p>
            <a:r>
              <a:rPr lang="en-US" dirty="0"/>
              <a:t>National Commission on Entrepreneurship study, “Mapping America’s Entrepreneurial Landscape” (2001)</a:t>
            </a:r>
          </a:p>
          <a:p>
            <a:pPr lvl="1"/>
            <a:r>
              <a:rPr lang="en-US" dirty="0"/>
              <a:t>High growth centers measured by the percentage of companies in a local economy growing by 15% per year for 5 consecutive years (in the mid-1990s)</a:t>
            </a:r>
          </a:p>
          <a:p>
            <a:pPr lvl="1"/>
            <a:r>
              <a:rPr lang="en-US" dirty="0"/>
              <a:t>Finding most fast-growing entrepreneurial companies were not in high-tech industries, rather widely distributed across all industries.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AA8D460A-F4CB-4CE9-BF4C-1A5D13FAD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9952" y="0"/>
            <a:ext cx="4122048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D3C1DC0-D572-4726-88C1-62DA22DD8F31}"/>
              </a:ext>
            </a:extLst>
          </p:cNvPr>
          <p:cNvSpPr/>
          <p:nvPr/>
        </p:nvSpPr>
        <p:spPr>
          <a:xfrm>
            <a:off x="3444614" y="6033184"/>
            <a:ext cx="4625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/>
            <a:r>
              <a:rPr lang="en-US" dirty="0">
                <a:latin typeface="Gill Sans MT" panose="020B0502020104020203" pitchFamily="34" charset="0"/>
              </a:rPr>
              <a:t>S. Malanga (2004), “The Curse of the Creative Class,” City Journal </a:t>
            </a:r>
          </a:p>
        </p:txBody>
      </p:sp>
    </p:spTree>
    <p:extLst>
      <p:ext uri="{BB962C8B-B14F-4D97-AF65-F5344CB8AC3E}">
        <p14:creationId xmlns:p14="http://schemas.microsoft.com/office/powerpoint/2010/main" val="572156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26F38C-5E72-4212-B2E9-8B5D41C76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Geography of Innovation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4F52A0-4452-4F4B-B31F-5A7C9E3D1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Geography is fundamental, not incidental, to the innovation process.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does “location” matter for innovation activities?</a:t>
            </a:r>
          </a:p>
          <a:p>
            <a:r>
              <a:rPr lang="en-US" dirty="0"/>
              <a:t>What is the relationship between RIS and NIS?</a:t>
            </a:r>
          </a:p>
          <a:p>
            <a:r>
              <a:rPr lang="en-US" dirty="0"/>
              <a:t>What is the relationship between local and global knowledge flows?</a:t>
            </a:r>
          </a:p>
          <a:p>
            <a:r>
              <a:rPr lang="en-US" dirty="0"/>
              <a:t>How</a:t>
            </a:r>
            <a:r>
              <a:rPr lang="ko-KR" altLang="en-US" dirty="0"/>
              <a:t> </a:t>
            </a:r>
            <a:r>
              <a:rPr lang="en-US" altLang="ko-KR" dirty="0"/>
              <a:t>has</a:t>
            </a:r>
            <a:r>
              <a:rPr lang="en-US" dirty="0"/>
              <a:t> globalization weakened or altered the influence of proximity on the geography of innovation?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90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EBE7E-569C-4371-90E8-D043B501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Regional Advantage: Culture and Competition in Silicon Valley and Route 128 (</a:t>
            </a:r>
            <a:r>
              <a:rPr lang="en-US" dirty="0" err="1"/>
              <a:t>AnnaLee</a:t>
            </a:r>
            <a:r>
              <a:rPr lang="en-US" dirty="0"/>
              <a:t> Saxenian,1994)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A5913-5A71-430F-BADD-26064DE63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0"/>
            <a:ext cx="8214360" cy="4664073"/>
          </a:xfrm>
        </p:spPr>
        <p:txBody>
          <a:bodyPr>
            <a:normAutofit/>
          </a:bodyPr>
          <a:lstStyle/>
          <a:p>
            <a:r>
              <a:rPr lang="en-US" dirty="0"/>
              <a:t>Compared two premier industrial clusters drawing on more than 100 interviews</a:t>
            </a:r>
          </a:p>
          <a:p>
            <a:r>
              <a:rPr lang="en-US" dirty="0"/>
              <a:t>Commonality?</a:t>
            </a:r>
          </a:p>
          <a:p>
            <a:pPr lvl="1"/>
            <a:r>
              <a:rPr lang="en-US" dirty="0"/>
              <a:t>Both emerging from Cold War technologies propelling new high-tech firms and industries </a:t>
            </a:r>
          </a:p>
          <a:p>
            <a:pPr lvl="1"/>
            <a:r>
              <a:rPr lang="en-US" dirty="0"/>
              <a:t>Both developing complexes of technology, entrepreneurship, and venture capital in the 70s and then facing severe economic downturns in the 80s</a:t>
            </a:r>
          </a:p>
          <a:p>
            <a:r>
              <a:rPr lang="en-US" dirty="0"/>
              <a:t>Difference?</a:t>
            </a:r>
          </a:p>
          <a:p>
            <a:pPr lvl="1"/>
            <a:r>
              <a:rPr lang="en-US" dirty="0"/>
              <a:t>Silicon Valley recapturing much of tech and economic dynamism, while Route 128 continuing to decline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A8921A-AC98-465F-AC48-BB8489DF9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770" y="2379736"/>
            <a:ext cx="2392041" cy="359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647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A5377-0F01-4494-892A-452B9110E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Geography of Innovation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B1E21-15B3-4164-9B6C-E76D6E00E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Innovation at the subnational scale</a:t>
            </a:r>
          </a:p>
          <a:p>
            <a:r>
              <a:rPr lang="en-US" u="sng" dirty="0"/>
              <a:t>Spatial proximity</a:t>
            </a:r>
          </a:p>
          <a:p>
            <a:r>
              <a:rPr lang="en-US" altLang="ko-KR" u="sng" dirty="0"/>
              <a:t>Tacit</a:t>
            </a:r>
            <a:r>
              <a:rPr lang="ko-KR" altLang="en-US" u="sng" dirty="0"/>
              <a:t> </a:t>
            </a:r>
            <a:r>
              <a:rPr lang="en-US" altLang="ko-KR" u="sng" dirty="0"/>
              <a:t>knowledge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Innovation is increasingly dependent on </a:t>
            </a:r>
            <a:r>
              <a:rPr lang="en-US" u="sng" dirty="0">
                <a:sym typeface="Wingdings" panose="05000000000000000000" pitchFamily="2" charset="2"/>
              </a:rPr>
              <a:t>interactions and knowledge flows </a:t>
            </a:r>
            <a:r>
              <a:rPr lang="en-US" dirty="0">
                <a:sym typeface="Wingdings" panose="05000000000000000000" pitchFamily="2" charset="2"/>
              </a:rPr>
              <a:t>between economic entities (customers, suppliers, competitors), research organizations (universities, private/public research institutions), and public agencies (development agencies, tech transfer centers, etc.).</a:t>
            </a:r>
          </a:p>
        </p:txBody>
      </p:sp>
    </p:spTree>
    <p:extLst>
      <p:ext uri="{BB962C8B-B14F-4D97-AF65-F5344CB8AC3E}">
        <p14:creationId xmlns:p14="http://schemas.microsoft.com/office/powerpoint/2010/main" val="3438620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E0B30CB-5F18-4DDF-AC22-2F11B36AF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Tacit Knowledge Doesn’t Travel Far</a:t>
            </a:r>
            <a:endParaRPr lang="ko-KR" alt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E0A241-6AC5-4F93-B474-DD293DA0A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Tacit knowledge</a:t>
            </a:r>
          </a:p>
          <a:p>
            <a:pPr lvl="1"/>
            <a:r>
              <a:rPr lang="en-US" altLang="ko-KR" dirty="0"/>
              <a:t>Implicit knowledge</a:t>
            </a:r>
          </a:p>
          <a:p>
            <a:pPr lvl="1"/>
            <a:r>
              <a:rPr lang="en-US" altLang="ko-KR" dirty="0"/>
              <a:t>Know-how (as opposed to know-what, know-why)</a:t>
            </a:r>
          </a:p>
          <a:p>
            <a:pPr lvl="1"/>
            <a:r>
              <a:rPr lang="en-US" altLang="ko-KR" dirty="0"/>
              <a:t>Wisdom, experience, insight, intuition…</a:t>
            </a:r>
          </a:p>
          <a:p>
            <a:endParaRPr lang="en-US" dirty="0"/>
          </a:p>
          <a:p>
            <a:r>
              <a:rPr lang="en-US" dirty="0"/>
              <a:t>Tacit knowledge is difficult to exchange over long distances.</a:t>
            </a:r>
          </a:p>
          <a:p>
            <a:pPr lvl="1"/>
            <a:r>
              <a:rPr lang="en-US" dirty="0"/>
              <a:t>Knowledge imbued with meanings arising from social and institutional context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u="sng" dirty="0">
                <a:sym typeface="Wingdings" panose="05000000000000000000" pitchFamily="2" charset="2"/>
              </a:rPr>
              <a:t>spatially sticky knowledge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316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E0B30CB-5F18-4DDF-AC22-2F11B36AF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Tacit Knowledge</a:t>
            </a:r>
            <a:endParaRPr lang="ko-KR" alt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E0A241-6AC5-4F93-B474-DD293DA0A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76400"/>
            <a:ext cx="9982200" cy="4500562"/>
          </a:xfrm>
        </p:spPr>
        <p:txBody>
          <a:bodyPr/>
          <a:lstStyle/>
          <a:p>
            <a:r>
              <a:rPr lang="en-US" altLang="ko-KR" dirty="0"/>
              <a:t>“All knowledge is personal.”</a:t>
            </a:r>
          </a:p>
          <a:p>
            <a:r>
              <a:rPr lang="en-US" altLang="ko-KR" dirty="0"/>
              <a:t>“We know more than we can tell.”</a:t>
            </a:r>
            <a:endParaRPr lang="ko-KR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A088F1-20EB-434D-BC62-79EECB40A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9720" y="1883884"/>
            <a:ext cx="2057400" cy="3090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AEBAA7B4-7659-4A58-9826-3616CEBF064D}"/>
              </a:ext>
            </a:extLst>
          </p:cNvPr>
          <p:cNvSpPr/>
          <p:nvPr/>
        </p:nvSpPr>
        <p:spPr>
          <a:xfrm>
            <a:off x="1268428" y="2830989"/>
            <a:ext cx="7597745" cy="2191383"/>
          </a:xfrm>
          <a:prstGeom prst="wedgeRound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dirty="0">
                <a:solidFill>
                  <a:schemeClr val="tx1"/>
                </a:solidFill>
                <a:latin typeface="Gill Sans MT" panose="020B0502020104020203" pitchFamily="34" charset="0"/>
              </a:rPr>
              <a:t>Personal Knowledge. The two words may seem to contradict each other: for true knowledge is deemed impersonal, universally established, objective. But the seeming contradiction is resolved by modifying the conception of knowing. – Michael Polanyi</a:t>
            </a:r>
            <a:endParaRPr lang="ko-KR" altLang="en-US" sz="23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001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AF59F-D3DA-4F5C-B377-2CC571D9A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Tacit Knowledge &amp; Learning by Interacting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5D4E0-B1FE-4E7A-9AD7-1464B3E8F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Learning by interacting as a process of joint innovation and knowledge production</a:t>
            </a:r>
          </a:p>
          <a:p>
            <a:pPr lvl="1"/>
            <a:r>
              <a:rPr lang="en-US" altLang="ko-KR" dirty="0"/>
              <a:t>Users providing tacit and codifiable knowledge to producers for innovative solutions to their problems</a:t>
            </a:r>
          </a:p>
          <a:p>
            <a:pPr lvl="1"/>
            <a:r>
              <a:rPr lang="en-US" altLang="ko-KR" dirty="0"/>
              <a:t>Producers sharing tacit and other proprietary knowledge with their customers</a:t>
            </a:r>
          </a:p>
          <a:p>
            <a:pPr lvl="1"/>
            <a:r>
              <a:rPr lang="en-US" altLang="ko-KR" dirty="0"/>
              <a:t>Producing new knowledge that could not have been provided by either party working alone</a:t>
            </a:r>
          </a:p>
          <a:p>
            <a:r>
              <a:rPr lang="en-US" altLang="ko-KR" dirty="0"/>
              <a:t>Essentially collective learning process, which are highly time- and space-specific.</a:t>
            </a:r>
          </a:p>
          <a:p>
            <a:pPr lvl="1"/>
            <a:r>
              <a:rPr lang="en-US" altLang="ko-KR" dirty="0"/>
              <a:t>Ability to interpret “local codes”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7256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2E18D-371F-49BC-AAE9-98C001DF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Localized Capabilities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20D35-9602-4941-B571-34D26C962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Localized capabilities and intangible assets that only local firms can appropriate</a:t>
            </a:r>
          </a:p>
          <a:p>
            <a:pPr lvl="1"/>
            <a:r>
              <a:rPr lang="en-US" altLang="ko-KR" dirty="0"/>
              <a:t>Difficult to emulate by would-be imitators in other regions</a:t>
            </a:r>
          </a:p>
          <a:p>
            <a:pPr lvl="1"/>
            <a:r>
              <a:rPr lang="en-US" altLang="ko-KR" dirty="0"/>
              <a:t>Preserving initial advantage of “first mover” regions</a:t>
            </a:r>
            <a:endParaRPr lang="ko-KR" altLang="en-US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362D45C2-5365-4979-BA68-E5B41D79D070}"/>
              </a:ext>
            </a:extLst>
          </p:cNvPr>
          <p:cNvSpPr/>
          <p:nvPr/>
        </p:nvSpPr>
        <p:spPr>
          <a:xfrm>
            <a:off x="1964266" y="3124200"/>
            <a:ext cx="7728373" cy="2497667"/>
          </a:xfrm>
          <a:prstGeom prst="wedgeRound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  <a:latin typeface="Gill Sans MT" panose="020B0502020104020203" pitchFamily="34" charset="0"/>
              </a:rPr>
              <a:t>It’s the region’s </a:t>
            </a:r>
            <a:r>
              <a:rPr lang="en-US" altLang="ko-KR" sz="2200" dirty="0">
                <a:solidFill>
                  <a:srgbClr val="FF0000"/>
                </a:solidFill>
                <a:latin typeface="Gill Sans MT" panose="020B0502020104020203" pitchFamily="34" charset="0"/>
              </a:rPr>
              <a:t>distinct in institutional endowment </a:t>
            </a:r>
            <a:r>
              <a:rPr lang="en-US" altLang="ko-KR" sz="2200" dirty="0">
                <a:solidFill>
                  <a:schemeClr val="tx1"/>
                </a:solidFill>
                <a:latin typeface="Gill Sans MT" panose="020B0502020104020203" pitchFamily="34" charset="0"/>
              </a:rPr>
              <a:t>that embeds knowledge and allows for knowledge creation which – through interaction with available </a:t>
            </a:r>
            <a:r>
              <a:rPr lang="en-US" altLang="ko-KR" sz="2200" dirty="0">
                <a:solidFill>
                  <a:srgbClr val="FF0000"/>
                </a:solidFill>
                <a:latin typeface="Gill Sans MT" panose="020B0502020104020203" pitchFamily="34" charset="0"/>
              </a:rPr>
              <a:t>physical and human resources </a:t>
            </a:r>
            <a:r>
              <a:rPr lang="en-US" altLang="ko-KR" sz="2200" dirty="0">
                <a:solidFill>
                  <a:schemeClr val="tx1"/>
                </a:solidFill>
                <a:latin typeface="Gill Sans MT" panose="020B0502020104020203" pitchFamily="34" charset="0"/>
              </a:rPr>
              <a:t>– constitutes its capabilities … of the firms in the region. – Maskell &amp; </a:t>
            </a:r>
            <a:r>
              <a:rPr lang="en-US" altLang="ko-KR" sz="2200" dirty="0" err="1">
                <a:solidFill>
                  <a:schemeClr val="tx1"/>
                </a:solidFill>
                <a:latin typeface="Gill Sans MT" panose="020B0502020104020203" pitchFamily="34" charset="0"/>
              </a:rPr>
              <a:t>Malmberg</a:t>
            </a:r>
            <a:r>
              <a:rPr lang="en-US" altLang="ko-KR" sz="2200" dirty="0">
                <a:solidFill>
                  <a:schemeClr val="tx1"/>
                </a:solidFill>
                <a:latin typeface="Gill Sans MT" panose="020B0502020104020203" pitchFamily="34" charset="0"/>
              </a:rPr>
              <a:t> (1999)</a:t>
            </a:r>
            <a:endParaRPr lang="ko-KR" altLang="en-US" sz="22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859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8F7E9905-FFA4-4044-9983-2E1046E1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Knowledge Base</a:t>
            </a:r>
            <a:endParaRPr lang="ko-KR" alt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DAF287C-1455-455C-A7D4-890B6A88A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u="sng" dirty="0"/>
              <a:t>Synthetic</a:t>
            </a:r>
            <a:r>
              <a:rPr lang="en-US" altLang="ko-KR" dirty="0"/>
              <a:t> Knowledge Base</a:t>
            </a:r>
            <a:endParaRPr lang="ko-KR" alt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A6776C2-E0CC-46FE-8F2F-F2D26CC3EF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Prevails in industrial setting where innovation takes place mostly through novel combination of existing knowledge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Application-oriented, incremental product/process development, experimentation, practical work, inductive testing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e.g., specialized industrial machinery, plant engineering, shipbuilding</a:t>
            </a:r>
            <a:endParaRPr lang="ko-KR" alt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17395A0-9307-4D74-9230-0346F7F665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u="sng" dirty="0"/>
              <a:t>Analytical</a:t>
            </a:r>
            <a:r>
              <a:rPr lang="en-US" altLang="ko-KR" dirty="0"/>
              <a:t> Knowledge Base</a:t>
            </a:r>
            <a:endParaRPr lang="ko-KR" alt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F61CE86-0F61-4ECD-B8DC-5A5791E81EC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ko-KR" dirty="0"/>
              <a:t>Dominates economic activities where scientific knowledge is highly important</a:t>
            </a:r>
          </a:p>
          <a:p>
            <a:r>
              <a:rPr lang="en-US" altLang="ko-KR" dirty="0"/>
              <a:t>Both in-house R&amp;D and university-industry links crucial for basic/applied research, more codified knowledge, rational processes, radical innovations</a:t>
            </a:r>
          </a:p>
          <a:p>
            <a:r>
              <a:rPr lang="en-US" altLang="ko-KR" dirty="0"/>
              <a:t>e.g., biotechnology, information technology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571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A8B2D-5CE7-4EBA-A6C2-E69B58FEC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Puzzle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865A6-E388-4793-94D9-ABF6162BA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Industries based on analytical knowledge are no less spatially concentrated than those based on synthetic knowledge base. </a:t>
            </a:r>
            <a:r>
              <a:rPr lang="en-US" altLang="ko-KR" dirty="0">
                <a:sym typeface="Wingdings" panose="05000000000000000000" pitchFamily="2" charset="2"/>
              </a:rPr>
              <a:t>They may even exhibit a higher degree of geographical concentration! (</a:t>
            </a:r>
            <a:r>
              <a:rPr lang="en-US" altLang="ko-KR" dirty="0" err="1">
                <a:sym typeface="Wingdings" panose="05000000000000000000" pitchFamily="2" charset="2"/>
              </a:rPr>
              <a:t>Cortright</a:t>
            </a:r>
            <a:r>
              <a:rPr lang="en-US" altLang="ko-KR" dirty="0">
                <a:sym typeface="Wingdings" panose="05000000000000000000" pitchFamily="2" charset="2"/>
              </a:rPr>
              <a:t> &amp; Mayer 2002).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9012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B2391-5C0B-434F-BC23-0F683CF82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Knowledge of Failures 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BCA5B-F5C3-4E4E-A779-BAA2CF529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Despite the importance of codified knowledge in analytically based industries, the circulation of new knowledge remains highly localized.</a:t>
            </a:r>
          </a:p>
          <a:p>
            <a:pPr lvl="1"/>
            <a:r>
              <a:rPr lang="en-US" altLang="ko-KR" dirty="0"/>
              <a:t>Because knowledge spillovers occur first, fastest and most readily within established local networks</a:t>
            </a:r>
          </a:p>
          <a:p>
            <a:r>
              <a:rPr lang="en-US" altLang="ko-KR" dirty="0"/>
              <a:t>Knowledge of failures in scientific experiments rarely published</a:t>
            </a:r>
          </a:p>
          <a:p>
            <a:pPr lvl="1"/>
            <a:r>
              <a:rPr lang="en-US" altLang="ko-KR" dirty="0"/>
              <a:t>C</a:t>
            </a:r>
            <a:r>
              <a:rPr lang="en-US" altLang="ko-KR" dirty="0">
                <a:sym typeface="Wingdings" panose="05000000000000000000" pitchFamily="2" charset="2"/>
              </a:rPr>
              <a:t>ould save considerable time and expense if this knowledge of unproductive lines of inquiry is shared.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5627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DF676-9DC5-45AA-9A64-A565F7D8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Human Capital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6D30B-3B51-49FD-9CFF-83EC777E0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Central importance of highly educated (and footloose) workers </a:t>
            </a:r>
          </a:p>
          <a:p>
            <a:r>
              <a:rPr lang="en-US" altLang="ko-KR" dirty="0"/>
              <a:t>Places offering attractive employment opportunities </a:t>
            </a:r>
          </a:p>
          <a:p>
            <a:pPr lvl="1"/>
            <a:r>
              <a:rPr lang="en-US" altLang="ko-KR" dirty="0"/>
              <a:t>Local labor market rich and deep enough to promise continuous employment opportunities</a:t>
            </a:r>
          </a:p>
          <a:p>
            <a:r>
              <a:rPr lang="en-US" altLang="ko-KR" dirty="0"/>
              <a:t>Critical mass of people working in similar occupations</a:t>
            </a:r>
          </a:p>
          <a:p>
            <a:r>
              <a:rPr lang="en-US" altLang="ko-KR" dirty="0"/>
              <a:t>All these leading to increasing returns dynamics that generates a virtuous cycle of growth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84333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49504-6AFB-430B-A146-3B6230FF6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Quality of Life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8311B-8A9F-4105-AFCA-5042754E25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High quality of life attracting skilled/creative workers</a:t>
            </a:r>
          </a:p>
          <a:p>
            <a:pPr lvl="1"/>
            <a:r>
              <a:rPr lang="en-US" altLang="ko-KR" dirty="0"/>
              <a:t>Social diversity</a:t>
            </a:r>
          </a:p>
          <a:p>
            <a:pPr lvl="1"/>
            <a:r>
              <a:rPr lang="en-US" altLang="ko-KR" dirty="0"/>
              <a:t>Tolerance</a:t>
            </a:r>
            <a:endParaRPr lang="ko-KR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9C97C5-8A0A-4A97-A6F2-9282DFAD0A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Most livable city?</a:t>
            </a:r>
          </a:p>
          <a:p>
            <a:pPr lvl="1"/>
            <a:r>
              <a:rPr lang="en-US" dirty="0"/>
              <a:t>Vienna (EIU’s Global Livability Ranking 2022)</a:t>
            </a:r>
          </a:p>
          <a:p>
            <a:pPr lvl="1"/>
            <a:r>
              <a:rPr lang="en-US" dirty="0"/>
              <a:t>Copenhagen (Monocle’s Quality of Life Survey 2021)</a:t>
            </a:r>
          </a:p>
          <a:p>
            <a:pPr lvl="1"/>
            <a:r>
              <a:rPr lang="en-US" dirty="0"/>
              <a:t>London (Global Finance’s World’s Best Cities to Live, 2022)</a:t>
            </a:r>
          </a:p>
          <a:p>
            <a:pPr lvl="1"/>
            <a:r>
              <a:rPr lang="en-US" dirty="0"/>
              <a:t>Zurich (Deutsche Bank Livability Survey, 2019)</a:t>
            </a:r>
          </a:p>
          <a:p>
            <a:pPr lvl="1"/>
            <a:r>
              <a:rPr lang="en-US" dirty="0"/>
              <a:t>Adelaide (</a:t>
            </a:r>
            <a:r>
              <a:rPr lang="en-US" dirty="0" err="1"/>
              <a:t>Numbeo’s</a:t>
            </a:r>
            <a:r>
              <a:rPr lang="en-US" dirty="0"/>
              <a:t> Quality of Life Ranking, 2021)</a:t>
            </a:r>
          </a:p>
        </p:txBody>
      </p:sp>
    </p:spTree>
    <p:extLst>
      <p:ext uri="{BB962C8B-B14F-4D97-AF65-F5344CB8AC3E}">
        <p14:creationId xmlns:p14="http://schemas.microsoft.com/office/powerpoint/2010/main" val="3005760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34112-D860-4729-8449-AA7B50EDA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Regional Advantage: Silicon Valley vs. Route 128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A1CEA4-FA55-4003-B6DF-BCB9320E0B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335077"/>
              </p:ext>
            </p:extLst>
          </p:nvPr>
        </p:nvGraphicFramePr>
        <p:xfrm>
          <a:off x="701040" y="1535112"/>
          <a:ext cx="10652760" cy="49577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23334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9CA3B-75A0-41CF-8A13-FBC4AA618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RIS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24A57-54BF-4563-9B1D-B068DE83A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Concept emerged with the success of regional clusters and industrial districts in the post-Fordist era</a:t>
            </a:r>
          </a:p>
          <a:p>
            <a:pPr lvl="1"/>
            <a:r>
              <a:rPr lang="en-US" altLang="ko-KR" dirty="0" err="1"/>
              <a:t>Piore</a:t>
            </a:r>
            <a:r>
              <a:rPr lang="en-US" altLang="ko-KR" dirty="0"/>
              <a:t> &amp; Sable (1984), </a:t>
            </a:r>
            <a:r>
              <a:rPr lang="en-US" altLang="ko-KR" i="1" dirty="0"/>
              <a:t>The Second Industrial Divide</a:t>
            </a:r>
            <a:r>
              <a:rPr lang="en-US" altLang="ko-KR" dirty="0"/>
              <a:t>, Basic Books</a:t>
            </a:r>
          </a:p>
          <a:p>
            <a:pPr lvl="1"/>
            <a:r>
              <a:rPr lang="en-US" altLang="ko-KR" dirty="0"/>
              <a:t>Cooke (1992), Regional Innovation Systems: Competitive Regulation in the New Europe, </a:t>
            </a:r>
            <a:r>
              <a:rPr lang="en-US" altLang="ko-KR" i="1" dirty="0" err="1"/>
              <a:t>Geoforum</a:t>
            </a:r>
            <a:r>
              <a:rPr lang="en-US" altLang="ko-KR" dirty="0"/>
              <a:t> 23</a:t>
            </a:r>
          </a:p>
          <a:p>
            <a:pPr lvl="1"/>
            <a:r>
              <a:rPr lang="en-US" altLang="ko-KR" dirty="0"/>
              <a:t>Asheim (1996), Industrial districts as ‘Learning Regions,’ </a:t>
            </a:r>
            <a:r>
              <a:rPr lang="en-US" altLang="ko-KR" i="1" dirty="0"/>
              <a:t>Economic Planning Studies</a:t>
            </a:r>
            <a:r>
              <a:rPr lang="en-US" altLang="ko-KR" dirty="0"/>
              <a:t> 4(4)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2319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DE4CF-DF3F-44A1-86BA-BDFE83C8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Territorially Embedded RIS (Grassroots RIS)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4EED7-DB24-4874-ABBE-FFA44B138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012"/>
            <a:ext cx="10515600" cy="4500562"/>
          </a:xfrm>
        </p:spPr>
        <p:txBody>
          <a:bodyPr/>
          <a:lstStyle/>
          <a:p>
            <a:r>
              <a:rPr lang="en-US" altLang="ko-KR" dirty="0"/>
              <a:t>Firms primarily in those industries relying on synthetic knowledge base innovation activity mainly on localized learning processes by geographical, social and cultural proximity without much interaction with knowledge organizations.</a:t>
            </a:r>
          </a:p>
          <a:p>
            <a:pPr lvl="1"/>
            <a:r>
              <a:rPr lang="en-US" altLang="ko-KR" dirty="0"/>
              <a:t>e.g., bottom-up networks of SMEs in industrial districts (Third Italy)</a:t>
            </a:r>
          </a:p>
          <a:p>
            <a:pPr lvl="1"/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0DE943-D601-4DDD-B08E-E270BAF84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568" y="3429000"/>
            <a:ext cx="6762989" cy="3429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39A5599-DFA3-4CF1-8C20-935B17936C42}"/>
              </a:ext>
            </a:extLst>
          </p:cNvPr>
          <p:cNvSpPr/>
          <p:nvPr/>
        </p:nvSpPr>
        <p:spPr>
          <a:xfrm>
            <a:off x="8839200" y="5360988"/>
            <a:ext cx="31813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dirty="0" err="1">
                <a:latin typeface="Gill Sans MT" panose="020B0502020104020203" pitchFamily="34" charset="0"/>
              </a:rPr>
              <a:t>Bianchini</a:t>
            </a:r>
            <a:r>
              <a:rPr lang="en-US" dirty="0">
                <a:latin typeface="Gill Sans MT" panose="020B0502020104020203" pitchFamily="34" charset="0"/>
              </a:rPr>
              <a:t> (1991), The Third Italy: Model or Myth?, </a:t>
            </a:r>
            <a:r>
              <a:rPr lang="en-US" i="1" dirty="0">
                <a:latin typeface="Gill Sans MT" panose="020B0502020104020203" pitchFamily="34" charset="0"/>
              </a:rPr>
              <a:t>Ekistics</a:t>
            </a:r>
            <a:r>
              <a:rPr lang="en-US" dirty="0">
                <a:latin typeface="Gill Sans MT" panose="020B0502020104020203" pitchFamily="34" charset="0"/>
              </a:rPr>
              <a:t> 58</a:t>
            </a:r>
          </a:p>
        </p:txBody>
      </p:sp>
    </p:spTree>
    <p:extLst>
      <p:ext uri="{BB962C8B-B14F-4D97-AF65-F5344CB8AC3E}">
        <p14:creationId xmlns:p14="http://schemas.microsoft.com/office/powerpoint/2010/main" val="16261604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CD5D-5720-4634-93DD-77447C954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| Industrial District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62CD5-4320-487F-9D23-874C9518F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400"/>
            <a:ext cx="10515600" cy="5181600"/>
          </a:xfrm>
        </p:spPr>
        <p:txBody>
          <a:bodyPr>
            <a:normAutofit/>
          </a:bodyPr>
          <a:lstStyle/>
          <a:p>
            <a:r>
              <a:rPr lang="en-US" dirty="0"/>
              <a:t>Socio-territorial entity characterized by the active presence of both a community of people and a population of firms in one naturally and historically bounded area </a:t>
            </a:r>
          </a:p>
          <a:p>
            <a:r>
              <a:rPr lang="en-US" dirty="0"/>
              <a:t>Marshallian industrial district: a matter of time </a:t>
            </a:r>
          </a:p>
          <a:p>
            <a:pPr lvl="1"/>
            <a:r>
              <a:rPr lang="en-US" dirty="0"/>
              <a:t>Primitive localization, </a:t>
            </a:r>
            <a:r>
              <a:rPr lang="en-US" dirty="0">
                <a:sym typeface="Wingdings" panose="05000000000000000000" pitchFamily="2" charset="2"/>
              </a:rPr>
              <a:t>if it last long, becomes more compound localization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Through the passing of time, it acquires a special </a:t>
            </a:r>
            <a:r>
              <a:rPr lang="en-US" i="1" dirty="0">
                <a:sym typeface="Wingdings" panose="05000000000000000000" pitchFamily="2" charset="2"/>
              </a:rPr>
              <a:t>atmosphere</a:t>
            </a:r>
            <a:r>
              <a:rPr lang="en-US" dirty="0">
                <a:sym typeface="Wingdings" panose="05000000000000000000" pitchFamily="2" charset="2"/>
              </a:rPr>
              <a:t> or milieu with six advantages: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Heredity skills, growth of subsidiary trades, growth of highly specialized machinery, local market for special skill, industrial leadership, introduction of novelties</a:t>
            </a:r>
            <a:endParaRPr lang="en-US" dirty="0"/>
          </a:p>
          <a:p>
            <a:endParaRPr lang="en-US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21D3D0-4801-43C4-B7D8-CA817D7F9000}"/>
              </a:ext>
            </a:extLst>
          </p:cNvPr>
          <p:cNvSpPr/>
          <p:nvPr/>
        </p:nvSpPr>
        <p:spPr>
          <a:xfrm>
            <a:off x="4251960" y="5212080"/>
            <a:ext cx="7315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dirty="0" err="1">
                <a:latin typeface="Gill Sans MT" panose="020B0502020104020203" pitchFamily="34" charset="0"/>
              </a:rPr>
              <a:t>Becattini</a:t>
            </a:r>
            <a:r>
              <a:rPr lang="en-US" dirty="0">
                <a:latin typeface="Gill Sans MT" panose="020B0502020104020203" pitchFamily="34" charset="0"/>
              </a:rPr>
              <a:t> 1990, “The Marshallian industrial district as a socio-economic notion,” in</a:t>
            </a:r>
            <a:r>
              <a:rPr lang="en-US" i="1" dirty="0">
                <a:latin typeface="Gill Sans MT" panose="020B0502020104020203" pitchFamily="34" charset="0"/>
              </a:rPr>
              <a:t> Industrial Districts and Inter-firm Co-operation in Italy</a:t>
            </a:r>
            <a:r>
              <a:rPr lang="en-US" dirty="0">
                <a:latin typeface="Gill Sans MT" panose="020B0502020104020203" pitchFamily="34" charset="0"/>
              </a:rPr>
              <a:t> edited by </a:t>
            </a:r>
            <a:r>
              <a:rPr lang="en-US" dirty="0" err="1">
                <a:latin typeface="Gill Sans MT" panose="020B0502020104020203" pitchFamily="34" charset="0"/>
              </a:rPr>
              <a:t>Becattini</a:t>
            </a:r>
            <a:r>
              <a:rPr lang="en-US" dirty="0">
                <a:latin typeface="Gill Sans MT" panose="020B0502020104020203" pitchFamily="34" charset="0"/>
              </a:rPr>
              <a:t> &amp; </a:t>
            </a:r>
            <a:r>
              <a:rPr lang="en-US" dirty="0" err="1">
                <a:latin typeface="Gill Sans MT" panose="020B0502020104020203" pitchFamily="34" charset="0"/>
              </a:rPr>
              <a:t>Sengenberger</a:t>
            </a:r>
            <a:endParaRPr lang="en-US" dirty="0">
              <a:latin typeface="Gill Sans MT" panose="020B0502020104020203" pitchFamily="34" charset="0"/>
            </a:endParaRPr>
          </a:p>
          <a:p>
            <a:pPr marL="0" lvl="1"/>
            <a:r>
              <a:rPr lang="en-US" dirty="0" err="1">
                <a:latin typeface="Gill Sans MT" panose="020B0502020104020203" pitchFamily="34" charset="0"/>
              </a:rPr>
              <a:t>Belussi</a:t>
            </a:r>
            <a:r>
              <a:rPr lang="en-US" dirty="0">
                <a:latin typeface="Gill Sans MT" panose="020B0502020104020203" pitchFamily="34" charset="0"/>
              </a:rPr>
              <a:t> &amp; </a:t>
            </a:r>
            <a:r>
              <a:rPr lang="en-US" dirty="0" err="1">
                <a:latin typeface="Gill Sans MT" panose="020B0502020104020203" pitchFamily="34" charset="0"/>
              </a:rPr>
              <a:t>Caldari</a:t>
            </a:r>
            <a:r>
              <a:rPr lang="en-US" dirty="0">
                <a:latin typeface="Gill Sans MT" panose="020B0502020104020203" pitchFamily="34" charset="0"/>
              </a:rPr>
              <a:t> 2009,  “At the origin of the industrial district: Alfred Marshall and the Cambridge School,” </a:t>
            </a:r>
            <a:r>
              <a:rPr lang="en-US" i="1" dirty="0">
                <a:latin typeface="Gill Sans MT" panose="020B0502020104020203" pitchFamily="34" charset="0"/>
              </a:rPr>
              <a:t>Cambridge Journal of Economics</a:t>
            </a:r>
            <a:endParaRPr lang="en-US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2400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20048-0D14-4E3B-9538-A394E20A9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Regionally Networked Innovation System (Network RIS)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ED978-8550-45C9-AAE4-3563384D9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400"/>
            <a:ext cx="7482840" cy="4816474"/>
          </a:xfrm>
        </p:spPr>
        <p:txBody>
          <a:bodyPr/>
          <a:lstStyle/>
          <a:p>
            <a:r>
              <a:rPr lang="en-US" altLang="ko-KR" dirty="0"/>
              <a:t>More planned/intentional strengthening of the region’s institutional infrastructure</a:t>
            </a:r>
          </a:p>
          <a:p>
            <a:pPr lvl="1"/>
            <a:r>
              <a:rPr lang="en-US" altLang="ko-KR" dirty="0"/>
              <a:t>e.g., Baden-Wurttemberg (Germany)</a:t>
            </a:r>
          </a:p>
          <a:p>
            <a:pPr lvl="1"/>
            <a:r>
              <a:rPr lang="en-US" altLang="ko-KR" dirty="0"/>
              <a:t>Third highest gross regional product (GRP) as a home to </a:t>
            </a:r>
            <a:r>
              <a:rPr lang="en-US" altLang="ko-KR" dirty="0" err="1"/>
              <a:t>Mercedez</a:t>
            </a:r>
            <a:r>
              <a:rPr lang="en-US" altLang="ko-KR" dirty="0"/>
              <a:t>-Benz, Daimler-Chrysler, Porsche, Bosch</a:t>
            </a:r>
          </a:p>
          <a:p>
            <a:pPr lvl="1"/>
            <a:r>
              <a:rPr lang="en-US" altLang="ko-KR" dirty="0"/>
              <a:t>Key local competence being the ability to solve complex technological problems of their consumers in custom-designed solutions or improvements</a:t>
            </a:r>
          </a:p>
          <a:p>
            <a:pPr lvl="1"/>
            <a:r>
              <a:rPr lang="en-US" altLang="ko-KR" dirty="0"/>
              <a:t>Backed by strong vocational education, apprenticeship, well-organized Chamber of Commerce, highly specialized/regionally organized producer associations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D0A19B-E09C-4CEF-B12E-5A8358FA8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160" y="1748735"/>
            <a:ext cx="3714750" cy="474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4612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BF857-C6F5-43A4-AAB2-85D1A04F3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Regionalized NIS (Dirigiste RIS)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52B01-493A-408C-A615-6399341B4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Parts of industry and institutional structures more functionally integrated into national or international innovation systems</a:t>
            </a:r>
          </a:p>
          <a:p>
            <a:r>
              <a:rPr lang="en-US" dirty="0"/>
              <a:t>Collaboration between organizations conforming closely to the linear model</a:t>
            </a:r>
          </a:p>
          <a:p>
            <a:r>
              <a:rPr lang="en-US" dirty="0"/>
              <a:t>e.g., science parks as planned </a:t>
            </a:r>
            <a:r>
              <a:rPr lang="en-US"/>
              <a:t>innovative milieu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0276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86E2CBA-935F-4E87-B8C5-052D9578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RIS-NIS Relations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803DB14-E6B7-44E5-BFB7-552B289DF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correspondence between macro-institutional characteristics of the national economy and the dominant form/character of its RIS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517EE0E-FC93-4B4F-9A62-C4BB74EA1A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5289740"/>
              </p:ext>
            </p:extLst>
          </p:nvPr>
        </p:nvGraphicFramePr>
        <p:xfrm>
          <a:off x="1752600" y="2438400"/>
          <a:ext cx="908304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99891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C900C-E594-48C7-83F5-18C95E542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| Varieties of Capitalism (Hall &amp; Soskice 2001)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F7C71-88FC-4E3A-A833-E62BE499D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400"/>
            <a:ext cx="7101840" cy="4312920"/>
          </a:xfrm>
        </p:spPr>
        <p:txBody>
          <a:bodyPr>
            <a:normAutofit/>
          </a:bodyPr>
          <a:lstStyle/>
          <a:p>
            <a:r>
              <a:rPr lang="en-US" dirty="0"/>
              <a:t>Two types of market capitalism</a:t>
            </a:r>
          </a:p>
          <a:p>
            <a:pPr lvl="1"/>
            <a:r>
              <a:rPr lang="en-US" dirty="0" err="1"/>
              <a:t>istinct</a:t>
            </a:r>
            <a:r>
              <a:rPr lang="en-US" dirty="0"/>
              <a:t> political and economic regimes and performance of advanced capitalist economies </a:t>
            </a:r>
            <a:r>
              <a:rPr lang="en-US" dirty="0">
                <a:sym typeface="Wingdings" panose="05000000000000000000" pitchFamily="2" charset="2"/>
              </a:rPr>
              <a:t> liberal market economy (LME) vs. coordinated market economy (CME)</a:t>
            </a:r>
            <a:endParaRPr lang="en-US" dirty="0"/>
          </a:p>
          <a:p>
            <a:r>
              <a:rPr lang="en-US" dirty="0"/>
              <a:t>Compared on five spheres</a:t>
            </a:r>
          </a:p>
          <a:p>
            <a:pPr lvl="1"/>
            <a:r>
              <a:rPr lang="en-US" dirty="0"/>
              <a:t>Industrial relations</a:t>
            </a:r>
          </a:p>
          <a:p>
            <a:pPr lvl="1"/>
            <a:r>
              <a:rPr lang="en-US" dirty="0"/>
              <a:t>Vocational training and education</a:t>
            </a:r>
          </a:p>
          <a:p>
            <a:pPr lvl="1"/>
            <a:r>
              <a:rPr lang="en-US" dirty="0"/>
              <a:t>Corporate governance</a:t>
            </a:r>
          </a:p>
          <a:p>
            <a:pPr lvl="1"/>
            <a:r>
              <a:rPr lang="en-US" dirty="0"/>
              <a:t>Inter-firm relations</a:t>
            </a:r>
          </a:p>
          <a:p>
            <a:pPr lvl="1"/>
            <a:r>
              <a:rPr lang="en-US" dirty="0"/>
              <a:t>Employee-management relations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1154C41F-6FDC-416A-A469-47CD8CAA6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732" y="1676400"/>
            <a:ext cx="2612708" cy="384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46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E27C560-9226-4B5E-AB7D-93339E1E2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| </a:t>
            </a:r>
            <a:r>
              <a:rPr lang="en-US" dirty="0"/>
              <a:t>Varieties of Capitalism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DD4054-8F11-4B0F-9A36-2C2574830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83" y="1954054"/>
            <a:ext cx="5767132" cy="35933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545EF8-AECD-40FF-BF91-DD3EF2812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814" y="1954055"/>
            <a:ext cx="6177643" cy="371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6818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F912-186F-4C95-9997-F3918523E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| CME: Germany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321DE-75F1-4832-A9C7-FFC102936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400"/>
            <a:ext cx="4877359" cy="4500562"/>
          </a:xfrm>
        </p:spPr>
        <p:txBody>
          <a:bodyPr/>
          <a:lstStyle/>
          <a:p>
            <a:r>
              <a:rPr lang="en-US" dirty="0"/>
              <a:t>“Patient capital”</a:t>
            </a:r>
          </a:p>
          <a:p>
            <a:r>
              <a:rPr lang="en-US" dirty="0"/>
              <a:t>Training focused on specific skills</a:t>
            </a:r>
          </a:p>
          <a:p>
            <a:pPr lvl="1"/>
            <a:r>
              <a:rPr lang="en-US" dirty="0"/>
              <a:t>Long-term employment</a:t>
            </a:r>
          </a:p>
          <a:p>
            <a:r>
              <a:rPr lang="en-US" dirty="0"/>
              <a:t>Cooperative standard setting &amp; tech transfer</a:t>
            </a:r>
          </a:p>
          <a:p>
            <a:r>
              <a:rPr lang="en-US" dirty="0"/>
              <a:t>Managers &amp; employees forming cooperative relations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Incremental innovation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304E0-6E9D-4809-B12E-00F6AF469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559" y="0"/>
            <a:ext cx="6308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0988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8424-3E3F-4C4C-ABBD-5DDEF9358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| LME: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879A1-8492-4E9E-8D12-D1D6889EC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400"/>
            <a:ext cx="5257800" cy="4500562"/>
          </a:xfrm>
        </p:spPr>
        <p:txBody>
          <a:bodyPr/>
          <a:lstStyle/>
          <a:p>
            <a:r>
              <a:rPr lang="en-US" dirty="0"/>
              <a:t>Short-term capital (stock markets)</a:t>
            </a:r>
          </a:p>
          <a:p>
            <a:r>
              <a:rPr lang="en-US" dirty="0"/>
              <a:t>Training focused on general skills</a:t>
            </a:r>
          </a:p>
          <a:p>
            <a:pPr lvl="1"/>
            <a:r>
              <a:rPr lang="en-US" dirty="0"/>
              <a:t>Strong mobility and retraining</a:t>
            </a:r>
          </a:p>
          <a:p>
            <a:r>
              <a:rPr lang="en-US" dirty="0"/>
              <a:t>Standard setting via market competition</a:t>
            </a:r>
          </a:p>
          <a:p>
            <a:r>
              <a:rPr lang="en-US" dirty="0"/>
              <a:t>Managers and employees in adversarial relations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Radical innovation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C03C07-7F5C-49E0-9ACE-7CD4D7F9C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0656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913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7AA0-CAC2-49DF-A4D4-EDFBDD56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268FE-D841-4E6C-8736-BBAB0F043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288"/>
            <a:ext cx="10515600" cy="5124592"/>
          </a:xfrm>
        </p:spPr>
        <p:txBody>
          <a:bodyPr/>
          <a:lstStyle/>
          <a:p>
            <a:r>
              <a:rPr lang="en-US" dirty="0"/>
              <a:t>What state would not like to have the "next" Silicon Valley? But while </a:t>
            </a:r>
            <a:r>
              <a:rPr lang="en-US" dirty="0" err="1"/>
              <a:t>Saxenian</a:t>
            </a:r>
            <a:r>
              <a:rPr lang="en-US" dirty="0"/>
              <a:t> has some pertinent advice about policy (including the role of universities), it is not at all obvious how to reproduce the patterns that have made Silicon Valley successful. – </a:t>
            </a:r>
            <a:r>
              <a:rPr lang="en-US" dirty="0">
                <a:hlinkClick r:id="rId2"/>
              </a:rPr>
              <a:t>Paul Starr 1995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9518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0CC8C-47BF-4080-84CB-D85EB8332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| </a:t>
            </a:r>
            <a:r>
              <a:rPr lang="en-US" dirty="0" err="1"/>
              <a:t>VoC</a:t>
            </a:r>
            <a:r>
              <a:rPr lang="en-US" dirty="0"/>
              <a:t> and Innovation Outcomes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10FE5D-C43C-448E-B7A1-493DE11F6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9066" y="1497012"/>
            <a:ext cx="6052934" cy="48394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5CBAFE-7A07-4733-9A39-0592AAA01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8" y="1566864"/>
            <a:ext cx="6052934" cy="48182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7E736E-9839-4DD3-B9EF-18346A87D83E}"/>
              </a:ext>
            </a:extLst>
          </p:cNvPr>
          <p:cNvSpPr txBox="1"/>
          <p:nvPr/>
        </p:nvSpPr>
        <p:spPr>
          <a:xfrm>
            <a:off x="1790299" y="6454936"/>
            <a:ext cx="818147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>
                <a:latin typeface="Gill Sans MT" panose="020B0502020104020203" pitchFamily="34" charset="0"/>
              </a:rPr>
              <a:t>Patent specialization by technology classes (positive figures meaning greater specialization)</a:t>
            </a:r>
          </a:p>
        </p:txBody>
      </p:sp>
    </p:spTree>
    <p:extLst>
      <p:ext uri="{BB962C8B-B14F-4D97-AF65-F5344CB8AC3E}">
        <p14:creationId xmlns:p14="http://schemas.microsoft.com/office/powerpoint/2010/main" val="476157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2052B-0121-4819-B836-484572574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RIS-NIS Relations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0249F-8461-4D82-A33A-7A4AFE95C5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Traditional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03AEE1-CB34-4348-8F18-30CBED9685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IRIS (institutional RIS)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</a:rPr>
              <a:t>German/North Europe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</a:rPr>
              <a:t>S</a:t>
            </a:r>
            <a:r>
              <a:rPr lang="en-US" altLang="ko-KR" u="sng" dirty="0">
                <a:solidFill>
                  <a:srgbClr val="000000"/>
                </a:solidFill>
              </a:rPr>
              <a:t>ynthetic knowledge base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0000"/>
                </a:solidFill>
              </a:rPr>
              <a:t>Path-dependent tendency rather than destructive technology/innovation </a:t>
            </a:r>
            <a:r>
              <a:rPr lang="en-US" altLang="ko-KR" dirty="0">
                <a:solidFill>
                  <a:srgbClr val="000000"/>
                </a:solidFill>
                <a:sym typeface="Wingdings" panose="05000000000000000000" pitchFamily="2" charset="2"/>
              </a:rPr>
              <a:t> g</a:t>
            </a:r>
            <a:r>
              <a:rPr lang="en-US" altLang="ko-KR" dirty="0">
                <a:solidFill>
                  <a:srgbClr val="000000"/>
                </a:solidFill>
              </a:rPr>
              <a:t>radual evolution 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E6407F-F2FD-49D0-9272-FB3EB7E3F7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New Economy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024AD4-406A-49D8-88AA-0347CF149EA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NEIS (new economy innovation system)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</a:rPr>
              <a:t>UK/US</a:t>
            </a:r>
          </a:p>
          <a:p>
            <a:pPr lvl="1"/>
            <a:r>
              <a:rPr lang="en-US" altLang="ko-KR" u="sng" dirty="0">
                <a:solidFill>
                  <a:srgbClr val="000000"/>
                </a:solidFill>
              </a:rPr>
              <a:t>Analytical knowledge base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</a:rPr>
              <a:t>Fewer system elements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</a:rPr>
              <a:t>Dynamic in entrepreneurship and markets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7961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7F335-4222-492A-A037-EDC56D4EB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| Biotech Clusters (</a:t>
            </a:r>
            <a:r>
              <a:rPr lang="en-US" altLang="ko-KR" dirty="0" err="1"/>
              <a:t>Cortright</a:t>
            </a:r>
            <a:r>
              <a:rPr lang="en-US" altLang="ko-KR" dirty="0"/>
              <a:t> &amp; Mayer 2002)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11A19-F47D-4BE3-A3A1-19903315F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Biotech innovations in the US dominated by only a handful of metropolitan centers. Why?</a:t>
            </a:r>
          </a:p>
          <a:p>
            <a:endParaRPr lang="en-US" altLang="ko-KR" dirty="0"/>
          </a:p>
          <a:p>
            <a:r>
              <a:rPr lang="en-US" altLang="ko-KR" dirty="0"/>
              <a:t>Presence of first-class pre-commercial medical research in a local or government laboratory</a:t>
            </a:r>
          </a:p>
          <a:p>
            <a:r>
              <a:rPr lang="en-US" altLang="ko-KR" dirty="0"/>
              <a:t>Local systems to support and encourage entrepreneurial activity leading to successful translation of research into commercially viable outputs.</a:t>
            </a:r>
          </a:p>
          <a:p>
            <a:endParaRPr lang="en-US" altLang="ko-KR" dirty="0"/>
          </a:p>
          <a:p>
            <a:r>
              <a:rPr lang="en-US" altLang="ko-KR" dirty="0"/>
              <a:t>Yet, non-local forces also play a key role </a:t>
            </a:r>
            <a:r>
              <a:rPr lang="en-US" altLang="ko-KR" dirty="0">
                <a:sym typeface="Wingdings" panose="05000000000000000000" pitchFamily="2" charset="2"/>
              </a:rPr>
              <a:t> e.g., </a:t>
            </a:r>
            <a:r>
              <a:rPr lang="en-US" altLang="ko-KR" dirty="0"/>
              <a:t>NIH, big pharma, non-local venture capital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8067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7AA0-CAC2-49DF-A4D4-EDFBDD56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268FE-D841-4E6C-8736-BBAB0F043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288"/>
            <a:ext cx="10515600" cy="5124592"/>
          </a:xfrm>
        </p:spPr>
        <p:txBody>
          <a:bodyPr/>
          <a:lstStyle/>
          <a:p>
            <a:r>
              <a:rPr lang="en-US" dirty="0"/>
              <a:t>Despite its rich institutional analysis, </a:t>
            </a:r>
            <a:r>
              <a:rPr lang="en-US" i="1" dirty="0"/>
              <a:t>Regional Advantage </a:t>
            </a:r>
            <a:r>
              <a:rPr lang="en-US" dirty="0"/>
              <a:t>tells only one side of the story. – Richard Florida (1994)</a:t>
            </a:r>
          </a:p>
          <a:p>
            <a:pPr lvl="1"/>
            <a:r>
              <a:rPr lang="en-US" dirty="0"/>
              <a:t>Neglects the role of highly competitive local markets</a:t>
            </a:r>
          </a:p>
          <a:p>
            <a:pPr lvl="1"/>
            <a:r>
              <a:rPr lang="en-US" dirty="0"/>
              <a:t>Overlooks the high degree of fragmentation, chronic entrepreneurism, and extreme litigiousness that equally defined the Silicon Valley style of high tech.</a:t>
            </a:r>
          </a:p>
          <a:p>
            <a:pPr lvl="2"/>
            <a:r>
              <a:rPr lang="en-US" i="1" dirty="0"/>
              <a:t>Joint Venture: Silicon Valley </a:t>
            </a:r>
            <a:r>
              <a:rPr lang="en-US" dirty="0"/>
              <a:t>– first attempt at regional coordination to transform the</a:t>
            </a:r>
            <a:r>
              <a:rPr lang="en-US" dirty="0">
                <a:sym typeface="Wingdings" panose="05000000000000000000" pitchFamily="2" charset="2"/>
              </a:rPr>
              <a:t> “valley of entrepreneurs into an entrepreneurial valley”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Romantic account of American high tech, missing the human toll taken by a pressure-cooker environment (round-the-clock work hours, low wages and conditions of high-tech factory workers, etc.)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554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923C-85E8-4DE7-9EF2-295BD9E6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Review Special (1995) from </a:t>
            </a:r>
            <a:r>
              <a:rPr lang="en-US" i="1" dirty="0"/>
              <a:t>Economic Geography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404F2-A8FD-49D6-AE2C-645B9BB9C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Eschewing national-level determinants (as </a:t>
            </a:r>
            <a:r>
              <a:rPr lang="en-US" dirty="0" err="1"/>
              <a:t>Saxenian</a:t>
            </a:r>
            <a:r>
              <a:rPr lang="en-US" dirty="0"/>
              <a:t> herself is critical of NIS for its failure to accord importance to regional institutions), yet regional development trajectories weren’t immune from national regulatory forces – </a:t>
            </a:r>
            <a:r>
              <a:rPr lang="en-US" dirty="0" err="1"/>
              <a:t>Meric</a:t>
            </a:r>
            <a:r>
              <a:rPr lang="en-US" dirty="0"/>
              <a:t> Gertler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65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923C-85E8-4DE7-9EF2-295BD9E6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Review Special (1995) from </a:t>
            </a:r>
            <a:r>
              <a:rPr lang="en-US" i="1" dirty="0"/>
              <a:t>Economic Geography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404F2-A8FD-49D6-AE2C-645B9BB9C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Silicon Valley is not a paradise. It is a halfway house between what would be a fully successful regional production culture and standard US languages, beliefs and practices about production. – Michael </a:t>
            </a:r>
            <a:r>
              <a:rPr lang="en-US" dirty="0" err="1"/>
              <a:t>Storper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676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923C-85E8-4DE7-9EF2-295BD9E6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Review Special (1995) from </a:t>
            </a:r>
            <a:r>
              <a:rPr lang="en-US" i="1" dirty="0"/>
              <a:t>Economic Geography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404F2-A8FD-49D6-AE2C-645B9BB9C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Patricia Limerick (1987), </a:t>
            </a:r>
            <a:r>
              <a:rPr lang="en-US" i="1" dirty="0"/>
              <a:t>The Legacy of Conquest </a:t>
            </a:r>
            <a:r>
              <a:rPr lang="en-US" dirty="0">
                <a:sym typeface="Wingdings" panose="05000000000000000000" pitchFamily="2" charset="2"/>
              </a:rPr>
              <a:t> continuities between the gold-rush era exploration and the new pioneers of the electronic age over six generations reproducing </a:t>
            </a:r>
            <a:r>
              <a:rPr lang="en-US" dirty="0"/>
              <a:t>Reproduction of the East as packed with stultified, arrogant, authoritarian elitists, corporations, and government agencies – Philip Scranton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429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5F407-5E0F-43F0-A337-CD0390598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The Rise of the Creative Class (</a:t>
            </a:r>
            <a:r>
              <a:rPr lang="en-US" dirty="0"/>
              <a:t>Richard Florida, 2002)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E6314-BFA7-443A-A1EE-C6CAB647B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040"/>
            <a:ext cx="8625840" cy="4332922"/>
          </a:xfrm>
        </p:spPr>
        <p:txBody>
          <a:bodyPr/>
          <a:lstStyle/>
          <a:p>
            <a:r>
              <a:rPr lang="en-US" dirty="0"/>
              <a:t>“Creative Class Index” measuring the size of knowledge workers (scientists, engineers, professors, managers, designers, entrepreneurs, lawyers, programmers, poets, musicians, think-tank employees, …)</a:t>
            </a:r>
          </a:p>
          <a:p>
            <a:r>
              <a:rPr lang="en-US" dirty="0"/>
              <a:t>“Bohemian Index” counting the # of artists, writers and performers</a:t>
            </a:r>
          </a:p>
          <a:p>
            <a:r>
              <a:rPr lang="en-US" dirty="0"/>
              <a:t>Explores factors that shape “quality of place”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5EFBF0-9C44-4A1B-9DE4-1E7F4D888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474" y="1974523"/>
            <a:ext cx="2171564" cy="334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81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26473</TotalTime>
  <Words>2266</Words>
  <Application>Microsoft Office PowerPoint</Application>
  <PresentationFormat>Widescreen</PresentationFormat>
  <Paragraphs>217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맑은 고딕</vt:lpstr>
      <vt:lpstr>Arial</vt:lpstr>
      <vt:lpstr>Calibri</vt:lpstr>
      <vt:lpstr>Calibri Light</vt:lpstr>
      <vt:lpstr>Gill Sans MT</vt:lpstr>
      <vt:lpstr>Wingdings</vt:lpstr>
      <vt:lpstr>Office Theme</vt:lpstr>
      <vt:lpstr>Regional Innovation System (RIS)</vt:lpstr>
      <vt:lpstr>Regional Advantage: Culture and Competition in Silicon Valley and Route 128 (AnnaLee Saxenian,1994) </vt:lpstr>
      <vt:lpstr>Regional Advantage: Silicon Valley vs. Route 128</vt:lpstr>
      <vt:lpstr>Book Reviews</vt:lpstr>
      <vt:lpstr>Book Reviews</vt:lpstr>
      <vt:lpstr>Book Review Special (1995) from Economic Geography</vt:lpstr>
      <vt:lpstr>Book Review Special (1995) from Economic Geography</vt:lpstr>
      <vt:lpstr>Book Review Special (1995) from Economic Geography</vt:lpstr>
      <vt:lpstr>The Rise of the Creative Class (Richard Florida, 2002)</vt:lpstr>
      <vt:lpstr>Economic Geography of Talent (Florida 2002)</vt:lpstr>
      <vt:lpstr>Economic Geography of Talent</vt:lpstr>
      <vt:lpstr>Economic Geography of Talent</vt:lpstr>
      <vt:lpstr>Economic Geography of Talent</vt:lpstr>
      <vt:lpstr>Talent vs. Cultural Amenities</vt:lpstr>
      <vt:lpstr>Talent vs. Coolness </vt:lpstr>
      <vt:lpstr>Talent vs. Diversity</vt:lpstr>
      <vt:lpstr>Implications</vt:lpstr>
      <vt:lpstr>Criticisms</vt:lpstr>
      <vt:lpstr>Geography of Innovation</vt:lpstr>
      <vt:lpstr>Geography of Innovation</vt:lpstr>
      <vt:lpstr>Tacit Knowledge Doesn’t Travel Far</vt:lpstr>
      <vt:lpstr>Tacit Knowledge</vt:lpstr>
      <vt:lpstr>Tacit Knowledge &amp; Learning by Interacting</vt:lpstr>
      <vt:lpstr>Localized Capabilities</vt:lpstr>
      <vt:lpstr>Knowledge Base</vt:lpstr>
      <vt:lpstr>Puzzle</vt:lpstr>
      <vt:lpstr>1. Knowledge of Failures </vt:lpstr>
      <vt:lpstr>2. Human Capital</vt:lpstr>
      <vt:lpstr>3. Quality of Life</vt:lpstr>
      <vt:lpstr>RIS</vt:lpstr>
      <vt:lpstr>1. Territorially Embedded RIS (Grassroots RIS)</vt:lpstr>
      <vt:lpstr>| Industrial District</vt:lpstr>
      <vt:lpstr>2. Regionally Networked Innovation System (Network RIS)</vt:lpstr>
      <vt:lpstr>3. Regionalized NIS (Dirigiste RIS)</vt:lpstr>
      <vt:lpstr>RIS-NIS Relations</vt:lpstr>
      <vt:lpstr>| Varieties of Capitalism (Hall &amp; Soskice 2001)</vt:lpstr>
      <vt:lpstr>| Varieties of Capitalism</vt:lpstr>
      <vt:lpstr>| CME: Germany</vt:lpstr>
      <vt:lpstr>| LME: US</vt:lpstr>
      <vt:lpstr>| VoC and Innovation Outcomes</vt:lpstr>
      <vt:lpstr>Back to RIS-NIS Relations</vt:lpstr>
      <vt:lpstr>| Biotech Clusters (Cortright &amp; Mayer 2002)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2021  BGM652E Energy Industry and R&amp;D Policy</dc:title>
  <dc:creator>syk</dc:creator>
  <cp:lastModifiedBy>syk</cp:lastModifiedBy>
  <cp:revision>257</cp:revision>
  <dcterms:created xsi:type="dcterms:W3CDTF">2021-02-28T21:49:54Z</dcterms:created>
  <dcterms:modified xsi:type="dcterms:W3CDTF">2022-09-26T22:59:37Z</dcterms:modified>
</cp:coreProperties>
</file>