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3" r:id="rId2"/>
    <p:sldId id="311" r:id="rId3"/>
    <p:sldId id="312" r:id="rId4"/>
    <p:sldId id="339" r:id="rId5"/>
    <p:sldId id="340" r:id="rId6"/>
    <p:sldId id="347" r:id="rId7"/>
    <p:sldId id="338" r:id="rId8"/>
    <p:sldId id="342" r:id="rId9"/>
    <p:sldId id="343" r:id="rId10"/>
    <p:sldId id="344" r:id="rId11"/>
    <p:sldId id="346" r:id="rId12"/>
    <p:sldId id="348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B81ED3-D29D-4AA1-9C7E-D31770AD2823}">
          <p14:sldIdLst>
            <p14:sldId id="313"/>
            <p14:sldId id="311"/>
            <p14:sldId id="312"/>
            <p14:sldId id="339"/>
            <p14:sldId id="340"/>
            <p14:sldId id="347"/>
            <p14:sldId id="338"/>
            <p14:sldId id="342"/>
            <p14:sldId id="343"/>
            <p14:sldId id="344"/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gic Magic" initials="FM" lastIdx="1" clrIdx="0">
    <p:extLst>
      <p:ext uri="{19B8F6BF-5375-455C-9EA6-DF929625EA0E}">
        <p15:presenceInfo xmlns:p15="http://schemas.microsoft.com/office/powerpoint/2012/main" userId="513bed3f57fce1f2" providerId="Windows Live"/>
      </p:ext>
    </p:extLst>
  </p:cmAuthor>
  <p:cmAuthor id="2" name="Федор" initials="ВФ" lastIdx="1" clrIdx="1">
    <p:extLst>
      <p:ext uri="{19B8F6BF-5375-455C-9EA6-DF929625EA0E}">
        <p15:presenceInfo xmlns:p15="http://schemas.microsoft.com/office/powerpoint/2012/main" userId="Федо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7D"/>
    <a:srgbClr val="9DC3E6"/>
    <a:srgbClr val="A9D18E"/>
    <a:srgbClr val="01487D"/>
    <a:srgbClr val="69A4D9"/>
    <a:srgbClr val="3D71A1"/>
    <a:srgbClr val="5089BC"/>
    <a:srgbClr val="DEEBF7"/>
    <a:srgbClr val="F2F2F2"/>
    <a:srgbClr val="016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0" autoAdjust="0"/>
    <p:restoredTop sz="93759" autoAdjust="0"/>
  </p:normalViewPr>
  <p:slideViewPr>
    <p:cSldViewPr snapToGrid="0">
      <p:cViewPr varScale="1">
        <p:scale>
          <a:sx n="109" d="100"/>
          <a:sy n="109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2ED35-528E-4BA0-A9BB-745DA6C0515F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A421C-77DD-4369-9E19-2536C44F6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47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7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6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8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9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0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0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421C-77DD-4369-9E19-2536C44F615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2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F06-A4EC-994E-A1CC-1E896DD4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491DD-812C-2942-9BFB-4B93C419D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D6E7-92F0-0348-9F24-F2D17A13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BC0-5DE8-4D84-9F42-67ADB46B4A61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81B6-6266-4346-978D-0AE64512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097D-B855-B349-88FE-3AF42DBC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4DFB-60C6-BF49-B690-150BDACE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BD29-65A1-1140-9FA9-51F40514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4BA0-94CA-C64A-98C3-259A5399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9C90-2C56-44E8-82EC-ECF4C69443E8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4789-2914-2441-90BF-8CEF5BE7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1474-A062-C946-8BEE-45DC74A0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375D7-0403-4A4F-9FAC-9BB10954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F135C-472D-214A-811F-03516471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615E-88D3-5F40-91DA-F2533A2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26F-B05C-47B2-839F-DF745047E93E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6D17-8C98-F843-AC7E-6328CB23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4E51-CE5C-9146-80BA-7F0471A8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61C6-2A50-CE46-81D2-11C6DCAA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02EA-6304-0F45-B76E-D8F6BC6B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8399-2EE4-8247-8D6A-39B5ADF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7FE-D218-403F-9177-A97E165890BF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592A-5C2B-4346-8949-04D33E93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452C-B478-054B-A91F-869B6CD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1BA4-8EDC-5942-A97E-02ADD8FC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A25A-B72E-DC42-BAE6-D9ABF52C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81D1-5126-3147-BB98-CD03D538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707D-9719-4951-9BFA-3E59B264638C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208E-ACC3-3E4A-A245-8538D9C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484A-D91D-BB4C-90F3-D0A84DFA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6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DE37-2727-7B42-A8BC-AD521E9C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637E-0283-584A-8347-3AF51CA9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7298A-C10E-D04D-9388-0EB9882E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9FF7-7AD2-A246-A54D-01BA7B10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EB2B-7D8F-4A5A-94F4-4BA2D14AC443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865D1-56DE-A14A-ADC5-04BCD2B7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B66F-9A95-6042-80CC-7F3D3D94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CD53-60DC-7045-9092-924F4E01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A133-5F6C-FF47-A18A-4D4EEEE3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132C-9769-0744-BF88-BE42B758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48EE-B233-BB46-9AA7-7BE60A378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3E10B-C38D-874B-BE8A-DC4F2C424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A1848-0944-8644-A176-EA4C4DFE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B2B-6CDA-4CE4-A8EA-6D82464FC165}" type="datetime1">
              <a:rPr lang="en-GB" smtClean="0"/>
              <a:t>11/10/2022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750A1-28EC-4B4E-9394-8638243C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5E041-AE35-024A-8CC3-48B9331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1D92-B733-9C49-B9F4-60E11980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5F6F-D508-C64D-9BF9-1F93E77D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7534-C9FA-43E8-829F-EC98DB62FEF6}" type="datetime1">
              <a:rPr lang="en-GB" smtClean="0"/>
              <a:t>11/10/2022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5EE95-3A3D-A046-9DCF-46F949C6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FB0A-E215-8A4D-B70E-16A0E4A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7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7C91D-3115-F942-B8D6-1FE493D2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922-4E59-4EE3-B1D1-1DB300D57FBD}" type="datetime1">
              <a:rPr lang="en-GB" smtClean="0"/>
              <a:t>11/10/2022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65DC6-7311-904C-8170-80B24CC7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8465E-0CAA-774C-913C-32AA9D1B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9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4DEC-DA57-5942-A107-53F51906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F73-4D2D-E643-BC4A-1888B4D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FAB0F-2786-B54E-A365-3600D035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8B93C-5287-154B-97CF-6F475D62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9AC5-18B2-43E8-81E8-94847F4201D1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9EFC-BDFC-D049-B926-099F8D9C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EF13F-EBEF-0443-A5B6-B9941B08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F604-1D66-1B48-ADC3-DB951FC7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1578F-8D9F-3A4F-8AC9-1AC5F16DC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1F2A-9C3D-6C46-B2A7-6EFD4DA0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2ED5-5059-E84B-B2DA-CDE48A3D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A98E-393A-4B1E-9A82-85EE16224D17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5A00-DEF0-8C45-865C-812BA9AD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F913-B924-3141-BA29-2FB7BA40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0FEF5-C09A-B642-A943-D4E8CFCA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2B5D-554F-2243-9B38-E64DC0BE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43C4-7573-4A4C-900D-5B826F7D2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A00B-9445-47A0-9717-0686E30624E9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7717-F1C4-C74B-8110-D99779278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3883-1B98-4A4C-A78B-BC7B6CA6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70BB-FA12-4975-B0A6-C50BFD2E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4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ennemore Craig | Divers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43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1604" y="2800951"/>
            <a:ext cx="8380396" cy="34386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4483" y="4203591"/>
            <a:ext cx="8197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Laxonick</a:t>
            </a:r>
            <a:r>
              <a:rPr lang="en-US" sz="22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William. 2012. The Innovative Firm. In The Oxford Handbook of Innovation edited by Jan Fagerberg, David C. Mowery, and Richard R. Nelson. Oxford University Press. </a:t>
            </a:r>
            <a:r>
              <a:rPr lang="en-GB" sz="22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4483" y="5540070"/>
            <a:ext cx="81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GB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Lipovenko</a:t>
            </a:r>
            <a:endParaRPr lang="en-GB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1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-895355" y="1400858"/>
            <a:ext cx="695329" cy="4268319"/>
            <a:chOff x="-895355" y="1400858"/>
            <a:chExt cx="695329" cy="4268319"/>
          </a:xfrm>
        </p:grpSpPr>
        <p:sp>
          <p:nvSpPr>
            <p:cNvPr id="9" name="Rectangle 8"/>
            <p:cNvSpPr/>
            <p:nvPr/>
          </p:nvSpPr>
          <p:spPr>
            <a:xfrm>
              <a:off x="-895351" y="1400858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5" y="2787518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5" y="2094188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895354" y="3532278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1F74C3-982C-3B42-A206-C63547CFB293}"/>
              </a:ext>
            </a:extLst>
          </p:cNvPr>
          <p:cNvSpPr txBox="1"/>
          <p:nvPr/>
        </p:nvSpPr>
        <p:spPr>
          <a:xfrm>
            <a:off x="5733935" y="3297828"/>
            <a:ext cx="645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B6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STP510A: National Innovation System</a:t>
            </a:r>
            <a:endParaRPr lang="en-RU" sz="2400" dirty="0">
              <a:solidFill>
                <a:srgbClr val="2B64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788766-22C9-7542-8ED7-45DEB4CA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74" y="2632974"/>
            <a:ext cx="2830934" cy="188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10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8037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GB" sz="2800" i="1" dirty="0">
                <a:solidFill>
                  <a:srgbClr val="02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 The Japanese Challenge</a:t>
            </a:r>
            <a:endParaRPr lang="en-GB" sz="28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400858"/>
            <a:ext cx="112175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Section </a:t>
            </a:r>
            <a:r>
              <a:rPr lang="en-GB" sz="2800" i="1" dirty="0">
                <a:solidFill>
                  <a:srgbClr val="006FB8"/>
                </a:solidFill>
                <a:latin typeface="Helvetica" pitchFamily="2" charset="0"/>
              </a:rPr>
              <a:t>1</a:t>
            </a:r>
            <a:r>
              <a:rPr lang="en-GB" sz="2800" i="1" dirty="0">
                <a:solidFill>
                  <a:srgbClr val="006FB8"/>
                </a:solidFill>
                <a:effectLst/>
                <a:latin typeface="Helvetica" pitchFamily="2" charset="0"/>
              </a:rPr>
              <a:t>.5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identifies the social</a:t>
            </a:r>
            <a:r>
              <a:rPr lang="en-GB" sz="2800" dirty="0">
                <a:solidFill>
                  <a:srgbClr val="2A2A2A"/>
                </a:solidFill>
                <a:latin typeface="Helvetica" pitchFamily="2" charset="0"/>
              </a:rPr>
              <a:t>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conditions of innovative enterprise that have characterized the Japanese model, while Section </a:t>
            </a:r>
            <a:r>
              <a:rPr lang="en-GB" sz="2800" i="1" dirty="0">
                <a:solidFill>
                  <a:srgbClr val="006FB8"/>
                </a:solidFill>
                <a:latin typeface="Helvetica" pitchFamily="2" charset="0"/>
              </a:rPr>
              <a:t>1</a:t>
            </a:r>
            <a:r>
              <a:rPr lang="en-GB" sz="2800" i="1" dirty="0">
                <a:solidFill>
                  <a:srgbClr val="006FB8"/>
                </a:solidFill>
                <a:effectLst/>
                <a:latin typeface="Helvetica" pitchFamily="2" charset="0"/>
              </a:rPr>
              <a:t>.6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outlines</a:t>
            </a:r>
            <a:r>
              <a:rPr lang="en-GB" sz="2800" dirty="0">
                <a:solidFill>
                  <a:srgbClr val="2A2A2A"/>
                </a:solidFill>
                <a:latin typeface="Helvetica" pitchFamily="2" charset="0"/>
              </a:rPr>
              <a:t>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the distinctive characteristics of the US New Economy firm that has gained competitive advantage in a</a:t>
            </a:r>
            <a:r>
              <a:rPr lang="en-GB" sz="2800" dirty="0">
                <a:solidFill>
                  <a:srgbClr val="2A2A2A"/>
                </a:solidFill>
                <a:latin typeface="Helvetica" pitchFamily="2" charset="0"/>
              </a:rPr>
              <a:t>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number of critical product markets in the information and communication technology (ICT) industries.</a:t>
            </a:r>
            <a:endParaRPr lang="en-GB" sz="2800" dirty="0">
              <a:solidFill>
                <a:srgbClr val="2A2A2A"/>
              </a:solidFill>
              <a:effectLst/>
              <a:latin typeface="Helvetica" pitchFamily="2" charset="0"/>
            </a:endParaRPr>
          </a:p>
          <a:p>
            <a:endParaRPr lang="en-US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일본 - 무료 깃발개 아이콘">
            <a:extLst>
              <a:ext uri="{FF2B5EF4-FFF2-40B4-BE49-F238E27FC236}">
                <a16:creationId xmlns:a16="http://schemas.microsoft.com/office/drawing/2014/main" id="{BC045073-1E18-FB78-21FC-3A3DBA5F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94" y="3781291"/>
            <a:ext cx="2419290" cy="24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US map - Free Maps and Flags icons">
            <a:extLst>
              <a:ext uri="{FF2B5EF4-FFF2-40B4-BE49-F238E27FC236}">
                <a16:creationId xmlns:a16="http://schemas.microsoft.com/office/drawing/2014/main" id="{9AFADB9F-4D9C-38BF-FB4D-C84503A2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52" y="3429000"/>
            <a:ext cx="3540318" cy="35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8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11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936025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GB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 Understanding the Innovative Firm</a:t>
            </a:r>
            <a:endParaRPr lang="en-GB" sz="16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400858"/>
            <a:ext cx="11217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>
                <a:solidFill>
                  <a:srgbClr val="2A2A2A"/>
                </a:solidFill>
                <a:effectLst/>
                <a:latin typeface="Helvetica" pitchFamily="2" charset="0"/>
              </a:rPr>
              <a:t>Section </a:t>
            </a:r>
            <a:r>
              <a:rPr lang="en-GB" sz="2800" i="1" dirty="0">
                <a:solidFill>
                  <a:srgbClr val="006FB8"/>
                </a:solidFill>
                <a:latin typeface="Helvetica" pitchFamily="2" charset="0"/>
              </a:rPr>
              <a:t>1</a:t>
            </a:r>
            <a:r>
              <a:rPr lang="en-GB" sz="2800" i="1">
                <a:solidFill>
                  <a:srgbClr val="006FB8"/>
                </a:solidFill>
                <a:effectLst/>
                <a:latin typeface="Helvetica" pitchFamily="2" charset="0"/>
              </a:rPr>
              <a:t>.7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draws some general conclusions from this essay's comparative–historical perspective</a:t>
            </a:r>
            <a:r>
              <a:rPr lang="en-GB" sz="2800" dirty="0">
                <a:solidFill>
                  <a:srgbClr val="2A2A2A"/>
                </a:solidFill>
                <a:latin typeface="Helvetica" pitchFamily="2" charset="0"/>
              </a:rPr>
              <a:t> </a:t>
            </a:r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concerning strategy, finance, and organization in the innovative firm, and the methodology for studying</a:t>
            </a:r>
            <a:endParaRPr lang="en-GB" sz="2800" dirty="0">
              <a:solidFill>
                <a:srgbClr val="2A2A2A"/>
              </a:solidFill>
              <a:effectLst/>
              <a:latin typeface="Helvetica" pitchFamily="2" charset="0"/>
            </a:endParaRPr>
          </a:p>
          <a:p>
            <a:r>
              <a:rPr lang="en-GB" sz="2800" i="1" dirty="0">
                <a:solidFill>
                  <a:srgbClr val="2A2A2A"/>
                </a:solidFill>
                <a:effectLst/>
                <a:latin typeface="Helvetica" pitchFamily="2" charset="0"/>
              </a:rPr>
              <a:t>these phenomena.</a:t>
            </a:r>
            <a:endParaRPr lang="en-GB" sz="2800" dirty="0">
              <a:solidFill>
                <a:srgbClr val="2A2A2A"/>
              </a:solidFill>
              <a:effectLst/>
              <a:latin typeface="Helvetica" pitchFamily="2" charset="0"/>
            </a:endParaRPr>
          </a:p>
          <a:p>
            <a:endParaRPr lang="en-US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comparative–historical analysis enables us to learn from the past and provide working hypotheses for</a:t>
            </a:r>
          </a:p>
          <a:p>
            <a:r>
              <a:rPr lang="en-US" sz="27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research.</a:t>
            </a:r>
          </a:p>
        </p:txBody>
      </p:sp>
    </p:spTree>
    <p:extLst>
      <p:ext uri="{BB962C8B-B14F-4D97-AF65-F5344CB8AC3E}">
        <p14:creationId xmlns:p14="http://schemas.microsoft.com/office/powerpoint/2010/main" val="137083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1698" y="2844225"/>
            <a:ext cx="2668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GB" sz="32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12</a:t>
            </a:fld>
            <a:endParaRPr lang="en-GB"/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AB719526-B9DD-43B6-A67C-05F0208495FA}"/>
              </a:ext>
            </a:extLst>
          </p:cNvPr>
          <p:cNvCxnSpPr>
            <a:cxnSpLocks/>
          </p:cNvCxnSpPr>
          <p:nvPr/>
        </p:nvCxnSpPr>
        <p:spPr>
          <a:xfrm flipH="1">
            <a:off x="4761698" y="3429000"/>
            <a:ext cx="2583982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3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2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32431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</a:t>
            </a:r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5F1A4BD7-14C3-4BA5-A9D8-BE0D29DC032E}"/>
              </a:ext>
            </a:extLst>
          </p:cNvPr>
          <p:cNvGrpSpPr/>
          <p:nvPr/>
        </p:nvGrpSpPr>
        <p:grpSpPr>
          <a:xfrm>
            <a:off x="703453" y="4628661"/>
            <a:ext cx="3192668" cy="641481"/>
            <a:chOff x="8056253" y="2715650"/>
            <a:chExt cx="3192668" cy="927834"/>
          </a:xfrm>
        </p:grpSpPr>
        <p:sp>
          <p:nvSpPr>
            <p:cNvPr id="20" name="Rectangle 19"/>
            <p:cNvSpPr/>
            <p:nvPr/>
          </p:nvSpPr>
          <p:spPr>
            <a:xfrm>
              <a:off x="8056253" y="2715650"/>
              <a:ext cx="3192668" cy="92783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684000" rtlCol="0" anchor="ctr"/>
            <a:lstStyle/>
            <a:p>
              <a:r>
                <a:rPr lang="en-GB" sz="1200" dirty="0">
                  <a:solidFill>
                    <a:srgbClr val="01487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1.4 The US Managerial Corporation</a:t>
              </a:r>
            </a:p>
            <a:p>
              <a:endParaRPr lang="en-GB" sz="12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Рисунок 38" descr="Голова с шестеренками">
              <a:extLst>
                <a:ext uri="{FF2B5EF4-FFF2-40B4-BE49-F238E27FC236}">
                  <a16:creationId xmlns:a16="http://schemas.microsoft.com/office/drawing/2014/main" id="{034B4DDD-29C4-4383-B890-A9D04F3BF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67091" y="2802302"/>
              <a:ext cx="754530" cy="754530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C803C43-BD2B-4D54-90CF-5B808D332E5C}"/>
              </a:ext>
            </a:extLst>
          </p:cNvPr>
          <p:cNvGrpSpPr/>
          <p:nvPr/>
        </p:nvGrpSpPr>
        <p:grpSpPr>
          <a:xfrm>
            <a:off x="4218747" y="3793915"/>
            <a:ext cx="3192668" cy="641481"/>
            <a:chOff x="8056253" y="5180942"/>
            <a:chExt cx="3192668" cy="927834"/>
          </a:xfrm>
        </p:grpSpPr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BBAF538D-0405-46D0-94EC-1A8E633D1BCA}"/>
                </a:ext>
              </a:extLst>
            </p:cNvPr>
            <p:cNvSpPr/>
            <p:nvPr/>
          </p:nvSpPr>
          <p:spPr>
            <a:xfrm>
              <a:off x="8056253" y="5180942"/>
              <a:ext cx="3192668" cy="92783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684000" rtlCol="0" anchor="ctr"/>
            <a:lstStyle/>
            <a:p>
              <a:r>
                <a:rPr lang="en-GB" sz="1200" dirty="0">
                  <a:solidFill>
                    <a:srgbClr val="01487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1.7 Understanding the Innovative Firm: Implications for Theory</a:t>
              </a:r>
            </a:p>
          </p:txBody>
        </p:sp>
        <p:pic>
          <p:nvPicPr>
            <p:cNvPr id="41" name="Рисунок 40" descr="Схема игры">
              <a:extLst>
                <a:ext uri="{FF2B5EF4-FFF2-40B4-BE49-F238E27FC236}">
                  <a16:creationId xmlns:a16="http://schemas.microsoft.com/office/drawing/2014/main" id="{78CF5888-4CEB-416D-A8ED-E96D3899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27502" y="5267593"/>
              <a:ext cx="754530" cy="754530"/>
            </a:xfrm>
            <a:prstGeom prst="rect">
              <a:avLst/>
            </a:prstGeom>
          </p:spPr>
        </p:pic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800E4826-3734-4241-AC4F-BD293D1C4571}"/>
              </a:ext>
            </a:extLst>
          </p:cNvPr>
          <p:cNvGrpSpPr/>
          <p:nvPr/>
        </p:nvGrpSpPr>
        <p:grpSpPr>
          <a:xfrm>
            <a:off x="4218747" y="2965946"/>
            <a:ext cx="3192668" cy="641481"/>
            <a:chOff x="8056253" y="5180941"/>
            <a:chExt cx="3192668" cy="927834"/>
          </a:xfrm>
        </p:grpSpPr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117185C8-9CFF-4FC9-8027-9F3C8E47FD92}"/>
                </a:ext>
              </a:extLst>
            </p:cNvPr>
            <p:cNvSpPr/>
            <p:nvPr/>
          </p:nvSpPr>
          <p:spPr>
            <a:xfrm>
              <a:off x="8056253" y="5180941"/>
              <a:ext cx="3192668" cy="92783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684000" rtlCol="0" anchor="ctr"/>
            <a:lstStyle/>
            <a:p>
              <a:r>
                <a:rPr lang="en-GB" sz="1200" i="1" dirty="0">
                  <a:solidFill>
                    <a:srgbClr val="02487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200" i="1" dirty="0">
                  <a:solidFill>
                    <a:srgbClr val="02487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 The New Economy Model</a:t>
              </a:r>
              <a:endParaRPr lang="en-GB" sz="1200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Рисунок 42" descr="В яблочко">
              <a:extLst>
                <a:ext uri="{FF2B5EF4-FFF2-40B4-BE49-F238E27FC236}">
                  <a16:creationId xmlns:a16="http://schemas.microsoft.com/office/drawing/2014/main" id="{8A78361C-3718-4F97-9617-7C11D5F6E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67091" y="5267593"/>
              <a:ext cx="754530" cy="754530"/>
            </a:xfrm>
            <a:prstGeom prst="rect">
              <a:avLst/>
            </a:prstGeom>
          </p:spPr>
        </p:pic>
      </p:grpSp>
      <p:grpSp>
        <p:nvGrpSpPr>
          <p:cNvPr id="61" name="Группа 46">
            <a:extLst>
              <a:ext uri="{FF2B5EF4-FFF2-40B4-BE49-F238E27FC236}">
                <a16:creationId xmlns:a16="http://schemas.microsoft.com/office/drawing/2014/main" id="{6FFD1671-19EF-C142-8F42-628E394EFAEC}"/>
              </a:ext>
            </a:extLst>
          </p:cNvPr>
          <p:cNvGrpSpPr/>
          <p:nvPr/>
        </p:nvGrpSpPr>
        <p:grpSpPr>
          <a:xfrm>
            <a:off x="703453" y="3786377"/>
            <a:ext cx="3192668" cy="641481"/>
            <a:chOff x="4544711" y="2715650"/>
            <a:chExt cx="3192668" cy="92783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CB1A49-ECF8-BB4C-B176-8BDC17C1C7E6}"/>
                </a:ext>
              </a:extLst>
            </p:cNvPr>
            <p:cNvSpPr/>
            <p:nvPr/>
          </p:nvSpPr>
          <p:spPr>
            <a:xfrm>
              <a:off x="4544711" y="2715650"/>
              <a:ext cx="3192668" cy="92783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684000" rtlCol="0" anchor="ctr"/>
            <a:lstStyle/>
            <a:p>
              <a:r>
                <a:rPr lang="en-US" sz="1200" i="1" dirty="0">
                  <a:solidFill>
                    <a:srgbClr val="02487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200" i="1" dirty="0">
                  <a:solidFill>
                    <a:srgbClr val="02487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.3 The British Industrial District</a:t>
              </a:r>
              <a:endParaRPr lang="en-GB" sz="1200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200" dirty="0">
                <a:solidFill>
                  <a:srgbClr val="02487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Рисунок 28" descr="Мозговой штурм в группе">
              <a:extLst>
                <a:ext uri="{FF2B5EF4-FFF2-40B4-BE49-F238E27FC236}">
                  <a16:creationId xmlns:a16="http://schemas.microsoft.com/office/drawing/2014/main" id="{5155CD9C-3E25-6145-8E2B-512C52B03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61995" y="2723799"/>
              <a:ext cx="754530" cy="833033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442D77A-A649-D54E-8204-BAE8166B46D9}"/>
              </a:ext>
            </a:extLst>
          </p:cNvPr>
          <p:cNvSpPr/>
          <p:nvPr/>
        </p:nvSpPr>
        <p:spPr>
          <a:xfrm>
            <a:off x="703453" y="2130430"/>
            <a:ext cx="3192668" cy="64148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684000" rtlCol="0" anchor="ctr"/>
          <a:lstStyle/>
          <a:p>
            <a:r>
              <a:rPr lang="en-GB" sz="12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Introduction</a:t>
            </a:r>
          </a:p>
          <a:p>
            <a:endParaRPr lang="en-GB" sz="12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FA848F-FA0D-4543-98ED-7265E3F758BD}"/>
              </a:ext>
            </a:extLst>
          </p:cNvPr>
          <p:cNvSpPr/>
          <p:nvPr/>
        </p:nvSpPr>
        <p:spPr>
          <a:xfrm>
            <a:off x="4218747" y="2146037"/>
            <a:ext cx="3192668" cy="64148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684000" rtlCol="0" anchor="ctr"/>
          <a:lstStyle/>
          <a:p>
            <a:r>
              <a:rPr lang="en-GB" sz="1200" i="1" dirty="0">
                <a:solidFill>
                  <a:srgbClr val="02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2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 The Japanese Challenge</a:t>
            </a:r>
            <a:endParaRPr lang="en-GB" sz="12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Рисунок 31" descr="Рукопожатие">
            <a:extLst>
              <a:ext uri="{FF2B5EF4-FFF2-40B4-BE49-F238E27FC236}">
                <a16:creationId xmlns:a16="http://schemas.microsoft.com/office/drawing/2014/main" id="{086035D1-9D6C-594C-B602-3090C6747C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4228" y="2064840"/>
            <a:ext cx="753956" cy="753956"/>
          </a:xfrm>
          <a:prstGeom prst="rect">
            <a:avLst/>
          </a:prstGeom>
        </p:spPr>
      </p:pic>
      <p:grpSp>
        <p:nvGrpSpPr>
          <p:cNvPr id="69" name="Группа 45">
            <a:extLst>
              <a:ext uri="{FF2B5EF4-FFF2-40B4-BE49-F238E27FC236}">
                <a16:creationId xmlns:a16="http://schemas.microsoft.com/office/drawing/2014/main" id="{2DD980F0-A7A8-4F41-81AC-33D82EFF320D}"/>
              </a:ext>
            </a:extLst>
          </p:cNvPr>
          <p:cNvGrpSpPr/>
          <p:nvPr/>
        </p:nvGrpSpPr>
        <p:grpSpPr>
          <a:xfrm>
            <a:off x="703453" y="2949728"/>
            <a:ext cx="3192668" cy="641481"/>
            <a:chOff x="8056253" y="1483004"/>
            <a:chExt cx="3192668" cy="92783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C1E532-85B1-AE4F-BC4F-15F2A46A2BC7}"/>
                </a:ext>
              </a:extLst>
            </p:cNvPr>
            <p:cNvSpPr/>
            <p:nvPr/>
          </p:nvSpPr>
          <p:spPr>
            <a:xfrm>
              <a:off x="8056253" y="1483004"/>
              <a:ext cx="3192668" cy="92783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684000" rtlCol="0" anchor="ctr"/>
            <a:lstStyle/>
            <a:p>
              <a:r>
                <a:rPr lang="en-GB" sz="1200" dirty="0">
                  <a:solidFill>
                    <a:srgbClr val="01487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 Social Conditions of Innovative Enterprise</a:t>
              </a:r>
            </a:p>
            <a:p>
              <a:endParaRPr lang="en-GB" sz="12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Рисунок 30" descr="Целевая аудитория">
              <a:extLst>
                <a:ext uri="{FF2B5EF4-FFF2-40B4-BE49-F238E27FC236}">
                  <a16:creationId xmlns:a16="http://schemas.microsoft.com/office/drawing/2014/main" id="{AF39609D-46DC-C845-9A59-A48C9EB68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67091" y="1505349"/>
              <a:ext cx="754530" cy="833032"/>
            </a:xfrm>
            <a:prstGeom prst="rect">
              <a:avLst/>
            </a:prstGeom>
          </p:spPr>
        </p:pic>
      </p:grpSp>
      <p:pic>
        <p:nvPicPr>
          <p:cNvPr id="72" name="Рисунок 24" descr="Пользователи">
            <a:extLst>
              <a:ext uri="{FF2B5EF4-FFF2-40B4-BE49-F238E27FC236}">
                <a16:creationId xmlns:a16="http://schemas.microsoft.com/office/drawing/2014/main" id="{6D4741A1-C106-D04E-A925-89B2C3A833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79377" y="2177508"/>
            <a:ext cx="624357" cy="6243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E7BD2D-2C92-2E4F-8B8D-2667128A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55" y="1522511"/>
            <a:ext cx="3000013" cy="43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AE7ACD9-6BC7-F741-95E0-85D89BF57C07}"/>
              </a:ext>
            </a:extLst>
          </p:cNvPr>
          <p:cNvSpPr txBox="1"/>
          <p:nvPr/>
        </p:nvSpPr>
        <p:spPr>
          <a:xfrm>
            <a:off x="528906" y="1246783"/>
            <a:ext cx="654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William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Lazonick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8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3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60131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1.1. Introduction </a:t>
            </a:r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E7BD2D-2C92-2E4F-8B8D-2667128A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55" y="1522511"/>
            <a:ext cx="3000013" cy="43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AE7ACD9-6BC7-F741-95E0-85D89BF57C07}"/>
              </a:ext>
            </a:extLst>
          </p:cNvPr>
          <p:cNvSpPr txBox="1"/>
          <p:nvPr/>
        </p:nvSpPr>
        <p:spPr>
          <a:xfrm>
            <a:off x="528906" y="1246783"/>
            <a:ext cx="654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William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Lazonick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710381"/>
            <a:ext cx="7949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 of strategy, finance, and organization that support innovation process change over time can vary across </a:t>
            </a:r>
            <a:r>
              <a:rPr lang="en-GB" sz="24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activities 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institutional environments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 must be </a:t>
            </a:r>
            <a:r>
              <a:rPr lang="en-GB" sz="2400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4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comparative–historical perspective. </a:t>
            </a:r>
          </a:p>
          <a:p>
            <a:endParaRPr lang="en-GB" sz="2400" u="sng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article presents a framework for </a:t>
            </a:r>
            <a:r>
              <a:rPr lang="en-GB" sz="2400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</a:t>
            </a:r>
            <a:r>
              <a:rPr lang="en-GB" sz="2400" i="1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conditions of innovative enterprise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 the comparative and historical experiences of the advanced economies. </a:t>
            </a:r>
            <a:endParaRPr lang="en-US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1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4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10514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GB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Social Conditions of Innovative Enterprise</a:t>
            </a:r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47330" y="1484707"/>
            <a:ext cx="114702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1.2 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upon prominent theories of the innovative firm to derive the “social conditions of innovative enterprise” framework. </a:t>
            </a:r>
            <a:br>
              <a:rPr lang="en-GB" sz="2000" b="1" i="1" dirty="0">
                <a:solidFill>
                  <a:srgbClr val="2A2A2A"/>
                </a:solidFill>
                <a:effectLst/>
                <a:latin typeface="Helvetica" pitchFamily="2" charset="0"/>
              </a:rPr>
            </a:br>
            <a:r>
              <a:rPr lang="en-GB" sz="20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Bruce </a:t>
            </a:r>
            <a:r>
              <a:rPr lang="en-GB" sz="2000" b="1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Kogut</a:t>
            </a:r>
            <a:r>
              <a:rPr lang="en-GB" sz="20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Udo Zander (1996: 502) 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argued that “firms are </a:t>
            </a:r>
            <a:r>
              <a:rPr lang="en-GB" sz="20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that represent social knowledge of coordination and learning,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thus emphasizing the collective dimension in the theory of the firm.</a:t>
            </a:r>
          </a:p>
          <a:p>
            <a:endParaRPr lang="en-GB" sz="20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RU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innovation firm engages in “</a:t>
            </a:r>
            <a:r>
              <a:rPr lang="en-RU" sz="20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transformation” </a:t>
            </a:r>
            <a:r>
              <a:rPr lang="en-RU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000" i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 of resource allocation that requires a theoretical perspective on the processes of industrial and organizational change 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Lazonick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2002a)</a:t>
            </a:r>
            <a:b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any point in time, </a:t>
            </a:r>
            <a:r>
              <a:rPr lang="en-GB" sz="20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accumulation of innovative experience enables the firm to overcome the “managerial limit” 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in the theory of the optimizing firm causes the onset of increasing costs and constrains the growth of the firm (Penrose 1995: </a:t>
            </a:r>
            <a:r>
              <a:rPr lang="en-GB" sz="2000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chs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5, 7, and 8).</a:t>
            </a:r>
          </a:p>
          <a:p>
            <a:endParaRPr lang="en-US" sz="24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8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5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10514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GB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Social Conditions of Innovative Enterprise</a:t>
            </a:r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60857" y="1608561"/>
            <a:ext cx="11470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innovating firm </a:t>
            </a:r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transfer and reshape its existing productive resources to take advantage of new market opportunities. Each move into a new product market enables the firm to utilize unused productive services accumulated through the process of organizational learning.</a:t>
            </a:r>
            <a:b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E-Learning Icon Graphic by alvianugrah30 · Creative Fabrica">
            <a:extLst>
              <a:ext uri="{FF2B5EF4-FFF2-40B4-BE49-F238E27FC236}">
                <a16:creationId xmlns:a16="http://schemas.microsoft.com/office/drawing/2014/main" id="{BFC4A2A6-B31F-53AB-347B-7DF3590F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95" y="2808146"/>
            <a:ext cx="4253762" cy="283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CA833-E3D1-CBF3-5407-1AA4432A0F3D}"/>
              </a:ext>
            </a:extLst>
          </p:cNvPr>
          <p:cNvSpPr txBox="1"/>
          <p:nvPr/>
        </p:nvSpPr>
        <p:spPr>
          <a:xfrm>
            <a:off x="481305" y="3401713"/>
            <a:ext cx="67346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Teece et al. (1997: 519) stressed the importance of learning processes that are “intrinsically social and collective,” their dynamic capabilities perspective </a:t>
            </a:r>
            <a:r>
              <a:rPr lang="en-GB" sz="20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lacks social content.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251456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6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87992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US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The British Industrial District</a:t>
            </a:r>
            <a:endParaRPr lang="en-GB" sz="28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889782"/>
            <a:ext cx="823621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GB" sz="2800" b="1" i="1" dirty="0">
                <a:solidFill>
                  <a:srgbClr val="2A2A2A"/>
                </a:solidFill>
                <a:effectLst/>
                <a:latin typeface="Helvetica" pitchFamily="2" charset="0"/>
              </a:rPr>
              <a:t> </a:t>
            </a:r>
            <a:r>
              <a:rPr lang="en-GB" sz="2400" b="1" i="1" dirty="0">
                <a:solidFill>
                  <a:srgbClr val="01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the regional agglomerations of capabilities, now known as “Marshallian industrial districts,” that, by the late nineteenth century, had enabled Britain to emerge as the world’s first industrial nation.</a:t>
            </a:r>
          </a:p>
          <a:p>
            <a:endParaRPr lang="en-US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4" descr="Пользователи">
            <a:extLst>
              <a:ext uri="{FF2B5EF4-FFF2-40B4-BE49-F238E27FC236}">
                <a16:creationId xmlns:a16="http://schemas.microsoft.com/office/drawing/2014/main" id="{58DA430E-742F-4359-7CAE-D7BC026EE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2229" y="1437756"/>
            <a:ext cx="2321571" cy="232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75FF5-8F6A-EECF-AE55-179FD796BE3F}"/>
              </a:ext>
            </a:extLst>
          </p:cNvPr>
          <p:cNvSpPr txBox="1"/>
          <p:nvPr/>
        </p:nvSpPr>
        <p:spPr>
          <a:xfrm>
            <a:off x="294597" y="4476724"/>
            <a:ext cx="10848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u="sng" dirty="0">
                <a:solidFill>
                  <a:srgbClr val="FF0000"/>
                </a:solidFill>
                <a:effectLst/>
                <a:latin typeface="Helvetica" pitchFamily="2" charset="0"/>
              </a:rPr>
              <a:t>What accounts for the importance of the craft worker for Britain's industrial leadership?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7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7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87992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US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The British Industrial District</a:t>
            </a:r>
            <a:endParaRPr lang="en-GB" sz="28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889782"/>
            <a:ext cx="823621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GB" sz="2800" b="1" i="1" dirty="0">
                <a:solidFill>
                  <a:srgbClr val="2A2A2A"/>
                </a:solidFill>
                <a:effectLst/>
                <a:latin typeface="Helvetica" pitchFamily="2" charset="0"/>
              </a:rPr>
              <a:t> </a:t>
            </a:r>
            <a:r>
              <a:rPr lang="en-GB" sz="2400" b="1" i="1" dirty="0">
                <a:solidFill>
                  <a:srgbClr val="01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b="1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GB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the regional agglomerations of capabilities, now known as “Marshallian industrial districts,” that, by the late nineteenth century, had enabled Britain to emerge as the world’s first industrial nation.</a:t>
            </a:r>
          </a:p>
          <a:p>
            <a:endParaRPr lang="en-US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4" descr="Пользователи">
            <a:extLst>
              <a:ext uri="{FF2B5EF4-FFF2-40B4-BE49-F238E27FC236}">
                <a16:creationId xmlns:a16="http://schemas.microsoft.com/office/drawing/2014/main" id="{58DA430E-742F-4359-7CAE-D7BC026EE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2229" y="1437756"/>
            <a:ext cx="2321571" cy="232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75FF5-8F6A-EECF-AE55-179FD796BE3F}"/>
              </a:ext>
            </a:extLst>
          </p:cNvPr>
          <p:cNvSpPr txBox="1"/>
          <p:nvPr/>
        </p:nvSpPr>
        <p:spPr>
          <a:xfrm>
            <a:off x="374384" y="4065851"/>
            <a:ext cx="1084832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last half of the nineteenth century, Britain became known as the </a:t>
            </a:r>
            <a:r>
              <a:rPr lang="en-GB" sz="2400" b="1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“workshop of the world.”</a:t>
            </a:r>
          </a:p>
          <a:p>
            <a:endParaRPr lang="en-GB" sz="2400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Regionally based on-the-job apprenticeship arrangements, through which craft workers passed on their</a:t>
            </a:r>
            <a:r>
              <a:rPr lang="en-GB" sz="24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skills to the next generation, constituted in effect the “national innovation system” of the world’s first</a:t>
            </a:r>
            <a:r>
              <a:rPr lang="en-GB" sz="24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industrial economy.</a:t>
            </a:r>
            <a:br>
              <a:rPr lang="en-GB" sz="20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78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8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87992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US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800" i="1" dirty="0">
                <a:solidFill>
                  <a:srgbClr val="0248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The British Industrial District</a:t>
            </a:r>
            <a:endParaRPr lang="en-GB" sz="28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081814"/>
            <a:ext cx="11217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2400" i="1" dirty="0">
                <a:solidFill>
                  <a:srgbClr val="2A2A2A"/>
                </a:solidFill>
                <a:effectLst/>
                <a:latin typeface="Helvetica" pitchFamily="2" charset="0"/>
              </a:rPr>
            </a:br>
            <a:r>
              <a:rPr lang="en-GB" sz="2400" i="1" u="sng" dirty="0">
                <a:solidFill>
                  <a:srgbClr val="2A2A2A"/>
                </a:solidFill>
                <a:effectLst/>
                <a:latin typeface="Helvetica" pitchFamily="2" charset="0"/>
              </a:rPr>
              <a:t>What accounts for the importance of the craft worker for Britain's industrial leadership?</a:t>
            </a:r>
            <a:br>
              <a:rPr lang="en-GB" sz="2400" i="1" dirty="0">
                <a:solidFill>
                  <a:srgbClr val="2A2A2A"/>
                </a:solidFill>
                <a:effectLst/>
                <a:latin typeface="Helvetica" pitchFamily="2" charset="0"/>
              </a:rPr>
            </a:br>
            <a:r>
              <a:rPr lang="en-GB" sz="2400" dirty="0">
                <a:solidFill>
                  <a:srgbClr val="2A2A2A"/>
                </a:solidFill>
                <a:effectLst/>
                <a:latin typeface="Helvetica" pitchFamily="2" charset="0"/>
              </a:rPr>
              <a:t>Skilled craft workers maintained critical roles in keeping imperfect machinery in motion and ensuring high levels of throughput of work-in-progress made from imperfect materials. Within the </a:t>
            </a:r>
            <a:r>
              <a:rPr lang="en-GB" sz="2400" dirty="0">
                <a:solidFill>
                  <a:srgbClr val="2A2A2A"/>
                </a:solidFill>
                <a:latin typeface="Helvetica" pitchFamily="2" charset="0"/>
              </a:rPr>
              <a:t>fi</a:t>
            </a:r>
            <a:r>
              <a:rPr lang="en-GB" sz="2400" dirty="0">
                <a:solidFill>
                  <a:srgbClr val="2A2A2A"/>
                </a:solidFill>
                <a:effectLst/>
                <a:latin typeface="Helvetica" pitchFamily="2" charset="0"/>
              </a:rPr>
              <a:t>rm, experienced workers typically were responsible </a:t>
            </a:r>
            <a:r>
              <a:rPr lang="en-GB" sz="2400" u="sng" dirty="0">
                <a:solidFill>
                  <a:srgbClr val="2A2A2A"/>
                </a:solidFill>
                <a:effectLst/>
                <a:latin typeface="Helvetica" pitchFamily="2" charset="0"/>
              </a:rPr>
              <a:t>for training younger workers in the craft, supervising their work, and</a:t>
            </a:r>
          </a:p>
          <a:p>
            <a:r>
              <a:rPr lang="en-GB" sz="2400" u="sng" dirty="0">
                <a:solidFill>
                  <a:srgbClr val="2A2A2A"/>
                </a:solidFill>
                <a:effectLst/>
                <a:latin typeface="Helvetica" pitchFamily="2" charset="0"/>
              </a:rPr>
              <a:t>coordinating the flow of work through the production process.</a:t>
            </a:r>
          </a:p>
          <a:p>
            <a:endParaRPr lang="en-GB" sz="24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concentration encouraged vertical specialization</a:t>
            </a:r>
            <a:r>
              <a:rPr lang="en-US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in turn eased firm entry into a particular </a:t>
            </a:r>
            <a:r>
              <a:rPr lang="en-US" sz="2400" dirty="0" err="1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speciality</a:t>
            </a:r>
            <a:r>
              <a:rPr lang="en-US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thus resulting in high levels of horizontal competition. As producers and users of machinery, craft  workers constituted the prime source of innovation in a</a:t>
            </a:r>
          </a:p>
          <a:p>
            <a:r>
              <a:rPr lang="en-US" sz="24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region. </a:t>
            </a:r>
          </a:p>
        </p:txBody>
      </p:sp>
    </p:spTree>
    <p:extLst>
      <p:ext uri="{BB962C8B-B14F-4D97-AF65-F5344CB8AC3E}">
        <p14:creationId xmlns:p14="http://schemas.microsoft.com/office/powerpoint/2010/main" val="4693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374384" y="1200403"/>
            <a:ext cx="11217541" cy="0"/>
          </a:xfrm>
          <a:prstGeom prst="line">
            <a:avLst/>
          </a:prstGeom>
          <a:ln w="19050">
            <a:solidFill>
              <a:srgbClr val="0148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70BB-FA12-4975-B0A6-C50BFD2E7441}" type="slidenum">
              <a:rPr lang="en-GB" smtClean="0"/>
              <a:t>9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384" y="6394450"/>
            <a:ext cx="112175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-895352" y="759376"/>
            <a:ext cx="719133" cy="4909801"/>
            <a:chOff x="-895352" y="759376"/>
            <a:chExt cx="719133" cy="4909801"/>
          </a:xfrm>
        </p:grpSpPr>
        <p:sp>
          <p:nvSpPr>
            <p:cNvPr id="11" name="Rectangle 10"/>
            <p:cNvSpPr/>
            <p:nvPr/>
          </p:nvSpPr>
          <p:spPr>
            <a:xfrm>
              <a:off x="-871544" y="759376"/>
              <a:ext cx="695325" cy="641482"/>
            </a:xfrm>
            <a:prstGeom prst="rect">
              <a:avLst/>
            </a:prstGeom>
            <a:solidFill>
              <a:srgbClr val="014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871548" y="2146036"/>
              <a:ext cx="695325" cy="641482"/>
            </a:xfrm>
            <a:prstGeom prst="rect">
              <a:avLst/>
            </a:prstGeom>
            <a:solidFill>
              <a:srgbClr val="016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871548" y="1452706"/>
              <a:ext cx="695325" cy="641482"/>
            </a:xfrm>
            <a:prstGeom prst="rect">
              <a:avLst/>
            </a:prstGeom>
            <a:solidFill>
              <a:srgbClr val="284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95352" y="4349454"/>
              <a:ext cx="695325" cy="64148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895352" y="5027695"/>
              <a:ext cx="695325" cy="641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871547" y="2890796"/>
              <a:ext cx="695325" cy="641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95352" y="3604694"/>
              <a:ext cx="695325" cy="641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67A2753-8343-4927-A5F8-6395C057DA7C}"/>
              </a:ext>
            </a:extLst>
          </p:cNvPr>
          <p:cNvSpPr/>
          <p:nvPr/>
        </p:nvSpPr>
        <p:spPr>
          <a:xfrm>
            <a:off x="481305" y="674643"/>
            <a:ext cx="911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Innovative Firm. </a:t>
            </a:r>
            <a:r>
              <a:rPr lang="en-GB" sz="2800" dirty="0">
                <a:solidFill>
                  <a:srgbClr val="0148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The US Managerial Corporation</a:t>
            </a:r>
            <a:endParaRPr lang="en-GB" sz="2800" dirty="0">
              <a:solidFill>
                <a:srgbClr val="02487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58E0F-47C9-E54A-BF15-27073C7E0A4D}"/>
              </a:ext>
            </a:extLst>
          </p:cNvPr>
          <p:cNvSpPr txBox="1"/>
          <p:nvPr/>
        </p:nvSpPr>
        <p:spPr>
          <a:xfrm>
            <a:off x="374384" y="1081814"/>
            <a:ext cx="1121754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i="1" dirty="0">
              <a:solidFill>
                <a:srgbClr val="2A2A2A"/>
              </a:solidFill>
              <a:effectLst/>
              <a:latin typeface="Helvetica" pitchFamily="2" charset="0"/>
            </a:endParaRPr>
          </a:p>
          <a:p>
            <a:r>
              <a:rPr lang="en-GB" sz="2400" b="1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Section </a:t>
            </a:r>
            <a:r>
              <a:rPr lang="en-GB" sz="2400" b="1" i="1" dirty="0">
                <a:solidFill>
                  <a:srgbClr val="006F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b="1" i="1" dirty="0">
                <a:solidFill>
                  <a:srgbClr val="006FB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perspective on the emergence and</a:t>
            </a:r>
            <a:r>
              <a:rPr lang="en-GB" sz="24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growth of the US managerial corporation that propelled the US economy to international industrial</a:t>
            </a:r>
            <a:endParaRPr lang="en-GB" sz="2400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leadership during the first half of the twentieth century. </a:t>
            </a:r>
            <a:b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i="1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Marshall located the limits to the growth of the firm in the problem of succeeding the original owner entrepreneur. </a:t>
            </a:r>
            <a:r>
              <a:rPr lang="en-GB" sz="2400" i="1" u="sng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Theory of Economic Development</a:t>
            </a:r>
            <a:r>
              <a:rPr lang="en-GB" sz="240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Schumpeter (1934: 156) concurred using the same aphorism as Marshall, specifically identified as a US phenomenon:</a:t>
            </a:r>
          </a:p>
          <a:p>
            <a:endParaRPr lang="en-GB" sz="24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2A2A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u="sng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“An American adage expresses it: three generations from overalls to overalls.” </a:t>
            </a:r>
          </a:p>
          <a:p>
            <a:endParaRPr lang="en-US" sz="2700" dirty="0">
              <a:solidFill>
                <a:srgbClr val="0148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orporation - Free buildings icons">
            <a:extLst>
              <a:ext uri="{FF2B5EF4-FFF2-40B4-BE49-F238E27FC236}">
                <a16:creationId xmlns:a16="http://schemas.microsoft.com/office/drawing/2014/main" id="{39784310-F7C8-D821-7784-05C079D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74" y="4132648"/>
            <a:ext cx="1868350" cy="18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8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952</Words>
  <Application>Microsoft Macintosh PowerPoint</Application>
  <PresentationFormat>Widescreen</PresentationFormat>
  <Paragraphs>78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Fagic Magic</dc:creator>
  <cp:lastModifiedBy>Microsoft Office User</cp:lastModifiedBy>
  <cp:revision>303</cp:revision>
  <dcterms:created xsi:type="dcterms:W3CDTF">2020-04-02T09:50:38Z</dcterms:created>
  <dcterms:modified xsi:type="dcterms:W3CDTF">2022-10-11T06:56:23Z</dcterms:modified>
</cp:coreProperties>
</file>