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64" r:id="rId7"/>
    <p:sldId id="261" r:id="rId8"/>
    <p:sldId id="265" r:id="rId9"/>
    <p:sldId id="266" r:id="rId10"/>
    <p:sldId id="267" r:id="rId11"/>
    <p:sldId id="259" r:id="rId12"/>
    <p:sldId id="260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" initials="C" lastIdx="1" clrIdx="0">
    <p:extLst>
      <p:ext uri="{19B8F6BF-5375-455C-9EA6-DF929625EA0E}">
        <p15:presenceInfo xmlns:p15="http://schemas.microsoft.com/office/powerpoint/2012/main" userId="Cho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06757-3684-454F-862D-2F90FC702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07A49A-C8B1-4F17-BDA9-8B584F02C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67F41-AAA0-44ED-8557-24622D13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E03E-85DA-48A9-9E0A-C19978BF9548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06BE4-B8BA-4366-A29E-8B568AF8B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D5D48-1DF8-4E77-9AB9-112ABE6E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91FC1-23B4-460A-B8D9-CF8DA1514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9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48EFA-7EA7-4B63-9E68-99B0D3EF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E9ACBB-1322-455F-817C-C9FA8C98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90D0C-CE0C-4EDB-BB3C-081EE023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E03E-85DA-48A9-9E0A-C19978BF9548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3D861-6F0C-48B0-AD17-3D5BAC60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33C094-B307-49BD-819C-C2B97D3C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91FC1-23B4-460A-B8D9-CF8DA1514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6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48BE66-24E1-4AEA-89D3-EABCB58D6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3DF158-3531-4CDE-A747-B723C34F2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1D271-6A11-4F9F-997C-83E2152E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E03E-85DA-48A9-9E0A-C19978BF9548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C5E01-0F2E-4064-B864-BA49C9BA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4DCD9-D32C-41CB-9C29-D6C565AE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91FC1-23B4-460A-B8D9-CF8DA1514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80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60425-C7B9-4BF8-956B-D7B6FCE8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11914-0160-40B1-9286-FB412998E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EE785B-F2A6-4129-87F9-B8E54BBA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E03E-85DA-48A9-9E0A-C19978BF9548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BF27D-458A-48B3-9EF7-1A2955D1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B83AA-5227-461E-B861-848A006B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91FC1-23B4-460A-B8D9-CF8DA1514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24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7C22B-C589-4B4A-A713-0A4FF2E4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140E50-F26E-4A5A-860A-CAA19C56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EF4721-E430-4E4A-8AC8-7D99520F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E03E-85DA-48A9-9E0A-C19978BF9548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A994C-C345-405C-93C5-99EC114E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ABE9B-6404-4083-9478-2CB3AE86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91FC1-23B4-460A-B8D9-CF8DA1514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83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98A10-49C2-4AF3-9CB7-C773459B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1AB6F-7E69-43C8-AD3D-733314984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6C235E-C192-4099-BEDD-8BA96079C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6E27CB-31CB-41E4-9E99-1B26688F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E03E-85DA-48A9-9E0A-C19978BF9548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1EDE84-840F-4565-8E51-589801B4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1FDC42-2525-4F92-AF9C-647591E1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91FC1-23B4-460A-B8D9-CF8DA1514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74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371D2-0DD6-46FD-90BA-8EF4747B1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586D46-E17E-4947-86AD-D83D6416E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616C6-FC25-4EF7-9BC3-C3EE2A5C1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E3D007-45CD-4DBC-BBBE-659E84403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E7AE97-ED97-4A12-BD4C-3E03252B3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0B5C58-D6D1-42EA-94B9-3C8DB9F8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E03E-85DA-48A9-9E0A-C19978BF9548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DED927-DA20-4FBF-8E5A-BDECFC23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FA9FF-F169-4965-9E01-573EC987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91FC1-23B4-460A-B8D9-CF8DA1514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1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2AABE-7BF8-425D-A952-13567711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01BD14-4FBA-4A6D-A34A-2CD3BC7B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E03E-85DA-48A9-9E0A-C19978BF9548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20F8E3-BD3B-4F64-A219-3C4996D1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6FF1E0-E9C8-4F9A-89AF-B4FB24EA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91FC1-23B4-460A-B8D9-CF8DA1514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15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A13FB8-8E51-46FF-A24C-A1568E54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E03E-85DA-48A9-9E0A-C19978BF9548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09B319-1044-4FA7-8362-41EDF7CA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5D4B03-27DE-4BE1-B485-8E779348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91FC1-23B4-460A-B8D9-CF8DA1514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25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9FC9C-EE45-4C69-851F-B1710376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E71305-4E2A-416F-8A82-0FD3C2C24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AAB802-5453-4D6E-836D-ADF31DB1D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AD1580-CA08-4BBD-AE91-FDDCB5FE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E03E-85DA-48A9-9E0A-C19978BF9548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AE52C3-7614-4BE8-B7BA-B6297330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1D7D9-493C-4788-81FA-465B08E0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91FC1-23B4-460A-B8D9-CF8DA1514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72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12C29-F403-474B-897C-90DBF2273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92CED5-2758-4C9C-B702-7A8B74F1C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C0705C-4EFA-44DB-AE96-98143F211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EDAF9A-1ACC-481D-865C-E287C859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E03E-85DA-48A9-9E0A-C19978BF9548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4844E2-D46A-49F7-8BE0-7589CE17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38343E-1B73-4B8C-BEB5-5678092C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91FC1-23B4-460A-B8D9-CF8DA1514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0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8252A4-ADAF-4415-AF9A-2FACACB3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18C06-3EDE-493E-9468-1CB358467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ACF0F-2677-460C-8FEC-B065F5A3B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5E03E-85DA-48A9-9E0A-C19978BF9548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6DE43-51B3-4AD0-9498-267C7CF43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16A7E-730A-4AF4-8F4E-F8071A944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91FC1-23B4-460A-B8D9-CF8DA1514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2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9CDB3-C86F-4950-AF77-B93B195CD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/>
              <a:t>OPEN FOR INNOVATION: </a:t>
            </a:r>
            <a:br>
              <a:rPr lang="en-US" altLang="ko-KR" sz="3600" dirty="0"/>
            </a:br>
            <a:r>
              <a:rPr lang="en-US" altLang="ko-KR" sz="2800" dirty="0"/>
              <a:t>The role of openness in explaining innovation performance among UK manufacturing firms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A6E5FB-E53B-4300-9202-64D56747B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err="1"/>
              <a:t>Laursen</a:t>
            </a:r>
            <a:r>
              <a:rPr lang="en-US" altLang="ko-KR" sz="1800" dirty="0"/>
              <a:t>, Keld, and Ammon Salter. 2005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Strategic Management Journal 27: 131-150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[STP510] </a:t>
            </a:r>
            <a:r>
              <a:rPr lang="en-US" altLang="ko-KR" sz="1800" dirty="0" err="1"/>
              <a:t>SeungChan</a:t>
            </a:r>
            <a:r>
              <a:rPr lang="en-US" altLang="ko-KR" sz="1800" dirty="0"/>
              <a:t> Choi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4302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EF0EC-767B-4A6D-B7EA-A55EC6D1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Hypothesis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4D6DE-86FC-4642-95E4-3849A4126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Radical Innovation need “competence-enhancing” or “competence-destroying” among firms working within the industry (</a:t>
            </a:r>
            <a:r>
              <a:rPr lang="en-US" altLang="ko-KR" sz="2000" dirty="0" err="1"/>
              <a:t>Tushman</a:t>
            </a:r>
            <a:r>
              <a:rPr lang="en-US" altLang="ko-KR" sz="2000" dirty="0"/>
              <a:t> and Anderson)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Innovation need R&amp;D investment, </a:t>
            </a:r>
            <a:r>
              <a:rPr lang="en-US" altLang="ko-KR" sz="2000" dirty="0" err="1"/>
              <a:t>probablity</a:t>
            </a:r>
            <a:r>
              <a:rPr lang="en-US" altLang="ko-KR" sz="2000" dirty="0"/>
              <a:t> of success and the reward are </a:t>
            </a:r>
            <a:r>
              <a:rPr lang="en-US" altLang="ko-KR" sz="2000" b="1" dirty="0"/>
              <a:t>inversely proportional</a:t>
            </a:r>
            <a:r>
              <a:rPr lang="en-US" altLang="ko-KR" sz="2000" dirty="0"/>
              <a:t> (</a:t>
            </a:r>
            <a:r>
              <a:rPr lang="ko-KR" altLang="en-US" sz="2000" dirty="0"/>
              <a:t>성공 가능성과 보상은 반비례한다</a:t>
            </a:r>
            <a:r>
              <a:rPr lang="en-US" altLang="ko-KR" sz="2000" dirty="0"/>
              <a:t>) (Schumpeter, </a:t>
            </a:r>
            <a:r>
              <a:rPr lang="en-US" altLang="ko-KR" sz="2000" dirty="0" err="1"/>
              <a:t>Marsili</a:t>
            </a:r>
            <a:r>
              <a:rPr lang="en-US" altLang="ko-KR" sz="2000" dirty="0"/>
              <a:t> &amp; Salter, 2003)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Resources for </a:t>
            </a:r>
            <a:r>
              <a:rPr lang="en-US" altLang="ko-KR" sz="2000" b="1" dirty="0"/>
              <a:t>novel</a:t>
            </a:r>
            <a:r>
              <a:rPr lang="en-US" altLang="ko-KR" sz="2000" dirty="0"/>
              <a:t> innovation are </a:t>
            </a:r>
            <a:r>
              <a:rPr lang="en-US" altLang="ko-KR" sz="2000" b="1" dirty="0"/>
              <a:t>rare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Once it has success, that resource become normal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Ex) Smart Phone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93182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B1F10-8EC4-4485-BAEB-E7B16658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Data and Methods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156FB6-1ADC-4C55-9A0B-1DCB02775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2001, Eurostat Community Innovation Survey (CIS), UK innovation survey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Yale Survey and SPRU innovation database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Patent statistics are useful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F84EA-FA9B-46E5-8E38-18228E6EFC96}"/>
              </a:ext>
            </a:extLst>
          </p:cNvPr>
          <p:cNvSpPr txBox="1">
            <a:spLocks/>
          </p:cNvSpPr>
          <p:nvPr/>
        </p:nvSpPr>
        <p:spPr>
          <a:xfrm>
            <a:off x="1373188" y="3911600"/>
            <a:ext cx="4625421" cy="2265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/>
              <a:t>Dependent variable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INWORLD:</a:t>
            </a:r>
            <a:r>
              <a:rPr lang="ko-KR" altLang="en-US" sz="1400" dirty="0"/>
              <a:t> </a:t>
            </a:r>
            <a:r>
              <a:rPr lang="en-US" altLang="ko-KR" sz="1400" dirty="0"/>
              <a:t>Percentage</a:t>
            </a:r>
            <a:r>
              <a:rPr lang="ko-KR" altLang="en-US" sz="1400" dirty="0"/>
              <a:t> </a:t>
            </a:r>
            <a:r>
              <a:rPr lang="en-US" altLang="ko-KR" sz="1400" dirty="0"/>
              <a:t>of</a:t>
            </a:r>
            <a:r>
              <a:rPr lang="ko-KR" altLang="en-US" sz="1400" dirty="0"/>
              <a:t> </a:t>
            </a:r>
            <a:r>
              <a:rPr lang="en-US" altLang="ko-KR" sz="1400" dirty="0"/>
              <a:t>firm’s</a:t>
            </a:r>
            <a:r>
              <a:rPr lang="ko-KR" altLang="en-US" sz="1400" dirty="0"/>
              <a:t> </a:t>
            </a:r>
            <a:r>
              <a:rPr lang="en-US" altLang="ko-KR" sz="1400" dirty="0"/>
              <a:t>revenue associated with products on the global market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INFIRM: Firm’s new product number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INNIMP: Percentage of corporate sales associated with new products</a:t>
            </a:r>
          </a:p>
          <a:p>
            <a:endParaRPr lang="ko-KR" altLang="en-US" dirty="0"/>
          </a:p>
        </p:txBody>
      </p:sp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4C7C7B36-AA1C-4269-8F11-6061F0286AC3}"/>
              </a:ext>
            </a:extLst>
          </p:cNvPr>
          <p:cNvSpPr txBox="1">
            <a:spLocks/>
          </p:cNvSpPr>
          <p:nvPr/>
        </p:nvSpPr>
        <p:spPr>
          <a:xfrm>
            <a:off x="6705600" y="3911600"/>
            <a:ext cx="4648200" cy="2265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/>
              <a:t>Independent variable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Breadth, Depth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R&amp;D Investment, Employee number, Start-up, Locality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34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BDC53-1317-4DCB-82F7-17FCF2D3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Discussion and Conclusions</a:t>
            </a:r>
            <a:endParaRPr lang="ko-KR" altLang="en-US" b="1" dirty="0"/>
          </a:p>
        </p:txBody>
      </p:sp>
      <p:pic>
        <p:nvPicPr>
          <p:cNvPr id="4" name="Picture 2" descr="Inverted U-shape curve of the Yerkes-Dodson Law (Yerkes &amp; Dodson, 1908) |  Download Scientific Diagram">
            <a:extLst>
              <a:ext uri="{FF2B5EF4-FFF2-40B4-BE49-F238E27FC236}">
                <a16:creationId xmlns:a16="http://schemas.microsoft.com/office/drawing/2014/main" id="{CD15F5C2-E58C-44B9-8DE9-8B2DEF5BA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362" y="2047814"/>
            <a:ext cx="6825276" cy="375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793C0F-AAC8-4080-B34A-D5185608C7BD}"/>
              </a:ext>
            </a:extLst>
          </p:cNvPr>
          <p:cNvSpPr txBox="1"/>
          <p:nvPr/>
        </p:nvSpPr>
        <p:spPr>
          <a:xfrm>
            <a:off x="1300292" y="2047814"/>
            <a:ext cx="1535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Innovative performance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9565A-C885-48ED-95D8-FE964A498FD0}"/>
              </a:ext>
            </a:extLst>
          </p:cNvPr>
          <p:cNvSpPr txBox="1"/>
          <p:nvPr/>
        </p:nvSpPr>
        <p:spPr>
          <a:xfrm>
            <a:off x="8355434" y="579334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openness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04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BDC53-1317-4DCB-82F7-17FCF2D3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Discussion and Conclusions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4F78C-0986-4141-979B-634EC1FFA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Openness is positive for Innovative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Inverted U model, excessive openness can cause decrease in innovative performance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Should well be calculated for the cost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Future research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How the link channel built (process)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How firm can find the openness tipping point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9464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95CC8-9165-49DC-918A-6B4E947B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4AFC3-28D8-4B3E-9E0D-A49DB5545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Theoretical Background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Hypotheses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Data and Methods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Discussion and Conclusions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4449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359C0-DAE1-4B16-98A7-815088EC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Preview of Conclusion</a:t>
            </a:r>
            <a:endParaRPr lang="ko-KR" altLang="en-US" b="1" dirty="0"/>
          </a:p>
        </p:txBody>
      </p:sp>
      <p:pic>
        <p:nvPicPr>
          <p:cNvPr id="1026" name="Picture 2" descr="Inverted U-shape curve of the Yerkes-Dodson Law (Yerkes &amp; Dodson, 1908) |  Download Scientific Diagram">
            <a:extLst>
              <a:ext uri="{FF2B5EF4-FFF2-40B4-BE49-F238E27FC236}">
                <a16:creationId xmlns:a16="http://schemas.microsoft.com/office/drawing/2014/main" id="{4BC7EBF7-E5ED-465A-94E2-B6C33F2746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362" y="2047814"/>
            <a:ext cx="6825276" cy="375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13708A-5292-42BD-BD22-C47E8431C6B6}"/>
              </a:ext>
            </a:extLst>
          </p:cNvPr>
          <p:cNvSpPr txBox="1"/>
          <p:nvPr/>
        </p:nvSpPr>
        <p:spPr>
          <a:xfrm>
            <a:off x="1300292" y="2047814"/>
            <a:ext cx="1535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Innovative performance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1F6F5-50BF-4D5F-9DAF-D4E44DDFEAAD}"/>
              </a:ext>
            </a:extLst>
          </p:cNvPr>
          <p:cNvSpPr txBox="1"/>
          <p:nvPr/>
        </p:nvSpPr>
        <p:spPr>
          <a:xfrm>
            <a:off x="8355434" y="579334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openness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4B9C5CE-06AB-42B7-AD09-1C011282F8A4}"/>
              </a:ext>
            </a:extLst>
          </p:cNvPr>
          <p:cNvGrpSpPr/>
          <p:nvPr/>
        </p:nvGrpSpPr>
        <p:grpSpPr>
          <a:xfrm>
            <a:off x="5957854" y="2370979"/>
            <a:ext cx="404911" cy="2816841"/>
            <a:chOff x="5957854" y="2370979"/>
            <a:chExt cx="404911" cy="2816841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9D38B07-A7A3-455A-BDD4-732AE6C681A6}"/>
                </a:ext>
              </a:extLst>
            </p:cNvPr>
            <p:cNvSpPr/>
            <p:nvPr/>
          </p:nvSpPr>
          <p:spPr>
            <a:xfrm>
              <a:off x="5957854" y="2370979"/>
              <a:ext cx="404911" cy="36274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FA2D2EA-9EFF-4787-BD79-C45FE569989C}"/>
                </a:ext>
              </a:extLst>
            </p:cNvPr>
            <p:cNvCxnSpPr>
              <a:stCxn id="6" idx="4"/>
            </p:cNvCxnSpPr>
            <p:nvPr/>
          </p:nvCxnSpPr>
          <p:spPr>
            <a:xfrm>
              <a:off x="6160310" y="2733728"/>
              <a:ext cx="7225" cy="24540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18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CFAEA-FFB5-4856-8B28-6994B3DD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Introduction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74F61-7F1F-47E6-B75E-A290B3BD3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The success of firm </a:t>
            </a:r>
            <a:r>
              <a:rPr lang="en-US" altLang="ko-KR" sz="2000" u="sng" dirty="0"/>
              <a:t>innovation</a:t>
            </a:r>
            <a:r>
              <a:rPr lang="en-US" altLang="ko-KR" sz="2000" dirty="0"/>
              <a:t> is linked to </a:t>
            </a:r>
            <a:r>
              <a:rPr lang="en-US" altLang="ko-KR" sz="2000" b="1" u="sng" dirty="0"/>
              <a:t>openness</a:t>
            </a:r>
            <a:r>
              <a:rPr lang="en-US" altLang="ko-KR" sz="2000" dirty="0"/>
              <a:t> </a:t>
            </a:r>
            <a:r>
              <a:rPr lang="en-US" altLang="ko-KR" sz="1600" dirty="0"/>
              <a:t>(Chesbrough, 2003)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How External research strategies affect to innovative performance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Concept of “</a:t>
            </a:r>
            <a:r>
              <a:rPr lang="en-US" altLang="ko-KR" sz="2000" i="1" dirty="0"/>
              <a:t>Breadth</a:t>
            </a:r>
            <a:r>
              <a:rPr lang="en-US" altLang="ko-KR" sz="2000" dirty="0"/>
              <a:t>” and “</a:t>
            </a:r>
            <a:r>
              <a:rPr lang="en-US" altLang="ko-KR" sz="2000" i="1" dirty="0"/>
              <a:t>Depth</a:t>
            </a:r>
            <a:r>
              <a:rPr lang="en-US" altLang="ko-KR" sz="2000" dirty="0"/>
              <a:t>”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More open firm are innovative performance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Excessive openness has a negative impact for innovative performance</a:t>
            </a:r>
          </a:p>
        </p:txBody>
      </p:sp>
      <p:pic>
        <p:nvPicPr>
          <p:cNvPr id="4" name="Picture 2" descr="Inverted U-shape curve of the Yerkes-Dodson Law (Yerkes &amp; Dodson, 1908) |  Download Scientific Diagram">
            <a:extLst>
              <a:ext uri="{FF2B5EF4-FFF2-40B4-BE49-F238E27FC236}">
                <a16:creationId xmlns:a16="http://schemas.microsoft.com/office/drawing/2014/main" id="{F7C75684-BE9F-49F3-9BBA-EBB94EC0D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724" y="3246100"/>
            <a:ext cx="2743356" cy="151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72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D5FDD-E1DD-418D-9154-825028BC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Theoretical Background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0C2EF-77AB-40BA-ADFE-3F668D93A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Schumpeterian Model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Creative Destruction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1) Technical Innovative is the power which lead Capitalism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2) Entrepreneurs are the driving force behind innovation</a:t>
            </a:r>
          </a:p>
          <a:p>
            <a:endParaRPr lang="ko-KR" altLang="en-US" dirty="0"/>
          </a:p>
        </p:txBody>
      </p:sp>
      <p:pic>
        <p:nvPicPr>
          <p:cNvPr id="2052" name="Picture 4" descr="파일:SdtBaF0.jpg">
            <a:extLst>
              <a:ext uri="{FF2B5EF4-FFF2-40B4-BE49-F238E27FC236}">
                <a16:creationId xmlns:a16="http://schemas.microsoft.com/office/drawing/2014/main" id="{DF57DDBF-E4AE-421B-B3E8-06AD4F92B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75" y="2096294"/>
            <a:ext cx="29051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7D7ACE-1808-4100-BEEE-F161E6BD9908}"/>
              </a:ext>
            </a:extLst>
          </p:cNvPr>
          <p:cNvSpPr txBox="1"/>
          <p:nvPr/>
        </p:nvSpPr>
        <p:spPr>
          <a:xfrm>
            <a:off x="8448675" y="5980922"/>
            <a:ext cx="2905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Joseph Alois Schumpeter</a:t>
            </a:r>
          </a:p>
          <a:p>
            <a:pPr algn="ctr"/>
            <a:r>
              <a:rPr lang="en-US" altLang="ko-KR" sz="1200" dirty="0"/>
              <a:t>1883~1950</a:t>
            </a:r>
          </a:p>
          <a:p>
            <a:pPr algn="ctr"/>
            <a:r>
              <a:rPr lang="en-US" altLang="ko-KR" sz="1200" dirty="0"/>
              <a:t>Austria, United States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2719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3876C-75BA-4A36-A264-C25581CA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Theoretical 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E6E06A-8DD4-4BD9-9697-F8CE36D6E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Chesbrough: Open Innovation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Internal R&amp;D??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Easy to miss opportunities and ideas created outside the firm.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Ex) P&amp;G, “connect and develop”, (External &gt; Internal)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Three way of research approach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Firm’s external search efforts for innovation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Mainly focus on patent, not research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U.K case analysis study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pic>
        <p:nvPicPr>
          <p:cNvPr id="4102" name="Picture 6" descr="Henry Chesbrough - Berkeley Haas">
            <a:extLst>
              <a:ext uri="{FF2B5EF4-FFF2-40B4-BE49-F238E27FC236}">
                <a16:creationId xmlns:a16="http://schemas.microsoft.com/office/drawing/2014/main" id="{6604D8F2-09DF-4A3F-A33C-B5D83F924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412" y="2016806"/>
            <a:ext cx="2824388" cy="282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2C6E6-61D2-4A0E-98F1-1882E5831EC7}"/>
              </a:ext>
            </a:extLst>
          </p:cNvPr>
          <p:cNvSpPr txBox="1"/>
          <p:nvPr/>
        </p:nvSpPr>
        <p:spPr>
          <a:xfrm>
            <a:off x="8489043" y="4841194"/>
            <a:ext cx="2905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Henry Chesbrough</a:t>
            </a:r>
          </a:p>
          <a:p>
            <a:pPr algn="ctr"/>
            <a:r>
              <a:rPr lang="en-US" altLang="ko-KR" sz="1200" dirty="0"/>
              <a:t>1956 ~</a:t>
            </a:r>
          </a:p>
          <a:p>
            <a:pPr algn="ctr"/>
            <a:r>
              <a:rPr lang="en-US" altLang="ko-KR" sz="1200" dirty="0"/>
              <a:t>American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4093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EF0EC-767B-4A6D-B7EA-A55EC6D1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Hypothesis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4D6DE-86FC-4642-95E4-3849A4126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Relation between </a:t>
            </a:r>
            <a:r>
              <a:rPr lang="en-US" altLang="ko-KR" sz="2000" b="1" dirty="0"/>
              <a:t>‘openness’ </a:t>
            </a:r>
            <a:r>
              <a:rPr lang="en-US" altLang="ko-KR" sz="2000" dirty="0"/>
              <a:t>and </a:t>
            </a:r>
            <a:r>
              <a:rPr lang="en-US" altLang="ko-KR" sz="2000" b="1" dirty="0"/>
              <a:t>‘innovative performance’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‘openness’ </a:t>
            </a:r>
            <a:r>
              <a:rPr lang="en-US" altLang="ko-KR" sz="2000" dirty="0"/>
              <a:t>could understand as </a:t>
            </a:r>
            <a:r>
              <a:rPr lang="en-US" altLang="ko-KR" sz="2000" b="1" dirty="0"/>
              <a:t>‘external source knowledge’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‘external source knowledge’ </a:t>
            </a:r>
            <a:r>
              <a:rPr lang="en-US" altLang="ko-KR" sz="2000" dirty="0"/>
              <a:t>could categorize into </a:t>
            </a:r>
            <a:r>
              <a:rPr lang="en-US" altLang="ko-KR" sz="2000" b="1" dirty="0"/>
              <a:t>‘Breadth’ </a:t>
            </a:r>
            <a:r>
              <a:rPr lang="en-US" altLang="ko-KR" sz="2000" dirty="0"/>
              <a:t>and </a:t>
            </a:r>
            <a:r>
              <a:rPr lang="en-US" altLang="ko-KR" sz="2000" b="1" dirty="0"/>
              <a:t>‘Depth’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Excessive investment for ‘external source knowledge’ could cause </a:t>
            </a:r>
            <a:r>
              <a:rPr lang="en-US" altLang="ko-KR" sz="2000" b="1" dirty="0"/>
              <a:t>negative</a:t>
            </a:r>
            <a:r>
              <a:rPr lang="en-US" altLang="ko-KR" sz="2000" dirty="0"/>
              <a:t> results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218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EF0EC-767B-4A6D-B7EA-A55EC6D1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Hypothesis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4D6DE-86FC-4642-95E4-3849A4126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H1/2: External search </a:t>
            </a:r>
            <a:r>
              <a:rPr lang="en-US" altLang="ko-KR" sz="2000" b="1" dirty="0"/>
              <a:t>breadth/depth </a:t>
            </a:r>
            <a:r>
              <a:rPr lang="en-US" altLang="ko-KR" sz="2000" dirty="0"/>
              <a:t>is curvilinearly (taking an inverted U-shape) related to innovative performance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H3/4: The more radical the innovation, the less effective external search </a:t>
            </a:r>
            <a:r>
              <a:rPr lang="en-US" altLang="ko-KR" sz="2000" b="1" dirty="0"/>
              <a:t>breadth/depth </a:t>
            </a:r>
            <a:r>
              <a:rPr lang="en-US" altLang="ko-KR" sz="2000" dirty="0"/>
              <a:t>will be in influencing innovative performance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H5: Drawing deeply from </a:t>
            </a:r>
            <a:r>
              <a:rPr lang="en-US" altLang="ko-KR" sz="2000" b="1" dirty="0"/>
              <a:t>lead users </a:t>
            </a:r>
            <a:r>
              <a:rPr lang="en-US" altLang="ko-KR" sz="2000" dirty="0"/>
              <a:t>in innovative search increases the probability of the firm to achieve innovative performance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694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EF0EC-767B-4A6D-B7EA-A55EC6D1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Hypothesis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4D6DE-86FC-4642-95E4-3849A4126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For H1/2, Excessive investment can cause negative results (</a:t>
            </a:r>
            <a:r>
              <a:rPr lang="en-US" altLang="ko-KR" sz="2000" dirty="0" err="1"/>
              <a:t>Kpout</a:t>
            </a:r>
            <a:r>
              <a:rPr lang="en-US" altLang="ko-KR" sz="2000" dirty="0"/>
              <a:t>, 1997)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Too much idea to manage and select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Only few of idea attempt to implement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Lot of innovative idea have emerge in wrong time and space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Attention-based theory: Firm have to make good choices (Ocasio, 1997)</a:t>
            </a:r>
          </a:p>
        </p:txBody>
      </p:sp>
    </p:spTree>
    <p:extLst>
      <p:ext uri="{BB962C8B-B14F-4D97-AF65-F5344CB8AC3E}">
        <p14:creationId xmlns:p14="http://schemas.microsoft.com/office/powerpoint/2010/main" val="380605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562</Words>
  <Application>Microsoft Office PowerPoint</Application>
  <PresentationFormat>와이드스크린</PresentationFormat>
  <Paragraphs>86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OPEN FOR INNOVATION:  The role of openness in explaining innovation performance among UK manufacturing firms</vt:lpstr>
      <vt:lpstr>Contents</vt:lpstr>
      <vt:lpstr>Preview of Conclusion</vt:lpstr>
      <vt:lpstr>Introduction</vt:lpstr>
      <vt:lpstr>Theoretical Background</vt:lpstr>
      <vt:lpstr>Theoretical Background</vt:lpstr>
      <vt:lpstr>Hypothesis</vt:lpstr>
      <vt:lpstr>Hypothesis</vt:lpstr>
      <vt:lpstr>Hypothesis</vt:lpstr>
      <vt:lpstr>Hypothesis</vt:lpstr>
      <vt:lpstr>Data and Methods</vt:lpstr>
      <vt:lpstr>Discussion and Conclusions</vt:lpstr>
      <vt:lpstr>Discussion and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FOR INNOVATION:  The role of openness in explaining innovation performance among UK manufacturing firms</dc:title>
  <dc:creator>Choi</dc:creator>
  <cp:lastModifiedBy>Choi</cp:lastModifiedBy>
  <cp:revision>37</cp:revision>
  <dcterms:created xsi:type="dcterms:W3CDTF">2022-10-10T18:07:33Z</dcterms:created>
  <dcterms:modified xsi:type="dcterms:W3CDTF">2022-10-11T06:34:13Z</dcterms:modified>
</cp:coreProperties>
</file>