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72" r:id="rId5"/>
    <p:sldId id="259" r:id="rId6"/>
    <p:sldId id="260" r:id="rId7"/>
    <p:sldId id="261" r:id="rId8"/>
    <p:sldId id="265" r:id="rId9"/>
    <p:sldId id="262" r:id="rId10"/>
    <p:sldId id="264" r:id="rId11"/>
    <p:sldId id="273" r:id="rId12"/>
    <p:sldId id="263" r:id="rId13"/>
    <p:sldId id="266" r:id="rId14"/>
    <p:sldId id="268" r:id="rId15"/>
    <p:sldId id="269" r:id="rId16"/>
    <p:sldId id="270" r:id="rId17"/>
    <p:sldId id="271" r:id="rId18"/>
    <p:sldId id="274"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0624" autoAdjust="0"/>
  </p:normalViewPr>
  <p:slideViewPr>
    <p:cSldViewPr snapToGrid="0">
      <p:cViewPr varScale="1">
        <p:scale>
          <a:sx n="76" d="100"/>
          <a:sy n="76" d="100"/>
        </p:scale>
        <p:origin x="9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452D7-CCF8-43DB-B11F-CE13F49CDB93}" type="datetimeFigureOut">
              <a:rPr lang="ko-KR" altLang="en-US" smtClean="0"/>
              <a:t>2022-09-25</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31579-485C-4F7D-9221-523B7B341B9D}" type="slidenum">
              <a:rPr lang="ko-KR" altLang="en-US" smtClean="0"/>
              <a:t>‹#›</a:t>
            </a:fld>
            <a:endParaRPr lang="ko-KR" altLang="en-US"/>
          </a:p>
        </p:txBody>
      </p:sp>
    </p:spTree>
    <p:extLst>
      <p:ext uri="{BB962C8B-B14F-4D97-AF65-F5344CB8AC3E}">
        <p14:creationId xmlns:p14="http://schemas.microsoft.com/office/powerpoint/2010/main" val="75041780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Calibri" panose="020F0502020204030204" pitchFamily="34" charset="0"/>
                <a:cs typeface="Calibri" panose="020F0502020204030204" pitchFamily="34" charset="0"/>
              </a:rPr>
              <a:t>Weber thoughts that competition in the marketplace is the main cause of bureaucratization and rationalization.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latin typeface="Calibri" panose="020F0502020204030204" pitchFamily="34" charset="0"/>
              <a:cs typeface="Calibri" panose="020F050202020403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Calibri" panose="020F0502020204030204" pitchFamily="34" charset="0"/>
                <a:cs typeface="Calibri" panose="020F0502020204030204" pitchFamily="34" charset="0"/>
              </a:rPr>
              <a:t>Authors contend, However, causes of bureaucratization and rationalization have changed. The causes are not Competition or efficiency but context that individual efforts to deal rationally with uncertainty and constraint often lead to homogeneity in structure, culture, and output.</a:t>
            </a:r>
          </a:p>
          <a:p>
            <a:endParaRPr lang="ko-KR" altLang="en-US" dirty="0"/>
          </a:p>
        </p:txBody>
      </p:sp>
      <p:sp>
        <p:nvSpPr>
          <p:cNvPr id="4" name="Slide Number Placeholder 3"/>
          <p:cNvSpPr>
            <a:spLocks noGrp="1"/>
          </p:cNvSpPr>
          <p:nvPr>
            <p:ph type="sldNum" sz="quarter" idx="5"/>
          </p:nvPr>
        </p:nvSpPr>
        <p:spPr/>
        <p:txBody>
          <a:bodyPr/>
          <a:lstStyle/>
          <a:p>
            <a:fld id="{05131579-485C-4F7D-9221-523B7B341B9D}" type="slidenum">
              <a:rPr lang="ko-KR" altLang="en-US" smtClean="0"/>
              <a:t>2</a:t>
            </a:fld>
            <a:endParaRPr lang="ko-KR" altLang="en-US"/>
          </a:p>
        </p:txBody>
      </p:sp>
    </p:spTree>
    <p:extLst>
      <p:ext uri="{BB962C8B-B14F-4D97-AF65-F5344CB8AC3E}">
        <p14:creationId xmlns:p14="http://schemas.microsoft.com/office/powerpoint/2010/main" val="2407719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Organizational theory seeks to explain variation among organizations in structure and behavior. </a:t>
            </a:r>
          </a:p>
          <a:p>
            <a:r>
              <a:rPr lang="en-US" altLang="ko-KR" dirty="0"/>
              <a:t>Author asks why organizational forms and practices are homogeneous. </a:t>
            </a:r>
            <a:endParaRPr lang="ko-KR" altLang="en-US" dirty="0"/>
          </a:p>
        </p:txBody>
      </p:sp>
      <p:sp>
        <p:nvSpPr>
          <p:cNvPr id="4" name="Slide Number Placeholder 3"/>
          <p:cNvSpPr>
            <a:spLocks noGrp="1"/>
          </p:cNvSpPr>
          <p:nvPr>
            <p:ph type="sldNum" sz="quarter" idx="5"/>
          </p:nvPr>
        </p:nvSpPr>
        <p:spPr/>
        <p:txBody>
          <a:bodyPr/>
          <a:lstStyle/>
          <a:p>
            <a:fld id="{05131579-485C-4F7D-9221-523B7B341B9D}" type="slidenum">
              <a:rPr lang="ko-KR" altLang="en-US" smtClean="0"/>
              <a:t>3</a:t>
            </a:fld>
            <a:endParaRPr lang="ko-KR" altLang="en-US"/>
          </a:p>
        </p:txBody>
      </p:sp>
    </p:spTree>
    <p:extLst>
      <p:ext uri="{BB962C8B-B14F-4D97-AF65-F5344CB8AC3E}">
        <p14:creationId xmlns:p14="http://schemas.microsoft.com/office/powerpoint/2010/main" val="116085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70000"/>
              </a:lnSpc>
            </a:pPr>
            <a:r>
              <a:rPr lang="en-US" altLang="ko-KR" dirty="0">
                <a:latin typeface="Calibri" panose="020F0502020204030204" pitchFamily="34" charset="0"/>
                <a:cs typeface="Calibri" panose="020F0502020204030204" pitchFamily="34" charset="0"/>
              </a:rPr>
              <a:t>Formal education and of legitimation in a cognitive base produced by specialists</a:t>
            </a:r>
          </a:p>
          <a:p>
            <a:pPr lvl="1">
              <a:lnSpc>
                <a:spcPct val="170000"/>
              </a:lnSpc>
            </a:pPr>
            <a:r>
              <a:rPr lang="en-US" altLang="ko-KR" dirty="0">
                <a:latin typeface="Calibri" panose="020F0502020204030204" pitchFamily="34" charset="0"/>
                <a:cs typeface="Calibri" panose="020F0502020204030204" pitchFamily="34" charset="0"/>
              </a:rPr>
              <a:t>Pool of interchangeable individuals possess a similarity of orientation and disposition that may override variations in tradition and control that might otherwise shape organizational behavior &amp; </a:t>
            </a:r>
            <a:r>
              <a:rPr lang="en-US" altLang="ko-KR" dirty="0">
                <a:latin typeface="Calibri" panose="020F0502020204030204" pitchFamily="34" charset="0"/>
                <a:cs typeface="Calibri" panose="020F0502020204030204" pitchFamily="34" charset="0"/>
                <a:sym typeface="Wingdings" panose="05000000000000000000" pitchFamily="2" charset="2"/>
              </a:rPr>
              <a:t>Organization Norms</a:t>
            </a:r>
            <a:endParaRPr lang="en-US" altLang="ko-KR" dirty="0">
              <a:latin typeface="Calibri" panose="020F0502020204030204" pitchFamily="34" charset="0"/>
              <a:cs typeface="Calibri" panose="020F0502020204030204" pitchFamily="34" charset="0"/>
            </a:endParaRPr>
          </a:p>
          <a:p>
            <a:endParaRPr lang="ko-KR" altLang="en-US" dirty="0"/>
          </a:p>
        </p:txBody>
      </p:sp>
      <p:sp>
        <p:nvSpPr>
          <p:cNvPr id="4" name="Slide Number Placeholder 3"/>
          <p:cNvSpPr>
            <a:spLocks noGrp="1"/>
          </p:cNvSpPr>
          <p:nvPr>
            <p:ph type="sldNum" sz="quarter" idx="5"/>
          </p:nvPr>
        </p:nvSpPr>
        <p:spPr/>
        <p:txBody>
          <a:bodyPr/>
          <a:lstStyle/>
          <a:p>
            <a:fld id="{05131579-485C-4F7D-9221-523B7B341B9D}" type="slidenum">
              <a:rPr lang="ko-KR" altLang="en-US" smtClean="0"/>
              <a:t>12</a:t>
            </a:fld>
            <a:endParaRPr lang="ko-KR" altLang="en-US"/>
          </a:p>
        </p:txBody>
      </p:sp>
    </p:spTree>
    <p:extLst>
      <p:ext uri="{BB962C8B-B14F-4D97-AF65-F5344CB8AC3E}">
        <p14:creationId xmlns:p14="http://schemas.microsoft.com/office/powerpoint/2010/main" val="219811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F609-DD59-452B-A1B0-303B17147182}"/>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B46F1F5D-B2F6-4A0F-BFF1-7AAB67C68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2682D9B6-1EEF-4417-B35A-00E14B28F9E0}"/>
              </a:ext>
            </a:extLst>
          </p:cNvPr>
          <p:cNvSpPr>
            <a:spLocks noGrp="1"/>
          </p:cNvSpPr>
          <p:nvPr>
            <p:ph type="dt" sz="half" idx="10"/>
          </p:nvPr>
        </p:nvSpPr>
        <p:spPr/>
        <p:txBody>
          <a:bodyPr/>
          <a:lstStyle/>
          <a:p>
            <a:fld id="{BDADC859-7693-43E3-8707-55F9DD3A6B0C}" type="datetimeFigureOut">
              <a:rPr lang="ko-KR" altLang="en-US" smtClean="0"/>
              <a:t>2022-09-25</a:t>
            </a:fld>
            <a:endParaRPr lang="ko-KR" altLang="en-US"/>
          </a:p>
        </p:txBody>
      </p:sp>
      <p:sp>
        <p:nvSpPr>
          <p:cNvPr id="5" name="Footer Placeholder 4">
            <a:extLst>
              <a:ext uri="{FF2B5EF4-FFF2-40B4-BE49-F238E27FC236}">
                <a16:creationId xmlns:a16="http://schemas.microsoft.com/office/drawing/2014/main" id="{F5EE8ED7-394D-457B-9DDC-9A151CAB6DA9}"/>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97CFF9A1-98ED-4CE7-A7D9-234C8922F7A5}"/>
              </a:ext>
            </a:extLst>
          </p:cNvPr>
          <p:cNvSpPr>
            <a:spLocks noGrp="1"/>
          </p:cNvSpPr>
          <p:nvPr>
            <p:ph type="sldNum" sz="quarter" idx="12"/>
          </p:nvPr>
        </p:nvSpPr>
        <p:spPr/>
        <p:txBody>
          <a:body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311047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D2AB-A78F-4F50-B22F-000609564669}"/>
              </a:ext>
            </a:extLst>
          </p:cNvPr>
          <p:cNvSpPr>
            <a:spLocks noGrp="1"/>
          </p:cNvSpPr>
          <p:nvPr>
            <p:ph type="title"/>
          </p:nvPr>
        </p:nvSpPr>
        <p:spPr/>
        <p:txBody>
          <a:bodyPr/>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1725222B-3F3D-4A99-A967-59EBE0683FCF}"/>
              </a:ext>
            </a:extLst>
          </p:cNvPr>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E0892978-1B4A-45B9-947A-379FD20CD305}"/>
              </a:ext>
            </a:extLst>
          </p:cNvPr>
          <p:cNvSpPr>
            <a:spLocks noGrp="1"/>
          </p:cNvSpPr>
          <p:nvPr>
            <p:ph type="dt" sz="half" idx="10"/>
          </p:nvPr>
        </p:nvSpPr>
        <p:spPr/>
        <p:txBody>
          <a:bodyPr/>
          <a:lstStyle/>
          <a:p>
            <a:fld id="{BDADC859-7693-43E3-8707-55F9DD3A6B0C}" type="datetimeFigureOut">
              <a:rPr lang="ko-KR" altLang="en-US" smtClean="0"/>
              <a:t>2022-09-25</a:t>
            </a:fld>
            <a:endParaRPr lang="ko-KR" altLang="en-US"/>
          </a:p>
        </p:txBody>
      </p:sp>
      <p:sp>
        <p:nvSpPr>
          <p:cNvPr id="5" name="Footer Placeholder 4">
            <a:extLst>
              <a:ext uri="{FF2B5EF4-FFF2-40B4-BE49-F238E27FC236}">
                <a16:creationId xmlns:a16="http://schemas.microsoft.com/office/drawing/2014/main" id="{237ADBED-75FE-4437-81E4-6BAF67A2C26E}"/>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064E9FBB-7E2F-4E09-B54D-A5BFE0BA2718}"/>
              </a:ext>
            </a:extLst>
          </p:cNvPr>
          <p:cNvSpPr>
            <a:spLocks noGrp="1"/>
          </p:cNvSpPr>
          <p:nvPr>
            <p:ph type="sldNum" sz="quarter" idx="12"/>
          </p:nvPr>
        </p:nvSpPr>
        <p:spPr/>
        <p:txBody>
          <a:body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357590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A0E74C-D6F6-459E-85FC-3CC52168EA87}"/>
              </a:ext>
            </a:extLst>
          </p:cNvPr>
          <p:cNvSpPr>
            <a:spLocks noGrp="1"/>
          </p:cNvSpPr>
          <p:nvPr>
            <p:ph type="title" orient="vert"/>
          </p:nvPr>
        </p:nvSpPr>
        <p:spPr>
          <a:xfrm>
            <a:off x="8724900" y="365125"/>
            <a:ext cx="2628900" cy="5811838"/>
          </a:xfrm>
        </p:spPr>
        <p:txBody>
          <a:bodyPr vert="eaVert"/>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0446D2C8-0E00-4094-B8C5-C17B1F20A660}"/>
              </a:ext>
            </a:extLst>
          </p:cNvPr>
          <p:cNvSpPr>
            <a:spLocks noGrp="1"/>
          </p:cNvSpPr>
          <p:nvPr>
            <p:ph type="body" orient="vert" idx="1"/>
          </p:nvPr>
        </p:nvSpPr>
        <p:spPr>
          <a:xfrm>
            <a:off x="838200" y="365125"/>
            <a:ext cx="7734300" cy="5811838"/>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3F767E48-BAA8-41DA-B4B3-D2C2B2FB0F83}"/>
              </a:ext>
            </a:extLst>
          </p:cNvPr>
          <p:cNvSpPr>
            <a:spLocks noGrp="1"/>
          </p:cNvSpPr>
          <p:nvPr>
            <p:ph type="dt" sz="half" idx="10"/>
          </p:nvPr>
        </p:nvSpPr>
        <p:spPr/>
        <p:txBody>
          <a:bodyPr/>
          <a:lstStyle/>
          <a:p>
            <a:fld id="{BDADC859-7693-43E3-8707-55F9DD3A6B0C}" type="datetimeFigureOut">
              <a:rPr lang="ko-KR" altLang="en-US" smtClean="0"/>
              <a:t>2022-09-25</a:t>
            </a:fld>
            <a:endParaRPr lang="ko-KR" altLang="en-US"/>
          </a:p>
        </p:txBody>
      </p:sp>
      <p:sp>
        <p:nvSpPr>
          <p:cNvPr id="5" name="Footer Placeholder 4">
            <a:extLst>
              <a:ext uri="{FF2B5EF4-FFF2-40B4-BE49-F238E27FC236}">
                <a16:creationId xmlns:a16="http://schemas.microsoft.com/office/drawing/2014/main" id="{71D77544-604B-4F42-AD94-0B8B5BAB4A15}"/>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D12E9FB0-08D6-44EE-99F6-832EB46C93BF}"/>
              </a:ext>
            </a:extLst>
          </p:cNvPr>
          <p:cNvSpPr>
            <a:spLocks noGrp="1"/>
          </p:cNvSpPr>
          <p:nvPr>
            <p:ph type="sldNum" sz="quarter" idx="12"/>
          </p:nvPr>
        </p:nvSpPr>
        <p:spPr/>
        <p:txBody>
          <a:body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19307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7A39-B265-478F-98A6-13F795DECD42}"/>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7E76F9CD-C653-4DB5-BFA5-A96CA3B4C3E7}"/>
              </a:ext>
            </a:extLst>
          </p:cNvPr>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233B2F6A-6567-4E51-A35F-7C3A77CB0350}"/>
              </a:ext>
            </a:extLst>
          </p:cNvPr>
          <p:cNvSpPr>
            <a:spLocks noGrp="1"/>
          </p:cNvSpPr>
          <p:nvPr>
            <p:ph type="dt" sz="half" idx="10"/>
          </p:nvPr>
        </p:nvSpPr>
        <p:spPr/>
        <p:txBody>
          <a:bodyPr/>
          <a:lstStyle/>
          <a:p>
            <a:fld id="{BDADC859-7693-43E3-8707-55F9DD3A6B0C}" type="datetimeFigureOut">
              <a:rPr lang="ko-KR" altLang="en-US" smtClean="0"/>
              <a:t>2022-09-25</a:t>
            </a:fld>
            <a:endParaRPr lang="ko-KR" altLang="en-US"/>
          </a:p>
        </p:txBody>
      </p:sp>
      <p:sp>
        <p:nvSpPr>
          <p:cNvPr id="5" name="Footer Placeholder 4">
            <a:extLst>
              <a:ext uri="{FF2B5EF4-FFF2-40B4-BE49-F238E27FC236}">
                <a16:creationId xmlns:a16="http://schemas.microsoft.com/office/drawing/2014/main" id="{8E45DC4E-9CA2-427A-9A2A-8F756FFF4906}"/>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01DCF7EC-0FA4-4B1C-8CCC-E9ABC71275C8}"/>
              </a:ext>
            </a:extLst>
          </p:cNvPr>
          <p:cNvSpPr>
            <a:spLocks noGrp="1"/>
          </p:cNvSpPr>
          <p:nvPr>
            <p:ph type="sldNum" sz="quarter" idx="12"/>
          </p:nvPr>
        </p:nvSpPr>
        <p:spPr/>
        <p:txBody>
          <a:body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58123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E5EF-FB0E-4FCE-9807-8BBE6BCB0298}"/>
              </a:ext>
            </a:extLst>
          </p:cNvPr>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D78AAE8F-52B5-4299-A7C9-96221CECD0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a:extLst>
              <a:ext uri="{FF2B5EF4-FFF2-40B4-BE49-F238E27FC236}">
                <a16:creationId xmlns:a16="http://schemas.microsoft.com/office/drawing/2014/main" id="{559676EE-1FC6-428B-AFF7-72A3446D835B}"/>
              </a:ext>
            </a:extLst>
          </p:cNvPr>
          <p:cNvSpPr>
            <a:spLocks noGrp="1"/>
          </p:cNvSpPr>
          <p:nvPr>
            <p:ph type="dt" sz="half" idx="10"/>
          </p:nvPr>
        </p:nvSpPr>
        <p:spPr/>
        <p:txBody>
          <a:bodyPr/>
          <a:lstStyle/>
          <a:p>
            <a:fld id="{BDADC859-7693-43E3-8707-55F9DD3A6B0C}" type="datetimeFigureOut">
              <a:rPr lang="ko-KR" altLang="en-US" smtClean="0"/>
              <a:t>2022-09-25</a:t>
            </a:fld>
            <a:endParaRPr lang="ko-KR" altLang="en-US"/>
          </a:p>
        </p:txBody>
      </p:sp>
      <p:sp>
        <p:nvSpPr>
          <p:cNvPr id="5" name="Footer Placeholder 4">
            <a:extLst>
              <a:ext uri="{FF2B5EF4-FFF2-40B4-BE49-F238E27FC236}">
                <a16:creationId xmlns:a16="http://schemas.microsoft.com/office/drawing/2014/main" id="{F23A8297-4DC1-4907-B4E9-CBAC4F4B50B5}"/>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0EDC8D62-FF0D-42B2-910E-F203E79ADF06}"/>
              </a:ext>
            </a:extLst>
          </p:cNvPr>
          <p:cNvSpPr>
            <a:spLocks noGrp="1"/>
          </p:cNvSpPr>
          <p:nvPr>
            <p:ph type="sldNum" sz="quarter" idx="12"/>
          </p:nvPr>
        </p:nvSpPr>
        <p:spPr/>
        <p:txBody>
          <a:body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315786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37F5-3BCE-423B-81AD-F079D1F80455}"/>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0C54B90C-146F-4970-BCB7-698DFDB0D790}"/>
              </a:ext>
            </a:extLst>
          </p:cNvPr>
          <p:cNvSpPr>
            <a:spLocks noGrp="1"/>
          </p:cNvSpPr>
          <p:nvPr>
            <p:ph sz="half" idx="1"/>
          </p:nvPr>
        </p:nvSpPr>
        <p:spPr>
          <a:xfrm>
            <a:off x="838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a:extLst>
              <a:ext uri="{FF2B5EF4-FFF2-40B4-BE49-F238E27FC236}">
                <a16:creationId xmlns:a16="http://schemas.microsoft.com/office/drawing/2014/main" id="{ED81719B-28E0-413F-A7B1-C0A715584EEF}"/>
              </a:ext>
            </a:extLst>
          </p:cNvPr>
          <p:cNvSpPr>
            <a:spLocks noGrp="1"/>
          </p:cNvSpPr>
          <p:nvPr>
            <p:ph sz="half" idx="2"/>
          </p:nvPr>
        </p:nvSpPr>
        <p:spPr>
          <a:xfrm>
            <a:off x="6172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a:extLst>
              <a:ext uri="{FF2B5EF4-FFF2-40B4-BE49-F238E27FC236}">
                <a16:creationId xmlns:a16="http://schemas.microsoft.com/office/drawing/2014/main" id="{50628525-0F1D-4203-9968-E36994E10097}"/>
              </a:ext>
            </a:extLst>
          </p:cNvPr>
          <p:cNvSpPr>
            <a:spLocks noGrp="1"/>
          </p:cNvSpPr>
          <p:nvPr>
            <p:ph type="dt" sz="half" idx="10"/>
          </p:nvPr>
        </p:nvSpPr>
        <p:spPr/>
        <p:txBody>
          <a:bodyPr/>
          <a:lstStyle/>
          <a:p>
            <a:fld id="{BDADC859-7693-43E3-8707-55F9DD3A6B0C}" type="datetimeFigureOut">
              <a:rPr lang="ko-KR" altLang="en-US" smtClean="0"/>
              <a:t>2022-09-25</a:t>
            </a:fld>
            <a:endParaRPr lang="ko-KR" altLang="en-US"/>
          </a:p>
        </p:txBody>
      </p:sp>
      <p:sp>
        <p:nvSpPr>
          <p:cNvPr id="6" name="Footer Placeholder 5">
            <a:extLst>
              <a:ext uri="{FF2B5EF4-FFF2-40B4-BE49-F238E27FC236}">
                <a16:creationId xmlns:a16="http://schemas.microsoft.com/office/drawing/2014/main" id="{DD2DA497-4CB6-4DCD-B148-6F7F1D8C4247}"/>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1370BD44-4544-4222-B91E-7C6B511F3E06}"/>
              </a:ext>
            </a:extLst>
          </p:cNvPr>
          <p:cNvSpPr>
            <a:spLocks noGrp="1"/>
          </p:cNvSpPr>
          <p:nvPr>
            <p:ph type="sldNum" sz="quarter" idx="12"/>
          </p:nvPr>
        </p:nvSpPr>
        <p:spPr/>
        <p:txBody>
          <a:body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328375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7171-3FBD-4AD7-A68C-EE4B4466C126}"/>
              </a:ext>
            </a:extLst>
          </p:cNvPr>
          <p:cNvSpPr>
            <a:spLocks noGrp="1"/>
          </p:cNvSpPr>
          <p:nvPr>
            <p:ph type="title"/>
          </p:nvPr>
        </p:nvSpPr>
        <p:spPr>
          <a:xfrm>
            <a:off x="839788" y="365125"/>
            <a:ext cx="10515600" cy="1325563"/>
          </a:xfrm>
        </p:spPr>
        <p:txBody>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A131409D-C7D1-446E-896B-D205E1424A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a:extLst>
              <a:ext uri="{FF2B5EF4-FFF2-40B4-BE49-F238E27FC236}">
                <a16:creationId xmlns:a16="http://schemas.microsoft.com/office/drawing/2014/main" id="{593C6828-2DEB-474E-962E-70FA4215254E}"/>
              </a:ext>
            </a:extLst>
          </p:cNvPr>
          <p:cNvSpPr>
            <a:spLocks noGrp="1"/>
          </p:cNvSpPr>
          <p:nvPr>
            <p:ph sz="half" idx="2"/>
          </p:nvPr>
        </p:nvSpPr>
        <p:spPr>
          <a:xfrm>
            <a:off x="839788" y="2505075"/>
            <a:ext cx="5157787"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a:extLst>
              <a:ext uri="{FF2B5EF4-FFF2-40B4-BE49-F238E27FC236}">
                <a16:creationId xmlns:a16="http://schemas.microsoft.com/office/drawing/2014/main" id="{3042337E-0BC0-4F15-8200-D8FEA7B3A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a:extLst>
              <a:ext uri="{FF2B5EF4-FFF2-40B4-BE49-F238E27FC236}">
                <a16:creationId xmlns:a16="http://schemas.microsoft.com/office/drawing/2014/main" id="{83DD9B5D-884A-4D27-8A25-0D4307719A28}"/>
              </a:ext>
            </a:extLst>
          </p:cNvPr>
          <p:cNvSpPr>
            <a:spLocks noGrp="1"/>
          </p:cNvSpPr>
          <p:nvPr>
            <p:ph sz="quarter" idx="4"/>
          </p:nvPr>
        </p:nvSpPr>
        <p:spPr>
          <a:xfrm>
            <a:off x="6172200" y="2505075"/>
            <a:ext cx="5183188"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a:extLst>
              <a:ext uri="{FF2B5EF4-FFF2-40B4-BE49-F238E27FC236}">
                <a16:creationId xmlns:a16="http://schemas.microsoft.com/office/drawing/2014/main" id="{469DE832-094E-4C45-A362-B90EDE150FDB}"/>
              </a:ext>
            </a:extLst>
          </p:cNvPr>
          <p:cNvSpPr>
            <a:spLocks noGrp="1"/>
          </p:cNvSpPr>
          <p:nvPr>
            <p:ph type="dt" sz="half" idx="10"/>
          </p:nvPr>
        </p:nvSpPr>
        <p:spPr/>
        <p:txBody>
          <a:bodyPr/>
          <a:lstStyle/>
          <a:p>
            <a:fld id="{BDADC859-7693-43E3-8707-55F9DD3A6B0C}" type="datetimeFigureOut">
              <a:rPr lang="ko-KR" altLang="en-US" smtClean="0"/>
              <a:t>2022-09-25</a:t>
            </a:fld>
            <a:endParaRPr lang="ko-KR" altLang="en-US"/>
          </a:p>
        </p:txBody>
      </p:sp>
      <p:sp>
        <p:nvSpPr>
          <p:cNvPr id="8" name="Footer Placeholder 7">
            <a:extLst>
              <a:ext uri="{FF2B5EF4-FFF2-40B4-BE49-F238E27FC236}">
                <a16:creationId xmlns:a16="http://schemas.microsoft.com/office/drawing/2014/main" id="{6656CDD1-7780-41B8-BE41-D4072E57332A}"/>
              </a:ext>
            </a:extLst>
          </p:cNvPr>
          <p:cNvSpPr>
            <a:spLocks noGrp="1"/>
          </p:cNvSpPr>
          <p:nvPr>
            <p:ph type="ftr" sz="quarter" idx="11"/>
          </p:nvPr>
        </p:nvSpPr>
        <p:spPr/>
        <p:txBody>
          <a:bodyPr/>
          <a:lstStyle/>
          <a:p>
            <a:endParaRPr lang="ko-KR" altLang="en-US"/>
          </a:p>
        </p:txBody>
      </p:sp>
      <p:sp>
        <p:nvSpPr>
          <p:cNvPr id="9" name="Slide Number Placeholder 8">
            <a:extLst>
              <a:ext uri="{FF2B5EF4-FFF2-40B4-BE49-F238E27FC236}">
                <a16:creationId xmlns:a16="http://schemas.microsoft.com/office/drawing/2014/main" id="{6197AADA-E86C-4990-979B-01FA67E0FAC4}"/>
              </a:ext>
            </a:extLst>
          </p:cNvPr>
          <p:cNvSpPr>
            <a:spLocks noGrp="1"/>
          </p:cNvSpPr>
          <p:nvPr>
            <p:ph type="sldNum" sz="quarter" idx="12"/>
          </p:nvPr>
        </p:nvSpPr>
        <p:spPr/>
        <p:txBody>
          <a:body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106313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BCAF-F552-4CA2-9680-CF1A6E16F72C}"/>
              </a:ext>
            </a:extLst>
          </p:cNvPr>
          <p:cNvSpPr>
            <a:spLocks noGrp="1"/>
          </p:cNvSpPr>
          <p:nvPr>
            <p:ph type="title"/>
          </p:nvPr>
        </p:nvSpPr>
        <p:spPr/>
        <p:txBody>
          <a:bodyPr/>
          <a:lstStyle/>
          <a:p>
            <a:r>
              <a:rPr lang="en-US" altLang="ko-KR"/>
              <a:t>Click to edit Master title style</a:t>
            </a:r>
            <a:endParaRPr lang="ko-KR" altLang="en-US"/>
          </a:p>
        </p:txBody>
      </p:sp>
      <p:sp>
        <p:nvSpPr>
          <p:cNvPr id="3" name="Date Placeholder 2">
            <a:extLst>
              <a:ext uri="{FF2B5EF4-FFF2-40B4-BE49-F238E27FC236}">
                <a16:creationId xmlns:a16="http://schemas.microsoft.com/office/drawing/2014/main" id="{62F436E8-6B62-418F-A8EE-FDB840264BC9}"/>
              </a:ext>
            </a:extLst>
          </p:cNvPr>
          <p:cNvSpPr>
            <a:spLocks noGrp="1"/>
          </p:cNvSpPr>
          <p:nvPr>
            <p:ph type="dt" sz="half" idx="10"/>
          </p:nvPr>
        </p:nvSpPr>
        <p:spPr/>
        <p:txBody>
          <a:bodyPr/>
          <a:lstStyle/>
          <a:p>
            <a:fld id="{BDADC859-7693-43E3-8707-55F9DD3A6B0C}" type="datetimeFigureOut">
              <a:rPr lang="ko-KR" altLang="en-US" smtClean="0"/>
              <a:t>2022-09-25</a:t>
            </a:fld>
            <a:endParaRPr lang="ko-KR" altLang="en-US"/>
          </a:p>
        </p:txBody>
      </p:sp>
      <p:sp>
        <p:nvSpPr>
          <p:cNvPr id="4" name="Footer Placeholder 3">
            <a:extLst>
              <a:ext uri="{FF2B5EF4-FFF2-40B4-BE49-F238E27FC236}">
                <a16:creationId xmlns:a16="http://schemas.microsoft.com/office/drawing/2014/main" id="{2AE91834-D8B7-46A4-9CCB-96C10C17FCB8}"/>
              </a:ext>
            </a:extLst>
          </p:cNvPr>
          <p:cNvSpPr>
            <a:spLocks noGrp="1"/>
          </p:cNvSpPr>
          <p:nvPr>
            <p:ph type="ftr" sz="quarter" idx="11"/>
          </p:nvPr>
        </p:nvSpPr>
        <p:spPr/>
        <p:txBody>
          <a:bodyPr/>
          <a:lstStyle/>
          <a:p>
            <a:endParaRPr lang="ko-KR" altLang="en-US"/>
          </a:p>
        </p:txBody>
      </p:sp>
      <p:sp>
        <p:nvSpPr>
          <p:cNvPr id="5" name="Slide Number Placeholder 4">
            <a:extLst>
              <a:ext uri="{FF2B5EF4-FFF2-40B4-BE49-F238E27FC236}">
                <a16:creationId xmlns:a16="http://schemas.microsoft.com/office/drawing/2014/main" id="{D5CC1A17-440A-48CD-BA3B-BF0D2B3A9628}"/>
              </a:ext>
            </a:extLst>
          </p:cNvPr>
          <p:cNvSpPr>
            <a:spLocks noGrp="1"/>
          </p:cNvSpPr>
          <p:nvPr>
            <p:ph type="sldNum" sz="quarter" idx="12"/>
          </p:nvPr>
        </p:nvSpPr>
        <p:spPr/>
        <p:txBody>
          <a:body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226748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B79F5-0C2D-4C40-A312-52CF18D20853}"/>
              </a:ext>
            </a:extLst>
          </p:cNvPr>
          <p:cNvSpPr>
            <a:spLocks noGrp="1"/>
          </p:cNvSpPr>
          <p:nvPr>
            <p:ph type="dt" sz="half" idx="10"/>
          </p:nvPr>
        </p:nvSpPr>
        <p:spPr/>
        <p:txBody>
          <a:bodyPr/>
          <a:lstStyle/>
          <a:p>
            <a:fld id="{BDADC859-7693-43E3-8707-55F9DD3A6B0C}" type="datetimeFigureOut">
              <a:rPr lang="ko-KR" altLang="en-US" smtClean="0"/>
              <a:t>2022-09-25</a:t>
            </a:fld>
            <a:endParaRPr lang="ko-KR" altLang="en-US"/>
          </a:p>
        </p:txBody>
      </p:sp>
      <p:sp>
        <p:nvSpPr>
          <p:cNvPr id="3" name="Footer Placeholder 2">
            <a:extLst>
              <a:ext uri="{FF2B5EF4-FFF2-40B4-BE49-F238E27FC236}">
                <a16:creationId xmlns:a16="http://schemas.microsoft.com/office/drawing/2014/main" id="{64996888-D307-4FAB-89DA-559EE97D6748}"/>
              </a:ext>
            </a:extLst>
          </p:cNvPr>
          <p:cNvSpPr>
            <a:spLocks noGrp="1"/>
          </p:cNvSpPr>
          <p:nvPr>
            <p:ph type="ftr" sz="quarter" idx="11"/>
          </p:nvPr>
        </p:nvSpPr>
        <p:spPr/>
        <p:txBody>
          <a:bodyPr/>
          <a:lstStyle/>
          <a:p>
            <a:endParaRPr lang="ko-KR" altLang="en-US"/>
          </a:p>
        </p:txBody>
      </p:sp>
      <p:sp>
        <p:nvSpPr>
          <p:cNvPr id="4" name="Slide Number Placeholder 3">
            <a:extLst>
              <a:ext uri="{FF2B5EF4-FFF2-40B4-BE49-F238E27FC236}">
                <a16:creationId xmlns:a16="http://schemas.microsoft.com/office/drawing/2014/main" id="{D596555B-8DDB-49E3-AC62-1355AAE73DD8}"/>
              </a:ext>
            </a:extLst>
          </p:cNvPr>
          <p:cNvSpPr>
            <a:spLocks noGrp="1"/>
          </p:cNvSpPr>
          <p:nvPr>
            <p:ph type="sldNum" sz="quarter" idx="12"/>
          </p:nvPr>
        </p:nvSpPr>
        <p:spPr/>
        <p:txBody>
          <a:body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331258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9D89-45F8-46A0-B6F3-139E4795EE65}"/>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9BA6C410-AD62-48E1-BA33-B6CBC22AA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a:extLst>
              <a:ext uri="{FF2B5EF4-FFF2-40B4-BE49-F238E27FC236}">
                <a16:creationId xmlns:a16="http://schemas.microsoft.com/office/drawing/2014/main" id="{D30C2630-DAE4-4C55-A8C0-7AED8920E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a:extLst>
              <a:ext uri="{FF2B5EF4-FFF2-40B4-BE49-F238E27FC236}">
                <a16:creationId xmlns:a16="http://schemas.microsoft.com/office/drawing/2014/main" id="{0CC6DCC8-B263-45F3-8567-8A5103DED2D0}"/>
              </a:ext>
            </a:extLst>
          </p:cNvPr>
          <p:cNvSpPr>
            <a:spLocks noGrp="1"/>
          </p:cNvSpPr>
          <p:nvPr>
            <p:ph type="dt" sz="half" idx="10"/>
          </p:nvPr>
        </p:nvSpPr>
        <p:spPr/>
        <p:txBody>
          <a:bodyPr/>
          <a:lstStyle/>
          <a:p>
            <a:fld id="{BDADC859-7693-43E3-8707-55F9DD3A6B0C}" type="datetimeFigureOut">
              <a:rPr lang="ko-KR" altLang="en-US" smtClean="0"/>
              <a:t>2022-09-25</a:t>
            </a:fld>
            <a:endParaRPr lang="ko-KR" altLang="en-US"/>
          </a:p>
        </p:txBody>
      </p:sp>
      <p:sp>
        <p:nvSpPr>
          <p:cNvPr id="6" name="Footer Placeholder 5">
            <a:extLst>
              <a:ext uri="{FF2B5EF4-FFF2-40B4-BE49-F238E27FC236}">
                <a16:creationId xmlns:a16="http://schemas.microsoft.com/office/drawing/2014/main" id="{B9609098-9EAC-45F4-B834-5AF07FA8425C}"/>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2791854C-BF45-4FA2-918A-73383B7D0E51}"/>
              </a:ext>
            </a:extLst>
          </p:cNvPr>
          <p:cNvSpPr>
            <a:spLocks noGrp="1"/>
          </p:cNvSpPr>
          <p:nvPr>
            <p:ph type="sldNum" sz="quarter" idx="12"/>
          </p:nvPr>
        </p:nvSpPr>
        <p:spPr/>
        <p:txBody>
          <a:body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279778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DBFD-C0CB-453F-8DBA-F168AE02A740}"/>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a:extLst>
              <a:ext uri="{FF2B5EF4-FFF2-40B4-BE49-F238E27FC236}">
                <a16:creationId xmlns:a16="http://schemas.microsoft.com/office/drawing/2014/main" id="{DC9B7659-9E28-4E3B-957A-9893E703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a:extLst>
              <a:ext uri="{FF2B5EF4-FFF2-40B4-BE49-F238E27FC236}">
                <a16:creationId xmlns:a16="http://schemas.microsoft.com/office/drawing/2014/main" id="{D0F44A40-576D-4549-AED9-80321733A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a:extLst>
              <a:ext uri="{FF2B5EF4-FFF2-40B4-BE49-F238E27FC236}">
                <a16:creationId xmlns:a16="http://schemas.microsoft.com/office/drawing/2014/main" id="{7A8D58B4-945F-4EC7-9BAB-F080C182FFAF}"/>
              </a:ext>
            </a:extLst>
          </p:cNvPr>
          <p:cNvSpPr>
            <a:spLocks noGrp="1"/>
          </p:cNvSpPr>
          <p:nvPr>
            <p:ph type="dt" sz="half" idx="10"/>
          </p:nvPr>
        </p:nvSpPr>
        <p:spPr/>
        <p:txBody>
          <a:bodyPr/>
          <a:lstStyle/>
          <a:p>
            <a:fld id="{BDADC859-7693-43E3-8707-55F9DD3A6B0C}" type="datetimeFigureOut">
              <a:rPr lang="ko-KR" altLang="en-US" smtClean="0"/>
              <a:t>2022-09-25</a:t>
            </a:fld>
            <a:endParaRPr lang="ko-KR" altLang="en-US"/>
          </a:p>
        </p:txBody>
      </p:sp>
      <p:sp>
        <p:nvSpPr>
          <p:cNvPr id="6" name="Footer Placeholder 5">
            <a:extLst>
              <a:ext uri="{FF2B5EF4-FFF2-40B4-BE49-F238E27FC236}">
                <a16:creationId xmlns:a16="http://schemas.microsoft.com/office/drawing/2014/main" id="{863DB60D-CA2E-42EE-91F0-EED7816708DD}"/>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6609C383-A20B-43C6-911D-0F599F0E301A}"/>
              </a:ext>
            </a:extLst>
          </p:cNvPr>
          <p:cNvSpPr>
            <a:spLocks noGrp="1"/>
          </p:cNvSpPr>
          <p:nvPr>
            <p:ph type="sldNum" sz="quarter" idx="12"/>
          </p:nvPr>
        </p:nvSpPr>
        <p:spPr/>
        <p:txBody>
          <a:body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390860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D192A-A1D5-4B78-A864-C01572E45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A5654824-113F-4A63-831E-F154CE4BCB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204A5093-373F-40E9-B9A1-C8EFAF9F3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DC859-7693-43E3-8707-55F9DD3A6B0C}" type="datetimeFigureOut">
              <a:rPr lang="ko-KR" altLang="en-US" smtClean="0"/>
              <a:t>2022-09-25</a:t>
            </a:fld>
            <a:endParaRPr lang="ko-KR" altLang="en-US"/>
          </a:p>
        </p:txBody>
      </p:sp>
      <p:sp>
        <p:nvSpPr>
          <p:cNvPr id="5" name="Footer Placeholder 4">
            <a:extLst>
              <a:ext uri="{FF2B5EF4-FFF2-40B4-BE49-F238E27FC236}">
                <a16:creationId xmlns:a16="http://schemas.microsoft.com/office/drawing/2014/main" id="{9538FF79-35D8-43FB-9E39-B10A0E393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a:extLst>
              <a:ext uri="{FF2B5EF4-FFF2-40B4-BE49-F238E27FC236}">
                <a16:creationId xmlns:a16="http://schemas.microsoft.com/office/drawing/2014/main" id="{86367461-5112-49D2-8E07-25999BC8E5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89DBD-9B2B-4F97-9B6D-F9BDCFAF25CE}" type="slidenum">
              <a:rPr lang="ko-KR" altLang="en-US" smtClean="0"/>
              <a:t>‹#›</a:t>
            </a:fld>
            <a:endParaRPr lang="ko-KR" altLang="en-US"/>
          </a:p>
        </p:txBody>
      </p:sp>
    </p:spTree>
    <p:extLst>
      <p:ext uri="{BB962C8B-B14F-4D97-AF65-F5344CB8AC3E}">
        <p14:creationId xmlns:p14="http://schemas.microsoft.com/office/powerpoint/2010/main" val="26813063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5E85-DADA-4F17-9DFC-3A1FE39A0F51}"/>
              </a:ext>
            </a:extLst>
          </p:cNvPr>
          <p:cNvSpPr>
            <a:spLocks noGrp="1"/>
          </p:cNvSpPr>
          <p:nvPr>
            <p:ph type="ctrTitle"/>
          </p:nvPr>
        </p:nvSpPr>
        <p:spPr/>
        <p:txBody>
          <a:bodyPr>
            <a:noAutofit/>
          </a:bodyPr>
          <a:lstStyle/>
          <a:p>
            <a:r>
              <a:rPr lang="en-US" altLang="ko-KR" sz="4000" b="1" dirty="0">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40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1600EA0-70B4-41FD-8169-C1D0D35758BF}"/>
              </a:ext>
            </a:extLst>
          </p:cNvPr>
          <p:cNvSpPr>
            <a:spLocks noGrp="1"/>
          </p:cNvSpPr>
          <p:nvPr>
            <p:ph type="subTitle" idx="1"/>
          </p:nvPr>
        </p:nvSpPr>
        <p:spPr/>
        <p:txBody>
          <a:bodyPr/>
          <a:lstStyle/>
          <a:p>
            <a:r>
              <a:rPr lang="en-US" altLang="ko-KR" dirty="0">
                <a:latin typeface="Calibri" panose="020F0502020204030204" pitchFamily="34" charset="0"/>
                <a:cs typeface="Calibri" panose="020F0502020204030204" pitchFamily="34" charset="0"/>
              </a:rPr>
              <a:t>Paul J. </a:t>
            </a:r>
            <a:r>
              <a:rPr lang="en-US" altLang="ko-KR" dirty="0" err="1">
                <a:latin typeface="Calibri" panose="020F0502020204030204" pitchFamily="34" charset="0"/>
                <a:cs typeface="Calibri" panose="020F0502020204030204" pitchFamily="34" charset="0"/>
              </a:rPr>
              <a:t>Dimaggio</a:t>
            </a:r>
            <a:r>
              <a:rPr lang="en-US" altLang="ko-KR" dirty="0">
                <a:latin typeface="Calibri" panose="020F0502020204030204" pitchFamily="34" charset="0"/>
                <a:cs typeface="Calibri" panose="020F0502020204030204" pitchFamily="34" charset="0"/>
              </a:rPr>
              <a:t>, Walter W. Powell</a:t>
            </a:r>
          </a:p>
          <a:p>
            <a:r>
              <a:rPr lang="en-US" altLang="ko-KR" dirty="0">
                <a:latin typeface="Calibri" panose="020F0502020204030204" pitchFamily="34" charset="0"/>
                <a:cs typeface="Calibri" panose="020F0502020204030204" pitchFamily="34" charset="0"/>
              </a:rPr>
              <a:t>STP601 </a:t>
            </a:r>
            <a:r>
              <a:rPr lang="en-US" altLang="ko-KR" dirty="0" err="1">
                <a:latin typeface="Calibri" panose="020F0502020204030204" pitchFamily="34" charset="0"/>
                <a:cs typeface="Calibri" panose="020F0502020204030204" pitchFamily="34" charset="0"/>
              </a:rPr>
              <a:t>Yunji</a:t>
            </a:r>
            <a:r>
              <a:rPr lang="en-US" altLang="ko-KR" dirty="0">
                <a:latin typeface="Calibri" panose="020F0502020204030204" pitchFamily="34" charset="0"/>
                <a:cs typeface="Calibri" panose="020F0502020204030204" pitchFamily="34" charset="0"/>
              </a:rPr>
              <a:t> Woo</a:t>
            </a: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820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744D-2FC5-478F-A154-03EAC78EDF93}"/>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Mimetic processes</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6274CB0-98BC-4108-AB30-D1B03DF5974F}"/>
              </a:ext>
            </a:extLst>
          </p:cNvPr>
          <p:cNvSpPr>
            <a:spLocks noGrp="1"/>
          </p:cNvSpPr>
          <p:nvPr>
            <p:ph idx="1"/>
          </p:nvPr>
        </p:nvSpPr>
        <p:spPr>
          <a:xfrm>
            <a:off x="2340074" y="1825625"/>
            <a:ext cx="9013726" cy="4351338"/>
          </a:xfrm>
        </p:spPr>
        <p:txBody>
          <a:bodyPr>
            <a:normAutofit/>
          </a:bodyPr>
          <a:lstStyle/>
          <a:p>
            <a:pPr>
              <a:lnSpc>
                <a:spcPct val="135000"/>
              </a:lnSpc>
            </a:pPr>
            <a:r>
              <a:rPr lang="en-US" altLang="ko-KR" sz="2400" dirty="0">
                <a:latin typeface="Calibri" panose="020F0502020204030204" pitchFamily="34" charset="0"/>
                <a:cs typeface="Calibri" panose="020F0502020204030204" pitchFamily="34" charset="0"/>
              </a:rPr>
              <a:t>Companies adopt “innovations” to enhance their legitimacy, to demonstrate they are at least trying to improve. </a:t>
            </a:r>
          </a:p>
          <a:p>
            <a:pPr lvl="1">
              <a:lnSpc>
                <a:spcPct val="135000"/>
              </a:lnSpc>
            </a:pPr>
            <a:r>
              <a:rPr lang="en-US" altLang="ko-KR" sz="2000" dirty="0">
                <a:latin typeface="Calibri" panose="020F0502020204030204" pitchFamily="34" charset="0"/>
                <a:cs typeface="Calibri" panose="020F0502020204030204" pitchFamily="34" charset="0"/>
              </a:rPr>
              <a:t>ex) Metaverse</a:t>
            </a:r>
          </a:p>
          <a:p>
            <a:pPr marL="457200" lvl="1" indent="0">
              <a:lnSpc>
                <a:spcPct val="135000"/>
              </a:lnSpc>
              <a:buNone/>
            </a:pPr>
            <a:endParaRPr lang="en-US" altLang="ko-KR" sz="2000" dirty="0">
              <a:latin typeface="Calibri" panose="020F0502020204030204" pitchFamily="34" charset="0"/>
              <a:cs typeface="Calibri" panose="020F0502020204030204" pitchFamily="34" charset="0"/>
            </a:endParaRPr>
          </a:p>
          <a:p>
            <a:pPr>
              <a:lnSpc>
                <a:spcPct val="135000"/>
              </a:lnSpc>
            </a:pPr>
            <a:endParaRPr lang="ko-KR" altLang="en-US" sz="24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1D938FEC-1990-4435-95BB-50E5BD785545}"/>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07A06C77-1CF8-42E9-B1E1-9C0C5294F7A8}"/>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32952178-292A-4DF7-9A20-C16ABF171660}"/>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79632B10-BCFF-4B33-A37D-32A482A3AE82}"/>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159AE6B5-C25D-40D2-9E81-8CB256728E89}"/>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5C7B189-E66F-4C15-9986-61F936F181AF}"/>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BF8397B1-B1FF-4495-B360-07791369BB1C}"/>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546DE7D7-3C49-40D2-9823-1FD6E780AC99}"/>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B2BFD94-C33D-4B2C-84E1-2BDFEA124EEB}"/>
                </a:ext>
              </a:extLst>
            </p:cNvPr>
            <p:cNvSpPr txBox="1"/>
            <p:nvPr/>
          </p:nvSpPr>
          <p:spPr>
            <a:xfrm>
              <a:off x="403123" y="3041431"/>
              <a:ext cx="1612488"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1-2. Mimetic</a:t>
              </a:r>
              <a:endParaRPr lang="ko-KR" altLang="en-US" sz="1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F01052C-62BD-45B4-A8E1-F7E4D2775461}"/>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pic>
        <p:nvPicPr>
          <p:cNvPr id="1028" name="Picture 4" descr="여기는 '메타버스 서울시청'입니다! 사전 체험공간 오픈 | 서울시 - 내 손안에 서울">
            <a:extLst>
              <a:ext uri="{FF2B5EF4-FFF2-40B4-BE49-F238E27FC236}">
                <a16:creationId xmlns:a16="http://schemas.microsoft.com/office/drawing/2014/main" id="{01B6D596-E33C-4E8E-B481-0F8C9D5AB0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010"/>
          <a:stretch/>
        </p:blipFill>
        <p:spPr bwMode="auto">
          <a:xfrm>
            <a:off x="2896493" y="3429000"/>
            <a:ext cx="5429280" cy="28829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A1FC21B-13D3-4229-B471-2F8B95629D23}"/>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71139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744D-2FC5-478F-A154-03EAC78EDF93}"/>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Mimetic processes</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6274CB0-98BC-4108-AB30-D1B03DF5974F}"/>
              </a:ext>
            </a:extLst>
          </p:cNvPr>
          <p:cNvSpPr>
            <a:spLocks noGrp="1"/>
          </p:cNvSpPr>
          <p:nvPr>
            <p:ph idx="1"/>
          </p:nvPr>
        </p:nvSpPr>
        <p:spPr>
          <a:xfrm>
            <a:off x="2340074" y="1825625"/>
            <a:ext cx="9013726" cy="4351338"/>
          </a:xfrm>
        </p:spPr>
        <p:txBody>
          <a:bodyPr>
            <a:normAutofit/>
          </a:bodyPr>
          <a:lstStyle/>
          <a:p>
            <a:pPr>
              <a:lnSpc>
                <a:spcPct val="135000"/>
              </a:lnSpc>
            </a:pPr>
            <a:r>
              <a:rPr lang="en-US" altLang="ko-KR" sz="2400" dirty="0">
                <a:latin typeface="Calibri" panose="020F0502020204030204" pitchFamily="34" charset="0"/>
                <a:cs typeface="Calibri" panose="020F0502020204030204" pitchFamily="34" charset="0"/>
              </a:rPr>
              <a:t>Organizations tend to model themselves after similar organizations in their field that they perceive to be more legitimate or successful. </a:t>
            </a:r>
          </a:p>
          <a:p>
            <a:pPr lvl="1">
              <a:lnSpc>
                <a:spcPct val="135000"/>
              </a:lnSpc>
            </a:pPr>
            <a:r>
              <a:rPr lang="en-US" altLang="ko-KR" sz="2000" dirty="0">
                <a:latin typeface="Calibri" panose="020F0502020204030204" pitchFamily="34" charset="0"/>
                <a:cs typeface="Calibri" panose="020F0502020204030204" pitchFamily="34" charset="0"/>
              </a:rPr>
              <a:t>“Best Practice” research</a:t>
            </a:r>
            <a:endParaRPr lang="ko-KR" altLang="en-US" sz="20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1D938FEC-1990-4435-95BB-50E5BD785545}"/>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07A06C77-1CF8-42E9-B1E1-9C0C5294F7A8}"/>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32952178-292A-4DF7-9A20-C16ABF171660}"/>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79632B10-BCFF-4B33-A37D-32A482A3AE82}"/>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159AE6B5-C25D-40D2-9E81-8CB256728E89}"/>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5C7B189-E66F-4C15-9986-61F936F181AF}"/>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BF8397B1-B1FF-4495-B360-07791369BB1C}"/>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546DE7D7-3C49-40D2-9823-1FD6E780AC99}"/>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B2BFD94-C33D-4B2C-84E1-2BDFEA124EEB}"/>
                </a:ext>
              </a:extLst>
            </p:cNvPr>
            <p:cNvSpPr txBox="1"/>
            <p:nvPr/>
          </p:nvSpPr>
          <p:spPr>
            <a:xfrm>
              <a:off x="403123" y="3041431"/>
              <a:ext cx="1612488"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1-2. Mimetic</a:t>
              </a:r>
              <a:endParaRPr lang="ko-KR" altLang="en-US" sz="1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F01052C-62BD-45B4-A8E1-F7E4D2775461}"/>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pic>
        <p:nvPicPr>
          <p:cNvPr id="2052" name="Picture 4" descr="모범 사례 디자인식 일러스트 개념 비즈니스 센터에 문의하십시오 Best Practice - Phrase에 대한 스톡 벡터 아트 및 기타  이미지 - Best Practice - Phrase, 개발, 계획 - iStock">
            <a:extLst>
              <a:ext uri="{FF2B5EF4-FFF2-40B4-BE49-F238E27FC236}">
                <a16:creationId xmlns:a16="http://schemas.microsoft.com/office/drawing/2014/main" id="{76AAD773-8497-4EDE-82E0-7A460F7E5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195" y="3429000"/>
            <a:ext cx="3990134" cy="27938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CE244E2-C52B-4264-BF63-2C8F257C939E}"/>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406667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6C8B-0017-40D5-97A6-3CF906F5F8FF}"/>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Normative pressures</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667099-CC7E-4656-822F-247C25451C3B}"/>
              </a:ext>
            </a:extLst>
          </p:cNvPr>
          <p:cNvSpPr>
            <a:spLocks noGrp="1"/>
          </p:cNvSpPr>
          <p:nvPr>
            <p:ph idx="1"/>
          </p:nvPr>
        </p:nvSpPr>
        <p:spPr>
          <a:xfrm>
            <a:off x="2340074" y="1825625"/>
            <a:ext cx="9013726" cy="4351338"/>
          </a:xfrm>
        </p:spPr>
        <p:txBody>
          <a:bodyPr>
            <a:normAutofit/>
          </a:bodyPr>
          <a:lstStyle/>
          <a:p>
            <a:pPr>
              <a:lnSpc>
                <a:spcPct val="135000"/>
              </a:lnSpc>
            </a:pPr>
            <a:r>
              <a:rPr lang="en-US" altLang="ko-KR" sz="2400" b="1" dirty="0">
                <a:latin typeface="Calibri" panose="020F0502020204030204" pitchFamily="34" charset="0"/>
                <a:cs typeface="Calibri" panose="020F0502020204030204" pitchFamily="34" charset="0"/>
              </a:rPr>
              <a:t>Professionalization</a:t>
            </a:r>
          </a:p>
          <a:p>
            <a:pPr lvl="1">
              <a:lnSpc>
                <a:spcPct val="135000"/>
              </a:lnSpc>
            </a:pPr>
            <a:r>
              <a:rPr lang="en-US" altLang="ko-KR" sz="2000" dirty="0">
                <a:latin typeface="Calibri" panose="020F0502020204030204" pitchFamily="34" charset="0"/>
                <a:cs typeface="Calibri" panose="020F0502020204030204" pitchFamily="34" charset="0"/>
              </a:rPr>
              <a:t>Collective struggle of members of an occupation to define the conditions and methods of their work, to control the production of producers</a:t>
            </a:r>
          </a:p>
          <a:p>
            <a:pPr lvl="1">
              <a:lnSpc>
                <a:spcPct val="135000"/>
              </a:lnSpc>
            </a:pPr>
            <a:r>
              <a:rPr lang="en-US" altLang="ko-KR" sz="2000" dirty="0">
                <a:latin typeface="Calibri" panose="020F0502020204030204" pitchFamily="34" charset="0"/>
                <a:cs typeface="Calibri" panose="020F0502020204030204" pitchFamily="34" charset="0"/>
              </a:rPr>
              <a:t>Establish a cognitive base and legitimation for their occupational autonomy</a:t>
            </a:r>
          </a:p>
          <a:p>
            <a:pPr>
              <a:lnSpc>
                <a:spcPct val="135000"/>
              </a:lnSpc>
            </a:pPr>
            <a:r>
              <a:rPr lang="en-US" altLang="ko-KR" sz="2400" dirty="0">
                <a:latin typeface="Calibri" panose="020F0502020204030204" pitchFamily="34" charset="0"/>
                <a:cs typeface="Calibri" panose="020F0502020204030204" pitchFamily="34" charset="0"/>
              </a:rPr>
              <a:t>University &amp; Professional training institution</a:t>
            </a:r>
          </a:p>
          <a:p>
            <a:pPr lvl="1">
              <a:lnSpc>
                <a:spcPct val="135000"/>
              </a:lnSpc>
            </a:pPr>
            <a:r>
              <a:rPr lang="en-US" altLang="ko-KR" sz="2000" dirty="0">
                <a:latin typeface="Calibri" panose="020F0502020204030204" pitchFamily="34" charset="0"/>
                <a:cs typeface="Calibri" panose="020F0502020204030204" pitchFamily="34" charset="0"/>
              </a:rPr>
              <a:t>Growth and elaboration of </a:t>
            </a:r>
            <a:r>
              <a:rPr lang="en-US" altLang="ko-KR" sz="2000" b="1" dirty="0">
                <a:latin typeface="Calibri" panose="020F0502020204030204" pitchFamily="34" charset="0"/>
                <a:cs typeface="Calibri" panose="020F0502020204030204" pitchFamily="34" charset="0"/>
              </a:rPr>
              <a:t>professional networks </a:t>
            </a:r>
            <a:r>
              <a:rPr lang="en-US" altLang="ko-KR" sz="2000" dirty="0">
                <a:latin typeface="Calibri" panose="020F0502020204030204" pitchFamily="34" charset="0"/>
                <a:cs typeface="Calibri" panose="020F0502020204030204" pitchFamily="34" charset="0"/>
              </a:rPr>
              <a:t>that span organizations and across with new models diffuse rapidly</a:t>
            </a:r>
          </a:p>
          <a:p>
            <a:pPr>
              <a:lnSpc>
                <a:spcPct val="135000"/>
              </a:lnSpc>
            </a:pPr>
            <a:endParaRPr lang="ko-KR" altLang="en-US" sz="24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E703E9F5-A58D-46C9-BB7C-2B926255FB9C}"/>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DC0BDF99-EB17-41D8-ACD9-48EE34B745B9}"/>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0982F594-31CE-491B-A09B-201A965536FA}"/>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6B1FDF50-4BD8-443F-AE7A-9529BA6AB023}"/>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433AE00D-CEC0-44E2-831A-31E48739A660}"/>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9BE3FC66-EFBA-4CFB-9F6A-F73BB4A371FD}"/>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CDBAF7-C07E-40E8-8B39-ED3A1953EC88}"/>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399160E1-4B77-4487-A424-7D81ACAD57E8}"/>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C8E4052-C1D1-480C-8412-DC37F32A257B}"/>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90563DF-06C0-4323-B8E2-72FACC88DE36}"/>
                </a:ext>
              </a:extLst>
            </p:cNvPr>
            <p:cNvSpPr txBox="1"/>
            <p:nvPr/>
          </p:nvSpPr>
          <p:spPr>
            <a:xfrm>
              <a:off x="403120" y="3391225"/>
              <a:ext cx="1612488"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1-3. Normative</a:t>
              </a:r>
              <a:endParaRPr lang="ko-KR" altLang="en-US" sz="1400" dirty="0">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E43371D3-EB04-4CB2-8167-27970255EC90}"/>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277065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6C8B-0017-40D5-97A6-3CF906F5F8FF}"/>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Normative pressures</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667099-CC7E-4656-822F-247C25451C3B}"/>
              </a:ext>
            </a:extLst>
          </p:cNvPr>
          <p:cNvSpPr>
            <a:spLocks noGrp="1"/>
          </p:cNvSpPr>
          <p:nvPr>
            <p:ph idx="1"/>
          </p:nvPr>
        </p:nvSpPr>
        <p:spPr>
          <a:xfrm>
            <a:off x="2340074" y="1825625"/>
            <a:ext cx="9013726" cy="4351338"/>
          </a:xfrm>
        </p:spPr>
        <p:txBody>
          <a:bodyPr>
            <a:normAutofit/>
          </a:bodyPr>
          <a:lstStyle/>
          <a:p>
            <a:pPr>
              <a:lnSpc>
                <a:spcPct val="125000"/>
              </a:lnSpc>
            </a:pPr>
            <a:r>
              <a:rPr lang="en-US" altLang="ko-KR" sz="2400" dirty="0">
                <a:latin typeface="Calibri" panose="020F0502020204030204" pitchFamily="34" charset="0"/>
                <a:cs typeface="Calibri" panose="020F0502020204030204" pitchFamily="34" charset="0"/>
              </a:rPr>
              <a:t>Encouraging normative isomorphism</a:t>
            </a:r>
          </a:p>
          <a:p>
            <a:pPr>
              <a:lnSpc>
                <a:spcPct val="125000"/>
              </a:lnSpc>
            </a:pPr>
            <a:r>
              <a:rPr lang="en-US" altLang="ko-KR" sz="2400" dirty="0">
                <a:latin typeface="Calibri" panose="020F0502020204030204" pitchFamily="34" charset="0"/>
                <a:cs typeface="Calibri" panose="020F0502020204030204" pitchFamily="34" charset="0"/>
              </a:rPr>
              <a:t>Filtering of personnel </a:t>
            </a:r>
          </a:p>
          <a:p>
            <a:pPr lvl="1">
              <a:lnSpc>
                <a:spcPct val="125000"/>
              </a:lnSpc>
            </a:pPr>
            <a:r>
              <a:rPr lang="en-US" altLang="ko-KR" sz="2000" dirty="0">
                <a:latin typeface="Calibri" panose="020F0502020204030204" pitchFamily="34" charset="0"/>
                <a:cs typeface="Calibri" panose="020F0502020204030204" pitchFamily="34" charset="0"/>
              </a:rPr>
              <a:t>Recruitment </a:t>
            </a:r>
          </a:p>
          <a:p>
            <a:pPr lvl="1">
              <a:lnSpc>
                <a:spcPct val="125000"/>
              </a:lnSpc>
            </a:pPr>
            <a:r>
              <a:rPr lang="en-US" altLang="ko-KR" sz="2000" dirty="0">
                <a:latin typeface="Calibri" panose="020F0502020204030204" pitchFamily="34" charset="0"/>
                <a:cs typeface="Calibri" panose="020F0502020204030204" pitchFamily="34" charset="0"/>
              </a:rPr>
              <a:t>Common promotion practices</a:t>
            </a:r>
          </a:p>
          <a:p>
            <a:pPr lvl="1">
              <a:lnSpc>
                <a:spcPct val="125000"/>
              </a:lnSpc>
            </a:pPr>
            <a:r>
              <a:rPr lang="en-US" altLang="ko-KR" sz="2000" dirty="0">
                <a:latin typeface="Calibri" panose="020F0502020204030204" pitchFamily="34" charset="0"/>
                <a:cs typeface="Calibri" panose="020F0502020204030204" pitchFamily="34" charset="0"/>
              </a:rPr>
              <a:t>Skill-level requirements</a:t>
            </a:r>
          </a:p>
          <a:p>
            <a:pPr>
              <a:lnSpc>
                <a:spcPct val="125000"/>
              </a:lnSpc>
            </a:pPr>
            <a:r>
              <a:rPr lang="en-US" altLang="ko-KR" sz="2400" dirty="0">
                <a:latin typeface="Calibri" panose="020F0502020204030204" pitchFamily="34" charset="0"/>
                <a:cs typeface="Calibri" panose="020F0502020204030204" pitchFamily="34" charset="0"/>
              </a:rPr>
              <a:t>Occupational socialization</a:t>
            </a:r>
          </a:p>
          <a:p>
            <a:pPr lvl="1">
              <a:lnSpc>
                <a:spcPct val="125000"/>
              </a:lnSpc>
            </a:pPr>
            <a:r>
              <a:rPr lang="en-US" altLang="ko-KR" sz="2000" dirty="0">
                <a:latin typeface="Calibri" panose="020F0502020204030204" pitchFamily="34" charset="0"/>
                <a:cs typeface="Calibri" panose="020F0502020204030204" pitchFamily="34" charset="0"/>
              </a:rPr>
              <a:t>Workshops, In-service education programs, </a:t>
            </a:r>
            <a:r>
              <a:rPr lang="en-US" altLang="ko-KR" sz="2000" dirty="0" err="1">
                <a:latin typeface="Calibri" panose="020F0502020204030204" pitchFamily="34" charset="0"/>
                <a:cs typeface="Calibri" panose="020F0502020204030204" pitchFamily="34" charset="0"/>
              </a:rPr>
              <a:t>etc</a:t>
            </a:r>
            <a:endParaRPr lang="en-US" altLang="ko-KR" sz="2000" dirty="0">
              <a:latin typeface="Calibri" panose="020F0502020204030204" pitchFamily="34" charset="0"/>
              <a:cs typeface="Calibri" panose="020F0502020204030204" pitchFamily="34" charset="0"/>
            </a:endParaRPr>
          </a:p>
          <a:p>
            <a:pPr lvl="1">
              <a:lnSpc>
                <a:spcPct val="125000"/>
              </a:lnSpc>
            </a:pPr>
            <a:endParaRPr lang="ko-KR" altLang="en-US" sz="20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66D8DF09-325B-40FE-A27B-A8E5B34101A1}"/>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F3BEB7CF-233E-4E8C-96C7-EF2F388BDB9F}"/>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8474BF15-626E-4FF8-85DD-4F50BB76C8FE}"/>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87975309-3239-428C-A2D0-40E61B9A3779}"/>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8AD3D7E5-01D6-434B-8264-4C14CE9245CD}"/>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D149151-19CD-46B5-9176-E16247FFD98E}"/>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609C8C8-00F7-4551-A221-94959EE1C191}"/>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A21C68E1-B5B2-4DF0-990B-F8E8ED37E1F8}"/>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473ABBE-A781-4A91-82E6-EB9491162835}"/>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854EDFB-333B-4A46-8BBE-D5977179B6A5}"/>
                </a:ext>
              </a:extLst>
            </p:cNvPr>
            <p:cNvSpPr txBox="1"/>
            <p:nvPr/>
          </p:nvSpPr>
          <p:spPr>
            <a:xfrm>
              <a:off x="403120" y="3391225"/>
              <a:ext cx="1612488"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1-3. Normative</a:t>
              </a:r>
              <a:endParaRPr lang="ko-KR" altLang="en-US" sz="1400" dirty="0">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25E98F75-04BF-4C49-A8A4-2C44EB2831DB}"/>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302859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6C8B-0017-40D5-97A6-3CF906F5F8FF}"/>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Predictors of Institutional Isomorphic Change</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667099-CC7E-4656-822F-247C25451C3B}"/>
              </a:ext>
            </a:extLst>
          </p:cNvPr>
          <p:cNvSpPr>
            <a:spLocks noGrp="1"/>
          </p:cNvSpPr>
          <p:nvPr>
            <p:ph idx="1"/>
          </p:nvPr>
        </p:nvSpPr>
        <p:spPr>
          <a:xfrm>
            <a:off x="2340068" y="1809135"/>
            <a:ext cx="9013731" cy="4082692"/>
          </a:xfrm>
        </p:spPr>
        <p:txBody>
          <a:bodyPr>
            <a:normAutofit/>
          </a:bodyPr>
          <a:lstStyle/>
          <a:p>
            <a:r>
              <a:rPr lang="en-US" altLang="ko-KR" sz="2400" dirty="0">
                <a:latin typeface="Calibri" panose="020F0502020204030204" pitchFamily="34" charset="0"/>
                <a:cs typeface="Calibri" panose="020F0502020204030204" pitchFamily="34" charset="0"/>
              </a:rPr>
              <a:t>A. Organizational-level predictors </a:t>
            </a:r>
            <a:endParaRPr lang="ko-KR" altLang="en-US" sz="24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1FED7774-D001-4B27-B746-A5B0334DA24C}"/>
              </a:ext>
            </a:extLst>
          </p:cNvPr>
          <p:cNvGraphicFramePr>
            <a:graphicFrameLocks noGrp="1"/>
          </p:cNvGraphicFramePr>
          <p:nvPr>
            <p:extLst>
              <p:ext uri="{D42A27DB-BD31-4B8C-83A1-F6EECF244321}">
                <p14:modId xmlns:p14="http://schemas.microsoft.com/office/powerpoint/2010/main" val="1636792872"/>
              </p:ext>
            </p:extLst>
          </p:nvPr>
        </p:nvGraphicFramePr>
        <p:xfrm>
          <a:off x="2366297" y="2466350"/>
          <a:ext cx="9422580" cy="3768920"/>
        </p:xfrm>
        <a:graphic>
          <a:graphicData uri="http://schemas.openxmlformats.org/drawingml/2006/table">
            <a:tbl>
              <a:tblPr firstRow="1" bandRow="1">
                <a:tableStyleId>{9D7B26C5-4107-4FEC-AEDC-1716B250A1EF}</a:tableStyleId>
              </a:tblPr>
              <a:tblGrid>
                <a:gridCol w="758722">
                  <a:extLst>
                    <a:ext uri="{9D8B030D-6E8A-4147-A177-3AD203B41FA5}">
                      <a16:colId xmlns:a16="http://schemas.microsoft.com/office/drawing/2014/main" val="4038418277"/>
                    </a:ext>
                  </a:extLst>
                </a:gridCol>
                <a:gridCol w="5702710">
                  <a:extLst>
                    <a:ext uri="{9D8B030D-6E8A-4147-A177-3AD203B41FA5}">
                      <a16:colId xmlns:a16="http://schemas.microsoft.com/office/drawing/2014/main" val="3326905377"/>
                    </a:ext>
                  </a:extLst>
                </a:gridCol>
                <a:gridCol w="2961148">
                  <a:extLst>
                    <a:ext uri="{9D8B030D-6E8A-4147-A177-3AD203B41FA5}">
                      <a16:colId xmlns:a16="http://schemas.microsoft.com/office/drawing/2014/main" val="3260521536"/>
                    </a:ext>
                  </a:extLst>
                </a:gridCol>
              </a:tblGrid>
              <a:tr h="473368">
                <a:tc>
                  <a:txBody>
                    <a:bodyPr/>
                    <a:lstStyle/>
                    <a:p>
                      <a:pPr algn="ctr" latinLnBrk="1"/>
                      <a:r>
                        <a:rPr lang="en-US" altLang="ko-KR" sz="2000" dirty="0">
                          <a:latin typeface="Calibri" panose="020F0502020204030204" pitchFamily="34" charset="0"/>
                          <a:cs typeface="Calibri" panose="020F0502020204030204" pitchFamily="34" charset="0"/>
                        </a:rPr>
                        <a:t># </a:t>
                      </a:r>
                      <a:r>
                        <a:rPr lang="en-US" altLang="ko-KR" sz="2000" dirty="0" err="1">
                          <a:latin typeface="Calibri" panose="020F0502020204030204" pitchFamily="34" charset="0"/>
                          <a:cs typeface="Calibri" panose="020F0502020204030204" pitchFamily="34" charset="0"/>
                        </a:rPr>
                        <a:t>idx</a:t>
                      </a:r>
                      <a:endParaRPr lang="ko-KR" altLang="en-US" sz="2000" dirty="0">
                        <a:latin typeface="Calibri" panose="020F0502020204030204" pitchFamily="34" charset="0"/>
                        <a:cs typeface="Calibri" panose="020F0502020204030204" pitchFamily="34" charset="0"/>
                      </a:endParaRPr>
                    </a:p>
                  </a:txBody>
                  <a:tcPr anchor="ctr"/>
                </a:tc>
                <a:tc>
                  <a:txBody>
                    <a:bodyPr/>
                    <a:lstStyle/>
                    <a:p>
                      <a:pPr algn="ctr" latinLnBrk="1"/>
                      <a:r>
                        <a:rPr lang="en-US" altLang="ko-KR" sz="2000" dirty="0">
                          <a:latin typeface="Calibri" panose="020F0502020204030204" pitchFamily="34" charset="0"/>
                          <a:cs typeface="Calibri" panose="020F0502020204030204" pitchFamily="34" charset="0"/>
                        </a:rPr>
                        <a:t>Hypothesis</a:t>
                      </a:r>
                      <a:endParaRPr lang="ko-KR" altLang="en-US" sz="2000" dirty="0">
                        <a:latin typeface="Calibri" panose="020F0502020204030204" pitchFamily="34" charset="0"/>
                        <a:cs typeface="Calibri" panose="020F0502020204030204" pitchFamily="34" charset="0"/>
                      </a:endParaRPr>
                    </a:p>
                  </a:txBody>
                  <a:tcPr anchor="ctr"/>
                </a:tc>
                <a:tc>
                  <a:txBody>
                    <a:bodyPr/>
                    <a:lstStyle/>
                    <a:p>
                      <a:pPr algn="ctr" latinLnBrk="1"/>
                      <a:r>
                        <a:rPr lang="en-US" altLang="ko-KR" sz="2000" dirty="0">
                          <a:latin typeface="Calibri" panose="020F0502020204030204" pitchFamily="34" charset="0"/>
                          <a:cs typeface="Calibri" panose="020F0502020204030204" pitchFamily="34" charset="0"/>
                        </a:rPr>
                        <a:t>Types of Isomorphism</a:t>
                      </a:r>
                      <a:endParaRPr lang="ko-KR" alt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150177723"/>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A-1</a:t>
                      </a:r>
                      <a:endParaRPr lang="ko-KR" altLang="en-US" sz="2000" dirty="0">
                        <a:latin typeface="Calibri" panose="020F0502020204030204" pitchFamily="34" charset="0"/>
                        <a:cs typeface="Calibri" panose="020F0502020204030204" pitchFamily="34" charset="0"/>
                      </a:endParaRPr>
                    </a:p>
                  </a:txBody>
                  <a:tcPr anchor="ctr">
                    <a:lnB w="63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Dependence of an organization on other organization</a:t>
                      </a:r>
                      <a:endParaRPr lang="ko-KR" altLang="en-US" sz="2000" dirty="0">
                        <a:latin typeface="Calibri" panose="020F0502020204030204" pitchFamily="34" charset="0"/>
                        <a:cs typeface="Calibri" panose="020F0502020204030204" pitchFamily="34" charset="0"/>
                      </a:endParaRPr>
                    </a:p>
                  </a:txBody>
                  <a:tcPr anchor="ctr">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2000" dirty="0">
                          <a:latin typeface="Calibri" panose="020F0502020204030204" pitchFamily="34" charset="0"/>
                          <a:cs typeface="Calibri" panose="020F0502020204030204" pitchFamily="34" charset="0"/>
                        </a:rPr>
                        <a:t>Coercive isomorphism</a:t>
                      </a:r>
                      <a:endParaRPr lang="ko-KR" altLang="en-US" sz="2000" dirty="0">
                        <a:latin typeface="Calibri" panose="020F0502020204030204" pitchFamily="34" charset="0"/>
                        <a:cs typeface="Calibri" panose="020F0502020204030204" pitchFamily="34" charset="0"/>
                      </a:endParaRPr>
                    </a:p>
                  </a:txBody>
                  <a:tcPr anchor="ct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3346825"/>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A-2</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Centralization of organization’s resource supply</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2000" dirty="0">
                          <a:latin typeface="Calibri" panose="020F0502020204030204" pitchFamily="34" charset="0"/>
                          <a:cs typeface="Calibri" panose="020F0502020204030204" pitchFamily="34" charset="0"/>
                        </a:rPr>
                        <a:t>Coercive isomorphism</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5836274"/>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A-3</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Uncertain relationship between means and ends</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2000" dirty="0">
                          <a:latin typeface="Calibri" panose="020F0502020204030204" pitchFamily="34" charset="0"/>
                          <a:cs typeface="Calibri" panose="020F0502020204030204" pitchFamily="34" charset="0"/>
                        </a:rPr>
                        <a:t>Mimic isomorphism</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4457677"/>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A-4</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Ambiguous goals of an organization</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2000" dirty="0">
                          <a:latin typeface="Calibri" panose="020F0502020204030204" pitchFamily="34" charset="0"/>
                          <a:cs typeface="Calibri" panose="020F0502020204030204" pitchFamily="34" charset="0"/>
                        </a:rPr>
                        <a:t>Mimic isomorphism</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5104458"/>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A-5</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Reliance on academic credentials in choosing managerial and staff personnel</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2000" dirty="0">
                          <a:latin typeface="Calibri" panose="020F0502020204030204" pitchFamily="34" charset="0"/>
                          <a:cs typeface="Calibri" panose="020F0502020204030204" pitchFamily="34" charset="0"/>
                        </a:rPr>
                        <a:t>Normative processes</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8341433"/>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A-6</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The participation of organizational managers in trade and professional association</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solidFill>
                      <a:schemeClr val="bg1"/>
                    </a:solidFill>
                  </a:tcPr>
                </a:tc>
                <a:tc>
                  <a:txBody>
                    <a:bodyPr/>
                    <a:lstStyle/>
                    <a:p>
                      <a:pPr algn="ctr" latinLnBrk="1"/>
                      <a:r>
                        <a:rPr lang="en-US" altLang="ko-KR" sz="2000" dirty="0">
                          <a:latin typeface="Calibri" panose="020F0502020204030204" pitchFamily="34" charset="0"/>
                          <a:cs typeface="Calibri" panose="020F0502020204030204" pitchFamily="34" charset="0"/>
                        </a:rPr>
                        <a:t>Normative processes</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562534010"/>
                  </a:ext>
                </a:extLst>
              </a:tr>
            </a:tbl>
          </a:graphicData>
        </a:graphic>
      </p:graphicFrame>
      <p:grpSp>
        <p:nvGrpSpPr>
          <p:cNvPr id="5" name="Group 4">
            <a:extLst>
              <a:ext uri="{FF2B5EF4-FFF2-40B4-BE49-F238E27FC236}">
                <a16:creationId xmlns:a16="http://schemas.microsoft.com/office/drawing/2014/main" id="{FE6346CD-537A-4B36-96C9-DC52C57B7AA8}"/>
              </a:ext>
            </a:extLst>
          </p:cNvPr>
          <p:cNvGrpSpPr/>
          <p:nvPr/>
        </p:nvGrpSpPr>
        <p:grpSpPr>
          <a:xfrm>
            <a:off x="0" y="0"/>
            <a:ext cx="2015613" cy="6858000"/>
            <a:chOff x="0" y="0"/>
            <a:chExt cx="2015613" cy="6858000"/>
          </a:xfrm>
        </p:grpSpPr>
        <p:grpSp>
          <p:nvGrpSpPr>
            <p:cNvPr id="6" name="Group 5">
              <a:extLst>
                <a:ext uri="{FF2B5EF4-FFF2-40B4-BE49-F238E27FC236}">
                  <a16:creationId xmlns:a16="http://schemas.microsoft.com/office/drawing/2014/main" id="{A10DD7C3-EDB6-411B-BFCF-609EF20D7E37}"/>
                </a:ext>
              </a:extLst>
            </p:cNvPr>
            <p:cNvGrpSpPr/>
            <p:nvPr/>
          </p:nvGrpSpPr>
          <p:grpSpPr>
            <a:xfrm>
              <a:off x="0" y="0"/>
              <a:ext cx="2015613" cy="6858000"/>
              <a:chOff x="0" y="0"/>
              <a:chExt cx="2015613" cy="6858000"/>
            </a:xfrm>
          </p:grpSpPr>
          <p:sp>
            <p:nvSpPr>
              <p:cNvPr id="10" name="Rectangle 9">
                <a:extLst>
                  <a:ext uri="{FF2B5EF4-FFF2-40B4-BE49-F238E27FC236}">
                    <a16:creationId xmlns:a16="http://schemas.microsoft.com/office/drawing/2014/main" id="{71201D5D-7764-4FF8-AA06-A32FEA00A130}"/>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FDE73000-09CC-4ED6-8D75-F7684810930D}"/>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4CBDF4ED-6C06-43C6-911A-1297BAF7244C}"/>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0D09167-6C2E-40B7-BD13-65ED410F6820}"/>
                  </a:ext>
                </a:extLst>
              </p:cNvPr>
              <p:cNvSpPr txBox="1"/>
              <p:nvPr/>
            </p:nvSpPr>
            <p:spPr>
              <a:xfrm>
                <a:off x="226137" y="4250297"/>
                <a:ext cx="1789471"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2. Hypothesis</a:t>
                </a:r>
                <a:endParaRPr lang="ko-KR" altLang="en-US" sz="14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0869C9ED-C3AB-4563-9580-1FA845BF06C9}"/>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7" name="TextBox 6">
              <a:extLst>
                <a:ext uri="{FF2B5EF4-FFF2-40B4-BE49-F238E27FC236}">
                  <a16:creationId xmlns:a16="http://schemas.microsoft.com/office/drawing/2014/main" id="{B927D82A-A8AD-449C-B775-3FEC749C0FE3}"/>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4BCA93F-C8C0-4ECA-9036-F944A4A059E0}"/>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40F67B1-6027-40FB-A3A8-370ECEC42A75}"/>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87720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6C8B-0017-40D5-97A6-3CF906F5F8FF}"/>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Predictors of Institutional Isomorphic Change</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667099-CC7E-4656-822F-247C25451C3B}"/>
              </a:ext>
            </a:extLst>
          </p:cNvPr>
          <p:cNvSpPr>
            <a:spLocks noGrp="1"/>
          </p:cNvSpPr>
          <p:nvPr>
            <p:ph idx="1"/>
          </p:nvPr>
        </p:nvSpPr>
        <p:spPr>
          <a:xfrm>
            <a:off x="2241745" y="1798843"/>
            <a:ext cx="9112055" cy="4151978"/>
          </a:xfrm>
        </p:spPr>
        <p:txBody>
          <a:bodyPr>
            <a:normAutofit/>
          </a:bodyPr>
          <a:lstStyle/>
          <a:p>
            <a:r>
              <a:rPr lang="en-US" altLang="ko-KR" sz="2400" dirty="0">
                <a:latin typeface="Calibri" panose="020F0502020204030204" pitchFamily="34" charset="0"/>
                <a:cs typeface="Calibri" panose="020F0502020204030204" pitchFamily="34" charset="0"/>
              </a:rPr>
              <a:t>B. Field-level predictors</a:t>
            </a:r>
            <a:endParaRPr lang="ko-KR" altLang="en-US" sz="24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1FED7774-D001-4B27-B746-A5B0334DA24C}"/>
              </a:ext>
            </a:extLst>
          </p:cNvPr>
          <p:cNvGraphicFramePr>
            <a:graphicFrameLocks noGrp="1"/>
          </p:cNvGraphicFramePr>
          <p:nvPr>
            <p:extLst>
              <p:ext uri="{D42A27DB-BD31-4B8C-83A1-F6EECF244321}">
                <p14:modId xmlns:p14="http://schemas.microsoft.com/office/powerpoint/2010/main" val="1053518169"/>
              </p:ext>
            </p:extLst>
          </p:nvPr>
        </p:nvGraphicFramePr>
        <p:xfrm>
          <a:off x="2084439" y="2413772"/>
          <a:ext cx="9995310" cy="4224264"/>
        </p:xfrm>
        <a:graphic>
          <a:graphicData uri="http://schemas.openxmlformats.org/drawingml/2006/table">
            <a:tbl>
              <a:tblPr firstRow="1" bandRow="1">
                <a:tableStyleId>{9D7B26C5-4107-4FEC-AEDC-1716B250A1EF}</a:tableStyleId>
              </a:tblPr>
              <a:tblGrid>
                <a:gridCol w="804840">
                  <a:extLst>
                    <a:ext uri="{9D8B030D-6E8A-4147-A177-3AD203B41FA5}">
                      <a16:colId xmlns:a16="http://schemas.microsoft.com/office/drawing/2014/main" val="4038418277"/>
                    </a:ext>
                  </a:extLst>
                </a:gridCol>
                <a:gridCol w="6049335">
                  <a:extLst>
                    <a:ext uri="{9D8B030D-6E8A-4147-A177-3AD203B41FA5}">
                      <a16:colId xmlns:a16="http://schemas.microsoft.com/office/drawing/2014/main" val="3326905377"/>
                    </a:ext>
                  </a:extLst>
                </a:gridCol>
                <a:gridCol w="3141135">
                  <a:extLst>
                    <a:ext uri="{9D8B030D-6E8A-4147-A177-3AD203B41FA5}">
                      <a16:colId xmlns:a16="http://schemas.microsoft.com/office/drawing/2014/main" val="3260521536"/>
                    </a:ext>
                  </a:extLst>
                </a:gridCol>
              </a:tblGrid>
              <a:tr h="473368">
                <a:tc>
                  <a:txBody>
                    <a:bodyPr/>
                    <a:lstStyle/>
                    <a:p>
                      <a:pPr algn="ctr" latinLnBrk="1"/>
                      <a:r>
                        <a:rPr lang="en-US" altLang="ko-KR" sz="2000" dirty="0">
                          <a:latin typeface="Calibri" panose="020F0502020204030204" pitchFamily="34" charset="0"/>
                          <a:cs typeface="Calibri" panose="020F0502020204030204" pitchFamily="34" charset="0"/>
                        </a:rPr>
                        <a:t># </a:t>
                      </a:r>
                      <a:r>
                        <a:rPr lang="en-US" altLang="ko-KR" sz="2000" dirty="0" err="1">
                          <a:latin typeface="Calibri" panose="020F0502020204030204" pitchFamily="34" charset="0"/>
                          <a:cs typeface="Calibri" panose="020F0502020204030204" pitchFamily="34" charset="0"/>
                        </a:rPr>
                        <a:t>idx</a:t>
                      </a:r>
                      <a:endParaRPr lang="ko-KR" altLang="en-US" sz="2000" dirty="0">
                        <a:latin typeface="Calibri" panose="020F0502020204030204" pitchFamily="34" charset="0"/>
                        <a:cs typeface="Calibri" panose="020F0502020204030204" pitchFamily="34" charset="0"/>
                      </a:endParaRPr>
                    </a:p>
                  </a:txBody>
                  <a:tcPr anchor="ctr"/>
                </a:tc>
                <a:tc>
                  <a:txBody>
                    <a:bodyPr/>
                    <a:lstStyle/>
                    <a:p>
                      <a:pPr latinLnBrk="1"/>
                      <a:r>
                        <a:rPr lang="en-US" altLang="ko-KR" sz="2000" dirty="0">
                          <a:latin typeface="Calibri" panose="020F0502020204030204" pitchFamily="34" charset="0"/>
                          <a:cs typeface="Calibri" panose="020F0502020204030204" pitchFamily="34" charset="0"/>
                        </a:rPr>
                        <a:t>Hypothesis</a:t>
                      </a:r>
                      <a:endParaRPr lang="ko-KR" altLang="en-US" sz="2000" dirty="0">
                        <a:latin typeface="Calibri" panose="020F0502020204030204" pitchFamily="34" charset="0"/>
                        <a:cs typeface="Calibri" panose="020F0502020204030204" pitchFamily="34" charset="0"/>
                      </a:endParaRPr>
                    </a:p>
                  </a:txBody>
                  <a:tcPr anchor="ctr"/>
                </a:tc>
                <a:tc>
                  <a:txBody>
                    <a:bodyPr/>
                    <a:lstStyle/>
                    <a:p>
                      <a:pPr algn="ctr" latinLnBrk="1"/>
                      <a:r>
                        <a:rPr lang="en-US" altLang="ko-KR" sz="2000" dirty="0">
                          <a:latin typeface="Calibri" panose="020F0502020204030204" pitchFamily="34" charset="0"/>
                          <a:cs typeface="Calibri" panose="020F0502020204030204" pitchFamily="34" charset="0"/>
                        </a:rPr>
                        <a:t>Types of Isomorphism</a:t>
                      </a:r>
                      <a:endParaRPr lang="ko-KR" alt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150177723"/>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B-1</a:t>
                      </a:r>
                      <a:endParaRPr lang="ko-KR" altLang="en-US" sz="2000" dirty="0">
                        <a:latin typeface="Calibri" panose="020F0502020204030204" pitchFamily="34" charset="0"/>
                        <a:cs typeface="Calibri" panose="020F0502020204030204" pitchFamily="34" charset="0"/>
                      </a:endParaRPr>
                    </a:p>
                  </a:txBody>
                  <a:tcPr anchor="ctr">
                    <a:lnB w="63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Dependency of an organizational field upon the sources of support for vital resources</a:t>
                      </a:r>
                      <a:endParaRPr lang="ko-KR" altLang="en-US" sz="2000" dirty="0">
                        <a:latin typeface="Calibri" panose="020F0502020204030204" pitchFamily="34" charset="0"/>
                        <a:cs typeface="Calibri" panose="020F0502020204030204" pitchFamily="34" charset="0"/>
                      </a:endParaRPr>
                    </a:p>
                  </a:txBody>
                  <a:tcPr anchor="ctr">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2000" dirty="0">
                          <a:latin typeface="Calibri" panose="020F0502020204030204" pitchFamily="34" charset="0"/>
                          <a:cs typeface="Calibri" panose="020F0502020204030204" pitchFamily="34" charset="0"/>
                        </a:rPr>
                        <a:t>Centralization of resources</a:t>
                      </a:r>
                      <a:endParaRPr lang="ko-KR" altLang="en-US" sz="2000" dirty="0">
                        <a:latin typeface="Calibri" panose="020F0502020204030204" pitchFamily="34" charset="0"/>
                        <a:cs typeface="Calibri" panose="020F0502020204030204" pitchFamily="34" charset="0"/>
                      </a:endParaRPr>
                    </a:p>
                  </a:txBody>
                  <a:tcPr anchor="ct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3346825"/>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B-2</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Organization in a field transact with agencies of the state</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cs typeface="Calibri" panose="020F0502020204030204" pitchFamily="34" charset="0"/>
                        </a:rPr>
                        <a:t>Centralization of resources</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5836274"/>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B-3</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Less visible alternative organizational models in a field</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2000" dirty="0">
                          <a:latin typeface="Calibri" panose="020F0502020204030204" pitchFamily="34" charset="0"/>
                          <a:cs typeface="Calibri" panose="020F0502020204030204" pitchFamily="34" charset="0"/>
                        </a:rPr>
                        <a:t>Ambiguity and uncertainty</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4457677"/>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B-4</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Technologies are uncertain or goals are ambiguous within a field</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2000" dirty="0">
                          <a:latin typeface="Calibri" panose="020F0502020204030204" pitchFamily="34" charset="0"/>
                          <a:cs typeface="Calibri" panose="020F0502020204030204" pitchFamily="34" charset="0"/>
                        </a:rPr>
                        <a:t>Ambiguity and uncertainty</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5104458"/>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B-5</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Professionalization in a field</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2000" dirty="0">
                          <a:latin typeface="Calibri" panose="020F0502020204030204" pitchFamily="34" charset="0"/>
                          <a:cs typeface="Calibri" panose="020F0502020204030204" pitchFamily="34" charset="0"/>
                        </a:rPr>
                        <a:t>Professionalization and structuration</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8341433"/>
                  </a:ext>
                </a:extLst>
              </a:tr>
              <a:tr h="473368">
                <a:tc>
                  <a:txBody>
                    <a:bodyPr/>
                    <a:lstStyle/>
                    <a:p>
                      <a:pPr algn="ctr" latinLnBrk="1"/>
                      <a:r>
                        <a:rPr lang="en-US" altLang="ko-KR" sz="2000" dirty="0">
                          <a:latin typeface="Calibri" panose="020F0502020204030204" pitchFamily="34" charset="0"/>
                          <a:cs typeface="Calibri" panose="020F0502020204030204" pitchFamily="34" charset="0"/>
                        </a:rPr>
                        <a:t>B-6</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solidFill>
                      <a:schemeClr val="bg1"/>
                    </a:solidFill>
                  </a:tcPr>
                </a:tc>
                <a:tc>
                  <a:txBody>
                    <a:bodyPr/>
                    <a:lstStyle/>
                    <a:p>
                      <a:pPr latinLnBrk="1"/>
                      <a:r>
                        <a:rPr lang="en-US" altLang="ko-KR" sz="2000" dirty="0">
                          <a:latin typeface="Calibri" panose="020F0502020204030204" pitchFamily="34" charset="0"/>
                          <a:cs typeface="Calibri" panose="020F0502020204030204" pitchFamily="34" charset="0"/>
                        </a:rPr>
                        <a:t>Structuration of a field</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solidFill>
                      <a:schemeClr val="bg1"/>
                    </a:solidFill>
                  </a:tcPr>
                </a:tc>
                <a:tc>
                  <a:txBody>
                    <a:bodyPr/>
                    <a:lstStyle/>
                    <a:p>
                      <a:pPr algn="ctr" latinLnBrk="1"/>
                      <a:r>
                        <a:rPr lang="en-US" altLang="ko-KR" sz="2000" dirty="0">
                          <a:latin typeface="Calibri" panose="020F0502020204030204" pitchFamily="34" charset="0"/>
                          <a:cs typeface="Calibri" panose="020F0502020204030204" pitchFamily="34" charset="0"/>
                        </a:rPr>
                        <a:t>Professionalization and structuration</a:t>
                      </a:r>
                      <a:endParaRPr lang="ko-KR" altLang="en-US" sz="2000" dirty="0">
                        <a:latin typeface="Calibri" panose="020F0502020204030204" pitchFamily="34" charset="0"/>
                        <a:cs typeface="Calibri" panose="020F0502020204030204" pitchFamily="34" charset="0"/>
                      </a:endParaRPr>
                    </a:p>
                  </a:txBody>
                  <a:tcPr anchor="ctr">
                    <a:lnT w="63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562534010"/>
                  </a:ext>
                </a:extLst>
              </a:tr>
            </a:tbl>
          </a:graphicData>
        </a:graphic>
      </p:graphicFrame>
      <p:grpSp>
        <p:nvGrpSpPr>
          <p:cNvPr id="5" name="Group 4">
            <a:extLst>
              <a:ext uri="{FF2B5EF4-FFF2-40B4-BE49-F238E27FC236}">
                <a16:creationId xmlns:a16="http://schemas.microsoft.com/office/drawing/2014/main" id="{36466D2B-6EB8-4587-8D2B-5A10283A37DB}"/>
              </a:ext>
            </a:extLst>
          </p:cNvPr>
          <p:cNvGrpSpPr/>
          <p:nvPr/>
        </p:nvGrpSpPr>
        <p:grpSpPr>
          <a:xfrm>
            <a:off x="0" y="0"/>
            <a:ext cx="2015613" cy="6858000"/>
            <a:chOff x="0" y="0"/>
            <a:chExt cx="2015613" cy="6858000"/>
          </a:xfrm>
        </p:grpSpPr>
        <p:grpSp>
          <p:nvGrpSpPr>
            <p:cNvPr id="6" name="Group 5">
              <a:extLst>
                <a:ext uri="{FF2B5EF4-FFF2-40B4-BE49-F238E27FC236}">
                  <a16:creationId xmlns:a16="http://schemas.microsoft.com/office/drawing/2014/main" id="{3B362868-86BA-4111-87C2-5CA84C2FE5EA}"/>
                </a:ext>
              </a:extLst>
            </p:cNvPr>
            <p:cNvGrpSpPr/>
            <p:nvPr/>
          </p:nvGrpSpPr>
          <p:grpSpPr>
            <a:xfrm>
              <a:off x="0" y="0"/>
              <a:ext cx="2015613" cy="6858000"/>
              <a:chOff x="0" y="0"/>
              <a:chExt cx="2015613" cy="6858000"/>
            </a:xfrm>
          </p:grpSpPr>
          <p:sp>
            <p:nvSpPr>
              <p:cNvPr id="10" name="Rectangle 9">
                <a:extLst>
                  <a:ext uri="{FF2B5EF4-FFF2-40B4-BE49-F238E27FC236}">
                    <a16:creationId xmlns:a16="http://schemas.microsoft.com/office/drawing/2014/main" id="{BB803F9E-1BD7-4ECB-84F7-559D67AA99FF}"/>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9AB97977-FB26-4C13-8B3C-9CFADCF6E898}"/>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8B129297-3A40-4701-9FF6-BA299ACCBE76}"/>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6AFD66A-FDCC-49AF-AD44-216614C5EC12}"/>
                  </a:ext>
                </a:extLst>
              </p:cNvPr>
              <p:cNvSpPr txBox="1"/>
              <p:nvPr/>
            </p:nvSpPr>
            <p:spPr>
              <a:xfrm>
                <a:off x="226137" y="4250297"/>
                <a:ext cx="1789471"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2. Hypothesis</a:t>
                </a:r>
                <a:endParaRPr lang="ko-KR" altLang="en-US" sz="14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8631590F-2F41-45E5-8C64-F3ED6E8F678D}"/>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7" name="TextBox 6">
              <a:extLst>
                <a:ext uri="{FF2B5EF4-FFF2-40B4-BE49-F238E27FC236}">
                  <a16:creationId xmlns:a16="http://schemas.microsoft.com/office/drawing/2014/main" id="{64A74A90-D1BD-425A-94B3-DD99B8067B1A}"/>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0316733-7E60-4BAB-BDB3-683867D05D61}"/>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82ACE7E-41E6-4A17-8EE4-2D5AB2A927AD}"/>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01801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6C8B-0017-40D5-97A6-3CF906F5F8FF}"/>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Implication for Social Theory</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667099-CC7E-4656-822F-247C25451C3B}"/>
              </a:ext>
            </a:extLst>
          </p:cNvPr>
          <p:cNvSpPr>
            <a:spLocks noGrp="1"/>
          </p:cNvSpPr>
          <p:nvPr>
            <p:ph idx="1"/>
          </p:nvPr>
        </p:nvSpPr>
        <p:spPr>
          <a:xfrm>
            <a:off x="2418728" y="1825625"/>
            <a:ext cx="8935072" cy="4351338"/>
          </a:xfrm>
        </p:spPr>
        <p:txBody>
          <a:bodyPr>
            <a:normAutofit/>
          </a:bodyPr>
          <a:lstStyle/>
          <a:p>
            <a:pPr>
              <a:lnSpc>
                <a:spcPct val="125000"/>
              </a:lnSpc>
            </a:pPr>
            <a:r>
              <a:rPr lang="en-US" altLang="ko-KR" b="1" dirty="0">
                <a:latin typeface="Calibri" panose="020F0502020204030204" pitchFamily="34" charset="0"/>
                <a:cs typeface="Calibri" panose="020F0502020204030204" pitchFamily="34" charset="0"/>
              </a:rPr>
              <a:t>Natural Selection </a:t>
            </a:r>
          </a:p>
          <a:p>
            <a:pPr lvl="1">
              <a:lnSpc>
                <a:spcPct val="125000"/>
              </a:lnSpc>
            </a:pPr>
            <a:r>
              <a:rPr lang="en-US" altLang="ko-KR" dirty="0">
                <a:solidFill>
                  <a:schemeClr val="accent2"/>
                </a:solidFill>
                <a:latin typeface="Calibri" panose="020F0502020204030204" pitchFamily="34" charset="0"/>
                <a:cs typeface="Calibri" panose="020F0502020204030204" pitchFamily="34" charset="0"/>
              </a:rPr>
              <a:t>Critic</a:t>
            </a:r>
            <a:r>
              <a:rPr lang="en-US" altLang="ko-KR" dirty="0">
                <a:latin typeface="Calibri" panose="020F0502020204030204" pitchFamily="34" charset="0"/>
                <a:cs typeface="Calibri" panose="020F0502020204030204" pitchFamily="34" charset="0"/>
              </a:rPr>
              <a:t> Less efficient organizational forms do persist. </a:t>
            </a:r>
          </a:p>
          <a:p>
            <a:pPr>
              <a:lnSpc>
                <a:spcPct val="125000"/>
              </a:lnSpc>
            </a:pPr>
            <a:r>
              <a:rPr lang="en-US" altLang="ko-KR" b="1" dirty="0">
                <a:latin typeface="Calibri" panose="020F0502020204030204" pitchFamily="34" charset="0"/>
                <a:cs typeface="Calibri" panose="020F0502020204030204" pitchFamily="34" charset="0"/>
              </a:rPr>
              <a:t>Elite-control</a:t>
            </a:r>
          </a:p>
          <a:p>
            <a:pPr lvl="1">
              <a:lnSpc>
                <a:spcPct val="125000"/>
              </a:lnSpc>
            </a:pPr>
            <a:r>
              <a:rPr lang="en-US" altLang="ko-KR" dirty="0">
                <a:latin typeface="Calibri" panose="020F0502020204030204" pitchFamily="34" charset="0"/>
                <a:cs typeface="Calibri" panose="020F0502020204030204" pitchFamily="34" charset="0"/>
              </a:rPr>
              <a:t>Key elites guide and control the social system through their command of crucial positions in major organizations. </a:t>
            </a:r>
          </a:p>
          <a:p>
            <a:pPr lvl="1">
              <a:lnSpc>
                <a:spcPct val="125000"/>
              </a:lnSpc>
            </a:pPr>
            <a:r>
              <a:rPr lang="en-US" altLang="ko-KR" dirty="0">
                <a:solidFill>
                  <a:schemeClr val="accent2"/>
                </a:solidFill>
                <a:latin typeface="Calibri" panose="020F0502020204030204" pitchFamily="34" charset="0"/>
                <a:cs typeface="Calibri" panose="020F0502020204030204" pitchFamily="34" charset="0"/>
              </a:rPr>
              <a:t>Critic</a:t>
            </a:r>
            <a:r>
              <a:rPr lang="en-US" altLang="ko-KR" dirty="0">
                <a:latin typeface="Calibri" panose="020F0502020204030204" pitchFamily="34" charset="0"/>
                <a:cs typeface="Calibri" panose="020F0502020204030204" pitchFamily="34" charset="0"/>
              </a:rPr>
              <a:t> The complexity of modern organizations make control difficult.</a:t>
            </a:r>
          </a:p>
          <a:p>
            <a:pPr>
              <a:lnSpc>
                <a:spcPct val="125000"/>
              </a:lnSpc>
            </a:pPr>
            <a:endParaRPr lang="en-US" altLang="ko-KR" dirty="0">
              <a:latin typeface="Calibri" panose="020F0502020204030204" pitchFamily="34" charset="0"/>
              <a:cs typeface="Calibri" panose="020F0502020204030204" pitchFamily="34" charset="0"/>
            </a:endParaRPr>
          </a:p>
          <a:p>
            <a:pPr lvl="1">
              <a:lnSpc>
                <a:spcPct val="125000"/>
              </a:lnSpc>
            </a:pPr>
            <a:endParaRPr lang="ko-KR" altLang="en-US"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E7B9C1D4-9716-4440-BD80-D222491A422A}"/>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FFF1464B-276B-4F46-B0FC-CC89E1EEBEA1}"/>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CD8D9341-3D50-4A2B-89FB-10FE7BEAACD7}"/>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ECC64BB2-97EC-4087-B25A-F076C7FD09A7}"/>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3A794924-5EEE-4117-9D1D-25A74EEF812C}"/>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357762D-96E7-49FA-8504-2C42EE007947}"/>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48E3E91-85A0-4EE6-833F-B63D83FE6900}"/>
                  </a:ext>
                </a:extLst>
              </p:cNvPr>
              <p:cNvSpPr txBox="1"/>
              <p:nvPr/>
            </p:nvSpPr>
            <p:spPr>
              <a:xfrm>
                <a:off x="226137" y="5293454"/>
                <a:ext cx="1789471"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3. Conclusion</a:t>
                </a:r>
                <a:endParaRPr lang="ko-KR" altLang="en-US" sz="1400" dirty="0">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D0C68EBE-BE17-4932-9B5C-41EC4B67DBA6}"/>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5BE5BA9-F46E-4841-90A6-EF05352957B2}"/>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100CFB5-AF3B-4AEA-A690-0358DCB13843}"/>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2ACCC7C0-332F-4F13-89D3-F85B6F4CDD2B}"/>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103062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6C8B-0017-40D5-97A6-3CF906F5F8FF}"/>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Implication for Social Theory</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667099-CC7E-4656-822F-247C25451C3B}"/>
              </a:ext>
            </a:extLst>
          </p:cNvPr>
          <p:cNvSpPr>
            <a:spLocks noGrp="1"/>
          </p:cNvSpPr>
          <p:nvPr>
            <p:ph idx="1"/>
          </p:nvPr>
        </p:nvSpPr>
        <p:spPr>
          <a:xfrm>
            <a:off x="2340072" y="1825625"/>
            <a:ext cx="9013727" cy="4351338"/>
          </a:xfrm>
        </p:spPr>
        <p:txBody>
          <a:bodyPr>
            <a:normAutofit/>
          </a:bodyPr>
          <a:lstStyle/>
          <a:p>
            <a:pPr>
              <a:lnSpc>
                <a:spcPct val="125000"/>
              </a:lnSpc>
            </a:pPr>
            <a:r>
              <a:rPr lang="en-US" altLang="ko-KR" b="1" dirty="0">
                <a:latin typeface="Calibri" panose="020F0502020204030204" pitchFamily="34" charset="0"/>
                <a:cs typeface="Calibri" panose="020F0502020204030204" pitchFamily="34" charset="0"/>
              </a:rPr>
              <a:t>Theory of institutional isomorphism </a:t>
            </a:r>
          </a:p>
          <a:p>
            <a:pPr lvl="1">
              <a:lnSpc>
                <a:spcPct val="125000"/>
              </a:lnSpc>
            </a:pPr>
            <a:r>
              <a:rPr lang="en-US" altLang="ko-KR" dirty="0">
                <a:latin typeface="Calibri" panose="020F0502020204030204" pitchFamily="34" charset="0"/>
                <a:cs typeface="Calibri" panose="020F0502020204030204" pitchFamily="34" charset="0"/>
              </a:rPr>
              <a:t>Organizations are becoming more homogeneous</a:t>
            </a:r>
          </a:p>
          <a:p>
            <a:pPr lvl="1">
              <a:lnSpc>
                <a:spcPct val="125000"/>
              </a:lnSpc>
            </a:pPr>
            <a:r>
              <a:rPr lang="en-US" altLang="ko-KR" dirty="0">
                <a:latin typeface="Calibri" panose="020F0502020204030204" pitchFamily="34" charset="0"/>
                <a:cs typeface="Calibri" panose="020F0502020204030204" pitchFamily="34" charset="0"/>
              </a:rPr>
              <a:t>Understand irrationality, the frustration of power, and lack of innovation in organizations. </a:t>
            </a:r>
          </a:p>
          <a:p>
            <a:pPr>
              <a:lnSpc>
                <a:spcPct val="125000"/>
              </a:lnSpc>
            </a:pPr>
            <a:endParaRPr lang="en-US" altLang="ko-KR" dirty="0">
              <a:latin typeface="Calibri" panose="020F0502020204030204" pitchFamily="34" charset="0"/>
              <a:cs typeface="Calibri" panose="020F0502020204030204" pitchFamily="34" charset="0"/>
            </a:endParaRPr>
          </a:p>
          <a:p>
            <a:pPr>
              <a:lnSpc>
                <a:spcPct val="125000"/>
              </a:lnSpc>
            </a:pPr>
            <a:endParaRPr lang="en-US" altLang="ko-KR" dirty="0">
              <a:latin typeface="Calibri" panose="020F0502020204030204" pitchFamily="34" charset="0"/>
              <a:cs typeface="Calibri" panose="020F0502020204030204" pitchFamily="34" charset="0"/>
            </a:endParaRPr>
          </a:p>
          <a:p>
            <a:pPr lvl="1">
              <a:lnSpc>
                <a:spcPct val="125000"/>
              </a:lnSpc>
            </a:pPr>
            <a:endParaRPr lang="ko-KR" altLang="en-US"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D6483517-6AEB-466A-91C2-CAA6F5960108}"/>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8E9CB0A0-7EC3-44FB-8189-A95C30BA9AA4}"/>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1C0F11F8-C4C4-4C9A-B0BC-9BAA9314BCF2}"/>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CE0663FB-36ED-4099-AA6F-E6CED067CCEA}"/>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70F618A-6DF9-4DE9-9091-F232E4302252}"/>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0780561-3A36-41EC-AB9F-C26A8F8FD63C}"/>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B6AFF63-00A0-41F5-92EB-D16EFCF75314}"/>
                  </a:ext>
                </a:extLst>
              </p:cNvPr>
              <p:cNvSpPr txBox="1"/>
              <p:nvPr/>
            </p:nvSpPr>
            <p:spPr>
              <a:xfrm>
                <a:off x="226137" y="5293454"/>
                <a:ext cx="1789471"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3. Conclusion</a:t>
                </a:r>
                <a:endParaRPr lang="ko-KR" altLang="en-US" sz="1400" dirty="0">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6ADFB10C-0BCD-4CC7-B06C-8BF168EBE3F4}"/>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66C05C1-5ABD-4228-9523-D9CFE3D11578}"/>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0B740E2-06B5-4CE2-98BB-C55CB6759CB7}"/>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37E046FA-1EB0-46C9-809C-60C6070BF901}"/>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650860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6C8B-0017-40D5-97A6-3CF906F5F8FF}"/>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References</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667099-CC7E-4656-822F-247C25451C3B}"/>
              </a:ext>
            </a:extLst>
          </p:cNvPr>
          <p:cNvSpPr>
            <a:spLocks noGrp="1"/>
          </p:cNvSpPr>
          <p:nvPr>
            <p:ph idx="1"/>
          </p:nvPr>
        </p:nvSpPr>
        <p:spPr>
          <a:xfrm>
            <a:off x="2340072" y="1825625"/>
            <a:ext cx="9013727" cy="4351338"/>
          </a:xfrm>
        </p:spPr>
        <p:txBody>
          <a:bodyPr>
            <a:normAutofit/>
          </a:bodyPr>
          <a:lstStyle/>
          <a:p>
            <a:pPr marL="0" indent="0">
              <a:buNone/>
            </a:pPr>
            <a:r>
              <a:rPr lang="en-US" altLang="ko-KR" sz="2200" dirty="0">
                <a:latin typeface="Calibri" panose="020F0502020204030204" pitchFamily="34" charset="0"/>
                <a:cs typeface="Calibri" panose="020F0502020204030204" pitchFamily="34" charset="0"/>
              </a:rPr>
              <a:t>[1] DiMaggio, Paul J., and Walter W. Powell. (1983). “The Iron Cage Revisited: Institutional isomorphism and collective rationality in organizational fields.” American sociological review, 147-160.</a:t>
            </a:r>
          </a:p>
          <a:p>
            <a:pPr marL="0" indent="0">
              <a:lnSpc>
                <a:spcPct val="125000"/>
              </a:lnSpc>
              <a:buNone/>
            </a:pPr>
            <a:r>
              <a:rPr lang="en-US" altLang="ko-KR" sz="2200" dirty="0">
                <a:latin typeface="Calibri" panose="020F0502020204030204" pitchFamily="34" charset="0"/>
                <a:cs typeface="Calibri" panose="020F0502020204030204" pitchFamily="34" charset="0"/>
              </a:rPr>
              <a:t>[2] </a:t>
            </a:r>
            <a:r>
              <a:rPr lang="ko-KR" altLang="en-US" sz="2200" dirty="0">
                <a:latin typeface="Calibri" panose="020F0502020204030204" pitchFamily="34" charset="0"/>
                <a:cs typeface="Calibri" panose="020F0502020204030204" pitchFamily="34" charset="0"/>
              </a:rPr>
              <a:t>이창길 </a:t>
            </a:r>
            <a:r>
              <a:rPr lang="en-US" altLang="ko-KR" sz="2200" dirty="0">
                <a:latin typeface="Calibri" panose="020F0502020204030204" pitchFamily="34" charset="0"/>
                <a:cs typeface="Calibri" panose="020F0502020204030204" pitchFamily="34" charset="0"/>
              </a:rPr>
              <a:t>(2008). “</a:t>
            </a:r>
            <a:r>
              <a:rPr lang="ko-KR" altLang="en-US" sz="2200" dirty="0">
                <a:latin typeface="Calibri" panose="020F0502020204030204" pitchFamily="34" charset="0"/>
                <a:cs typeface="Calibri" panose="020F0502020204030204" pitchFamily="34" charset="0"/>
              </a:rPr>
              <a:t>세계화 과정에서 정책의 동형화</a:t>
            </a:r>
            <a:r>
              <a:rPr lang="en-US" altLang="ko-KR" sz="2200" dirty="0">
                <a:latin typeface="Calibri" panose="020F0502020204030204" pitchFamily="34" charset="0"/>
                <a:cs typeface="Calibri" panose="020F0502020204030204" pitchFamily="34" charset="0"/>
              </a:rPr>
              <a:t>(Isomorphism) </a:t>
            </a:r>
            <a:r>
              <a:rPr lang="ko-KR" altLang="en-US" sz="2200" dirty="0">
                <a:latin typeface="Calibri" panose="020F0502020204030204" pitchFamily="34" charset="0"/>
                <a:cs typeface="Calibri" panose="020F0502020204030204" pitchFamily="34" charset="0"/>
              </a:rPr>
              <a:t>메커니즘 분석</a:t>
            </a:r>
            <a:r>
              <a:rPr lang="en-US" altLang="ko-KR" sz="2200" dirty="0">
                <a:latin typeface="Calibri" panose="020F0502020204030204" pitchFamily="34" charset="0"/>
                <a:cs typeface="Calibri" panose="020F0502020204030204" pitchFamily="34" charset="0"/>
              </a:rPr>
              <a:t>: </a:t>
            </a:r>
            <a:r>
              <a:rPr lang="ko-KR" altLang="en-US" sz="2200" dirty="0">
                <a:latin typeface="Calibri" panose="020F0502020204030204" pitchFamily="34" charset="0"/>
                <a:cs typeface="Calibri" panose="020F0502020204030204" pitchFamily="34" charset="0"/>
              </a:rPr>
              <a:t>인력감축</a:t>
            </a:r>
            <a:r>
              <a:rPr lang="en-US" altLang="ko-KR" sz="2200" dirty="0">
                <a:latin typeface="Calibri" panose="020F0502020204030204" pitchFamily="34" charset="0"/>
                <a:cs typeface="Calibri" panose="020F0502020204030204" pitchFamily="34" charset="0"/>
              </a:rPr>
              <a:t>, </a:t>
            </a:r>
            <a:r>
              <a:rPr lang="ko-KR" altLang="en-US" sz="2200" dirty="0">
                <a:latin typeface="Calibri" panose="020F0502020204030204" pitchFamily="34" charset="0"/>
                <a:cs typeface="Calibri" panose="020F0502020204030204" pitchFamily="34" charset="0"/>
              </a:rPr>
              <a:t>정보공개 및 민영화 사례를 중심으로</a:t>
            </a:r>
            <a:r>
              <a:rPr lang="en-US" altLang="ko-KR" sz="2200" dirty="0">
                <a:latin typeface="Calibri" panose="020F0502020204030204" pitchFamily="34" charset="0"/>
                <a:cs typeface="Calibri" panose="020F0502020204030204" pitchFamily="34" charset="0"/>
              </a:rPr>
              <a:t>” </a:t>
            </a:r>
            <a:r>
              <a:rPr lang="ko-KR" altLang="en-US" sz="2200" dirty="0">
                <a:latin typeface="Calibri" panose="020F0502020204030204" pitchFamily="34" charset="0"/>
                <a:cs typeface="Calibri" panose="020F0502020204030204" pitchFamily="34" charset="0"/>
              </a:rPr>
              <a:t>행정논총 제</a:t>
            </a:r>
            <a:r>
              <a:rPr lang="en-US" altLang="ko-KR" sz="2200" dirty="0">
                <a:latin typeface="Calibri" panose="020F0502020204030204" pitchFamily="34" charset="0"/>
                <a:cs typeface="Calibri" panose="020F0502020204030204" pitchFamily="34" charset="0"/>
              </a:rPr>
              <a:t>46</a:t>
            </a:r>
            <a:r>
              <a:rPr lang="ko-KR" altLang="en-US" sz="2200" dirty="0">
                <a:latin typeface="Calibri" panose="020F0502020204030204" pitchFamily="34" charset="0"/>
                <a:cs typeface="Calibri" panose="020F0502020204030204" pitchFamily="34" charset="0"/>
              </a:rPr>
              <a:t>권</a:t>
            </a:r>
            <a:r>
              <a:rPr lang="en-US" altLang="ko-KR" sz="2200" dirty="0">
                <a:latin typeface="Calibri" panose="020F0502020204030204" pitchFamily="34" charset="0"/>
                <a:cs typeface="Calibri" panose="020F0502020204030204" pitchFamily="34" charset="0"/>
              </a:rPr>
              <a:t>4</a:t>
            </a:r>
            <a:r>
              <a:rPr lang="ko-KR" altLang="en-US" sz="2200" dirty="0">
                <a:latin typeface="Calibri" panose="020F0502020204030204" pitchFamily="34" charset="0"/>
                <a:cs typeface="Calibri" panose="020F0502020204030204" pitchFamily="34" charset="0"/>
              </a:rPr>
              <a:t>호</a:t>
            </a:r>
            <a:endParaRPr lang="en-US" altLang="ko-KR" sz="2200" dirty="0">
              <a:latin typeface="Calibri" panose="020F0502020204030204" pitchFamily="34" charset="0"/>
              <a:cs typeface="Calibri" panose="020F0502020204030204" pitchFamily="34" charset="0"/>
            </a:endParaRPr>
          </a:p>
          <a:p>
            <a:pPr>
              <a:lnSpc>
                <a:spcPct val="125000"/>
              </a:lnSpc>
            </a:pPr>
            <a:endParaRPr lang="en-US" altLang="ko-KR" sz="2200" dirty="0">
              <a:latin typeface="Calibri" panose="020F0502020204030204" pitchFamily="34" charset="0"/>
              <a:cs typeface="Calibri" panose="020F0502020204030204" pitchFamily="34" charset="0"/>
            </a:endParaRPr>
          </a:p>
          <a:p>
            <a:pPr lvl="1">
              <a:lnSpc>
                <a:spcPct val="125000"/>
              </a:lnSpc>
            </a:pPr>
            <a:endParaRPr lang="ko-KR" altLang="en-US" sz="22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D6483517-6AEB-466A-91C2-CAA6F5960108}"/>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8E9CB0A0-7EC3-44FB-8189-A95C30BA9AA4}"/>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1C0F11F8-C4C4-4C9A-B0BC-9BAA9314BCF2}"/>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CE0663FB-36ED-4099-AA6F-E6CED067CCEA}"/>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70F618A-6DF9-4DE9-9091-F232E4302252}"/>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0780561-3A36-41EC-AB9F-C26A8F8FD63C}"/>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B6AFF63-00A0-41F5-92EB-D16EFCF75314}"/>
                  </a:ext>
                </a:extLst>
              </p:cNvPr>
              <p:cNvSpPr txBox="1"/>
              <p:nvPr/>
            </p:nvSpPr>
            <p:spPr>
              <a:xfrm>
                <a:off x="226137" y="5293454"/>
                <a:ext cx="1789471"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3. Conclusion</a:t>
                </a:r>
                <a:endParaRPr lang="ko-KR" altLang="en-US" sz="1400" dirty="0">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6ADFB10C-0BCD-4CC7-B06C-8BF168EBE3F4}"/>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66C05C1-5ABD-4228-9523-D9CFE3D11578}"/>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0B740E2-06B5-4CE2-98BB-C55CB6759CB7}"/>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37E046FA-1EB0-46C9-809C-60C6070BF901}"/>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341859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A537-1F27-4DF2-A4D7-D3ABE0202BC4}"/>
              </a:ext>
            </a:extLst>
          </p:cNvPr>
          <p:cNvSpPr>
            <a:spLocks noGrp="1"/>
          </p:cNvSpPr>
          <p:nvPr>
            <p:ph type="title"/>
          </p:nvPr>
        </p:nvSpPr>
        <p:spPr>
          <a:xfrm>
            <a:off x="2477728" y="365125"/>
            <a:ext cx="8876072" cy="1325563"/>
          </a:xfrm>
        </p:spPr>
        <p:txBody>
          <a:bodyPr/>
          <a:lstStyle/>
          <a:p>
            <a:r>
              <a:rPr lang="en-US" altLang="ko-KR" dirty="0">
                <a:latin typeface="Calibri" panose="020F0502020204030204" pitchFamily="34" charset="0"/>
                <a:cs typeface="Calibri" panose="020F0502020204030204" pitchFamily="34" charset="0"/>
              </a:rPr>
              <a:t>Iron Cage</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AFB3449-6BF7-4C96-B843-86F19CBBFFDB}"/>
              </a:ext>
            </a:extLst>
          </p:cNvPr>
          <p:cNvSpPr>
            <a:spLocks noGrp="1"/>
          </p:cNvSpPr>
          <p:nvPr>
            <p:ph idx="1"/>
          </p:nvPr>
        </p:nvSpPr>
        <p:spPr>
          <a:xfrm>
            <a:off x="2477728" y="1825625"/>
            <a:ext cx="8876071" cy="4351338"/>
          </a:xfrm>
        </p:spPr>
        <p:txBody>
          <a:bodyPr>
            <a:normAutofit/>
          </a:bodyPr>
          <a:lstStyle/>
          <a:p>
            <a:pPr>
              <a:lnSpc>
                <a:spcPct val="125000"/>
              </a:lnSpc>
            </a:pPr>
            <a:r>
              <a:rPr lang="en-US" altLang="ko-KR" sz="2400" dirty="0">
                <a:latin typeface="Calibri" panose="020F0502020204030204" pitchFamily="34" charset="0"/>
                <a:cs typeface="Calibri" panose="020F0502020204030204" pitchFamily="34" charset="0"/>
              </a:rPr>
              <a:t>“Rationalist spirit ushered in by asceticism had achieved a momentum of its own and that, under capitalism, the rationalist order had become an iron cage in which humanity as, save for the possibility of prophetic revival, imprisoned.”</a:t>
            </a:r>
          </a:p>
          <a:p>
            <a:pPr>
              <a:lnSpc>
                <a:spcPct val="125000"/>
              </a:lnSpc>
            </a:pPr>
            <a:r>
              <a:rPr lang="en-US" altLang="ko-KR" sz="2400" dirty="0">
                <a:latin typeface="Calibri" panose="020F0502020204030204" pitchFamily="34" charset="0"/>
                <a:cs typeface="Calibri" panose="020F0502020204030204" pitchFamily="34" charset="0"/>
              </a:rPr>
              <a:t>“Once the bureaucracy begins, it is so efficient as a means of control that the iron cage will last.” </a:t>
            </a:r>
          </a:p>
          <a:p>
            <a:pPr marL="0" indent="0">
              <a:lnSpc>
                <a:spcPct val="125000"/>
              </a:lnSpc>
              <a:buNone/>
            </a:pPr>
            <a:r>
              <a:rPr lang="en-US" altLang="ko-KR" sz="2400" i="1" dirty="0">
                <a:solidFill>
                  <a:schemeClr val="accent2"/>
                </a:solidFill>
                <a:latin typeface="Calibri" panose="020F0502020204030204" pitchFamily="34" charset="0"/>
                <a:cs typeface="Calibri" panose="020F0502020204030204" pitchFamily="34" charset="0"/>
              </a:rPr>
              <a:t>The Protestant Ethic and the Spirit of Capitalism </a:t>
            </a:r>
            <a:r>
              <a:rPr lang="en-US" altLang="ko-KR" sz="2400" dirty="0">
                <a:solidFill>
                  <a:schemeClr val="accent2"/>
                </a:solidFill>
                <a:latin typeface="Calibri" panose="020F0502020204030204" pitchFamily="34" charset="0"/>
                <a:cs typeface="Calibri" panose="020F0502020204030204" pitchFamily="34" charset="0"/>
              </a:rPr>
              <a:t>– Max Weber(1920)</a:t>
            </a:r>
            <a:endParaRPr lang="ko-KR" altLang="en-US" sz="2400" dirty="0">
              <a:solidFill>
                <a:schemeClr val="accent2"/>
              </a:solidFill>
              <a:latin typeface="Calibri" panose="020F0502020204030204" pitchFamily="34" charset="0"/>
              <a:cs typeface="Calibri" panose="020F0502020204030204" pitchFamily="34" charset="0"/>
            </a:endParaRPr>
          </a:p>
        </p:txBody>
      </p:sp>
      <p:grpSp>
        <p:nvGrpSpPr>
          <p:cNvPr id="13" name="Group 12">
            <a:extLst>
              <a:ext uri="{FF2B5EF4-FFF2-40B4-BE49-F238E27FC236}">
                <a16:creationId xmlns:a16="http://schemas.microsoft.com/office/drawing/2014/main" id="{307D92DB-8B14-4C92-A41D-CC4EC84B6DCB}"/>
              </a:ext>
            </a:extLst>
          </p:cNvPr>
          <p:cNvGrpSpPr/>
          <p:nvPr/>
        </p:nvGrpSpPr>
        <p:grpSpPr>
          <a:xfrm>
            <a:off x="0" y="0"/>
            <a:ext cx="2015613" cy="6858000"/>
            <a:chOff x="0" y="0"/>
            <a:chExt cx="2015613" cy="6858000"/>
          </a:xfrm>
        </p:grpSpPr>
        <p:grpSp>
          <p:nvGrpSpPr>
            <p:cNvPr id="9" name="Group 8">
              <a:extLst>
                <a:ext uri="{FF2B5EF4-FFF2-40B4-BE49-F238E27FC236}">
                  <a16:creationId xmlns:a16="http://schemas.microsoft.com/office/drawing/2014/main" id="{E3B3222C-E2A8-45B0-BD47-5537694BDE46}"/>
                </a:ext>
              </a:extLst>
            </p:cNvPr>
            <p:cNvGrpSpPr/>
            <p:nvPr/>
          </p:nvGrpSpPr>
          <p:grpSpPr>
            <a:xfrm>
              <a:off x="0" y="0"/>
              <a:ext cx="2015613" cy="6858000"/>
              <a:chOff x="0" y="0"/>
              <a:chExt cx="2015613" cy="6858000"/>
            </a:xfrm>
          </p:grpSpPr>
          <p:sp>
            <p:nvSpPr>
              <p:cNvPr id="4" name="Rectangle 3">
                <a:extLst>
                  <a:ext uri="{FF2B5EF4-FFF2-40B4-BE49-F238E27FC236}">
                    <a16:creationId xmlns:a16="http://schemas.microsoft.com/office/drawing/2014/main" id="{69AFE1B0-74AE-4662-B16E-C90A4BEBCE8A}"/>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Box 4">
                <a:extLst>
                  <a:ext uri="{FF2B5EF4-FFF2-40B4-BE49-F238E27FC236}">
                    <a16:creationId xmlns:a16="http://schemas.microsoft.com/office/drawing/2014/main" id="{AE2CFC0F-E284-4688-9BA7-3F176B1F7185}"/>
                  </a:ext>
                </a:extLst>
              </p:cNvPr>
              <p:cNvSpPr txBox="1"/>
              <p:nvPr/>
            </p:nvSpPr>
            <p:spPr>
              <a:xfrm>
                <a:off x="324463" y="889269"/>
                <a:ext cx="1691148"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0. Intro</a:t>
                </a:r>
                <a:endParaRPr lang="ko-KR" altLang="en-US" sz="1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5F8224-0E09-467E-B4C5-FCBB2E137FE4}"/>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F8CC21F-77F4-4754-8A5C-3B70D9884660}"/>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77AB86D-DD43-4E02-981A-987E6AD68736}"/>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10" name="TextBox 9">
              <a:extLst>
                <a:ext uri="{FF2B5EF4-FFF2-40B4-BE49-F238E27FC236}">
                  <a16:creationId xmlns:a16="http://schemas.microsoft.com/office/drawing/2014/main" id="{06F66151-D431-42EF-B05C-431C2D24C9B5}"/>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A2BAB2D1-598E-4EEE-86F9-A577395C7678}"/>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E72E1E7-3466-4013-9FF0-7AF9135A58DA}"/>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D3BEF045-7B07-4F52-837F-34B538B57D3B}"/>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72431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4D4712-9CF0-4675-8404-6471826F4C03}"/>
              </a:ext>
            </a:extLst>
          </p:cNvPr>
          <p:cNvSpPr txBox="1">
            <a:spLocks/>
          </p:cNvSpPr>
          <p:nvPr/>
        </p:nvSpPr>
        <p:spPr>
          <a:xfrm>
            <a:off x="2477728" y="365125"/>
            <a:ext cx="8876072"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latin typeface="Calibri" panose="020F0502020204030204" pitchFamily="34" charset="0"/>
                <a:cs typeface="Calibri" panose="020F0502020204030204" pitchFamily="34" charset="0"/>
              </a:rPr>
              <a:t>Organizational Theory and Organizational Diversity</a:t>
            </a:r>
            <a:endParaRPr lang="ko-KR" altLang="en-US"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909075B5-37B4-4247-91CA-4885C3DB6CE6}"/>
              </a:ext>
            </a:extLst>
          </p:cNvPr>
          <p:cNvSpPr txBox="1">
            <a:spLocks/>
          </p:cNvSpPr>
          <p:nvPr/>
        </p:nvSpPr>
        <p:spPr>
          <a:xfrm>
            <a:off x="2477728" y="1825625"/>
            <a:ext cx="8876071"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altLang="ko-KR" sz="2400" dirty="0">
                <a:latin typeface="Calibri" panose="020F0502020204030204" pitchFamily="34" charset="0"/>
                <a:cs typeface="Calibri" panose="020F0502020204030204" pitchFamily="34" charset="0"/>
              </a:rPr>
              <a:t>“Why are there so many kinds of organizations?”</a:t>
            </a:r>
          </a:p>
          <a:p>
            <a:pPr>
              <a:lnSpc>
                <a:spcPct val="125000"/>
              </a:lnSpc>
            </a:pPr>
            <a:r>
              <a:rPr lang="en-US" altLang="ko-KR" sz="2400" dirty="0">
                <a:latin typeface="Calibri" panose="020F0502020204030204" pitchFamily="34" charset="0"/>
                <a:cs typeface="Calibri" panose="020F0502020204030204" pitchFamily="34" charset="0"/>
              </a:rPr>
              <a:t>Organizations: key supplier, resource, product consumer, regulatory agencies, other organizations that produce similar services or products</a:t>
            </a:r>
          </a:p>
          <a:p>
            <a:pPr lvl="1">
              <a:lnSpc>
                <a:spcPct val="125000"/>
              </a:lnSpc>
            </a:pPr>
            <a:r>
              <a:rPr lang="en-US" altLang="ko-KR" sz="2000" dirty="0">
                <a:latin typeface="Calibri" panose="020F0502020204030204" pitchFamily="34" charset="0"/>
                <a:cs typeface="Calibri" panose="020F0502020204030204" pitchFamily="34" charset="0"/>
              </a:rPr>
              <a:t>Connectedness</a:t>
            </a:r>
          </a:p>
          <a:p>
            <a:pPr lvl="1">
              <a:lnSpc>
                <a:spcPct val="125000"/>
              </a:lnSpc>
            </a:pPr>
            <a:r>
              <a:rPr lang="en-US" altLang="ko-KR" sz="2000" dirty="0">
                <a:latin typeface="Calibri" panose="020F0502020204030204" pitchFamily="34" charset="0"/>
                <a:cs typeface="Calibri" panose="020F0502020204030204" pitchFamily="34" charset="0"/>
              </a:rPr>
              <a:t>Structural equivalence</a:t>
            </a:r>
          </a:p>
        </p:txBody>
      </p:sp>
      <p:grpSp>
        <p:nvGrpSpPr>
          <p:cNvPr id="18" name="Group 17">
            <a:extLst>
              <a:ext uri="{FF2B5EF4-FFF2-40B4-BE49-F238E27FC236}">
                <a16:creationId xmlns:a16="http://schemas.microsoft.com/office/drawing/2014/main" id="{323F550C-7FD0-4398-B904-F8E3649AB2EF}"/>
              </a:ext>
            </a:extLst>
          </p:cNvPr>
          <p:cNvGrpSpPr/>
          <p:nvPr/>
        </p:nvGrpSpPr>
        <p:grpSpPr>
          <a:xfrm>
            <a:off x="0" y="0"/>
            <a:ext cx="2015613" cy="6858000"/>
            <a:chOff x="0" y="0"/>
            <a:chExt cx="2015613" cy="6858000"/>
          </a:xfrm>
        </p:grpSpPr>
        <p:grpSp>
          <p:nvGrpSpPr>
            <p:cNvPr id="19" name="Group 18">
              <a:extLst>
                <a:ext uri="{FF2B5EF4-FFF2-40B4-BE49-F238E27FC236}">
                  <a16:creationId xmlns:a16="http://schemas.microsoft.com/office/drawing/2014/main" id="{EB7E70F7-357E-4133-A2F5-40277F7A0870}"/>
                </a:ext>
              </a:extLst>
            </p:cNvPr>
            <p:cNvGrpSpPr/>
            <p:nvPr/>
          </p:nvGrpSpPr>
          <p:grpSpPr>
            <a:xfrm>
              <a:off x="0" y="0"/>
              <a:ext cx="2015613" cy="6858000"/>
              <a:chOff x="0" y="0"/>
              <a:chExt cx="2015613" cy="6858000"/>
            </a:xfrm>
          </p:grpSpPr>
          <p:sp>
            <p:nvSpPr>
              <p:cNvPr id="23" name="Rectangle 22">
                <a:extLst>
                  <a:ext uri="{FF2B5EF4-FFF2-40B4-BE49-F238E27FC236}">
                    <a16:creationId xmlns:a16="http://schemas.microsoft.com/office/drawing/2014/main" id="{23860FEC-CD3F-401F-B42E-3C1CFD2D93E8}"/>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TextBox 23">
                <a:extLst>
                  <a:ext uri="{FF2B5EF4-FFF2-40B4-BE49-F238E27FC236}">
                    <a16:creationId xmlns:a16="http://schemas.microsoft.com/office/drawing/2014/main" id="{F2601160-7BE5-44A5-BBFD-3CC510BC6F1A}"/>
                  </a:ext>
                </a:extLst>
              </p:cNvPr>
              <p:cNvSpPr txBox="1"/>
              <p:nvPr/>
            </p:nvSpPr>
            <p:spPr>
              <a:xfrm>
                <a:off x="324463" y="889269"/>
                <a:ext cx="1691148"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0. Intro</a:t>
                </a:r>
                <a:endParaRPr lang="ko-KR" altLang="en-US" sz="1400" dirty="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84AF3546-0B87-4F9A-8AEA-BF3824E8F46E}"/>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DE67AA41-F1B7-4436-B115-32AB88109819}"/>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F97FE2C7-0D0C-48D7-94D7-E6D4147EA011}"/>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20" name="TextBox 19">
              <a:extLst>
                <a:ext uri="{FF2B5EF4-FFF2-40B4-BE49-F238E27FC236}">
                  <a16:creationId xmlns:a16="http://schemas.microsoft.com/office/drawing/2014/main" id="{59F89586-86A6-4164-A712-615A9CB4FF18}"/>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4B3F5839-6588-426A-836E-ADD0C96FA203}"/>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68768BA3-3953-4DDF-86AF-51A0AD8F754B}"/>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28" name="TextBox 27">
            <a:extLst>
              <a:ext uri="{FF2B5EF4-FFF2-40B4-BE49-F238E27FC236}">
                <a16:creationId xmlns:a16="http://schemas.microsoft.com/office/drawing/2014/main" id="{EE9CC64A-AA86-448D-8283-24C48092DAEE}"/>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249431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8B05-32A6-4817-8AE6-FAFAD3C4A23E}"/>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Isomorphism</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0942ED3-BE9B-45AA-82CA-C5F260AC8744}"/>
              </a:ext>
            </a:extLst>
          </p:cNvPr>
          <p:cNvSpPr>
            <a:spLocks noGrp="1"/>
          </p:cNvSpPr>
          <p:nvPr>
            <p:ph idx="1"/>
          </p:nvPr>
        </p:nvSpPr>
        <p:spPr>
          <a:xfrm>
            <a:off x="2418728" y="1825625"/>
            <a:ext cx="8935072" cy="4351338"/>
          </a:xfrm>
        </p:spPr>
        <p:txBody>
          <a:bodyPr>
            <a:normAutofit/>
          </a:bodyPr>
          <a:lstStyle/>
          <a:p>
            <a:pPr>
              <a:lnSpc>
                <a:spcPct val="125000"/>
              </a:lnSpc>
            </a:pPr>
            <a:r>
              <a:rPr lang="ko-KR" altLang="en-US" b="1" dirty="0">
                <a:latin typeface="Calibri" panose="020F0502020204030204" pitchFamily="34" charset="0"/>
                <a:cs typeface="Calibri" panose="020F0502020204030204" pitchFamily="34" charset="0"/>
              </a:rPr>
              <a:t> </a:t>
            </a:r>
            <a:r>
              <a:rPr lang="en-US" altLang="ko-KR" b="1" dirty="0">
                <a:latin typeface="Calibri" panose="020F0502020204030204" pitchFamily="34" charset="0"/>
                <a:cs typeface="Calibri" panose="020F0502020204030204" pitchFamily="34" charset="0"/>
              </a:rPr>
              <a:t>Isomorphism</a:t>
            </a:r>
          </a:p>
          <a:p>
            <a:pPr lvl="1">
              <a:lnSpc>
                <a:spcPct val="125000"/>
              </a:lnSpc>
            </a:pPr>
            <a:r>
              <a:rPr lang="en-US" altLang="ko-KR" dirty="0">
                <a:latin typeface="Calibri" panose="020F0502020204030204" pitchFamily="34" charset="0"/>
                <a:cs typeface="Calibri" panose="020F0502020204030204" pitchFamily="34" charset="0"/>
              </a:rPr>
              <a:t>Constraining process that forces one unit in a population to resemble other units that face the same set of environmental conditions</a:t>
            </a:r>
          </a:p>
          <a:p>
            <a:pPr>
              <a:lnSpc>
                <a:spcPct val="125000"/>
              </a:lnSpc>
            </a:pPr>
            <a:r>
              <a:rPr lang="en-US" altLang="ko-KR" dirty="0">
                <a:latin typeface="Calibri" panose="020F0502020204030204" pitchFamily="34" charset="0"/>
                <a:cs typeface="Calibri" panose="020F0502020204030204" pitchFamily="34" charset="0"/>
              </a:rPr>
              <a:t>Two types of isomorphism: Competitive and institutional</a:t>
            </a:r>
          </a:p>
          <a:p>
            <a:pPr>
              <a:lnSpc>
                <a:spcPct val="125000"/>
              </a:lnSpc>
            </a:pPr>
            <a:endParaRPr lang="en-US" altLang="ko-KR"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CAB2122D-E68D-44C7-AA9E-8A73E2170261}"/>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7969EBA6-4898-4402-9937-D33F907159BC}"/>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12724017-1E98-4804-8D2D-4FADC93B782D}"/>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0F6639FC-C0E2-4DD4-A255-08F424961863}"/>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F8F7D1F4-8CDE-4763-A399-AF28C6A79CEE}"/>
                  </a:ext>
                </a:extLst>
              </p:cNvPr>
              <p:cNvSpPr txBox="1"/>
              <p:nvPr/>
            </p:nvSpPr>
            <p:spPr>
              <a:xfrm>
                <a:off x="226140" y="2152162"/>
                <a:ext cx="1789471" cy="523220"/>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1. Types of Isomorphism</a:t>
                </a:r>
                <a:endParaRPr lang="ko-KR" altLang="en-US" sz="14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8CB408BA-85EA-4D98-8829-B5B4D7E243A1}"/>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E235449-34A5-4E1B-BBB6-1587BC64BF67}"/>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B86CDBF1-6968-4BF3-A6B2-48F1562553AF}"/>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DBED158-554F-4D27-8FCD-EDBB89052AA3}"/>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D5BB724C-5A40-44D9-B0FB-70618F459E31}"/>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E1EAEEFF-FB92-4A33-92D3-D5CC05D0EECE}"/>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353037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8B05-32A6-4817-8AE6-FAFAD3C4A23E}"/>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Isomorphism</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0942ED3-BE9B-45AA-82CA-C5F260AC8744}"/>
              </a:ext>
            </a:extLst>
          </p:cNvPr>
          <p:cNvSpPr>
            <a:spLocks noGrp="1"/>
          </p:cNvSpPr>
          <p:nvPr>
            <p:ph idx="1"/>
          </p:nvPr>
        </p:nvSpPr>
        <p:spPr>
          <a:xfrm>
            <a:off x="2418728" y="1825625"/>
            <a:ext cx="8935072" cy="4351338"/>
          </a:xfrm>
        </p:spPr>
        <p:txBody>
          <a:bodyPr>
            <a:normAutofit fontScale="92500" lnSpcReduction="10000"/>
          </a:bodyPr>
          <a:lstStyle/>
          <a:p>
            <a:pPr>
              <a:lnSpc>
                <a:spcPct val="125000"/>
              </a:lnSpc>
            </a:pPr>
            <a:r>
              <a:rPr lang="en-US" altLang="ko-KR" b="1" dirty="0">
                <a:latin typeface="Calibri" panose="020F0502020204030204" pitchFamily="34" charset="0"/>
                <a:cs typeface="Calibri" panose="020F0502020204030204" pitchFamily="34" charset="0"/>
              </a:rPr>
              <a:t>Competitive isomorphism</a:t>
            </a:r>
          </a:p>
          <a:p>
            <a:pPr lvl="1">
              <a:lnSpc>
                <a:spcPct val="125000"/>
              </a:lnSpc>
            </a:pPr>
            <a:r>
              <a:rPr lang="en-US" altLang="ko-KR" dirty="0">
                <a:latin typeface="Calibri" panose="020F0502020204030204" pitchFamily="34" charset="0"/>
                <a:cs typeface="Calibri" panose="020F0502020204030204" pitchFamily="34" charset="0"/>
              </a:rPr>
              <a:t>Open competition exists (Weber’s bureaucratization)</a:t>
            </a:r>
          </a:p>
          <a:p>
            <a:pPr lvl="1">
              <a:lnSpc>
                <a:spcPct val="125000"/>
              </a:lnSpc>
            </a:pPr>
            <a:r>
              <a:rPr lang="en-US" altLang="ko-KR" dirty="0">
                <a:latin typeface="Calibri" panose="020F0502020204030204" pitchFamily="34" charset="0"/>
                <a:cs typeface="Calibri" panose="020F0502020204030204" pitchFamily="34" charset="0"/>
              </a:rPr>
              <a:t>Market competition, niche change, and fitness measures. </a:t>
            </a:r>
          </a:p>
          <a:p>
            <a:pPr>
              <a:lnSpc>
                <a:spcPct val="125000"/>
              </a:lnSpc>
            </a:pPr>
            <a:r>
              <a:rPr lang="en-US" altLang="ko-KR" b="1" dirty="0">
                <a:latin typeface="Calibri" panose="020F0502020204030204" pitchFamily="34" charset="0"/>
                <a:cs typeface="Calibri" panose="020F0502020204030204" pitchFamily="34" charset="0"/>
              </a:rPr>
              <a:t>Institutional isomorphism</a:t>
            </a:r>
          </a:p>
          <a:p>
            <a:pPr lvl="1">
              <a:lnSpc>
                <a:spcPct val="125000"/>
              </a:lnSpc>
            </a:pPr>
            <a:r>
              <a:rPr lang="en-US" altLang="ko-KR" dirty="0">
                <a:latin typeface="Calibri" panose="020F0502020204030204" pitchFamily="34" charset="0"/>
                <a:cs typeface="Calibri" panose="020F0502020204030204" pitchFamily="34" charset="0"/>
              </a:rPr>
              <a:t>Organizations compete not just for resources and customers, but for political power and institutional legitimacy for social as well as economic fitness.</a:t>
            </a:r>
          </a:p>
          <a:p>
            <a:pPr lvl="1">
              <a:lnSpc>
                <a:spcPct val="125000"/>
              </a:lnSpc>
            </a:pPr>
            <a:r>
              <a:rPr lang="en-US" altLang="ko-KR" dirty="0">
                <a:solidFill>
                  <a:schemeClr val="accent2"/>
                </a:solidFill>
                <a:latin typeface="Calibri" panose="020F0502020204030204" pitchFamily="34" charset="0"/>
                <a:cs typeface="Calibri" panose="020F0502020204030204" pitchFamily="34" charset="0"/>
              </a:rPr>
              <a:t>“The major factors that organizations must take into account are other organization.”</a:t>
            </a:r>
          </a:p>
        </p:txBody>
      </p:sp>
      <p:grpSp>
        <p:nvGrpSpPr>
          <p:cNvPr id="4" name="Group 3">
            <a:extLst>
              <a:ext uri="{FF2B5EF4-FFF2-40B4-BE49-F238E27FC236}">
                <a16:creationId xmlns:a16="http://schemas.microsoft.com/office/drawing/2014/main" id="{F92DE951-BD54-4304-BFAE-F15AD2D3BFB0}"/>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77B363F8-0E92-4EA5-8956-9505D3E01091}"/>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CAB73EB5-668D-4645-87A3-43B1794E4559}"/>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32764F4A-A1CE-44CE-80CA-D8C13157B7E6}"/>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13152DCF-187A-4084-90CE-036DED5361D4}"/>
                  </a:ext>
                </a:extLst>
              </p:cNvPr>
              <p:cNvSpPr txBox="1"/>
              <p:nvPr/>
            </p:nvSpPr>
            <p:spPr>
              <a:xfrm>
                <a:off x="226140" y="2152162"/>
                <a:ext cx="1789471" cy="523220"/>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1. Types of Isomorphism</a:t>
                </a:r>
                <a:endParaRPr lang="ko-KR" altLang="en-US" sz="14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EA0F0AC9-AD91-4CEC-98DE-90B1172BC975}"/>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130B8DD-2DBD-4211-A354-944DD4E634D6}"/>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E746A870-15BB-4FB0-B338-249ABE42B9D5}"/>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4894347-6440-4576-A782-341D5B48B213}"/>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8E00F55-8305-4A75-958E-57261E767030}"/>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E5981FA4-6FFC-4B32-BB15-40AF356143F6}"/>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268116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EF4C-0926-4457-AA1B-B1C23BFA52A3}"/>
              </a:ext>
            </a:extLst>
          </p:cNvPr>
          <p:cNvSpPr>
            <a:spLocks noGrp="1"/>
          </p:cNvSpPr>
          <p:nvPr>
            <p:ph type="title"/>
          </p:nvPr>
        </p:nvSpPr>
        <p:spPr>
          <a:xfrm>
            <a:off x="2340074" y="365125"/>
            <a:ext cx="9013726" cy="1325563"/>
          </a:xfrm>
        </p:spPr>
        <p:txBody>
          <a:bodyPr>
            <a:normAutofit/>
          </a:bodyPr>
          <a:lstStyle/>
          <a:p>
            <a:r>
              <a:rPr lang="en-US" altLang="ko-KR" dirty="0">
                <a:latin typeface="Calibri" panose="020F0502020204030204" pitchFamily="34" charset="0"/>
                <a:cs typeface="Calibri" panose="020F0502020204030204" pitchFamily="34" charset="0"/>
              </a:rPr>
              <a:t>Mechanisms of Institutional Isomorphic Change</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06B1DE5-B97A-4A5B-9D86-51597329EBA3}"/>
              </a:ext>
            </a:extLst>
          </p:cNvPr>
          <p:cNvSpPr>
            <a:spLocks noGrp="1"/>
          </p:cNvSpPr>
          <p:nvPr>
            <p:ph idx="1"/>
          </p:nvPr>
        </p:nvSpPr>
        <p:spPr>
          <a:xfrm>
            <a:off x="2418728" y="1825625"/>
            <a:ext cx="8935072" cy="4351338"/>
          </a:xfrm>
        </p:spPr>
        <p:txBody>
          <a:bodyPr>
            <a:normAutofit fontScale="77500" lnSpcReduction="20000"/>
          </a:bodyPr>
          <a:lstStyle/>
          <a:p>
            <a:pPr>
              <a:lnSpc>
                <a:spcPct val="145000"/>
              </a:lnSpc>
            </a:pPr>
            <a:r>
              <a:rPr lang="en-US" altLang="ko-KR" b="1" dirty="0">
                <a:latin typeface="Calibri" panose="020F0502020204030204" pitchFamily="34" charset="0"/>
                <a:cs typeface="Calibri" panose="020F0502020204030204" pitchFamily="34" charset="0"/>
              </a:rPr>
              <a:t>Coercive isomorphism</a:t>
            </a:r>
          </a:p>
          <a:p>
            <a:pPr lvl="1">
              <a:lnSpc>
                <a:spcPct val="145000"/>
              </a:lnSpc>
            </a:pPr>
            <a:r>
              <a:rPr lang="en-US" altLang="ko-KR" dirty="0">
                <a:latin typeface="Calibri" panose="020F0502020204030204" pitchFamily="34" charset="0"/>
                <a:cs typeface="Calibri" panose="020F0502020204030204" pitchFamily="34" charset="0"/>
              </a:rPr>
              <a:t>Political influence and problem of legitimacy</a:t>
            </a:r>
          </a:p>
          <a:p>
            <a:pPr lvl="1">
              <a:lnSpc>
                <a:spcPct val="145000"/>
              </a:lnSpc>
            </a:pPr>
            <a:r>
              <a:rPr lang="en-US" altLang="ko-KR" dirty="0">
                <a:latin typeface="Calibri" panose="020F0502020204030204" pitchFamily="34" charset="0"/>
                <a:cs typeface="Calibri" panose="020F0502020204030204" pitchFamily="34" charset="0"/>
              </a:rPr>
              <a:t>ex) 52hrs work time limit</a:t>
            </a:r>
          </a:p>
          <a:p>
            <a:pPr>
              <a:lnSpc>
                <a:spcPct val="145000"/>
              </a:lnSpc>
            </a:pPr>
            <a:r>
              <a:rPr lang="en-US" altLang="ko-KR" b="1" dirty="0">
                <a:latin typeface="Calibri" panose="020F0502020204030204" pitchFamily="34" charset="0"/>
                <a:cs typeface="Calibri" panose="020F0502020204030204" pitchFamily="34" charset="0"/>
              </a:rPr>
              <a:t>Mimetic isomorphism</a:t>
            </a:r>
          </a:p>
          <a:p>
            <a:pPr lvl="1">
              <a:lnSpc>
                <a:spcPct val="145000"/>
              </a:lnSpc>
            </a:pPr>
            <a:r>
              <a:rPr lang="en-US" altLang="ko-KR" dirty="0">
                <a:latin typeface="Calibri" panose="020F0502020204030204" pitchFamily="34" charset="0"/>
                <a:cs typeface="Calibri" panose="020F0502020204030204" pitchFamily="34" charset="0"/>
              </a:rPr>
              <a:t>Standard responses to uncertainty</a:t>
            </a:r>
          </a:p>
          <a:p>
            <a:pPr lvl="1">
              <a:lnSpc>
                <a:spcPct val="145000"/>
              </a:lnSpc>
            </a:pPr>
            <a:r>
              <a:rPr lang="en-US" altLang="ko-KR" dirty="0">
                <a:latin typeface="Calibri" panose="020F0502020204030204" pitchFamily="34" charset="0"/>
                <a:cs typeface="Calibri" panose="020F0502020204030204" pitchFamily="34" charset="0"/>
              </a:rPr>
              <a:t>ex) Flexible workplace, work from home</a:t>
            </a:r>
          </a:p>
          <a:p>
            <a:pPr>
              <a:lnSpc>
                <a:spcPct val="145000"/>
              </a:lnSpc>
            </a:pPr>
            <a:r>
              <a:rPr lang="en-US" altLang="ko-KR" b="1" dirty="0">
                <a:latin typeface="Calibri" panose="020F0502020204030204" pitchFamily="34" charset="0"/>
                <a:cs typeface="Calibri" panose="020F0502020204030204" pitchFamily="34" charset="0"/>
              </a:rPr>
              <a:t>Normative isomorphism</a:t>
            </a:r>
          </a:p>
          <a:p>
            <a:pPr lvl="1">
              <a:lnSpc>
                <a:spcPct val="145000"/>
              </a:lnSpc>
            </a:pPr>
            <a:r>
              <a:rPr lang="en-US" altLang="ko-KR" dirty="0">
                <a:latin typeface="Calibri" panose="020F0502020204030204" pitchFamily="34" charset="0"/>
                <a:cs typeface="Calibri" panose="020F0502020204030204" pitchFamily="34" charset="0"/>
              </a:rPr>
              <a:t>Professionalization</a:t>
            </a:r>
          </a:p>
          <a:p>
            <a:pPr lvl="1">
              <a:lnSpc>
                <a:spcPct val="145000"/>
              </a:lnSpc>
            </a:pPr>
            <a:r>
              <a:rPr lang="en-US" altLang="ko-KR" dirty="0">
                <a:latin typeface="Calibri" panose="020F0502020204030204" pitchFamily="34" charset="0"/>
                <a:cs typeface="Calibri" panose="020F0502020204030204" pitchFamily="34" charset="0"/>
              </a:rPr>
              <a:t>ex) Gender sensitivity education</a:t>
            </a:r>
          </a:p>
        </p:txBody>
      </p:sp>
      <p:grpSp>
        <p:nvGrpSpPr>
          <p:cNvPr id="4" name="Group 3">
            <a:extLst>
              <a:ext uri="{FF2B5EF4-FFF2-40B4-BE49-F238E27FC236}">
                <a16:creationId xmlns:a16="http://schemas.microsoft.com/office/drawing/2014/main" id="{D25A0ECD-394D-49E3-92C8-52CDD59BF0BD}"/>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60C5EAF8-5ABF-4370-97AF-22EBAFCAE7EB}"/>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8B6B29F4-C065-4AF9-AEF0-CBCEFC769BDC}"/>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79FAE8CA-A757-44BD-9539-5261D7E33D4F}"/>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F7BA56E9-A4BD-43BF-8DEF-16D7E553C294}"/>
                  </a:ext>
                </a:extLst>
              </p:cNvPr>
              <p:cNvSpPr txBox="1"/>
              <p:nvPr/>
            </p:nvSpPr>
            <p:spPr>
              <a:xfrm>
                <a:off x="226140" y="2152162"/>
                <a:ext cx="1789471" cy="523220"/>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1. Types of Isomorphism</a:t>
                </a:r>
                <a:endParaRPr lang="ko-KR" altLang="en-US" sz="14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608A8DAB-D80A-46CE-A0AD-22B3C17C7684}"/>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B9EF3DDC-12AC-4F95-A044-FA931CAA49FD}"/>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AFD01E63-8BB2-4905-A6A9-22BEDA2E83EC}"/>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20700AE-DE10-4A11-A0C9-47713A522A74}"/>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0320942-D985-4920-8200-34AB51560494}"/>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CDBAC2A3-5A78-4CDB-AAFA-036725EF531B}"/>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213935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00D6-C70F-45B0-8EE4-07C260DAE37C}"/>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Coercive isomorphism</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7AC423B-EFF4-4AFC-B143-07033BAB592A}"/>
              </a:ext>
            </a:extLst>
          </p:cNvPr>
          <p:cNvSpPr>
            <a:spLocks noGrp="1"/>
          </p:cNvSpPr>
          <p:nvPr>
            <p:ph idx="1"/>
          </p:nvPr>
        </p:nvSpPr>
        <p:spPr>
          <a:xfrm>
            <a:off x="2418728" y="1825625"/>
            <a:ext cx="8935072" cy="4351338"/>
          </a:xfrm>
        </p:spPr>
        <p:txBody>
          <a:bodyPr>
            <a:normAutofit/>
          </a:bodyPr>
          <a:lstStyle/>
          <a:p>
            <a:pPr>
              <a:lnSpc>
                <a:spcPct val="125000"/>
              </a:lnSpc>
            </a:pPr>
            <a:r>
              <a:rPr lang="en-US" altLang="ko-KR" sz="2400" dirty="0">
                <a:latin typeface="Calibri" panose="020F0502020204030204" pitchFamily="34" charset="0"/>
                <a:cs typeface="Calibri" panose="020F0502020204030204" pitchFamily="34" charset="0"/>
              </a:rPr>
              <a:t>Formal and informal pressures on organizations by other organizations</a:t>
            </a:r>
          </a:p>
          <a:p>
            <a:pPr>
              <a:lnSpc>
                <a:spcPct val="125000"/>
              </a:lnSpc>
            </a:pPr>
            <a:r>
              <a:rPr lang="en-US" altLang="ko-KR" sz="2400" dirty="0">
                <a:latin typeface="Calibri" panose="020F0502020204030204" pitchFamily="34" charset="0"/>
                <a:cs typeface="Calibri" panose="020F0502020204030204" pitchFamily="34" charset="0"/>
              </a:rPr>
              <a:t>Organizational change is a direct response to government mandate</a:t>
            </a:r>
          </a:p>
          <a:p>
            <a:pPr lvl="1">
              <a:lnSpc>
                <a:spcPct val="125000"/>
              </a:lnSpc>
            </a:pPr>
            <a:r>
              <a:rPr lang="en-US" altLang="ko-KR" sz="2000" dirty="0">
                <a:latin typeface="Calibri" panose="020F0502020204030204" pitchFamily="34" charset="0"/>
                <a:cs typeface="Calibri" panose="020F0502020204030204" pitchFamily="34" charset="0"/>
              </a:rPr>
              <a:t>Environmental regulations, hire accounts, tax law requirements … </a:t>
            </a:r>
          </a:p>
          <a:p>
            <a:pPr>
              <a:lnSpc>
                <a:spcPct val="125000"/>
              </a:lnSpc>
            </a:pPr>
            <a:r>
              <a:rPr lang="en-US" altLang="ko-KR" sz="2400" dirty="0">
                <a:latin typeface="Calibri" panose="020F0502020204030204" pitchFamily="34" charset="0"/>
                <a:cs typeface="Calibri" panose="020F0502020204030204" pitchFamily="34" charset="0"/>
              </a:rPr>
              <a:t>Common legal environment affects organization’s behavior and structure</a:t>
            </a:r>
          </a:p>
          <a:p>
            <a:pPr lvl="1">
              <a:lnSpc>
                <a:spcPct val="125000"/>
              </a:lnSpc>
            </a:pPr>
            <a:r>
              <a:rPr lang="en-US" altLang="ko-KR" sz="2000" dirty="0">
                <a:latin typeface="Calibri" panose="020F0502020204030204" pitchFamily="34" charset="0"/>
                <a:cs typeface="Calibri" panose="020F0502020204030204" pitchFamily="34" charset="0"/>
              </a:rPr>
              <a:t>Budget cycle</a:t>
            </a:r>
            <a:endParaRPr lang="ko-KR" altLang="en-US" sz="20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D1D1F7ED-77F5-4FCB-A4BB-E20D39AF216E}"/>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DE6A13EE-E423-449B-98A7-566501AB8714}"/>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118AC645-5CE8-4E6B-8156-4750E22ECDF9}"/>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F9EDDC28-CFE3-496C-984E-743F98FAD68A}"/>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C9FAEBE-3108-4370-A72E-B41DB005A25E}"/>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54E3A01-2F33-4F45-A571-87F2C097E610}"/>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D1E21D91-9B94-4AF0-881E-D47A99329217}"/>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B72EE9F7-E3DB-4DA6-B10E-62FFA1EB6929}"/>
                </a:ext>
              </a:extLst>
            </p:cNvPr>
            <p:cNvSpPr txBox="1"/>
            <p:nvPr/>
          </p:nvSpPr>
          <p:spPr>
            <a:xfrm>
              <a:off x="403123" y="2690605"/>
              <a:ext cx="1612487"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1-1. Coercive</a:t>
              </a:r>
              <a:endParaRPr lang="ko-KR" alt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725ED56-F61A-4CBF-BD11-A1DA2CA8ACED}"/>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21E73D5-7661-4D79-8335-E276CFBEF319}"/>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2ABAC0CB-7E1E-4AD0-B534-FDA019709CB4}"/>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196172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00D6-C70F-45B0-8EE4-07C260DAE37C}"/>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Coercive isomorphism</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7AC423B-EFF4-4AFC-B143-07033BAB592A}"/>
              </a:ext>
            </a:extLst>
          </p:cNvPr>
          <p:cNvSpPr>
            <a:spLocks noGrp="1"/>
          </p:cNvSpPr>
          <p:nvPr>
            <p:ph idx="1"/>
          </p:nvPr>
        </p:nvSpPr>
        <p:spPr>
          <a:xfrm>
            <a:off x="2418728" y="1825625"/>
            <a:ext cx="8935072" cy="4351338"/>
          </a:xfrm>
        </p:spPr>
        <p:txBody>
          <a:bodyPr>
            <a:normAutofit/>
          </a:bodyPr>
          <a:lstStyle/>
          <a:p>
            <a:pPr>
              <a:lnSpc>
                <a:spcPct val="125000"/>
              </a:lnSpc>
            </a:pPr>
            <a:r>
              <a:rPr lang="en-US" altLang="ko-KR" sz="2400" dirty="0">
                <a:latin typeface="Calibri" panose="020F0502020204030204" pitchFamily="34" charset="0"/>
                <a:cs typeface="Calibri" panose="020F0502020204030204" pitchFamily="34" charset="0"/>
              </a:rPr>
              <a:t>Politically constructed environments</a:t>
            </a:r>
          </a:p>
          <a:p>
            <a:pPr lvl="1">
              <a:lnSpc>
                <a:spcPct val="125000"/>
              </a:lnSpc>
            </a:pPr>
            <a:r>
              <a:rPr lang="en-US" altLang="ko-KR" sz="2000" dirty="0">
                <a:latin typeface="Calibri" panose="020F0502020204030204" pitchFamily="34" charset="0"/>
                <a:cs typeface="Calibri" panose="020F0502020204030204" pitchFamily="34" charset="0"/>
              </a:rPr>
              <a:t>Political decisionmakers do not experience directly the consequences of their actions</a:t>
            </a:r>
          </a:p>
          <a:p>
            <a:pPr lvl="1">
              <a:lnSpc>
                <a:spcPct val="125000"/>
              </a:lnSpc>
            </a:pPr>
            <a:r>
              <a:rPr lang="en-US" altLang="ko-KR" sz="2000" dirty="0">
                <a:latin typeface="Calibri" panose="020F0502020204030204" pitchFamily="34" charset="0"/>
                <a:cs typeface="Calibri" panose="020F0502020204030204" pitchFamily="34" charset="0"/>
              </a:rPr>
              <a:t>Political decisions are applied across the board of entire classes of organizations, thus making such decisions less adaptive and less flexible. </a:t>
            </a:r>
            <a:endParaRPr lang="ko-KR" altLang="en-US" sz="20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D1727CA3-B631-46EF-B423-C8A5D9216EDD}"/>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22132709-F678-40B4-BEB9-FE1D0484FF4D}"/>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3984B84C-55DC-4CF8-B243-70AE8F430685}"/>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38071DE3-4FC2-4A72-8B5B-8780B2267D08}"/>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3492738D-2884-47D9-9E45-10E2C2EAAAB4}"/>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431B8F8D-94AF-4C66-B0E4-53353EC0FB40}"/>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1901D6F-ECE5-4EA7-A001-9796F3B89856}"/>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F44D93D9-D3CA-4E43-951D-6D65059CBCA2}"/>
                </a:ext>
              </a:extLst>
            </p:cNvPr>
            <p:cNvSpPr txBox="1"/>
            <p:nvPr/>
          </p:nvSpPr>
          <p:spPr>
            <a:xfrm>
              <a:off x="403123" y="2690605"/>
              <a:ext cx="1612487"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1-1. Coercive</a:t>
              </a:r>
              <a:endParaRPr lang="ko-KR" alt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01E218D-7883-4FCF-B6B5-0DE39607A0F8}"/>
                </a:ext>
              </a:extLst>
            </p:cNvPr>
            <p:cNvSpPr txBox="1"/>
            <p:nvPr/>
          </p:nvSpPr>
          <p:spPr>
            <a:xfrm>
              <a:off x="403123" y="3041431"/>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1-2. Mimetic</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38F1DFAF-946D-4F2D-BA34-5866DDFF3E6C}"/>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8CEF32F8-553D-43DF-9A37-3E76B5999467}"/>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291079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744D-2FC5-478F-A154-03EAC78EDF93}"/>
              </a:ext>
            </a:extLst>
          </p:cNvPr>
          <p:cNvSpPr>
            <a:spLocks noGrp="1"/>
          </p:cNvSpPr>
          <p:nvPr>
            <p:ph type="title"/>
          </p:nvPr>
        </p:nvSpPr>
        <p:spPr>
          <a:xfrm>
            <a:off x="2340074" y="365125"/>
            <a:ext cx="9013726" cy="1325563"/>
          </a:xfrm>
        </p:spPr>
        <p:txBody>
          <a:bodyPr/>
          <a:lstStyle/>
          <a:p>
            <a:r>
              <a:rPr lang="en-US" altLang="ko-KR" dirty="0">
                <a:latin typeface="Calibri" panose="020F0502020204030204" pitchFamily="34" charset="0"/>
                <a:cs typeface="Calibri" panose="020F0502020204030204" pitchFamily="34" charset="0"/>
              </a:rPr>
              <a:t>Mimetic processes</a:t>
            </a:r>
            <a:endParaRPr lang="ko-KR" alt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6274CB0-98BC-4108-AB30-D1B03DF5974F}"/>
              </a:ext>
            </a:extLst>
          </p:cNvPr>
          <p:cNvSpPr>
            <a:spLocks noGrp="1"/>
          </p:cNvSpPr>
          <p:nvPr>
            <p:ph idx="1"/>
          </p:nvPr>
        </p:nvSpPr>
        <p:spPr>
          <a:xfrm>
            <a:off x="2340074" y="1825625"/>
            <a:ext cx="9013726" cy="4351338"/>
          </a:xfrm>
        </p:spPr>
        <p:txBody>
          <a:bodyPr>
            <a:normAutofit fontScale="92500" lnSpcReduction="20000"/>
          </a:bodyPr>
          <a:lstStyle/>
          <a:p>
            <a:pPr>
              <a:lnSpc>
                <a:spcPct val="135000"/>
              </a:lnSpc>
            </a:pPr>
            <a:r>
              <a:rPr lang="en-US" altLang="ko-KR" sz="2400" b="1" dirty="0">
                <a:latin typeface="Calibri" panose="020F0502020204030204" pitchFamily="34" charset="0"/>
                <a:cs typeface="Calibri" panose="020F0502020204030204" pitchFamily="34" charset="0"/>
              </a:rPr>
              <a:t>Uncertainty</a:t>
            </a:r>
            <a:r>
              <a:rPr lang="en-US" altLang="ko-KR" sz="2400" dirty="0">
                <a:latin typeface="Calibri" panose="020F0502020204030204" pitchFamily="34" charset="0"/>
                <a:cs typeface="Calibri" panose="020F0502020204030204" pitchFamily="34" charset="0"/>
              </a:rPr>
              <a:t> </a:t>
            </a:r>
          </a:p>
          <a:p>
            <a:pPr lvl="1">
              <a:lnSpc>
                <a:spcPct val="135000"/>
              </a:lnSpc>
            </a:pPr>
            <a:r>
              <a:rPr lang="en-US" altLang="ko-KR" sz="2000" dirty="0">
                <a:latin typeface="Calibri" panose="020F0502020204030204" pitchFamily="34" charset="0"/>
                <a:cs typeface="Calibri" panose="020F0502020204030204" pitchFamily="34" charset="0"/>
              </a:rPr>
              <a:t>Poorly understood organizational technologies</a:t>
            </a:r>
          </a:p>
          <a:p>
            <a:pPr lvl="1">
              <a:lnSpc>
                <a:spcPct val="135000"/>
              </a:lnSpc>
            </a:pPr>
            <a:r>
              <a:rPr lang="en-US" altLang="ko-KR" sz="2000" dirty="0">
                <a:latin typeface="Calibri" panose="020F0502020204030204" pitchFamily="34" charset="0"/>
                <a:cs typeface="Calibri" panose="020F0502020204030204" pitchFamily="34" charset="0"/>
              </a:rPr>
              <a:t>Ambiguous goals</a:t>
            </a:r>
          </a:p>
          <a:p>
            <a:pPr lvl="1">
              <a:lnSpc>
                <a:spcPct val="135000"/>
              </a:lnSpc>
            </a:pPr>
            <a:r>
              <a:rPr lang="en-US" altLang="ko-KR" sz="2000" dirty="0">
                <a:latin typeface="Calibri" panose="020F0502020204030204" pitchFamily="34" charset="0"/>
                <a:cs typeface="Calibri" panose="020F0502020204030204" pitchFamily="34" charset="0"/>
              </a:rPr>
              <a:t>Uncertain environments</a:t>
            </a:r>
          </a:p>
          <a:p>
            <a:pPr marL="457200" lvl="1" indent="0">
              <a:lnSpc>
                <a:spcPct val="135000"/>
              </a:lnSpc>
              <a:buNone/>
            </a:pPr>
            <a:r>
              <a:rPr lang="en-US" altLang="ko-KR" sz="2000" dirty="0">
                <a:latin typeface="Calibri" panose="020F0502020204030204" pitchFamily="34" charset="0"/>
                <a:cs typeface="Calibri" panose="020F0502020204030204" pitchFamily="34" charset="0"/>
                <a:sym typeface="Wingdings" panose="05000000000000000000" pitchFamily="2" charset="2"/>
              </a:rPr>
              <a:t> </a:t>
            </a:r>
            <a:r>
              <a:rPr lang="en-US" altLang="ko-KR" sz="2000" dirty="0">
                <a:latin typeface="Calibri" panose="020F0502020204030204" pitchFamily="34" charset="0"/>
                <a:cs typeface="Calibri" panose="020F0502020204030204" pitchFamily="34" charset="0"/>
              </a:rPr>
              <a:t>Organizations may model themselves on other organization. </a:t>
            </a:r>
          </a:p>
          <a:p>
            <a:pPr>
              <a:lnSpc>
                <a:spcPct val="135000"/>
              </a:lnSpc>
            </a:pPr>
            <a:r>
              <a:rPr lang="en-US" altLang="ko-KR" sz="2400" b="1" dirty="0">
                <a:latin typeface="Calibri" panose="020F0502020204030204" pitchFamily="34" charset="0"/>
                <a:cs typeface="Calibri" panose="020F0502020204030204" pitchFamily="34" charset="0"/>
              </a:rPr>
              <a:t>Organization models </a:t>
            </a:r>
          </a:p>
          <a:p>
            <a:pPr lvl="1">
              <a:lnSpc>
                <a:spcPct val="135000"/>
              </a:lnSpc>
            </a:pPr>
            <a:r>
              <a:rPr lang="en-US" altLang="ko-KR" sz="2000" dirty="0">
                <a:latin typeface="Calibri" panose="020F0502020204030204" pitchFamily="34" charset="0"/>
                <a:cs typeface="Calibri" panose="020F0502020204030204" pitchFamily="34" charset="0"/>
              </a:rPr>
              <a:t>Diffuse unintentionally </a:t>
            </a:r>
          </a:p>
          <a:p>
            <a:pPr lvl="1">
              <a:lnSpc>
                <a:spcPct val="135000"/>
              </a:lnSpc>
            </a:pPr>
            <a:r>
              <a:rPr lang="en-US" altLang="ko-KR" sz="2000" dirty="0">
                <a:latin typeface="Calibri" panose="020F0502020204030204" pitchFamily="34" charset="0"/>
                <a:cs typeface="Calibri" panose="020F0502020204030204" pitchFamily="34" charset="0"/>
              </a:rPr>
              <a:t>Indirectly through employee transfer</a:t>
            </a:r>
          </a:p>
          <a:p>
            <a:pPr lvl="1">
              <a:lnSpc>
                <a:spcPct val="135000"/>
              </a:lnSpc>
            </a:pPr>
            <a:r>
              <a:rPr lang="en-US" altLang="ko-KR" sz="2000" dirty="0">
                <a:latin typeface="Calibri" panose="020F0502020204030204" pitchFamily="34" charset="0"/>
                <a:cs typeface="Calibri" panose="020F0502020204030204" pitchFamily="34" charset="0"/>
              </a:rPr>
              <a:t>Explicitly by organizations such as consulting firms or industry trade associations.</a:t>
            </a:r>
          </a:p>
          <a:p>
            <a:pPr lvl="1">
              <a:lnSpc>
                <a:spcPct val="135000"/>
              </a:lnSpc>
            </a:pPr>
            <a:r>
              <a:rPr lang="en-US" altLang="ko-KR" sz="2000" dirty="0">
                <a:latin typeface="Calibri" panose="020F0502020204030204" pitchFamily="34" charset="0"/>
                <a:cs typeface="Calibri" panose="020F0502020204030204" pitchFamily="34" charset="0"/>
              </a:rPr>
              <a:t>ex) Japan’s modernize in 19C</a:t>
            </a:r>
          </a:p>
        </p:txBody>
      </p:sp>
      <p:grpSp>
        <p:nvGrpSpPr>
          <p:cNvPr id="4" name="Group 3">
            <a:extLst>
              <a:ext uri="{FF2B5EF4-FFF2-40B4-BE49-F238E27FC236}">
                <a16:creationId xmlns:a16="http://schemas.microsoft.com/office/drawing/2014/main" id="{FA4FD1D8-6F20-4BAB-8F88-CF748E8C53FE}"/>
              </a:ext>
            </a:extLst>
          </p:cNvPr>
          <p:cNvGrpSpPr/>
          <p:nvPr/>
        </p:nvGrpSpPr>
        <p:grpSpPr>
          <a:xfrm>
            <a:off x="0" y="0"/>
            <a:ext cx="2015613" cy="6858000"/>
            <a:chOff x="0" y="0"/>
            <a:chExt cx="2015613" cy="6858000"/>
          </a:xfrm>
        </p:grpSpPr>
        <p:grpSp>
          <p:nvGrpSpPr>
            <p:cNvPr id="5" name="Group 4">
              <a:extLst>
                <a:ext uri="{FF2B5EF4-FFF2-40B4-BE49-F238E27FC236}">
                  <a16:creationId xmlns:a16="http://schemas.microsoft.com/office/drawing/2014/main" id="{2ED3BED2-C199-4D9A-8B70-55475CD8488A}"/>
                </a:ext>
              </a:extLst>
            </p:cNvPr>
            <p:cNvGrpSpPr/>
            <p:nvPr/>
          </p:nvGrpSpPr>
          <p:grpSpPr>
            <a:xfrm>
              <a:off x="0" y="0"/>
              <a:ext cx="2015613" cy="6858000"/>
              <a:chOff x="0" y="0"/>
              <a:chExt cx="2015613" cy="6858000"/>
            </a:xfrm>
          </p:grpSpPr>
          <p:sp>
            <p:nvSpPr>
              <p:cNvPr id="9" name="Rectangle 8">
                <a:extLst>
                  <a:ext uri="{FF2B5EF4-FFF2-40B4-BE49-F238E27FC236}">
                    <a16:creationId xmlns:a16="http://schemas.microsoft.com/office/drawing/2014/main" id="{07BFC186-F7E9-494F-A767-067B7E9CDC45}"/>
                  </a:ext>
                </a:extLst>
              </p:cNvPr>
              <p:cNvSpPr/>
              <p:nvPr/>
            </p:nvSpPr>
            <p:spPr>
              <a:xfrm>
                <a:off x="0" y="0"/>
                <a:ext cx="201561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B04AEA4A-E858-4153-8F7E-62FC96157DC7}"/>
                  </a:ext>
                </a:extLst>
              </p:cNvPr>
              <p:cNvSpPr txBox="1"/>
              <p:nvPr/>
            </p:nvSpPr>
            <p:spPr>
              <a:xfrm>
                <a:off x="324463" y="889269"/>
                <a:ext cx="169114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0. Intro</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5E777DE-E716-4118-B049-271BAD3356FE}"/>
                  </a:ext>
                </a:extLst>
              </p:cNvPr>
              <p:cNvSpPr txBox="1"/>
              <p:nvPr/>
            </p:nvSpPr>
            <p:spPr>
              <a:xfrm>
                <a:off x="226140" y="2152162"/>
                <a:ext cx="1789471" cy="523220"/>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 Types of Isomorphism</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A85E329C-4BEE-46DD-8849-8C352253E0BC}"/>
                  </a:ext>
                </a:extLst>
              </p:cNvPr>
              <p:cNvSpPr txBox="1"/>
              <p:nvPr/>
            </p:nvSpPr>
            <p:spPr>
              <a:xfrm>
                <a:off x="226137" y="4250297"/>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2. Hypothesis</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5928D55-8727-43AE-B35B-F03EF0178074}"/>
                  </a:ext>
                </a:extLst>
              </p:cNvPr>
              <p:cNvSpPr txBox="1"/>
              <p:nvPr/>
            </p:nvSpPr>
            <p:spPr>
              <a:xfrm>
                <a:off x="226137" y="5293454"/>
                <a:ext cx="1789471"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3. Conclusion</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5547EBA2-72C3-452C-9DF2-C1326E2420A5}"/>
                </a:ext>
              </a:extLst>
            </p:cNvPr>
            <p:cNvSpPr txBox="1"/>
            <p:nvPr/>
          </p:nvSpPr>
          <p:spPr>
            <a:xfrm>
              <a:off x="403123" y="2690605"/>
              <a:ext cx="1612487"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1-1. Coercive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7F71D31-A194-4E97-A124-97488CFAF75C}"/>
                </a:ext>
              </a:extLst>
            </p:cNvPr>
            <p:cNvSpPr txBox="1"/>
            <p:nvPr/>
          </p:nvSpPr>
          <p:spPr>
            <a:xfrm>
              <a:off x="403123" y="3041431"/>
              <a:ext cx="1612488" cy="307777"/>
            </a:xfrm>
            <a:prstGeom prst="rect">
              <a:avLst/>
            </a:prstGeom>
            <a:noFill/>
          </p:spPr>
          <p:txBody>
            <a:bodyPr wrap="square" rtlCol="0">
              <a:spAutoFit/>
            </a:bodyPr>
            <a:lstStyle/>
            <a:p>
              <a:r>
                <a:rPr lang="en-US" altLang="ko-KR" sz="1400" dirty="0">
                  <a:latin typeface="Calibri" panose="020F0502020204030204" pitchFamily="34" charset="0"/>
                  <a:cs typeface="Calibri" panose="020F0502020204030204" pitchFamily="34" charset="0"/>
                </a:rPr>
                <a:t>1-2. Mimetic</a:t>
              </a:r>
              <a:endParaRPr lang="ko-KR" altLang="en-US" sz="1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E9DBE1C-1308-455B-A9D7-5F915CAAC501}"/>
                </a:ext>
              </a:extLst>
            </p:cNvPr>
            <p:cNvSpPr txBox="1"/>
            <p:nvPr/>
          </p:nvSpPr>
          <p:spPr>
            <a:xfrm>
              <a:off x="403120" y="3391225"/>
              <a:ext cx="1612488" cy="307777"/>
            </a:xfrm>
            <a:prstGeom prst="rect">
              <a:avLst/>
            </a:prstGeom>
            <a:noFill/>
          </p:spPr>
          <p:txBody>
            <a:bodyPr wrap="square" rtlCol="0">
              <a:spAutoFit/>
            </a:bodyPr>
            <a:lstStyle/>
            <a:p>
              <a:r>
                <a:rPr lang="en-US" altLang="ko-KR" sz="1400" dirty="0">
                  <a:solidFill>
                    <a:schemeClr val="bg2">
                      <a:lumMod val="75000"/>
                    </a:schemeClr>
                  </a:solidFill>
                  <a:latin typeface="Calibri" panose="020F0502020204030204" pitchFamily="34" charset="0"/>
                  <a:cs typeface="Calibri" panose="020F0502020204030204" pitchFamily="34" charset="0"/>
                </a:rPr>
                <a:t>1-3. Normative</a:t>
              </a:r>
              <a:endParaRPr lang="ko-KR" altLang="en-US" sz="1400" dirty="0">
                <a:solidFill>
                  <a:schemeClr val="bg2">
                    <a:lumMod val="75000"/>
                  </a:schemeClr>
                </a:solidFill>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084AFEFA-EBBD-4234-B388-9C6F48A799EC}"/>
              </a:ext>
            </a:extLst>
          </p:cNvPr>
          <p:cNvSpPr txBox="1"/>
          <p:nvPr/>
        </p:nvSpPr>
        <p:spPr>
          <a:xfrm>
            <a:off x="8829368" y="-645"/>
            <a:ext cx="3362632" cy="461665"/>
          </a:xfrm>
          <a:prstGeom prst="rect">
            <a:avLst/>
          </a:prstGeom>
          <a:noFill/>
        </p:spPr>
        <p:txBody>
          <a:bodyPr wrap="square" rtlCol="0">
            <a:spAutoFit/>
          </a:bodyPr>
          <a:lstStyle/>
          <a:p>
            <a:pPr algn="r"/>
            <a:r>
              <a:rPr lang="en-US" altLang="ko-KR" sz="1200" dirty="0">
                <a:solidFill>
                  <a:schemeClr val="accent2"/>
                </a:solidFill>
                <a:latin typeface="Calibri" panose="020F0502020204030204" pitchFamily="34" charset="0"/>
                <a:cs typeface="Calibri" panose="020F0502020204030204" pitchFamily="34" charset="0"/>
              </a:rPr>
              <a:t>The Iron Cage Revisited: Institutional Isomorphism and Collective Rationality in Organizational Field</a:t>
            </a:r>
            <a:endParaRPr lang="ko-KR" altLang="en-US" sz="1200" dirty="0">
              <a:solidFill>
                <a:schemeClr val="accent2"/>
              </a:solidFill>
            </a:endParaRPr>
          </a:p>
        </p:txBody>
      </p:sp>
    </p:spTree>
    <p:extLst>
      <p:ext uri="{BB962C8B-B14F-4D97-AF65-F5344CB8AC3E}">
        <p14:creationId xmlns:p14="http://schemas.microsoft.com/office/powerpoint/2010/main" val="639091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1554</Words>
  <Application>Microsoft Office PowerPoint</Application>
  <PresentationFormat>Widescreen</PresentationFormat>
  <Paragraphs>278</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맑은 고딕</vt:lpstr>
      <vt:lpstr>Arial</vt:lpstr>
      <vt:lpstr>Calibri</vt:lpstr>
      <vt:lpstr>Wingdings</vt:lpstr>
      <vt:lpstr>Office Theme</vt:lpstr>
      <vt:lpstr>The Iron Cage Revisited: Institutional Isomorphism and Collective Rationality in Organizational Field</vt:lpstr>
      <vt:lpstr>Iron Cage</vt:lpstr>
      <vt:lpstr>PowerPoint Presentation</vt:lpstr>
      <vt:lpstr>Isomorphism</vt:lpstr>
      <vt:lpstr>Isomorphism</vt:lpstr>
      <vt:lpstr>Mechanisms of Institutional Isomorphic Change</vt:lpstr>
      <vt:lpstr>Coercive isomorphism</vt:lpstr>
      <vt:lpstr>Coercive isomorphism</vt:lpstr>
      <vt:lpstr>Mimetic processes</vt:lpstr>
      <vt:lpstr>Mimetic processes</vt:lpstr>
      <vt:lpstr>Mimetic processes</vt:lpstr>
      <vt:lpstr>Normative pressures</vt:lpstr>
      <vt:lpstr>Normative pressures</vt:lpstr>
      <vt:lpstr>Predictors of Institutional Isomorphic Change</vt:lpstr>
      <vt:lpstr>Predictors of Institutional Isomorphic Change</vt:lpstr>
      <vt:lpstr>Implication for Social Theory</vt:lpstr>
      <vt:lpstr>Implication for Social Theory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Iron Cage Revisited: Institutional Isomorphism and Collective Rationality in Organizational Field</dc:title>
  <dc:creator>Hyunho Ha</dc:creator>
  <cp:lastModifiedBy>Hyunho Ha</cp:lastModifiedBy>
  <cp:revision>20</cp:revision>
  <dcterms:created xsi:type="dcterms:W3CDTF">2022-09-23T22:22:09Z</dcterms:created>
  <dcterms:modified xsi:type="dcterms:W3CDTF">2022-09-24T23:22:41Z</dcterms:modified>
</cp:coreProperties>
</file>