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5" r:id="rId2"/>
    <p:sldId id="316" r:id="rId3"/>
    <p:sldId id="315" r:id="rId4"/>
    <p:sldId id="341" r:id="rId5"/>
    <p:sldId id="317" r:id="rId6"/>
    <p:sldId id="318" r:id="rId7"/>
    <p:sldId id="307" r:id="rId8"/>
    <p:sldId id="310" r:id="rId9"/>
    <p:sldId id="308" r:id="rId10"/>
    <p:sldId id="309" r:id="rId11"/>
    <p:sldId id="320" r:id="rId12"/>
    <p:sldId id="311" r:id="rId13"/>
    <p:sldId id="312" r:id="rId14"/>
    <p:sldId id="313" r:id="rId15"/>
    <p:sldId id="314" r:id="rId16"/>
    <p:sldId id="334" r:id="rId17"/>
    <p:sldId id="338" r:id="rId18"/>
    <p:sldId id="337" r:id="rId19"/>
    <p:sldId id="339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BFF5F-0BEB-4742-BC76-522CD55E175D}" type="doc">
      <dgm:prSet loTypeId="urn:microsoft.com/office/officeart/2005/8/layout/cycle6" loCatId="cycle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369A73E-9798-4EEF-A7CA-88E0D4157EB4}">
      <dgm:prSet phldrT="[Text]" custT="1"/>
      <dgm:spPr/>
      <dgm:t>
        <a:bodyPr/>
        <a:lstStyle/>
        <a:p>
          <a:r>
            <a:rPr lang="en-US" sz="1800" dirty="0">
              <a:latin typeface="Gill Sans MT" panose="020B0502020104020203" pitchFamily="34" charset="0"/>
            </a:rPr>
            <a:t>Knowledge/ tech transfer</a:t>
          </a:r>
        </a:p>
      </dgm:t>
    </dgm:pt>
    <dgm:pt modelId="{53DFC665-B779-4A2F-9240-ED09236340A4}" type="parTrans" cxnId="{56DED0D4-F43C-41B9-B75C-73DEABC1595F}">
      <dgm:prSet/>
      <dgm:spPr/>
      <dgm:t>
        <a:bodyPr/>
        <a:lstStyle/>
        <a:p>
          <a:endParaRPr lang="en-US" sz="1800">
            <a:latin typeface="Gill Sans MT" panose="020B0502020104020203" pitchFamily="34" charset="0"/>
          </a:endParaRPr>
        </a:p>
      </dgm:t>
    </dgm:pt>
    <dgm:pt modelId="{525B600E-4B60-4B80-B10B-950FDE8DB70D}" type="sibTrans" cxnId="{56DED0D4-F43C-41B9-B75C-73DEABC1595F}">
      <dgm:prSet/>
      <dgm:spPr/>
      <dgm:t>
        <a:bodyPr/>
        <a:lstStyle/>
        <a:p>
          <a:endParaRPr lang="en-US" sz="1800">
            <a:latin typeface="Gill Sans MT" panose="020B0502020104020203" pitchFamily="34" charset="0"/>
          </a:endParaRPr>
        </a:p>
      </dgm:t>
    </dgm:pt>
    <dgm:pt modelId="{BD1A1647-8023-4CA2-9912-BC2F4059850D}">
      <dgm:prSet phldrT="[Text]" custT="1"/>
      <dgm:spPr/>
      <dgm:t>
        <a:bodyPr/>
        <a:lstStyle/>
        <a:p>
          <a:r>
            <a:rPr lang="en-US" sz="1800" dirty="0">
              <a:latin typeface="Gill Sans MT" panose="020B0502020104020203" pitchFamily="34" charset="0"/>
            </a:rPr>
            <a:t>Triple helix (quadruple, quintuple helix…)</a:t>
          </a:r>
        </a:p>
      </dgm:t>
    </dgm:pt>
    <dgm:pt modelId="{86078956-0613-4DA3-8D75-7F883B8D8755}" type="parTrans" cxnId="{2E7909FC-8968-4F56-AC62-BE6BB69E8B88}">
      <dgm:prSet/>
      <dgm:spPr/>
      <dgm:t>
        <a:bodyPr/>
        <a:lstStyle/>
        <a:p>
          <a:endParaRPr lang="en-US" sz="1800">
            <a:latin typeface="Gill Sans MT" panose="020B0502020104020203" pitchFamily="34" charset="0"/>
          </a:endParaRPr>
        </a:p>
      </dgm:t>
    </dgm:pt>
    <dgm:pt modelId="{0BD51149-999C-49A0-A032-8610A2E480FA}" type="sibTrans" cxnId="{2E7909FC-8968-4F56-AC62-BE6BB69E8B88}">
      <dgm:prSet/>
      <dgm:spPr/>
      <dgm:t>
        <a:bodyPr/>
        <a:lstStyle/>
        <a:p>
          <a:endParaRPr lang="en-US" sz="1800">
            <a:latin typeface="Gill Sans MT" panose="020B0502020104020203" pitchFamily="34" charset="0"/>
          </a:endParaRPr>
        </a:p>
      </dgm:t>
    </dgm:pt>
    <dgm:pt modelId="{0AC793DF-BBBB-44B8-AF01-29083D2049BE}">
      <dgm:prSet phldrT="[Text]" custT="1"/>
      <dgm:spPr/>
      <dgm:t>
        <a:bodyPr/>
        <a:lstStyle/>
        <a:p>
          <a:r>
            <a:rPr lang="en-US" sz="1800" dirty="0">
              <a:latin typeface="Gill Sans MT" panose="020B0502020104020203" pitchFamily="34" charset="0"/>
            </a:rPr>
            <a:t>Community outreach</a:t>
          </a:r>
        </a:p>
      </dgm:t>
    </dgm:pt>
    <dgm:pt modelId="{60AB8751-AE3A-4D15-A21C-01996DE7A9EF}" type="parTrans" cxnId="{1B45EFAF-E960-482D-A451-38DE05F294A6}">
      <dgm:prSet/>
      <dgm:spPr/>
      <dgm:t>
        <a:bodyPr/>
        <a:lstStyle/>
        <a:p>
          <a:endParaRPr lang="en-US" sz="1800">
            <a:latin typeface="Gill Sans MT" panose="020B0502020104020203" pitchFamily="34" charset="0"/>
          </a:endParaRPr>
        </a:p>
      </dgm:t>
    </dgm:pt>
    <dgm:pt modelId="{ABF38991-C213-4769-B962-FD0D6882DDA9}" type="sibTrans" cxnId="{1B45EFAF-E960-482D-A451-38DE05F294A6}">
      <dgm:prSet/>
      <dgm:spPr/>
      <dgm:t>
        <a:bodyPr/>
        <a:lstStyle/>
        <a:p>
          <a:endParaRPr lang="en-US" sz="1800">
            <a:latin typeface="Gill Sans MT" panose="020B0502020104020203" pitchFamily="34" charset="0"/>
          </a:endParaRPr>
        </a:p>
      </dgm:t>
    </dgm:pt>
    <dgm:pt modelId="{14878738-83F3-4A9A-918B-FEA4DA5666F3}">
      <dgm:prSet phldrT="[Text]" custT="1"/>
      <dgm:spPr/>
      <dgm:t>
        <a:bodyPr/>
        <a:lstStyle/>
        <a:p>
          <a:r>
            <a:rPr lang="en-US" sz="1800" dirty="0">
              <a:latin typeface="Gill Sans MT" panose="020B0502020104020203" pitchFamily="34" charset="0"/>
            </a:rPr>
            <a:t>Lifelong learning</a:t>
          </a:r>
        </a:p>
      </dgm:t>
    </dgm:pt>
    <dgm:pt modelId="{1BF56B20-6FB1-4B99-A890-A94C4C9EDC47}" type="parTrans" cxnId="{FD627558-F7DE-4587-B67C-CF98985ABF4C}">
      <dgm:prSet/>
      <dgm:spPr/>
      <dgm:t>
        <a:bodyPr/>
        <a:lstStyle/>
        <a:p>
          <a:endParaRPr lang="en-US" sz="1800">
            <a:latin typeface="Gill Sans MT" panose="020B0502020104020203" pitchFamily="34" charset="0"/>
          </a:endParaRPr>
        </a:p>
      </dgm:t>
    </dgm:pt>
    <dgm:pt modelId="{A8AB4298-1E7F-4DCC-8B6A-BE3D4647C1D6}" type="sibTrans" cxnId="{FD627558-F7DE-4587-B67C-CF98985ABF4C}">
      <dgm:prSet/>
      <dgm:spPr/>
      <dgm:t>
        <a:bodyPr/>
        <a:lstStyle/>
        <a:p>
          <a:endParaRPr lang="en-US" sz="1800">
            <a:latin typeface="Gill Sans MT" panose="020B0502020104020203" pitchFamily="34" charset="0"/>
          </a:endParaRPr>
        </a:p>
      </dgm:t>
    </dgm:pt>
    <dgm:pt modelId="{209EDE66-9359-469D-BB4B-E229C58FE86B}">
      <dgm:prSet phldrT="[Text]" custT="1"/>
      <dgm:spPr/>
      <dgm:t>
        <a:bodyPr/>
        <a:lstStyle/>
        <a:p>
          <a:r>
            <a:rPr lang="en-US" sz="1800" dirty="0">
              <a:latin typeface="Gill Sans MT" panose="020B0502020104020203" pitchFamily="34" charset="0"/>
            </a:rPr>
            <a:t>Entrepre-neurial university</a:t>
          </a:r>
        </a:p>
      </dgm:t>
    </dgm:pt>
    <dgm:pt modelId="{355317A7-02E2-465A-AD26-9C53575CA1ED}" type="parTrans" cxnId="{33319967-6809-4A0B-8E16-9B390AF4E24F}">
      <dgm:prSet/>
      <dgm:spPr/>
      <dgm:t>
        <a:bodyPr/>
        <a:lstStyle/>
        <a:p>
          <a:endParaRPr lang="en-US" sz="1800">
            <a:latin typeface="Gill Sans MT" panose="020B0502020104020203" pitchFamily="34" charset="0"/>
          </a:endParaRPr>
        </a:p>
      </dgm:t>
    </dgm:pt>
    <dgm:pt modelId="{58DBE8EC-C2BC-4EB0-8CEF-94C29563CC0C}" type="sibTrans" cxnId="{33319967-6809-4A0B-8E16-9B390AF4E24F}">
      <dgm:prSet/>
      <dgm:spPr/>
      <dgm:t>
        <a:bodyPr/>
        <a:lstStyle/>
        <a:p>
          <a:endParaRPr lang="en-US" sz="1800">
            <a:latin typeface="Gill Sans MT" panose="020B0502020104020203" pitchFamily="34" charset="0"/>
          </a:endParaRPr>
        </a:p>
      </dgm:t>
    </dgm:pt>
    <dgm:pt modelId="{141E77B6-002C-4274-BB04-5F203F711C81}" type="pres">
      <dgm:prSet presAssocID="{1FBBFF5F-0BEB-4742-BC76-522CD55E175D}" presName="cycle" presStyleCnt="0">
        <dgm:presLayoutVars>
          <dgm:dir/>
          <dgm:resizeHandles val="exact"/>
        </dgm:presLayoutVars>
      </dgm:prSet>
      <dgm:spPr/>
    </dgm:pt>
    <dgm:pt modelId="{48C3D863-EE2F-410B-AD7D-F9FB0F9162AB}" type="pres">
      <dgm:prSet presAssocID="{F369A73E-9798-4EEF-A7CA-88E0D4157EB4}" presName="node" presStyleLbl="node1" presStyleIdx="0" presStyleCnt="5">
        <dgm:presLayoutVars>
          <dgm:bulletEnabled val="1"/>
        </dgm:presLayoutVars>
      </dgm:prSet>
      <dgm:spPr/>
    </dgm:pt>
    <dgm:pt modelId="{E89C0105-22C2-4C78-BA26-54875A69C1A1}" type="pres">
      <dgm:prSet presAssocID="{F369A73E-9798-4EEF-A7CA-88E0D4157EB4}" presName="spNode" presStyleCnt="0"/>
      <dgm:spPr/>
    </dgm:pt>
    <dgm:pt modelId="{969DB863-FFA8-4C47-A060-BBF9F78BA7BF}" type="pres">
      <dgm:prSet presAssocID="{525B600E-4B60-4B80-B10B-950FDE8DB70D}" presName="sibTrans" presStyleLbl="sibTrans1D1" presStyleIdx="0" presStyleCnt="5"/>
      <dgm:spPr/>
    </dgm:pt>
    <dgm:pt modelId="{80FACD7E-C4A4-447B-9DA4-5012E7974F2C}" type="pres">
      <dgm:prSet presAssocID="{BD1A1647-8023-4CA2-9912-BC2F4059850D}" presName="node" presStyleLbl="node1" presStyleIdx="1" presStyleCnt="5">
        <dgm:presLayoutVars>
          <dgm:bulletEnabled val="1"/>
        </dgm:presLayoutVars>
      </dgm:prSet>
      <dgm:spPr/>
    </dgm:pt>
    <dgm:pt modelId="{7422F04B-53D0-4934-AA02-A7A17CCAB5D0}" type="pres">
      <dgm:prSet presAssocID="{BD1A1647-8023-4CA2-9912-BC2F4059850D}" presName="spNode" presStyleCnt="0"/>
      <dgm:spPr/>
    </dgm:pt>
    <dgm:pt modelId="{CA116DBE-31FC-4D76-9774-52C8037CBF03}" type="pres">
      <dgm:prSet presAssocID="{0BD51149-999C-49A0-A032-8610A2E480FA}" presName="sibTrans" presStyleLbl="sibTrans1D1" presStyleIdx="1" presStyleCnt="5"/>
      <dgm:spPr/>
    </dgm:pt>
    <dgm:pt modelId="{6473F615-E46B-4B78-B52B-F02C0123078B}" type="pres">
      <dgm:prSet presAssocID="{0AC793DF-BBBB-44B8-AF01-29083D2049BE}" presName="node" presStyleLbl="node1" presStyleIdx="2" presStyleCnt="5">
        <dgm:presLayoutVars>
          <dgm:bulletEnabled val="1"/>
        </dgm:presLayoutVars>
      </dgm:prSet>
      <dgm:spPr/>
    </dgm:pt>
    <dgm:pt modelId="{61662953-B38C-418F-B54C-B5A736EC1D7A}" type="pres">
      <dgm:prSet presAssocID="{0AC793DF-BBBB-44B8-AF01-29083D2049BE}" presName="spNode" presStyleCnt="0"/>
      <dgm:spPr/>
    </dgm:pt>
    <dgm:pt modelId="{DCAC94F9-FC72-4EF7-9590-245FDD714FEF}" type="pres">
      <dgm:prSet presAssocID="{ABF38991-C213-4769-B962-FD0D6882DDA9}" presName="sibTrans" presStyleLbl="sibTrans1D1" presStyleIdx="2" presStyleCnt="5"/>
      <dgm:spPr/>
    </dgm:pt>
    <dgm:pt modelId="{F8B63A2C-DE9F-40A6-A7A7-B0D2DA9FD377}" type="pres">
      <dgm:prSet presAssocID="{14878738-83F3-4A9A-918B-FEA4DA5666F3}" presName="node" presStyleLbl="node1" presStyleIdx="3" presStyleCnt="5">
        <dgm:presLayoutVars>
          <dgm:bulletEnabled val="1"/>
        </dgm:presLayoutVars>
      </dgm:prSet>
      <dgm:spPr/>
    </dgm:pt>
    <dgm:pt modelId="{AAAA1164-1320-42EF-B24C-588771094FE1}" type="pres">
      <dgm:prSet presAssocID="{14878738-83F3-4A9A-918B-FEA4DA5666F3}" presName="spNode" presStyleCnt="0"/>
      <dgm:spPr/>
    </dgm:pt>
    <dgm:pt modelId="{565D6208-1E49-4C72-87CE-807B14495D4C}" type="pres">
      <dgm:prSet presAssocID="{A8AB4298-1E7F-4DCC-8B6A-BE3D4647C1D6}" presName="sibTrans" presStyleLbl="sibTrans1D1" presStyleIdx="3" presStyleCnt="5"/>
      <dgm:spPr/>
    </dgm:pt>
    <dgm:pt modelId="{61EFFFA6-AFFD-43B2-BBE6-DDAD5D23CB4F}" type="pres">
      <dgm:prSet presAssocID="{209EDE66-9359-469D-BB4B-E229C58FE86B}" presName="node" presStyleLbl="node1" presStyleIdx="4" presStyleCnt="5">
        <dgm:presLayoutVars>
          <dgm:bulletEnabled val="1"/>
        </dgm:presLayoutVars>
      </dgm:prSet>
      <dgm:spPr/>
    </dgm:pt>
    <dgm:pt modelId="{CD077ED1-3CCB-415C-880D-18E969486F2E}" type="pres">
      <dgm:prSet presAssocID="{209EDE66-9359-469D-BB4B-E229C58FE86B}" presName="spNode" presStyleCnt="0"/>
      <dgm:spPr/>
    </dgm:pt>
    <dgm:pt modelId="{56CB6180-59A3-4BBA-8F02-315E05C25E52}" type="pres">
      <dgm:prSet presAssocID="{58DBE8EC-C2BC-4EB0-8CEF-94C29563CC0C}" presName="sibTrans" presStyleLbl="sibTrans1D1" presStyleIdx="4" presStyleCnt="5"/>
      <dgm:spPr/>
    </dgm:pt>
  </dgm:ptLst>
  <dgm:cxnLst>
    <dgm:cxn modelId="{896DF819-6BC3-4D81-BD4B-5E01B19796FF}" type="presOf" srcId="{1FBBFF5F-0BEB-4742-BC76-522CD55E175D}" destId="{141E77B6-002C-4274-BB04-5F203F711C81}" srcOrd="0" destOrd="0" presId="urn:microsoft.com/office/officeart/2005/8/layout/cycle6"/>
    <dgm:cxn modelId="{CB41C942-E873-48B5-B5A1-DAF6F628924A}" type="presOf" srcId="{0BD51149-999C-49A0-A032-8610A2E480FA}" destId="{CA116DBE-31FC-4D76-9774-52C8037CBF03}" srcOrd="0" destOrd="0" presId="urn:microsoft.com/office/officeart/2005/8/layout/cycle6"/>
    <dgm:cxn modelId="{B64B1544-99C5-4414-A208-CA42F39B3E2E}" type="presOf" srcId="{BD1A1647-8023-4CA2-9912-BC2F4059850D}" destId="{80FACD7E-C4A4-447B-9DA4-5012E7974F2C}" srcOrd="0" destOrd="0" presId="urn:microsoft.com/office/officeart/2005/8/layout/cycle6"/>
    <dgm:cxn modelId="{07652444-4FD2-438C-8873-AD329B86455F}" type="presOf" srcId="{F369A73E-9798-4EEF-A7CA-88E0D4157EB4}" destId="{48C3D863-EE2F-410B-AD7D-F9FB0F9162AB}" srcOrd="0" destOrd="0" presId="urn:microsoft.com/office/officeart/2005/8/layout/cycle6"/>
    <dgm:cxn modelId="{33319967-6809-4A0B-8E16-9B390AF4E24F}" srcId="{1FBBFF5F-0BEB-4742-BC76-522CD55E175D}" destId="{209EDE66-9359-469D-BB4B-E229C58FE86B}" srcOrd="4" destOrd="0" parTransId="{355317A7-02E2-465A-AD26-9C53575CA1ED}" sibTransId="{58DBE8EC-C2BC-4EB0-8CEF-94C29563CC0C}"/>
    <dgm:cxn modelId="{FD627558-F7DE-4587-B67C-CF98985ABF4C}" srcId="{1FBBFF5F-0BEB-4742-BC76-522CD55E175D}" destId="{14878738-83F3-4A9A-918B-FEA4DA5666F3}" srcOrd="3" destOrd="0" parTransId="{1BF56B20-6FB1-4B99-A890-A94C4C9EDC47}" sibTransId="{A8AB4298-1E7F-4DCC-8B6A-BE3D4647C1D6}"/>
    <dgm:cxn modelId="{811A8578-1987-4EAF-AD9C-30A34E98DF3F}" type="presOf" srcId="{ABF38991-C213-4769-B962-FD0D6882DDA9}" destId="{DCAC94F9-FC72-4EF7-9590-245FDD714FEF}" srcOrd="0" destOrd="0" presId="urn:microsoft.com/office/officeart/2005/8/layout/cycle6"/>
    <dgm:cxn modelId="{EF693393-FF4D-4008-B0B7-491BFB599170}" type="presOf" srcId="{A8AB4298-1E7F-4DCC-8B6A-BE3D4647C1D6}" destId="{565D6208-1E49-4C72-87CE-807B14495D4C}" srcOrd="0" destOrd="0" presId="urn:microsoft.com/office/officeart/2005/8/layout/cycle6"/>
    <dgm:cxn modelId="{5DC0A996-1114-4CEB-81B1-D62DA8A9B6D9}" type="presOf" srcId="{14878738-83F3-4A9A-918B-FEA4DA5666F3}" destId="{F8B63A2C-DE9F-40A6-A7A7-B0D2DA9FD377}" srcOrd="0" destOrd="0" presId="urn:microsoft.com/office/officeart/2005/8/layout/cycle6"/>
    <dgm:cxn modelId="{1B45EFAF-E960-482D-A451-38DE05F294A6}" srcId="{1FBBFF5F-0BEB-4742-BC76-522CD55E175D}" destId="{0AC793DF-BBBB-44B8-AF01-29083D2049BE}" srcOrd="2" destOrd="0" parTransId="{60AB8751-AE3A-4D15-A21C-01996DE7A9EF}" sibTransId="{ABF38991-C213-4769-B962-FD0D6882DDA9}"/>
    <dgm:cxn modelId="{EECA2DC2-4D72-41B0-B266-BD7D78E62BFD}" type="presOf" srcId="{525B600E-4B60-4B80-B10B-950FDE8DB70D}" destId="{969DB863-FFA8-4C47-A060-BBF9F78BA7BF}" srcOrd="0" destOrd="0" presId="urn:microsoft.com/office/officeart/2005/8/layout/cycle6"/>
    <dgm:cxn modelId="{93931FC4-6FB7-4EB8-AA2B-30699B47B08A}" type="presOf" srcId="{0AC793DF-BBBB-44B8-AF01-29083D2049BE}" destId="{6473F615-E46B-4B78-B52B-F02C0123078B}" srcOrd="0" destOrd="0" presId="urn:microsoft.com/office/officeart/2005/8/layout/cycle6"/>
    <dgm:cxn modelId="{56DED0D4-F43C-41B9-B75C-73DEABC1595F}" srcId="{1FBBFF5F-0BEB-4742-BC76-522CD55E175D}" destId="{F369A73E-9798-4EEF-A7CA-88E0D4157EB4}" srcOrd="0" destOrd="0" parTransId="{53DFC665-B779-4A2F-9240-ED09236340A4}" sibTransId="{525B600E-4B60-4B80-B10B-950FDE8DB70D}"/>
    <dgm:cxn modelId="{148DF0E7-F985-490C-8FB9-2D46D9CB5688}" type="presOf" srcId="{209EDE66-9359-469D-BB4B-E229C58FE86B}" destId="{61EFFFA6-AFFD-43B2-BBE6-DDAD5D23CB4F}" srcOrd="0" destOrd="0" presId="urn:microsoft.com/office/officeart/2005/8/layout/cycle6"/>
    <dgm:cxn modelId="{31E74BEE-0C81-481E-8E42-EEF5D96E05F9}" type="presOf" srcId="{58DBE8EC-C2BC-4EB0-8CEF-94C29563CC0C}" destId="{56CB6180-59A3-4BBA-8F02-315E05C25E52}" srcOrd="0" destOrd="0" presId="urn:microsoft.com/office/officeart/2005/8/layout/cycle6"/>
    <dgm:cxn modelId="{2E7909FC-8968-4F56-AC62-BE6BB69E8B88}" srcId="{1FBBFF5F-0BEB-4742-BC76-522CD55E175D}" destId="{BD1A1647-8023-4CA2-9912-BC2F4059850D}" srcOrd="1" destOrd="0" parTransId="{86078956-0613-4DA3-8D75-7F883B8D8755}" sibTransId="{0BD51149-999C-49A0-A032-8610A2E480FA}"/>
    <dgm:cxn modelId="{4D4EED61-FAE4-4A05-9B69-7159AC32CA05}" type="presParOf" srcId="{141E77B6-002C-4274-BB04-5F203F711C81}" destId="{48C3D863-EE2F-410B-AD7D-F9FB0F9162AB}" srcOrd="0" destOrd="0" presId="urn:microsoft.com/office/officeart/2005/8/layout/cycle6"/>
    <dgm:cxn modelId="{D48730FA-845D-405D-8E1E-6DE23A844371}" type="presParOf" srcId="{141E77B6-002C-4274-BB04-5F203F711C81}" destId="{E89C0105-22C2-4C78-BA26-54875A69C1A1}" srcOrd="1" destOrd="0" presId="urn:microsoft.com/office/officeart/2005/8/layout/cycle6"/>
    <dgm:cxn modelId="{B682E61C-074C-4421-917A-05F50BEAE48B}" type="presParOf" srcId="{141E77B6-002C-4274-BB04-5F203F711C81}" destId="{969DB863-FFA8-4C47-A060-BBF9F78BA7BF}" srcOrd="2" destOrd="0" presId="urn:microsoft.com/office/officeart/2005/8/layout/cycle6"/>
    <dgm:cxn modelId="{3882FB82-06BF-4B32-84CA-9640D63FCB93}" type="presParOf" srcId="{141E77B6-002C-4274-BB04-5F203F711C81}" destId="{80FACD7E-C4A4-447B-9DA4-5012E7974F2C}" srcOrd="3" destOrd="0" presId="urn:microsoft.com/office/officeart/2005/8/layout/cycle6"/>
    <dgm:cxn modelId="{D8F2DC20-139C-4E68-A903-D61E94C3B14A}" type="presParOf" srcId="{141E77B6-002C-4274-BB04-5F203F711C81}" destId="{7422F04B-53D0-4934-AA02-A7A17CCAB5D0}" srcOrd="4" destOrd="0" presId="urn:microsoft.com/office/officeart/2005/8/layout/cycle6"/>
    <dgm:cxn modelId="{AD12A380-E366-44A3-948B-C6F22732DB54}" type="presParOf" srcId="{141E77B6-002C-4274-BB04-5F203F711C81}" destId="{CA116DBE-31FC-4D76-9774-52C8037CBF03}" srcOrd="5" destOrd="0" presId="urn:microsoft.com/office/officeart/2005/8/layout/cycle6"/>
    <dgm:cxn modelId="{59202EDA-5B55-4B52-AF33-C907A3911918}" type="presParOf" srcId="{141E77B6-002C-4274-BB04-5F203F711C81}" destId="{6473F615-E46B-4B78-B52B-F02C0123078B}" srcOrd="6" destOrd="0" presId="urn:microsoft.com/office/officeart/2005/8/layout/cycle6"/>
    <dgm:cxn modelId="{8E3E7244-AB86-4CB3-A9D2-80863F15A5A1}" type="presParOf" srcId="{141E77B6-002C-4274-BB04-5F203F711C81}" destId="{61662953-B38C-418F-B54C-B5A736EC1D7A}" srcOrd="7" destOrd="0" presId="urn:microsoft.com/office/officeart/2005/8/layout/cycle6"/>
    <dgm:cxn modelId="{B548701A-8622-4B30-A5D2-8EFDA3F18406}" type="presParOf" srcId="{141E77B6-002C-4274-BB04-5F203F711C81}" destId="{DCAC94F9-FC72-4EF7-9590-245FDD714FEF}" srcOrd="8" destOrd="0" presId="urn:microsoft.com/office/officeart/2005/8/layout/cycle6"/>
    <dgm:cxn modelId="{6B83294E-DC0C-463F-ABD8-E99E7012D3CE}" type="presParOf" srcId="{141E77B6-002C-4274-BB04-5F203F711C81}" destId="{F8B63A2C-DE9F-40A6-A7A7-B0D2DA9FD377}" srcOrd="9" destOrd="0" presId="urn:microsoft.com/office/officeart/2005/8/layout/cycle6"/>
    <dgm:cxn modelId="{201ABE6C-072A-4759-B224-9BC55B1992A5}" type="presParOf" srcId="{141E77B6-002C-4274-BB04-5F203F711C81}" destId="{AAAA1164-1320-42EF-B24C-588771094FE1}" srcOrd="10" destOrd="0" presId="urn:microsoft.com/office/officeart/2005/8/layout/cycle6"/>
    <dgm:cxn modelId="{8AFE2B03-2D30-4B8D-9E5D-6BA21DEE051E}" type="presParOf" srcId="{141E77B6-002C-4274-BB04-5F203F711C81}" destId="{565D6208-1E49-4C72-87CE-807B14495D4C}" srcOrd="11" destOrd="0" presId="urn:microsoft.com/office/officeart/2005/8/layout/cycle6"/>
    <dgm:cxn modelId="{E414DF20-2FAF-4BA0-9506-0D42568B4AA2}" type="presParOf" srcId="{141E77B6-002C-4274-BB04-5F203F711C81}" destId="{61EFFFA6-AFFD-43B2-BBE6-DDAD5D23CB4F}" srcOrd="12" destOrd="0" presId="urn:microsoft.com/office/officeart/2005/8/layout/cycle6"/>
    <dgm:cxn modelId="{3ECC918D-9363-4A71-93FE-13C4E90F5E2E}" type="presParOf" srcId="{141E77B6-002C-4274-BB04-5F203F711C81}" destId="{CD077ED1-3CCB-415C-880D-18E969486F2E}" srcOrd="13" destOrd="0" presId="urn:microsoft.com/office/officeart/2005/8/layout/cycle6"/>
    <dgm:cxn modelId="{4FB3E1E5-83F0-46C4-9F2A-1EBC60217BF4}" type="presParOf" srcId="{141E77B6-002C-4274-BB04-5F203F711C81}" destId="{56CB6180-59A3-4BBA-8F02-315E05C25E5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5885-5EC8-475B-A21B-C96AB6FBAF75}" type="doc">
      <dgm:prSet loTypeId="urn:microsoft.com/office/officeart/2005/8/layout/cycle8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EDCF47B-5822-434F-B9FB-FCA86D028343}">
      <dgm:prSet phldrT="[Text]" custT="1"/>
      <dgm:spPr/>
      <dgm:t>
        <a:bodyPr/>
        <a:lstStyle/>
        <a:p>
          <a:pPr algn="ctr"/>
          <a:r>
            <a:rPr lang="en-US" sz="2400" dirty="0">
              <a:latin typeface="Gill Sans MT" panose="020B0502020104020203" pitchFamily="34" charset="0"/>
            </a:rPr>
            <a:t>RRI in HEI</a:t>
          </a:r>
        </a:p>
      </dgm:t>
    </dgm:pt>
    <dgm:pt modelId="{0590CDE3-F78E-4396-9103-CA1D21B86D8A}" type="sibTrans" cxnId="{20CF0D05-8686-466E-9768-AFA52C0A4237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B6F72EFD-F949-4879-9977-791E4578A8F5}" type="parTrans" cxnId="{20CF0D05-8686-466E-9768-AFA52C0A4237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508762A8-A437-4FB1-9AD8-5BB08648DB2E}">
      <dgm:prSet phldrT="[Text]" custT="1"/>
      <dgm:spPr/>
      <dgm:t>
        <a:bodyPr/>
        <a:lstStyle/>
        <a:p>
          <a:pPr algn="ctr"/>
          <a:r>
            <a:rPr lang="en-US" sz="1800" dirty="0">
              <a:latin typeface="Gill Sans MT" panose="020B0502020104020203" pitchFamily="34" charset="0"/>
            </a:rPr>
            <a:t>Diversity &amp; Inclusion</a:t>
          </a:r>
        </a:p>
      </dgm:t>
    </dgm:pt>
    <dgm:pt modelId="{07ABAE4D-2894-4E93-BBFC-E3D190C0B834}" type="sibTrans" cxnId="{87FAE2DE-70D9-46DC-A972-E893586B2D07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D205FE42-AC69-4FC3-8F96-67D36B76C3AD}" type="parTrans" cxnId="{87FAE2DE-70D9-46DC-A972-E893586B2D07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8B67F4FE-5A90-4B17-94B3-DA20E8C6E2E3}">
      <dgm:prSet phldrT="[Text]" custT="1"/>
      <dgm:spPr/>
      <dgm:t>
        <a:bodyPr/>
        <a:lstStyle/>
        <a:p>
          <a:pPr algn="ctr"/>
          <a:r>
            <a:rPr lang="en-US" sz="1800" dirty="0">
              <a:latin typeface="Gill Sans MT" panose="020B0502020104020203" pitchFamily="34" charset="0"/>
            </a:rPr>
            <a:t>Anticipation &amp; Reflection</a:t>
          </a:r>
        </a:p>
      </dgm:t>
    </dgm:pt>
    <dgm:pt modelId="{02BBEEDA-3B72-43D1-8EC8-3578CE854547}" type="sibTrans" cxnId="{8424A618-9CF5-4295-9A6B-C71938DA963F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0A7F396B-A1F3-4CF5-B5A4-3AFFFB2BD495}" type="parTrans" cxnId="{8424A618-9CF5-4295-9A6B-C71938DA963F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F38B6D7A-15C7-4874-8642-0E8AF60B05A2}">
      <dgm:prSet phldrT="[Text]" custT="1"/>
      <dgm:spPr/>
      <dgm:t>
        <a:bodyPr/>
        <a:lstStyle/>
        <a:p>
          <a:pPr algn="ctr"/>
          <a:r>
            <a:rPr lang="en-US" sz="1800" dirty="0">
              <a:latin typeface="Gill Sans MT" panose="020B0502020104020203" pitchFamily="34" charset="0"/>
            </a:rPr>
            <a:t>Responsiveness &amp; Adaptive Change</a:t>
          </a:r>
        </a:p>
      </dgm:t>
    </dgm:pt>
    <dgm:pt modelId="{BA0E4D77-66FE-4624-A7D7-3213A280AADC}" type="sibTrans" cxnId="{9DF4EC7C-B6BC-4B27-BBD1-843DED1FFF73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BFB34FF6-F771-4E59-BE56-8980C72CF888}" type="parTrans" cxnId="{9DF4EC7C-B6BC-4B27-BBD1-843DED1FFF73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28116ED6-B265-4F59-85F6-DB25954B7903}">
      <dgm:prSet phldrT="[Text]" custT="1"/>
      <dgm:spPr/>
      <dgm:t>
        <a:bodyPr/>
        <a:lstStyle/>
        <a:p>
          <a:pPr algn="ctr"/>
          <a:r>
            <a:rPr lang="en-US" sz="1800" dirty="0">
              <a:latin typeface="Gill Sans MT" panose="020B0502020104020203" pitchFamily="34" charset="0"/>
            </a:rPr>
            <a:t>Openness &amp; Transparency</a:t>
          </a:r>
        </a:p>
      </dgm:t>
    </dgm:pt>
    <dgm:pt modelId="{E82FA009-BD9C-4EDE-86AD-FD5776F54902}" type="sibTrans" cxnId="{4499A003-6B00-4BE2-9B3D-C550B7158BDF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286ADC7D-07F7-44DB-98B3-F0166ECCCD22}" type="parTrans" cxnId="{4499A003-6B00-4BE2-9B3D-C550B7158BDF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8462B00A-A37B-4A56-89F7-6AAFCE268A58}" type="pres">
      <dgm:prSet presAssocID="{EF095885-5EC8-475B-A21B-C96AB6FBAF75}" presName="compositeShape" presStyleCnt="0">
        <dgm:presLayoutVars>
          <dgm:chMax val="7"/>
          <dgm:dir/>
          <dgm:resizeHandles val="exact"/>
        </dgm:presLayoutVars>
      </dgm:prSet>
      <dgm:spPr/>
    </dgm:pt>
    <dgm:pt modelId="{16B2DC38-3A45-45FF-8785-6F836AE3DBE4}" type="pres">
      <dgm:prSet presAssocID="{EF095885-5EC8-475B-A21B-C96AB6FBAF75}" presName="wedge1" presStyleLbl="node1" presStyleIdx="0" presStyleCnt="1"/>
      <dgm:spPr/>
    </dgm:pt>
    <dgm:pt modelId="{5125579C-C9D5-4E30-936F-E369AF468E66}" type="pres">
      <dgm:prSet presAssocID="{EF095885-5EC8-475B-A21B-C96AB6FBAF75}" presName="dummy1a" presStyleCnt="0"/>
      <dgm:spPr/>
    </dgm:pt>
    <dgm:pt modelId="{B2114DA7-150F-4B0A-AC86-9D5A90465734}" type="pres">
      <dgm:prSet presAssocID="{EF095885-5EC8-475B-A21B-C96AB6FBAF75}" presName="dummy1b" presStyleCnt="0"/>
      <dgm:spPr/>
    </dgm:pt>
    <dgm:pt modelId="{B31719A7-AA1F-4AAC-836D-AA02A2CFE97C}" type="pres">
      <dgm:prSet presAssocID="{EF095885-5EC8-475B-A21B-C96AB6FBAF75}" presName="wedge1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17A4248C-A7D5-4F63-B341-D1FFCF43B4A4}" type="pres">
      <dgm:prSet presAssocID="{0590CDE3-F78E-4396-9103-CA1D21B86D8A}" presName="arrowWedge1single" presStyleLbl="fgSibTrans2D1" presStyleIdx="0" presStyleCnt="1"/>
      <dgm:spPr/>
    </dgm:pt>
  </dgm:ptLst>
  <dgm:cxnLst>
    <dgm:cxn modelId="{4499A003-6B00-4BE2-9B3D-C550B7158BDF}" srcId="{CEDCF47B-5822-434F-B9FB-FCA86D028343}" destId="{28116ED6-B265-4F59-85F6-DB25954B7903}" srcOrd="3" destOrd="0" parTransId="{286ADC7D-07F7-44DB-98B3-F0166ECCCD22}" sibTransId="{E82FA009-BD9C-4EDE-86AD-FD5776F54902}"/>
    <dgm:cxn modelId="{20CF0D05-8686-466E-9768-AFA52C0A4237}" srcId="{EF095885-5EC8-475B-A21B-C96AB6FBAF75}" destId="{CEDCF47B-5822-434F-B9FB-FCA86D028343}" srcOrd="0" destOrd="0" parTransId="{B6F72EFD-F949-4879-9977-791E4578A8F5}" sibTransId="{0590CDE3-F78E-4396-9103-CA1D21B86D8A}"/>
    <dgm:cxn modelId="{23FE7B06-6A57-4B59-8DBC-D1411A6E090B}" type="presOf" srcId="{CEDCF47B-5822-434F-B9FB-FCA86D028343}" destId="{16B2DC38-3A45-45FF-8785-6F836AE3DBE4}" srcOrd="0" destOrd="0" presId="urn:microsoft.com/office/officeart/2005/8/layout/cycle8"/>
    <dgm:cxn modelId="{8424A618-9CF5-4295-9A6B-C71938DA963F}" srcId="{CEDCF47B-5822-434F-B9FB-FCA86D028343}" destId="{8B67F4FE-5A90-4B17-94B3-DA20E8C6E2E3}" srcOrd="1" destOrd="0" parTransId="{0A7F396B-A1F3-4CF5-B5A4-3AFFFB2BD495}" sibTransId="{02BBEEDA-3B72-43D1-8EC8-3578CE854547}"/>
    <dgm:cxn modelId="{FC9AF91B-4C94-475D-8148-7774A4B249BC}" type="presOf" srcId="{EF095885-5EC8-475B-A21B-C96AB6FBAF75}" destId="{8462B00A-A37B-4A56-89F7-6AAFCE268A58}" srcOrd="0" destOrd="0" presId="urn:microsoft.com/office/officeart/2005/8/layout/cycle8"/>
    <dgm:cxn modelId="{A4C25F2F-3871-4527-8794-35F85E7374CA}" type="presOf" srcId="{8B67F4FE-5A90-4B17-94B3-DA20E8C6E2E3}" destId="{B31719A7-AA1F-4AAC-836D-AA02A2CFE97C}" srcOrd="1" destOrd="2" presId="urn:microsoft.com/office/officeart/2005/8/layout/cycle8"/>
    <dgm:cxn modelId="{76262D43-7E4E-4BDC-AA61-F5C9825D2C82}" type="presOf" srcId="{28116ED6-B265-4F59-85F6-DB25954B7903}" destId="{B31719A7-AA1F-4AAC-836D-AA02A2CFE97C}" srcOrd="1" destOrd="4" presId="urn:microsoft.com/office/officeart/2005/8/layout/cycle8"/>
    <dgm:cxn modelId="{148B3244-926E-40DE-8C23-ED02159095D4}" type="presOf" srcId="{F38B6D7A-15C7-4874-8642-0E8AF60B05A2}" destId="{B31719A7-AA1F-4AAC-836D-AA02A2CFE97C}" srcOrd="1" destOrd="3" presId="urn:microsoft.com/office/officeart/2005/8/layout/cycle8"/>
    <dgm:cxn modelId="{9DF4EC7C-B6BC-4B27-BBD1-843DED1FFF73}" srcId="{CEDCF47B-5822-434F-B9FB-FCA86D028343}" destId="{F38B6D7A-15C7-4874-8642-0E8AF60B05A2}" srcOrd="2" destOrd="0" parTransId="{BFB34FF6-F771-4E59-BE56-8980C72CF888}" sibTransId="{BA0E4D77-66FE-4624-A7D7-3213A280AADC}"/>
    <dgm:cxn modelId="{A429EE96-CAC0-469B-B710-EB4E4BD549AB}" type="presOf" srcId="{508762A8-A437-4FB1-9AD8-5BB08648DB2E}" destId="{B31719A7-AA1F-4AAC-836D-AA02A2CFE97C}" srcOrd="1" destOrd="1" presId="urn:microsoft.com/office/officeart/2005/8/layout/cycle8"/>
    <dgm:cxn modelId="{6AE9CAC0-A781-4344-A548-A354677C64E4}" type="presOf" srcId="{F38B6D7A-15C7-4874-8642-0E8AF60B05A2}" destId="{16B2DC38-3A45-45FF-8785-6F836AE3DBE4}" srcOrd="0" destOrd="3" presId="urn:microsoft.com/office/officeart/2005/8/layout/cycle8"/>
    <dgm:cxn modelId="{870235CE-1EE6-4AB5-9013-2AAEFD266EB6}" type="presOf" srcId="{CEDCF47B-5822-434F-B9FB-FCA86D028343}" destId="{B31719A7-AA1F-4AAC-836D-AA02A2CFE97C}" srcOrd="1" destOrd="0" presId="urn:microsoft.com/office/officeart/2005/8/layout/cycle8"/>
    <dgm:cxn modelId="{4116EADC-CE49-4204-A41B-DA27A22F9122}" type="presOf" srcId="{28116ED6-B265-4F59-85F6-DB25954B7903}" destId="{16B2DC38-3A45-45FF-8785-6F836AE3DBE4}" srcOrd="0" destOrd="4" presId="urn:microsoft.com/office/officeart/2005/8/layout/cycle8"/>
    <dgm:cxn modelId="{87FAE2DE-70D9-46DC-A972-E893586B2D07}" srcId="{CEDCF47B-5822-434F-B9FB-FCA86D028343}" destId="{508762A8-A437-4FB1-9AD8-5BB08648DB2E}" srcOrd="0" destOrd="0" parTransId="{D205FE42-AC69-4FC3-8F96-67D36B76C3AD}" sibTransId="{07ABAE4D-2894-4E93-BBFC-E3D190C0B834}"/>
    <dgm:cxn modelId="{4E9853E3-45CF-47AB-9D1A-ECEF06BBF26C}" type="presOf" srcId="{508762A8-A437-4FB1-9AD8-5BB08648DB2E}" destId="{16B2DC38-3A45-45FF-8785-6F836AE3DBE4}" srcOrd="0" destOrd="1" presId="urn:microsoft.com/office/officeart/2005/8/layout/cycle8"/>
    <dgm:cxn modelId="{CF7C8CF6-55A3-4F37-9144-833E10DF2E77}" type="presOf" srcId="{8B67F4FE-5A90-4B17-94B3-DA20E8C6E2E3}" destId="{16B2DC38-3A45-45FF-8785-6F836AE3DBE4}" srcOrd="0" destOrd="2" presId="urn:microsoft.com/office/officeart/2005/8/layout/cycle8"/>
    <dgm:cxn modelId="{CC8B96DE-C127-499A-9463-48FB80667C3B}" type="presParOf" srcId="{8462B00A-A37B-4A56-89F7-6AAFCE268A58}" destId="{16B2DC38-3A45-45FF-8785-6F836AE3DBE4}" srcOrd="0" destOrd="0" presId="urn:microsoft.com/office/officeart/2005/8/layout/cycle8"/>
    <dgm:cxn modelId="{55DCEECC-B2A1-4BEF-A78F-06920CE11273}" type="presParOf" srcId="{8462B00A-A37B-4A56-89F7-6AAFCE268A58}" destId="{5125579C-C9D5-4E30-936F-E369AF468E66}" srcOrd="1" destOrd="0" presId="urn:microsoft.com/office/officeart/2005/8/layout/cycle8"/>
    <dgm:cxn modelId="{09104C64-D2DD-4A51-999E-5C82C4D50892}" type="presParOf" srcId="{8462B00A-A37B-4A56-89F7-6AAFCE268A58}" destId="{B2114DA7-150F-4B0A-AC86-9D5A90465734}" srcOrd="2" destOrd="0" presId="urn:microsoft.com/office/officeart/2005/8/layout/cycle8"/>
    <dgm:cxn modelId="{B7D52DAB-4418-4B6B-9038-C6D23CF29024}" type="presParOf" srcId="{8462B00A-A37B-4A56-89F7-6AAFCE268A58}" destId="{B31719A7-AA1F-4AAC-836D-AA02A2CFE97C}" srcOrd="3" destOrd="0" presId="urn:microsoft.com/office/officeart/2005/8/layout/cycle8"/>
    <dgm:cxn modelId="{4E357274-91DE-429B-B8F5-3211EE36AB48}" type="presParOf" srcId="{8462B00A-A37B-4A56-89F7-6AAFCE268A58}" destId="{17A4248C-A7D5-4F63-B341-D1FFCF43B4A4}" srcOrd="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3D863-EE2F-410B-AD7D-F9FB0F9162AB}">
      <dsp:nvSpPr>
        <dsp:cNvPr id="0" name=""/>
        <dsp:cNvSpPr/>
      </dsp:nvSpPr>
      <dsp:spPr>
        <a:xfrm>
          <a:off x="1821756" y="154700"/>
          <a:ext cx="1474397" cy="95835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Knowledge/ tech transfer</a:t>
          </a:r>
        </a:p>
      </dsp:txBody>
      <dsp:txXfrm>
        <a:off x="1868539" y="201483"/>
        <a:ext cx="1380831" cy="864792"/>
      </dsp:txXfrm>
    </dsp:sp>
    <dsp:sp modelId="{969DB863-FFA8-4C47-A060-BBF9F78BA7BF}">
      <dsp:nvSpPr>
        <dsp:cNvPr id="0" name=""/>
        <dsp:cNvSpPr/>
      </dsp:nvSpPr>
      <dsp:spPr>
        <a:xfrm>
          <a:off x="644788" y="633879"/>
          <a:ext cx="3828332" cy="3828332"/>
        </a:xfrm>
        <a:custGeom>
          <a:avLst/>
          <a:gdLst/>
          <a:ahLst/>
          <a:cxnLst/>
          <a:rect l="0" t="0" r="0" b="0"/>
          <a:pathLst>
            <a:path>
              <a:moveTo>
                <a:pt x="2661487" y="151910"/>
              </a:moveTo>
              <a:arcTo wR="1914166" hR="1914166" stAng="17578822" swAng="196080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ACD7E-C4A4-447B-9DA4-5012E7974F2C}">
      <dsp:nvSpPr>
        <dsp:cNvPr id="0" name=""/>
        <dsp:cNvSpPr/>
      </dsp:nvSpPr>
      <dsp:spPr>
        <a:xfrm>
          <a:off x="3642236" y="1477357"/>
          <a:ext cx="1474397" cy="95835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Triple helix (quadruple, quintuple helix…)</a:t>
          </a:r>
        </a:p>
      </dsp:txBody>
      <dsp:txXfrm>
        <a:off x="3689019" y="1524140"/>
        <a:ext cx="1380831" cy="864792"/>
      </dsp:txXfrm>
    </dsp:sp>
    <dsp:sp modelId="{CA116DBE-31FC-4D76-9774-52C8037CBF03}">
      <dsp:nvSpPr>
        <dsp:cNvPr id="0" name=""/>
        <dsp:cNvSpPr/>
      </dsp:nvSpPr>
      <dsp:spPr>
        <a:xfrm>
          <a:off x="644788" y="633879"/>
          <a:ext cx="3828332" cy="3828332"/>
        </a:xfrm>
        <a:custGeom>
          <a:avLst/>
          <a:gdLst/>
          <a:ahLst/>
          <a:cxnLst/>
          <a:rect l="0" t="0" r="0" b="0"/>
          <a:pathLst>
            <a:path>
              <a:moveTo>
                <a:pt x="3825713" y="1814068"/>
              </a:moveTo>
              <a:arcTo wR="1914166" hR="1914166" stAng="21420147" swAng="219573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3F615-E46B-4B78-B52B-F02C0123078B}">
      <dsp:nvSpPr>
        <dsp:cNvPr id="0" name=""/>
        <dsp:cNvSpPr/>
      </dsp:nvSpPr>
      <dsp:spPr>
        <a:xfrm>
          <a:off x="2946874" y="3617460"/>
          <a:ext cx="1474397" cy="95835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Community outreach</a:t>
          </a:r>
        </a:p>
      </dsp:txBody>
      <dsp:txXfrm>
        <a:off x="2993657" y="3664243"/>
        <a:ext cx="1380831" cy="864792"/>
      </dsp:txXfrm>
    </dsp:sp>
    <dsp:sp modelId="{DCAC94F9-FC72-4EF7-9590-245FDD714FEF}">
      <dsp:nvSpPr>
        <dsp:cNvPr id="0" name=""/>
        <dsp:cNvSpPr/>
      </dsp:nvSpPr>
      <dsp:spPr>
        <a:xfrm>
          <a:off x="644788" y="633879"/>
          <a:ext cx="3828332" cy="3828332"/>
        </a:xfrm>
        <a:custGeom>
          <a:avLst/>
          <a:gdLst/>
          <a:ahLst/>
          <a:cxnLst/>
          <a:rect l="0" t="0" r="0" b="0"/>
          <a:pathLst>
            <a:path>
              <a:moveTo>
                <a:pt x="2294485" y="3790170"/>
              </a:moveTo>
              <a:arcTo wR="1914166" hR="1914166" stAng="4712390" swAng="137522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63A2C-DE9F-40A6-A7A7-B0D2DA9FD377}">
      <dsp:nvSpPr>
        <dsp:cNvPr id="0" name=""/>
        <dsp:cNvSpPr/>
      </dsp:nvSpPr>
      <dsp:spPr>
        <a:xfrm>
          <a:off x="696637" y="3617460"/>
          <a:ext cx="1474397" cy="95835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Lifelong learning</a:t>
          </a:r>
        </a:p>
      </dsp:txBody>
      <dsp:txXfrm>
        <a:off x="743420" y="3664243"/>
        <a:ext cx="1380831" cy="864792"/>
      </dsp:txXfrm>
    </dsp:sp>
    <dsp:sp modelId="{565D6208-1E49-4C72-87CE-807B14495D4C}">
      <dsp:nvSpPr>
        <dsp:cNvPr id="0" name=""/>
        <dsp:cNvSpPr/>
      </dsp:nvSpPr>
      <dsp:spPr>
        <a:xfrm>
          <a:off x="644788" y="633879"/>
          <a:ext cx="3828332" cy="3828332"/>
        </a:xfrm>
        <a:custGeom>
          <a:avLst/>
          <a:gdLst/>
          <a:ahLst/>
          <a:cxnLst/>
          <a:rect l="0" t="0" r="0" b="0"/>
          <a:pathLst>
            <a:path>
              <a:moveTo>
                <a:pt x="319781" y="2973397"/>
              </a:moveTo>
              <a:arcTo wR="1914166" hR="1914166" stAng="8784114" swAng="219573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FFFA6-AFFD-43B2-BBE6-DDAD5D23CB4F}">
      <dsp:nvSpPr>
        <dsp:cNvPr id="0" name=""/>
        <dsp:cNvSpPr/>
      </dsp:nvSpPr>
      <dsp:spPr>
        <a:xfrm>
          <a:off x="1275" y="1477357"/>
          <a:ext cx="1474397" cy="95835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Entrepre-neurial university</a:t>
          </a:r>
        </a:p>
      </dsp:txBody>
      <dsp:txXfrm>
        <a:off x="48058" y="1524140"/>
        <a:ext cx="1380831" cy="864792"/>
      </dsp:txXfrm>
    </dsp:sp>
    <dsp:sp modelId="{56CB6180-59A3-4BBA-8F02-315E05C25E52}">
      <dsp:nvSpPr>
        <dsp:cNvPr id="0" name=""/>
        <dsp:cNvSpPr/>
      </dsp:nvSpPr>
      <dsp:spPr>
        <a:xfrm>
          <a:off x="644788" y="633879"/>
          <a:ext cx="3828332" cy="3828332"/>
        </a:xfrm>
        <a:custGeom>
          <a:avLst/>
          <a:gdLst/>
          <a:ahLst/>
          <a:cxnLst/>
          <a:rect l="0" t="0" r="0" b="0"/>
          <a:pathLst>
            <a:path>
              <a:moveTo>
                <a:pt x="333621" y="834392"/>
              </a:moveTo>
              <a:arcTo wR="1914166" hR="1914166" stAng="12860374" swAng="196080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2DC38-3A45-45FF-8785-6F836AE3DBE4}">
      <dsp:nvSpPr>
        <dsp:cNvPr id="0" name=""/>
        <dsp:cNvSpPr/>
      </dsp:nvSpPr>
      <dsp:spPr>
        <a:xfrm>
          <a:off x="326108" y="330258"/>
          <a:ext cx="3424141" cy="3424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ill Sans MT" panose="020B0502020104020203" pitchFamily="34" charset="0"/>
            </a:rPr>
            <a:t>RRI in HEI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Gill Sans MT" panose="020B0502020104020203" pitchFamily="34" charset="0"/>
            </a:rPr>
            <a:t>Diversity &amp; Inclusion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Gill Sans MT" panose="020B0502020104020203" pitchFamily="34" charset="0"/>
            </a:rPr>
            <a:t>Anticipation &amp; Reflection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Gill Sans MT" panose="020B0502020104020203" pitchFamily="34" charset="0"/>
            </a:rPr>
            <a:t>Responsiveness &amp; Adaptive Change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Gill Sans MT" panose="020B0502020104020203" pitchFamily="34" charset="0"/>
            </a:rPr>
            <a:t>Openness &amp; Transparency</a:t>
          </a:r>
        </a:p>
      </dsp:txBody>
      <dsp:txXfrm>
        <a:off x="896798" y="900948"/>
        <a:ext cx="2282761" cy="2282761"/>
      </dsp:txXfrm>
    </dsp:sp>
    <dsp:sp modelId="{17A4248C-A7D5-4F63-B341-D1FFCF43B4A4}">
      <dsp:nvSpPr>
        <dsp:cNvPr id="0" name=""/>
        <dsp:cNvSpPr/>
      </dsp:nvSpPr>
      <dsp:spPr>
        <a:xfrm>
          <a:off x="132138" y="118192"/>
          <a:ext cx="3848082" cy="3848082"/>
        </a:xfrm>
        <a:prstGeom prst="circularArrow">
          <a:avLst>
            <a:gd name="adj1" fmla="val 5085"/>
            <a:gd name="adj2" fmla="val 327528"/>
            <a:gd name="adj3" fmla="val 15836328"/>
            <a:gd name="adj4" fmla="val 16236144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06DC-A66A-44CE-9A8A-BD92536E80A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EF380-4EF0-4351-9CC1-2C5E14F87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https://www.businessinsider.com/most-successful-harvard-dropouts-2014-10#composer-cole-porter-dropped-out-of-harvard-law-school-to-pursue-his-passion-for-music-6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EF380-4EF0-4351-9CC1-2C5E14F870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7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5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8564"/>
          </a:xfrm>
        </p:spPr>
        <p:txBody>
          <a:bodyPr>
            <a:normAutofit/>
          </a:bodyPr>
          <a:lstStyle>
            <a:lvl1pPr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289"/>
            <a:ext cx="10515600" cy="4641674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 sz="2500">
                <a:latin typeface="Gill Sans MT" panose="020B0502020104020203" pitchFamily="34" charset="0"/>
              </a:defRPr>
            </a:lvl2pPr>
            <a:lvl3pPr>
              <a:defRPr sz="2200"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6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4605-F82D-4C35-A3B9-25AD4EA4E0E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Universities in Innovation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4562475"/>
            <a:ext cx="10515600" cy="15001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November 3, 2022</a:t>
            </a:r>
          </a:p>
        </p:txBody>
      </p:sp>
    </p:spTree>
    <p:extLst>
      <p:ext uri="{BB962C8B-B14F-4D97-AF65-F5344CB8AC3E}">
        <p14:creationId xmlns:p14="http://schemas.microsoft.com/office/powerpoint/2010/main" val="26820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594A-88C9-42BA-9610-C1D0C9D7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F1DE-577D-4766-805D-43257A92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9"/>
            <a:ext cx="6300730" cy="4641674"/>
          </a:xfrm>
        </p:spPr>
        <p:txBody>
          <a:bodyPr/>
          <a:lstStyle/>
          <a:p>
            <a:r>
              <a:rPr lang="en-US" dirty="0"/>
              <a:t>Societal engagement (e.g., citizen science, public participation, social entrepreneurship) mentioned </a:t>
            </a:r>
            <a:r>
              <a:rPr lang="en-US" altLang="ko-KR" dirty="0"/>
              <a:t>much fewer times than knowledge/technology transfer </a:t>
            </a:r>
            <a:r>
              <a:rPr lang="en-US" dirty="0"/>
              <a:t>in  </a:t>
            </a:r>
            <a:r>
              <a:rPr lang="en-US" altLang="ko-KR" dirty="0"/>
              <a:t>the </a:t>
            </a:r>
            <a:r>
              <a:rPr lang="en-US" dirty="0"/>
              <a:t>mission statements of 73 German universities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Berghaeuser</a:t>
            </a:r>
            <a:r>
              <a:rPr lang="en-US" altLang="ko-KR" sz="2000" dirty="0"/>
              <a:t> &amp; </a:t>
            </a:r>
            <a:r>
              <a:rPr lang="en-US" altLang="ko-KR" sz="2000" dirty="0" err="1"/>
              <a:t>Hoelscher</a:t>
            </a:r>
            <a:r>
              <a:rPr lang="en-US" altLang="ko-KR" sz="2000" dirty="0"/>
              <a:t> 2019)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1D4DE-49AA-4386-B3CC-6FBBC37F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18" y="1040737"/>
            <a:ext cx="43529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5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BE78-6048-48DA-B7F3-DF47FFB6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Korean Context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BCB3-BC26-4143-A056-79AF4EB2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/>
              <a:t>Third Mission mostly equated to the entrepreneurial university (with focus on tech transfer/commercialization)</a:t>
            </a:r>
          </a:p>
          <a:p>
            <a:pPr marL="457200" indent="-457200"/>
            <a:r>
              <a:rPr lang="en-US" sz="2400" dirty="0"/>
              <a:t>Notable exception: “Research &amp; </a:t>
            </a:r>
            <a:r>
              <a:rPr lang="en-US" sz="2400" u="sng" dirty="0"/>
              <a:t>Solution</a:t>
            </a:r>
            <a:r>
              <a:rPr lang="en-US" sz="2400" dirty="0"/>
              <a:t> Development (R&amp;</a:t>
            </a:r>
            <a:r>
              <a:rPr lang="en-US" sz="2400" u="sng" dirty="0"/>
              <a:t>S</a:t>
            </a:r>
            <a:r>
              <a:rPr lang="en-US" sz="2400" dirty="0"/>
              <a:t>D) Program”</a:t>
            </a:r>
          </a:p>
          <a:p>
            <a:pPr marL="1143000" lvl="1" indent="-457200"/>
            <a:r>
              <a:rPr lang="en-US" sz="2200" dirty="0"/>
              <a:t>Launched in 2013 to promote socially driven R&amp;D by developing tech solutions for social problems</a:t>
            </a:r>
          </a:p>
          <a:p>
            <a:pPr marL="1143000" lvl="1" indent="-457200"/>
            <a:r>
              <a:rPr lang="en-US" sz="2200" dirty="0"/>
              <a:t>Yet remaining as small scale piloting and sometimes with a strong bent on “technological fix”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EB60-5F16-45B4-92E4-9F841C00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 &amp; University Social Responsibility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B136-C87D-4AD5-AE05-4304A6734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942" y="1535289"/>
            <a:ext cx="5823857" cy="4641674"/>
          </a:xfrm>
        </p:spPr>
        <p:txBody>
          <a:bodyPr/>
          <a:lstStyle/>
          <a:p>
            <a:pPr marL="457200" indent="-457200"/>
            <a:r>
              <a:rPr lang="en-US" dirty="0"/>
              <a:t>USR covering a large terrain of notions/activities/initiatives</a:t>
            </a:r>
          </a:p>
          <a:p>
            <a:pPr marL="1143000" lvl="1" indent="-457200"/>
            <a:r>
              <a:rPr lang="en-US" sz="2200" dirty="0"/>
              <a:t>SR in curriculum</a:t>
            </a:r>
          </a:p>
          <a:p>
            <a:pPr marL="1143000" lvl="1" indent="-457200"/>
            <a:r>
              <a:rPr lang="en-US" sz="2200" dirty="0"/>
              <a:t>Inculcation of SR behavior</a:t>
            </a:r>
          </a:p>
          <a:p>
            <a:pPr marL="1143000" lvl="1" indent="-457200"/>
            <a:r>
              <a:rPr lang="en-US" sz="2200" dirty="0"/>
              <a:t>SR in university projects</a:t>
            </a:r>
          </a:p>
          <a:p>
            <a:pPr marL="1143000" lvl="1" indent="-457200"/>
            <a:r>
              <a:rPr lang="en-US" sz="2200" dirty="0"/>
              <a:t>Collaboration with NGOs for SR</a:t>
            </a:r>
          </a:p>
          <a:p>
            <a:pPr marL="1143000" lvl="1" indent="-457200"/>
            <a:r>
              <a:rPr lang="en-US" sz="2200" dirty="0"/>
              <a:t>Stakeholder audit for USR</a:t>
            </a:r>
          </a:p>
          <a:p>
            <a:pPr marL="1143000" lvl="1" indent="-457200"/>
            <a:r>
              <a:rPr lang="en-US" sz="2200" dirty="0"/>
              <a:t>Indicator/tool development for USR</a:t>
            </a:r>
          </a:p>
          <a:p>
            <a:pPr marL="1143000" lvl="1" indent="-457200"/>
            <a:r>
              <a:rPr lang="en-US" sz="2200" dirty="0"/>
              <a:t>Integration of social development, CSR with USR</a:t>
            </a:r>
          </a:p>
          <a:p>
            <a:pPr marL="1143000" lvl="1" indent="-457200"/>
            <a:r>
              <a:rPr lang="en-US" sz="2200" dirty="0"/>
              <a:t>Sustainable/adaptable SR</a:t>
            </a:r>
          </a:p>
          <a:p>
            <a:pPr marL="1600200" lvl="2" indent="-457200"/>
            <a:r>
              <a:rPr lang="en-US" sz="1900" dirty="0"/>
              <a:t>e.g. USR Network, GUNI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C81CA-7802-4921-BA66-4C27B8897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23" y="1760626"/>
            <a:ext cx="4829175" cy="419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97775B-365A-453E-9880-F0E62B1DDE3F}"/>
              </a:ext>
            </a:extLst>
          </p:cNvPr>
          <p:cNvSpPr/>
          <p:nvPr/>
        </p:nvSpPr>
        <p:spPr>
          <a:xfrm>
            <a:off x="746127" y="5951626"/>
            <a:ext cx="2639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Gill Sans MT" panose="020B0502020104020203" pitchFamily="34" charset="0"/>
              </a:rPr>
              <a:t>(Source: Ali, et al. 2021)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4E4F24-D28A-42A8-93E7-6860B337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669" y="6176963"/>
            <a:ext cx="3093130" cy="4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9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4323-FCEA-4BB1-90F3-A2E80C1D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 &amp; Responsible Research &amp; Innovation (RRI)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BFBD1-1052-4E2A-8857-A0391016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9"/>
            <a:ext cx="6901543" cy="4641674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RRI beyond Ethical/Legal/Social Implications (ELSI)</a:t>
            </a:r>
          </a:p>
          <a:p>
            <a:pPr marL="1143000" lvl="1" indent="-457200"/>
            <a:r>
              <a:rPr lang="en-US" dirty="0"/>
              <a:t>More than ‘box ticking’ exercise</a:t>
            </a:r>
          </a:p>
          <a:p>
            <a:pPr marL="457200" indent="-457200"/>
            <a:r>
              <a:rPr lang="en-US" dirty="0"/>
              <a:t>Latest initiatives</a:t>
            </a:r>
          </a:p>
          <a:p>
            <a:pPr marL="1143000" lvl="1" indent="-457200"/>
            <a:r>
              <a:rPr lang="en-US" dirty="0"/>
              <a:t>European Universities Initiatives (ERA Policy Agenda 2022-24)</a:t>
            </a:r>
          </a:p>
          <a:p>
            <a:pPr marL="1143000" lvl="1" indent="-457200"/>
            <a:r>
              <a:rPr lang="en-US" dirty="0"/>
              <a:t>HEIRRI Project (2015~18), </a:t>
            </a:r>
            <a:r>
              <a:rPr lang="en-US" dirty="0" err="1"/>
              <a:t>NewHoRRIzon</a:t>
            </a:r>
            <a:r>
              <a:rPr lang="en-US" dirty="0"/>
              <a:t> Project (2017~21), GRACE Project (2019~21)</a:t>
            </a:r>
          </a:p>
          <a:p>
            <a:pPr marL="1143000" lvl="1" indent="-457200"/>
            <a:r>
              <a:rPr lang="en-US" dirty="0"/>
              <a:t>And more at RRI-Tools </a:t>
            </a:r>
          </a:p>
          <a:p>
            <a:pPr marL="1143000" lvl="1" indent="-457200"/>
            <a:r>
              <a:rPr lang="en-US" dirty="0"/>
              <a:t>Yet, relatively minor attention among Asian universities (though some represented in GUNI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18D33F-C679-487C-8883-E80264553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892250"/>
              </p:ext>
            </p:extLst>
          </p:nvPr>
        </p:nvGraphicFramePr>
        <p:xfrm>
          <a:off x="7739743" y="1813797"/>
          <a:ext cx="4076359" cy="408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66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E689-64F6-40F0-B6CA-773211FC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University as a Locus of “Inter-scale” Innovation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3FCE-A016-43B2-993A-736AB1FB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Need to reimagine TH not as an additional/extra mission to education and research but fundamentally integral to them</a:t>
            </a:r>
          </a:p>
          <a:p>
            <a:pPr marL="457200" indent="-457200"/>
            <a:r>
              <a:rPr lang="en-US" dirty="0"/>
              <a:t>Reinventing TH for local-global-planetary impacts (UN SDGs, Anthropocene challenges) with questions:</a:t>
            </a:r>
          </a:p>
          <a:p>
            <a:pPr marL="1143000" lvl="1" indent="-457200"/>
            <a:r>
              <a:rPr lang="en-US" dirty="0"/>
              <a:t>How to integrate knowledge generated with public funding for university research to link and tackle problems/issues/risks of local/national/global/planetary scales?</a:t>
            </a:r>
          </a:p>
          <a:p>
            <a:pPr marL="1143000" lvl="1" indent="-457200"/>
            <a:r>
              <a:rPr lang="en-US" dirty="0"/>
              <a:t>How to align visions of multiple stakeholders of universities to meet simultaneous challenges of these different scales?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E689-64F6-40F0-B6CA-773211FC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University as a Locus of “Inter-scale” Innovation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3FCE-A016-43B2-993A-736AB1FB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Need to rethink the roles of the government for greater public-good benefits of HEI-driven innovations</a:t>
            </a:r>
          </a:p>
          <a:p>
            <a:pPr marL="1143000" lvl="1" indent="-457200"/>
            <a:r>
              <a:rPr lang="en-US" dirty="0"/>
              <a:t>Not just a detached funder for prosperity but an informed delegate of citizens for wellbeing, safety, peace, and many more common goals</a:t>
            </a:r>
          </a:p>
          <a:p>
            <a:pPr marL="1143000" lvl="1" indent="-457200"/>
            <a:r>
              <a:rPr lang="en-US" dirty="0"/>
              <a:t>Re-orienting public research funding mechanisms (with re-prioritizing policies in light of inter-scale challenges)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1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1D0-483A-4254-A67B-147D9638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Virtual/Digital University in a Virtual/Digital Age?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66D452-1BE5-4259-BA59-2445BD37E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99" y="1687381"/>
            <a:ext cx="5086033" cy="3564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8B5D8A-D261-45F8-840D-C2DD634D3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779196"/>
            <a:ext cx="5261892" cy="35698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B6FC6C-2B1B-4C6C-B671-D8C5CF3BD6D7}"/>
              </a:ext>
            </a:extLst>
          </p:cNvPr>
          <p:cNvSpPr/>
          <p:nvPr/>
        </p:nvSpPr>
        <p:spPr>
          <a:xfrm>
            <a:off x="5787261" y="3240971"/>
            <a:ext cx="6174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ill Sans MT" panose="020B05020201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4411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8C79-1FBC-4853-B9D5-DE10F1AE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46" y="365126"/>
            <a:ext cx="5039754" cy="1068564"/>
          </a:xfrm>
        </p:spPr>
        <p:txBody>
          <a:bodyPr>
            <a:normAutofit fontScale="90000"/>
          </a:bodyPr>
          <a:lstStyle/>
          <a:p>
            <a:r>
              <a:rPr lang="en-US" dirty="0"/>
              <a:t>Virtual/Digital University in a Virtual/Digital Age?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37BEAC-49EB-4B94-A014-8E20C6C1B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15" y="1830015"/>
            <a:ext cx="4959653" cy="4114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90D0A6-73DF-4605-8AE1-E5E680D69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46" y="2065985"/>
            <a:ext cx="5452051" cy="3779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ACC28D-9606-4024-ABAC-8C705F54E91A}"/>
              </a:ext>
            </a:extLst>
          </p:cNvPr>
          <p:cNvSpPr/>
          <p:nvPr/>
        </p:nvSpPr>
        <p:spPr>
          <a:xfrm>
            <a:off x="5610218" y="3240970"/>
            <a:ext cx="6174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ill Sans MT" panose="020B0502020104020203" pitchFamily="34" charset="0"/>
              </a:rPr>
              <a:t>vs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C4708-8378-4289-8DA4-63274E21D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15" y="558573"/>
            <a:ext cx="1756617" cy="10685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A9448F-FA28-4A3D-B5D2-3D599D33D265}"/>
              </a:ext>
            </a:extLst>
          </p:cNvPr>
          <p:cNvSpPr/>
          <p:nvPr/>
        </p:nvSpPr>
        <p:spPr>
          <a:xfrm>
            <a:off x="469523" y="6147465"/>
            <a:ext cx="3702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https://colorwhistle.com/top-online-learning-platforms/</a:t>
            </a:r>
          </a:p>
        </p:txBody>
      </p:sp>
    </p:spTree>
    <p:extLst>
      <p:ext uri="{BB962C8B-B14F-4D97-AF65-F5344CB8AC3E}">
        <p14:creationId xmlns:p14="http://schemas.microsoft.com/office/powerpoint/2010/main" val="1050268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2751-F041-422E-AF1D-62AF68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as a Signal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BF694D-429A-4955-80F6-1A60122F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9"/>
            <a:ext cx="5528496" cy="4641674"/>
          </a:xfrm>
        </p:spPr>
        <p:txBody>
          <a:bodyPr/>
          <a:lstStyle/>
          <a:p>
            <a:r>
              <a:rPr lang="en-US" dirty="0"/>
              <a:t>Michael Spence (1973). "Job Market Signaling," </a:t>
            </a:r>
            <a:r>
              <a:rPr lang="en-US" i="1" dirty="0"/>
              <a:t>Quarterly Journal of Economics</a:t>
            </a:r>
            <a:r>
              <a:rPr lang="en-US" dirty="0"/>
              <a:t> 87/3: 355–374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“Sheepskin effect”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4DA2F85E-CCBC-4F62-B600-B32F38ED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005" y="509542"/>
            <a:ext cx="4430486" cy="58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AFED-52C6-49CC-BEAF-FEB3633E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of Sheepskin Effect…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F2D783-2BF6-42FA-BAC1-8761B7C4D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5983" y="1433690"/>
            <a:ext cx="3181350" cy="322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A309E-9D8F-4D5B-BA35-EF7CA5C39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33690"/>
            <a:ext cx="6629400" cy="4810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A54AA6-2FB0-4E80-AB2A-F6565362584F}"/>
              </a:ext>
            </a:extLst>
          </p:cNvPr>
          <p:cNvSpPr/>
          <p:nvPr/>
        </p:nvSpPr>
        <p:spPr>
          <a:xfrm>
            <a:off x="838200" y="6243815"/>
            <a:ext cx="4406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https://educationweb.com.gh/education/harvard-dropouts/</a:t>
            </a:r>
          </a:p>
        </p:txBody>
      </p:sp>
    </p:spTree>
    <p:extLst>
      <p:ext uri="{BB962C8B-B14F-4D97-AF65-F5344CB8AC3E}">
        <p14:creationId xmlns:p14="http://schemas.microsoft.com/office/powerpoint/2010/main" val="164809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B90D-6F7E-425D-8BD4-9CE2F026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Helix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CE87-57EB-420E-92A4-A9C6BA71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University research functioning increasingly as a locus in the “laboratory”</a:t>
            </a:r>
            <a:r>
              <a:rPr lang="ko-KR" altLang="en-US" dirty="0"/>
              <a:t> </a:t>
            </a:r>
            <a:r>
              <a:rPr lang="en-US" dirty="0"/>
              <a:t>of knowledge-intensive network transitions</a:t>
            </a:r>
          </a:p>
          <a:p>
            <a:r>
              <a:rPr lang="en-US" dirty="0"/>
              <a:t>Increasing salience of knowledge and research to economic development opening up a “third mission”</a:t>
            </a:r>
          </a:p>
          <a:p>
            <a:r>
              <a:rPr lang="en-US" dirty="0"/>
              <a:t>“Second academic revolution”?</a:t>
            </a:r>
          </a:p>
        </p:txBody>
      </p:sp>
    </p:spTree>
    <p:extLst>
      <p:ext uri="{BB962C8B-B14F-4D97-AF65-F5344CB8AC3E}">
        <p14:creationId xmlns:p14="http://schemas.microsoft.com/office/powerpoint/2010/main" val="3334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2751-F041-422E-AF1D-62AF68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as a Signal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99F016-9432-4776-A171-CE4135AC9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099" y="1779572"/>
            <a:ext cx="5146902" cy="4007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2ACF4-68CC-47AC-9F27-36527FE17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686" y="2209800"/>
            <a:ext cx="6115557" cy="14511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52FE0D-FBD9-4F7D-8A0E-5270D53CE5AF}"/>
              </a:ext>
            </a:extLst>
          </p:cNvPr>
          <p:cNvSpPr/>
          <p:nvPr/>
        </p:nvSpPr>
        <p:spPr>
          <a:xfrm>
            <a:off x="8388998" y="3783093"/>
            <a:ext cx="3376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https://en.wikipedia.org/wiki/Signalling_(economics)</a:t>
            </a:r>
          </a:p>
        </p:txBody>
      </p:sp>
    </p:spTree>
    <p:extLst>
      <p:ext uri="{BB962C8B-B14F-4D97-AF65-F5344CB8AC3E}">
        <p14:creationId xmlns:p14="http://schemas.microsoft.com/office/powerpoint/2010/main" val="295760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B90D-6F7E-425D-8BD4-9CE2F026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Helix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CE87-57EB-420E-92A4-A9C6BA71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Varying institutional arrangements of university-government-industry relations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2579B-A391-4F60-B502-EE070EB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1" y="2652486"/>
            <a:ext cx="3422545" cy="3095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295180-37A7-46C7-A0A3-0588B833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83" y="2309133"/>
            <a:ext cx="3390900" cy="352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F17D5-90D8-4DA1-9FCF-AA2073854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601" y="2061482"/>
            <a:ext cx="3594399" cy="41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4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E4A5-375F-4F6C-9DF8-37C98EEB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Korean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A2C4-AD36-4738-8315-04521E72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77"/>
            <a:ext cx="10515600" cy="4641674"/>
          </a:xfrm>
        </p:spPr>
        <p:txBody>
          <a:bodyPr>
            <a:normAutofit/>
          </a:bodyPr>
          <a:lstStyle/>
          <a:p>
            <a:r>
              <a:rPr lang="en-US" sz="2400" dirty="0"/>
              <a:t>Universities emerging in the 1990s as a core partner of Korean triple helix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670E016-0C15-406A-8586-9A62B77A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9" y="2350008"/>
            <a:ext cx="5863541" cy="422511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553C030-93BD-4A59-B697-AABE0ADE1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59" y="2594427"/>
            <a:ext cx="5771982" cy="3736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829B0-2B3E-47E3-9E76-937CBD786A2B}"/>
              </a:ext>
            </a:extLst>
          </p:cNvPr>
          <p:cNvSpPr txBox="1"/>
          <p:nvPr/>
        </p:nvSpPr>
        <p:spPr>
          <a:xfrm>
            <a:off x="4337958" y="6462110"/>
            <a:ext cx="438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anose="020B0606020202030204" pitchFamily="34" charset="0"/>
              </a:rPr>
              <a:t>1970s                     vs.          1990s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42DA2-B847-43B2-A60C-79AB9618A8D4}"/>
              </a:ext>
            </a:extLst>
          </p:cNvPr>
          <p:cNvSpPr/>
          <p:nvPr/>
        </p:nvSpPr>
        <p:spPr>
          <a:xfrm>
            <a:off x="7840268" y="1934509"/>
            <a:ext cx="411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Gill Sans MT" panose="020B0502020104020203" pitchFamily="34" charset="0"/>
              </a:rPr>
              <a:t>Shin, T., et al. 2012. Korea’s Strategy for Development of STI Capacity: A Historical Perspective. STEPI.</a:t>
            </a:r>
          </a:p>
        </p:txBody>
      </p:sp>
    </p:spTree>
    <p:extLst>
      <p:ext uri="{BB962C8B-B14F-4D97-AF65-F5344CB8AC3E}">
        <p14:creationId xmlns:p14="http://schemas.microsoft.com/office/powerpoint/2010/main" val="37824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51AF-2DA0-48E9-9FD3-2F7151AC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Helix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442D-F0BD-4394-96C1-4A5F5605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1535289"/>
            <a:ext cx="6934200" cy="4641674"/>
          </a:xfrm>
        </p:spPr>
        <p:txBody>
          <a:bodyPr/>
          <a:lstStyle/>
          <a:p>
            <a:r>
              <a:rPr lang="en-US" dirty="0"/>
              <a:t>NIS as a starting point when describing a system of innovation</a:t>
            </a:r>
          </a:p>
          <a:p>
            <a:r>
              <a:rPr lang="en-US" dirty="0"/>
              <a:t>New mode of knowledge production </a:t>
            </a:r>
            <a:r>
              <a:rPr lang="en-US" dirty="0">
                <a:sym typeface="Wingdings" panose="05000000000000000000" pitchFamily="2" charset="2"/>
              </a:rPr>
              <a:t> system of innovation as an “emergent” system resting on a hyper-network of disciplines, industries, and governments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4A2B5-0286-4A35-919D-3560A7C0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07" y="1309688"/>
            <a:ext cx="32385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8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2951-652B-42B9-8D46-B02C40A5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Helix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4EB7-512A-40E4-A96C-4625C531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comparative advantage of universities?</a:t>
            </a:r>
          </a:p>
          <a:p>
            <a:endParaRPr lang="en-US" dirty="0"/>
          </a:p>
          <a:p>
            <a:r>
              <a:rPr lang="en-US" dirty="0"/>
              <a:t>A university combines continuity with change, organizational and research memory with new persons and new ideas, through the passage of student generations</a:t>
            </a:r>
          </a:p>
        </p:txBody>
      </p:sp>
    </p:spTree>
    <p:extLst>
      <p:ext uri="{BB962C8B-B14F-4D97-AF65-F5344CB8AC3E}">
        <p14:creationId xmlns:p14="http://schemas.microsoft.com/office/powerpoint/2010/main" val="75504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AD55-450E-4B9C-B656-E0AA6F3A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89668"/>
            <a:ext cx="4691743" cy="1068564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Growth of R&amp;D Performed by Higher Education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6FF1-6E0A-462E-951C-19FD33DA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799"/>
            <a:ext cx="4539343" cy="3967163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en-US" sz="2400" dirty="0"/>
              <a:t>R&amp;D performed by higher education institutions (HEI) increasing most</a:t>
            </a:r>
          </a:p>
          <a:p>
            <a:pPr marL="1143000" lvl="1" indent="-457200"/>
            <a:r>
              <a:rPr lang="en-US" sz="2000" dirty="0"/>
              <a:t>2000 (Gov &gt; Business &gt; Higher Ed) </a:t>
            </a:r>
            <a:r>
              <a:rPr lang="en-US" sz="2000" dirty="0">
                <a:sym typeface="Wingdings" panose="05000000000000000000" pitchFamily="2" charset="2"/>
              </a:rPr>
              <a:t> 2020 (Business &gt; Higher Ed &gt; Gov)</a:t>
            </a:r>
          </a:p>
          <a:p>
            <a:pPr marL="457200" indent="-457200"/>
            <a:r>
              <a:rPr lang="en-US" sz="2400" dirty="0">
                <a:sym typeface="Wingdings" panose="05000000000000000000" pitchFamily="2" charset="2"/>
              </a:rPr>
              <a:t>Meaning the rise of expectations of research/innovation coming out of HEI</a:t>
            </a:r>
          </a:p>
          <a:p>
            <a:pPr marL="1143000" lvl="1" indent="-457200"/>
            <a:r>
              <a:rPr lang="en-US" sz="2000" dirty="0">
                <a:sym typeface="Wingdings" panose="05000000000000000000" pitchFamily="2" charset="2"/>
              </a:rPr>
              <a:t>Year 2020 marking the first time in which R&amp;D expenditure didn’t drop despite global recession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DC0E2-CF95-454D-9341-DF286EC4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2" y="374158"/>
            <a:ext cx="6582613" cy="62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8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11D2-7C22-498B-9B39-97C3A0C2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Korean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0CD2-1F78-414D-AF94-610F024F5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9"/>
            <a:ext cx="7038860" cy="4641674"/>
          </a:xfrm>
        </p:spPr>
        <p:txBody>
          <a:bodyPr/>
          <a:lstStyle/>
          <a:p>
            <a:pPr marL="457200" indent="-457200"/>
            <a:r>
              <a:rPr lang="en-US" sz="2400" dirty="0"/>
              <a:t>South Korea being the largest spender of R&amp;D (in terms of % of GDP), yet HERD remaining below OECD average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1D995-3A62-48BF-A491-FFD37AC7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217" y="-11758"/>
            <a:ext cx="3548831" cy="6869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7B900E-F3D6-4548-B636-DC531FFBF58F}"/>
              </a:ext>
            </a:extLst>
          </p:cNvPr>
          <p:cNvSpPr/>
          <p:nvPr/>
        </p:nvSpPr>
        <p:spPr>
          <a:xfrm>
            <a:off x="8239217" y="4963509"/>
            <a:ext cx="1692322" cy="163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5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55F4-97FF-406D-B56A-AE66CB26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Third Mission (TM)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04B3-86F5-470B-BA65-188C5610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9"/>
            <a:ext cx="5257800" cy="4641674"/>
          </a:xfrm>
        </p:spPr>
        <p:txBody>
          <a:bodyPr/>
          <a:lstStyle/>
          <a:p>
            <a:pPr marL="457200" indent="-457200"/>
            <a:r>
              <a:rPr lang="en-US" dirty="0"/>
              <a:t>Broadly defined as “contribution society”, yet nebulous in actual policies/practices </a:t>
            </a:r>
          </a:p>
          <a:p>
            <a:pPr marL="1143000" lvl="1" indent="-457200"/>
            <a:r>
              <a:rPr lang="en-US" sz="2200" dirty="0"/>
              <a:t>Still evolving</a:t>
            </a:r>
          </a:p>
          <a:p>
            <a:pPr marL="1143000" lvl="1" indent="-457200"/>
            <a:r>
              <a:rPr lang="en-US" sz="2200" dirty="0"/>
              <a:t>Difficult to measure due to heterogeneity of institutional profiles and strategies of universities</a:t>
            </a:r>
          </a:p>
          <a:p>
            <a:pPr marL="1143000" lvl="1" indent="-457200"/>
            <a:r>
              <a:rPr lang="en-US" sz="2200" dirty="0"/>
              <a:t>Often remaining to be mere statements or principles 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E2DCA0-FEDD-4D41-9AC9-043D8EB82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521145"/>
              </p:ext>
            </p:extLst>
          </p:nvPr>
        </p:nvGraphicFramePr>
        <p:xfrm>
          <a:off x="6096000" y="1197429"/>
          <a:ext cx="5117910" cy="4793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2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8940</TotalTime>
  <Words>852</Words>
  <Application>Microsoft Office PowerPoint</Application>
  <PresentationFormat>Widescreen</PresentationFormat>
  <Paragraphs>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Arial Narrow</vt:lpstr>
      <vt:lpstr>Calibri</vt:lpstr>
      <vt:lpstr>Calibri Light</vt:lpstr>
      <vt:lpstr>Gill Sans MT</vt:lpstr>
      <vt:lpstr>Wingdings</vt:lpstr>
      <vt:lpstr>Office Theme</vt:lpstr>
      <vt:lpstr>Universities in Innovation</vt:lpstr>
      <vt:lpstr>Triple Helix</vt:lpstr>
      <vt:lpstr>Triple Helix</vt:lpstr>
      <vt:lpstr>Korean Context</vt:lpstr>
      <vt:lpstr>Triple Helix</vt:lpstr>
      <vt:lpstr>Triple Helix</vt:lpstr>
      <vt:lpstr>Growth of R&amp;D Performed by Higher Education</vt:lpstr>
      <vt:lpstr>Korean Context</vt:lpstr>
      <vt:lpstr>Third Mission (TM)</vt:lpstr>
      <vt:lpstr>Third Mission</vt:lpstr>
      <vt:lpstr>Korean Context </vt:lpstr>
      <vt:lpstr>TH &amp; University Social Responsibility</vt:lpstr>
      <vt:lpstr>TH &amp; Responsible Research &amp; Innovation (RRI)</vt:lpstr>
      <vt:lpstr>University as a Locus of “Inter-scale” Innovation</vt:lpstr>
      <vt:lpstr>University as a Locus of “Inter-scale” Innovation</vt:lpstr>
      <vt:lpstr>Virtual/Digital University in a Virtual/Digital Age?</vt:lpstr>
      <vt:lpstr>Virtual/Digital University in a Virtual/Digital Age?</vt:lpstr>
      <vt:lpstr>Education as a Signal</vt:lpstr>
      <vt:lpstr>Sort of Sheepskin Effect…</vt:lpstr>
      <vt:lpstr>Education as a Signal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  BGM652E Energy Industry and R&amp;D Policy</dc:title>
  <dc:creator>syk</dc:creator>
  <cp:lastModifiedBy>syk</cp:lastModifiedBy>
  <cp:revision>274</cp:revision>
  <dcterms:created xsi:type="dcterms:W3CDTF">2021-02-28T21:49:54Z</dcterms:created>
  <dcterms:modified xsi:type="dcterms:W3CDTF">2022-11-08T07:41:51Z</dcterms:modified>
</cp:coreProperties>
</file>