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90" r:id="rId3"/>
    <p:sldId id="277" r:id="rId4"/>
    <p:sldId id="294" r:id="rId5"/>
    <p:sldId id="330" r:id="rId6"/>
    <p:sldId id="309" r:id="rId7"/>
    <p:sldId id="331" r:id="rId8"/>
    <p:sldId id="345" r:id="rId9"/>
    <p:sldId id="334" r:id="rId10"/>
    <p:sldId id="346" r:id="rId11"/>
    <p:sldId id="344" r:id="rId12"/>
    <p:sldId id="347" r:id="rId13"/>
    <p:sldId id="348" r:id="rId14"/>
    <p:sldId id="332" r:id="rId15"/>
    <p:sldId id="333" r:id="rId16"/>
    <p:sldId id="335" r:id="rId17"/>
    <p:sldId id="350" r:id="rId18"/>
    <p:sldId id="338" r:id="rId19"/>
    <p:sldId id="342" r:id="rId20"/>
    <p:sldId id="349" r:id="rId21"/>
    <p:sldId id="3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26" autoAdjust="0"/>
  </p:normalViewPr>
  <p:slideViewPr>
    <p:cSldViewPr snapToGrid="0">
      <p:cViewPr varScale="1">
        <p:scale>
          <a:sx n="63" d="100"/>
          <a:sy n="63" d="100"/>
        </p:scale>
        <p:origin x="1426" y="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lv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lvl="0"/>
            <a:fld id="{03FBF526-101A-441B-9A90-846E49C30790}" type="datetime1">
              <a:rPr lang="en-US" smtClean="0"/>
              <a:t>11/8/2022</a:t>
            </a:fld>
            <a:endParaRPr lang="en-US"/>
          </a:p>
        </p:txBody>
      </p:sp>
      <p:sp>
        <p:nvSpPr>
          <p:cNvPr id="4" name="Slide Image Placeholder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lv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lvl="0"/>
            <a:fld id="{E756BDDC-8EA3-4EAB-A26E-ACA9663986D1}" type="slidenum">
              <a:rPr lang="en-US" smtClean="0"/>
              <a:t>‹#›</a:t>
            </a:fld>
            <a:endParaRPr lang="en-US"/>
          </a:p>
        </p:txBody>
      </p:sp>
    </p:spTree>
    <p:extLst>
      <p:ext uri="{BB962C8B-B14F-4D97-AF65-F5344CB8AC3E}">
        <p14:creationId xmlns:p14="http://schemas.microsoft.com/office/powerpoint/2010/main" val="37505434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756BDDC-8EA3-4EAB-A26E-ACA9663986D1}" type="slidenum">
              <a:rPr lang="en-US" smtClean="0"/>
              <a:t>1</a:t>
            </a:fld>
            <a:endParaRPr lang="en-US"/>
          </a:p>
        </p:txBody>
      </p:sp>
    </p:spTree>
    <p:extLst>
      <p:ext uri="{BB962C8B-B14F-4D97-AF65-F5344CB8AC3E}">
        <p14:creationId xmlns:p14="http://schemas.microsoft.com/office/powerpoint/2010/main" val="130954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10</a:t>
            </a:fld>
            <a:endParaRPr lang="en-US"/>
          </a:p>
        </p:txBody>
      </p:sp>
    </p:spTree>
    <p:extLst>
      <p:ext uri="{BB962C8B-B14F-4D97-AF65-F5344CB8AC3E}">
        <p14:creationId xmlns:p14="http://schemas.microsoft.com/office/powerpoint/2010/main" val="198642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11</a:t>
            </a:fld>
            <a:endParaRPr lang="en-US"/>
          </a:p>
        </p:txBody>
      </p:sp>
    </p:spTree>
    <p:extLst>
      <p:ext uri="{BB962C8B-B14F-4D97-AF65-F5344CB8AC3E}">
        <p14:creationId xmlns:p14="http://schemas.microsoft.com/office/powerpoint/2010/main" val="3435814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12</a:t>
            </a:fld>
            <a:endParaRPr lang="en-US"/>
          </a:p>
        </p:txBody>
      </p:sp>
    </p:spTree>
    <p:extLst>
      <p:ext uri="{BB962C8B-B14F-4D97-AF65-F5344CB8AC3E}">
        <p14:creationId xmlns:p14="http://schemas.microsoft.com/office/powerpoint/2010/main" val="32582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13</a:t>
            </a:fld>
            <a:endParaRPr lang="en-US"/>
          </a:p>
        </p:txBody>
      </p:sp>
    </p:spTree>
    <p:extLst>
      <p:ext uri="{BB962C8B-B14F-4D97-AF65-F5344CB8AC3E}">
        <p14:creationId xmlns:p14="http://schemas.microsoft.com/office/powerpoint/2010/main" val="1414810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14</a:t>
            </a:fld>
            <a:endParaRPr lang="en-US"/>
          </a:p>
        </p:txBody>
      </p:sp>
    </p:spTree>
    <p:extLst>
      <p:ext uri="{BB962C8B-B14F-4D97-AF65-F5344CB8AC3E}">
        <p14:creationId xmlns:p14="http://schemas.microsoft.com/office/powerpoint/2010/main" val="349639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15</a:t>
            </a:fld>
            <a:endParaRPr lang="en-US"/>
          </a:p>
        </p:txBody>
      </p:sp>
    </p:spTree>
    <p:extLst>
      <p:ext uri="{BB962C8B-B14F-4D97-AF65-F5344CB8AC3E}">
        <p14:creationId xmlns:p14="http://schemas.microsoft.com/office/powerpoint/2010/main" val="81108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16</a:t>
            </a:fld>
            <a:endParaRPr lang="en-US"/>
          </a:p>
        </p:txBody>
      </p:sp>
    </p:spTree>
    <p:extLst>
      <p:ext uri="{BB962C8B-B14F-4D97-AF65-F5344CB8AC3E}">
        <p14:creationId xmlns:p14="http://schemas.microsoft.com/office/powerpoint/2010/main" val="2430854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17</a:t>
            </a:fld>
            <a:endParaRPr lang="en-US"/>
          </a:p>
        </p:txBody>
      </p:sp>
    </p:spTree>
    <p:extLst>
      <p:ext uri="{BB962C8B-B14F-4D97-AF65-F5344CB8AC3E}">
        <p14:creationId xmlns:p14="http://schemas.microsoft.com/office/powerpoint/2010/main" val="2177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18</a:t>
            </a:fld>
            <a:endParaRPr lang="en-US"/>
          </a:p>
        </p:txBody>
      </p:sp>
    </p:spTree>
    <p:extLst>
      <p:ext uri="{BB962C8B-B14F-4D97-AF65-F5344CB8AC3E}">
        <p14:creationId xmlns:p14="http://schemas.microsoft.com/office/powerpoint/2010/main" val="428181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19</a:t>
            </a:fld>
            <a:endParaRPr lang="en-US"/>
          </a:p>
        </p:txBody>
      </p:sp>
    </p:spTree>
    <p:extLst>
      <p:ext uri="{BB962C8B-B14F-4D97-AF65-F5344CB8AC3E}">
        <p14:creationId xmlns:p14="http://schemas.microsoft.com/office/powerpoint/2010/main" val="270960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endParaRPr lang="ko-KR" altLang="en-US"/>
          </a:p>
        </p:txBody>
      </p:sp>
      <p:sp>
        <p:nvSpPr>
          <p:cNvPr id="4" name="슬라이드 번호 개체 틀 3"/>
          <p:cNvSpPr>
            <a:spLocks noGrp="1"/>
          </p:cNvSpPr>
          <p:nvPr>
            <p:ph type="sldNum" sz="quarter" idx="10"/>
          </p:nvPr>
        </p:nvSpPr>
        <p:spPr/>
        <p:txBody>
          <a:bodyPr/>
          <a:lstStyle/>
          <a:p>
            <a:fld id="{E756BDDC-8EA3-4EAB-A26E-ACA9663986D1}" type="slidenum">
              <a:rPr lang="en-US" smtClean="0"/>
              <a:t>2</a:t>
            </a:fld>
            <a:endParaRPr lang="en-US"/>
          </a:p>
        </p:txBody>
      </p:sp>
    </p:spTree>
    <p:extLst>
      <p:ext uri="{BB962C8B-B14F-4D97-AF65-F5344CB8AC3E}">
        <p14:creationId xmlns:p14="http://schemas.microsoft.com/office/powerpoint/2010/main" val="4211628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20</a:t>
            </a:fld>
            <a:endParaRPr lang="en-US"/>
          </a:p>
        </p:txBody>
      </p:sp>
    </p:spTree>
    <p:extLst>
      <p:ext uri="{BB962C8B-B14F-4D97-AF65-F5344CB8AC3E}">
        <p14:creationId xmlns:p14="http://schemas.microsoft.com/office/powerpoint/2010/main" val="4189804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21</a:t>
            </a:fld>
            <a:endParaRPr lang="en-US"/>
          </a:p>
        </p:txBody>
      </p:sp>
    </p:spTree>
    <p:extLst>
      <p:ext uri="{BB962C8B-B14F-4D97-AF65-F5344CB8AC3E}">
        <p14:creationId xmlns:p14="http://schemas.microsoft.com/office/powerpoint/2010/main" val="321686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3</a:t>
            </a:fld>
            <a:endParaRPr lang="en-US"/>
          </a:p>
        </p:txBody>
      </p:sp>
    </p:spTree>
    <p:extLst>
      <p:ext uri="{BB962C8B-B14F-4D97-AF65-F5344CB8AC3E}">
        <p14:creationId xmlns:p14="http://schemas.microsoft.com/office/powerpoint/2010/main" val="7198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4</a:t>
            </a:fld>
            <a:endParaRPr lang="en-US"/>
          </a:p>
        </p:txBody>
      </p:sp>
    </p:spTree>
    <p:extLst>
      <p:ext uri="{BB962C8B-B14F-4D97-AF65-F5344CB8AC3E}">
        <p14:creationId xmlns:p14="http://schemas.microsoft.com/office/powerpoint/2010/main" val="358671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5</a:t>
            </a:fld>
            <a:endParaRPr lang="en-US"/>
          </a:p>
        </p:txBody>
      </p:sp>
    </p:spTree>
    <p:extLst>
      <p:ext uri="{BB962C8B-B14F-4D97-AF65-F5344CB8AC3E}">
        <p14:creationId xmlns:p14="http://schemas.microsoft.com/office/powerpoint/2010/main" val="41755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6</a:t>
            </a:fld>
            <a:endParaRPr lang="en-US"/>
          </a:p>
        </p:txBody>
      </p:sp>
    </p:spTree>
    <p:extLst>
      <p:ext uri="{BB962C8B-B14F-4D97-AF65-F5344CB8AC3E}">
        <p14:creationId xmlns:p14="http://schemas.microsoft.com/office/powerpoint/2010/main" val="79752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7</a:t>
            </a:fld>
            <a:endParaRPr lang="en-US"/>
          </a:p>
        </p:txBody>
      </p:sp>
    </p:spTree>
    <p:extLst>
      <p:ext uri="{BB962C8B-B14F-4D97-AF65-F5344CB8AC3E}">
        <p14:creationId xmlns:p14="http://schemas.microsoft.com/office/powerpoint/2010/main" val="77770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8</a:t>
            </a:fld>
            <a:endParaRPr lang="en-US"/>
          </a:p>
        </p:txBody>
      </p:sp>
    </p:spTree>
    <p:extLst>
      <p:ext uri="{BB962C8B-B14F-4D97-AF65-F5344CB8AC3E}">
        <p14:creationId xmlns:p14="http://schemas.microsoft.com/office/powerpoint/2010/main" val="35299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E756BDDC-8EA3-4EAB-A26E-ACA9663986D1}" type="slidenum">
              <a:rPr lang="en-US" smtClean="0"/>
              <a:t>9</a:t>
            </a:fld>
            <a:endParaRPr lang="en-US"/>
          </a:p>
        </p:txBody>
      </p:sp>
    </p:spTree>
    <p:extLst>
      <p:ext uri="{BB962C8B-B14F-4D97-AF65-F5344CB8AC3E}">
        <p14:creationId xmlns:p14="http://schemas.microsoft.com/office/powerpoint/2010/main" val="2448615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B5F39C-1A06-41BA-AF22-9A682328EC20}"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057400" cy="365125"/>
          </a:xfrm>
        </p:spPr>
        <p:txBody>
          <a:bodyPr/>
          <a:lstStyle>
            <a:lvl1pPr>
              <a:defRPr sz="1300">
                <a:latin typeface="Gill Sans MT" panose="020B0502020104020203" pitchFamily="34" charset="0"/>
              </a:defRPr>
            </a:lvl1pPr>
          </a:lstStyle>
          <a:p>
            <a:fld id="{62D4396E-E78F-4A0F-A7E9-030BFEBFF66D}" type="slidenum">
              <a:rPr lang="en-US" smtClean="0"/>
              <a:pPr/>
              <a:t>‹#›</a:t>
            </a:fld>
            <a:endParaRPr lang="en-US"/>
          </a:p>
        </p:txBody>
      </p:sp>
      <p:pic>
        <p:nvPicPr>
          <p:cNvPr id="7" name="Picture 6" descr="KAIST.gif"/>
          <p:cNvPicPr>
            <a:picLocks noChangeAspect="1"/>
          </p:cNvPicPr>
          <p:nvPr userDrawn="1"/>
        </p:nvPicPr>
        <p:blipFill>
          <a:blip r:embed="rId2" cstate="print"/>
          <a:stretch>
            <a:fillRect/>
          </a:stretch>
        </p:blipFill>
        <p:spPr>
          <a:xfrm>
            <a:off x="5555672" y="6388821"/>
            <a:ext cx="1080655" cy="300181"/>
          </a:xfrm>
          <a:prstGeom prst="rect">
            <a:avLst/>
          </a:prstGeom>
        </p:spPr>
      </p:pic>
    </p:spTree>
    <p:extLst>
      <p:ext uri="{BB962C8B-B14F-4D97-AF65-F5344CB8AC3E}">
        <p14:creationId xmlns:p14="http://schemas.microsoft.com/office/powerpoint/2010/main" val="317878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84C4B3-E93B-4CDF-8F9F-FF9CF370C679}"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148858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21D8C-2C88-4042-BD3E-9BC47276CF39}"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209743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90688"/>
            <a:ext cx="10515600" cy="4486275"/>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F6D55F-5AFE-4ED9-8E19-D5256148DB6D}"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a:latin typeface="Gill Sans MT" panose="020B0502020104020203" pitchFamily="34" charset="0"/>
              </a:defRPr>
            </a:lvl1pPr>
          </a:lstStyle>
          <a:p>
            <a:fld id="{62D4396E-E78F-4A0F-A7E9-030BFEBFF66D}" type="slidenum">
              <a:rPr lang="en-US" smtClean="0"/>
              <a:pPr/>
              <a:t>‹#›</a:t>
            </a:fld>
            <a:endParaRPr lang="en-US"/>
          </a:p>
        </p:txBody>
      </p:sp>
      <p:pic>
        <p:nvPicPr>
          <p:cNvPr id="8" name="Picture 7" descr="KAIST.gif">
            <a:extLst>
              <a:ext uri="{FF2B5EF4-FFF2-40B4-BE49-F238E27FC236}">
                <a16:creationId xmlns:a16="http://schemas.microsoft.com/office/drawing/2014/main" id="{F578AE98-B6E5-45DF-84FC-6E87BE55A904}"/>
              </a:ext>
            </a:extLst>
          </p:cNvPr>
          <p:cNvPicPr>
            <a:picLocks noChangeAspect="1"/>
          </p:cNvPicPr>
          <p:nvPr userDrawn="1"/>
        </p:nvPicPr>
        <p:blipFill>
          <a:blip r:embed="rId2" cstate="print"/>
          <a:stretch>
            <a:fillRect/>
          </a:stretch>
        </p:blipFill>
        <p:spPr>
          <a:xfrm>
            <a:off x="5555672" y="6388821"/>
            <a:ext cx="1080655" cy="300181"/>
          </a:xfrm>
          <a:prstGeom prst="rect">
            <a:avLst/>
          </a:prstGeom>
        </p:spPr>
      </p:pic>
    </p:spTree>
    <p:extLst>
      <p:ext uri="{BB962C8B-B14F-4D97-AF65-F5344CB8AC3E}">
        <p14:creationId xmlns:p14="http://schemas.microsoft.com/office/powerpoint/2010/main" val="256118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ill Sans MT" panose="020B05020201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AC73FB5-9B97-45CC-8E3B-B3CA4F623390}"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408997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Gill Sans MT" panose="020B05020201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690688"/>
            <a:ext cx="5181600" cy="4486275"/>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90688"/>
            <a:ext cx="5181600" cy="4486275"/>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8115F5-C04A-4900-834C-B672FB9F7EB0}"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a:latin typeface="Gill Sans MT" panose="020B0502020104020203" pitchFamily="34" charset="0"/>
              </a:defRPr>
            </a:lvl1pPr>
          </a:lstStyle>
          <a:p>
            <a:fld id="{62D4396E-E78F-4A0F-A7E9-030BFEBFF66D}" type="slidenum">
              <a:rPr lang="en-US" smtClean="0"/>
              <a:pPr/>
              <a:t>‹#›</a:t>
            </a:fld>
            <a:endParaRPr lang="en-US"/>
          </a:p>
        </p:txBody>
      </p:sp>
      <p:pic>
        <p:nvPicPr>
          <p:cNvPr id="9" name="Picture 8" descr="KAIST.gif">
            <a:extLst>
              <a:ext uri="{FF2B5EF4-FFF2-40B4-BE49-F238E27FC236}">
                <a16:creationId xmlns:a16="http://schemas.microsoft.com/office/drawing/2014/main" id="{F63A0C7A-7A74-4664-98D9-5A965F3FDB3C}"/>
              </a:ext>
            </a:extLst>
          </p:cNvPr>
          <p:cNvPicPr>
            <a:picLocks noChangeAspect="1"/>
          </p:cNvPicPr>
          <p:nvPr userDrawn="1"/>
        </p:nvPicPr>
        <p:blipFill>
          <a:blip r:embed="rId2" cstate="print"/>
          <a:stretch>
            <a:fillRect/>
          </a:stretch>
        </p:blipFill>
        <p:spPr>
          <a:xfrm>
            <a:off x="5555672" y="6388821"/>
            <a:ext cx="1080655" cy="300181"/>
          </a:xfrm>
          <a:prstGeom prst="rect">
            <a:avLst/>
          </a:prstGeom>
        </p:spPr>
      </p:pic>
    </p:spTree>
    <p:extLst>
      <p:ext uri="{BB962C8B-B14F-4D97-AF65-F5344CB8AC3E}">
        <p14:creationId xmlns:p14="http://schemas.microsoft.com/office/powerpoint/2010/main" val="321657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A136D6-641A-4606-A7CF-66032A0377ED}" type="datetime1">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354471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DA8DAE-F95D-474B-A2A7-1DD9F898173E}"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20126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2B7E9-A620-45E2-A183-8D2528BEF1CC}" type="datetime1">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283392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B883A6-5360-4B23-8635-3F759E39B1C3}"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188158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6C29C5-F874-45F6-8A86-0EDF7A24E1EA}"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4396E-E78F-4A0F-A7E9-030BFEBFF66D}" type="slidenum">
              <a:rPr lang="en-US" smtClean="0"/>
              <a:t>‹#›</a:t>
            </a:fld>
            <a:endParaRPr lang="en-US"/>
          </a:p>
        </p:txBody>
      </p:sp>
    </p:spTree>
    <p:extLst>
      <p:ext uri="{BB962C8B-B14F-4D97-AF65-F5344CB8AC3E}">
        <p14:creationId xmlns:p14="http://schemas.microsoft.com/office/powerpoint/2010/main" val="43485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14CFA-D45F-4C12-872D-FDEC5A2F414A}" type="datetime1">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4396E-E78F-4A0F-A7E9-030BFEBFF66D}" type="slidenum">
              <a:rPr lang="en-US" smtClean="0"/>
              <a:t>‹#›</a:t>
            </a:fld>
            <a:endParaRPr lang="en-US"/>
          </a:p>
        </p:txBody>
      </p:sp>
    </p:spTree>
    <p:extLst>
      <p:ext uri="{BB962C8B-B14F-4D97-AF65-F5344CB8AC3E}">
        <p14:creationId xmlns:p14="http://schemas.microsoft.com/office/powerpoint/2010/main" val="20675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93" y="1709738"/>
            <a:ext cx="11470843" cy="3293336"/>
          </a:xfrm>
        </p:spPr>
        <p:txBody>
          <a:bodyPr>
            <a:normAutofit/>
          </a:bodyPr>
          <a:lstStyle/>
          <a:p>
            <a:r>
              <a:rPr lang="en-US" sz="3100" dirty="0"/>
              <a:t>STP510A </a:t>
            </a:r>
            <a:br>
              <a:rPr lang="en-US" sz="2800" dirty="0"/>
            </a:br>
            <a:r>
              <a:rPr lang="en-US" sz="2800" dirty="0"/>
              <a:t>Week XI)	Universities in national innovation systems</a:t>
            </a:r>
            <a:br>
              <a:rPr lang="en-US" altLang="ko-KR" sz="2400" kern="0" dirty="0">
                <a:effectLst/>
                <a:cs typeface="Times New Roman" panose="02020603050405020304" pitchFamily="18" charset="0"/>
              </a:rPr>
            </a:br>
            <a:r>
              <a:rPr lang="en-US" altLang="ko-KR" sz="2400" kern="0" dirty="0">
                <a:effectLst/>
                <a:cs typeface="Times New Roman" panose="02020603050405020304" pitchFamily="18" charset="0"/>
              </a:rPr>
              <a:t>		</a:t>
            </a:r>
            <a:r>
              <a:rPr lang="sv-SE" altLang="ko-KR" sz="2400" kern="0" dirty="0">
                <a:effectLst/>
                <a:cs typeface="Times New Roman" panose="02020603050405020304" pitchFamily="18" charset="0"/>
              </a:rPr>
              <a:t>David C. Mowery, Bhaven N. Sampat.</a:t>
            </a:r>
            <a:r>
              <a:rPr lang="en-US" altLang="ko-KR" sz="2400" kern="0" dirty="0">
                <a:effectLst/>
                <a:cs typeface="Times New Roman" panose="02020603050405020304" pitchFamily="18" charset="0"/>
              </a:rPr>
              <a:t> 2012. </a:t>
            </a:r>
            <a:endParaRPr lang="en-US" sz="2400" dirty="0"/>
          </a:p>
        </p:txBody>
      </p:sp>
      <p:sp>
        <p:nvSpPr>
          <p:cNvPr id="3" name="Subtitle 2"/>
          <p:cNvSpPr>
            <a:spLocks noGrp="1"/>
          </p:cNvSpPr>
          <p:nvPr>
            <p:ph type="body" idx="1"/>
          </p:nvPr>
        </p:nvSpPr>
        <p:spPr>
          <a:xfrm>
            <a:off x="570593" y="4589463"/>
            <a:ext cx="10515600" cy="1500187"/>
          </a:xfrm>
        </p:spPr>
        <p:txBody>
          <a:bodyPr/>
          <a:lstStyle/>
          <a:p>
            <a:endParaRPr lang="en-US" dirty="0"/>
          </a:p>
          <a:p>
            <a:r>
              <a:rPr lang="en-US" dirty="0" err="1"/>
              <a:t>Euibeom</a:t>
            </a:r>
            <a:r>
              <a:rPr lang="en-US" dirty="0"/>
              <a:t> Son</a:t>
            </a:r>
          </a:p>
          <a:p>
            <a:r>
              <a:rPr lang="en-US" dirty="0"/>
              <a:t>ubs5252@kaist.ac.kr</a:t>
            </a:r>
          </a:p>
          <a:p>
            <a:endParaRPr lang="en-US" dirty="0"/>
          </a:p>
        </p:txBody>
      </p:sp>
    </p:spTree>
    <p:extLst>
      <p:ext uri="{BB962C8B-B14F-4D97-AF65-F5344CB8AC3E}">
        <p14:creationId xmlns:p14="http://schemas.microsoft.com/office/powerpoint/2010/main" val="162626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5AB7EFD-AB81-1A97-20A9-E1CB860002CA}"/>
              </a:ext>
            </a:extLst>
          </p:cNvPr>
          <p:cNvSpPr>
            <a:spLocks noGrp="1"/>
          </p:cNvSpPr>
          <p:nvPr>
            <p:ph type="title"/>
          </p:nvPr>
        </p:nvSpPr>
        <p:spPr/>
        <p:txBody>
          <a:bodyPr/>
          <a:lstStyle/>
          <a:p>
            <a:endParaRPr lang="ko-KR" altLang="en-US" dirty="0"/>
          </a:p>
        </p:txBody>
      </p:sp>
      <p:sp>
        <p:nvSpPr>
          <p:cNvPr id="8" name="내용 개체 틀 7">
            <a:extLst>
              <a:ext uri="{FF2B5EF4-FFF2-40B4-BE49-F238E27FC236}">
                <a16:creationId xmlns:a16="http://schemas.microsoft.com/office/drawing/2014/main" id="{5A1A4AAD-CC0C-45EB-8AD9-11DBE9C59648}"/>
              </a:ext>
            </a:extLst>
          </p:cNvPr>
          <p:cNvSpPr>
            <a:spLocks noGrp="1"/>
          </p:cNvSpPr>
          <p:nvPr>
            <p:ph idx="1"/>
          </p:nvPr>
        </p:nvSpPr>
        <p:spPr/>
        <p:txBody>
          <a:bodyPr/>
          <a:lstStyle/>
          <a:p>
            <a:endParaRPr lang="ko-KR" altLang="en-US" dirty="0"/>
          </a:p>
        </p:txBody>
      </p:sp>
      <p:pic>
        <p:nvPicPr>
          <p:cNvPr id="7" name="그림 6">
            <a:extLst>
              <a:ext uri="{FF2B5EF4-FFF2-40B4-BE49-F238E27FC236}">
                <a16:creationId xmlns:a16="http://schemas.microsoft.com/office/drawing/2014/main" id="{C4A309FB-2151-1EB7-0188-7DACEAECF7E7}"/>
              </a:ext>
            </a:extLst>
          </p:cNvPr>
          <p:cNvPicPr>
            <a:picLocks noChangeAspect="1"/>
          </p:cNvPicPr>
          <p:nvPr/>
        </p:nvPicPr>
        <p:blipFill>
          <a:blip r:embed="rId3"/>
          <a:stretch>
            <a:fillRect/>
          </a:stretch>
        </p:blipFill>
        <p:spPr>
          <a:xfrm>
            <a:off x="1804416" y="0"/>
            <a:ext cx="9108947" cy="6308135"/>
          </a:xfrm>
          <a:prstGeom prst="rect">
            <a:avLst/>
          </a:prstGeom>
        </p:spPr>
      </p:pic>
    </p:spTree>
    <p:extLst>
      <p:ext uri="{BB962C8B-B14F-4D97-AF65-F5344CB8AC3E}">
        <p14:creationId xmlns:p14="http://schemas.microsoft.com/office/powerpoint/2010/main" val="9951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11</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University-Industry Relationship</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2029242"/>
            <a:ext cx="10515600" cy="4327108"/>
          </a:xfrm>
        </p:spPr>
        <p:txBody>
          <a:bodyPr>
            <a:noAutofit/>
          </a:bodyPr>
          <a:lstStyle/>
          <a:p>
            <a:pPr marL="0" indent="0">
              <a:buNone/>
            </a:pPr>
            <a:r>
              <a:rPr lang="en-US" altLang="ko-KR" sz="2400" dirty="0">
                <a:solidFill>
                  <a:srgbClr val="000000"/>
                </a:solidFill>
              </a:rPr>
              <a:t>U.S. (higher than</a:t>
            </a:r>
            <a:r>
              <a:rPr lang="ko-KR" altLang="en-US" sz="2400" dirty="0">
                <a:solidFill>
                  <a:srgbClr val="000000"/>
                </a:solidFill>
              </a:rPr>
              <a:t> </a:t>
            </a:r>
            <a:r>
              <a:rPr lang="en-US" altLang="ko-KR" sz="2400" dirty="0">
                <a:solidFill>
                  <a:srgbClr val="000000"/>
                </a:solidFill>
              </a:rPr>
              <a:t>EU</a:t>
            </a:r>
            <a:r>
              <a:rPr lang="ko-KR" altLang="en-US" sz="2400" dirty="0">
                <a:solidFill>
                  <a:srgbClr val="000000"/>
                </a:solidFill>
              </a:rPr>
              <a:t> </a:t>
            </a:r>
            <a:r>
              <a:rPr lang="en-US" altLang="ko-KR" sz="2400" dirty="0">
                <a:solidFill>
                  <a:srgbClr val="000000"/>
                </a:solidFill>
              </a:rPr>
              <a:t>average):</a:t>
            </a:r>
          </a:p>
          <a:p>
            <a:r>
              <a:rPr lang="en-US" altLang="ko-KR" sz="2400" dirty="0">
                <a:solidFill>
                  <a:srgbClr val="000000"/>
                </a:solidFill>
              </a:rPr>
              <a:t>“R&amp;D consulting with firms by university researchers”</a:t>
            </a:r>
          </a:p>
          <a:p>
            <a:r>
              <a:rPr lang="en-US" altLang="ko-KR" sz="2400" dirty="0">
                <a:solidFill>
                  <a:srgbClr val="000000"/>
                </a:solidFill>
              </a:rPr>
              <a:t>annual flow of university researchers to industrial employment</a:t>
            </a:r>
          </a:p>
          <a:p>
            <a:r>
              <a:rPr lang="en-US" altLang="ko-KR" sz="2400" dirty="0">
                <a:solidFill>
                  <a:srgbClr val="000000"/>
                </a:solidFill>
              </a:rPr>
              <a:t>score about “significance of networks” linking universities and industry</a:t>
            </a:r>
          </a:p>
          <a:p>
            <a:endParaRPr lang="en-US" altLang="ko-KR" sz="2400" dirty="0">
              <a:solidFill>
                <a:srgbClr val="000000"/>
              </a:solidFill>
            </a:endParaRPr>
          </a:p>
          <a:p>
            <a:pPr marL="0" indent="0">
              <a:buNone/>
            </a:pPr>
            <a:r>
              <a:rPr lang="en-US" altLang="ko-KR" sz="2400" dirty="0">
                <a:solidFill>
                  <a:srgbClr val="000000"/>
                </a:solidFill>
              </a:rPr>
              <a:t>* but the data on </a:t>
            </a:r>
            <a:r>
              <a:rPr lang="en-US" altLang="ko-KR" sz="2400" u="sng" dirty="0">
                <a:solidFill>
                  <a:srgbClr val="000000"/>
                </a:solidFill>
              </a:rPr>
              <a:t>industrial support of academic research </a:t>
            </a:r>
            <a:r>
              <a:rPr lang="en-US" altLang="ko-KR" sz="2400" dirty="0">
                <a:solidFill>
                  <a:srgbClr val="000000"/>
                </a:solidFill>
              </a:rPr>
              <a:t>do not support U.S. characterization</a:t>
            </a:r>
          </a:p>
          <a:p>
            <a:pPr marL="0" indent="0">
              <a:buNone/>
            </a:pPr>
            <a:r>
              <a:rPr lang="en-US" altLang="ko-KR" sz="2400" dirty="0">
                <a:solidFill>
                  <a:srgbClr val="000000"/>
                </a:solidFill>
              </a:rPr>
              <a:t>* Even among OECD countries, functions vary according to major industries or historical processes, which makes hard to find emulation.</a:t>
            </a:r>
          </a:p>
          <a:p>
            <a:pPr marL="0" indent="0">
              <a:buNone/>
            </a:pPr>
            <a:endParaRPr lang="ko-KR" altLang="en-US" sz="2400" b="0" i="0" dirty="0">
              <a:solidFill>
                <a:srgbClr val="000000"/>
              </a:solidFill>
              <a:effectLst/>
            </a:endParaRPr>
          </a:p>
        </p:txBody>
      </p:sp>
      <p:sp>
        <p:nvSpPr>
          <p:cNvPr id="2" name="Content Placeholder 2">
            <a:extLst>
              <a:ext uri="{FF2B5EF4-FFF2-40B4-BE49-F238E27FC236}">
                <a16:creationId xmlns:a16="http://schemas.microsoft.com/office/drawing/2014/main" id="{0051783A-DE2B-A919-2999-6C21DF864B63}"/>
              </a:ext>
            </a:extLst>
          </p:cNvPr>
          <p:cNvSpPr txBox="1">
            <a:spLocks/>
          </p:cNvSpPr>
          <p:nvPr/>
        </p:nvSpPr>
        <p:spPr>
          <a:xfrm>
            <a:off x="8046720" y="0"/>
            <a:ext cx="4145280"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2. Role of University in NIS</a:t>
            </a:r>
          </a:p>
          <a:p>
            <a:pPr marL="457200" lvl="1" indent="0">
              <a:buNone/>
            </a:pPr>
            <a:endParaRPr lang="en-US" altLang="ko-KR" dirty="0"/>
          </a:p>
        </p:txBody>
      </p:sp>
      <p:sp>
        <p:nvSpPr>
          <p:cNvPr id="5" name="직사각형 4">
            <a:extLst>
              <a:ext uri="{FF2B5EF4-FFF2-40B4-BE49-F238E27FC236}">
                <a16:creationId xmlns:a16="http://schemas.microsoft.com/office/drawing/2014/main" id="{64DC803C-AD22-C4AA-F90A-2D91E2B06633}"/>
              </a:ext>
            </a:extLst>
          </p:cNvPr>
          <p:cNvSpPr/>
          <p:nvPr/>
        </p:nvSpPr>
        <p:spPr>
          <a:xfrm>
            <a:off x="1696860" y="1321356"/>
            <a:ext cx="7873759" cy="707886"/>
          </a:xfrm>
          <a:prstGeom prst="rect">
            <a:avLst/>
          </a:prstGeom>
        </p:spPr>
        <p:txBody>
          <a:bodyPr wrap="none">
            <a:spAutoFit/>
          </a:bodyPr>
          <a:lstStyle/>
          <a:p>
            <a:pPr marL="285750" indent="-285750">
              <a:buFontTx/>
              <a:buChar char="-"/>
            </a:pPr>
            <a:r>
              <a:rPr lang="en-US" altLang="ko-KR" sz="2000" b="0" i="0" dirty="0">
                <a:solidFill>
                  <a:srgbClr val="000000"/>
                </a:solidFill>
                <a:effectLst/>
              </a:rPr>
              <a:t>From OECD 2002 study of “science-industry relationships” (2002, p. 37)</a:t>
            </a:r>
          </a:p>
          <a:p>
            <a:pPr marL="285750" indent="-285750">
              <a:buFontTx/>
              <a:buChar char="-"/>
            </a:pPr>
            <a:endParaRPr lang="en-US" altLang="ko-KR" sz="2000" dirty="0"/>
          </a:p>
        </p:txBody>
      </p:sp>
    </p:spTree>
    <p:extLst>
      <p:ext uri="{BB962C8B-B14F-4D97-AF65-F5344CB8AC3E}">
        <p14:creationId xmlns:p14="http://schemas.microsoft.com/office/powerpoint/2010/main" val="1849480325"/>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12</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Recent Trends</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2029242"/>
            <a:ext cx="10515600" cy="4327108"/>
          </a:xfrm>
        </p:spPr>
        <p:txBody>
          <a:bodyPr>
            <a:noAutofit/>
          </a:bodyPr>
          <a:lstStyle/>
          <a:p>
            <a:pPr marL="0" indent="0">
              <a:buNone/>
            </a:pPr>
            <a:r>
              <a:rPr lang="en-US" altLang="ko-KR" sz="2400" dirty="0">
                <a:solidFill>
                  <a:srgbClr val="000000"/>
                </a:solidFill>
              </a:rPr>
              <a:t>U.K.</a:t>
            </a:r>
          </a:p>
          <a:p>
            <a:r>
              <a:rPr lang="en-US" altLang="ko-KR" sz="2400" b="0" i="0" dirty="0">
                <a:solidFill>
                  <a:srgbClr val="000000"/>
                </a:solidFill>
                <a:effectLst/>
              </a:rPr>
              <a:t>Calvert and Patel (2002) : threefold increase in co-authorship between UK industry and university researchers during 1981-2000</a:t>
            </a:r>
          </a:p>
          <a:p>
            <a:endParaRPr lang="en-US" altLang="ko-KR" sz="2400" dirty="0">
              <a:solidFill>
                <a:srgbClr val="000000"/>
              </a:solidFill>
            </a:endParaRPr>
          </a:p>
          <a:p>
            <a:pPr marL="0" indent="0">
              <a:buNone/>
            </a:pPr>
            <a:br>
              <a:rPr lang="en-US" altLang="ko-KR" sz="2400" dirty="0">
                <a:solidFill>
                  <a:srgbClr val="000000"/>
                </a:solidFill>
              </a:rPr>
            </a:br>
            <a:endParaRPr lang="en-US" altLang="ko-KR" sz="2400" dirty="0">
              <a:solidFill>
                <a:srgbClr val="000000"/>
              </a:solidFill>
            </a:endParaRPr>
          </a:p>
          <a:p>
            <a:pPr marL="0" indent="0">
              <a:buNone/>
            </a:pPr>
            <a:r>
              <a:rPr lang="en-US" altLang="ko-KR" sz="2400" dirty="0">
                <a:solidFill>
                  <a:srgbClr val="000000"/>
                </a:solidFill>
              </a:rPr>
              <a:t>U.S.</a:t>
            </a:r>
          </a:p>
          <a:p>
            <a:r>
              <a:rPr lang="en-US" altLang="ko-KR" sz="2400" b="0" i="0" dirty="0">
                <a:solidFill>
                  <a:srgbClr val="000000"/>
                </a:solidFill>
                <a:effectLst/>
              </a:rPr>
              <a:t>Hicks and Hamilton (1999) : the number of U.S. papers coauthored by university and industry researchers more than doubled during 1981-1994 </a:t>
            </a:r>
          </a:p>
          <a:p>
            <a:pPr marL="0" indent="0">
              <a:buNone/>
            </a:pPr>
            <a:r>
              <a:rPr lang="en-US" altLang="ko-KR" sz="2400" dirty="0">
                <a:solidFill>
                  <a:srgbClr val="000000"/>
                </a:solidFill>
              </a:rPr>
              <a:t>   (in the total number of scientific papers : 38% increase)</a:t>
            </a:r>
            <a:endParaRPr lang="ko-KR" altLang="en-US" sz="2400" b="0" i="0" dirty="0">
              <a:solidFill>
                <a:srgbClr val="000000"/>
              </a:solidFill>
              <a:effectLst/>
            </a:endParaRPr>
          </a:p>
        </p:txBody>
      </p:sp>
      <p:sp>
        <p:nvSpPr>
          <p:cNvPr id="2" name="Content Placeholder 2">
            <a:extLst>
              <a:ext uri="{FF2B5EF4-FFF2-40B4-BE49-F238E27FC236}">
                <a16:creationId xmlns:a16="http://schemas.microsoft.com/office/drawing/2014/main" id="{0051783A-DE2B-A919-2999-6C21DF864B63}"/>
              </a:ext>
            </a:extLst>
          </p:cNvPr>
          <p:cNvSpPr txBox="1">
            <a:spLocks/>
          </p:cNvSpPr>
          <p:nvPr/>
        </p:nvSpPr>
        <p:spPr>
          <a:xfrm>
            <a:off x="8046720" y="0"/>
            <a:ext cx="4145280"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2. Role of University in NIS</a:t>
            </a:r>
          </a:p>
          <a:p>
            <a:pPr marL="457200" lvl="1" indent="0">
              <a:buNone/>
            </a:pPr>
            <a:endParaRPr lang="en-US" altLang="ko-KR" dirty="0"/>
          </a:p>
        </p:txBody>
      </p:sp>
      <p:sp>
        <p:nvSpPr>
          <p:cNvPr id="5" name="직사각형 4">
            <a:extLst>
              <a:ext uri="{FF2B5EF4-FFF2-40B4-BE49-F238E27FC236}">
                <a16:creationId xmlns:a16="http://schemas.microsoft.com/office/drawing/2014/main" id="{64DC803C-AD22-C4AA-F90A-2D91E2B06633}"/>
              </a:ext>
            </a:extLst>
          </p:cNvPr>
          <p:cNvSpPr/>
          <p:nvPr/>
        </p:nvSpPr>
        <p:spPr>
          <a:xfrm>
            <a:off x="1696860" y="1321356"/>
            <a:ext cx="3627403" cy="400110"/>
          </a:xfrm>
          <a:prstGeom prst="rect">
            <a:avLst/>
          </a:prstGeom>
        </p:spPr>
        <p:txBody>
          <a:bodyPr wrap="none">
            <a:spAutoFit/>
          </a:bodyPr>
          <a:lstStyle/>
          <a:p>
            <a:pPr marL="285750" indent="-285750">
              <a:buFontTx/>
              <a:buChar char="-"/>
            </a:pPr>
            <a:r>
              <a:rPr lang="en-US" altLang="ko-KR" sz="2000" b="0" i="0" dirty="0">
                <a:solidFill>
                  <a:srgbClr val="000000"/>
                </a:solidFill>
                <a:effectLst/>
              </a:rPr>
              <a:t>in university-industry linkages</a:t>
            </a:r>
            <a:endParaRPr lang="en-US" altLang="ko-KR" sz="2000" dirty="0"/>
          </a:p>
        </p:txBody>
      </p:sp>
      <p:graphicFrame>
        <p:nvGraphicFramePr>
          <p:cNvPr id="6" name="표 6">
            <a:extLst>
              <a:ext uri="{FF2B5EF4-FFF2-40B4-BE49-F238E27FC236}">
                <a16:creationId xmlns:a16="http://schemas.microsoft.com/office/drawing/2014/main" id="{68A8D738-8C19-FA9E-8DF5-CDB4F26495E2}"/>
              </a:ext>
            </a:extLst>
          </p:cNvPr>
          <p:cNvGraphicFramePr>
            <a:graphicFrameLocks noGrp="1"/>
          </p:cNvGraphicFramePr>
          <p:nvPr>
            <p:extLst>
              <p:ext uri="{D42A27DB-BD31-4B8C-83A1-F6EECF244321}">
                <p14:modId xmlns:p14="http://schemas.microsoft.com/office/powerpoint/2010/main" val="2249013359"/>
              </p:ext>
            </p:extLst>
          </p:nvPr>
        </p:nvGraphicFramePr>
        <p:xfrm>
          <a:off x="600460" y="3400316"/>
          <a:ext cx="10753340" cy="792480"/>
        </p:xfrm>
        <a:graphic>
          <a:graphicData uri="http://schemas.openxmlformats.org/drawingml/2006/table">
            <a:tbl>
              <a:tblPr firstRow="1" bandRow="1">
                <a:tableStyleId>{5C22544A-7EE6-4342-B048-85BDC9FD1C3A}</a:tableStyleId>
              </a:tblPr>
              <a:tblGrid>
                <a:gridCol w="996692">
                  <a:extLst>
                    <a:ext uri="{9D8B030D-6E8A-4147-A177-3AD203B41FA5}">
                      <a16:colId xmlns:a16="http://schemas.microsoft.com/office/drawing/2014/main" val="1568479909"/>
                    </a:ext>
                  </a:extLst>
                </a:gridCol>
                <a:gridCol w="2462784">
                  <a:extLst>
                    <a:ext uri="{9D8B030D-6E8A-4147-A177-3AD203B41FA5}">
                      <a16:colId xmlns:a16="http://schemas.microsoft.com/office/drawing/2014/main" val="2826060913"/>
                    </a:ext>
                  </a:extLst>
                </a:gridCol>
                <a:gridCol w="2267712">
                  <a:extLst>
                    <a:ext uri="{9D8B030D-6E8A-4147-A177-3AD203B41FA5}">
                      <a16:colId xmlns:a16="http://schemas.microsoft.com/office/drawing/2014/main" val="698873144"/>
                    </a:ext>
                  </a:extLst>
                </a:gridCol>
                <a:gridCol w="2694432">
                  <a:extLst>
                    <a:ext uri="{9D8B030D-6E8A-4147-A177-3AD203B41FA5}">
                      <a16:colId xmlns:a16="http://schemas.microsoft.com/office/drawing/2014/main" val="1129151245"/>
                    </a:ext>
                  </a:extLst>
                </a:gridCol>
                <a:gridCol w="2331720">
                  <a:extLst>
                    <a:ext uri="{9D8B030D-6E8A-4147-A177-3AD203B41FA5}">
                      <a16:colId xmlns:a16="http://schemas.microsoft.com/office/drawing/2014/main" val="1039895989"/>
                    </a:ext>
                  </a:extLst>
                </a:gridCol>
              </a:tblGrid>
              <a:tr h="370840">
                <a:tc>
                  <a:txBody>
                    <a:bodyPr/>
                    <a:lstStyle/>
                    <a:p>
                      <a:pPr algn="ctr" latinLnBrk="1"/>
                      <a:r>
                        <a:rPr lang="en-US" altLang="ko-KR" sz="2000" dirty="0"/>
                        <a:t>(field)</a:t>
                      </a:r>
                      <a:endParaRPr lang="ko-KR" altLang="en-US" sz="2000" dirty="0"/>
                    </a:p>
                  </a:txBody>
                  <a:tcPr/>
                </a:tc>
                <a:tc>
                  <a:txBody>
                    <a:bodyPr/>
                    <a:lstStyle/>
                    <a:p>
                      <a:pPr algn="ctr" latinLnBrk="1"/>
                      <a:r>
                        <a:rPr lang="en-US" altLang="ko-KR" sz="2000" dirty="0"/>
                        <a:t>computer science</a:t>
                      </a:r>
                      <a:endParaRPr lang="ko-KR" altLang="en-US" sz="2000" dirty="0"/>
                    </a:p>
                  </a:txBody>
                  <a:tcPr/>
                </a:tc>
                <a:tc>
                  <a:txBody>
                    <a:bodyPr/>
                    <a:lstStyle/>
                    <a:p>
                      <a:pPr algn="ctr" latinLnBrk="1"/>
                      <a:r>
                        <a:rPr lang="en-US" altLang="ko-KR" sz="2000" dirty="0"/>
                        <a:t>chemistry</a:t>
                      </a:r>
                      <a:endParaRPr lang="ko-KR" altLang="en-US" sz="2000" dirty="0"/>
                    </a:p>
                  </a:txBody>
                  <a:tcPr/>
                </a:tc>
                <a:tc>
                  <a:txBody>
                    <a:bodyPr/>
                    <a:lstStyle/>
                    <a:p>
                      <a:pPr algn="ctr" latinLnBrk="1"/>
                      <a:r>
                        <a:rPr lang="en-US" altLang="ko-KR" sz="2000" dirty="0"/>
                        <a:t>medicine</a:t>
                      </a:r>
                      <a:endParaRPr lang="ko-KR" altLang="en-US" sz="2000" dirty="0"/>
                    </a:p>
                  </a:txBody>
                  <a:tcPr/>
                </a:tc>
                <a:tc>
                  <a:txBody>
                    <a:bodyPr/>
                    <a:lstStyle/>
                    <a:p>
                      <a:pPr algn="ctr" latinLnBrk="1"/>
                      <a:r>
                        <a:rPr lang="en-US" altLang="ko-KR" sz="2000" dirty="0"/>
                        <a:t>biology </a:t>
                      </a:r>
                      <a:endParaRPr lang="ko-KR" altLang="en-US" sz="2000" dirty="0"/>
                    </a:p>
                  </a:txBody>
                  <a:tcPr/>
                </a:tc>
                <a:extLst>
                  <a:ext uri="{0D108BD9-81ED-4DB2-BD59-A6C34878D82A}">
                    <a16:rowId xmlns:a16="http://schemas.microsoft.com/office/drawing/2014/main" val="479539958"/>
                  </a:ext>
                </a:extLst>
              </a:tr>
              <a:tr h="370840">
                <a:tc>
                  <a:txBody>
                    <a:bodyPr/>
                    <a:lstStyle/>
                    <a:p>
                      <a:pPr algn="ctr" latinLnBrk="1"/>
                      <a:r>
                        <a:rPr lang="en-US" altLang="ko-KR" sz="2000" dirty="0"/>
                        <a:t>(%)</a:t>
                      </a:r>
                      <a:endParaRPr lang="ko-KR" altLang="en-US" sz="2000" dirty="0"/>
                    </a:p>
                  </a:txBody>
                  <a:tcPr/>
                </a:tc>
                <a:tc>
                  <a:txBody>
                    <a:bodyPr/>
                    <a:lstStyle/>
                    <a:p>
                      <a:pPr algn="ctr" latinLnBrk="1"/>
                      <a:r>
                        <a:rPr lang="en-US" altLang="ko-KR" sz="2000" dirty="0"/>
                        <a:t>&gt; 800</a:t>
                      </a:r>
                      <a:endParaRPr lang="ko-KR" altLang="en-US" sz="2000" dirty="0"/>
                    </a:p>
                  </a:txBody>
                  <a:tcPr/>
                </a:tc>
                <a:tc>
                  <a:txBody>
                    <a:bodyPr/>
                    <a:lstStyle/>
                    <a:p>
                      <a:pPr algn="ctr" latinLnBrk="1"/>
                      <a:r>
                        <a:rPr lang="en-US" altLang="ko-KR" sz="2000" dirty="0"/>
                        <a:t>120</a:t>
                      </a:r>
                      <a:endParaRPr lang="ko-KR" altLang="en-US" sz="2000" dirty="0"/>
                    </a:p>
                  </a:txBody>
                  <a:tcPr/>
                </a:tc>
                <a:tc>
                  <a:txBody>
                    <a:bodyPr/>
                    <a:lstStyle/>
                    <a:p>
                      <a:pPr algn="ctr" latinLnBrk="1"/>
                      <a:r>
                        <a:rPr lang="en-US" altLang="ko-KR" sz="2000" dirty="0"/>
                        <a:t>120</a:t>
                      </a:r>
                      <a:endParaRPr lang="ko-KR" altLang="en-US" sz="2000" dirty="0"/>
                    </a:p>
                  </a:txBody>
                  <a:tcPr/>
                </a:tc>
                <a:tc>
                  <a:txBody>
                    <a:bodyPr/>
                    <a:lstStyle/>
                    <a:p>
                      <a:pPr algn="ctr" latinLnBrk="1"/>
                      <a:r>
                        <a:rPr lang="en-US" altLang="ko-KR" sz="2000" dirty="0"/>
                        <a:t>114</a:t>
                      </a:r>
                      <a:endParaRPr lang="ko-KR" altLang="en-US" sz="2000" dirty="0"/>
                    </a:p>
                  </a:txBody>
                  <a:tcPr/>
                </a:tc>
                <a:extLst>
                  <a:ext uri="{0D108BD9-81ED-4DB2-BD59-A6C34878D82A}">
                    <a16:rowId xmlns:a16="http://schemas.microsoft.com/office/drawing/2014/main" val="1708906254"/>
                  </a:ext>
                </a:extLst>
              </a:tr>
            </a:tbl>
          </a:graphicData>
        </a:graphic>
      </p:graphicFrame>
    </p:spTree>
    <p:extLst>
      <p:ext uri="{BB962C8B-B14F-4D97-AF65-F5344CB8AC3E}">
        <p14:creationId xmlns:p14="http://schemas.microsoft.com/office/powerpoint/2010/main" val="1799615889"/>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13</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Recent Trends</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2029242"/>
            <a:ext cx="10515600" cy="4327108"/>
          </a:xfrm>
        </p:spPr>
        <p:txBody>
          <a:bodyPr>
            <a:noAutofit/>
          </a:bodyPr>
          <a:lstStyle/>
          <a:p>
            <a:pPr marL="0" indent="0">
              <a:buNone/>
            </a:pPr>
            <a:r>
              <a:rPr lang="en-US" altLang="ko-KR" sz="2400" dirty="0">
                <a:solidFill>
                  <a:srgbClr val="000000"/>
                </a:solidFill>
              </a:rPr>
              <a:t>U.K.</a:t>
            </a:r>
          </a:p>
          <a:p>
            <a:r>
              <a:rPr lang="en-US" altLang="ko-KR" sz="2400" b="0" i="0" dirty="0">
                <a:solidFill>
                  <a:srgbClr val="000000"/>
                </a:solidFill>
                <a:effectLst/>
              </a:rPr>
              <a:t>Calvert and Patel (2002) : threefold increase in co-authorship between UK industry and university researchers during 1981-2000</a:t>
            </a:r>
          </a:p>
          <a:p>
            <a:endParaRPr lang="en-US" altLang="ko-KR" sz="2400" dirty="0">
              <a:solidFill>
                <a:srgbClr val="000000"/>
              </a:solidFill>
            </a:endParaRPr>
          </a:p>
          <a:p>
            <a:pPr marL="0" indent="0">
              <a:buNone/>
            </a:pPr>
            <a:br>
              <a:rPr lang="en-US" altLang="ko-KR" sz="2400" dirty="0">
                <a:solidFill>
                  <a:srgbClr val="000000"/>
                </a:solidFill>
              </a:rPr>
            </a:br>
            <a:endParaRPr lang="en-US" altLang="ko-KR" sz="2400" dirty="0">
              <a:solidFill>
                <a:srgbClr val="000000"/>
              </a:solidFill>
            </a:endParaRPr>
          </a:p>
          <a:p>
            <a:pPr marL="0" indent="0">
              <a:buNone/>
            </a:pPr>
            <a:r>
              <a:rPr lang="en-US" altLang="ko-KR" sz="2400" dirty="0">
                <a:solidFill>
                  <a:srgbClr val="000000"/>
                </a:solidFill>
              </a:rPr>
              <a:t>U.S.</a:t>
            </a:r>
          </a:p>
          <a:p>
            <a:r>
              <a:rPr lang="en-US" altLang="ko-KR" sz="2400" b="0" i="0" dirty="0">
                <a:solidFill>
                  <a:srgbClr val="000000"/>
                </a:solidFill>
                <a:effectLst/>
              </a:rPr>
              <a:t>Hicks and Hamilton (1999) : the number of U.S. papers coauthored by university and industry researchers more than doubled during 1981-1994 </a:t>
            </a:r>
          </a:p>
          <a:p>
            <a:pPr marL="0" indent="0">
              <a:buNone/>
            </a:pPr>
            <a:r>
              <a:rPr lang="en-US" altLang="ko-KR" sz="2400" dirty="0">
                <a:solidFill>
                  <a:srgbClr val="000000"/>
                </a:solidFill>
              </a:rPr>
              <a:t>   (in the total number of scientific papers : 38% increase)</a:t>
            </a:r>
            <a:endParaRPr lang="ko-KR" altLang="en-US" sz="2400" b="0" i="0" dirty="0">
              <a:solidFill>
                <a:srgbClr val="000000"/>
              </a:solidFill>
              <a:effectLst/>
            </a:endParaRPr>
          </a:p>
        </p:txBody>
      </p:sp>
      <p:sp>
        <p:nvSpPr>
          <p:cNvPr id="2" name="Content Placeholder 2">
            <a:extLst>
              <a:ext uri="{FF2B5EF4-FFF2-40B4-BE49-F238E27FC236}">
                <a16:creationId xmlns:a16="http://schemas.microsoft.com/office/drawing/2014/main" id="{0051783A-DE2B-A919-2999-6C21DF864B63}"/>
              </a:ext>
            </a:extLst>
          </p:cNvPr>
          <p:cNvSpPr txBox="1">
            <a:spLocks/>
          </p:cNvSpPr>
          <p:nvPr/>
        </p:nvSpPr>
        <p:spPr>
          <a:xfrm>
            <a:off x="8046720" y="0"/>
            <a:ext cx="4145280"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2. Role of University in NIS</a:t>
            </a:r>
          </a:p>
          <a:p>
            <a:pPr marL="457200" lvl="1" indent="0">
              <a:buNone/>
            </a:pPr>
            <a:endParaRPr lang="en-US" altLang="ko-KR" dirty="0"/>
          </a:p>
        </p:txBody>
      </p:sp>
      <p:sp>
        <p:nvSpPr>
          <p:cNvPr id="5" name="직사각형 4">
            <a:extLst>
              <a:ext uri="{FF2B5EF4-FFF2-40B4-BE49-F238E27FC236}">
                <a16:creationId xmlns:a16="http://schemas.microsoft.com/office/drawing/2014/main" id="{64DC803C-AD22-C4AA-F90A-2D91E2B06633}"/>
              </a:ext>
            </a:extLst>
          </p:cNvPr>
          <p:cNvSpPr/>
          <p:nvPr/>
        </p:nvSpPr>
        <p:spPr>
          <a:xfrm>
            <a:off x="1696860" y="1321356"/>
            <a:ext cx="3627403" cy="400110"/>
          </a:xfrm>
          <a:prstGeom prst="rect">
            <a:avLst/>
          </a:prstGeom>
        </p:spPr>
        <p:txBody>
          <a:bodyPr wrap="none">
            <a:spAutoFit/>
          </a:bodyPr>
          <a:lstStyle/>
          <a:p>
            <a:pPr marL="285750" indent="-285750">
              <a:buFontTx/>
              <a:buChar char="-"/>
            </a:pPr>
            <a:r>
              <a:rPr lang="en-US" altLang="ko-KR" sz="2000" b="0" i="0" dirty="0">
                <a:solidFill>
                  <a:srgbClr val="000000"/>
                </a:solidFill>
                <a:effectLst/>
              </a:rPr>
              <a:t>in university-industry linkages</a:t>
            </a:r>
            <a:endParaRPr lang="en-US" altLang="ko-KR" sz="2000" dirty="0"/>
          </a:p>
        </p:txBody>
      </p:sp>
      <p:graphicFrame>
        <p:nvGraphicFramePr>
          <p:cNvPr id="6" name="표 6">
            <a:extLst>
              <a:ext uri="{FF2B5EF4-FFF2-40B4-BE49-F238E27FC236}">
                <a16:creationId xmlns:a16="http://schemas.microsoft.com/office/drawing/2014/main" id="{68A8D738-8C19-FA9E-8DF5-CDB4F26495E2}"/>
              </a:ext>
            </a:extLst>
          </p:cNvPr>
          <p:cNvGraphicFramePr>
            <a:graphicFrameLocks noGrp="1"/>
          </p:cNvGraphicFramePr>
          <p:nvPr/>
        </p:nvGraphicFramePr>
        <p:xfrm>
          <a:off x="600460" y="3400316"/>
          <a:ext cx="10753340" cy="792480"/>
        </p:xfrm>
        <a:graphic>
          <a:graphicData uri="http://schemas.openxmlformats.org/drawingml/2006/table">
            <a:tbl>
              <a:tblPr firstRow="1" bandRow="1">
                <a:tableStyleId>{5C22544A-7EE6-4342-B048-85BDC9FD1C3A}</a:tableStyleId>
              </a:tblPr>
              <a:tblGrid>
                <a:gridCol w="996692">
                  <a:extLst>
                    <a:ext uri="{9D8B030D-6E8A-4147-A177-3AD203B41FA5}">
                      <a16:colId xmlns:a16="http://schemas.microsoft.com/office/drawing/2014/main" val="1568479909"/>
                    </a:ext>
                  </a:extLst>
                </a:gridCol>
                <a:gridCol w="2462784">
                  <a:extLst>
                    <a:ext uri="{9D8B030D-6E8A-4147-A177-3AD203B41FA5}">
                      <a16:colId xmlns:a16="http://schemas.microsoft.com/office/drawing/2014/main" val="2826060913"/>
                    </a:ext>
                  </a:extLst>
                </a:gridCol>
                <a:gridCol w="2267712">
                  <a:extLst>
                    <a:ext uri="{9D8B030D-6E8A-4147-A177-3AD203B41FA5}">
                      <a16:colId xmlns:a16="http://schemas.microsoft.com/office/drawing/2014/main" val="698873144"/>
                    </a:ext>
                  </a:extLst>
                </a:gridCol>
                <a:gridCol w="2694432">
                  <a:extLst>
                    <a:ext uri="{9D8B030D-6E8A-4147-A177-3AD203B41FA5}">
                      <a16:colId xmlns:a16="http://schemas.microsoft.com/office/drawing/2014/main" val="1129151245"/>
                    </a:ext>
                  </a:extLst>
                </a:gridCol>
                <a:gridCol w="2331720">
                  <a:extLst>
                    <a:ext uri="{9D8B030D-6E8A-4147-A177-3AD203B41FA5}">
                      <a16:colId xmlns:a16="http://schemas.microsoft.com/office/drawing/2014/main" val="1039895989"/>
                    </a:ext>
                  </a:extLst>
                </a:gridCol>
              </a:tblGrid>
              <a:tr h="370840">
                <a:tc>
                  <a:txBody>
                    <a:bodyPr/>
                    <a:lstStyle/>
                    <a:p>
                      <a:pPr algn="ctr" latinLnBrk="1"/>
                      <a:r>
                        <a:rPr lang="en-US" altLang="ko-KR" sz="2000" dirty="0"/>
                        <a:t>(field)</a:t>
                      </a:r>
                      <a:endParaRPr lang="ko-KR" altLang="en-US" sz="2000" dirty="0"/>
                    </a:p>
                  </a:txBody>
                  <a:tcPr/>
                </a:tc>
                <a:tc>
                  <a:txBody>
                    <a:bodyPr/>
                    <a:lstStyle/>
                    <a:p>
                      <a:pPr algn="ctr" latinLnBrk="1"/>
                      <a:r>
                        <a:rPr lang="en-US" altLang="ko-KR" sz="2000" dirty="0"/>
                        <a:t>computer science</a:t>
                      </a:r>
                      <a:endParaRPr lang="ko-KR" altLang="en-US" sz="2000" dirty="0"/>
                    </a:p>
                  </a:txBody>
                  <a:tcPr/>
                </a:tc>
                <a:tc>
                  <a:txBody>
                    <a:bodyPr/>
                    <a:lstStyle/>
                    <a:p>
                      <a:pPr algn="ctr" latinLnBrk="1"/>
                      <a:r>
                        <a:rPr lang="en-US" altLang="ko-KR" sz="2000" dirty="0"/>
                        <a:t>chemistry</a:t>
                      </a:r>
                      <a:endParaRPr lang="ko-KR" altLang="en-US" sz="2000" dirty="0"/>
                    </a:p>
                  </a:txBody>
                  <a:tcPr/>
                </a:tc>
                <a:tc>
                  <a:txBody>
                    <a:bodyPr/>
                    <a:lstStyle/>
                    <a:p>
                      <a:pPr algn="ctr" latinLnBrk="1"/>
                      <a:r>
                        <a:rPr lang="en-US" altLang="ko-KR" sz="2000" dirty="0"/>
                        <a:t>medicine</a:t>
                      </a:r>
                      <a:endParaRPr lang="ko-KR" altLang="en-US" sz="2000" dirty="0"/>
                    </a:p>
                  </a:txBody>
                  <a:tcPr/>
                </a:tc>
                <a:tc>
                  <a:txBody>
                    <a:bodyPr/>
                    <a:lstStyle/>
                    <a:p>
                      <a:pPr algn="ctr" latinLnBrk="1"/>
                      <a:r>
                        <a:rPr lang="en-US" altLang="ko-KR" sz="2000" dirty="0"/>
                        <a:t>biology </a:t>
                      </a:r>
                      <a:endParaRPr lang="ko-KR" altLang="en-US" sz="2000" dirty="0"/>
                    </a:p>
                  </a:txBody>
                  <a:tcPr/>
                </a:tc>
                <a:extLst>
                  <a:ext uri="{0D108BD9-81ED-4DB2-BD59-A6C34878D82A}">
                    <a16:rowId xmlns:a16="http://schemas.microsoft.com/office/drawing/2014/main" val="479539958"/>
                  </a:ext>
                </a:extLst>
              </a:tr>
              <a:tr h="370840">
                <a:tc>
                  <a:txBody>
                    <a:bodyPr/>
                    <a:lstStyle/>
                    <a:p>
                      <a:pPr algn="ctr" latinLnBrk="1"/>
                      <a:r>
                        <a:rPr lang="en-US" altLang="ko-KR" sz="2000" dirty="0"/>
                        <a:t>(%)</a:t>
                      </a:r>
                      <a:endParaRPr lang="ko-KR" altLang="en-US" sz="2000" dirty="0"/>
                    </a:p>
                  </a:txBody>
                  <a:tcPr/>
                </a:tc>
                <a:tc>
                  <a:txBody>
                    <a:bodyPr/>
                    <a:lstStyle/>
                    <a:p>
                      <a:pPr algn="ctr" latinLnBrk="1"/>
                      <a:r>
                        <a:rPr lang="en-US" altLang="ko-KR" sz="2000" dirty="0"/>
                        <a:t>&gt; 800</a:t>
                      </a:r>
                      <a:endParaRPr lang="ko-KR" altLang="en-US" sz="2000" dirty="0"/>
                    </a:p>
                  </a:txBody>
                  <a:tcPr/>
                </a:tc>
                <a:tc>
                  <a:txBody>
                    <a:bodyPr/>
                    <a:lstStyle/>
                    <a:p>
                      <a:pPr algn="ctr" latinLnBrk="1"/>
                      <a:r>
                        <a:rPr lang="en-US" altLang="ko-KR" sz="2000" dirty="0"/>
                        <a:t>120</a:t>
                      </a:r>
                      <a:endParaRPr lang="ko-KR" altLang="en-US" sz="2000" dirty="0"/>
                    </a:p>
                  </a:txBody>
                  <a:tcPr/>
                </a:tc>
                <a:tc>
                  <a:txBody>
                    <a:bodyPr/>
                    <a:lstStyle/>
                    <a:p>
                      <a:pPr algn="ctr" latinLnBrk="1"/>
                      <a:r>
                        <a:rPr lang="en-US" altLang="ko-KR" sz="2000" dirty="0"/>
                        <a:t>120</a:t>
                      </a:r>
                      <a:endParaRPr lang="ko-KR" altLang="en-US" sz="2000" dirty="0"/>
                    </a:p>
                  </a:txBody>
                  <a:tcPr/>
                </a:tc>
                <a:tc>
                  <a:txBody>
                    <a:bodyPr/>
                    <a:lstStyle/>
                    <a:p>
                      <a:pPr algn="ctr" latinLnBrk="1"/>
                      <a:r>
                        <a:rPr lang="en-US" altLang="ko-KR" sz="2000" dirty="0"/>
                        <a:t>114</a:t>
                      </a:r>
                      <a:endParaRPr lang="ko-KR" altLang="en-US" sz="2000" dirty="0"/>
                    </a:p>
                  </a:txBody>
                  <a:tcPr/>
                </a:tc>
                <a:extLst>
                  <a:ext uri="{0D108BD9-81ED-4DB2-BD59-A6C34878D82A}">
                    <a16:rowId xmlns:a16="http://schemas.microsoft.com/office/drawing/2014/main" val="1708906254"/>
                  </a:ext>
                </a:extLst>
              </a:tr>
            </a:tbl>
          </a:graphicData>
        </a:graphic>
      </p:graphicFrame>
      <p:sp>
        <p:nvSpPr>
          <p:cNvPr id="3" name="Content Placeholder 2">
            <a:extLst>
              <a:ext uri="{FF2B5EF4-FFF2-40B4-BE49-F238E27FC236}">
                <a16:creationId xmlns:a16="http://schemas.microsoft.com/office/drawing/2014/main" id="{2E4D8A36-034D-33B6-AC66-D7A97E6C3113}"/>
              </a:ext>
            </a:extLst>
          </p:cNvPr>
          <p:cNvSpPr txBox="1">
            <a:spLocks/>
          </p:cNvSpPr>
          <p:nvPr/>
        </p:nvSpPr>
        <p:spPr>
          <a:xfrm>
            <a:off x="5977130" y="1057134"/>
            <a:ext cx="6031990" cy="43271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u="sng" dirty="0">
                <a:solidFill>
                  <a:srgbClr val="000000"/>
                </a:solidFill>
              </a:rPr>
              <a:t>Support for the "Mode 2" and "Triple Helix"</a:t>
            </a:r>
          </a:p>
          <a:p>
            <a:r>
              <a:rPr lang="en-US" altLang="ko-KR" sz="2400" u="sng" dirty="0">
                <a:solidFill>
                  <a:srgbClr val="000000"/>
                </a:solidFill>
              </a:rPr>
              <a:t>Lack of data and research</a:t>
            </a:r>
            <a:endParaRPr lang="ko-KR" altLang="en-US" sz="2400" u="sng" dirty="0">
              <a:solidFill>
                <a:srgbClr val="000000"/>
              </a:solidFill>
            </a:endParaRPr>
          </a:p>
        </p:txBody>
      </p:sp>
    </p:spTree>
    <p:extLst>
      <p:ext uri="{BB962C8B-B14F-4D97-AF65-F5344CB8AC3E}">
        <p14:creationId xmlns:p14="http://schemas.microsoft.com/office/powerpoint/2010/main" val="37518603"/>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14</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Effect of University Research</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7529131" y="1507808"/>
            <a:ext cx="4572761" cy="1365873"/>
          </a:xfrm>
        </p:spPr>
        <p:txBody>
          <a:bodyPr>
            <a:noAutofit/>
          </a:bodyPr>
          <a:lstStyle/>
          <a:p>
            <a:r>
              <a:rPr lang="en-US" altLang="ko-KR" sz="2400" dirty="0">
                <a:solidFill>
                  <a:srgbClr val="000000"/>
                </a:solidFill>
              </a:rPr>
              <a:t>Several studies emphasize the significance of interindustry differences in the relationship between university and industrial innovation.</a:t>
            </a:r>
          </a:p>
          <a:p>
            <a:endParaRPr lang="en-US" altLang="ko-KR" sz="2400" dirty="0">
              <a:solidFill>
                <a:srgbClr val="000000"/>
              </a:solidFill>
            </a:endParaRPr>
          </a:p>
          <a:p>
            <a:r>
              <a:rPr lang="en-US" altLang="ko-KR" sz="2400" dirty="0"/>
              <a:t>biomedical, pharmaceuticals: university research advances affect industrial innovation more significantly and directly</a:t>
            </a:r>
            <a:endParaRPr lang="en-US" altLang="ko-KR" sz="2400" dirty="0">
              <a:solidFill>
                <a:srgbClr val="000000"/>
              </a:solidFill>
            </a:endParaRPr>
          </a:p>
          <a:p>
            <a:endParaRPr lang="en-US" altLang="ko-KR" sz="2400" dirty="0">
              <a:solidFill>
                <a:srgbClr val="000000"/>
              </a:solidFill>
            </a:endParaRPr>
          </a:p>
          <a:p>
            <a:endParaRPr lang="en-US" altLang="ko-KR" sz="2400" dirty="0"/>
          </a:p>
        </p:txBody>
      </p:sp>
      <p:pic>
        <p:nvPicPr>
          <p:cNvPr id="6" name="그림 5">
            <a:extLst>
              <a:ext uri="{FF2B5EF4-FFF2-40B4-BE49-F238E27FC236}">
                <a16:creationId xmlns:a16="http://schemas.microsoft.com/office/drawing/2014/main" id="{EDF4213D-F8C2-9257-B860-C1FDF93E31DC}"/>
              </a:ext>
            </a:extLst>
          </p:cNvPr>
          <p:cNvPicPr>
            <a:picLocks noChangeAspect="1"/>
          </p:cNvPicPr>
          <p:nvPr/>
        </p:nvPicPr>
        <p:blipFill>
          <a:blip r:embed="rId3"/>
          <a:stretch>
            <a:fillRect/>
          </a:stretch>
        </p:blipFill>
        <p:spPr>
          <a:xfrm>
            <a:off x="90107" y="1286383"/>
            <a:ext cx="7439025" cy="5057775"/>
          </a:xfrm>
          <a:prstGeom prst="rect">
            <a:avLst/>
          </a:prstGeom>
        </p:spPr>
      </p:pic>
      <p:sp>
        <p:nvSpPr>
          <p:cNvPr id="9" name="화살표: 오른쪽 8">
            <a:extLst>
              <a:ext uri="{FF2B5EF4-FFF2-40B4-BE49-F238E27FC236}">
                <a16:creationId xmlns:a16="http://schemas.microsoft.com/office/drawing/2014/main" id="{819CE607-834C-A2E9-99A4-E0A19BF9C2F0}"/>
              </a:ext>
            </a:extLst>
          </p:cNvPr>
          <p:cNvSpPr/>
          <p:nvPr/>
        </p:nvSpPr>
        <p:spPr>
          <a:xfrm>
            <a:off x="41339" y="2910257"/>
            <a:ext cx="300037" cy="259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DDA74A53-C082-99FB-1E79-19CB8AC7CF2D}"/>
              </a:ext>
            </a:extLst>
          </p:cNvPr>
          <p:cNvSpPr/>
          <p:nvPr/>
        </p:nvSpPr>
        <p:spPr>
          <a:xfrm>
            <a:off x="41339" y="5238802"/>
            <a:ext cx="300037" cy="259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9B0749A2-3580-0A46-6EC4-BDEC616FD52A}"/>
              </a:ext>
            </a:extLst>
          </p:cNvPr>
          <p:cNvSpPr/>
          <p:nvPr/>
        </p:nvSpPr>
        <p:spPr>
          <a:xfrm>
            <a:off x="41339" y="4937053"/>
            <a:ext cx="300037" cy="259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359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15</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Policies for Technology Commercialization</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2004632"/>
            <a:ext cx="10515600" cy="1365873"/>
          </a:xfrm>
        </p:spPr>
        <p:txBody>
          <a:bodyPr>
            <a:noAutofit/>
          </a:bodyPr>
          <a:lstStyle/>
          <a:p>
            <a:pPr marL="0" indent="0">
              <a:buNone/>
            </a:pPr>
            <a:r>
              <a:rPr lang="en-US" altLang="ko-KR" sz="2400" dirty="0">
                <a:solidFill>
                  <a:srgbClr val="000000"/>
                </a:solidFill>
              </a:rPr>
              <a:t>case studies of two types of policies:</a:t>
            </a:r>
          </a:p>
          <a:p>
            <a:pPr marL="0" indent="0">
              <a:buNone/>
            </a:pPr>
            <a:endParaRPr lang="en-US" altLang="ko-KR" sz="2400" dirty="0">
              <a:solidFill>
                <a:srgbClr val="000000"/>
              </a:solidFill>
            </a:endParaRPr>
          </a:p>
          <a:p>
            <a:pPr marL="457200" indent="-457200">
              <a:buAutoNum type="arabicParenBoth"/>
            </a:pPr>
            <a:r>
              <a:rPr lang="en-US" altLang="ko-KR" sz="2400" dirty="0">
                <a:solidFill>
                  <a:srgbClr val="000000"/>
                </a:solidFill>
              </a:rPr>
              <a:t>policies encouraging the formation of regional economic “</a:t>
            </a:r>
            <a:r>
              <a:rPr lang="en-US" altLang="ko-KR" sz="2400" b="1" dirty="0">
                <a:solidFill>
                  <a:srgbClr val="000000"/>
                </a:solidFill>
              </a:rPr>
              <a:t>clusters</a:t>
            </a:r>
            <a:r>
              <a:rPr lang="en-US" altLang="ko-KR" sz="2400" dirty="0">
                <a:solidFill>
                  <a:srgbClr val="000000"/>
                </a:solidFill>
              </a:rPr>
              <a:t>” and spin-offs based on university research</a:t>
            </a:r>
            <a:br>
              <a:rPr lang="en-US" altLang="ko-KR" sz="2400" dirty="0">
                <a:solidFill>
                  <a:srgbClr val="000000"/>
                </a:solidFill>
              </a:rPr>
            </a:br>
            <a:endParaRPr lang="en-US" altLang="ko-KR" sz="2400" dirty="0">
              <a:solidFill>
                <a:srgbClr val="000000"/>
              </a:solidFill>
            </a:endParaRPr>
          </a:p>
          <a:p>
            <a:pPr marL="457200" indent="-457200">
              <a:buAutoNum type="arabicParenBoth"/>
            </a:pPr>
            <a:r>
              <a:rPr lang="en-US" altLang="ko-KR" sz="2400" dirty="0">
                <a:solidFill>
                  <a:srgbClr val="000000"/>
                </a:solidFill>
              </a:rPr>
              <a:t>policies attempting to stimulate university </a:t>
            </a:r>
            <a:r>
              <a:rPr lang="en-US" altLang="ko-KR" sz="2400" b="1" dirty="0">
                <a:solidFill>
                  <a:srgbClr val="000000"/>
                </a:solidFill>
              </a:rPr>
              <a:t>patenting and licensing activities</a:t>
            </a:r>
            <a:endParaRPr lang="en-US" altLang="ko-KR" sz="2400" b="1" dirty="0"/>
          </a:p>
        </p:txBody>
      </p:sp>
    </p:spTree>
    <p:extLst>
      <p:ext uri="{BB962C8B-B14F-4D97-AF65-F5344CB8AC3E}">
        <p14:creationId xmlns:p14="http://schemas.microsoft.com/office/powerpoint/2010/main" val="30774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16</a:t>
            </a:fld>
            <a:endParaRPr lang="en-US"/>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Clusters</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690688"/>
            <a:ext cx="10783824" cy="4226786"/>
          </a:xfrm>
        </p:spPr>
        <p:txBody>
          <a:bodyPr>
            <a:noAutofit/>
          </a:bodyPr>
          <a:lstStyle/>
          <a:p>
            <a:pPr marL="457200" indent="-457200">
              <a:buAutoNum type="arabicParenBoth"/>
            </a:pPr>
            <a:r>
              <a:rPr lang="en-US" altLang="ko-KR" sz="2400" dirty="0">
                <a:solidFill>
                  <a:srgbClr val="000000"/>
                </a:solidFill>
              </a:rPr>
              <a:t>policies encouraging the formation of regional economic “clusters” and spin-offs based on university research</a:t>
            </a:r>
          </a:p>
          <a:p>
            <a:pPr marL="457200" indent="-457200">
              <a:buAutoNum type="arabicParenBoth"/>
            </a:pPr>
            <a:endParaRPr lang="en-US" altLang="ko-KR" sz="2400" dirty="0">
              <a:solidFill>
                <a:srgbClr val="000000"/>
              </a:solidFill>
            </a:endParaRPr>
          </a:p>
          <a:p>
            <a:pPr marL="0" indent="0">
              <a:buNone/>
            </a:pPr>
            <a:r>
              <a:rPr lang="en-US" altLang="ko-KR" sz="2400" i="0" dirty="0" err="1">
                <a:solidFill>
                  <a:srgbClr val="000000"/>
                </a:solidFill>
                <a:effectLst/>
              </a:rPr>
              <a:t>e.g</a:t>
            </a:r>
            <a:r>
              <a:rPr lang="en-US" altLang="ko-KR" sz="2400" i="0" dirty="0">
                <a:solidFill>
                  <a:srgbClr val="000000"/>
                </a:solidFill>
                <a:effectLst/>
              </a:rPr>
              <a:t>) Silicon Valley in California and Route 128 in the Boston area</a:t>
            </a:r>
          </a:p>
          <a:p>
            <a:pPr>
              <a:buFont typeface="Wingdings" panose="05000000000000000000" pitchFamily="2" charset="2"/>
              <a:buChar char="è"/>
            </a:pPr>
            <a:r>
              <a:rPr lang="en-US" altLang="ko-KR" sz="2400" dirty="0">
                <a:solidFill>
                  <a:srgbClr val="000000"/>
                </a:solidFill>
                <a:sym typeface="Wingdings" panose="05000000000000000000" pitchFamily="2" charset="2"/>
              </a:rPr>
              <a:t> knowledge spillovers in regional level</a:t>
            </a:r>
          </a:p>
          <a:p>
            <a:pPr marL="0" indent="0">
              <a:buNone/>
            </a:pPr>
            <a:endParaRPr lang="en-US" altLang="ko-KR" sz="2400" dirty="0">
              <a:solidFill>
                <a:srgbClr val="000000"/>
              </a:solidFill>
              <a:sym typeface="Wingdings" panose="05000000000000000000" pitchFamily="2" charset="2"/>
            </a:endParaRPr>
          </a:p>
          <a:p>
            <a:pPr marL="0" indent="0">
              <a:buNone/>
            </a:pPr>
            <a:r>
              <a:rPr lang="en-US" altLang="ko-KR" sz="2400" dirty="0">
                <a:solidFill>
                  <a:srgbClr val="000000"/>
                </a:solidFill>
                <a:sym typeface="Wingdings" panose="05000000000000000000" pitchFamily="2" charset="2"/>
              </a:rPr>
              <a:t>However, where is the evidence that universities </a:t>
            </a:r>
            <a:r>
              <a:rPr lang="en-US" altLang="ko-KR" sz="2400" dirty="0" err="1">
                <a:solidFill>
                  <a:srgbClr val="000000"/>
                </a:solidFill>
                <a:sym typeface="Wingdings" panose="05000000000000000000" pitchFamily="2" charset="2"/>
              </a:rPr>
              <a:t>'cause</a:t>
            </a:r>
            <a:r>
              <a:rPr lang="en-US" altLang="ko-KR" sz="2400" dirty="0">
                <a:solidFill>
                  <a:srgbClr val="000000"/>
                </a:solidFill>
                <a:sym typeface="Wingdings" panose="05000000000000000000" pitchFamily="2" charset="2"/>
              </a:rPr>
              <a:t>' it?</a:t>
            </a:r>
          </a:p>
          <a:p>
            <a:r>
              <a:rPr lang="en-US" altLang="ko-KR" sz="2400" i="0" dirty="0">
                <a:solidFill>
                  <a:srgbClr val="000000"/>
                </a:solidFill>
                <a:effectLst/>
              </a:rPr>
              <a:t>The science park is not innovative. (</a:t>
            </a:r>
            <a:r>
              <a:rPr lang="en-US" altLang="ko-KR" sz="2400" i="0" dirty="0" err="1">
                <a:solidFill>
                  <a:srgbClr val="000000"/>
                </a:solidFill>
                <a:effectLst/>
              </a:rPr>
              <a:t>Felsenstein</a:t>
            </a:r>
            <a:r>
              <a:rPr lang="en-US" altLang="ko-KR" sz="2400" dirty="0">
                <a:solidFill>
                  <a:srgbClr val="000000"/>
                </a:solidFill>
              </a:rPr>
              <a:t> (</a:t>
            </a:r>
            <a:r>
              <a:rPr lang="en-US" altLang="ko-KR" sz="2400" i="0" dirty="0">
                <a:solidFill>
                  <a:srgbClr val="000000"/>
                </a:solidFill>
                <a:effectLst/>
              </a:rPr>
              <a:t>1994), </a:t>
            </a:r>
            <a:r>
              <a:rPr lang="en-US" altLang="ko-KR" sz="2400" i="0" dirty="0" err="1">
                <a:solidFill>
                  <a:srgbClr val="000000"/>
                </a:solidFill>
                <a:effectLst/>
              </a:rPr>
              <a:t>Wallsten</a:t>
            </a:r>
            <a:r>
              <a:rPr lang="en-US" altLang="ko-KR" sz="2400" i="0" dirty="0">
                <a:solidFill>
                  <a:srgbClr val="000000"/>
                </a:solidFill>
                <a:effectLst/>
              </a:rPr>
              <a:t> (2001))</a:t>
            </a:r>
          </a:p>
          <a:p>
            <a:r>
              <a:rPr lang="en-US" altLang="ko-KR" sz="2400" i="0" dirty="0">
                <a:solidFill>
                  <a:srgbClr val="000000"/>
                </a:solidFill>
                <a:effectLst/>
                <a:sym typeface="Wingdings" panose="05000000000000000000" pitchFamily="2" charset="2"/>
              </a:rPr>
              <a:t>The formal research links of park firms and off-park firms are similar to each other </a:t>
            </a:r>
            <a:r>
              <a:rPr lang="da-DK" altLang="ko-KR" sz="2400" i="0" dirty="0">
                <a:solidFill>
                  <a:srgbClr val="000000"/>
                </a:solidFill>
                <a:effectLst/>
                <a:sym typeface="Wingdings" panose="05000000000000000000" pitchFamily="2" charset="2"/>
              </a:rPr>
              <a:t>(Massey et al., 1992, p. 38)</a:t>
            </a:r>
            <a:endParaRPr lang="en-US" altLang="ko-KR" sz="2400" i="0" dirty="0">
              <a:solidFill>
                <a:srgbClr val="000000"/>
              </a:solidFill>
              <a:effectLst/>
              <a:sym typeface="Wingdings" panose="05000000000000000000" pitchFamily="2" charset="2"/>
            </a:endParaRPr>
          </a:p>
          <a:p>
            <a:endParaRPr lang="en-US" altLang="ko-KR" sz="2400" dirty="0">
              <a:solidFill>
                <a:srgbClr val="000000"/>
              </a:solidFill>
              <a:sym typeface="Wingdings" panose="05000000000000000000" pitchFamily="2" charset="2"/>
            </a:endParaRPr>
          </a:p>
          <a:p>
            <a:pPr marL="0" indent="0">
              <a:buNone/>
            </a:pPr>
            <a:endParaRPr lang="en-US" altLang="ko-KR" sz="2400" dirty="0">
              <a:solidFill>
                <a:srgbClr val="000000"/>
              </a:solidFill>
              <a:sym typeface="Wingdings" panose="05000000000000000000" pitchFamily="2" charset="2"/>
            </a:endParaRPr>
          </a:p>
          <a:p>
            <a:pPr marL="0" indent="0">
              <a:buNone/>
            </a:pPr>
            <a:endParaRPr lang="en-US" altLang="ko-KR" sz="2400" dirty="0">
              <a:solidFill>
                <a:srgbClr val="000000"/>
              </a:solidFill>
              <a:sym typeface="Wingdings" panose="05000000000000000000" pitchFamily="2" charset="2"/>
            </a:endParaRPr>
          </a:p>
          <a:p>
            <a:pPr>
              <a:buFont typeface="Wingdings" panose="05000000000000000000" pitchFamily="2" charset="2"/>
              <a:buChar char="è"/>
            </a:pPr>
            <a:endParaRPr lang="en-US" altLang="ko-KR" sz="2400" dirty="0">
              <a:solidFill>
                <a:srgbClr val="000000"/>
              </a:solidFill>
              <a:sym typeface="Wingdings" panose="05000000000000000000" pitchFamily="2" charset="2"/>
            </a:endParaRPr>
          </a:p>
          <a:p>
            <a:pPr>
              <a:buFont typeface="Wingdings" panose="05000000000000000000" pitchFamily="2" charset="2"/>
              <a:buChar char="è"/>
            </a:pPr>
            <a:endParaRPr lang="en-US" altLang="ko-KR" sz="2400" dirty="0">
              <a:solidFill>
                <a:srgbClr val="000000"/>
              </a:solidFill>
            </a:endParaRPr>
          </a:p>
        </p:txBody>
      </p:sp>
      <p:sp>
        <p:nvSpPr>
          <p:cNvPr id="2" name="Content Placeholder 2">
            <a:extLst>
              <a:ext uri="{FF2B5EF4-FFF2-40B4-BE49-F238E27FC236}">
                <a16:creationId xmlns:a16="http://schemas.microsoft.com/office/drawing/2014/main" id="{A96E9095-09AC-FE93-6293-DBF878B07D23}"/>
              </a:ext>
            </a:extLst>
          </p:cNvPr>
          <p:cNvSpPr txBox="1">
            <a:spLocks/>
          </p:cNvSpPr>
          <p:nvPr/>
        </p:nvSpPr>
        <p:spPr>
          <a:xfrm>
            <a:off x="5986272" y="0"/>
            <a:ext cx="6205728" cy="940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4. Policies for Technology Commercialization</a:t>
            </a:r>
          </a:p>
        </p:txBody>
      </p:sp>
    </p:spTree>
    <p:extLst>
      <p:ext uri="{BB962C8B-B14F-4D97-AF65-F5344CB8AC3E}">
        <p14:creationId xmlns:p14="http://schemas.microsoft.com/office/powerpoint/2010/main" val="210222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17</a:t>
            </a:fld>
            <a:endParaRPr lang="en-US"/>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Patenting and Licensing</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690688"/>
            <a:ext cx="10783824" cy="4226786"/>
          </a:xfrm>
        </p:spPr>
        <p:txBody>
          <a:bodyPr>
            <a:noAutofit/>
          </a:bodyPr>
          <a:lstStyle/>
          <a:p>
            <a:pPr marL="0" indent="0">
              <a:buNone/>
            </a:pPr>
            <a:r>
              <a:rPr lang="en-US" altLang="ko-KR" sz="2400" dirty="0">
                <a:solidFill>
                  <a:srgbClr val="000000"/>
                </a:solidFill>
              </a:rPr>
              <a:t>(2)  policies attempting to stimulate university patenting and licensing activities</a:t>
            </a:r>
            <a:endParaRPr lang="en-US" altLang="ko-KR" sz="2400" dirty="0"/>
          </a:p>
          <a:p>
            <a:pPr>
              <a:buFont typeface="Wingdings" panose="05000000000000000000" pitchFamily="2" charset="2"/>
              <a:buChar char="è"/>
            </a:pPr>
            <a:r>
              <a:rPr lang="en-US" altLang="ko-KR" sz="2400" dirty="0">
                <a:solidFill>
                  <a:srgbClr val="000000"/>
                </a:solidFill>
                <a:sym typeface="Wingdings" panose="05000000000000000000" pitchFamily="2" charset="2"/>
              </a:rPr>
              <a:t> Bayh-Dole Act (1980)</a:t>
            </a:r>
          </a:p>
          <a:p>
            <a:pPr marL="0" indent="0">
              <a:buNone/>
            </a:pPr>
            <a:endParaRPr lang="en-US" altLang="ko-KR" sz="2400" dirty="0">
              <a:solidFill>
                <a:srgbClr val="000000"/>
              </a:solidFill>
              <a:sym typeface="Wingdings" panose="05000000000000000000" pitchFamily="2" charset="2"/>
            </a:endParaRPr>
          </a:p>
          <a:p>
            <a:r>
              <a:rPr lang="en-US" altLang="ko-KR" sz="2400" dirty="0">
                <a:solidFill>
                  <a:srgbClr val="000000"/>
                </a:solidFill>
                <a:sym typeface="Wingdings" panose="05000000000000000000" pitchFamily="2" charset="2"/>
              </a:rPr>
              <a:t>It replaced a web of Institutional Patent Agreements (IPAs) that had been negotiated between individual universities and federal agencies with a </a:t>
            </a:r>
            <a:r>
              <a:rPr lang="en-US" altLang="ko-KR" sz="2400" u="sng" dirty="0">
                <a:solidFill>
                  <a:srgbClr val="000000"/>
                </a:solidFill>
                <a:sym typeface="Wingdings" panose="05000000000000000000" pitchFamily="2" charset="2"/>
              </a:rPr>
              <a:t>uniform policy</a:t>
            </a:r>
          </a:p>
          <a:p>
            <a:r>
              <a:rPr lang="en-US" altLang="ko-KR" sz="2400" dirty="0">
                <a:solidFill>
                  <a:srgbClr val="000000"/>
                </a:solidFill>
                <a:sym typeface="Wingdings" panose="05000000000000000000" pitchFamily="2" charset="2"/>
              </a:rPr>
              <a:t>The Act's provisions expressed Congressional support for </a:t>
            </a:r>
            <a:r>
              <a:rPr lang="en-US" altLang="ko-KR" sz="2400" u="sng" dirty="0">
                <a:solidFill>
                  <a:srgbClr val="000000"/>
                </a:solidFill>
                <a:sym typeface="Wingdings" panose="05000000000000000000" pitchFamily="2" charset="2"/>
              </a:rPr>
              <a:t>the negotiation of exclusive licenses </a:t>
            </a:r>
            <a:r>
              <a:rPr lang="en-US" altLang="ko-KR" sz="2400" dirty="0">
                <a:solidFill>
                  <a:srgbClr val="000000"/>
                </a:solidFill>
                <a:sym typeface="Wingdings" panose="05000000000000000000" pitchFamily="2" charset="2"/>
              </a:rPr>
              <a:t>between universities and industrial firms for the results of federally funded research. </a:t>
            </a:r>
          </a:p>
          <a:p>
            <a:pPr marL="0" indent="0">
              <a:buNone/>
            </a:pPr>
            <a:endParaRPr lang="en-US" altLang="ko-KR" sz="2400" dirty="0">
              <a:solidFill>
                <a:srgbClr val="000000"/>
              </a:solidFill>
              <a:sym typeface="Wingdings" panose="05000000000000000000" pitchFamily="2" charset="2"/>
            </a:endParaRPr>
          </a:p>
          <a:p>
            <a:pPr marL="0" indent="0">
              <a:buNone/>
            </a:pPr>
            <a:r>
              <a:rPr lang="en-US" altLang="ko-KR" sz="2400" dirty="0">
                <a:solidFill>
                  <a:srgbClr val="000000"/>
                </a:solidFill>
                <a:sym typeface="Wingdings" panose="05000000000000000000" pitchFamily="2" charset="2"/>
              </a:rPr>
              <a:t>However…</a:t>
            </a:r>
          </a:p>
          <a:p>
            <a:pPr marL="0" indent="0">
              <a:buNone/>
            </a:pPr>
            <a:endParaRPr lang="en-US" altLang="ko-KR" sz="2400" dirty="0">
              <a:solidFill>
                <a:srgbClr val="000000"/>
              </a:solidFill>
              <a:sym typeface="Wingdings" panose="05000000000000000000" pitchFamily="2" charset="2"/>
            </a:endParaRPr>
          </a:p>
          <a:p>
            <a:pPr>
              <a:buFont typeface="Wingdings" panose="05000000000000000000" pitchFamily="2" charset="2"/>
              <a:buChar char="è"/>
            </a:pPr>
            <a:endParaRPr lang="en-US" altLang="ko-KR" sz="2400" dirty="0">
              <a:solidFill>
                <a:srgbClr val="000000"/>
              </a:solidFill>
              <a:sym typeface="Wingdings" panose="05000000000000000000" pitchFamily="2" charset="2"/>
            </a:endParaRPr>
          </a:p>
          <a:p>
            <a:pPr>
              <a:buFont typeface="Wingdings" panose="05000000000000000000" pitchFamily="2" charset="2"/>
              <a:buChar char="è"/>
            </a:pPr>
            <a:endParaRPr lang="en-US" altLang="ko-KR" sz="2400" dirty="0">
              <a:solidFill>
                <a:srgbClr val="000000"/>
              </a:solidFill>
            </a:endParaRPr>
          </a:p>
        </p:txBody>
      </p:sp>
      <p:sp>
        <p:nvSpPr>
          <p:cNvPr id="2" name="Content Placeholder 2">
            <a:extLst>
              <a:ext uri="{FF2B5EF4-FFF2-40B4-BE49-F238E27FC236}">
                <a16:creationId xmlns:a16="http://schemas.microsoft.com/office/drawing/2014/main" id="{A96E9095-09AC-FE93-6293-DBF878B07D23}"/>
              </a:ext>
            </a:extLst>
          </p:cNvPr>
          <p:cNvSpPr txBox="1">
            <a:spLocks/>
          </p:cNvSpPr>
          <p:nvPr/>
        </p:nvSpPr>
        <p:spPr>
          <a:xfrm>
            <a:off x="5986272" y="0"/>
            <a:ext cx="6205728" cy="940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4. Policies for Technology Commercialization</a:t>
            </a:r>
          </a:p>
        </p:txBody>
      </p:sp>
    </p:spTree>
    <p:extLst>
      <p:ext uri="{BB962C8B-B14F-4D97-AF65-F5344CB8AC3E}">
        <p14:creationId xmlns:p14="http://schemas.microsoft.com/office/powerpoint/2010/main" val="394215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18</a:t>
            </a:fld>
            <a:endParaRPr lang="en-US"/>
          </a:p>
        </p:txBody>
      </p:sp>
      <p:pic>
        <p:nvPicPr>
          <p:cNvPr id="7" name="그림 6">
            <a:extLst>
              <a:ext uri="{FF2B5EF4-FFF2-40B4-BE49-F238E27FC236}">
                <a16:creationId xmlns:a16="http://schemas.microsoft.com/office/drawing/2014/main" id="{B2E9D156-EFEF-0A98-C2E1-8780AF9C390B}"/>
              </a:ext>
            </a:extLst>
          </p:cNvPr>
          <p:cNvPicPr>
            <a:picLocks noChangeAspect="1"/>
          </p:cNvPicPr>
          <p:nvPr/>
        </p:nvPicPr>
        <p:blipFill>
          <a:blip r:embed="rId3"/>
          <a:stretch>
            <a:fillRect/>
          </a:stretch>
        </p:blipFill>
        <p:spPr>
          <a:xfrm>
            <a:off x="1686007" y="16451"/>
            <a:ext cx="8494313" cy="6339899"/>
          </a:xfrm>
          <a:prstGeom prst="rect">
            <a:avLst/>
          </a:prstGeom>
        </p:spPr>
      </p:pic>
    </p:spTree>
    <p:extLst>
      <p:ext uri="{BB962C8B-B14F-4D97-AF65-F5344CB8AC3E}">
        <p14:creationId xmlns:p14="http://schemas.microsoft.com/office/powerpoint/2010/main" val="112752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19</a:t>
            </a:fld>
            <a:endParaRPr lang="en-US"/>
          </a:p>
        </p:txBody>
      </p:sp>
      <p:pic>
        <p:nvPicPr>
          <p:cNvPr id="8" name="그림 7">
            <a:extLst>
              <a:ext uri="{FF2B5EF4-FFF2-40B4-BE49-F238E27FC236}">
                <a16:creationId xmlns:a16="http://schemas.microsoft.com/office/drawing/2014/main" id="{60A426BA-506A-8C43-44B1-81363EAB10DA}"/>
              </a:ext>
            </a:extLst>
          </p:cNvPr>
          <p:cNvPicPr>
            <a:picLocks noChangeAspect="1"/>
          </p:cNvPicPr>
          <p:nvPr/>
        </p:nvPicPr>
        <p:blipFill>
          <a:blip r:embed="rId3"/>
          <a:stretch>
            <a:fillRect/>
          </a:stretch>
        </p:blipFill>
        <p:spPr>
          <a:xfrm>
            <a:off x="1044583" y="0"/>
            <a:ext cx="10102834" cy="6858000"/>
          </a:xfrm>
          <a:prstGeom prst="rect">
            <a:avLst/>
          </a:prstGeom>
        </p:spPr>
      </p:pic>
    </p:spTree>
    <p:extLst>
      <p:ext uri="{BB962C8B-B14F-4D97-AF65-F5344CB8AC3E}">
        <p14:creationId xmlns:p14="http://schemas.microsoft.com/office/powerpoint/2010/main" val="193527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640929"/>
            <a:ext cx="10515600" cy="3698062"/>
          </a:xfrm>
        </p:spPr>
        <p:txBody>
          <a:bodyPr>
            <a:noAutofit/>
          </a:bodyPr>
          <a:lstStyle/>
          <a:p>
            <a:pPr marL="0" indent="0">
              <a:lnSpc>
                <a:spcPct val="120000"/>
              </a:lnSpc>
              <a:buNone/>
            </a:pPr>
            <a:r>
              <a:rPr lang="en-US" altLang="ko-KR" dirty="0"/>
              <a:t>1. Introduction</a:t>
            </a:r>
          </a:p>
          <a:p>
            <a:pPr marL="0" indent="0">
              <a:lnSpc>
                <a:spcPct val="120000"/>
              </a:lnSpc>
              <a:buNone/>
            </a:pPr>
            <a:r>
              <a:rPr lang="en-US" altLang="ko-KR" dirty="0"/>
              <a:t>2. Role of University in NIS</a:t>
            </a:r>
          </a:p>
          <a:p>
            <a:pPr marL="0" indent="0">
              <a:lnSpc>
                <a:spcPct val="120000"/>
              </a:lnSpc>
              <a:buNone/>
            </a:pPr>
            <a:r>
              <a:rPr lang="en-US" altLang="ko-KR" dirty="0"/>
              <a:t>3. Effect of University Research</a:t>
            </a:r>
          </a:p>
          <a:p>
            <a:pPr marL="0" indent="0">
              <a:lnSpc>
                <a:spcPct val="120000"/>
              </a:lnSpc>
              <a:buNone/>
            </a:pPr>
            <a:r>
              <a:rPr lang="en-US" altLang="ko-KR" dirty="0"/>
              <a:t>4. Policies for Technology Commercialization</a:t>
            </a:r>
          </a:p>
          <a:p>
            <a:pPr marL="0" indent="0">
              <a:lnSpc>
                <a:spcPct val="120000"/>
              </a:lnSpc>
              <a:buNone/>
            </a:pPr>
            <a:r>
              <a:rPr lang="en-US" altLang="ko-KR" dirty="0"/>
              <a:t>5. Conclusion</a:t>
            </a:r>
          </a:p>
          <a:p>
            <a:pPr>
              <a:lnSpc>
                <a:spcPct val="120000"/>
              </a:lnSpc>
            </a:pPr>
            <a:endParaRPr lang="en-US" altLang="ko-KR" dirty="0"/>
          </a:p>
        </p:txBody>
      </p:sp>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2</a:t>
            </a:fld>
            <a:endParaRPr lang="en-US"/>
          </a:p>
        </p:txBody>
      </p:sp>
      <p:sp>
        <p:nvSpPr>
          <p:cNvPr id="2" name="Title 1">
            <a:extLst>
              <a:ext uri="{FF2B5EF4-FFF2-40B4-BE49-F238E27FC236}">
                <a16:creationId xmlns:a16="http://schemas.microsoft.com/office/drawing/2014/main" id="{C05772CE-EE29-1E4A-E5AF-D12A699A2CA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Contents</a:t>
            </a:r>
          </a:p>
        </p:txBody>
      </p:sp>
    </p:spTree>
    <p:extLst>
      <p:ext uri="{BB962C8B-B14F-4D97-AF65-F5344CB8AC3E}">
        <p14:creationId xmlns:p14="http://schemas.microsoft.com/office/powerpoint/2010/main" val="29083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20</a:t>
            </a:fld>
            <a:endParaRPr lang="en-US"/>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Conclusion</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715072"/>
            <a:ext cx="10783824" cy="4226786"/>
          </a:xfrm>
        </p:spPr>
        <p:txBody>
          <a:bodyPr>
            <a:noAutofit/>
          </a:bodyPr>
          <a:lstStyle/>
          <a:p>
            <a:pPr marL="0" indent="0">
              <a:buNone/>
            </a:pPr>
            <a:r>
              <a:rPr lang="en-US" altLang="ko-KR" sz="2400" b="0" i="0" dirty="0">
                <a:solidFill>
                  <a:srgbClr val="000000"/>
                </a:solidFill>
                <a:effectLst/>
              </a:rPr>
              <a:t>The reason why universities </a:t>
            </a:r>
            <a:r>
              <a:rPr lang="en-US" altLang="ko-KR" sz="2400" dirty="0">
                <a:solidFill>
                  <a:srgbClr val="000000"/>
                </a:solidFill>
              </a:rPr>
              <a:t>a</a:t>
            </a:r>
            <a:r>
              <a:rPr lang="en-US" altLang="ko-KR" sz="2400" b="0" i="0" dirty="0">
                <a:solidFill>
                  <a:srgbClr val="000000"/>
                </a:solidFill>
                <a:effectLst/>
              </a:rPr>
              <a:t>re </a:t>
            </a:r>
            <a:r>
              <a:rPr lang="en-US" altLang="ko-KR" sz="2400" dirty="0">
                <a:solidFill>
                  <a:srgbClr val="000000"/>
                </a:solidFill>
              </a:rPr>
              <a:t>di</a:t>
            </a:r>
            <a:r>
              <a:rPr lang="en-US" altLang="ko-KR" sz="2400" b="0" i="0" dirty="0">
                <a:solidFill>
                  <a:srgbClr val="000000"/>
                </a:solidFill>
                <a:effectLst/>
              </a:rPr>
              <a:t>fficult to </a:t>
            </a:r>
            <a:r>
              <a:rPr lang="en-US" altLang="ko-KR" sz="2400" dirty="0">
                <a:solidFill>
                  <a:srgbClr val="000000"/>
                </a:solidFill>
              </a:rPr>
              <a:t>be </a:t>
            </a:r>
            <a:r>
              <a:rPr lang="en-US" altLang="ko-KR" sz="2400" b="0" i="0" dirty="0">
                <a:solidFill>
                  <a:srgbClr val="000000"/>
                </a:solidFill>
                <a:effectLst/>
              </a:rPr>
              <a:t>analyzed </a:t>
            </a:r>
            <a:r>
              <a:rPr lang="en-US" altLang="ko-KR" sz="2400" dirty="0">
                <a:solidFill>
                  <a:srgbClr val="000000"/>
                </a:solidFill>
              </a:rPr>
              <a:t>e</a:t>
            </a:r>
            <a:r>
              <a:rPr lang="en-US" altLang="ko-KR" sz="2400" b="0" i="0" dirty="0">
                <a:solidFill>
                  <a:srgbClr val="000000"/>
                </a:solidFill>
                <a:effectLst/>
              </a:rPr>
              <a:t>conomically</a:t>
            </a:r>
          </a:p>
          <a:p>
            <a:pPr marL="0" indent="0">
              <a:buNone/>
            </a:pPr>
            <a:r>
              <a:rPr lang="en-US" altLang="ko-KR" sz="2400" b="0" i="0" dirty="0">
                <a:solidFill>
                  <a:srgbClr val="000000"/>
                </a:solidFill>
                <a:effectLst/>
              </a:rPr>
              <a:t>1. Competition between universities is limited</a:t>
            </a:r>
          </a:p>
          <a:p>
            <a:pPr marL="0" indent="0">
              <a:buNone/>
            </a:pPr>
            <a:r>
              <a:rPr lang="en-US" altLang="ko-KR" sz="2400" b="0" i="0" dirty="0">
                <a:solidFill>
                  <a:srgbClr val="000000"/>
                </a:solidFill>
                <a:effectLst/>
              </a:rPr>
              <a:t>2. Characterizing “the objectives of the university” is difficult</a:t>
            </a:r>
          </a:p>
          <a:p>
            <a:pPr marL="0" indent="0">
              <a:buNone/>
            </a:pPr>
            <a:endParaRPr lang="en-US" altLang="ko-KR" sz="2400" b="0" i="0" dirty="0">
              <a:solidFill>
                <a:srgbClr val="000000"/>
              </a:solidFill>
              <a:effectLst/>
            </a:endParaRPr>
          </a:p>
          <a:p>
            <a:pPr marL="0" indent="0">
              <a:buNone/>
            </a:pPr>
            <a:r>
              <a:rPr lang="en-US" altLang="ko-KR" sz="2400" b="0" i="0" dirty="0">
                <a:solidFill>
                  <a:srgbClr val="000000"/>
                </a:solidFill>
                <a:effectLst/>
              </a:rPr>
              <a:t>The "National Innovation System", "Mode 2" and "Triple Helix" models summarize and describe the role of universities well, but there is risk of emphasizing the means of production and makes it overwhelming the other aspects.</a:t>
            </a:r>
            <a:endParaRPr lang="en-US" altLang="ko-KR" sz="2400" dirty="0">
              <a:solidFill>
                <a:srgbClr val="000000"/>
              </a:solidFill>
              <a:latin typeface="noto"/>
            </a:endParaRPr>
          </a:p>
        </p:txBody>
      </p:sp>
    </p:spTree>
    <p:extLst>
      <p:ext uri="{BB962C8B-B14F-4D97-AF65-F5344CB8AC3E}">
        <p14:creationId xmlns:p14="http://schemas.microsoft.com/office/powerpoint/2010/main" val="1649769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21</a:t>
            </a:fld>
            <a:endParaRPr lang="en-US"/>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Conclusion</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751648"/>
            <a:ext cx="10783824" cy="4226786"/>
          </a:xfrm>
        </p:spPr>
        <p:txBody>
          <a:bodyPr>
            <a:noAutofit/>
          </a:bodyPr>
          <a:lstStyle/>
          <a:p>
            <a:pPr marL="0" indent="0">
              <a:buNone/>
            </a:pPr>
            <a:r>
              <a:rPr lang="en-US" altLang="ko-KR" sz="2400" b="0" i="0" dirty="0">
                <a:solidFill>
                  <a:srgbClr val="000000"/>
                </a:solidFill>
                <a:effectLst/>
              </a:rPr>
              <a:t>"absence of broader longitudinal and cross-nationally comparable indicators of university-industry interaction"</a:t>
            </a:r>
          </a:p>
          <a:p>
            <a:pPr marL="0" indent="0">
              <a:buNone/>
            </a:pPr>
            <a:r>
              <a:rPr lang="en-US" altLang="ko-KR" sz="2400" b="0" i="0" dirty="0">
                <a:solidFill>
                  <a:srgbClr val="000000"/>
                </a:solidFill>
                <a:effectLst/>
                <a:sym typeface="Wingdings" panose="05000000000000000000" pitchFamily="2" charset="2"/>
              </a:rPr>
              <a:t> </a:t>
            </a:r>
            <a:r>
              <a:rPr lang="en-US" altLang="ko-KR" sz="2400" dirty="0">
                <a:solidFill>
                  <a:srgbClr val="000000"/>
                </a:solidFill>
                <a:sym typeface="Wingdings" panose="05000000000000000000" pitchFamily="2" charset="2"/>
              </a:rPr>
              <a:t>W</a:t>
            </a:r>
            <a:r>
              <a:rPr lang="en-US" altLang="ko-KR" sz="2400" b="0" i="0" dirty="0">
                <a:solidFill>
                  <a:srgbClr val="000000"/>
                </a:solidFill>
                <a:effectLst/>
              </a:rPr>
              <a:t>e need better indicators! (e.g</a:t>
            </a:r>
            <a:r>
              <a:rPr lang="en-US" altLang="ko-KR" sz="2400" dirty="0">
                <a:solidFill>
                  <a:srgbClr val="000000"/>
                </a:solidFill>
              </a:rPr>
              <a:t>.</a:t>
            </a:r>
            <a:r>
              <a:rPr lang="en-US" altLang="ko-KR" sz="2400" b="0" i="0" dirty="0">
                <a:solidFill>
                  <a:srgbClr val="000000"/>
                </a:solidFill>
                <a:effectLst/>
              </a:rPr>
              <a:t> </a:t>
            </a:r>
            <a:r>
              <a:rPr lang="en-US" altLang="ko-KR" sz="2400" b="0" i="0" dirty="0" err="1">
                <a:solidFill>
                  <a:srgbClr val="000000"/>
                </a:solidFill>
                <a:effectLst/>
              </a:rPr>
              <a:t>firmlevel</a:t>
            </a:r>
            <a:r>
              <a:rPr lang="en-US" altLang="ko-KR" sz="2400" b="0" i="0" dirty="0">
                <a:solidFill>
                  <a:srgbClr val="000000"/>
                </a:solidFill>
                <a:effectLst/>
              </a:rPr>
              <a:t> “absorptive capacity”)</a:t>
            </a:r>
          </a:p>
          <a:p>
            <a:pPr marL="0" indent="0">
              <a:buNone/>
            </a:pPr>
            <a:r>
              <a:rPr lang="en-US" altLang="ko-KR" sz="2400" b="0" i="0" dirty="0">
                <a:solidFill>
                  <a:srgbClr val="000000"/>
                </a:solidFill>
                <a:effectLst/>
              </a:rPr>
              <a:t> </a:t>
            </a:r>
          </a:p>
          <a:p>
            <a:pPr marL="0" indent="0">
              <a:buNone/>
            </a:pPr>
            <a:r>
              <a:rPr lang="en-US" altLang="ko-KR" sz="2400" dirty="0">
                <a:solidFill>
                  <a:srgbClr val="000000"/>
                </a:solidFill>
              </a:rPr>
              <a:t>“</a:t>
            </a:r>
            <a:r>
              <a:rPr lang="en-US" altLang="ko-KR" sz="2400" b="0" i="0" dirty="0">
                <a:solidFill>
                  <a:srgbClr val="000000"/>
                </a:solidFill>
                <a:effectLst/>
              </a:rPr>
              <a:t>current emphasis on the countable rather than the important aspects of university-industry interactions could have unfortunate consequences for innovation policy in the industrial and industrializing world”</a:t>
            </a:r>
          </a:p>
          <a:p>
            <a:pPr marL="0" indent="0">
              <a:buNone/>
            </a:pPr>
            <a:endParaRPr lang="en-US" altLang="ko-KR" sz="2400" b="0" i="0" dirty="0">
              <a:solidFill>
                <a:srgbClr val="000000"/>
              </a:solidFill>
              <a:effectLst/>
            </a:endParaRPr>
          </a:p>
          <a:p>
            <a:pPr marL="0" indent="0">
              <a:buNone/>
            </a:pPr>
            <a:r>
              <a:rPr lang="en-US" altLang="ko-KR" sz="2400" dirty="0">
                <a:solidFill>
                  <a:srgbClr val="000000"/>
                </a:solidFill>
                <a:sym typeface="Wingdings" panose="05000000000000000000" pitchFamily="2" charset="2"/>
              </a:rPr>
              <a:t>e.g. Bayh-Dole Act</a:t>
            </a:r>
            <a:r>
              <a:rPr lang="en-US" altLang="ko-KR" sz="2400" b="0" i="0" dirty="0">
                <a:solidFill>
                  <a:srgbClr val="000000"/>
                </a:solidFill>
                <a:effectLst/>
              </a:rPr>
              <a:t>: may have weaken the “open science”, so that makes publication delays, secrecy, and withholding of data and materials (Dasgupta and David, 1994; </a:t>
            </a:r>
            <a:r>
              <a:rPr lang="en-US" altLang="ko-KR" sz="2400" b="0" i="0" dirty="0" err="1">
                <a:solidFill>
                  <a:srgbClr val="000000"/>
                </a:solidFill>
                <a:effectLst/>
              </a:rPr>
              <a:t>Liebeskind</a:t>
            </a:r>
            <a:r>
              <a:rPr lang="en-US" altLang="ko-KR" sz="2400" b="0" i="0" dirty="0">
                <a:solidFill>
                  <a:srgbClr val="000000"/>
                </a:solidFill>
                <a:effectLst/>
              </a:rPr>
              <a:t> 2001)</a:t>
            </a:r>
            <a:endParaRPr lang="en-US" altLang="ko-KR" sz="2400" dirty="0">
              <a:solidFill>
                <a:srgbClr val="000000"/>
              </a:solidFill>
              <a:latin typeface="noto"/>
            </a:endParaRPr>
          </a:p>
        </p:txBody>
      </p:sp>
    </p:spTree>
    <p:extLst>
      <p:ext uri="{BB962C8B-B14F-4D97-AF65-F5344CB8AC3E}">
        <p14:creationId xmlns:p14="http://schemas.microsoft.com/office/powerpoint/2010/main" val="355317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5C4A-D52B-40DF-BCA8-0FEB7BA07463}"/>
              </a:ext>
            </a:extLst>
          </p:cNvPr>
          <p:cNvSpPr>
            <a:spLocks noGrp="1"/>
          </p:cNvSpPr>
          <p:nvPr>
            <p:ph type="title"/>
          </p:nvPr>
        </p:nvSpPr>
        <p:spPr/>
        <p:txBody>
          <a:bodyPr/>
          <a:lstStyle/>
          <a:p>
            <a:r>
              <a:rPr lang="en-US" altLang="ko-KR" dirty="0"/>
              <a:t>Introduction</a:t>
            </a:r>
            <a:endParaRPr lang="en-US" dirty="0"/>
          </a:p>
        </p:txBody>
      </p:sp>
      <p:sp>
        <p:nvSpPr>
          <p:cNvPr id="3"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974709"/>
            <a:ext cx="10872537" cy="3316619"/>
          </a:xfrm>
        </p:spPr>
        <p:txBody>
          <a:bodyPr>
            <a:noAutofit/>
          </a:bodyPr>
          <a:lstStyle/>
          <a:p>
            <a:pPr marL="0" indent="0">
              <a:buNone/>
            </a:pPr>
            <a:r>
              <a:rPr lang="en-US" altLang="ko-KR" sz="2400" dirty="0">
                <a:solidFill>
                  <a:srgbClr val="2A2A2A"/>
                </a:solidFill>
              </a:rPr>
              <a:t>“The research university plays an important role as a source of fundamental knowledge and, occasionally, industrially relevant technology in modern knowledge-based economies.”</a:t>
            </a:r>
          </a:p>
          <a:p>
            <a:pPr marL="0" indent="0">
              <a:buNone/>
            </a:pPr>
            <a:endParaRPr lang="en-US" sz="2400" dirty="0">
              <a:solidFill>
                <a:srgbClr val="2A2A2A"/>
              </a:solidFill>
            </a:endParaRPr>
          </a:p>
          <a:p>
            <a:pPr>
              <a:buFont typeface="Wingdings" panose="05000000000000000000" pitchFamily="2" charset="2"/>
              <a:buChar char="è"/>
            </a:pPr>
            <a:r>
              <a:rPr lang="en-US" sz="2400" dirty="0">
                <a:solidFill>
                  <a:srgbClr val="2A2A2A"/>
                </a:solidFill>
                <a:sym typeface="Wingdings" panose="05000000000000000000" pitchFamily="2" charset="2"/>
              </a:rPr>
              <a:t> governments: (1970~)</a:t>
            </a:r>
          </a:p>
          <a:p>
            <a:r>
              <a:rPr lang="en-US" sz="2400" dirty="0"/>
              <a:t>creating “science parks” (nearby research university campuses)</a:t>
            </a:r>
          </a:p>
          <a:p>
            <a:r>
              <a:rPr lang="en-US" sz="2400" dirty="0"/>
              <a:t>support for “business incubators”, public “seed capital” funds</a:t>
            </a:r>
          </a:p>
          <a:p>
            <a:r>
              <a:rPr lang="en-US" sz="2400" dirty="0"/>
              <a:t>“bridging institutions”</a:t>
            </a:r>
          </a:p>
          <a:p>
            <a:r>
              <a:rPr lang="en-US" sz="2400" dirty="0"/>
              <a:t>Bayh-Dole Act (1980)</a:t>
            </a:r>
          </a:p>
        </p:txBody>
      </p:sp>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3</a:t>
            </a:fld>
            <a:endParaRPr lang="en-US"/>
          </a:p>
        </p:txBody>
      </p:sp>
    </p:spTree>
    <p:extLst>
      <p:ext uri="{BB962C8B-B14F-4D97-AF65-F5344CB8AC3E}">
        <p14:creationId xmlns:p14="http://schemas.microsoft.com/office/powerpoint/2010/main" val="410319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4</a:t>
            </a:fld>
            <a:endParaRPr lang="en-US"/>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Context</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199" y="2001170"/>
            <a:ext cx="10970623" cy="1365873"/>
          </a:xfrm>
        </p:spPr>
        <p:txBody>
          <a:bodyPr>
            <a:noAutofit/>
          </a:bodyPr>
          <a:lstStyle/>
          <a:p>
            <a:pPr marL="0" indent="0">
              <a:buNone/>
            </a:pPr>
            <a:r>
              <a:rPr lang="en-US" altLang="ko-KR" sz="2400" dirty="0">
                <a:solidFill>
                  <a:srgbClr val="2A2A2A"/>
                </a:solidFill>
              </a:rPr>
              <a:t>I</a:t>
            </a:r>
            <a:r>
              <a:rPr lang="en-US" altLang="ko-KR" sz="2400" b="0" i="0" dirty="0">
                <a:solidFill>
                  <a:srgbClr val="2A2A2A"/>
                </a:solidFill>
                <a:effectLst/>
              </a:rPr>
              <a:t>ndustrial-economy national innovation systems:</a:t>
            </a:r>
          </a:p>
          <a:p>
            <a:pPr marL="0" indent="0">
              <a:buNone/>
            </a:pPr>
            <a:r>
              <a:rPr lang="en-US" altLang="ko-KR" sz="2400" b="0" i="0" dirty="0">
                <a:solidFill>
                  <a:srgbClr val="2A2A2A"/>
                </a:solidFill>
                <a:effectLst/>
              </a:rPr>
              <a:t>the complex institutional landscapes that influence the creation, development, and dissemination of innovations</a:t>
            </a:r>
          </a:p>
          <a:p>
            <a:pPr marL="0" indent="0">
              <a:buNone/>
            </a:pPr>
            <a:endParaRPr lang="en-US" altLang="ko-KR" sz="2400" dirty="0">
              <a:solidFill>
                <a:srgbClr val="2A2A2A"/>
              </a:solidFill>
            </a:endParaRPr>
          </a:p>
          <a:p>
            <a:pPr marL="0" indent="0">
              <a:buNone/>
            </a:pPr>
            <a:r>
              <a:rPr lang="en-US" altLang="ko-KR" sz="2400" b="0" i="0" dirty="0">
                <a:solidFill>
                  <a:srgbClr val="2A2A2A"/>
                </a:solidFill>
                <a:effectLst/>
              </a:rPr>
              <a:t>In “knowledge-based economy”, linking with industry can be the </a:t>
            </a:r>
            <a:r>
              <a:rPr lang="en-US" altLang="ko-KR" sz="2400" b="0" i="0" u="sng" dirty="0">
                <a:solidFill>
                  <a:srgbClr val="2A2A2A"/>
                </a:solidFill>
                <a:effectLst/>
              </a:rPr>
              <a:t>strategic assets</a:t>
            </a:r>
            <a:endParaRPr lang="ko-KR" altLang="en-US" sz="2400" b="0" i="0" u="sng" dirty="0">
              <a:solidFill>
                <a:srgbClr val="2A2A2A"/>
              </a:solidFill>
              <a:effectLst/>
            </a:endParaRPr>
          </a:p>
          <a:p>
            <a:pPr>
              <a:buFont typeface="Wingdings" panose="05000000000000000000" pitchFamily="2" charset="2"/>
              <a:buChar char="è"/>
            </a:pPr>
            <a:r>
              <a:rPr lang="en-US" altLang="ko-KR" sz="2400" b="0" i="0" dirty="0">
                <a:solidFill>
                  <a:srgbClr val="2A2A2A"/>
                </a:solidFill>
                <a:effectLst/>
                <a:sym typeface="Wingdings" panose="05000000000000000000" pitchFamily="2" charset="2"/>
              </a:rPr>
              <a:t> the rate of transfer of academic research advances to industry was increased</a:t>
            </a:r>
          </a:p>
          <a:p>
            <a:pPr marL="0" indent="0">
              <a:buNone/>
            </a:pPr>
            <a:r>
              <a:rPr lang="en-US" altLang="ko-KR" sz="2400" dirty="0">
                <a:solidFill>
                  <a:srgbClr val="2A2A2A"/>
                </a:solidFill>
              </a:rPr>
              <a:t>T</a:t>
            </a:r>
            <a:r>
              <a:rPr lang="en-US" altLang="ko-KR" sz="2400" b="0" i="0" dirty="0">
                <a:solidFill>
                  <a:srgbClr val="2A2A2A"/>
                </a:solidFill>
                <a:effectLst/>
              </a:rPr>
              <a:t>ighter constraints on public funding (1970~)</a:t>
            </a:r>
          </a:p>
          <a:p>
            <a:pPr>
              <a:buFont typeface="Wingdings" panose="05000000000000000000" pitchFamily="2" charset="2"/>
              <a:buChar char="è"/>
            </a:pPr>
            <a:r>
              <a:rPr lang="en-US" altLang="ko-KR" sz="2400" b="0" i="0" dirty="0">
                <a:solidFill>
                  <a:srgbClr val="2A2A2A"/>
                </a:solidFill>
                <a:effectLst/>
              </a:rPr>
              <a:t> some universities have become more aggressive and “entrepreneurial” in seeking new sources of funding</a:t>
            </a:r>
          </a:p>
        </p:txBody>
      </p:sp>
      <p:sp>
        <p:nvSpPr>
          <p:cNvPr id="2" name="Content Placeholder 2">
            <a:extLst>
              <a:ext uri="{FF2B5EF4-FFF2-40B4-BE49-F238E27FC236}">
                <a16:creationId xmlns:a16="http://schemas.microsoft.com/office/drawing/2014/main" id="{12440685-7377-4862-97A0-BFCEE4C63C80}"/>
              </a:ext>
            </a:extLst>
          </p:cNvPr>
          <p:cNvSpPr txBox="1">
            <a:spLocks/>
          </p:cNvSpPr>
          <p:nvPr/>
        </p:nvSpPr>
        <p:spPr>
          <a:xfrm>
            <a:off x="9619488" y="63036"/>
            <a:ext cx="2572512"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1. Introduction</a:t>
            </a:r>
          </a:p>
        </p:txBody>
      </p:sp>
    </p:spTree>
    <p:extLst>
      <p:ext uri="{BB962C8B-B14F-4D97-AF65-F5344CB8AC3E}">
        <p14:creationId xmlns:p14="http://schemas.microsoft.com/office/powerpoint/2010/main" val="350888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5</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Role of University in NIS</a:t>
            </a:r>
          </a:p>
        </p:txBody>
      </p:sp>
      <p:sp>
        <p:nvSpPr>
          <p:cNvPr id="9" name="직사각형 8"/>
          <p:cNvSpPr/>
          <p:nvPr/>
        </p:nvSpPr>
        <p:spPr>
          <a:xfrm>
            <a:off x="1696860" y="1321356"/>
            <a:ext cx="1486304" cy="400110"/>
          </a:xfrm>
          <a:prstGeom prst="rect">
            <a:avLst/>
          </a:prstGeom>
        </p:spPr>
        <p:txBody>
          <a:bodyPr wrap="none">
            <a:spAutoFit/>
          </a:bodyPr>
          <a:lstStyle/>
          <a:p>
            <a:pPr marL="285750" indent="-285750">
              <a:buFontTx/>
              <a:buChar char="-"/>
            </a:pPr>
            <a:r>
              <a:rPr lang="en-US" altLang="ko-KR" sz="2000" dirty="0"/>
              <a:t>Functions</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199" y="1828800"/>
            <a:ext cx="10970623" cy="4255008"/>
          </a:xfrm>
        </p:spPr>
        <p:txBody>
          <a:bodyPr>
            <a:noAutofit/>
          </a:bodyPr>
          <a:lstStyle/>
          <a:p>
            <a:pPr marL="0" indent="0">
              <a:buNone/>
            </a:pPr>
            <a:r>
              <a:rPr lang="en-US" altLang="ko-KR" sz="2400" dirty="0">
                <a:solidFill>
                  <a:srgbClr val="2A2A2A"/>
                </a:solidFill>
              </a:rPr>
              <a:t>"combine the functions of education and research“</a:t>
            </a:r>
          </a:p>
          <a:p>
            <a:pPr marL="0" indent="0">
              <a:buNone/>
            </a:pPr>
            <a:endParaRPr lang="en-US" sz="2400" dirty="0">
              <a:solidFill>
                <a:srgbClr val="2A2A2A"/>
              </a:solidFill>
            </a:endParaRPr>
          </a:p>
          <a:p>
            <a:r>
              <a:rPr lang="en-US" altLang="ko-KR" sz="2400" dirty="0"/>
              <a:t>Linear</a:t>
            </a:r>
            <a:r>
              <a:rPr lang="ko-KR" altLang="en-US" sz="2400" dirty="0"/>
              <a:t> </a:t>
            </a:r>
            <a:r>
              <a:rPr lang="en-US" altLang="ko-KR" sz="2400" dirty="0"/>
              <a:t>model </a:t>
            </a:r>
            <a:r>
              <a:rPr lang="en-US" sz="2400" dirty="0"/>
              <a:t>(</a:t>
            </a:r>
            <a:r>
              <a:rPr lang="en-US" altLang="ko-KR" sz="2400" dirty="0" err="1"/>
              <a:t>Vannevar</a:t>
            </a:r>
            <a:r>
              <a:rPr lang="en-US" altLang="ko-KR" sz="2400" dirty="0"/>
              <a:t> Bush, </a:t>
            </a:r>
            <a:r>
              <a:rPr lang="en-US" sz="2400" i="1" dirty="0"/>
              <a:t>Science: The Endless Frontier, </a:t>
            </a:r>
            <a:r>
              <a:rPr lang="en-US" sz="2400" dirty="0"/>
              <a:t>1945)</a:t>
            </a:r>
            <a:endParaRPr lang="en-US" altLang="ko-KR" sz="2400" dirty="0"/>
          </a:p>
          <a:p>
            <a:pPr marL="0" indent="0">
              <a:buNone/>
            </a:pPr>
            <a:r>
              <a:rPr lang="en-US" sz="2400" dirty="0">
                <a:sym typeface="Wingdings" panose="05000000000000000000" pitchFamily="2" charset="2"/>
              </a:rPr>
              <a:t> U.S. universities = critical contributor to economic growth</a:t>
            </a:r>
          </a:p>
          <a:p>
            <a:pPr marL="0" indent="0">
              <a:buNone/>
            </a:pPr>
            <a:r>
              <a:rPr lang="en-US" sz="2400" dirty="0">
                <a:sym typeface="Wingdings" panose="05000000000000000000" pitchFamily="2" charset="2"/>
              </a:rPr>
              <a:t>= most appropriate institutional locus for basic research (public funding!)</a:t>
            </a:r>
          </a:p>
          <a:p>
            <a:pPr marL="0" indent="0">
              <a:buNone/>
            </a:pPr>
            <a:endParaRPr lang="en-US" sz="2400" dirty="0">
              <a:sym typeface="Wingdings" panose="05000000000000000000" pitchFamily="2" charset="2"/>
            </a:endParaRPr>
          </a:p>
          <a:p>
            <a:r>
              <a:rPr lang="en-US" sz="2400" dirty="0">
                <a:sym typeface="Wingdings" panose="05000000000000000000" pitchFamily="2" charset="2"/>
              </a:rPr>
              <a:t>However,</a:t>
            </a:r>
            <a:r>
              <a:rPr lang="ko-KR" altLang="en-US" sz="2400" dirty="0">
                <a:sym typeface="Wingdings" panose="05000000000000000000" pitchFamily="2" charset="2"/>
              </a:rPr>
              <a:t> </a:t>
            </a:r>
            <a:r>
              <a:rPr lang="en-US" altLang="ko-KR" sz="2400" dirty="0">
                <a:sym typeface="Wingdings" panose="05000000000000000000" pitchFamily="2" charset="2"/>
              </a:rPr>
              <a:t>there</a:t>
            </a:r>
            <a:r>
              <a:rPr lang="ko-KR" altLang="en-US" sz="2400" dirty="0">
                <a:sym typeface="Wingdings" panose="05000000000000000000" pitchFamily="2" charset="2"/>
              </a:rPr>
              <a:t> </a:t>
            </a:r>
            <a:r>
              <a:rPr lang="en-US" altLang="ko-KR" sz="2400" dirty="0">
                <a:sym typeface="Wingdings" panose="05000000000000000000" pitchFamily="2" charset="2"/>
              </a:rPr>
              <a:t>are</a:t>
            </a:r>
            <a:r>
              <a:rPr lang="ko-KR" altLang="en-US" sz="2400" dirty="0">
                <a:sym typeface="Wingdings" panose="05000000000000000000" pitchFamily="2" charset="2"/>
              </a:rPr>
              <a:t> </a:t>
            </a:r>
            <a:r>
              <a:rPr lang="en-US" altLang="ko-KR" sz="2400" dirty="0">
                <a:sym typeface="Wingdings" panose="05000000000000000000" pitchFamily="2" charset="2"/>
              </a:rPr>
              <a:t>cultural differences between </a:t>
            </a:r>
            <a:r>
              <a:rPr lang="en-US" altLang="ko-KR" sz="2400" u="sng" dirty="0">
                <a:sym typeface="Wingdings" panose="05000000000000000000" pitchFamily="2" charset="2"/>
              </a:rPr>
              <a:t>academic research </a:t>
            </a:r>
            <a:r>
              <a:rPr lang="en-US" altLang="ko-KR" sz="2400" dirty="0">
                <a:sym typeface="Wingdings" panose="05000000000000000000" pitchFamily="2" charset="2"/>
              </a:rPr>
              <a:t>and </a:t>
            </a:r>
            <a:r>
              <a:rPr lang="en-US" altLang="ko-KR" sz="2400" u="sng" dirty="0">
                <a:sym typeface="Wingdings" panose="05000000000000000000" pitchFamily="2" charset="2"/>
              </a:rPr>
              <a:t>industrial innovation</a:t>
            </a:r>
            <a:r>
              <a:rPr lang="en-US" altLang="ko-KR" sz="2400" dirty="0">
                <a:sym typeface="Wingdings" panose="05000000000000000000" pitchFamily="2" charset="2"/>
              </a:rPr>
              <a:t>. (these contrasts also can be overstated (David et al, 1999)</a:t>
            </a: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2400" dirty="0"/>
          </a:p>
        </p:txBody>
      </p:sp>
      <p:sp>
        <p:nvSpPr>
          <p:cNvPr id="5" name="Content Placeholder 2">
            <a:extLst>
              <a:ext uri="{FF2B5EF4-FFF2-40B4-BE49-F238E27FC236}">
                <a16:creationId xmlns:a16="http://schemas.microsoft.com/office/drawing/2014/main" id="{3C75CCD2-C3FF-786D-4302-A37B742CAC84}"/>
              </a:ext>
            </a:extLst>
          </p:cNvPr>
          <p:cNvSpPr txBox="1">
            <a:spLocks/>
          </p:cNvSpPr>
          <p:nvPr/>
        </p:nvSpPr>
        <p:spPr>
          <a:xfrm>
            <a:off x="1280160" y="5096256"/>
            <a:ext cx="10911840" cy="11399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sz="2400" dirty="0">
              <a:sym typeface="Wingdings" panose="05000000000000000000" pitchFamily="2" charset="2"/>
            </a:endParaRPr>
          </a:p>
          <a:p>
            <a:pPr marL="0" indent="0">
              <a:buFont typeface="Arial" panose="020B0604020202020204" pitchFamily="34" charset="0"/>
              <a:buNone/>
            </a:pPr>
            <a:r>
              <a:rPr lang="en-US" altLang="ko-KR" sz="2400" dirty="0">
                <a:sym typeface="Wingdings" panose="05000000000000000000" pitchFamily="2" charset="2"/>
              </a:rPr>
              <a:t>	open and present first			 secrecy &amp; limitations to the disclosure</a:t>
            </a:r>
          </a:p>
          <a:p>
            <a:pPr marL="0" indent="0">
              <a:buFont typeface="Arial" panose="020B0604020202020204" pitchFamily="34" charset="0"/>
              <a:buNone/>
            </a:pPr>
            <a:endParaRPr lang="en-US" altLang="ko-KR" sz="2400" dirty="0">
              <a:sym typeface="Wingdings" panose="05000000000000000000" pitchFamily="2" charset="2"/>
            </a:endParaRPr>
          </a:p>
          <a:p>
            <a:pPr marL="0" indent="0">
              <a:buFont typeface="Arial" panose="020B0604020202020204" pitchFamily="34" charset="0"/>
              <a:buNone/>
            </a:pPr>
            <a:endParaRPr lang="en-US" altLang="ko-KR" sz="2400" dirty="0">
              <a:sym typeface="Wingdings" panose="05000000000000000000" pitchFamily="2" charset="2"/>
            </a:endParaRPr>
          </a:p>
          <a:p>
            <a:pPr marL="0" indent="0">
              <a:buFont typeface="Arial" panose="020B0604020202020204" pitchFamily="34" charset="0"/>
              <a:buNone/>
            </a:pPr>
            <a:endParaRPr lang="en-US" sz="2400" dirty="0">
              <a:sym typeface="Wingdings" panose="05000000000000000000" pitchFamily="2" charset="2"/>
            </a:endParaRPr>
          </a:p>
          <a:p>
            <a:pPr marL="0" indent="0">
              <a:buFont typeface="Arial" panose="020B0604020202020204" pitchFamily="34" charset="0"/>
              <a:buNone/>
            </a:pPr>
            <a:endParaRPr lang="en-US" sz="2400" dirty="0">
              <a:sym typeface="Wingdings" panose="05000000000000000000" pitchFamily="2" charset="2"/>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91916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6</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Frameworks &amp; Limitations</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712024"/>
            <a:ext cx="8951976" cy="4371784"/>
          </a:xfrm>
        </p:spPr>
        <p:txBody>
          <a:bodyPr>
            <a:noAutofit/>
          </a:bodyPr>
          <a:lstStyle/>
          <a:p>
            <a:pPr marL="457200" indent="-457200">
              <a:buAutoNum type="arabicParenR"/>
            </a:pPr>
            <a:r>
              <a:rPr lang="fr-FR" altLang="ko-KR" sz="2400" b="0" i="0" dirty="0">
                <a:solidFill>
                  <a:srgbClr val="000000"/>
                </a:solidFill>
                <a:effectLst/>
              </a:rPr>
              <a:t>“Mode 2”(Gibbons et al., 1994)</a:t>
            </a:r>
            <a:endParaRPr lang="en-US" altLang="ko-KR" b="0" i="0" dirty="0">
              <a:solidFill>
                <a:srgbClr val="2A2A2A"/>
              </a:solidFill>
              <a:effectLst/>
            </a:endParaRPr>
          </a:p>
          <a:p>
            <a:pPr lvl="1"/>
            <a:r>
              <a:rPr lang="en-US" altLang="ko-KR" b="0" i="0" dirty="0">
                <a:solidFill>
                  <a:srgbClr val="000000"/>
                </a:solidFill>
                <a:effectLst/>
              </a:rPr>
              <a:t>more interdisciplinary, pluralistic, “networked” innovation system</a:t>
            </a:r>
          </a:p>
          <a:p>
            <a:pPr lvl="1"/>
            <a:r>
              <a:rPr lang="en-US" altLang="ko-KR" dirty="0">
                <a:solidFill>
                  <a:srgbClr val="000000"/>
                </a:solidFill>
              </a:rPr>
              <a:t>purely academic research norms may prove less influential</a:t>
            </a:r>
            <a:br>
              <a:rPr lang="en-US" altLang="ko-KR" dirty="0">
                <a:solidFill>
                  <a:srgbClr val="000000"/>
                </a:solidFill>
              </a:rPr>
            </a:br>
            <a:endParaRPr lang="en-US" altLang="ko-KR" b="0" i="0" dirty="0">
              <a:solidFill>
                <a:srgbClr val="000000"/>
              </a:solidFill>
              <a:effectLst/>
            </a:endParaRPr>
          </a:p>
          <a:p>
            <a:pPr marL="457200" indent="-457200">
              <a:buAutoNum type="arabicParenR"/>
            </a:pPr>
            <a:r>
              <a:rPr lang="en-US" altLang="ko-KR" sz="2400" b="0" i="0" dirty="0">
                <a:solidFill>
                  <a:srgbClr val="000000"/>
                </a:solidFill>
                <a:effectLst/>
              </a:rPr>
              <a:t>“Triple Helix” (</a:t>
            </a:r>
            <a:r>
              <a:rPr lang="en-US" altLang="ko-KR" sz="2400" b="0" i="0" dirty="0" err="1">
                <a:solidFill>
                  <a:srgbClr val="000000"/>
                </a:solidFill>
                <a:effectLst/>
              </a:rPr>
              <a:t>Etzkowitz</a:t>
            </a:r>
            <a:r>
              <a:rPr lang="en-US" altLang="ko-KR" sz="2400" b="0" i="0" dirty="0">
                <a:solidFill>
                  <a:srgbClr val="000000"/>
                </a:solidFill>
                <a:effectLst/>
              </a:rPr>
              <a:t> and </a:t>
            </a:r>
            <a:r>
              <a:rPr lang="en-US" altLang="ko-KR" sz="2400" b="0" i="0" dirty="0" err="1">
                <a:solidFill>
                  <a:srgbClr val="000000"/>
                </a:solidFill>
                <a:effectLst/>
              </a:rPr>
              <a:t>Leytesdorff</a:t>
            </a:r>
            <a:r>
              <a:rPr lang="en-US" altLang="ko-KR" sz="2400" dirty="0">
                <a:solidFill>
                  <a:srgbClr val="000000"/>
                </a:solidFill>
              </a:rPr>
              <a:t>, </a:t>
            </a:r>
            <a:r>
              <a:rPr lang="en-US" altLang="ko-KR" sz="2400" b="0" i="0" dirty="0">
                <a:solidFill>
                  <a:srgbClr val="000000"/>
                </a:solidFill>
                <a:effectLst/>
              </a:rPr>
              <a:t>1997)</a:t>
            </a:r>
          </a:p>
          <a:p>
            <a:pPr lvl="1"/>
            <a:r>
              <a:rPr lang="en-US" altLang="ko-KR" b="0" i="0" dirty="0">
                <a:solidFill>
                  <a:srgbClr val="000000"/>
                </a:solidFill>
                <a:effectLst/>
              </a:rPr>
              <a:t>In addition to linkages among institutional spheres,</a:t>
            </a:r>
          </a:p>
          <a:p>
            <a:pPr marL="457200" lvl="1" indent="0">
              <a:buNone/>
            </a:pPr>
            <a:r>
              <a:rPr lang="en-US" altLang="ko-KR" dirty="0">
                <a:solidFill>
                  <a:srgbClr val="000000"/>
                </a:solidFill>
              </a:rPr>
              <a:t>  </a:t>
            </a:r>
            <a:r>
              <a:rPr lang="en-US" altLang="ko-KR" b="0" i="0" dirty="0">
                <a:solidFill>
                  <a:srgbClr val="000000"/>
                </a:solidFill>
                <a:effectLst/>
              </a:rPr>
              <a:t>each sphere takes the role of the other</a:t>
            </a:r>
          </a:p>
          <a:p>
            <a:pPr marL="457200" lvl="1" indent="0">
              <a:buNone/>
            </a:pPr>
            <a:endParaRPr lang="en-US" altLang="ko-KR" dirty="0">
              <a:solidFill>
                <a:srgbClr val="000000"/>
              </a:solidFill>
            </a:endParaRPr>
          </a:p>
          <a:p>
            <a:pPr marL="0" indent="0">
              <a:buNone/>
            </a:pPr>
            <a:r>
              <a:rPr lang="en-US" altLang="ko-KR" sz="2400" b="0" i="0" dirty="0">
                <a:solidFill>
                  <a:srgbClr val="000000"/>
                </a:solidFill>
                <a:effectLst/>
                <a:sym typeface="Wingdings" panose="05000000000000000000" pitchFamily="2" charset="2"/>
              </a:rPr>
              <a:t> “What is lacking in all of these frameworks, however, is a clear set of criteria by which </a:t>
            </a:r>
            <a:r>
              <a:rPr lang="en-US" altLang="ko-KR" sz="2400" i="0" u="sng" dirty="0">
                <a:solidFill>
                  <a:srgbClr val="000000"/>
                </a:solidFill>
                <a:effectLst/>
                <a:sym typeface="Wingdings" panose="05000000000000000000" pitchFamily="2" charset="2"/>
              </a:rPr>
              <a:t>to assess </a:t>
            </a:r>
            <a:r>
              <a:rPr lang="en-US" altLang="ko-KR" sz="2400" b="0" i="0" dirty="0">
                <a:solidFill>
                  <a:srgbClr val="000000"/>
                </a:solidFill>
                <a:effectLst/>
                <a:sym typeface="Wingdings" panose="05000000000000000000" pitchFamily="2" charset="2"/>
              </a:rPr>
              <a:t>the strength of such linkages and a set of </a:t>
            </a:r>
            <a:r>
              <a:rPr lang="en-US" altLang="ko-KR" sz="2400" b="0" i="0" u="sng" dirty="0">
                <a:solidFill>
                  <a:srgbClr val="000000"/>
                </a:solidFill>
                <a:effectLst/>
                <a:sym typeface="Wingdings" panose="05000000000000000000" pitchFamily="2" charset="2"/>
              </a:rPr>
              <a:t>indicators</a:t>
            </a:r>
            <a:r>
              <a:rPr lang="en-US" altLang="ko-KR" sz="2400" b="0" i="0" dirty="0">
                <a:solidFill>
                  <a:srgbClr val="000000"/>
                </a:solidFill>
                <a:effectLst/>
                <a:sym typeface="Wingdings" panose="05000000000000000000" pitchFamily="2" charset="2"/>
              </a:rPr>
              <a:t> to guide the collection of data.”</a:t>
            </a:r>
            <a:endParaRPr lang="en-US" altLang="ko-KR" sz="2400" b="0" i="0" dirty="0">
              <a:solidFill>
                <a:srgbClr val="2A2A2A"/>
              </a:solidFill>
              <a:effectLst/>
            </a:endParaRPr>
          </a:p>
          <a:p>
            <a:pPr marL="0" indent="0">
              <a:buNone/>
            </a:pPr>
            <a:endParaRPr lang="en-US" altLang="ko-KR" b="0" i="0" dirty="0">
              <a:solidFill>
                <a:srgbClr val="000000"/>
              </a:solidFill>
              <a:effectLst/>
            </a:endParaRPr>
          </a:p>
        </p:txBody>
      </p:sp>
      <p:sp>
        <p:nvSpPr>
          <p:cNvPr id="2" name="Content Placeholder 2">
            <a:extLst>
              <a:ext uri="{FF2B5EF4-FFF2-40B4-BE49-F238E27FC236}">
                <a16:creationId xmlns:a16="http://schemas.microsoft.com/office/drawing/2014/main" id="{37A1636D-3308-3838-24DB-1423EAA2B62B}"/>
              </a:ext>
            </a:extLst>
          </p:cNvPr>
          <p:cNvSpPr txBox="1">
            <a:spLocks/>
          </p:cNvSpPr>
          <p:nvPr/>
        </p:nvSpPr>
        <p:spPr>
          <a:xfrm>
            <a:off x="8046720" y="0"/>
            <a:ext cx="4145280"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2. Role of University in NIS</a:t>
            </a:r>
          </a:p>
          <a:p>
            <a:pPr marL="457200" lvl="1" indent="0">
              <a:buNone/>
            </a:pPr>
            <a:endParaRPr lang="en-US" altLang="ko-KR" dirty="0"/>
          </a:p>
        </p:txBody>
      </p:sp>
      <p:pic>
        <p:nvPicPr>
          <p:cNvPr id="3" name="Picture 6">
            <a:extLst>
              <a:ext uri="{FF2B5EF4-FFF2-40B4-BE49-F238E27FC236}">
                <a16:creationId xmlns:a16="http://schemas.microsoft.com/office/drawing/2014/main" id="{62B22979-7CD6-C744-792A-578A6908F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0176" y="2267463"/>
            <a:ext cx="2354580" cy="326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55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8D0C9-DEB9-46AC-89D3-93BB7A592D11}"/>
              </a:ext>
            </a:extLst>
          </p:cNvPr>
          <p:cNvSpPr>
            <a:spLocks noGrp="1"/>
          </p:cNvSpPr>
          <p:nvPr>
            <p:ph type="sldNum" sz="quarter" idx="12"/>
          </p:nvPr>
        </p:nvSpPr>
        <p:spPr/>
        <p:txBody>
          <a:bodyPr/>
          <a:lstStyle/>
          <a:p>
            <a:fld id="{62D4396E-E78F-4A0F-A7E9-030BFEBFF66D}" type="slidenum">
              <a:rPr lang="en-US" smtClean="0"/>
              <a:pPr/>
              <a:t>7</a:t>
            </a:fld>
            <a:endParaRPr lang="en-US" dirty="0"/>
          </a:p>
        </p:txBody>
      </p:sp>
      <p:sp>
        <p:nvSpPr>
          <p:cNvPr id="13" name="Title 1">
            <a:extLst>
              <a:ext uri="{FF2B5EF4-FFF2-40B4-BE49-F238E27FC236}">
                <a16:creationId xmlns:a16="http://schemas.microsoft.com/office/drawing/2014/main" id="{4F8F5C4A-D52B-40DF-BCA8-0FEB7BA07463}"/>
              </a:ext>
            </a:extLst>
          </p:cNvPr>
          <p:cNvSpPr>
            <a:spLocks noGrp="1"/>
          </p:cNvSpPr>
          <p:nvPr>
            <p:ph type="title"/>
          </p:nvPr>
        </p:nvSpPr>
        <p:spPr>
          <a:xfrm>
            <a:off x="838200" y="365125"/>
            <a:ext cx="10515600" cy="1325563"/>
          </a:xfrm>
        </p:spPr>
        <p:txBody>
          <a:bodyPr/>
          <a:lstStyle/>
          <a:p>
            <a:pPr marL="0" indent="0">
              <a:lnSpc>
                <a:spcPct val="120000"/>
              </a:lnSpc>
              <a:buNone/>
            </a:pPr>
            <a:r>
              <a:rPr lang="en-US" altLang="ko-KR" dirty="0"/>
              <a:t>Cross-National Data </a:t>
            </a:r>
          </a:p>
        </p:txBody>
      </p:sp>
      <p:sp>
        <p:nvSpPr>
          <p:cNvPr id="10" name="Content Placeholder 2">
            <a:extLst>
              <a:ext uri="{FF2B5EF4-FFF2-40B4-BE49-F238E27FC236}">
                <a16:creationId xmlns:a16="http://schemas.microsoft.com/office/drawing/2014/main" id="{489C0711-5232-450C-AC15-1B8DD874A271}"/>
              </a:ext>
            </a:extLst>
          </p:cNvPr>
          <p:cNvSpPr>
            <a:spLocks noGrp="1"/>
          </p:cNvSpPr>
          <p:nvPr>
            <p:ph idx="1"/>
          </p:nvPr>
        </p:nvSpPr>
        <p:spPr>
          <a:xfrm>
            <a:off x="838200" y="1882712"/>
            <a:ext cx="10515600" cy="1365873"/>
          </a:xfrm>
        </p:spPr>
        <p:txBody>
          <a:bodyPr>
            <a:noAutofit/>
          </a:bodyPr>
          <a:lstStyle/>
          <a:p>
            <a:r>
              <a:rPr lang="en-US" altLang="ko-KR" sz="2400" b="0" i="0" dirty="0">
                <a:solidFill>
                  <a:srgbClr val="000000"/>
                </a:solidFill>
                <a:effectLst/>
              </a:rPr>
              <a:t>first universities appeared during the Middle Ages:</a:t>
            </a:r>
          </a:p>
          <a:p>
            <a:pPr marL="0" indent="0">
              <a:buNone/>
            </a:pPr>
            <a:r>
              <a:rPr lang="en-US" altLang="ko-KR" sz="2400" b="0" i="0" dirty="0">
                <a:solidFill>
                  <a:srgbClr val="000000"/>
                </a:solidFill>
                <a:effectLst/>
              </a:rPr>
              <a:t>autonomous, self-governing institutions, recognized by authorities.</a:t>
            </a:r>
          </a:p>
          <a:p>
            <a:r>
              <a:rPr lang="en-US" altLang="ko-KR" sz="2400" dirty="0">
                <a:solidFill>
                  <a:srgbClr val="000000"/>
                </a:solidFill>
              </a:rPr>
              <a:t>universities in </a:t>
            </a:r>
            <a:r>
              <a:rPr lang="en-US" altLang="ko-KR" sz="2400" b="0" i="0" dirty="0">
                <a:solidFill>
                  <a:srgbClr val="000000"/>
                </a:solidFill>
                <a:effectLst/>
              </a:rPr>
              <a:t>modern state:</a:t>
            </a:r>
          </a:p>
          <a:p>
            <a:pPr marL="0" indent="0">
              <a:buNone/>
            </a:pPr>
            <a:r>
              <a:rPr lang="en-US" altLang="ko-KR" sz="2400" dirty="0">
                <a:solidFill>
                  <a:srgbClr val="000000"/>
                </a:solidFill>
              </a:rPr>
              <a:t>belong</a:t>
            </a:r>
            <a:r>
              <a:rPr lang="ko-KR" altLang="en-US" sz="2400" dirty="0">
                <a:solidFill>
                  <a:srgbClr val="000000"/>
                </a:solidFill>
              </a:rPr>
              <a:t> </a:t>
            </a:r>
            <a:r>
              <a:rPr lang="en-US" altLang="ko-KR" sz="2400" dirty="0">
                <a:solidFill>
                  <a:srgbClr val="000000"/>
                </a:solidFill>
              </a:rPr>
              <a:t>to</a:t>
            </a:r>
            <a:r>
              <a:rPr lang="ko-KR" altLang="en-US" sz="2400" dirty="0">
                <a:solidFill>
                  <a:srgbClr val="000000"/>
                </a:solidFill>
              </a:rPr>
              <a:t> </a:t>
            </a:r>
            <a:r>
              <a:rPr lang="en-US" altLang="ko-KR" sz="2400" b="0" i="0" dirty="0">
                <a:solidFill>
                  <a:srgbClr val="000000"/>
                </a:solidFill>
                <a:effectLst/>
              </a:rPr>
              <a:t>public university system, can be controlled by government</a:t>
            </a:r>
          </a:p>
          <a:p>
            <a:pPr marL="0" indent="0">
              <a:buNone/>
            </a:pPr>
            <a:r>
              <a:rPr lang="en-US" altLang="ko-KR" sz="2400" dirty="0">
                <a:solidFill>
                  <a:srgbClr val="000000"/>
                </a:solidFill>
                <a:sym typeface="Wingdings" panose="05000000000000000000" pitchFamily="2" charset="2"/>
              </a:rPr>
              <a:t></a:t>
            </a:r>
          </a:p>
          <a:p>
            <a:pPr marL="0" indent="0">
              <a:buNone/>
            </a:pPr>
            <a:r>
              <a:rPr lang="en-US" altLang="ko-KR" sz="2400" b="0" i="0" dirty="0">
                <a:solidFill>
                  <a:srgbClr val="000000"/>
                </a:solidFill>
                <a:effectLst/>
              </a:rPr>
              <a:t>In the case of the United States, it was left to some degree to the autonomy of universities</a:t>
            </a:r>
          </a:p>
          <a:p>
            <a:pPr>
              <a:buFont typeface="Wingdings" panose="05000000000000000000" pitchFamily="2" charset="2"/>
              <a:buChar char="è"/>
            </a:pPr>
            <a:r>
              <a:rPr lang="en-US" altLang="ko-KR" sz="2400" dirty="0">
                <a:solidFill>
                  <a:srgbClr val="000000"/>
                </a:solidFill>
              </a:rPr>
              <a:t> Universities have become more ‘entrepreneurial’ with the needs of the era</a:t>
            </a:r>
          </a:p>
          <a:p>
            <a:pPr>
              <a:buFont typeface="Wingdings" panose="05000000000000000000" pitchFamily="2" charset="2"/>
              <a:buChar char="è"/>
            </a:pPr>
            <a:r>
              <a:rPr lang="en-US" altLang="ko-KR" sz="2400" b="0" i="0" dirty="0">
                <a:solidFill>
                  <a:srgbClr val="000000"/>
                </a:solidFill>
                <a:effectLst/>
              </a:rPr>
              <a:t> High enrollment data (not in science and engineering)</a:t>
            </a:r>
            <a:endParaRPr lang="ko-KR" altLang="en-US" sz="2400" b="0" i="0" dirty="0">
              <a:solidFill>
                <a:srgbClr val="000000"/>
              </a:solidFill>
              <a:effectLst/>
            </a:endParaRPr>
          </a:p>
        </p:txBody>
      </p:sp>
      <p:sp>
        <p:nvSpPr>
          <p:cNvPr id="3" name="Content Placeholder 2">
            <a:extLst>
              <a:ext uri="{FF2B5EF4-FFF2-40B4-BE49-F238E27FC236}">
                <a16:creationId xmlns:a16="http://schemas.microsoft.com/office/drawing/2014/main" id="{D05BC4CB-67C9-25BF-C222-26F0BC1551F3}"/>
              </a:ext>
            </a:extLst>
          </p:cNvPr>
          <p:cNvSpPr txBox="1">
            <a:spLocks/>
          </p:cNvSpPr>
          <p:nvPr/>
        </p:nvSpPr>
        <p:spPr>
          <a:xfrm>
            <a:off x="8046720" y="0"/>
            <a:ext cx="4145280" cy="622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dirty="0"/>
              <a:t>2. Role of University in NIS</a:t>
            </a:r>
          </a:p>
          <a:p>
            <a:pPr marL="457200" lvl="1" indent="0">
              <a:buNone/>
            </a:pPr>
            <a:endParaRPr lang="en-US" altLang="ko-KR" dirty="0"/>
          </a:p>
        </p:txBody>
      </p:sp>
    </p:spTree>
    <p:extLst>
      <p:ext uri="{BB962C8B-B14F-4D97-AF65-F5344CB8AC3E}">
        <p14:creationId xmlns:p14="http://schemas.microsoft.com/office/powerpoint/2010/main" val="2254466302"/>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5AB7EFD-AB81-1A97-20A9-E1CB860002CA}"/>
              </a:ext>
            </a:extLst>
          </p:cNvPr>
          <p:cNvSpPr>
            <a:spLocks noGrp="1"/>
          </p:cNvSpPr>
          <p:nvPr>
            <p:ph type="title"/>
          </p:nvPr>
        </p:nvSpPr>
        <p:spPr/>
        <p:txBody>
          <a:bodyPr/>
          <a:lstStyle/>
          <a:p>
            <a:endParaRPr lang="ko-KR" altLang="en-US" dirty="0"/>
          </a:p>
        </p:txBody>
      </p:sp>
      <p:sp>
        <p:nvSpPr>
          <p:cNvPr id="8" name="내용 개체 틀 7">
            <a:extLst>
              <a:ext uri="{FF2B5EF4-FFF2-40B4-BE49-F238E27FC236}">
                <a16:creationId xmlns:a16="http://schemas.microsoft.com/office/drawing/2014/main" id="{5A1A4AAD-CC0C-45EB-8AD9-11DBE9C59648}"/>
              </a:ext>
            </a:extLst>
          </p:cNvPr>
          <p:cNvSpPr>
            <a:spLocks noGrp="1"/>
          </p:cNvSpPr>
          <p:nvPr>
            <p:ph idx="1"/>
          </p:nvPr>
        </p:nvSpPr>
        <p:spPr/>
        <p:txBody>
          <a:bodyPr/>
          <a:lstStyle/>
          <a:p>
            <a:endParaRPr lang="ko-KR" altLang="en-US" dirty="0"/>
          </a:p>
        </p:txBody>
      </p:sp>
      <p:pic>
        <p:nvPicPr>
          <p:cNvPr id="3" name="그림 2">
            <a:extLst>
              <a:ext uri="{FF2B5EF4-FFF2-40B4-BE49-F238E27FC236}">
                <a16:creationId xmlns:a16="http://schemas.microsoft.com/office/drawing/2014/main" id="{97588C3F-8E09-9047-D396-4DC45538A06E}"/>
              </a:ext>
            </a:extLst>
          </p:cNvPr>
          <p:cNvPicPr>
            <a:picLocks noChangeAspect="1"/>
          </p:cNvPicPr>
          <p:nvPr/>
        </p:nvPicPr>
        <p:blipFill>
          <a:blip r:embed="rId3"/>
          <a:stretch>
            <a:fillRect/>
          </a:stretch>
        </p:blipFill>
        <p:spPr>
          <a:xfrm>
            <a:off x="1889760" y="6334"/>
            <a:ext cx="9162689" cy="6292550"/>
          </a:xfrm>
          <a:prstGeom prst="rect">
            <a:avLst/>
          </a:prstGeom>
        </p:spPr>
      </p:pic>
      <p:pic>
        <p:nvPicPr>
          <p:cNvPr id="4" name="그림 3">
            <a:extLst>
              <a:ext uri="{FF2B5EF4-FFF2-40B4-BE49-F238E27FC236}">
                <a16:creationId xmlns:a16="http://schemas.microsoft.com/office/drawing/2014/main" id="{65BDDCCE-D49A-DC82-9524-CCB566566BA6}"/>
              </a:ext>
            </a:extLst>
          </p:cNvPr>
          <p:cNvPicPr>
            <a:picLocks noChangeAspect="1"/>
          </p:cNvPicPr>
          <p:nvPr/>
        </p:nvPicPr>
        <p:blipFill>
          <a:blip r:embed="rId4"/>
          <a:stretch>
            <a:fillRect/>
          </a:stretch>
        </p:blipFill>
        <p:spPr>
          <a:xfrm>
            <a:off x="1792224" y="0"/>
            <a:ext cx="9142195" cy="6351068"/>
          </a:xfrm>
          <a:prstGeom prst="rect">
            <a:avLst/>
          </a:prstGeom>
        </p:spPr>
      </p:pic>
    </p:spTree>
    <p:extLst>
      <p:ext uri="{BB962C8B-B14F-4D97-AF65-F5344CB8AC3E}">
        <p14:creationId xmlns:p14="http://schemas.microsoft.com/office/powerpoint/2010/main" val="79139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5AB7EFD-AB81-1A97-20A9-E1CB860002CA}"/>
              </a:ext>
            </a:extLst>
          </p:cNvPr>
          <p:cNvSpPr>
            <a:spLocks noGrp="1"/>
          </p:cNvSpPr>
          <p:nvPr>
            <p:ph type="title"/>
          </p:nvPr>
        </p:nvSpPr>
        <p:spPr/>
        <p:txBody>
          <a:bodyPr/>
          <a:lstStyle/>
          <a:p>
            <a:endParaRPr lang="ko-KR" altLang="en-US" dirty="0"/>
          </a:p>
        </p:txBody>
      </p:sp>
      <p:sp>
        <p:nvSpPr>
          <p:cNvPr id="8" name="내용 개체 틀 7">
            <a:extLst>
              <a:ext uri="{FF2B5EF4-FFF2-40B4-BE49-F238E27FC236}">
                <a16:creationId xmlns:a16="http://schemas.microsoft.com/office/drawing/2014/main" id="{5A1A4AAD-CC0C-45EB-8AD9-11DBE9C59648}"/>
              </a:ext>
            </a:extLst>
          </p:cNvPr>
          <p:cNvSpPr>
            <a:spLocks noGrp="1"/>
          </p:cNvSpPr>
          <p:nvPr>
            <p:ph idx="1"/>
          </p:nvPr>
        </p:nvSpPr>
        <p:spPr/>
        <p:txBody>
          <a:bodyPr/>
          <a:lstStyle/>
          <a:p>
            <a:endParaRPr lang="ko-KR" altLang="en-US" dirty="0"/>
          </a:p>
        </p:txBody>
      </p:sp>
      <p:pic>
        <p:nvPicPr>
          <p:cNvPr id="3" name="그림 2">
            <a:extLst>
              <a:ext uri="{FF2B5EF4-FFF2-40B4-BE49-F238E27FC236}">
                <a16:creationId xmlns:a16="http://schemas.microsoft.com/office/drawing/2014/main" id="{97588C3F-8E09-9047-D396-4DC45538A06E}"/>
              </a:ext>
            </a:extLst>
          </p:cNvPr>
          <p:cNvPicPr>
            <a:picLocks noChangeAspect="1"/>
          </p:cNvPicPr>
          <p:nvPr/>
        </p:nvPicPr>
        <p:blipFill rotWithShape="1">
          <a:blip r:embed="rId3"/>
          <a:srcRect b="1938"/>
          <a:stretch/>
        </p:blipFill>
        <p:spPr>
          <a:xfrm>
            <a:off x="1721428" y="6334"/>
            <a:ext cx="9440750" cy="6357890"/>
          </a:xfrm>
          <a:prstGeom prst="rect">
            <a:avLst/>
          </a:prstGeom>
        </p:spPr>
      </p:pic>
    </p:spTree>
    <p:extLst>
      <p:ext uri="{BB962C8B-B14F-4D97-AF65-F5344CB8AC3E}">
        <p14:creationId xmlns:p14="http://schemas.microsoft.com/office/powerpoint/2010/main" val="334386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1261</Words>
  <Application>Microsoft Office PowerPoint</Application>
  <PresentationFormat>와이드스크린</PresentationFormat>
  <Paragraphs>197</Paragraphs>
  <Slides>21</Slides>
  <Notes>21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21</vt:i4>
      </vt:variant>
    </vt:vector>
  </HeadingPairs>
  <TitlesOfParts>
    <vt:vector size="28" baseType="lpstr">
      <vt:lpstr>noto</vt:lpstr>
      <vt:lpstr>Arial</vt:lpstr>
      <vt:lpstr>Calibri</vt:lpstr>
      <vt:lpstr>Calibri Light</vt:lpstr>
      <vt:lpstr>Gill Sans MT</vt:lpstr>
      <vt:lpstr>Wingdings</vt:lpstr>
      <vt:lpstr>Office Theme</vt:lpstr>
      <vt:lpstr>STP510A  Week XI) Universities in national innovation systems   David C. Mowery, Bhaven N. Sampat. 2012. </vt:lpstr>
      <vt:lpstr>Contents</vt:lpstr>
      <vt:lpstr>Introduction</vt:lpstr>
      <vt:lpstr>Context</vt:lpstr>
      <vt:lpstr>Role of University in NIS</vt:lpstr>
      <vt:lpstr>Frameworks &amp; Limitations</vt:lpstr>
      <vt:lpstr>Cross-National Data </vt:lpstr>
      <vt:lpstr>PowerPoint 프레젠테이션</vt:lpstr>
      <vt:lpstr>PowerPoint 프레젠테이션</vt:lpstr>
      <vt:lpstr>PowerPoint 프레젠테이션</vt:lpstr>
      <vt:lpstr>University-Industry Relationship</vt:lpstr>
      <vt:lpstr>Recent Trends</vt:lpstr>
      <vt:lpstr>Recent Trends</vt:lpstr>
      <vt:lpstr>Effect of University Research</vt:lpstr>
      <vt:lpstr>Policies for Technology Commercialization</vt:lpstr>
      <vt:lpstr>Clusters</vt:lpstr>
      <vt:lpstr>Patenting and Licensing</vt:lpstr>
      <vt:lpstr>PowerPoint 프레젠테이션</vt:lpstr>
      <vt:lpstr>PowerPoint 프레젠테이션</vt:lpstr>
      <vt:lpstr>Conclusion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dc:creator>
  <cp:lastModifiedBy>손 의범</cp:lastModifiedBy>
  <cp:revision>428</cp:revision>
  <dcterms:created xsi:type="dcterms:W3CDTF">2020-10-30T23:26:00Z</dcterms:created>
  <dcterms:modified xsi:type="dcterms:W3CDTF">2022-11-08T08:07:25Z</dcterms:modified>
  <cp:version/>
</cp:coreProperties>
</file>