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685E8-086C-4C72-AEF5-886A76738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E65D01-1323-4AE5-A81B-44CAC7635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B45DC-CFBA-4F2E-ABCE-79E953C51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4C5A-C871-4581-B95F-9B9DAA09B46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986D5-1822-4F53-A12D-C44ABD51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636E0-0765-4AD0-86A8-F132DAE0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71EA-8343-4792-8E23-AC75F345F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14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2DF77-67CF-414A-B689-7384884F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7275B7-7448-408B-870A-9EB76F22A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1A087-E1EF-487A-86CF-7436E9C79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4C5A-C871-4581-B95F-9B9DAA09B46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D2582-E37E-4C78-B11D-598F4FFF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FAA68-4531-4CFC-9804-706A3227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71EA-8343-4792-8E23-AC75F345F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98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E64269-0BE8-49DD-AD41-2E1733530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A2C946-5EF5-4422-820F-85C5D5053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0A910-E9C1-4201-A298-DFBD9DCD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4C5A-C871-4581-B95F-9B9DAA09B46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E0AC5-10F6-4A1A-A129-DE30C36F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21B230-F2B1-4BFF-BCF9-EA2C07C0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71EA-8343-4792-8E23-AC75F345F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92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628E2-4A49-4F41-8E8B-3BE302CC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2B88C-33CC-471B-9CBC-406F9E181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DAB36-F510-466B-B6FC-EFBDD5F5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4C5A-C871-4581-B95F-9B9DAA09B46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CFBC8-DAED-4C86-9771-BEFCF524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56905-CC7D-4064-A9E8-268552CF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71EA-8343-4792-8E23-AC75F345F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40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1AF3C-EAA5-47D0-8407-FE16DEE0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39099-8C79-486D-874D-ADAC0BF4E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D1A74-C2BB-4272-9AEF-5DC21AB0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4C5A-C871-4581-B95F-9B9DAA09B46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02D3B0-D57D-403E-8E44-DB166EDF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F5CA22-649B-4615-AB23-7A3FAF06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71EA-8343-4792-8E23-AC75F345F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12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5CA66-9F4F-4809-AEE6-9DA5C1EE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56EDF-B61F-46FA-8477-094959B9D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A08ABB-4131-4713-8944-61DE478F0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3FF61E-A5CB-48AD-9998-16FCD124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4C5A-C871-4581-B95F-9B9DAA09B46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577964-FB02-4CED-8E12-67F8BF32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2C778E-EE2E-465A-858B-B9A84174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71EA-8343-4792-8E23-AC75F345F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51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CFE4C-D95E-4ED1-A051-2FD34C875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FC1571-1C8F-4B44-AF3A-5DE8612B1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75CCEF-D396-45B5-A912-5725D68D8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DCD738-07C4-40E2-884E-1264882EC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558A4F-ECDA-4EAC-B1BF-5F4FCA39E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106AD4-939B-413A-82BA-BDF29638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4C5A-C871-4581-B95F-9B9DAA09B46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703D4F-80D0-4F00-8FC8-E0C53A2E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FFA155-C055-4A00-BE30-D0105B88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71EA-8343-4792-8E23-AC75F345F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13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89966-514E-4846-A9D7-24785BD1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40ED26-8B68-4A12-A5F7-30D06444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4C5A-C871-4581-B95F-9B9DAA09B46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9B5A9C-0FD6-4016-905C-D28F9D1C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CD2AC6-E859-403F-AA3C-9CAAEBAE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71EA-8343-4792-8E23-AC75F345F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9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8483CB-789D-4644-9FD7-D40E3114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4C5A-C871-4581-B95F-9B9DAA09B46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0B5593-56CF-4E16-B2D6-195950FB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2D6671-6527-4ACF-A36E-1AF95069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71EA-8343-4792-8E23-AC75F345F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63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426C5-0FBB-4144-9382-035A04BB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B6EB4-3923-479B-9B41-1895A3424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C85E7A-7027-4C90-A2F1-2C7A64DDF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864A23-1160-427C-AE6B-71D156AC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4C5A-C871-4581-B95F-9B9DAA09B46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D4D01-69B9-4B12-87DC-746CF924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1A9BDF-BEC7-45A1-A5AD-487D0D54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71EA-8343-4792-8E23-AC75F345F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11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434AD-28FE-4B01-887C-4E4226E8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754607-30D5-4005-84CA-89E279A17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980AAF-ADFB-43B0-88B0-4196A990B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F58EC9-A340-4C80-9EE4-55522343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4C5A-C871-4581-B95F-9B9DAA09B46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6DD61C-3A10-4922-B360-6EAF3FD8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29F4E1-F73A-449D-87B7-5DF6B3D5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71EA-8343-4792-8E23-AC75F345F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60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AFEB19-2C4C-4179-A9F9-1BD41DD7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98661-259F-44F1-B4A6-9C62B7698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3F0A3-84B7-4F16-BA03-4A1079652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A4C5A-C871-4581-B95F-9B9DAA09B46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8460F-57AE-4B78-B102-6C5E0CF0A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AEB8C6-8EC8-4F85-92E9-7CA6203F4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571EA-8343-4792-8E23-AC75F345F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4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8DA9C-D849-4B56-B280-C4ACD1371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/>
              <a:t>Networks of Innovators. </a:t>
            </a:r>
            <a:br>
              <a:rPr lang="en-US" altLang="ko-KR" sz="3600" b="1" dirty="0"/>
            </a:br>
            <a:r>
              <a:rPr lang="en-US" altLang="ko-KR" sz="2800" dirty="0"/>
              <a:t>In the </a:t>
            </a:r>
            <a:r>
              <a:rPr lang="en-US" altLang="ko-KR" sz="2800" i="1" dirty="0"/>
              <a:t>Oxford Handbook of Innovation</a:t>
            </a:r>
            <a:endParaRPr lang="ko-KR" altLang="en-US" sz="3600" i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40DCDC-E01A-4BCC-A72E-9DFB7C8C6C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Powell, Walter, and Stine </a:t>
            </a:r>
            <a:r>
              <a:rPr lang="en-US" altLang="ko-KR" sz="1500" dirty="0" err="1"/>
              <a:t>Grodal</a:t>
            </a:r>
            <a:r>
              <a:rPr lang="en-US" altLang="ko-KR" sz="1500" dirty="0"/>
              <a:t>. 2012. edited by Jan Fagerberg, David C. Mowery, and Richard R. Nelson. Oxford University Press</a:t>
            </a:r>
          </a:p>
          <a:p>
            <a:pPr>
              <a:lnSpc>
                <a:spcPct val="150000"/>
              </a:lnSpc>
            </a:pP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[STP510] </a:t>
            </a:r>
            <a:r>
              <a:rPr lang="en-US" altLang="ko-KR" sz="1500" dirty="0" err="1"/>
              <a:t>SeungChan</a:t>
            </a:r>
            <a:r>
              <a:rPr lang="en-US" altLang="ko-KR" sz="1500" dirty="0"/>
              <a:t> Choi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147401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3013F-3752-4107-A396-BE0AB132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Summary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BEE76-4E1B-4FC6-BB3C-84A0A9877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1) Networks contribute to the innovative capabilities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Empirical Studies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2) Sharing information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Tacit knowledge vs</a:t>
            </a:r>
            <a:r>
              <a:rPr lang="ko-KR" altLang="en-US" sz="2000" dirty="0"/>
              <a:t> </a:t>
            </a:r>
            <a:r>
              <a:rPr lang="en-US" altLang="ko-KR" sz="2000" dirty="0"/>
              <a:t>Explicit knowledge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3)</a:t>
            </a:r>
            <a:r>
              <a:rPr lang="ko-KR" altLang="en-US" dirty="0"/>
              <a:t> </a:t>
            </a:r>
            <a:r>
              <a:rPr lang="en-US" altLang="ko-KR" dirty="0"/>
              <a:t>Varieties of Network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Strong</a:t>
            </a:r>
            <a:r>
              <a:rPr lang="ko-KR" altLang="en-US" sz="2000" dirty="0"/>
              <a:t> </a:t>
            </a:r>
            <a:r>
              <a:rPr lang="en-US" altLang="ko-KR" sz="2000" dirty="0"/>
              <a:t>tie,</a:t>
            </a:r>
            <a:r>
              <a:rPr lang="ko-KR" altLang="en-US" sz="2000" dirty="0"/>
              <a:t> </a:t>
            </a:r>
            <a:r>
              <a:rPr lang="en-US" altLang="ko-KR" sz="2000" dirty="0"/>
              <a:t>Weak</a:t>
            </a:r>
            <a:r>
              <a:rPr lang="ko-KR" altLang="en-US" sz="2000" dirty="0"/>
              <a:t> </a:t>
            </a:r>
            <a:r>
              <a:rPr lang="en-US" altLang="ko-KR" sz="2000" dirty="0"/>
              <a:t>tie, Redundant tie, Structural Hole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2888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DB53A-1108-4A90-94CC-756D983A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B761F4-A82B-4157-8108-0D608E696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70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645A8-747A-44F2-AD43-76550BAD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0B9DA-0BF3-4A84-85E9-A504D4C4D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Why Have Networks Grown In Importance?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Varieties of Networks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Empirical Studies of the Role of Networks in Innovation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Knowledge Transfer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Governance and Incentive Issues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Summary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559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3013F-3752-4107-A396-BE0AB132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Preview of Conclusion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BEE76-4E1B-4FC6-BB3C-84A0A9877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1) Networks contribute to the innovative capabilities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Empirical Studies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2) Sharing information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Tacit knowledge vs</a:t>
            </a:r>
            <a:r>
              <a:rPr lang="ko-KR" altLang="en-US" sz="2000" dirty="0"/>
              <a:t> </a:t>
            </a:r>
            <a:r>
              <a:rPr lang="en-US" altLang="ko-KR" sz="2000" dirty="0"/>
              <a:t>Explicit knowledge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3)</a:t>
            </a:r>
            <a:r>
              <a:rPr lang="ko-KR" altLang="en-US" dirty="0"/>
              <a:t> </a:t>
            </a:r>
            <a:r>
              <a:rPr lang="en-US" altLang="ko-KR" dirty="0"/>
              <a:t>Varieties of Network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Strong</a:t>
            </a:r>
            <a:r>
              <a:rPr lang="ko-KR" altLang="en-US" sz="2000" dirty="0"/>
              <a:t> </a:t>
            </a:r>
            <a:r>
              <a:rPr lang="en-US" altLang="ko-KR" sz="2000" dirty="0"/>
              <a:t>tie,</a:t>
            </a:r>
            <a:r>
              <a:rPr lang="ko-KR" altLang="en-US" sz="2000" dirty="0"/>
              <a:t> </a:t>
            </a:r>
            <a:r>
              <a:rPr lang="en-US" altLang="ko-KR" sz="2000" dirty="0"/>
              <a:t>Weak</a:t>
            </a:r>
            <a:r>
              <a:rPr lang="ko-KR" altLang="en-US" sz="2000" dirty="0"/>
              <a:t> </a:t>
            </a:r>
            <a:r>
              <a:rPr lang="en-US" altLang="ko-KR" sz="2000" dirty="0"/>
              <a:t>tie, Redundant tie, Structural Hole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566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65AA2-591F-4CE7-BA7D-A380E47C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Introduction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71E868-FC23-4DE5-8183-DE99ECA3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Model of Networks of innovators has become commonplace over the past two decades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The diversity of research actors make innovation process more considerably.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Much of research focuses on the effects of networks on patenting, access to information, and the generation of novel ideas.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035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4974A-69BF-47AE-B635-AF16F49B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Why Have Networks Grown In Importance?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42F11-4DCA-43A7-BD5B-F11181AA1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Information diffusion, resource sharing, access to specialized assets, and interorganizational learning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Able to fill in what’s lacking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Follow the rapid growth in S&amp;T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DD1190-8216-45E4-B7B7-EF81B1942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022" y="2786063"/>
            <a:ext cx="5106777" cy="339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3337FB-466A-44B2-8682-59019C2F77BC}"/>
              </a:ext>
            </a:extLst>
          </p:cNvPr>
          <p:cNvSpPr txBox="1"/>
          <p:nvPr/>
        </p:nvSpPr>
        <p:spPr>
          <a:xfrm>
            <a:off x="6515798" y="6176963"/>
            <a:ext cx="4681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글로벌 인공지능</a:t>
            </a:r>
            <a:r>
              <a:rPr lang="en-US" altLang="ko-KR" sz="900" dirty="0"/>
              <a:t>(AI)</a:t>
            </a:r>
            <a:r>
              <a:rPr lang="ko-KR" altLang="en-US" sz="900" dirty="0"/>
              <a:t> 특허 동향과 시사점 </a:t>
            </a:r>
            <a:r>
              <a:rPr lang="en-US" altLang="ko-KR" sz="900" dirty="0"/>
              <a:t>2019</a:t>
            </a:r>
            <a:r>
              <a:rPr lang="ko-KR" altLang="en-US" sz="900" dirty="0"/>
              <a:t>년 </a:t>
            </a:r>
            <a:r>
              <a:rPr lang="en-US" altLang="ko-KR" sz="900" dirty="0"/>
              <a:t>DNA </a:t>
            </a:r>
            <a:r>
              <a:rPr lang="ko-KR" altLang="en-US" sz="900" dirty="0"/>
              <a:t>플러스</a:t>
            </a:r>
            <a:r>
              <a:rPr lang="en-US" altLang="ko-KR" sz="900" dirty="0"/>
              <a:t>, AI </a:t>
            </a:r>
            <a:r>
              <a:rPr lang="ko-KR" altLang="en-US" sz="900" dirty="0"/>
              <a:t>활용분야별 출원추이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1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B7A47-25C6-46E0-B8FE-F0A4928B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Varieties of Networks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AA93BB-5CB6-4A74-8CAA-4A558A9D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The form of network also varies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Include based on formal contractual relations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2E4BBD-C449-4F99-AFC8-8F389FDAA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585" y="4001293"/>
            <a:ext cx="3238500" cy="2066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96E6E0-0332-44A3-8ED7-9B0AB4DD3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940" y="3615530"/>
            <a:ext cx="3800475" cy="2838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1A9A7B-3620-4E0C-9390-52CFCBFA3EE8}"/>
              </a:ext>
            </a:extLst>
          </p:cNvPr>
          <p:cNvSpPr txBox="1"/>
          <p:nvPr/>
        </p:nvSpPr>
        <p:spPr>
          <a:xfrm>
            <a:off x="7944374" y="4522379"/>
            <a:ext cx="3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6DCC24-1E08-48D7-A8F8-266C492876EE}"/>
              </a:ext>
            </a:extLst>
          </p:cNvPr>
          <p:cNvSpPr txBox="1"/>
          <p:nvPr/>
        </p:nvSpPr>
        <p:spPr>
          <a:xfrm>
            <a:off x="8427177" y="4001293"/>
            <a:ext cx="3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B03859-C4C5-4877-A3A5-FB550B9E8505}"/>
              </a:ext>
            </a:extLst>
          </p:cNvPr>
          <p:cNvSpPr txBox="1"/>
          <p:nvPr/>
        </p:nvSpPr>
        <p:spPr>
          <a:xfrm>
            <a:off x="8850385" y="4892424"/>
            <a:ext cx="3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91934-98C4-403B-9BCE-2A89E8B3E6A5}"/>
              </a:ext>
            </a:extLst>
          </p:cNvPr>
          <p:cNvSpPr txBox="1"/>
          <p:nvPr/>
        </p:nvSpPr>
        <p:spPr>
          <a:xfrm>
            <a:off x="8237989" y="5165005"/>
            <a:ext cx="3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94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B9ED8-5346-4523-B25F-C37954AB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Empirical Studies of the Role of Networks in Innovation</a:t>
            </a:r>
            <a:endParaRPr lang="ko-KR" altLang="en-US" sz="2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9CC92-3314-4486-AC84-C0B99F018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There are a number of positive cases about innovation through networks 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Linux, the computer networking</a:t>
            </a:r>
            <a:endParaRPr lang="ko-KR" altLang="en-US" sz="2400" dirty="0"/>
          </a:p>
        </p:txBody>
      </p:sp>
      <p:pic>
        <p:nvPicPr>
          <p:cNvPr id="1028" name="Picture 4" descr="Linux">
            <a:extLst>
              <a:ext uri="{FF2B5EF4-FFF2-40B4-BE49-F238E27FC236}">
                <a16:creationId xmlns:a16="http://schemas.microsoft.com/office/drawing/2014/main" id="{F3ED0479-D0C7-4E3A-BFAD-E6885C6DD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147" y="373323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49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8ABB2-BF23-4DEA-89D4-4DFA5C06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Knowledge Transfer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A539D3-9DB4-4AF6-8060-C6D7CDF1C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Division of innovative labor.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Recombine the information within a network in novel ways.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Tacit, Explicit Knowledge</a:t>
            </a:r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759E86-F6A1-45FC-B5D3-2B6FB392A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182" y="3429000"/>
            <a:ext cx="3176397" cy="336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BCA45-94D9-4101-9F98-AD1688DB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Governance and Incentive Issues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B546A-BDFA-47A5-A77E-B132F1130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There are lack for the long term research (specific time point)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Termination of Network doesn’t mean failure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Terminating cost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Stagnation of information exchange cause decline the growth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94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349</Words>
  <Application>Microsoft Office PowerPoint</Application>
  <PresentationFormat>와이드스크린</PresentationFormat>
  <Paragraphs>58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Networks of Innovators.  In the Oxford Handbook of Innovation</vt:lpstr>
      <vt:lpstr>Contents</vt:lpstr>
      <vt:lpstr>Preview of Conclusion</vt:lpstr>
      <vt:lpstr>Introduction</vt:lpstr>
      <vt:lpstr>Why Have Networks Grown In Importance?</vt:lpstr>
      <vt:lpstr>Varieties of Networks</vt:lpstr>
      <vt:lpstr>Empirical Studies of the Role of Networks in Innovation</vt:lpstr>
      <vt:lpstr>Knowledge Transfer</vt:lpstr>
      <vt:lpstr>Governance and Incentive Issues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Networks of Innovators.  In the Oxford Handbook of Innovation</dc:title>
  <dc:creator>Choi</dc:creator>
  <cp:lastModifiedBy>Choi</cp:lastModifiedBy>
  <cp:revision>18</cp:revision>
  <dcterms:created xsi:type="dcterms:W3CDTF">2022-11-14T16:00:16Z</dcterms:created>
  <dcterms:modified xsi:type="dcterms:W3CDTF">2022-11-14T23:13:02Z</dcterms:modified>
</cp:coreProperties>
</file>