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9" r:id="rId4"/>
    <p:sldId id="258" r:id="rId5"/>
    <p:sldId id="260" r:id="rId6"/>
    <p:sldId id="261" r:id="rId7"/>
    <p:sldId id="262" r:id="rId8"/>
    <p:sldId id="266" r:id="rId9"/>
    <p:sldId id="263" r:id="rId10"/>
    <p:sldId id="268" r:id="rId11"/>
    <p:sldId id="264" r:id="rId12"/>
    <p:sldId id="269" r:id="rId13"/>
    <p:sldId id="265" r:id="rId14"/>
    <p:sldId id="271"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8"/>
    <p:restoredTop sz="94624"/>
  </p:normalViewPr>
  <p:slideViewPr>
    <p:cSldViewPr snapToGrid="0">
      <p:cViewPr varScale="1">
        <p:scale>
          <a:sx n="163" d="100"/>
          <a:sy n="163" d="100"/>
        </p:scale>
        <p:origin x="64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b33d349a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b33d349a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There is a changing on his view on recognizing main actor of the Innovation.</a:t>
            </a:r>
            <a:endParaRPr lang="ko-KR" altLang="en-US" dirty="0"/>
          </a:p>
        </p:txBody>
      </p:sp>
    </p:spTree>
    <p:extLst>
      <p:ext uri="{BB962C8B-B14F-4D97-AF65-F5344CB8AC3E}">
        <p14:creationId xmlns:p14="http://schemas.microsoft.com/office/powerpoint/2010/main" val="1434939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There is a changing on his view on recognizing main actor of the Innovation.</a:t>
            </a:r>
            <a:endParaRPr lang="ko-KR" altLang="en-US" dirty="0"/>
          </a:p>
        </p:txBody>
      </p:sp>
    </p:spTree>
    <p:extLst>
      <p:ext uri="{BB962C8B-B14F-4D97-AF65-F5344CB8AC3E}">
        <p14:creationId xmlns:p14="http://schemas.microsoft.com/office/powerpoint/2010/main" val="2348579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01473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64603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05002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Finance and Innovation</a:t>
            </a:r>
            <a:endParaRPr/>
          </a:p>
          <a:p>
            <a:pPr marL="0" lvl="0" indent="0" algn="l" rtl="0">
              <a:spcBef>
                <a:spcPts val="0"/>
              </a:spcBef>
              <a:spcAft>
                <a:spcPts val="0"/>
              </a:spcAft>
              <a:buNone/>
            </a:pPr>
            <a:r>
              <a:rPr lang="ko" sz="2100">
                <a:solidFill>
                  <a:srgbClr val="666666"/>
                </a:solidFill>
              </a:rPr>
              <a:t>Mary O’ Sullivan</a:t>
            </a:r>
            <a:endParaRPr sz="2100">
              <a:solidFill>
                <a:srgbClr val="666666"/>
              </a:solidFill>
            </a:endParaRPr>
          </a:p>
        </p:txBody>
      </p:sp>
      <p:sp>
        <p:nvSpPr>
          <p:cNvPr id="87" name="Google Shape;87;p13"/>
          <p:cNvSpPr txBox="1">
            <a:spLocks noGrp="1"/>
          </p:cNvSpPr>
          <p:nvPr>
            <p:ph type="subTitle" idx="1"/>
          </p:nvPr>
        </p:nvSpPr>
        <p:spPr>
          <a:xfrm>
            <a:off x="700150" y="2725850"/>
            <a:ext cx="7688100" cy="1636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sz="1800">
                <a:solidFill>
                  <a:srgbClr val="666666"/>
                </a:solidFill>
                <a:latin typeface="Arial"/>
                <a:ea typeface="Arial"/>
                <a:cs typeface="Arial"/>
                <a:sym typeface="Arial"/>
              </a:rPr>
              <a:t>In </a:t>
            </a:r>
            <a:r>
              <a:rPr lang="ko" sz="1800" b="1" i="1">
                <a:solidFill>
                  <a:srgbClr val="666666"/>
                </a:solidFill>
                <a:latin typeface="Arial"/>
                <a:ea typeface="Arial"/>
                <a:cs typeface="Arial"/>
                <a:sym typeface="Arial"/>
              </a:rPr>
              <a:t>The Oxford Handbook of Innovation</a:t>
            </a:r>
            <a:r>
              <a:rPr lang="ko" sz="1800" b="1">
                <a:solidFill>
                  <a:srgbClr val="666666"/>
                </a:solidFill>
                <a:latin typeface="Arial"/>
                <a:ea typeface="Arial"/>
                <a:cs typeface="Arial"/>
                <a:sym typeface="Arial"/>
              </a:rPr>
              <a:t> </a:t>
            </a:r>
            <a:endParaRPr sz="1800" b="1">
              <a:solidFill>
                <a:srgbClr val="666666"/>
              </a:solidFill>
              <a:latin typeface="Arial"/>
              <a:ea typeface="Arial"/>
              <a:cs typeface="Arial"/>
              <a:sym typeface="Arial"/>
            </a:endParaRPr>
          </a:p>
          <a:p>
            <a:pPr marL="0" lvl="0" indent="0" algn="ctr" rtl="0">
              <a:spcBef>
                <a:spcPts val="0"/>
              </a:spcBef>
              <a:spcAft>
                <a:spcPts val="0"/>
              </a:spcAft>
              <a:buNone/>
            </a:pPr>
            <a:r>
              <a:rPr lang="ko" sz="1400">
                <a:solidFill>
                  <a:srgbClr val="666666"/>
                </a:solidFill>
                <a:latin typeface="Arial"/>
                <a:ea typeface="Arial"/>
                <a:cs typeface="Arial"/>
                <a:sym typeface="Arial"/>
              </a:rPr>
              <a:t>edited by Jan Fagerberg, David C. Mowery, and Richard R. Nelson. Oxford University Press.</a:t>
            </a:r>
            <a:endParaRPr sz="1400">
              <a:solidFill>
                <a:srgbClr val="666666"/>
              </a:solidFill>
              <a:latin typeface="Arial"/>
              <a:ea typeface="Arial"/>
              <a:cs typeface="Arial"/>
              <a:sym typeface="Arial"/>
            </a:endParaRPr>
          </a:p>
          <a:p>
            <a:pPr marL="0" lvl="0" indent="0" algn="ctr" rtl="0">
              <a:spcBef>
                <a:spcPts val="0"/>
              </a:spcBef>
              <a:spcAft>
                <a:spcPts val="0"/>
              </a:spcAft>
              <a:buNone/>
            </a:pPr>
            <a:endParaRPr sz="1400">
              <a:solidFill>
                <a:srgbClr val="666666"/>
              </a:solidFill>
              <a:latin typeface="Arial"/>
              <a:ea typeface="Arial"/>
              <a:cs typeface="Arial"/>
              <a:sym typeface="Arial"/>
            </a:endParaRPr>
          </a:p>
          <a:p>
            <a:pPr marL="0" lvl="0" indent="0" algn="ctr" rtl="0">
              <a:spcBef>
                <a:spcPts val="0"/>
              </a:spcBef>
              <a:spcAft>
                <a:spcPts val="0"/>
              </a:spcAft>
              <a:buNone/>
            </a:pPr>
            <a:endParaRPr sz="1400">
              <a:solidFill>
                <a:srgbClr val="666666"/>
              </a:solidFill>
              <a:latin typeface="Arial"/>
              <a:ea typeface="Arial"/>
              <a:cs typeface="Arial"/>
              <a:sym typeface="Arial"/>
            </a:endParaRPr>
          </a:p>
          <a:p>
            <a:pPr marL="0" lvl="0" indent="0" algn="ctr" rtl="0">
              <a:spcBef>
                <a:spcPts val="0"/>
              </a:spcBef>
              <a:spcAft>
                <a:spcPts val="0"/>
              </a:spcAft>
              <a:buNone/>
            </a:pPr>
            <a:endParaRPr sz="1400">
              <a:solidFill>
                <a:srgbClr val="666666"/>
              </a:solidFill>
              <a:latin typeface="Arial"/>
              <a:ea typeface="Arial"/>
              <a:cs typeface="Arial"/>
              <a:sym typeface="Arial"/>
            </a:endParaRPr>
          </a:p>
          <a:p>
            <a:pPr marL="0" lvl="0" indent="0" algn="ctr" rtl="0">
              <a:spcBef>
                <a:spcPts val="0"/>
              </a:spcBef>
              <a:spcAft>
                <a:spcPts val="0"/>
              </a:spcAft>
              <a:buNone/>
            </a:pPr>
            <a:r>
              <a:rPr lang="ko" sz="1400">
                <a:solidFill>
                  <a:srgbClr val="666666"/>
                </a:solidFill>
                <a:latin typeface="Arial"/>
                <a:ea typeface="Arial"/>
                <a:cs typeface="Arial"/>
                <a:sym typeface="Arial"/>
              </a:rPr>
              <a:t>Summary by Moonyul Yang</a:t>
            </a:r>
            <a:endParaRPr sz="1400">
              <a:solidFill>
                <a:srgbClr val="666666"/>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C8FB12D5-7C7D-9F13-6D91-A9D3B4185D99}"/>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1</a:t>
            </a:fld>
            <a:endParaRPr lang="ko"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DB112B-5622-41AF-A095-91DCA421173E}"/>
              </a:ext>
            </a:extLst>
          </p:cNvPr>
          <p:cNvSpPr>
            <a:spLocks noGrp="1"/>
          </p:cNvSpPr>
          <p:nvPr>
            <p:ph type="title"/>
          </p:nvPr>
        </p:nvSpPr>
        <p:spPr/>
        <p:txBody>
          <a:bodyPr>
            <a:normAutofit fontScale="90000"/>
          </a:bodyPr>
          <a:lstStyle/>
          <a:p>
            <a:r>
              <a:rPr lang="en-US" altLang="ko-KR" dirty="0"/>
              <a:t>3. Innovation and the Economics of Finance</a:t>
            </a:r>
            <a:br>
              <a:rPr lang="en-US" altLang="ko-KR" dirty="0"/>
            </a:br>
            <a:r>
              <a:rPr lang="en-US" altLang="ko-KR" sz="1600" dirty="0"/>
              <a:t>3.2 Financial Systems and Economic Growth</a:t>
            </a:r>
            <a:br>
              <a:rPr lang="en-US" altLang="ko-KR" dirty="0"/>
            </a:br>
            <a:endParaRPr lang="ko-KR" altLang="en-US" dirty="0"/>
          </a:p>
        </p:txBody>
      </p:sp>
      <p:sp>
        <p:nvSpPr>
          <p:cNvPr id="3" name="텍스트 개체 틀 2">
            <a:extLst>
              <a:ext uri="{FF2B5EF4-FFF2-40B4-BE49-F238E27FC236}">
                <a16:creationId xmlns:a16="http://schemas.microsoft.com/office/drawing/2014/main" id="{D7129780-5090-4D71-8239-DCB73C4F5C01}"/>
              </a:ext>
            </a:extLst>
          </p:cNvPr>
          <p:cNvSpPr>
            <a:spLocks noGrp="1"/>
          </p:cNvSpPr>
          <p:nvPr>
            <p:ph type="body" idx="1"/>
          </p:nvPr>
        </p:nvSpPr>
        <p:spPr>
          <a:xfrm>
            <a:off x="6914507" y="4734573"/>
            <a:ext cx="2095929" cy="334962"/>
          </a:xfrm>
        </p:spPr>
        <p:txBody>
          <a:bodyPr>
            <a:normAutofit fontScale="77500" lnSpcReduction="20000"/>
          </a:bodyPr>
          <a:lstStyle/>
          <a:p>
            <a:pPr marL="146050" indent="0">
              <a:buNone/>
            </a:pPr>
            <a:r>
              <a:rPr lang="en-US" altLang="ko-KR" dirty="0"/>
              <a:t>*source : cbinsights.com</a:t>
            </a:r>
          </a:p>
        </p:txBody>
      </p:sp>
      <p:pic>
        <p:nvPicPr>
          <p:cNvPr id="4" name="그림 3">
            <a:extLst>
              <a:ext uri="{FF2B5EF4-FFF2-40B4-BE49-F238E27FC236}">
                <a16:creationId xmlns:a16="http://schemas.microsoft.com/office/drawing/2014/main" id="{ED64E6C7-51A7-49C6-8826-C69EBF5AA76D}"/>
              </a:ext>
            </a:extLst>
          </p:cNvPr>
          <p:cNvPicPr>
            <a:picLocks noChangeAspect="1"/>
          </p:cNvPicPr>
          <p:nvPr/>
        </p:nvPicPr>
        <p:blipFill>
          <a:blip r:embed="rId2"/>
          <a:stretch>
            <a:fillRect/>
          </a:stretch>
        </p:blipFill>
        <p:spPr>
          <a:xfrm>
            <a:off x="2757055" y="1982500"/>
            <a:ext cx="3578675" cy="2983896"/>
          </a:xfrm>
          <a:prstGeom prst="rect">
            <a:avLst/>
          </a:prstGeom>
        </p:spPr>
      </p:pic>
      <p:sp>
        <p:nvSpPr>
          <p:cNvPr id="5" name="직사각형 4">
            <a:extLst>
              <a:ext uri="{FF2B5EF4-FFF2-40B4-BE49-F238E27FC236}">
                <a16:creationId xmlns:a16="http://schemas.microsoft.com/office/drawing/2014/main" id="{14771E9D-5034-41CE-87C2-C60A8367CA88}"/>
              </a:ext>
            </a:extLst>
          </p:cNvPr>
          <p:cNvSpPr/>
          <p:nvPr/>
        </p:nvSpPr>
        <p:spPr>
          <a:xfrm>
            <a:off x="4161310" y="1982500"/>
            <a:ext cx="427698" cy="2983896"/>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슬라이드 번호 개체 틀 5">
            <a:extLst>
              <a:ext uri="{FF2B5EF4-FFF2-40B4-BE49-F238E27FC236}">
                <a16:creationId xmlns:a16="http://schemas.microsoft.com/office/drawing/2014/main" id="{8E0DDEAA-CAA4-795F-65EB-4CA81DC2F1C8}"/>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r>
              <a:rPr lang="en-US" altLang="ko" dirty="0"/>
              <a:t>15 - </a:t>
            </a:r>
            <a:fld id="{00000000-1234-1234-1234-123412341234}" type="slidenum">
              <a:rPr lang="en-US" altLang="ko" smtClean="0"/>
              <a:t>10</a:t>
            </a:fld>
            <a:endParaRPr lang="ko" altLang="en-US" dirty="0"/>
          </a:p>
        </p:txBody>
      </p:sp>
    </p:spTree>
    <p:extLst>
      <p:ext uri="{BB962C8B-B14F-4D97-AF65-F5344CB8AC3E}">
        <p14:creationId xmlns:p14="http://schemas.microsoft.com/office/powerpoint/2010/main" val="75632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9114E0-2F3B-4513-9315-1A811D42DF99}"/>
              </a:ext>
            </a:extLst>
          </p:cNvPr>
          <p:cNvSpPr>
            <a:spLocks noGrp="1"/>
          </p:cNvSpPr>
          <p:nvPr>
            <p:ph type="title"/>
          </p:nvPr>
        </p:nvSpPr>
        <p:spPr/>
        <p:txBody>
          <a:bodyPr>
            <a:noAutofit/>
          </a:bodyPr>
          <a:lstStyle/>
          <a:p>
            <a:r>
              <a:rPr lang="en-US" altLang="ko-KR" sz="2000" dirty="0"/>
              <a:t>4. A New Agenda for Research on Finance and Innovation</a:t>
            </a:r>
            <a:br>
              <a:rPr lang="en-US" altLang="ko-KR" sz="2000" dirty="0"/>
            </a:br>
            <a:r>
              <a:rPr lang="en-US" altLang="ko-KR" sz="1200" dirty="0"/>
              <a:t>4.1. Finance Theory and the Dynamics of Economic Change </a:t>
            </a:r>
            <a:endParaRPr lang="ko-KR" altLang="en-US" sz="2000" dirty="0"/>
          </a:p>
        </p:txBody>
      </p:sp>
      <p:sp>
        <p:nvSpPr>
          <p:cNvPr id="3" name="텍스트 개체 틀 2">
            <a:extLst>
              <a:ext uri="{FF2B5EF4-FFF2-40B4-BE49-F238E27FC236}">
                <a16:creationId xmlns:a16="http://schemas.microsoft.com/office/drawing/2014/main" id="{CD9ABA66-9FD2-4199-9358-1347E3638BA6}"/>
              </a:ext>
            </a:extLst>
          </p:cNvPr>
          <p:cNvSpPr>
            <a:spLocks noGrp="1"/>
          </p:cNvSpPr>
          <p:nvPr>
            <p:ph type="body" idx="1"/>
          </p:nvPr>
        </p:nvSpPr>
        <p:spPr/>
        <p:txBody>
          <a:bodyPr>
            <a:normAutofit/>
          </a:bodyPr>
          <a:lstStyle/>
          <a:p>
            <a:pPr marL="146050" indent="0">
              <a:buNone/>
            </a:pPr>
            <a:endParaRPr lang="en-US" altLang="ko-KR" dirty="0"/>
          </a:p>
          <a:p>
            <a:pPr marL="146050" indent="0">
              <a:buNone/>
            </a:pPr>
            <a:r>
              <a:rPr lang="en-US" altLang="ko-KR" dirty="0"/>
              <a:t>More fundamentally, it is not clear that privileged access to information by some economic actors is the major determinant of the challenges for enterprises in financing such investments. When making innovative investments, </a:t>
            </a:r>
            <a:r>
              <a:rPr lang="en-US" altLang="ko-KR" u="sng" dirty="0"/>
              <a:t>a more important challenge than </a:t>
            </a:r>
            <a:r>
              <a:rPr lang="en-US" altLang="ko-KR" b="1" u="sng" dirty="0"/>
              <a:t>asymmetric information </a:t>
            </a:r>
            <a:r>
              <a:rPr lang="en-US" altLang="ko-KR" u="sng" dirty="0"/>
              <a:t>is the </a:t>
            </a:r>
            <a:r>
              <a:rPr lang="en-US" altLang="ko-KR" b="1" u="sng" dirty="0"/>
              <a:t>fundamental uncertainty </a:t>
            </a:r>
            <a:r>
              <a:rPr lang="en-US" altLang="ko-KR" u="sng" dirty="0"/>
              <a:t>that characterizes the relationship between investments and their outcomes.</a:t>
            </a:r>
          </a:p>
          <a:p>
            <a:pPr marL="146050" indent="0">
              <a:buNone/>
            </a:pPr>
            <a:endParaRPr lang="en-US" altLang="ko-KR" u="sng" dirty="0"/>
          </a:p>
          <a:p>
            <a:pPr marL="146050" indent="0">
              <a:buNone/>
            </a:pPr>
            <a:r>
              <a:rPr lang="en-US" altLang="ko-KR" dirty="0"/>
              <a:t>Economists who take seriously the fundamental uncertainty that surrounds innovative investment have tended to </a:t>
            </a:r>
            <a:r>
              <a:rPr lang="en-US" altLang="ko-KR" u="sng" dirty="0"/>
              <a:t>emphasize the importance of </a:t>
            </a:r>
            <a:r>
              <a:rPr lang="en-US" altLang="ko-KR" b="1" u="sng" dirty="0"/>
              <a:t>subjective judgements</a:t>
            </a:r>
            <a:r>
              <a:rPr lang="en-US" altLang="ko-KR" dirty="0"/>
              <a:t>, based on perceptions and belief systems, for decision making.</a:t>
            </a:r>
            <a:endParaRPr lang="ko-KR" altLang="en-US" dirty="0"/>
          </a:p>
        </p:txBody>
      </p:sp>
      <p:sp>
        <p:nvSpPr>
          <p:cNvPr id="4" name="슬라이드 번호 개체 틀 3">
            <a:extLst>
              <a:ext uri="{FF2B5EF4-FFF2-40B4-BE49-F238E27FC236}">
                <a16:creationId xmlns:a16="http://schemas.microsoft.com/office/drawing/2014/main" id="{98F5D78C-4250-5B70-0EF2-B84D369A40E1}"/>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r>
              <a:rPr lang="en-US" altLang="ko" dirty="0"/>
              <a:t>15 - </a:t>
            </a:r>
            <a:fld id="{00000000-1234-1234-1234-123412341234}" type="slidenum">
              <a:rPr lang="en-US" altLang="ko" smtClean="0"/>
              <a:t>11</a:t>
            </a:fld>
            <a:endParaRPr lang="ko" altLang="en-US" dirty="0"/>
          </a:p>
        </p:txBody>
      </p:sp>
    </p:spTree>
    <p:extLst>
      <p:ext uri="{BB962C8B-B14F-4D97-AF65-F5344CB8AC3E}">
        <p14:creationId xmlns:p14="http://schemas.microsoft.com/office/powerpoint/2010/main" val="48607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DC9CE196-7DC0-498B-B220-F765F5E4B7D8}"/>
              </a:ext>
            </a:extLst>
          </p:cNvPr>
          <p:cNvSpPr txBox="1">
            <a:spLocks/>
          </p:cNvSpPr>
          <p:nvPr/>
        </p:nvSpPr>
        <p:spPr>
          <a:xfrm>
            <a:off x="727650" y="131865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altLang="ko-KR" sz="2000" dirty="0"/>
              <a:t>4. A New Agenda for Research on Finance and Innovation</a:t>
            </a:r>
            <a:br>
              <a:rPr lang="en-US" altLang="ko-KR" sz="2000" dirty="0"/>
            </a:br>
            <a:r>
              <a:rPr lang="en-US" altLang="ko-KR" sz="1200" dirty="0"/>
              <a:t>4.1. Finance Theory and the Dynamics of Economic Change </a:t>
            </a:r>
            <a:endParaRPr lang="ko-KR" altLang="en-US" sz="2000" dirty="0"/>
          </a:p>
        </p:txBody>
      </p:sp>
      <p:pic>
        <p:nvPicPr>
          <p:cNvPr id="1028" name="Picture 4" descr="softbank-vf-pr.jpg">
            <a:extLst>
              <a:ext uri="{FF2B5EF4-FFF2-40B4-BE49-F238E27FC236}">
                <a16:creationId xmlns:a16="http://schemas.microsoft.com/office/drawing/2014/main" id="{9397B77C-FF90-4478-AE06-25C5FD8EB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02" r="21566"/>
          <a:stretch/>
        </p:blipFill>
        <p:spPr bwMode="auto">
          <a:xfrm>
            <a:off x="727650" y="2112838"/>
            <a:ext cx="2170941" cy="1808251"/>
          </a:xfrm>
          <a:prstGeom prst="rect">
            <a:avLst/>
          </a:prstGeom>
          <a:noFill/>
          <a:extLst>
            <a:ext uri="{909E8E84-426E-40DD-AFC4-6F175D3DCCD1}">
              <a14:hiddenFill xmlns:a14="http://schemas.microsoft.com/office/drawing/2010/main">
                <a:solidFill>
                  <a:srgbClr val="FFFFFF"/>
                </a:solidFill>
              </a14:hiddenFill>
            </a:ext>
          </a:extLst>
        </p:spPr>
      </p:pic>
      <p:sp>
        <p:nvSpPr>
          <p:cNvPr id="8" name="텍스트 개체 틀 2">
            <a:extLst>
              <a:ext uri="{FF2B5EF4-FFF2-40B4-BE49-F238E27FC236}">
                <a16:creationId xmlns:a16="http://schemas.microsoft.com/office/drawing/2014/main" id="{E70880E7-DD95-4695-9865-7DE381EB96DD}"/>
              </a:ext>
            </a:extLst>
          </p:cNvPr>
          <p:cNvSpPr>
            <a:spLocks noGrp="1"/>
          </p:cNvSpPr>
          <p:nvPr>
            <p:ph type="body" idx="1"/>
          </p:nvPr>
        </p:nvSpPr>
        <p:spPr>
          <a:xfrm>
            <a:off x="6260578" y="4300911"/>
            <a:ext cx="2095929" cy="334962"/>
          </a:xfrm>
        </p:spPr>
        <p:txBody>
          <a:bodyPr>
            <a:normAutofit fontScale="55000" lnSpcReduction="20000"/>
          </a:bodyPr>
          <a:lstStyle/>
          <a:p>
            <a:pPr marL="146050" indent="0">
              <a:buNone/>
            </a:pPr>
            <a:r>
              <a:rPr lang="en-US" altLang="ko-KR" dirty="0"/>
              <a:t>*source : Bloomberg, zdnet.com, </a:t>
            </a:r>
            <a:r>
              <a:rPr lang="en-US" altLang="ko-KR" dirty="0" err="1"/>
              <a:t>wolfstreet</a:t>
            </a:r>
            <a:endParaRPr lang="en-US" altLang="ko-KR" dirty="0"/>
          </a:p>
        </p:txBody>
      </p:sp>
      <p:pic>
        <p:nvPicPr>
          <p:cNvPr id="1030" name="Picture 6" descr="https://wolfstreet.com/wp-content/uploads/2022/08/Japan-Softbank-2022-08-08-losses.jpg">
            <a:extLst>
              <a:ext uri="{FF2B5EF4-FFF2-40B4-BE49-F238E27FC236}">
                <a16:creationId xmlns:a16="http://schemas.microsoft.com/office/drawing/2014/main" id="{545F4D67-E0A4-46F3-8CA9-4A85D9309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066" y="2112838"/>
            <a:ext cx="2460637" cy="180601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856B562A-52F5-4133-B74B-8D3084FC460A}"/>
              </a:ext>
            </a:extLst>
          </p:cNvPr>
          <p:cNvPicPr>
            <a:picLocks noChangeAspect="1"/>
          </p:cNvPicPr>
          <p:nvPr/>
        </p:nvPicPr>
        <p:blipFill>
          <a:blip r:embed="rId5"/>
          <a:stretch>
            <a:fillRect/>
          </a:stretch>
        </p:blipFill>
        <p:spPr>
          <a:xfrm>
            <a:off x="5790996" y="2486471"/>
            <a:ext cx="3035092" cy="803180"/>
          </a:xfrm>
          <a:prstGeom prst="rect">
            <a:avLst/>
          </a:prstGeom>
        </p:spPr>
      </p:pic>
      <p:sp>
        <p:nvSpPr>
          <p:cNvPr id="2" name="TextBox 1">
            <a:extLst>
              <a:ext uri="{FF2B5EF4-FFF2-40B4-BE49-F238E27FC236}">
                <a16:creationId xmlns:a16="http://schemas.microsoft.com/office/drawing/2014/main" id="{4F1B6E23-3BBC-01E1-2324-C5FA4BC990FC}"/>
              </a:ext>
            </a:extLst>
          </p:cNvPr>
          <p:cNvSpPr txBox="1"/>
          <p:nvPr/>
        </p:nvSpPr>
        <p:spPr>
          <a:xfrm>
            <a:off x="4903303" y="3918853"/>
            <a:ext cx="1451113" cy="261610"/>
          </a:xfrm>
          <a:prstGeom prst="rect">
            <a:avLst/>
          </a:prstGeom>
          <a:noFill/>
        </p:spPr>
        <p:txBody>
          <a:bodyPr wrap="square" rtlCol="0">
            <a:spAutoFit/>
          </a:bodyPr>
          <a:lstStyle/>
          <a:p>
            <a:r>
              <a:rPr kumimoji="1" lang="en-US" altLang="ko-Kore-KR" sz="1100" b="1" dirty="0"/>
              <a:t>Approx. -$22 </a:t>
            </a:r>
            <a:r>
              <a:rPr kumimoji="1" lang="en-US" altLang="ko-Kore-KR" sz="1100" b="1" dirty="0" err="1"/>
              <a:t>bil</a:t>
            </a:r>
            <a:r>
              <a:rPr kumimoji="1" lang="en-US" altLang="ko-Kore-KR" sz="1100" b="1" dirty="0"/>
              <a:t> </a:t>
            </a:r>
            <a:endParaRPr kumimoji="1" lang="ko-Kore-KR" altLang="en-US" sz="1100" b="1" dirty="0"/>
          </a:p>
        </p:txBody>
      </p:sp>
      <p:sp>
        <p:nvSpPr>
          <p:cNvPr id="3" name="슬라이드 번호 개체 틀 2">
            <a:extLst>
              <a:ext uri="{FF2B5EF4-FFF2-40B4-BE49-F238E27FC236}">
                <a16:creationId xmlns:a16="http://schemas.microsoft.com/office/drawing/2014/main" id="{BFBC5FF8-E68A-8EBE-9B8A-4C6274DFB9B2}"/>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r>
              <a:rPr lang="en-US" altLang="ko" dirty="0"/>
              <a:t>15 - </a:t>
            </a:r>
            <a:fld id="{00000000-1234-1234-1234-123412341234}" type="slidenum">
              <a:rPr lang="en-US" altLang="ko" smtClean="0"/>
              <a:t>12</a:t>
            </a:fld>
            <a:endParaRPr lang="ko" altLang="en-US" dirty="0"/>
          </a:p>
        </p:txBody>
      </p:sp>
    </p:spTree>
    <p:extLst>
      <p:ext uri="{BB962C8B-B14F-4D97-AF65-F5344CB8AC3E}">
        <p14:creationId xmlns:p14="http://schemas.microsoft.com/office/powerpoint/2010/main" val="51902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9114E0-2F3B-4513-9315-1A811D42DF99}"/>
              </a:ext>
            </a:extLst>
          </p:cNvPr>
          <p:cNvSpPr>
            <a:spLocks noGrp="1"/>
          </p:cNvSpPr>
          <p:nvPr>
            <p:ph type="title"/>
          </p:nvPr>
        </p:nvSpPr>
        <p:spPr/>
        <p:txBody>
          <a:bodyPr>
            <a:noAutofit/>
          </a:bodyPr>
          <a:lstStyle/>
          <a:p>
            <a:r>
              <a:rPr lang="en-US" altLang="ko-KR" sz="2000" dirty="0"/>
              <a:t>4. A New Agenda for Research on Finance and Innovation</a:t>
            </a:r>
            <a:br>
              <a:rPr lang="en-US" altLang="ko-KR" sz="2000" dirty="0"/>
            </a:br>
            <a:r>
              <a:rPr lang="en-US" altLang="ko-KR" sz="1200" dirty="0"/>
              <a:t>4.2. The Possibilities and Problems of Integration between Fields</a:t>
            </a:r>
            <a:endParaRPr lang="ko-KR" altLang="en-US" sz="2000" dirty="0"/>
          </a:p>
        </p:txBody>
      </p:sp>
      <p:sp>
        <p:nvSpPr>
          <p:cNvPr id="3" name="텍스트 개체 틀 2">
            <a:extLst>
              <a:ext uri="{FF2B5EF4-FFF2-40B4-BE49-F238E27FC236}">
                <a16:creationId xmlns:a16="http://schemas.microsoft.com/office/drawing/2014/main" id="{CD9ABA66-9FD2-4199-9358-1347E3638BA6}"/>
              </a:ext>
            </a:extLst>
          </p:cNvPr>
          <p:cNvSpPr>
            <a:spLocks noGrp="1"/>
          </p:cNvSpPr>
          <p:nvPr>
            <p:ph type="body" idx="1"/>
          </p:nvPr>
        </p:nvSpPr>
        <p:spPr/>
        <p:txBody>
          <a:bodyPr>
            <a:normAutofit/>
          </a:bodyPr>
          <a:lstStyle/>
          <a:p>
            <a:pPr marL="146050" indent="0">
              <a:buNone/>
            </a:pPr>
            <a:r>
              <a:rPr lang="en-US" altLang="ko-KR" dirty="0"/>
              <a:t>Perhaps the most important methodological </a:t>
            </a:r>
            <a:r>
              <a:rPr lang="en-US" altLang="ko-KR" u="sng" dirty="0"/>
              <a:t>obstacle to cross-fertilization between the fields of innovation and finance is the different priorities </a:t>
            </a:r>
            <a:r>
              <a:rPr lang="en-US" altLang="ko-KR" dirty="0"/>
              <a:t>that they assign to history in economic analysis. </a:t>
            </a:r>
          </a:p>
          <a:p>
            <a:pPr marL="146050" indent="0">
              <a:buNone/>
            </a:pPr>
            <a:endParaRPr lang="en-US" altLang="ko-KR" dirty="0"/>
          </a:p>
          <a:p>
            <a:pPr marL="146050" indent="0">
              <a:buNone/>
            </a:pPr>
            <a:r>
              <a:rPr lang="en-US" altLang="ko-KR" dirty="0"/>
              <a:t>In recognition of the </a:t>
            </a:r>
            <a:r>
              <a:rPr lang="en-US" altLang="ko-KR" u="sng" dirty="0"/>
              <a:t>importance of change over time </a:t>
            </a:r>
            <a:r>
              <a:rPr lang="en-US" altLang="ko-KR" dirty="0"/>
              <a:t>in the process that they study</a:t>
            </a:r>
            <a:r>
              <a:rPr lang="en-US" altLang="ko-KR" u="sng" dirty="0"/>
              <a:t>, economists of innovation</a:t>
            </a:r>
            <a:r>
              <a:rPr lang="en-US" altLang="ko-KR" dirty="0"/>
              <a:t> often describe themselves as “evolutionary economists”</a:t>
            </a:r>
          </a:p>
          <a:p>
            <a:pPr marL="146050" indent="0">
              <a:buNone/>
            </a:pPr>
            <a:endParaRPr lang="en-US" altLang="ko-KR" dirty="0"/>
          </a:p>
          <a:p>
            <a:pPr marL="146050" indent="0">
              <a:buNone/>
            </a:pPr>
            <a:r>
              <a:rPr lang="en-US" altLang="ko-KR" dirty="0"/>
              <a:t>In contrast, most </a:t>
            </a:r>
            <a:r>
              <a:rPr lang="en-US" altLang="ko-KR" u="sng" dirty="0"/>
              <a:t>financial economists </a:t>
            </a:r>
            <a:r>
              <a:rPr lang="en-US" altLang="ko-KR" dirty="0"/>
              <a:t>neglect the fact that capitalism is an evolutionary process.</a:t>
            </a:r>
          </a:p>
        </p:txBody>
      </p:sp>
      <p:sp>
        <p:nvSpPr>
          <p:cNvPr id="4" name="슬라이드 번호 개체 틀 3">
            <a:extLst>
              <a:ext uri="{FF2B5EF4-FFF2-40B4-BE49-F238E27FC236}">
                <a16:creationId xmlns:a16="http://schemas.microsoft.com/office/drawing/2014/main" id="{E1955292-91CA-24B6-240D-96E9014409EC}"/>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r>
              <a:rPr lang="en-US" altLang="ko" dirty="0"/>
              <a:t>15 - </a:t>
            </a:r>
            <a:fld id="{00000000-1234-1234-1234-123412341234}" type="slidenum">
              <a:rPr lang="en-US" altLang="ko" smtClean="0"/>
              <a:t>13</a:t>
            </a:fld>
            <a:endParaRPr lang="ko" altLang="en-US" dirty="0"/>
          </a:p>
        </p:txBody>
      </p:sp>
    </p:spTree>
    <p:extLst>
      <p:ext uri="{BB962C8B-B14F-4D97-AF65-F5344CB8AC3E}">
        <p14:creationId xmlns:p14="http://schemas.microsoft.com/office/powerpoint/2010/main" val="116074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0BF3AD-6E35-E8CB-A833-CBAC3FF785E2}"/>
              </a:ext>
            </a:extLst>
          </p:cNvPr>
          <p:cNvSpPr>
            <a:spLocks noGrp="1"/>
          </p:cNvSpPr>
          <p:nvPr>
            <p:ph type="title"/>
          </p:nvPr>
        </p:nvSpPr>
        <p:spPr/>
        <p:txBody>
          <a:bodyPr>
            <a:normAutofit fontScale="90000"/>
          </a:bodyPr>
          <a:lstStyle/>
          <a:p>
            <a:r>
              <a:rPr kumimoji="1" lang="en-US" altLang="ko-Kore-KR" dirty="0"/>
              <a:t>5. Conclusion</a:t>
            </a:r>
            <a:endParaRPr kumimoji="1" lang="ko-Kore-KR" altLang="en-US" dirty="0"/>
          </a:p>
        </p:txBody>
      </p:sp>
      <p:sp>
        <p:nvSpPr>
          <p:cNvPr id="3" name="텍스트 개체 틀 2">
            <a:extLst>
              <a:ext uri="{FF2B5EF4-FFF2-40B4-BE49-F238E27FC236}">
                <a16:creationId xmlns:a16="http://schemas.microsoft.com/office/drawing/2014/main" id="{AFE82936-4A6C-92A6-E68E-190968981C6A}"/>
              </a:ext>
            </a:extLst>
          </p:cNvPr>
          <p:cNvSpPr>
            <a:spLocks noGrp="1"/>
          </p:cNvSpPr>
          <p:nvPr>
            <p:ph type="body" idx="1"/>
          </p:nvPr>
        </p:nvSpPr>
        <p:spPr/>
        <p:txBody>
          <a:bodyPr/>
          <a:lstStyle/>
          <a:p>
            <a:pPr marL="146050" indent="0">
              <a:buNone/>
            </a:pPr>
            <a:r>
              <a:rPr kumimoji="1" lang="en" altLang="ko-Kore-KR" dirty="0"/>
              <a:t>Although Schumpeter made the study of resource allocation, contemporary economists of innovation have largely neglected the relationship between finance and innovation.</a:t>
            </a:r>
          </a:p>
          <a:p>
            <a:pPr marL="146050" indent="0">
              <a:buNone/>
            </a:pPr>
            <a:endParaRPr kumimoji="1" lang="en" altLang="ko-Kore-KR" dirty="0"/>
          </a:p>
          <a:p>
            <a:pPr marL="146050" indent="0">
              <a:buNone/>
            </a:pPr>
            <a:r>
              <a:rPr kumimoji="1" lang="en" altLang="ko-Kore-KR" dirty="0"/>
              <a:t>However, there are some assertions on the issue, R&amp;D investment is implemented with the concept of “information asymmetry,” which causes a tendency to rely on internal funds.</a:t>
            </a:r>
          </a:p>
          <a:p>
            <a:pPr marL="146050" indent="0">
              <a:buNone/>
            </a:pPr>
            <a:endParaRPr kumimoji="1" lang="en" altLang="ko-Kore-KR" dirty="0"/>
          </a:p>
          <a:p>
            <a:pPr marL="146050" indent="0">
              <a:buNone/>
            </a:pPr>
            <a:r>
              <a:rPr kumimoji="1" lang="en" altLang="ko-Kore-KR" dirty="0"/>
              <a:t>A more critical challenge than asymmetric information is the fundamental uncertainty between investments and their outcome.</a:t>
            </a:r>
            <a:endParaRPr kumimoji="1" lang="ko-Kore-KR" altLang="en-US" dirty="0"/>
          </a:p>
        </p:txBody>
      </p:sp>
      <p:sp>
        <p:nvSpPr>
          <p:cNvPr id="4" name="슬라이드 번호 개체 틀 3">
            <a:extLst>
              <a:ext uri="{FF2B5EF4-FFF2-40B4-BE49-F238E27FC236}">
                <a16:creationId xmlns:a16="http://schemas.microsoft.com/office/drawing/2014/main" id="{217A372D-CDFA-A6E7-0411-481A558CCE1B}"/>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r>
              <a:rPr lang="en-US" altLang="ko" dirty="0"/>
              <a:t>15 - </a:t>
            </a:r>
            <a:fld id="{00000000-1234-1234-1234-123412341234}" type="slidenum">
              <a:rPr lang="en-US" altLang="ko" smtClean="0"/>
              <a:t>14</a:t>
            </a:fld>
            <a:endParaRPr lang="ko" altLang="en-US" dirty="0"/>
          </a:p>
        </p:txBody>
      </p:sp>
    </p:spTree>
    <p:extLst>
      <p:ext uri="{BB962C8B-B14F-4D97-AF65-F5344CB8AC3E}">
        <p14:creationId xmlns:p14="http://schemas.microsoft.com/office/powerpoint/2010/main" val="19807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FAEB49-9511-1769-E405-8217892B85D8}"/>
              </a:ext>
            </a:extLst>
          </p:cNvPr>
          <p:cNvSpPr>
            <a:spLocks noGrp="1"/>
          </p:cNvSpPr>
          <p:nvPr>
            <p:ph type="title"/>
          </p:nvPr>
        </p:nvSpPr>
        <p:spPr/>
        <p:txBody>
          <a:bodyPr>
            <a:normAutofit fontScale="90000"/>
          </a:bodyPr>
          <a:lstStyle/>
          <a:p>
            <a:r>
              <a:rPr kumimoji="1" lang="en-US" altLang="ko-Kore-KR" dirty="0"/>
              <a:t>Discussion</a:t>
            </a:r>
            <a:endParaRPr kumimoji="1" lang="ko-Kore-KR" altLang="en-US" dirty="0"/>
          </a:p>
        </p:txBody>
      </p:sp>
      <p:sp>
        <p:nvSpPr>
          <p:cNvPr id="3" name="텍스트 개체 틀 2">
            <a:extLst>
              <a:ext uri="{FF2B5EF4-FFF2-40B4-BE49-F238E27FC236}">
                <a16:creationId xmlns:a16="http://schemas.microsoft.com/office/drawing/2014/main" id="{5683B111-4536-266A-C1C1-A20BE301D0B5}"/>
              </a:ext>
            </a:extLst>
          </p:cNvPr>
          <p:cNvSpPr>
            <a:spLocks noGrp="1"/>
          </p:cNvSpPr>
          <p:nvPr>
            <p:ph type="body" idx="1"/>
          </p:nvPr>
        </p:nvSpPr>
        <p:spPr/>
        <p:txBody>
          <a:bodyPr/>
          <a:lstStyle/>
          <a:p>
            <a:pPr marL="146050" indent="0">
              <a:buNone/>
            </a:pPr>
            <a:r>
              <a:rPr kumimoji="1" lang="en-US" altLang="ko-Kore-KR" dirty="0"/>
              <a:t>From the article, we understood that allocating finance acts main role, not the quantity of the R&amp;D financial quantity. However, because of the uncertainty of the capital, it is hard to anticipate the outcome of the investment. If so, I think, as a moderator or people who are responsible for R&amp;D, not who are inside of the venture company, at least secure the amount of investment and create conditions to provide to venture companies.</a:t>
            </a:r>
          </a:p>
          <a:p>
            <a:pPr marL="146050" indent="0">
              <a:buNone/>
            </a:pPr>
            <a:endParaRPr kumimoji="1" lang="en-US" altLang="ko-Kore-KR" dirty="0"/>
          </a:p>
          <a:p>
            <a:pPr marL="146050" indent="0">
              <a:buNone/>
            </a:pPr>
            <a:r>
              <a:rPr kumimoji="1" lang="en-US" altLang="ko-Kore-KR" dirty="0"/>
              <a:t>Because there is a limitation in government and public financial fund's administrative hands, we need structural organization to handle the allocation problem. </a:t>
            </a:r>
            <a:endParaRPr kumimoji="1" lang="ko-Kore-KR" altLang="en-US" dirty="0"/>
          </a:p>
        </p:txBody>
      </p:sp>
      <p:sp>
        <p:nvSpPr>
          <p:cNvPr id="4" name="슬라이드 번호 개체 틀 3">
            <a:extLst>
              <a:ext uri="{FF2B5EF4-FFF2-40B4-BE49-F238E27FC236}">
                <a16:creationId xmlns:a16="http://schemas.microsoft.com/office/drawing/2014/main" id="{10E5D78D-8E56-A8FD-0036-86961214E3AC}"/>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r>
              <a:rPr lang="en-US" altLang="ko" dirty="0"/>
              <a:t>15 - </a:t>
            </a:r>
            <a:fld id="{00000000-1234-1234-1234-123412341234}" type="slidenum">
              <a:rPr lang="en-US" altLang="ko" smtClean="0"/>
              <a:t>15</a:t>
            </a:fld>
            <a:endParaRPr lang="ko" altLang="en-US" dirty="0"/>
          </a:p>
        </p:txBody>
      </p:sp>
    </p:spTree>
    <p:extLst>
      <p:ext uri="{BB962C8B-B14F-4D97-AF65-F5344CB8AC3E}">
        <p14:creationId xmlns:p14="http://schemas.microsoft.com/office/powerpoint/2010/main" val="94029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Table of Contents</a:t>
            </a:r>
            <a:endParaRPr dirty="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r>
              <a:rPr lang="en-US" altLang="ko-KR" dirty="0"/>
              <a:t>Introduction</a:t>
            </a:r>
          </a:p>
          <a:p>
            <a:r>
              <a:rPr lang="en-US" altLang="ko-KR" dirty="0"/>
              <a:t>The Role of Finance in the Economics of Innovation </a:t>
            </a:r>
          </a:p>
          <a:p>
            <a:pPr lvl="1"/>
            <a:r>
              <a:rPr lang="en-US" altLang="ko-KR" dirty="0"/>
              <a:t>The Pioneering Work of Schumpeter </a:t>
            </a:r>
          </a:p>
          <a:p>
            <a:pPr lvl="1"/>
            <a:r>
              <a:rPr lang="en-US" altLang="ko-KR" dirty="0"/>
              <a:t>The Neglect of Finance in the Contemporary Economics of Innovation </a:t>
            </a:r>
          </a:p>
          <a:p>
            <a:r>
              <a:rPr lang="en-US" altLang="ko-KR" dirty="0"/>
              <a:t>Innovation and the Economics of Finance </a:t>
            </a:r>
          </a:p>
          <a:p>
            <a:pPr lvl="1"/>
            <a:r>
              <a:rPr lang="en-US" altLang="ko-KR" dirty="0"/>
              <a:t>The Microeconomics of Enterprise Finance</a:t>
            </a:r>
          </a:p>
          <a:p>
            <a:pPr lvl="1"/>
            <a:r>
              <a:rPr lang="en-US" altLang="ko-KR" dirty="0"/>
              <a:t>Financial Systems and Economic Growth</a:t>
            </a:r>
          </a:p>
          <a:p>
            <a:r>
              <a:rPr lang="en-US" altLang="ko-KR" dirty="0"/>
              <a:t>A New Agenda for Research on Finance and Innovation </a:t>
            </a:r>
          </a:p>
          <a:p>
            <a:pPr lvl="1"/>
            <a:r>
              <a:rPr lang="en-US" altLang="ko-KR" dirty="0"/>
              <a:t>Finance Theory and the Dynamics of Economic Change</a:t>
            </a:r>
          </a:p>
          <a:p>
            <a:pPr lvl="1"/>
            <a:r>
              <a:rPr lang="en-US" altLang="ko-KR" dirty="0"/>
              <a:t>The Possibilities and Problems of Integration between Fields</a:t>
            </a:r>
          </a:p>
          <a:p>
            <a:r>
              <a:rPr lang="en-US" altLang="ko-KR" dirty="0"/>
              <a:t>Conclusion</a:t>
            </a:r>
          </a:p>
          <a:p>
            <a:r>
              <a:rPr lang="en-US" altLang="ko-KR" dirty="0"/>
              <a:t>Discussion</a:t>
            </a:r>
          </a:p>
          <a:p>
            <a:pPr marL="0" lvl="0" indent="0" algn="l" rtl="0">
              <a:spcBef>
                <a:spcPts val="0"/>
              </a:spcBef>
              <a:spcAft>
                <a:spcPts val="1200"/>
              </a:spcAft>
              <a:buNone/>
            </a:pPr>
            <a:endParaRPr dirty="0"/>
          </a:p>
        </p:txBody>
      </p:sp>
      <p:sp>
        <p:nvSpPr>
          <p:cNvPr id="2" name="슬라이드 번호 개체 틀 1">
            <a:extLst>
              <a:ext uri="{FF2B5EF4-FFF2-40B4-BE49-F238E27FC236}">
                <a16:creationId xmlns:a16="http://schemas.microsoft.com/office/drawing/2014/main" id="{A5556EFC-D801-D6A6-EB4C-BF86ADFDE371}"/>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2</a:t>
            </a:fld>
            <a:endParaRPr lang="ko"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E5E2F9-F651-4833-97AE-AE0670D3F37F}"/>
              </a:ext>
            </a:extLst>
          </p:cNvPr>
          <p:cNvSpPr>
            <a:spLocks noGrp="1"/>
          </p:cNvSpPr>
          <p:nvPr>
            <p:ph type="title"/>
          </p:nvPr>
        </p:nvSpPr>
        <p:spPr/>
        <p:txBody>
          <a:bodyPr>
            <a:normAutofit fontScale="90000"/>
          </a:bodyPr>
          <a:lstStyle/>
          <a:p>
            <a:r>
              <a:rPr lang="en-US" altLang="ko-KR" dirty="0"/>
              <a:t>The Author Introduction</a:t>
            </a:r>
            <a:endParaRPr lang="ko-KR" altLang="en-US" dirty="0"/>
          </a:p>
        </p:txBody>
      </p:sp>
      <p:sp>
        <p:nvSpPr>
          <p:cNvPr id="3" name="텍스트 개체 틀 2">
            <a:extLst>
              <a:ext uri="{FF2B5EF4-FFF2-40B4-BE49-F238E27FC236}">
                <a16:creationId xmlns:a16="http://schemas.microsoft.com/office/drawing/2014/main" id="{5125F8B1-8CD5-4F03-BE4F-B47A78FCB1E7}"/>
              </a:ext>
            </a:extLst>
          </p:cNvPr>
          <p:cNvSpPr>
            <a:spLocks noGrp="1"/>
          </p:cNvSpPr>
          <p:nvPr>
            <p:ph type="body" idx="1"/>
          </p:nvPr>
        </p:nvSpPr>
        <p:spPr>
          <a:xfrm>
            <a:off x="2434280" y="2078875"/>
            <a:ext cx="5983869" cy="2261100"/>
          </a:xfrm>
        </p:spPr>
        <p:txBody>
          <a:bodyPr>
            <a:normAutofit fontScale="92500" lnSpcReduction="10000"/>
          </a:bodyPr>
          <a:lstStyle/>
          <a:p>
            <a:pPr marL="146050" indent="0">
              <a:buNone/>
            </a:pPr>
            <a:r>
              <a:rPr lang="en-US" altLang="ko-KR" dirty="0"/>
              <a:t>Mary O'Sullivan has been Professor of </a:t>
            </a:r>
            <a:r>
              <a:rPr lang="en-US" altLang="ko-KR" b="1" dirty="0"/>
              <a:t>Economic History at the University of Geneva </a:t>
            </a:r>
            <a:r>
              <a:rPr lang="en-US" altLang="ko-KR" dirty="0"/>
              <a:t>since August 2010. </a:t>
            </a:r>
          </a:p>
          <a:p>
            <a:pPr marL="146050" indent="0">
              <a:buNone/>
            </a:pPr>
            <a:endParaRPr lang="en-US" altLang="ko-KR" dirty="0"/>
          </a:p>
          <a:p>
            <a:pPr marL="146050" indent="0">
              <a:buNone/>
            </a:pPr>
            <a:r>
              <a:rPr lang="en-US" altLang="ko-KR" dirty="0"/>
              <a:t>Her research focuses on </a:t>
            </a:r>
            <a:r>
              <a:rPr lang="en-US" altLang="ko-KR" b="1" dirty="0"/>
              <a:t>the history of capital, industries and enterprises, and the comparative history of economic development.</a:t>
            </a:r>
          </a:p>
          <a:p>
            <a:pPr marL="146050" indent="0">
              <a:buNone/>
            </a:pPr>
            <a:endParaRPr lang="en-US" altLang="ko-KR" dirty="0"/>
          </a:p>
          <a:p>
            <a:pPr marL="146050" indent="0">
              <a:buNone/>
            </a:pPr>
            <a:r>
              <a:rPr lang="en-US" altLang="ko-KR" dirty="0"/>
              <a:t>Her book, Dividends of Development: Securities Markets in the History of US Capitalism, 1866-1922 , was published by Oxford University Press in 2016. </a:t>
            </a:r>
          </a:p>
          <a:p>
            <a:pPr marL="146050" indent="0" algn="r">
              <a:buNone/>
            </a:pPr>
            <a:endParaRPr lang="en-US" altLang="ko-KR" dirty="0"/>
          </a:p>
          <a:p>
            <a:pPr marL="146050" indent="0" algn="r">
              <a:buNone/>
            </a:pPr>
            <a:r>
              <a:rPr lang="en-US" altLang="ko-KR" dirty="0"/>
              <a:t>* Source : theconversation.com</a:t>
            </a:r>
            <a:endParaRPr lang="ko-KR" altLang="en-US" dirty="0"/>
          </a:p>
        </p:txBody>
      </p:sp>
      <p:pic>
        <p:nvPicPr>
          <p:cNvPr id="2050" name="Picture 2" descr="mary_photo.jpg">
            <a:extLst>
              <a:ext uri="{FF2B5EF4-FFF2-40B4-BE49-F238E27FC236}">
                <a16:creationId xmlns:a16="http://schemas.microsoft.com/office/drawing/2014/main" id="{8CD05CF9-4B19-4C01-9118-78C0CF4F0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50" y="2078876"/>
            <a:ext cx="1507400" cy="2261100"/>
          </a:xfrm>
          <a:prstGeom prst="rect">
            <a:avLst/>
          </a:prstGeom>
          <a:noFill/>
          <a:extLst>
            <a:ext uri="{909E8E84-426E-40DD-AFC4-6F175D3DCCD1}">
              <a14:hiddenFill xmlns:a14="http://schemas.microsoft.com/office/drawing/2010/main">
                <a:solidFill>
                  <a:srgbClr val="FFFFFF"/>
                </a:solidFill>
              </a14:hiddenFill>
            </a:ext>
          </a:extLst>
        </p:spPr>
      </p:pic>
      <p:sp>
        <p:nvSpPr>
          <p:cNvPr id="4" name="슬라이드 번호 개체 틀 3">
            <a:extLst>
              <a:ext uri="{FF2B5EF4-FFF2-40B4-BE49-F238E27FC236}">
                <a16:creationId xmlns:a16="http://schemas.microsoft.com/office/drawing/2014/main" id="{99796D1B-0AD7-E034-8B89-FBFE6ED4378B}"/>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3</a:t>
            </a:fld>
            <a:endParaRPr lang="ko" altLang="en-US" dirty="0"/>
          </a:p>
        </p:txBody>
      </p:sp>
    </p:spTree>
    <p:extLst>
      <p:ext uri="{BB962C8B-B14F-4D97-AF65-F5344CB8AC3E}">
        <p14:creationId xmlns:p14="http://schemas.microsoft.com/office/powerpoint/2010/main" val="113580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EC66B0-8DA6-40FE-B0F7-095C05EEDA7B}"/>
              </a:ext>
            </a:extLst>
          </p:cNvPr>
          <p:cNvSpPr>
            <a:spLocks noGrp="1"/>
          </p:cNvSpPr>
          <p:nvPr>
            <p:ph type="title"/>
          </p:nvPr>
        </p:nvSpPr>
        <p:spPr>
          <a:xfrm>
            <a:off x="729450" y="1318650"/>
            <a:ext cx="7688700" cy="535200"/>
          </a:xfrm>
        </p:spPr>
        <p:txBody>
          <a:bodyPr>
            <a:normAutofit fontScale="90000"/>
          </a:bodyPr>
          <a:lstStyle/>
          <a:p>
            <a:r>
              <a:rPr lang="en-US" altLang="ko-KR" dirty="0"/>
              <a:t>1. Introduction</a:t>
            </a:r>
            <a:endParaRPr lang="ko-KR" altLang="en-US" dirty="0"/>
          </a:p>
        </p:txBody>
      </p:sp>
      <p:sp>
        <p:nvSpPr>
          <p:cNvPr id="3" name="텍스트 개체 틀 2">
            <a:extLst>
              <a:ext uri="{FF2B5EF4-FFF2-40B4-BE49-F238E27FC236}">
                <a16:creationId xmlns:a16="http://schemas.microsoft.com/office/drawing/2014/main" id="{15A660CD-3FE0-41AC-B5BA-5673A42F232F}"/>
              </a:ext>
            </a:extLst>
          </p:cNvPr>
          <p:cNvSpPr>
            <a:spLocks noGrp="1"/>
          </p:cNvSpPr>
          <p:nvPr>
            <p:ph type="body" idx="1"/>
          </p:nvPr>
        </p:nvSpPr>
        <p:spPr>
          <a:xfrm>
            <a:off x="2412146" y="2078875"/>
            <a:ext cx="5851435" cy="2261100"/>
          </a:xfrm>
        </p:spPr>
        <p:txBody>
          <a:bodyPr>
            <a:normAutofit fontScale="77500" lnSpcReduction="20000"/>
          </a:bodyPr>
          <a:lstStyle/>
          <a:p>
            <a:pPr marL="146050" indent="0">
              <a:buNone/>
            </a:pPr>
            <a:r>
              <a:rPr lang="en-US" altLang="ko-KR" b="1" dirty="0"/>
              <a:t>Joseph Schumpeter </a:t>
            </a:r>
          </a:p>
          <a:p>
            <a:pPr marL="146050" indent="0">
              <a:buNone/>
            </a:pPr>
            <a:r>
              <a:rPr lang="en-US" altLang="ko-KR" dirty="0"/>
              <a:t>February 8, 1883 – January 8, 1950 </a:t>
            </a:r>
          </a:p>
          <a:p>
            <a:pPr marL="146050" indent="0">
              <a:buNone/>
            </a:pPr>
            <a:r>
              <a:rPr lang="en-US" altLang="ko-KR" dirty="0"/>
              <a:t>Austrian-born political economist</a:t>
            </a:r>
          </a:p>
          <a:p>
            <a:pPr marL="146050" indent="0">
              <a:buNone/>
            </a:pPr>
            <a:r>
              <a:rPr lang="en-US" altLang="ko-KR" dirty="0"/>
              <a:t>Served as Finance Minister of German-Austria in 1919 to 1921(age of 36)</a:t>
            </a:r>
          </a:p>
          <a:p>
            <a:pPr marL="146050" indent="0">
              <a:buNone/>
            </a:pPr>
            <a:r>
              <a:rPr lang="en-US" altLang="ko-KR" dirty="0"/>
              <a:t>In 1932, he emigrated to the United States and became a professor at Harvard</a:t>
            </a:r>
          </a:p>
          <a:p>
            <a:pPr marL="146050" indent="0">
              <a:buNone/>
            </a:pPr>
            <a:r>
              <a:rPr lang="en-US" altLang="ko-KR" dirty="0"/>
              <a:t>in 1939 obtained American citizenship.</a:t>
            </a:r>
          </a:p>
          <a:p>
            <a:pPr marL="146050" indent="0">
              <a:buNone/>
            </a:pPr>
            <a:endParaRPr lang="en-US" altLang="ko-KR" dirty="0"/>
          </a:p>
          <a:p>
            <a:pPr marL="146050" indent="0">
              <a:buNone/>
            </a:pPr>
            <a:r>
              <a:rPr lang="en-US" altLang="ko-KR" dirty="0"/>
              <a:t>Key concept : Creative Destruction (refer to </a:t>
            </a:r>
            <a:r>
              <a:rPr lang="en-US" altLang="ko-KR" b="1" dirty="0"/>
              <a:t>Sectoral Systems of Innovation</a:t>
            </a:r>
            <a:r>
              <a:rPr lang="en-US" altLang="ko-KR" dirty="0"/>
              <a:t>)</a:t>
            </a:r>
          </a:p>
          <a:p>
            <a:pPr marL="146050" indent="0">
              <a:buNone/>
            </a:pPr>
            <a:endParaRPr lang="en-US" altLang="ko-KR" dirty="0"/>
          </a:p>
          <a:p>
            <a:pPr marL="146050" indent="0">
              <a:buNone/>
            </a:pPr>
            <a:r>
              <a:rPr lang="en-US" altLang="ko-KR" dirty="0"/>
              <a:t>Books</a:t>
            </a:r>
          </a:p>
          <a:p>
            <a:pPr marL="146050" indent="0">
              <a:buNone/>
            </a:pPr>
            <a:r>
              <a:rPr lang="en-US" altLang="ko-KR" dirty="0"/>
              <a:t>- </a:t>
            </a:r>
            <a:r>
              <a:rPr lang="en-US" altLang="ko-KR" b="1" dirty="0"/>
              <a:t>TED</a:t>
            </a:r>
            <a:r>
              <a:rPr lang="en-US" altLang="ko-KR" dirty="0"/>
              <a:t> : The Theory of Economic Development (published in 1911)</a:t>
            </a:r>
          </a:p>
          <a:p>
            <a:pPr marL="146050" indent="0">
              <a:buNone/>
            </a:pPr>
            <a:r>
              <a:rPr lang="en-US" altLang="ko-KR" dirty="0"/>
              <a:t>- </a:t>
            </a:r>
            <a:r>
              <a:rPr lang="en-US" altLang="ko-KR" b="1" dirty="0"/>
              <a:t>CSD</a:t>
            </a:r>
            <a:r>
              <a:rPr lang="en-US" altLang="ko-KR" dirty="0"/>
              <a:t> : Capitalism, Socialism, and Democracy (published in 1942)</a:t>
            </a:r>
          </a:p>
          <a:p>
            <a:pPr marL="146050" indent="0">
              <a:buNone/>
            </a:pPr>
            <a:endParaRPr lang="en-US" altLang="ko-KR" dirty="0"/>
          </a:p>
          <a:p>
            <a:pPr marL="146050" indent="0" algn="r">
              <a:buNone/>
            </a:pPr>
            <a:r>
              <a:rPr lang="en-US" altLang="ko-KR" dirty="0"/>
              <a:t>*source : Wikipedia and the article</a:t>
            </a:r>
            <a:endParaRPr lang="ko-KR" altLang="en-US" dirty="0"/>
          </a:p>
        </p:txBody>
      </p:sp>
      <p:pic>
        <p:nvPicPr>
          <p:cNvPr id="1032" name="Picture 8" descr="Joseph Schumpeter ekonomialaria.jpg">
            <a:extLst>
              <a:ext uri="{FF2B5EF4-FFF2-40B4-BE49-F238E27FC236}">
                <a16:creationId xmlns:a16="http://schemas.microsoft.com/office/drawing/2014/main" id="{9E156612-9AAB-48DC-8F06-A7B53D4A4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50" y="2078875"/>
            <a:ext cx="1686296" cy="2257686"/>
          </a:xfrm>
          <a:prstGeom prst="rect">
            <a:avLst/>
          </a:prstGeom>
          <a:noFill/>
          <a:extLst>
            <a:ext uri="{909E8E84-426E-40DD-AFC4-6F175D3DCCD1}">
              <a14:hiddenFill xmlns:a14="http://schemas.microsoft.com/office/drawing/2010/main">
                <a:solidFill>
                  <a:srgbClr val="FFFFFF"/>
                </a:solidFill>
              </a14:hiddenFill>
            </a:ext>
          </a:extLst>
        </p:spPr>
      </p:pic>
      <p:sp>
        <p:nvSpPr>
          <p:cNvPr id="4" name="슬라이드 번호 개체 틀 3">
            <a:extLst>
              <a:ext uri="{FF2B5EF4-FFF2-40B4-BE49-F238E27FC236}">
                <a16:creationId xmlns:a16="http://schemas.microsoft.com/office/drawing/2014/main" id="{D62A9409-1822-F3E9-E137-E09D4BC26A7A}"/>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4</a:t>
            </a:fld>
            <a:endParaRPr lang="ko" altLang="en-US" dirty="0"/>
          </a:p>
        </p:txBody>
      </p:sp>
    </p:spTree>
    <p:extLst>
      <p:ext uri="{BB962C8B-B14F-4D97-AF65-F5344CB8AC3E}">
        <p14:creationId xmlns:p14="http://schemas.microsoft.com/office/powerpoint/2010/main" val="389951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6D6044-552A-4308-A31A-7B578C168FA0}"/>
              </a:ext>
            </a:extLst>
          </p:cNvPr>
          <p:cNvSpPr>
            <a:spLocks noGrp="1"/>
          </p:cNvSpPr>
          <p:nvPr>
            <p:ph type="title"/>
          </p:nvPr>
        </p:nvSpPr>
        <p:spPr>
          <a:xfrm>
            <a:off x="729450" y="1318650"/>
            <a:ext cx="7688700" cy="535200"/>
          </a:xfrm>
        </p:spPr>
        <p:txBody>
          <a:bodyPr>
            <a:normAutofit fontScale="90000"/>
          </a:bodyPr>
          <a:lstStyle/>
          <a:p>
            <a:r>
              <a:rPr lang="en-US" altLang="ko-KR" dirty="0"/>
              <a:t>2. The Role of Finance in the Economics of Innovation</a:t>
            </a:r>
            <a:br>
              <a:rPr lang="en-US" altLang="ko-KR" dirty="0"/>
            </a:br>
            <a:r>
              <a:rPr lang="en-US" altLang="ko-KR" sz="1600" dirty="0"/>
              <a:t>2.1 The Pioneering Work of Schumpeter</a:t>
            </a:r>
            <a:br>
              <a:rPr lang="en-US" altLang="ko-KR" dirty="0"/>
            </a:br>
            <a:br>
              <a:rPr lang="en-US" altLang="ko-KR" dirty="0"/>
            </a:br>
            <a:br>
              <a:rPr lang="en-US" altLang="ko-KR" dirty="0"/>
            </a:br>
            <a:endParaRPr lang="ko-KR" altLang="en-US" dirty="0"/>
          </a:p>
        </p:txBody>
      </p:sp>
      <p:sp>
        <p:nvSpPr>
          <p:cNvPr id="3" name="텍스트 개체 틀 2">
            <a:extLst>
              <a:ext uri="{FF2B5EF4-FFF2-40B4-BE49-F238E27FC236}">
                <a16:creationId xmlns:a16="http://schemas.microsoft.com/office/drawing/2014/main" id="{BE03E472-BDF6-4A38-823C-B158755EE818}"/>
              </a:ext>
            </a:extLst>
          </p:cNvPr>
          <p:cNvSpPr>
            <a:spLocks noGrp="1"/>
          </p:cNvSpPr>
          <p:nvPr>
            <p:ph type="body" idx="1"/>
          </p:nvPr>
        </p:nvSpPr>
        <p:spPr/>
        <p:txBody>
          <a:bodyPr/>
          <a:lstStyle/>
          <a:p>
            <a:pPr marL="146050" indent="0">
              <a:buNone/>
            </a:pPr>
            <a:r>
              <a:rPr lang="en-US" altLang="ko-KR" dirty="0"/>
              <a:t>[TED] Schumpeter argued that </a:t>
            </a:r>
            <a:r>
              <a:rPr lang="en-US" altLang="ko-KR" u="sng" dirty="0"/>
              <a:t>innovation was financed through the </a:t>
            </a:r>
            <a:r>
              <a:rPr lang="en-US" altLang="ko-KR" b="1" u="sng" dirty="0"/>
              <a:t>creation of credit</a:t>
            </a:r>
            <a:r>
              <a:rPr lang="en-US" altLang="ko-KR" dirty="0"/>
              <a:t>. Schumpeter believed that credit could be created in a variety of ways but </a:t>
            </a:r>
            <a:r>
              <a:rPr lang="en-US" altLang="ko-KR" u="sng" dirty="0"/>
              <a:t>he gave prominence to the role of the </a:t>
            </a:r>
            <a:r>
              <a:rPr lang="en-US" altLang="ko-KR" b="1" u="sng" dirty="0"/>
              <a:t>commercial bank </a:t>
            </a:r>
            <a:r>
              <a:rPr lang="en-US" altLang="ko-KR" dirty="0"/>
              <a:t>in generating new purchasing power and making it available to entrepreneurs.</a:t>
            </a:r>
          </a:p>
          <a:p>
            <a:pPr marL="146050" indent="0">
              <a:buNone/>
            </a:pPr>
            <a:endParaRPr lang="en-US" altLang="ko-KR" dirty="0"/>
          </a:p>
          <a:p>
            <a:pPr marL="146050" indent="0">
              <a:buNone/>
            </a:pPr>
            <a:r>
              <a:rPr lang="en-US" altLang="ko-KR" dirty="0"/>
              <a:t>[CSD] Schumpeter claimed that the “</a:t>
            </a:r>
            <a:r>
              <a:rPr lang="en-US" altLang="ko-KR" b="1" u="sng" dirty="0"/>
              <a:t>perfectly bureaucratized giant industrial unit</a:t>
            </a:r>
            <a:r>
              <a:rPr lang="en-US" altLang="ko-KR" u="sng" dirty="0"/>
              <a:t>” had succeeded in rationalizing and routinizing the process of innovation</a:t>
            </a:r>
            <a:r>
              <a:rPr lang="en-US" altLang="ko-KR" dirty="0"/>
              <a:t> to such an extent that the large-scale enterprise had become “the most powerful engine” of economic progress.</a:t>
            </a:r>
          </a:p>
        </p:txBody>
      </p:sp>
      <p:pic>
        <p:nvPicPr>
          <p:cNvPr id="4" name="그림 3">
            <a:extLst>
              <a:ext uri="{FF2B5EF4-FFF2-40B4-BE49-F238E27FC236}">
                <a16:creationId xmlns:a16="http://schemas.microsoft.com/office/drawing/2014/main" id="{AD2555F0-AD5B-6AEC-52CF-B7A989A53722}"/>
              </a:ext>
            </a:extLst>
          </p:cNvPr>
          <p:cNvPicPr>
            <a:picLocks noChangeAspect="1"/>
          </p:cNvPicPr>
          <p:nvPr/>
        </p:nvPicPr>
        <p:blipFill>
          <a:blip r:embed="rId3"/>
          <a:stretch>
            <a:fillRect/>
          </a:stretch>
        </p:blipFill>
        <p:spPr>
          <a:xfrm>
            <a:off x="988518" y="3954421"/>
            <a:ext cx="2249357" cy="1019240"/>
          </a:xfrm>
          <a:prstGeom prst="rect">
            <a:avLst/>
          </a:prstGeom>
        </p:spPr>
      </p:pic>
      <p:pic>
        <p:nvPicPr>
          <p:cNvPr id="8" name="그림 7">
            <a:extLst>
              <a:ext uri="{FF2B5EF4-FFF2-40B4-BE49-F238E27FC236}">
                <a16:creationId xmlns:a16="http://schemas.microsoft.com/office/drawing/2014/main" id="{9821E604-7237-2515-59C1-462387C437EF}"/>
              </a:ext>
            </a:extLst>
          </p:cNvPr>
          <p:cNvPicPr>
            <a:picLocks noChangeAspect="1"/>
          </p:cNvPicPr>
          <p:nvPr/>
        </p:nvPicPr>
        <p:blipFill>
          <a:blip r:embed="rId4"/>
          <a:stretch>
            <a:fillRect/>
          </a:stretch>
        </p:blipFill>
        <p:spPr>
          <a:xfrm>
            <a:off x="4967113" y="3902949"/>
            <a:ext cx="1171671" cy="1171671"/>
          </a:xfrm>
          <a:prstGeom prst="rect">
            <a:avLst/>
          </a:prstGeom>
        </p:spPr>
      </p:pic>
      <p:pic>
        <p:nvPicPr>
          <p:cNvPr id="10" name="그림 9">
            <a:extLst>
              <a:ext uri="{FF2B5EF4-FFF2-40B4-BE49-F238E27FC236}">
                <a16:creationId xmlns:a16="http://schemas.microsoft.com/office/drawing/2014/main" id="{08230E98-304B-8259-7DB4-A23D42326D6F}"/>
              </a:ext>
            </a:extLst>
          </p:cNvPr>
          <p:cNvPicPr>
            <a:picLocks noChangeAspect="1"/>
          </p:cNvPicPr>
          <p:nvPr/>
        </p:nvPicPr>
        <p:blipFill rotWithShape="1">
          <a:blip r:embed="rId5"/>
          <a:srcRect l="12293" r="12311"/>
          <a:stretch/>
        </p:blipFill>
        <p:spPr>
          <a:xfrm>
            <a:off x="6142384" y="4279577"/>
            <a:ext cx="1705636" cy="1009937"/>
          </a:xfrm>
          <a:prstGeom prst="rect">
            <a:avLst/>
          </a:prstGeom>
        </p:spPr>
      </p:pic>
      <p:pic>
        <p:nvPicPr>
          <p:cNvPr id="9" name="그림 8">
            <a:extLst>
              <a:ext uri="{FF2B5EF4-FFF2-40B4-BE49-F238E27FC236}">
                <a16:creationId xmlns:a16="http://schemas.microsoft.com/office/drawing/2014/main" id="{12D13289-624C-E341-77B2-AC2B7A0F4154}"/>
              </a:ext>
            </a:extLst>
          </p:cNvPr>
          <p:cNvPicPr>
            <a:picLocks noChangeAspect="1"/>
          </p:cNvPicPr>
          <p:nvPr/>
        </p:nvPicPr>
        <p:blipFill>
          <a:blip r:embed="rId6"/>
          <a:stretch>
            <a:fillRect/>
          </a:stretch>
        </p:blipFill>
        <p:spPr>
          <a:xfrm>
            <a:off x="6190886" y="4023233"/>
            <a:ext cx="1608632" cy="541767"/>
          </a:xfrm>
          <a:prstGeom prst="rect">
            <a:avLst/>
          </a:prstGeom>
        </p:spPr>
      </p:pic>
      <p:sp>
        <p:nvSpPr>
          <p:cNvPr id="5" name="슬라이드 번호 개체 틀 4">
            <a:extLst>
              <a:ext uri="{FF2B5EF4-FFF2-40B4-BE49-F238E27FC236}">
                <a16:creationId xmlns:a16="http://schemas.microsoft.com/office/drawing/2014/main" id="{BF14840C-07A3-94DE-5752-B73DD594130A}"/>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5</a:t>
            </a:fld>
            <a:endParaRPr lang="ko" altLang="en-US" dirty="0"/>
          </a:p>
        </p:txBody>
      </p:sp>
    </p:spTree>
    <p:extLst>
      <p:ext uri="{BB962C8B-B14F-4D97-AF65-F5344CB8AC3E}">
        <p14:creationId xmlns:p14="http://schemas.microsoft.com/office/powerpoint/2010/main" val="321524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6D6044-552A-4308-A31A-7B578C168FA0}"/>
              </a:ext>
            </a:extLst>
          </p:cNvPr>
          <p:cNvSpPr>
            <a:spLocks noGrp="1"/>
          </p:cNvSpPr>
          <p:nvPr>
            <p:ph type="title"/>
          </p:nvPr>
        </p:nvSpPr>
        <p:spPr/>
        <p:txBody>
          <a:bodyPr>
            <a:normAutofit fontScale="90000"/>
          </a:bodyPr>
          <a:lstStyle/>
          <a:p>
            <a:r>
              <a:rPr lang="en-US" altLang="ko-KR" dirty="0"/>
              <a:t>2. The Role of Finance in the Economics of Innovation</a:t>
            </a:r>
            <a:br>
              <a:rPr lang="en-US" altLang="ko-KR" dirty="0"/>
            </a:br>
            <a:r>
              <a:rPr lang="en-US" altLang="ko-KR" sz="1600" dirty="0"/>
              <a:t>2.2. The Neglect of Finance in the Contemporary Economics of Innovation</a:t>
            </a:r>
            <a:br>
              <a:rPr lang="en-US" altLang="ko-KR" dirty="0"/>
            </a:br>
            <a:br>
              <a:rPr lang="en-US" altLang="ko-KR" dirty="0"/>
            </a:br>
            <a:br>
              <a:rPr lang="en-US" altLang="ko-KR" dirty="0"/>
            </a:br>
            <a:endParaRPr lang="ko-KR" altLang="en-US" dirty="0"/>
          </a:p>
        </p:txBody>
      </p:sp>
      <p:sp>
        <p:nvSpPr>
          <p:cNvPr id="3" name="텍스트 개체 틀 2">
            <a:extLst>
              <a:ext uri="{FF2B5EF4-FFF2-40B4-BE49-F238E27FC236}">
                <a16:creationId xmlns:a16="http://schemas.microsoft.com/office/drawing/2014/main" id="{BE03E472-BDF6-4A38-823C-B158755EE818}"/>
              </a:ext>
            </a:extLst>
          </p:cNvPr>
          <p:cNvSpPr>
            <a:spLocks noGrp="1"/>
          </p:cNvSpPr>
          <p:nvPr>
            <p:ph type="body" idx="1"/>
          </p:nvPr>
        </p:nvSpPr>
        <p:spPr/>
        <p:txBody>
          <a:bodyPr/>
          <a:lstStyle/>
          <a:p>
            <a:pPr marL="146050" indent="0">
              <a:buNone/>
            </a:pPr>
            <a:endParaRPr lang="en-US" altLang="ko-KR" dirty="0"/>
          </a:p>
          <a:p>
            <a:pPr marL="146050" indent="0">
              <a:buNone/>
            </a:pPr>
            <a:r>
              <a:rPr lang="en-US" altLang="ko-KR" dirty="0"/>
              <a:t>Schumpeter’s assertion of a general historical transformation from </a:t>
            </a:r>
            <a:r>
              <a:rPr lang="en-US" altLang="ko-KR" u="sng" dirty="0"/>
              <a:t>an innovation process dominated by new ventures</a:t>
            </a:r>
            <a:r>
              <a:rPr lang="en-US" altLang="ko-KR" dirty="0"/>
              <a:t> to </a:t>
            </a:r>
            <a:r>
              <a:rPr lang="en-US" altLang="ko-KR" u="sng" dirty="0"/>
              <a:t>one driven by large industrial firms</a:t>
            </a:r>
            <a:r>
              <a:rPr lang="en-US" altLang="ko-KR" dirty="0"/>
              <a:t> has been rejected. Contemporary scholars have emphasized that both of these patterns of innovation </a:t>
            </a:r>
            <a:r>
              <a:rPr lang="en-US" altLang="ko-KR" u="sng" dirty="0"/>
              <a:t>coexist</a:t>
            </a:r>
            <a:r>
              <a:rPr lang="en-US" altLang="ko-KR" dirty="0"/>
              <a:t> .</a:t>
            </a:r>
          </a:p>
          <a:p>
            <a:pPr marL="146050" indent="0">
              <a:buNone/>
            </a:pPr>
            <a:endParaRPr lang="en-US" altLang="ko-KR" dirty="0"/>
          </a:p>
          <a:p>
            <a:pPr marL="146050" indent="0">
              <a:buNone/>
            </a:pPr>
            <a:r>
              <a:rPr lang="en-US" altLang="ko-KR" dirty="0"/>
              <a:t>However, </a:t>
            </a:r>
            <a:r>
              <a:rPr lang="en-US" altLang="ko-KR" u="sng" dirty="0"/>
              <a:t>hardly any attention has been devoted to the relationship between innovation and resource </a:t>
            </a:r>
            <a:r>
              <a:rPr lang="en-US" altLang="ko-KR" dirty="0"/>
              <a:t>allocation even though Schumpeter's analysis of it is as controversial and incomplete as his characterization of innovation</a:t>
            </a:r>
          </a:p>
          <a:p>
            <a:pPr marL="146050" indent="0">
              <a:buNone/>
            </a:pPr>
            <a:endParaRPr lang="en-US" altLang="ko-KR" dirty="0"/>
          </a:p>
        </p:txBody>
      </p:sp>
      <p:sp>
        <p:nvSpPr>
          <p:cNvPr id="4" name="슬라이드 번호 개체 틀 3">
            <a:extLst>
              <a:ext uri="{FF2B5EF4-FFF2-40B4-BE49-F238E27FC236}">
                <a16:creationId xmlns:a16="http://schemas.microsoft.com/office/drawing/2014/main" id="{D70ACA0E-7E83-10A3-48ED-4BA7C6B1F69D}"/>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6</a:t>
            </a:fld>
            <a:endParaRPr lang="ko" altLang="en-US" dirty="0"/>
          </a:p>
        </p:txBody>
      </p:sp>
    </p:spTree>
    <p:extLst>
      <p:ext uri="{BB962C8B-B14F-4D97-AF65-F5344CB8AC3E}">
        <p14:creationId xmlns:p14="http://schemas.microsoft.com/office/powerpoint/2010/main" val="311296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DB112B-5622-41AF-A095-91DCA421173E}"/>
              </a:ext>
            </a:extLst>
          </p:cNvPr>
          <p:cNvSpPr>
            <a:spLocks noGrp="1"/>
          </p:cNvSpPr>
          <p:nvPr>
            <p:ph type="title"/>
          </p:nvPr>
        </p:nvSpPr>
        <p:spPr/>
        <p:txBody>
          <a:bodyPr>
            <a:normAutofit fontScale="90000"/>
          </a:bodyPr>
          <a:lstStyle/>
          <a:p>
            <a:r>
              <a:rPr lang="en-US" altLang="ko-KR" dirty="0"/>
              <a:t>3. Innovation and the Economics of Finance</a:t>
            </a:r>
            <a:br>
              <a:rPr lang="en-US" altLang="ko-KR" dirty="0"/>
            </a:br>
            <a:r>
              <a:rPr lang="en-US" altLang="ko-KR" sz="1600" dirty="0"/>
              <a:t>3.1 The Microeconomics of Enterprise Finance</a:t>
            </a:r>
            <a:br>
              <a:rPr lang="en-US" altLang="ko-KR" dirty="0"/>
            </a:br>
            <a:endParaRPr lang="ko-KR" altLang="en-US" dirty="0"/>
          </a:p>
        </p:txBody>
      </p:sp>
      <p:sp>
        <p:nvSpPr>
          <p:cNvPr id="3" name="텍스트 개체 틀 2">
            <a:extLst>
              <a:ext uri="{FF2B5EF4-FFF2-40B4-BE49-F238E27FC236}">
                <a16:creationId xmlns:a16="http://schemas.microsoft.com/office/drawing/2014/main" id="{D7129780-5090-4D71-8239-DCB73C4F5C01}"/>
              </a:ext>
            </a:extLst>
          </p:cNvPr>
          <p:cNvSpPr>
            <a:spLocks noGrp="1"/>
          </p:cNvSpPr>
          <p:nvPr>
            <p:ph type="body" idx="1"/>
          </p:nvPr>
        </p:nvSpPr>
        <p:spPr>
          <a:xfrm>
            <a:off x="729450" y="2078875"/>
            <a:ext cx="7688700" cy="2261100"/>
          </a:xfrm>
        </p:spPr>
        <p:txBody>
          <a:bodyPr>
            <a:normAutofit/>
          </a:bodyPr>
          <a:lstStyle/>
          <a:p>
            <a:pPr marL="146050" indent="0">
              <a:buNone/>
            </a:pPr>
            <a:endParaRPr lang="en-US" altLang="ko-KR" dirty="0"/>
          </a:p>
          <a:p>
            <a:pPr marL="146050" indent="0">
              <a:buNone/>
            </a:pPr>
            <a:r>
              <a:rPr lang="en-US" altLang="ko-KR" dirty="0"/>
              <a:t> A whole new set of theories of corporate finance emerged that took as their starting assumption the importance of </a:t>
            </a:r>
            <a:r>
              <a:rPr lang="en-US" altLang="ko-KR" u="sng" dirty="0"/>
              <a:t>“</a:t>
            </a:r>
            <a:r>
              <a:rPr lang="en-US" altLang="ko-KR" b="1" u="sng" dirty="0"/>
              <a:t>information asymmetry</a:t>
            </a:r>
            <a:r>
              <a:rPr lang="en-US" altLang="ko-KR" u="sng" dirty="0"/>
              <a:t>”</a:t>
            </a:r>
          </a:p>
          <a:p>
            <a:pPr marL="146050" indent="0">
              <a:buNone/>
            </a:pPr>
            <a:endParaRPr lang="en-US" altLang="ko-KR" u="sng" dirty="0"/>
          </a:p>
          <a:p>
            <a:pPr marL="146050" indent="0">
              <a:buNone/>
            </a:pPr>
            <a:r>
              <a:rPr lang="en-US" altLang="ko-KR" dirty="0"/>
              <a:t>In analyses of the influence of enterprises' activities on their financing, R&amp;D investments attracted particular attention since they were deemed to create </a:t>
            </a:r>
            <a:r>
              <a:rPr lang="en-US" altLang="ko-KR" u="sng" dirty="0"/>
              <a:t>acute </a:t>
            </a:r>
            <a:r>
              <a:rPr lang="en-US" altLang="ko-KR" b="1" u="sng" dirty="0"/>
              <a:t>information asymmetries </a:t>
            </a:r>
            <a:r>
              <a:rPr lang="en-US" altLang="ko-KR" u="sng" dirty="0"/>
              <a:t>between </a:t>
            </a:r>
            <a:r>
              <a:rPr lang="en-US" altLang="ko-KR" b="1" u="sng" dirty="0"/>
              <a:t>corporate managers and financiers</a:t>
            </a:r>
            <a:r>
              <a:rPr lang="en-US" altLang="ko-KR" dirty="0"/>
              <a:t>.  ~ Therefore, R&amp;D-intensive firms should be more inclined than other firms </a:t>
            </a:r>
            <a:r>
              <a:rPr lang="en-US" altLang="ko-KR" u="sng" dirty="0"/>
              <a:t>to rely on </a:t>
            </a:r>
            <a:r>
              <a:rPr lang="en-US" altLang="ko-KR" b="1" u="sng" dirty="0"/>
              <a:t>internal funds</a:t>
            </a:r>
            <a:r>
              <a:rPr lang="en-US" altLang="ko-KR" u="sng" dirty="0"/>
              <a:t> to finance their investments.</a:t>
            </a:r>
          </a:p>
          <a:p>
            <a:pPr marL="146050" indent="0">
              <a:buNone/>
            </a:pPr>
            <a:endParaRPr lang="ko-KR" altLang="en-US" dirty="0"/>
          </a:p>
        </p:txBody>
      </p:sp>
      <p:sp>
        <p:nvSpPr>
          <p:cNvPr id="4" name="슬라이드 번호 개체 틀 3">
            <a:extLst>
              <a:ext uri="{FF2B5EF4-FFF2-40B4-BE49-F238E27FC236}">
                <a16:creationId xmlns:a16="http://schemas.microsoft.com/office/drawing/2014/main" id="{7E33673A-DC0A-2989-C6F3-D546430A141D}"/>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7</a:t>
            </a:fld>
            <a:endParaRPr lang="ko" altLang="en-US" dirty="0"/>
          </a:p>
        </p:txBody>
      </p:sp>
    </p:spTree>
    <p:extLst>
      <p:ext uri="{BB962C8B-B14F-4D97-AF65-F5344CB8AC3E}">
        <p14:creationId xmlns:p14="http://schemas.microsoft.com/office/powerpoint/2010/main" val="250747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DB112B-5622-41AF-A095-91DCA421173E}"/>
              </a:ext>
            </a:extLst>
          </p:cNvPr>
          <p:cNvSpPr>
            <a:spLocks noGrp="1"/>
          </p:cNvSpPr>
          <p:nvPr>
            <p:ph type="title"/>
          </p:nvPr>
        </p:nvSpPr>
        <p:spPr/>
        <p:txBody>
          <a:bodyPr>
            <a:normAutofit fontScale="90000"/>
          </a:bodyPr>
          <a:lstStyle/>
          <a:p>
            <a:r>
              <a:rPr lang="en-US" altLang="ko-KR" dirty="0"/>
              <a:t>3. Innovation and the Economics of Finance</a:t>
            </a:r>
            <a:br>
              <a:rPr lang="en-US" altLang="ko-KR" dirty="0"/>
            </a:br>
            <a:r>
              <a:rPr lang="en-US" altLang="ko-KR" sz="1600" dirty="0"/>
              <a:t>3.1 The Microeconomics of Enterprise Finance</a:t>
            </a:r>
            <a:br>
              <a:rPr lang="en-US" altLang="ko-KR" dirty="0"/>
            </a:br>
            <a:endParaRPr lang="ko-KR" altLang="en-US" dirty="0"/>
          </a:p>
        </p:txBody>
      </p:sp>
      <p:sp>
        <p:nvSpPr>
          <p:cNvPr id="5" name="텍스트 개체 틀 4">
            <a:extLst>
              <a:ext uri="{FF2B5EF4-FFF2-40B4-BE49-F238E27FC236}">
                <a16:creationId xmlns:a16="http://schemas.microsoft.com/office/drawing/2014/main" id="{92692173-B92C-1692-C66F-1882AE021B47}"/>
              </a:ext>
            </a:extLst>
          </p:cNvPr>
          <p:cNvSpPr>
            <a:spLocks noGrp="1"/>
          </p:cNvSpPr>
          <p:nvPr>
            <p:ph type="body" idx="1"/>
          </p:nvPr>
        </p:nvSpPr>
        <p:spPr>
          <a:xfrm>
            <a:off x="5480178" y="4579553"/>
            <a:ext cx="5317141" cy="591099"/>
          </a:xfrm>
        </p:spPr>
        <p:txBody>
          <a:bodyPr/>
          <a:lstStyle/>
          <a:p>
            <a:pPr marL="146050" indent="0">
              <a:buNone/>
            </a:pPr>
            <a:r>
              <a:rPr lang="en-US" altLang="ko-Kore-KR" dirty="0"/>
              <a:t>*source : </a:t>
            </a:r>
            <a:r>
              <a:rPr lang="en-US" altLang="ko-Kore-KR" dirty="0" err="1"/>
              <a:t>datadriveninvestor.com</a:t>
            </a:r>
            <a:endParaRPr lang="ko-Kore-KR" altLang="en-US" dirty="0"/>
          </a:p>
        </p:txBody>
      </p:sp>
      <p:pic>
        <p:nvPicPr>
          <p:cNvPr id="7" name="그림 6">
            <a:extLst>
              <a:ext uri="{FF2B5EF4-FFF2-40B4-BE49-F238E27FC236}">
                <a16:creationId xmlns:a16="http://schemas.microsoft.com/office/drawing/2014/main" id="{1E651010-028C-5210-CD1F-EAF2F92693D4}"/>
              </a:ext>
            </a:extLst>
          </p:cNvPr>
          <p:cNvPicPr>
            <a:picLocks noChangeAspect="1"/>
          </p:cNvPicPr>
          <p:nvPr/>
        </p:nvPicPr>
        <p:blipFill>
          <a:blip r:embed="rId2"/>
          <a:stretch>
            <a:fillRect/>
          </a:stretch>
        </p:blipFill>
        <p:spPr>
          <a:xfrm>
            <a:off x="1428612" y="2497626"/>
            <a:ext cx="2128246" cy="1457627"/>
          </a:xfrm>
          <a:prstGeom prst="rect">
            <a:avLst/>
          </a:prstGeom>
        </p:spPr>
      </p:pic>
      <p:pic>
        <p:nvPicPr>
          <p:cNvPr id="8" name="그림 7">
            <a:extLst>
              <a:ext uri="{FF2B5EF4-FFF2-40B4-BE49-F238E27FC236}">
                <a16:creationId xmlns:a16="http://schemas.microsoft.com/office/drawing/2014/main" id="{7545535B-57EF-20D6-E0C4-6B7CA3BEF79E}"/>
              </a:ext>
            </a:extLst>
          </p:cNvPr>
          <p:cNvPicPr>
            <a:picLocks noChangeAspect="1"/>
          </p:cNvPicPr>
          <p:nvPr/>
        </p:nvPicPr>
        <p:blipFill>
          <a:blip r:embed="rId3"/>
          <a:stretch>
            <a:fillRect/>
          </a:stretch>
        </p:blipFill>
        <p:spPr>
          <a:xfrm>
            <a:off x="3996331" y="2109079"/>
            <a:ext cx="4233269" cy="2579804"/>
          </a:xfrm>
          <a:prstGeom prst="rect">
            <a:avLst/>
          </a:prstGeom>
        </p:spPr>
      </p:pic>
      <p:sp>
        <p:nvSpPr>
          <p:cNvPr id="3" name="슬라이드 번호 개체 틀 2">
            <a:extLst>
              <a:ext uri="{FF2B5EF4-FFF2-40B4-BE49-F238E27FC236}">
                <a16:creationId xmlns:a16="http://schemas.microsoft.com/office/drawing/2014/main" id="{338B4B0C-6A12-A811-9498-EA05C91BE1FE}"/>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8</a:t>
            </a:fld>
            <a:endParaRPr lang="ko" altLang="en-US" dirty="0"/>
          </a:p>
        </p:txBody>
      </p:sp>
    </p:spTree>
    <p:extLst>
      <p:ext uri="{BB962C8B-B14F-4D97-AF65-F5344CB8AC3E}">
        <p14:creationId xmlns:p14="http://schemas.microsoft.com/office/powerpoint/2010/main" val="339884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DB112B-5622-41AF-A095-91DCA421173E}"/>
              </a:ext>
            </a:extLst>
          </p:cNvPr>
          <p:cNvSpPr>
            <a:spLocks noGrp="1"/>
          </p:cNvSpPr>
          <p:nvPr>
            <p:ph type="title"/>
          </p:nvPr>
        </p:nvSpPr>
        <p:spPr/>
        <p:txBody>
          <a:bodyPr>
            <a:normAutofit fontScale="90000"/>
          </a:bodyPr>
          <a:lstStyle/>
          <a:p>
            <a:r>
              <a:rPr lang="en-US" altLang="ko-KR" dirty="0"/>
              <a:t>3. Innovation and the Economics of Finance</a:t>
            </a:r>
            <a:br>
              <a:rPr lang="en-US" altLang="ko-KR" dirty="0"/>
            </a:br>
            <a:r>
              <a:rPr lang="en-US" altLang="ko-KR" sz="1600" dirty="0"/>
              <a:t>3.2 Financial Systems and Economic Growth</a:t>
            </a:r>
            <a:br>
              <a:rPr lang="en-US" altLang="ko-KR" dirty="0"/>
            </a:br>
            <a:endParaRPr lang="ko-KR" altLang="en-US" dirty="0"/>
          </a:p>
        </p:txBody>
      </p:sp>
      <p:sp>
        <p:nvSpPr>
          <p:cNvPr id="3" name="텍스트 개체 틀 2">
            <a:extLst>
              <a:ext uri="{FF2B5EF4-FFF2-40B4-BE49-F238E27FC236}">
                <a16:creationId xmlns:a16="http://schemas.microsoft.com/office/drawing/2014/main" id="{D7129780-5090-4D71-8239-DCB73C4F5C01}"/>
              </a:ext>
            </a:extLst>
          </p:cNvPr>
          <p:cNvSpPr>
            <a:spLocks noGrp="1"/>
          </p:cNvSpPr>
          <p:nvPr>
            <p:ph type="body" idx="1"/>
          </p:nvPr>
        </p:nvSpPr>
        <p:spPr/>
        <p:txBody>
          <a:bodyPr>
            <a:normAutofit fontScale="92500" lnSpcReduction="20000"/>
          </a:bodyPr>
          <a:lstStyle/>
          <a:p>
            <a:pPr marL="146050" indent="0">
              <a:buNone/>
            </a:pPr>
            <a:endParaRPr lang="en-US" altLang="ko-KR" b="1" dirty="0"/>
          </a:p>
          <a:p>
            <a:pPr marL="146050" indent="0">
              <a:buNone/>
            </a:pPr>
            <a:r>
              <a:rPr lang="en-US" altLang="ko-KR" dirty="0"/>
              <a:t>there is a </a:t>
            </a:r>
            <a:r>
              <a:rPr lang="en-US" altLang="ko-KR" b="1" u="sng" dirty="0"/>
              <a:t>technological reason </a:t>
            </a:r>
            <a:r>
              <a:rPr lang="en-US" altLang="ko-KR" u="sng" dirty="0"/>
              <a:t>why some industries depend more on external finance than others</a:t>
            </a:r>
            <a:r>
              <a:rPr lang="en-US" altLang="ko-KR" dirty="0"/>
              <a:t>. To the extent that the initial project scale, the gestation period, the cash harvest period, and the requirement for continuing investment differ substantially between industries, this is indeed plausible. (</a:t>
            </a:r>
            <a:r>
              <a:rPr lang="en-US" altLang="ko-KR" dirty="0" err="1"/>
              <a:t>Rajan</a:t>
            </a:r>
            <a:r>
              <a:rPr lang="en-US" altLang="ko-KR" dirty="0"/>
              <a:t> and Zingales 1998: 563)</a:t>
            </a:r>
          </a:p>
          <a:p>
            <a:pPr marL="146050" indent="0">
              <a:buNone/>
            </a:pPr>
            <a:endParaRPr lang="en-US" altLang="ko-KR" dirty="0"/>
          </a:p>
          <a:p>
            <a:pPr marL="146050" indent="0">
              <a:buNone/>
            </a:pPr>
            <a:r>
              <a:rPr lang="en-US" altLang="ko-KR" dirty="0"/>
              <a:t>Their main hypothesis is that </a:t>
            </a:r>
            <a:r>
              <a:rPr lang="en-US" altLang="ko-KR" u="sng" dirty="0"/>
              <a:t>industries that are more dependent on external finance should grow faster in countries with </a:t>
            </a:r>
            <a:r>
              <a:rPr lang="en-US" altLang="ko-KR" b="1" u="sng" dirty="0"/>
              <a:t>more developed financial markets.</a:t>
            </a:r>
          </a:p>
          <a:p>
            <a:pPr marL="146050" indent="0">
              <a:buNone/>
            </a:pPr>
            <a:endParaRPr lang="en-US" altLang="ko-KR" dirty="0"/>
          </a:p>
          <a:p>
            <a:pPr marL="146050" indent="0">
              <a:buNone/>
            </a:pPr>
            <a:r>
              <a:rPr lang="en-US" altLang="ko-KR" dirty="0"/>
              <a:t>Differences in the growth trajectories of particular industries will in turn be reflected in variations across country in the composition of economic growth</a:t>
            </a:r>
            <a:endParaRPr lang="ko-KR" altLang="en-US" dirty="0"/>
          </a:p>
        </p:txBody>
      </p:sp>
      <p:sp>
        <p:nvSpPr>
          <p:cNvPr id="4" name="슬라이드 번호 개체 틀 3">
            <a:extLst>
              <a:ext uri="{FF2B5EF4-FFF2-40B4-BE49-F238E27FC236}">
                <a16:creationId xmlns:a16="http://schemas.microsoft.com/office/drawing/2014/main" id="{E5470D60-9C76-8111-E685-01A823A441C9}"/>
              </a:ext>
            </a:extLst>
          </p:cNvPr>
          <p:cNvSpPr>
            <a:spLocks noGrp="1"/>
          </p:cNvSpPr>
          <p:nvPr>
            <p:ph type="sldNum" idx="12"/>
          </p:nvPr>
        </p:nvSpPr>
        <p:spPr/>
        <p:txBody>
          <a:bodyPr/>
          <a:lstStyle/>
          <a:p>
            <a:pPr marL="0" lvl="0" indent="0" algn="r" rtl="0">
              <a:spcBef>
                <a:spcPts val="0"/>
              </a:spcBef>
              <a:spcAft>
                <a:spcPts val="0"/>
              </a:spcAft>
              <a:buNone/>
            </a:pPr>
            <a:r>
              <a:rPr lang="en-US" altLang="ko" dirty="0"/>
              <a:t>15 - </a:t>
            </a:r>
            <a:fld id="{00000000-1234-1234-1234-123412341234}" type="slidenum">
              <a:rPr lang="en-US" altLang="ko" smtClean="0"/>
              <a:t>9</a:t>
            </a:fld>
            <a:endParaRPr lang="ko" altLang="en-US" dirty="0"/>
          </a:p>
        </p:txBody>
      </p:sp>
    </p:spTree>
    <p:extLst>
      <p:ext uri="{BB962C8B-B14F-4D97-AF65-F5344CB8AC3E}">
        <p14:creationId xmlns:p14="http://schemas.microsoft.com/office/powerpoint/2010/main" val="6621387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1266</Words>
  <Application>Microsoft Macintosh PowerPoint</Application>
  <PresentationFormat>화면 슬라이드 쇼(16:9)</PresentationFormat>
  <Paragraphs>110</Paragraphs>
  <Slides>15</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Lato</vt:lpstr>
      <vt:lpstr>Raleway</vt:lpstr>
      <vt:lpstr>Arial</vt:lpstr>
      <vt:lpstr>Streamline</vt:lpstr>
      <vt:lpstr>Finance and Innovation Mary O’ Sullivan</vt:lpstr>
      <vt:lpstr>Table of Contents</vt:lpstr>
      <vt:lpstr>The Author Introduction</vt:lpstr>
      <vt:lpstr>1. Introduction</vt:lpstr>
      <vt:lpstr>2. The Role of Finance in the Economics of Innovation 2.1 The Pioneering Work of Schumpeter   </vt:lpstr>
      <vt:lpstr>2. The Role of Finance in the Economics of Innovation 2.2. The Neglect of Finance in the Contemporary Economics of Innovation   </vt:lpstr>
      <vt:lpstr>3. Innovation and the Economics of Finance 3.1 The Microeconomics of Enterprise Finance </vt:lpstr>
      <vt:lpstr>3. Innovation and the Economics of Finance 3.1 The Microeconomics of Enterprise Finance </vt:lpstr>
      <vt:lpstr>3. Innovation and the Economics of Finance 3.2 Financial Systems and Economic Growth </vt:lpstr>
      <vt:lpstr>3. Innovation and the Economics of Finance 3.2 Financial Systems and Economic Growth </vt:lpstr>
      <vt:lpstr>4. A New Agenda for Research on Finance and Innovation 4.1. Finance Theory and the Dynamics of Economic Change </vt:lpstr>
      <vt:lpstr>PowerPoint 프레젠테이션</vt:lpstr>
      <vt:lpstr>4. A New Agenda for Research on Finance and Innovation 4.2. The Possibilities and Problems of Integration between Fields</vt:lpstr>
      <vt:lpstr>5. Conclusion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Innovation Mary O’ Sullivan</dc:title>
  <dc:creator>Moonyul Yang</dc:creator>
  <cp:lastModifiedBy>양문열</cp:lastModifiedBy>
  <cp:revision>20</cp:revision>
  <dcterms:modified xsi:type="dcterms:W3CDTF">2022-11-23T04:48:52Z</dcterms:modified>
</cp:coreProperties>
</file>