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5" r:id="rId2"/>
    <p:sldId id="306" r:id="rId3"/>
    <p:sldId id="332" r:id="rId4"/>
    <p:sldId id="307" r:id="rId5"/>
    <p:sldId id="308" r:id="rId6"/>
    <p:sldId id="309" r:id="rId7"/>
    <p:sldId id="335" r:id="rId8"/>
    <p:sldId id="310" r:id="rId9"/>
    <p:sldId id="311" r:id="rId10"/>
    <p:sldId id="321" r:id="rId11"/>
    <p:sldId id="303" r:id="rId12"/>
    <p:sldId id="312" r:id="rId13"/>
    <p:sldId id="314" r:id="rId14"/>
    <p:sldId id="326" r:id="rId15"/>
    <p:sldId id="327" r:id="rId16"/>
    <p:sldId id="328" r:id="rId17"/>
    <p:sldId id="313" r:id="rId18"/>
    <p:sldId id="315" r:id="rId19"/>
    <p:sldId id="316" r:id="rId20"/>
    <p:sldId id="304" r:id="rId21"/>
    <p:sldId id="322" r:id="rId22"/>
    <p:sldId id="323" r:id="rId23"/>
    <p:sldId id="324" r:id="rId24"/>
    <p:sldId id="325" r:id="rId25"/>
    <p:sldId id="330" r:id="rId26"/>
    <p:sldId id="331" r:id="rId27"/>
    <p:sldId id="32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D4675-8975-49F5-A035-B2983B217827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373A62F-6BEC-4D99-AB99-504959873F76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Automobile</a:t>
          </a:r>
        </a:p>
      </dgm:t>
    </dgm:pt>
    <dgm:pt modelId="{65BC0CAA-1040-4FCC-A2E6-DE4C000DC4F0}" type="parTrans" cxnId="{0EAE70AB-D83A-4531-ACAF-89C211455EBB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DB4E92D5-66E3-435C-B2AB-ABC89BF4CBD4}" type="sibTrans" cxnId="{0EAE70AB-D83A-4531-ACAF-89C211455EBB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8B78C0A4-82C1-4933-ACCD-C88676A481F8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Internet</a:t>
          </a:r>
        </a:p>
      </dgm:t>
    </dgm:pt>
    <dgm:pt modelId="{379CE5E5-BCB2-407F-808A-118EA8717C72}" type="parTrans" cxnId="{15FD6C5B-6566-48C4-A71C-E901EB8162D1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FF6F0061-D9E4-4B6F-B2D3-1A83BEBEB5A0}" type="sibTrans" cxnId="{15FD6C5B-6566-48C4-A71C-E901EB8162D1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B3428ECA-F235-43EA-92C4-8F75FAA6BE8C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Highways</a:t>
          </a:r>
        </a:p>
      </dgm:t>
    </dgm:pt>
    <dgm:pt modelId="{A806B831-193E-48E8-B52B-BFF837798D32}" type="parTrans" cxnId="{2AF2EA8A-3761-45B5-B7B3-795A82FC8514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C7AE896B-B91C-494F-B283-BCFB7132D33E}" type="sibTrans" cxnId="{2AF2EA8A-3761-45B5-B7B3-795A82FC8514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2957A056-B53E-4807-B595-69D38F87F7E3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Airplane</a:t>
          </a:r>
        </a:p>
      </dgm:t>
    </dgm:pt>
    <dgm:pt modelId="{9AA8CD12-0429-4943-928E-0C122D6FD4FC}" type="parTrans" cxnId="{2FE252DE-6F4C-4029-80EC-F0730358877E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6DFE0F87-5E8D-4E15-B362-81381E7E7998}" type="sibTrans" cxnId="{2FE252DE-6F4C-4029-80EC-F0730358877E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C6B37F13-0895-4574-841F-EB2E1BC9B13C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Household appliances</a:t>
          </a:r>
        </a:p>
      </dgm:t>
    </dgm:pt>
    <dgm:pt modelId="{5D8D354E-5637-4FA4-A0CD-4AA3EB080E3A}" type="parTrans" cxnId="{6F27B77E-5546-498A-9498-56DBB93D093C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5A6E104F-DE7E-47B8-AB2D-71D68104654A}" type="sibTrans" cxnId="{6F27B77E-5546-498A-9498-56DBB93D093C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F697A0D7-FDD1-4AF0-A784-6DC335B97968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Telephone</a:t>
          </a:r>
        </a:p>
      </dgm:t>
    </dgm:pt>
    <dgm:pt modelId="{436C35DD-B4C2-4F68-8EC8-DCD22030C630}" type="parTrans" cxnId="{A34E260D-6158-40CD-BF42-F51FB4DD5D82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147E6631-3A32-4BDD-B246-9EEE3BEA9DE4}" type="sibTrans" cxnId="{A34E260D-6158-40CD-BF42-F51FB4DD5D82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900507E0-897D-41BE-888D-7ED478E66A38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Nuclear technologies</a:t>
          </a:r>
        </a:p>
      </dgm:t>
    </dgm:pt>
    <dgm:pt modelId="{F0FF1F95-102D-4A57-A3D0-5970EC274AD6}" type="parTrans" cxnId="{CB762F17-C890-4388-8680-4A9E598A17F3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FB2ED8DB-F5F6-4FCF-B7F2-7A402942B5AC}" type="sibTrans" cxnId="{CB762F17-C890-4388-8680-4A9E598A17F3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640535D5-5272-4788-9A60-47699CF81070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Water supply</a:t>
          </a:r>
        </a:p>
      </dgm:t>
    </dgm:pt>
    <dgm:pt modelId="{9573823E-F34E-4EA1-9D33-BF057D7E6B34}" type="parTrans" cxnId="{754E8311-B5E7-4619-9803-290ECFDC73AC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2D6A8871-F5E4-4E87-8E90-DF7A05A6819F}" type="sibTrans" cxnId="{754E8311-B5E7-4619-9803-290ECFDC73AC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4ADEB989-8611-4E86-B321-0026DA7EBE3C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Air conditioner</a:t>
          </a:r>
        </a:p>
      </dgm:t>
    </dgm:pt>
    <dgm:pt modelId="{F1476C20-0108-4AB1-BDBF-1225BB92DBFB}" type="parTrans" cxnId="{21034823-5C5E-4D15-879A-DFBBB5E7E673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F05595E9-C0DF-4C94-AEC7-E974DA492AFC}" type="sibTrans" cxnId="{21034823-5C5E-4D15-879A-DFBBB5E7E673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49D25A7E-9916-41C3-9655-B510B0F2A752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Laser &amp; fiber optics</a:t>
          </a:r>
        </a:p>
      </dgm:t>
    </dgm:pt>
    <dgm:pt modelId="{B310527F-F009-4642-B282-D66DADC8F983}" type="parTrans" cxnId="{BD345881-D63D-4719-8440-EE99B9CA24D0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8699CB5B-FBCE-4726-A8EC-2A2386FEE55E}" type="sibTrans" cxnId="{BD345881-D63D-4719-8440-EE99B9CA24D0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AB77AFF8-F83D-4B0A-860D-F4DBD2818AFF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Computers</a:t>
          </a:r>
        </a:p>
      </dgm:t>
    </dgm:pt>
    <dgm:pt modelId="{23EB2C14-08F9-4316-89D3-E416F1525554}" type="parTrans" cxnId="{706DA21D-2E8C-4A5A-8C1D-DCA8C250CD11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BF3E7E2F-ADB6-4003-A1D7-53B2E3CBBF6D}" type="sibTrans" cxnId="{706DA21D-2E8C-4A5A-8C1D-DCA8C250CD11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4B9D3DA7-CC05-458A-BEE3-2F18F0712175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Electrification</a:t>
          </a:r>
        </a:p>
      </dgm:t>
    </dgm:pt>
    <dgm:pt modelId="{643CFF78-9988-48F3-9FEF-D0C94E2F8944}" type="parTrans" cxnId="{A5CFA93E-06E4-4736-B9F9-582EF3515A41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9969E00C-8A89-47D4-A370-8DFB08365F08}" type="sibTrans" cxnId="{A5CFA93E-06E4-4736-B9F9-582EF3515A41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78FD0701-424E-4F28-9069-F852AA6FB386}" type="pres">
      <dgm:prSet presAssocID="{2E4D4675-8975-49F5-A035-B2983B217827}" presName="diagram" presStyleCnt="0">
        <dgm:presLayoutVars>
          <dgm:dir/>
          <dgm:resizeHandles val="exact"/>
        </dgm:presLayoutVars>
      </dgm:prSet>
      <dgm:spPr/>
    </dgm:pt>
    <dgm:pt modelId="{0BD6BEA7-A9FB-49D6-8258-36D650F4DE4D}" type="pres">
      <dgm:prSet presAssocID="{2373A62F-6BEC-4D99-AB99-504959873F76}" presName="node" presStyleLbl="node1" presStyleIdx="0" presStyleCnt="12">
        <dgm:presLayoutVars>
          <dgm:bulletEnabled val="1"/>
        </dgm:presLayoutVars>
      </dgm:prSet>
      <dgm:spPr/>
    </dgm:pt>
    <dgm:pt modelId="{C23999D8-9AE1-4126-AE58-5744490D19AC}" type="pres">
      <dgm:prSet presAssocID="{DB4E92D5-66E3-435C-B2AB-ABC89BF4CBD4}" presName="sibTrans" presStyleCnt="0"/>
      <dgm:spPr/>
    </dgm:pt>
    <dgm:pt modelId="{1C1779E7-0C83-42E5-A2AC-F9B766730EFF}" type="pres">
      <dgm:prSet presAssocID="{8B78C0A4-82C1-4933-ACCD-C88676A481F8}" presName="node" presStyleLbl="node1" presStyleIdx="1" presStyleCnt="12">
        <dgm:presLayoutVars>
          <dgm:bulletEnabled val="1"/>
        </dgm:presLayoutVars>
      </dgm:prSet>
      <dgm:spPr/>
    </dgm:pt>
    <dgm:pt modelId="{F3AA5141-F110-41F2-97D0-1569983BFD86}" type="pres">
      <dgm:prSet presAssocID="{FF6F0061-D9E4-4B6F-B2D3-1A83BEBEB5A0}" presName="sibTrans" presStyleCnt="0"/>
      <dgm:spPr/>
    </dgm:pt>
    <dgm:pt modelId="{333A88E2-136D-447A-B994-FE96675837F0}" type="pres">
      <dgm:prSet presAssocID="{B3428ECA-F235-43EA-92C4-8F75FAA6BE8C}" presName="node" presStyleLbl="node1" presStyleIdx="2" presStyleCnt="12">
        <dgm:presLayoutVars>
          <dgm:bulletEnabled val="1"/>
        </dgm:presLayoutVars>
      </dgm:prSet>
      <dgm:spPr/>
    </dgm:pt>
    <dgm:pt modelId="{37AA769F-E211-4801-82F5-62A02DCB226B}" type="pres">
      <dgm:prSet presAssocID="{C7AE896B-B91C-494F-B283-BCFB7132D33E}" presName="sibTrans" presStyleCnt="0"/>
      <dgm:spPr/>
    </dgm:pt>
    <dgm:pt modelId="{F5E7CAB7-C20E-4529-B196-8352FCB01362}" type="pres">
      <dgm:prSet presAssocID="{49D25A7E-9916-41C3-9655-B510B0F2A752}" presName="node" presStyleLbl="node1" presStyleIdx="3" presStyleCnt="12">
        <dgm:presLayoutVars>
          <dgm:bulletEnabled val="1"/>
        </dgm:presLayoutVars>
      </dgm:prSet>
      <dgm:spPr/>
    </dgm:pt>
    <dgm:pt modelId="{61C834D6-04CB-4D5F-9BB8-5062EA77F6C8}" type="pres">
      <dgm:prSet presAssocID="{8699CB5B-FBCE-4726-A8EC-2A2386FEE55E}" presName="sibTrans" presStyleCnt="0"/>
      <dgm:spPr/>
    </dgm:pt>
    <dgm:pt modelId="{4B80B468-E0BF-4C81-BE3B-385EAA78BFB2}" type="pres">
      <dgm:prSet presAssocID="{2957A056-B53E-4807-B595-69D38F87F7E3}" presName="node" presStyleLbl="node1" presStyleIdx="4" presStyleCnt="12">
        <dgm:presLayoutVars>
          <dgm:bulletEnabled val="1"/>
        </dgm:presLayoutVars>
      </dgm:prSet>
      <dgm:spPr/>
    </dgm:pt>
    <dgm:pt modelId="{8465B748-55E5-4C3B-A32B-A110921FC0E9}" type="pres">
      <dgm:prSet presAssocID="{6DFE0F87-5E8D-4E15-B362-81381E7E7998}" presName="sibTrans" presStyleCnt="0"/>
      <dgm:spPr/>
    </dgm:pt>
    <dgm:pt modelId="{FF25F8C0-4CD2-4634-AB6A-ADD4335C86E4}" type="pres">
      <dgm:prSet presAssocID="{C6B37F13-0895-4574-841F-EB2E1BC9B13C}" presName="node" presStyleLbl="node1" presStyleIdx="5" presStyleCnt="12">
        <dgm:presLayoutVars>
          <dgm:bulletEnabled val="1"/>
        </dgm:presLayoutVars>
      </dgm:prSet>
      <dgm:spPr/>
    </dgm:pt>
    <dgm:pt modelId="{4A0AE066-2EDB-4FDB-B7B9-4FCFDD88D6B0}" type="pres">
      <dgm:prSet presAssocID="{5A6E104F-DE7E-47B8-AB2D-71D68104654A}" presName="sibTrans" presStyleCnt="0"/>
      <dgm:spPr/>
    </dgm:pt>
    <dgm:pt modelId="{C942FC38-032F-41A9-9030-8D7483620E35}" type="pres">
      <dgm:prSet presAssocID="{F697A0D7-FDD1-4AF0-A784-6DC335B97968}" presName="node" presStyleLbl="node1" presStyleIdx="6" presStyleCnt="12">
        <dgm:presLayoutVars>
          <dgm:bulletEnabled val="1"/>
        </dgm:presLayoutVars>
      </dgm:prSet>
      <dgm:spPr/>
    </dgm:pt>
    <dgm:pt modelId="{5FBD64BF-CF6E-4683-AFFD-9DFD0106F3D1}" type="pres">
      <dgm:prSet presAssocID="{147E6631-3A32-4BDD-B246-9EEE3BEA9DE4}" presName="sibTrans" presStyleCnt="0"/>
      <dgm:spPr/>
    </dgm:pt>
    <dgm:pt modelId="{C941202A-82AB-465F-BE84-387A47FB890F}" type="pres">
      <dgm:prSet presAssocID="{4B9D3DA7-CC05-458A-BEE3-2F18F0712175}" presName="node" presStyleLbl="node1" presStyleIdx="7" presStyleCnt="12">
        <dgm:presLayoutVars>
          <dgm:bulletEnabled val="1"/>
        </dgm:presLayoutVars>
      </dgm:prSet>
      <dgm:spPr/>
    </dgm:pt>
    <dgm:pt modelId="{44BEFAD3-1AE0-4AA9-8A31-1C10788A0155}" type="pres">
      <dgm:prSet presAssocID="{9969E00C-8A89-47D4-A370-8DFB08365F08}" presName="sibTrans" presStyleCnt="0"/>
      <dgm:spPr/>
    </dgm:pt>
    <dgm:pt modelId="{ADEB8CD3-064C-4C2D-8B25-B88B38F25F05}" type="pres">
      <dgm:prSet presAssocID="{900507E0-897D-41BE-888D-7ED478E66A38}" presName="node" presStyleLbl="node1" presStyleIdx="8" presStyleCnt="12">
        <dgm:presLayoutVars>
          <dgm:bulletEnabled val="1"/>
        </dgm:presLayoutVars>
      </dgm:prSet>
      <dgm:spPr/>
    </dgm:pt>
    <dgm:pt modelId="{A1E26B55-0317-49AE-9735-6CAFC7BE9DF1}" type="pres">
      <dgm:prSet presAssocID="{FB2ED8DB-F5F6-4FCF-B7F2-7A402942B5AC}" presName="sibTrans" presStyleCnt="0"/>
      <dgm:spPr/>
    </dgm:pt>
    <dgm:pt modelId="{F99FC4FC-A8D1-4594-A419-74EE39C9FD00}" type="pres">
      <dgm:prSet presAssocID="{640535D5-5272-4788-9A60-47699CF81070}" presName="node" presStyleLbl="node1" presStyleIdx="9" presStyleCnt="12">
        <dgm:presLayoutVars>
          <dgm:bulletEnabled val="1"/>
        </dgm:presLayoutVars>
      </dgm:prSet>
      <dgm:spPr/>
    </dgm:pt>
    <dgm:pt modelId="{0C7DEFEA-8FA3-454C-9D8A-8713A821F3A8}" type="pres">
      <dgm:prSet presAssocID="{2D6A8871-F5E4-4E87-8E90-DF7A05A6819F}" presName="sibTrans" presStyleCnt="0"/>
      <dgm:spPr/>
    </dgm:pt>
    <dgm:pt modelId="{9F921AD6-702A-408A-B240-9B2704770C80}" type="pres">
      <dgm:prSet presAssocID="{AB77AFF8-F83D-4B0A-860D-F4DBD2818AFF}" presName="node" presStyleLbl="node1" presStyleIdx="10" presStyleCnt="12">
        <dgm:presLayoutVars>
          <dgm:bulletEnabled val="1"/>
        </dgm:presLayoutVars>
      </dgm:prSet>
      <dgm:spPr/>
    </dgm:pt>
    <dgm:pt modelId="{39D03C6B-4EB6-401A-8FE2-4B843186E58A}" type="pres">
      <dgm:prSet presAssocID="{BF3E7E2F-ADB6-4003-A1D7-53B2E3CBBF6D}" presName="sibTrans" presStyleCnt="0"/>
      <dgm:spPr/>
    </dgm:pt>
    <dgm:pt modelId="{74254D83-E07A-4C1F-8FE1-323E91078EA8}" type="pres">
      <dgm:prSet presAssocID="{4ADEB989-8611-4E86-B321-0026DA7EBE3C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8553C0C-7E4B-4B62-A057-117DDCA363A6}" type="presOf" srcId="{49D25A7E-9916-41C3-9655-B510B0F2A752}" destId="{F5E7CAB7-C20E-4529-B196-8352FCB01362}" srcOrd="0" destOrd="0" presId="urn:microsoft.com/office/officeart/2005/8/layout/default"/>
    <dgm:cxn modelId="{A34E260D-6158-40CD-BF42-F51FB4DD5D82}" srcId="{2E4D4675-8975-49F5-A035-B2983B217827}" destId="{F697A0D7-FDD1-4AF0-A784-6DC335B97968}" srcOrd="6" destOrd="0" parTransId="{436C35DD-B4C2-4F68-8EC8-DCD22030C630}" sibTransId="{147E6631-3A32-4BDD-B246-9EEE3BEA9DE4}"/>
    <dgm:cxn modelId="{754E8311-B5E7-4619-9803-290ECFDC73AC}" srcId="{2E4D4675-8975-49F5-A035-B2983B217827}" destId="{640535D5-5272-4788-9A60-47699CF81070}" srcOrd="9" destOrd="0" parTransId="{9573823E-F34E-4EA1-9D33-BF057D7E6B34}" sibTransId="{2D6A8871-F5E4-4E87-8E90-DF7A05A6819F}"/>
    <dgm:cxn modelId="{CB762F17-C890-4388-8680-4A9E598A17F3}" srcId="{2E4D4675-8975-49F5-A035-B2983B217827}" destId="{900507E0-897D-41BE-888D-7ED478E66A38}" srcOrd="8" destOrd="0" parTransId="{F0FF1F95-102D-4A57-A3D0-5970EC274AD6}" sibTransId="{FB2ED8DB-F5F6-4FCF-B7F2-7A402942B5AC}"/>
    <dgm:cxn modelId="{212F5C1D-7943-4789-A1A8-D87E3A0C3885}" type="presOf" srcId="{B3428ECA-F235-43EA-92C4-8F75FAA6BE8C}" destId="{333A88E2-136D-447A-B994-FE96675837F0}" srcOrd="0" destOrd="0" presId="urn:microsoft.com/office/officeart/2005/8/layout/default"/>
    <dgm:cxn modelId="{706DA21D-2E8C-4A5A-8C1D-DCA8C250CD11}" srcId="{2E4D4675-8975-49F5-A035-B2983B217827}" destId="{AB77AFF8-F83D-4B0A-860D-F4DBD2818AFF}" srcOrd="10" destOrd="0" parTransId="{23EB2C14-08F9-4316-89D3-E416F1525554}" sibTransId="{BF3E7E2F-ADB6-4003-A1D7-53B2E3CBBF6D}"/>
    <dgm:cxn modelId="{65CE2E20-B3B4-4655-A5D2-79ED75211898}" type="presOf" srcId="{640535D5-5272-4788-9A60-47699CF81070}" destId="{F99FC4FC-A8D1-4594-A419-74EE39C9FD00}" srcOrd="0" destOrd="0" presId="urn:microsoft.com/office/officeart/2005/8/layout/default"/>
    <dgm:cxn modelId="{21034823-5C5E-4D15-879A-DFBBB5E7E673}" srcId="{2E4D4675-8975-49F5-A035-B2983B217827}" destId="{4ADEB989-8611-4E86-B321-0026DA7EBE3C}" srcOrd="11" destOrd="0" parTransId="{F1476C20-0108-4AB1-BDBF-1225BB92DBFB}" sibTransId="{F05595E9-C0DF-4C94-AEC7-E974DA492AFC}"/>
    <dgm:cxn modelId="{A5CFA93E-06E4-4736-B9F9-582EF3515A41}" srcId="{2E4D4675-8975-49F5-A035-B2983B217827}" destId="{4B9D3DA7-CC05-458A-BEE3-2F18F0712175}" srcOrd="7" destOrd="0" parTransId="{643CFF78-9988-48F3-9FEF-D0C94E2F8944}" sibTransId="{9969E00C-8A89-47D4-A370-8DFB08365F08}"/>
    <dgm:cxn modelId="{15FD6C5B-6566-48C4-A71C-E901EB8162D1}" srcId="{2E4D4675-8975-49F5-A035-B2983B217827}" destId="{8B78C0A4-82C1-4933-ACCD-C88676A481F8}" srcOrd="1" destOrd="0" parTransId="{379CE5E5-BCB2-407F-808A-118EA8717C72}" sibTransId="{FF6F0061-D9E4-4B6F-B2D3-1A83BEBEB5A0}"/>
    <dgm:cxn modelId="{BECA1E71-6903-4794-8B87-F591486731DD}" type="presOf" srcId="{2957A056-B53E-4807-B595-69D38F87F7E3}" destId="{4B80B468-E0BF-4C81-BE3B-385EAA78BFB2}" srcOrd="0" destOrd="0" presId="urn:microsoft.com/office/officeart/2005/8/layout/default"/>
    <dgm:cxn modelId="{8F07CE73-92C2-42C0-A368-BDCC778F4108}" type="presOf" srcId="{4B9D3DA7-CC05-458A-BEE3-2F18F0712175}" destId="{C941202A-82AB-465F-BE84-387A47FB890F}" srcOrd="0" destOrd="0" presId="urn:microsoft.com/office/officeart/2005/8/layout/default"/>
    <dgm:cxn modelId="{0D6F5957-57EF-41F4-9383-943B9E30D638}" type="presOf" srcId="{900507E0-897D-41BE-888D-7ED478E66A38}" destId="{ADEB8CD3-064C-4C2D-8B25-B88B38F25F05}" srcOrd="0" destOrd="0" presId="urn:microsoft.com/office/officeart/2005/8/layout/default"/>
    <dgm:cxn modelId="{6F27B77E-5546-498A-9498-56DBB93D093C}" srcId="{2E4D4675-8975-49F5-A035-B2983B217827}" destId="{C6B37F13-0895-4574-841F-EB2E1BC9B13C}" srcOrd="5" destOrd="0" parTransId="{5D8D354E-5637-4FA4-A0CD-4AA3EB080E3A}" sibTransId="{5A6E104F-DE7E-47B8-AB2D-71D68104654A}"/>
    <dgm:cxn modelId="{BD345881-D63D-4719-8440-EE99B9CA24D0}" srcId="{2E4D4675-8975-49F5-A035-B2983B217827}" destId="{49D25A7E-9916-41C3-9655-B510B0F2A752}" srcOrd="3" destOrd="0" parTransId="{B310527F-F009-4642-B282-D66DADC8F983}" sibTransId="{8699CB5B-FBCE-4726-A8EC-2A2386FEE55E}"/>
    <dgm:cxn modelId="{06F91984-1D5A-4C55-854B-76FED5DC8688}" type="presOf" srcId="{F697A0D7-FDD1-4AF0-A784-6DC335B97968}" destId="{C942FC38-032F-41A9-9030-8D7483620E35}" srcOrd="0" destOrd="0" presId="urn:microsoft.com/office/officeart/2005/8/layout/default"/>
    <dgm:cxn modelId="{2AF2EA8A-3761-45B5-B7B3-795A82FC8514}" srcId="{2E4D4675-8975-49F5-A035-B2983B217827}" destId="{B3428ECA-F235-43EA-92C4-8F75FAA6BE8C}" srcOrd="2" destOrd="0" parTransId="{A806B831-193E-48E8-B52B-BFF837798D32}" sibTransId="{C7AE896B-B91C-494F-B283-BCFB7132D33E}"/>
    <dgm:cxn modelId="{442B7F8D-4444-4F7C-9007-F1D41B968054}" type="presOf" srcId="{2373A62F-6BEC-4D99-AB99-504959873F76}" destId="{0BD6BEA7-A9FB-49D6-8258-36D650F4DE4D}" srcOrd="0" destOrd="0" presId="urn:microsoft.com/office/officeart/2005/8/layout/default"/>
    <dgm:cxn modelId="{D7CFCF8D-791D-468C-B2C2-773857B352E4}" type="presOf" srcId="{2E4D4675-8975-49F5-A035-B2983B217827}" destId="{78FD0701-424E-4F28-9069-F852AA6FB386}" srcOrd="0" destOrd="0" presId="urn:microsoft.com/office/officeart/2005/8/layout/default"/>
    <dgm:cxn modelId="{C70518A1-32AC-4582-8D69-C3446C983799}" type="presOf" srcId="{AB77AFF8-F83D-4B0A-860D-F4DBD2818AFF}" destId="{9F921AD6-702A-408A-B240-9B2704770C80}" srcOrd="0" destOrd="0" presId="urn:microsoft.com/office/officeart/2005/8/layout/default"/>
    <dgm:cxn modelId="{0EAE70AB-D83A-4531-ACAF-89C211455EBB}" srcId="{2E4D4675-8975-49F5-A035-B2983B217827}" destId="{2373A62F-6BEC-4D99-AB99-504959873F76}" srcOrd="0" destOrd="0" parTransId="{65BC0CAA-1040-4FCC-A2E6-DE4C000DC4F0}" sibTransId="{DB4E92D5-66E3-435C-B2AB-ABC89BF4CBD4}"/>
    <dgm:cxn modelId="{A3AEF0AB-E285-442A-B20C-0C2B4A43A428}" type="presOf" srcId="{4ADEB989-8611-4E86-B321-0026DA7EBE3C}" destId="{74254D83-E07A-4C1F-8FE1-323E91078EA8}" srcOrd="0" destOrd="0" presId="urn:microsoft.com/office/officeart/2005/8/layout/default"/>
    <dgm:cxn modelId="{1F4234BC-3903-4730-880C-BBF67E312CB6}" type="presOf" srcId="{8B78C0A4-82C1-4933-ACCD-C88676A481F8}" destId="{1C1779E7-0C83-42E5-A2AC-F9B766730EFF}" srcOrd="0" destOrd="0" presId="urn:microsoft.com/office/officeart/2005/8/layout/default"/>
    <dgm:cxn modelId="{90E6F6BE-239B-4BA3-A15F-BCB0FC80E21B}" type="presOf" srcId="{C6B37F13-0895-4574-841F-EB2E1BC9B13C}" destId="{FF25F8C0-4CD2-4634-AB6A-ADD4335C86E4}" srcOrd="0" destOrd="0" presId="urn:microsoft.com/office/officeart/2005/8/layout/default"/>
    <dgm:cxn modelId="{2FE252DE-6F4C-4029-80EC-F0730358877E}" srcId="{2E4D4675-8975-49F5-A035-B2983B217827}" destId="{2957A056-B53E-4807-B595-69D38F87F7E3}" srcOrd="4" destOrd="0" parTransId="{9AA8CD12-0429-4943-928E-0C122D6FD4FC}" sibTransId="{6DFE0F87-5E8D-4E15-B362-81381E7E7998}"/>
    <dgm:cxn modelId="{23C5B0B0-3B73-47F2-AE51-B4124C8D4B82}" type="presParOf" srcId="{78FD0701-424E-4F28-9069-F852AA6FB386}" destId="{0BD6BEA7-A9FB-49D6-8258-36D650F4DE4D}" srcOrd="0" destOrd="0" presId="urn:microsoft.com/office/officeart/2005/8/layout/default"/>
    <dgm:cxn modelId="{E7744C8F-8AC1-46AF-B5C1-B6B9410DA2F2}" type="presParOf" srcId="{78FD0701-424E-4F28-9069-F852AA6FB386}" destId="{C23999D8-9AE1-4126-AE58-5744490D19AC}" srcOrd="1" destOrd="0" presId="urn:microsoft.com/office/officeart/2005/8/layout/default"/>
    <dgm:cxn modelId="{D0C25EA7-7820-43D4-A6A0-666EA642EC18}" type="presParOf" srcId="{78FD0701-424E-4F28-9069-F852AA6FB386}" destId="{1C1779E7-0C83-42E5-A2AC-F9B766730EFF}" srcOrd="2" destOrd="0" presId="urn:microsoft.com/office/officeart/2005/8/layout/default"/>
    <dgm:cxn modelId="{81670808-63C8-46FC-BA19-1D29F8F893FA}" type="presParOf" srcId="{78FD0701-424E-4F28-9069-F852AA6FB386}" destId="{F3AA5141-F110-41F2-97D0-1569983BFD86}" srcOrd="3" destOrd="0" presId="urn:microsoft.com/office/officeart/2005/8/layout/default"/>
    <dgm:cxn modelId="{9EB47814-8202-433B-BCEC-2A7562C930B5}" type="presParOf" srcId="{78FD0701-424E-4F28-9069-F852AA6FB386}" destId="{333A88E2-136D-447A-B994-FE96675837F0}" srcOrd="4" destOrd="0" presId="urn:microsoft.com/office/officeart/2005/8/layout/default"/>
    <dgm:cxn modelId="{32308EEB-1681-4F03-AFB4-43D6A276A791}" type="presParOf" srcId="{78FD0701-424E-4F28-9069-F852AA6FB386}" destId="{37AA769F-E211-4801-82F5-62A02DCB226B}" srcOrd="5" destOrd="0" presId="urn:microsoft.com/office/officeart/2005/8/layout/default"/>
    <dgm:cxn modelId="{DB3F9009-5022-4C4D-953B-ADBB48BA9031}" type="presParOf" srcId="{78FD0701-424E-4F28-9069-F852AA6FB386}" destId="{F5E7CAB7-C20E-4529-B196-8352FCB01362}" srcOrd="6" destOrd="0" presId="urn:microsoft.com/office/officeart/2005/8/layout/default"/>
    <dgm:cxn modelId="{781CF390-2D7E-4A8F-B212-473F708AB21A}" type="presParOf" srcId="{78FD0701-424E-4F28-9069-F852AA6FB386}" destId="{61C834D6-04CB-4D5F-9BB8-5062EA77F6C8}" srcOrd="7" destOrd="0" presId="urn:microsoft.com/office/officeart/2005/8/layout/default"/>
    <dgm:cxn modelId="{812CA7D8-7DCB-4E2C-9E49-1F9AF15F1F25}" type="presParOf" srcId="{78FD0701-424E-4F28-9069-F852AA6FB386}" destId="{4B80B468-E0BF-4C81-BE3B-385EAA78BFB2}" srcOrd="8" destOrd="0" presId="urn:microsoft.com/office/officeart/2005/8/layout/default"/>
    <dgm:cxn modelId="{F646F68D-89D4-4ADE-BA4C-27B314A8683E}" type="presParOf" srcId="{78FD0701-424E-4F28-9069-F852AA6FB386}" destId="{8465B748-55E5-4C3B-A32B-A110921FC0E9}" srcOrd="9" destOrd="0" presId="urn:microsoft.com/office/officeart/2005/8/layout/default"/>
    <dgm:cxn modelId="{5E205884-0F1F-4EAF-BD2E-1163738EA118}" type="presParOf" srcId="{78FD0701-424E-4F28-9069-F852AA6FB386}" destId="{FF25F8C0-4CD2-4634-AB6A-ADD4335C86E4}" srcOrd="10" destOrd="0" presId="urn:microsoft.com/office/officeart/2005/8/layout/default"/>
    <dgm:cxn modelId="{F603B949-FE12-4129-87CA-256EA887BB19}" type="presParOf" srcId="{78FD0701-424E-4F28-9069-F852AA6FB386}" destId="{4A0AE066-2EDB-4FDB-B7B9-4FCFDD88D6B0}" srcOrd="11" destOrd="0" presId="urn:microsoft.com/office/officeart/2005/8/layout/default"/>
    <dgm:cxn modelId="{E235077B-08CE-4AEF-ABA3-9B3DAEF2090B}" type="presParOf" srcId="{78FD0701-424E-4F28-9069-F852AA6FB386}" destId="{C942FC38-032F-41A9-9030-8D7483620E35}" srcOrd="12" destOrd="0" presId="urn:microsoft.com/office/officeart/2005/8/layout/default"/>
    <dgm:cxn modelId="{6B2AF130-8993-498B-A8C0-869EB756A571}" type="presParOf" srcId="{78FD0701-424E-4F28-9069-F852AA6FB386}" destId="{5FBD64BF-CF6E-4683-AFFD-9DFD0106F3D1}" srcOrd="13" destOrd="0" presId="urn:microsoft.com/office/officeart/2005/8/layout/default"/>
    <dgm:cxn modelId="{EB11921A-5915-4F2F-9997-6AA8527EAD89}" type="presParOf" srcId="{78FD0701-424E-4F28-9069-F852AA6FB386}" destId="{C941202A-82AB-465F-BE84-387A47FB890F}" srcOrd="14" destOrd="0" presId="urn:microsoft.com/office/officeart/2005/8/layout/default"/>
    <dgm:cxn modelId="{B06537B8-AFEA-493C-8E74-6DD5B86F7333}" type="presParOf" srcId="{78FD0701-424E-4F28-9069-F852AA6FB386}" destId="{44BEFAD3-1AE0-4AA9-8A31-1C10788A0155}" srcOrd="15" destOrd="0" presId="urn:microsoft.com/office/officeart/2005/8/layout/default"/>
    <dgm:cxn modelId="{86B796F8-C9E3-4C82-8875-5BDEA8BE691C}" type="presParOf" srcId="{78FD0701-424E-4F28-9069-F852AA6FB386}" destId="{ADEB8CD3-064C-4C2D-8B25-B88B38F25F05}" srcOrd="16" destOrd="0" presId="urn:microsoft.com/office/officeart/2005/8/layout/default"/>
    <dgm:cxn modelId="{D923047D-7397-4D73-AE03-D46049447495}" type="presParOf" srcId="{78FD0701-424E-4F28-9069-F852AA6FB386}" destId="{A1E26B55-0317-49AE-9735-6CAFC7BE9DF1}" srcOrd="17" destOrd="0" presId="urn:microsoft.com/office/officeart/2005/8/layout/default"/>
    <dgm:cxn modelId="{0050580E-0F49-4403-BA27-E09615450D15}" type="presParOf" srcId="{78FD0701-424E-4F28-9069-F852AA6FB386}" destId="{F99FC4FC-A8D1-4594-A419-74EE39C9FD00}" srcOrd="18" destOrd="0" presId="urn:microsoft.com/office/officeart/2005/8/layout/default"/>
    <dgm:cxn modelId="{32B360A1-FDBC-4E90-A369-E51A4A8E18DB}" type="presParOf" srcId="{78FD0701-424E-4F28-9069-F852AA6FB386}" destId="{0C7DEFEA-8FA3-454C-9D8A-8713A821F3A8}" srcOrd="19" destOrd="0" presId="urn:microsoft.com/office/officeart/2005/8/layout/default"/>
    <dgm:cxn modelId="{F0C3834B-EA01-4666-B5DF-9E6FFB28A0CA}" type="presParOf" srcId="{78FD0701-424E-4F28-9069-F852AA6FB386}" destId="{9F921AD6-702A-408A-B240-9B2704770C80}" srcOrd="20" destOrd="0" presId="urn:microsoft.com/office/officeart/2005/8/layout/default"/>
    <dgm:cxn modelId="{75977CF9-22CF-4203-A25E-4360CA2BB0C4}" type="presParOf" srcId="{78FD0701-424E-4F28-9069-F852AA6FB386}" destId="{39D03C6B-4EB6-401A-8FE2-4B843186E58A}" srcOrd="21" destOrd="0" presId="urn:microsoft.com/office/officeart/2005/8/layout/default"/>
    <dgm:cxn modelId="{7901B013-BA06-44C9-9CA4-60396A95AD67}" type="presParOf" srcId="{78FD0701-424E-4F28-9069-F852AA6FB386}" destId="{74254D83-E07A-4C1F-8FE1-323E91078EA8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5D40D7-4566-4137-912A-1189D21818A7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AD17F7F4-717C-4934-B9DD-4BB88E461B21}">
      <dgm:prSet phldrT="[Text]"/>
      <dgm:spPr/>
      <dgm:t>
        <a:bodyPr/>
        <a:lstStyle/>
        <a:p>
          <a:pPr latinLnBrk="1"/>
          <a:r>
            <a:rPr lang="en-US" altLang="ko-KR" dirty="0">
              <a:latin typeface="Gill Sans MT" panose="020B0502020104020203" pitchFamily="34" charset="0"/>
            </a:rPr>
            <a:t>Fluid stage</a:t>
          </a:r>
          <a:endParaRPr lang="ko-KR" altLang="en-US" dirty="0">
            <a:latin typeface="Gill Sans MT" panose="020B0502020104020203" pitchFamily="34" charset="0"/>
          </a:endParaRPr>
        </a:p>
      </dgm:t>
    </dgm:pt>
    <dgm:pt modelId="{3A9FC2B2-C1BF-44F5-8CB3-8B8CE9086FF6}" type="parTrans" cxnId="{B042F923-8215-4B5F-900A-837BFB1FC68E}">
      <dgm:prSet/>
      <dgm:spPr/>
      <dgm:t>
        <a:bodyPr/>
        <a:lstStyle/>
        <a:p>
          <a:pPr latinLnBrk="1"/>
          <a:endParaRPr lang="ko-KR" altLang="en-US">
            <a:latin typeface="Gill Sans MT" panose="020B0502020104020203" pitchFamily="34" charset="0"/>
          </a:endParaRPr>
        </a:p>
      </dgm:t>
    </dgm:pt>
    <dgm:pt modelId="{CE26B06E-1770-429A-8064-EC165127184A}" type="sibTrans" cxnId="{B042F923-8215-4B5F-900A-837BFB1FC68E}">
      <dgm:prSet/>
      <dgm:spPr/>
      <dgm:t>
        <a:bodyPr/>
        <a:lstStyle/>
        <a:p>
          <a:pPr latinLnBrk="1"/>
          <a:endParaRPr lang="ko-KR" altLang="en-US">
            <a:latin typeface="Gill Sans MT" panose="020B0502020104020203" pitchFamily="34" charset="0"/>
          </a:endParaRPr>
        </a:p>
      </dgm:t>
    </dgm:pt>
    <dgm:pt modelId="{9F1C6A74-A7F0-458E-8335-560E4965EF0B}">
      <dgm:prSet phldrT="[Text]"/>
      <dgm:spPr/>
      <dgm:t>
        <a:bodyPr/>
        <a:lstStyle/>
        <a:p>
          <a:pPr latinLnBrk="1"/>
          <a:r>
            <a:rPr lang="en-US" altLang="ko-KR" dirty="0">
              <a:latin typeface="Gill Sans MT" panose="020B0502020104020203" pitchFamily="34" charset="0"/>
            </a:rPr>
            <a:t>Transitional stage</a:t>
          </a:r>
          <a:endParaRPr lang="ko-KR" altLang="en-US" dirty="0">
            <a:latin typeface="Gill Sans MT" panose="020B0502020104020203" pitchFamily="34" charset="0"/>
          </a:endParaRPr>
        </a:p>
      </dgm:t>
    </dgm:pt>
    <dgm:pt modelId="{E8B20438-B837-4AC7-8A6E-AC7E828EC67C}" type="parTrans" cxnId="{56FB2683-1F80-432F-8689-B750DE2F9A3E}">
      <dgm:prSet/>
      <dgm:spPr/>
      <dgm:t>
        <a:bodyPr/>
        <a:lstStyle/>
        <a:p>
          <a:pPr latinLnBrk="1"/>
          <a:endParaRPr lang="ko-KR" altLang="en-US">
            <a:latin typeface="Gill Sans MT" panose="020B0502020104020203" pitchFamily="34" charset="0"/>
          </a:endParaRPr>
        </a:p>
      </dgm:t>
    </dgm:pt>
    <dgm:pt modelId="{02A1A826-EBEF-4283-A812-A7E487AA2F96}" type="sibTrans" cxnId="{56FB2683-1F80-432F-8689-B750DE2F9A3E}">
      <dgm:prSet/>
      <dgm:spPr/>
      <dgm:t>
        <a:bodyPr/>
        <a:lstStyle/>
        <a:p>
          <a:pPr latinLnBrk="1"/>
          <a:endParaRPr lang="ko-KR" altLang="en-US">
            <a:latin typeface="Gill Sans MT" panose="020B0502020104020203" pitchFamily="34" charset="0"/>
          </a:endParaRPr>
        </a:p>
      </dgm:t>
    </dgm:pt>
    <dgm:pt modelId="{7BF9C8F0-A6D9-4CF7-AA4E-95B2CA634F94}">
      <dgm:prSet phldrT="[Text]"/>
      <dgm:spPr/>
      <dgm:t>
        <a:bodyPr/>
        <a:lstStyle/>
        <a:p>
          <a:pPr latinLnBrk="1"/>
          <a:r>
            <a:rPr lang="en-US" altLang="ko-KR" dirty="0">
              <a:latin typeface="Gill Sans MT" panose="020B0502020104020203" pitchFamily="34" charset="0"/>
            </a:rPr>
            <a:t>Specific stage</a:t>
          </a:r>
          <a:endParaRPr lang="ko-KR" altLang="en-US" dirty="0">
            <a:latin typeface="Gill Sans MT" panose="020B0502020104020203" pitchFamily="34" charset="0"/>
          </a:endParaRPr>
        </a:p>
      </dgm:t>
    </dgm:pt>
    <dgm:pt modelId="{85703481-5EEC-4461-90F8-5842EF3A10F1}" type="parTrans" cxnId="{32AB90F7-81C5-4EB8-904E-89D16D42D2C7}">
      <dgm:prSet/>
      <dgm:spPr/>
      <dgm:t>
        <a:bodyPr/>
        <a:lstStyle/>
        <a:p>
          <a:pPr latinLnBrk="1"/>
          <a:endParaRPr lang="ko-KR" altLang="en-US">
            <a:latin typeface="Gill Sans MT" panose="020B0502020104020203" pitchFamily="34" charset="0"/>
          </a:endParaRPr>
        </a:p>
      </dgm:t>
    </dgm:pt>
    <dgm:pt modelId="{BF97EC8B-78CE-4F9C-81A7-909EF42904FE}" type="sibTrans" cxnId="{32AB90F7-81C5-4EB8-904E-89D16D42D2C7}">
      <dgm:prSet/>
      <dgm:spPr/>
      <dgm:t>
        <a:bodyPr/>
        <a:lstStyle/>
        <a:p>
          <a:pPr latinLnBrk="1"/>
          <a:endParaRPr lang="ko-KR" altLang="en-US">
            <a:latin typeface="Gill Sans MT" panose="020B0502020104020203" pitchFamily="34" charset="0"/>
          </a:endParaRPr>
        </a:p>
      </dgm:t>
    </dgm:pt>
    <dgm:pt modelId="{5D254C13-1351-4C08-BF41-2757162AF5BC}" type="pres">
      <dgm:prSet presAssocID="{1B5D40D7-4566-4137-912A-1189D21818A7}" presName="Name0" presStyleCnt="0">
        <dgm:presLayoutVars>
          <dgm:dir/>
          <dgm:resizeHandles val="exact"/>
        </dgm:presLayoutVars>
      </dgm:prSet>
      <dgm:spPr/>
    </dgm:pt>
    <dgm:pt modelId="{7837652B-B154-4002-B50B-ACC291E9F377}" type="pres">
      <dgm:prSet presAssocID="{AD17F7F4-717C-4934-B9DD-4BB88E461B21}" presName="node" presStyleLbl="node1" presStyleIdx="0" presStyleCnt="3">
        <dgm:presLayoutVars>
          <dgm:bulletEnabled val="1"/>
        </dgm:presLayoutVars>
      </dgm:prSet>
      <dgm:spPr/>
    </dgm:pt>
    <dgm:pt modelId="{BFC2D9B1-B29A-4596-9395-9C29466E441B}" type="pres">
      <dgm:prSet presAssocID="{CE26B06E-1770-429A-8064-EC165127184A}" presName="sibTrans" presStyleLbl="sibTrans2D1" presStyleIdx="0" presStyleCnt="2"/>
      <dgm:spPr/>
    </dgm:pt>
    <dgm:pt modelId="{E7CE5DE9-66CC-4871-9D05-974BFFB04B88}" type="pres">
      <dgm:prSet presAssocID="{CE26B06E-1770-429A-8064-EC165127184A}" presName="connectorText" presStyleLbl="sibTrans2D1" presStyleIdx="0" presStyleCnt="2"/>
      <dgm:spPr/>
    </dgm:pt>
    <dgm:pt modelId="{9B6E2C15-693A-4491-90A0-F256AD263BEC}" type="pres">
      <dgm:prSet presAssocID="{9F1C6A74-A7F0-458E-8335-560E4965EF0B}" presName="node" presStyleLbl="node1" presStyleIdx="1" presStyleCnt="3">
        <dgm:presLayoutVars>
          <dgm:bulletEnabled val="1"/>
        </dgm:presLayoutVars>
      </dgm:prSet>
      <dgm:spPr/>
    </dgm:pt>
    <dgm:pt modelId="{8A77A77F-553F-4A7A-A138-2ADC2C8DFABD}" type="pres">
      <dgm:prSet presAssocID="{02A1A826-EBEF-4283-A812-A7E487AA2F96}" presName="sibTrans" presStyleLbl="sibTrans2D1" presStyleIdx="1" presStyleCnt="2"/>
      <dgm:spPr/>
    </dgm:pt>
    <dgm:pt modelId="{C71A88A2-125C-4E94-9FED-8F48309532C8}" type="pres">
      <dgm:prSet presAssocID="{02A1A826-EBEF-4283-A812-A7E487AA2F96}" presName="connectorText" presStyleLbl="sibTrans2D1" presStyleIdx="1" presStyleCnt="2"/>
      <dgm:spPr/>
    </dgm:pt>
    <dgm:pt modelId="{EA3FAE59-8236-4DC0-AC47-0BC8A6D158AE}" type="pres">
      <dgm:prSet presAssocID="{7BF9C8F0-A6D9-4CF7-AA4E-95B2CA634F94}" presName="node" presStyleLbl="node1" presStyleIdx="2" presStyleCnt="3">
        <dgm:presLayoutVars>
          <dgm:bulletEnabled val="1"/>
        </dgm:presLayoutVars>
      </dgm:prSet>
      <dgm:spPr/>
    </dgm:pt>
  </dgm:ptLst>
  <dgm:cxnLst>
    <dgm:cxn modelId="{10F9FD01-E637-4A8A-86CA-C7148B1AD2C2}" type="presOf" srcId="{9F1C6A74-A7F0-458E-8335-560E4965EF0B}" destId="{9B6E2C15-693A-4491-90A0-F256AD263BEC}" srcOrd="0" destOrd="0" presId="urn:microsoft.com/office/officeart/2005/8/layout/process1"/>
    <dgm:cxn modelId="{3748390A-8DC6-42DA-AD46-D4402B0EE0B8}" type="presOf" srcId="{CE26B06E-1770-429A-8064-EC165127184A}" destId="{BFC2D9B1-B29A-4596-9395-9C29466E441B}" srcOrd="0" destOrd="0" presId="urn:microsoft.com/office/officeart/2005/8/layout/process1"/>
    <dgm:cxn modelId="{2E69870C-5A26-4DF7-8510-7479D404705D}" type="presOf" srcId="{7BF9C8F0-A6D9-4CF7-AA4E-95B2CA634F94}" destId="{EA3FAE59-8236-4DC0-AC47-0BC8A6D158AE}" srcOrd="0" destOrd="0" presId="urn:microsoft.com/office/officeart/2005/8/layout/process1"/>
    <dgm:cxn modelId="{52C29A14-EC9A-4EF1-A6C2-2D150F08688E}" type="presOf" srcId="{1B5D40D7-4566-4137-912A-1189D21818A7}" destId="{5D254C13-1351-4C08-BF41-2757162AF5BC}" srcOrd="0" destOrd="0" presId="urn:microsoft.com/office/officeart/2005/8/layout/process1"/>
    <dgm:cxn modelId="{B042F923-8215-4B5F-900A-837BFB1FC68E}" srcId="{1B5D40D7-4566-4137-912A-1189D21818A7}" destId="{AD17F7F4-717C-4934-B9DD-4BB88E461B21}" srcOrd="0" destOrd="0" parTransId="{3A9FC2B2-C1BF-44F5-8CB3-8B8CE9086FF6}" sibTransId="{CE26B06E-1770-429A-8064-EC165127184A}"/>
    <dgm:cxn modelId="{D6434A48-B86A-46E3-A6DA-E7EE1CF26BF7}" type="presOf" srcId="{AD17F7F4-717C-4934-B9DD-4BB88E461B21}" destId="{7837652B-B154-4002-B50B-ACC291E9F377}" srcOrd="0" destOrd="0" presId="urn:microsoft.com/office/officeart/2005/8/layout/process1"/>
    <dgm:cxn modelId="{56FB2683-1F80-432F-8689-B750DE2F9A3E}" srcId="{1B5D40D7-4566-4137-912A-1189D21818A7}" destId="{9F1C6A74-A7F0-458E-8335-560E4965EF0B}" srcOrd="1" destOrd="0" parTransId="{E8B20438-B837-4AC7-8A6E-AC7E828EC67C}" sibTransId="{02A1A826-EBEF-4283-A812-A7E487AA2F96}"/>
    <dgm:cxn modelId="{E5E757A1-A4B1-4555-8E4E-FC93B779B0CA}" type="presOf" srcId="{02A1A826-EBEF-4283-A812-A7E487AA2F96}" destId="{8A77A77F-553F-4A7A-A138-2ADC2C8DFABD}" srcOrd="0" destOrd="0" presId="urn:microsoft.com/office/officeart/2005/8/layout/process1"/>
    <dgm:cxn modelId="{E9E91AA5-5546-442C-A3DE-67B66DD5F8BC}" type="presOf" srcId="{CE26B06E-1770-429A-8064-EC165127184A}" destId="{E7CE5DE9-66CC-4871-9D05-974BFFB04B88}" srcOrd="1" destOrd="0" presId="urn:microsoft.com/office/officeart/2005/8/layout/process1"/>
    <dgm:cxn modelId="{32AB90F7-81C5-4EB8-904E-89D16D42D2C7}" srcId="{1B5D40D7-4566-4137-912A-1189D21818A7}" destId="{7BF9C8F0-A6D9-4CF7-AA4E-95B2CA634F94}" srcOrd="2" destOrd="0" parTransId="{85703481-5EEC-4461-90F8-5842EF3A10F1}" sibTransId="{BF97EC8B-78CE-4F9C-81A7-909EF42904FE}"/>
    <dgm:cxn modelId="{4AF30FFF-B2CE-441D-98DD-E5D332EDC4B3}" type="presOf" srcId="{02A1A826-EBEF-4283-A812-A7E487AA2F96}" destId="{C71A88A2-125C-4E94-9FED-8F48309532C8}" srcOrd="1" destOrd="0" presId="urn:microsoft.com/office/officeart/2005/8/layout/process1"/>
    <dgm:cxn modelId="{C4BEA24A-B415-4156-8094-261BB2B607DF}" type="presParOf" srcId="{5D254C13-1351-4C08-BF41-2757162AF5BC}" destId="{7837652B-B154-4002-B50B-ACC291E9F377}" srcOrd="0" destOrd="0" presId="urn:microsoft.com/office/officeart/2005/8/layout/process1"/>
    <dgm:cxn modelId="{B7DD2B01-4EC5-4B9B-9079-DFA77F5DB0F7}" type="presParOf" srcId="{5D254C13-1351-4C08-BF41-2757162AF5BC}" destId="{BFC2D9B1-B29A-4596-9395-9C29466E441B}" srcOrd="1" destOrd="0" presId="urn:microsoft.com/office/officeart/2005/8/layout/process1"/>
    <dgm:cxn modelId="{3ED4A004-8565-4398-8E76-405A24510101}" type="presParOf" srcId="{BFC2D9B1-B29A-4596-9395-9C29466E441B}" destId="{E7CE5DE9-66CC-4871-9D05-974BFFB04B88}" srcOrd="0" destOrd="0" presId="urn:microsoft.com/office/officeart/2005/8/layout/process1"/>
    <dgm:cxn modelId="{4D41ADE1-D0F2-4CDC-B7FC-7B8E989EB123}" type="presParOf" srcId="{5D254C13-1351-4C08-BF41-2757162AF5BC}" destId="{9B6E2C15-693A-4491-90A0-F256AD263BEC}" srcOrd="2" destOrd="0" presId="urn:microsoft.com/office/officeart/2005/8/layout/process1"/>
    <dgm:cxn modelId="{1AC11F20-CD37-4AB7-94BB-1C6BE2EE5238}" type="presParOf" srcId="{5D254C13-1351-4C08-BF41-2757162AF5BC}" destId="{8A77A77F-553F-4A7A-A138-2ADC2C8DFABD}" srcOrd="3" destOrd="0" presId="urn:microsoft.com/office/officeart/2005/8/layout/process1"/>
    <dgm:cxn modelId="{155E9412-E5DD-4D2A-9082-B7C40CE406E4}" type="presParOf" srcId="{8A77A77F-553F-4A7A-A138-2ADC2C8DFABD}" destId="{C71A88A2-125C-4E94-9FED-8F48309532C8}" srcOrd="0" destOrd="0" presId="urn:microsoft.com/office/officeart/2005/8/layout/process1"/>
    <dgm:cxn modelId="{65AB0DF7-A59E-4DAC-A355-A6B79BD74C40}" type="presParOf" srcId="{5D254C13-1351-4C08-BF41-2757162AF5BC}" destId="{EA3FAE59-8236-4DC0-AC47-0BC8A6D158A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6BEA7-A9FB-49D6-8258-36D650F4DE4D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 pitchFamily="34" charset="0"/>
            </a:rPr>
            <a:t>Automobile</a:t>
          </a:r>
        </a:p>
      </dsp:txBody>
      <dsp:txXfrm>
        <a:off x="582645" y="1178"/>
        <a:ext cx="2174490" cy="1304694"/>
      </dsp:txXfrm>
    </dsp:sp>
    <dsp:sp modelId="{1C1779E7-0C83-42E5-A2AC-F9B766730EFF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 pitchFamily="34" charset="0"/>
            </a:rPr>
            <a:t>Internet</a:t>
          </a:r>
        </a:p>
      </dsp:txBody>
      <dsp:txXfrm>
        <a:off x="2974584" y="1178"/>
        <a:ext cx="2174490" cy="1304694"/>
      </dsp:txXfrm>
    </dsp:sp>
    <dsp:sp modelId="{333A88E2-136D-447A-B994-FE96675837F0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 pitchFamily="34" charset="0"/>
            </a:rPr>
            <a:t>Highways</a:t>
          </a:r>
        </a:p>
      </dsp:txBody>
      <dsp:txXfrm>
        <a:off x="5366524" y="1178"/>
        <a:ext cx="2174490" cy="1304694"/>
      </dsp:txXfrm>
    </dsp:sp>
    <dsp:sp modelId="{F5E7CAB7-C20E-4529-B196-8352FCB01362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 pitchFamily="34" charset="0"/>
            </a:rPr>
            <a:t>Laser &amp; fiber optics</a:t>
          </a:r>
        </a:p>
      </dsp:txBody>
      <dsp:txXfrm>
        <a:off x="7758464" y="1178"/>
        <a:ext cx="2174490" cy="1304694"/>
      </dsp:txXfrm>
    </dsp:sp>
    <dsp:sp modelId="{4B80B468-E0BF-4C81-BE3B-385EAA78BFB2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 pitchFamily="34" charset="0"/>
            </a:rPr>
            <a:t>Airplane</a:t>
          </a:r>
        </a:p>
      </dsp:txBody>
      <dsp:txXfrm>
        <a:off x="582645" y="1523321"/>
        <a:ext cx="2174490" cy="1304694"/>
      </dsp:txXfrm>
    </dsp:sp>
    <dsp:sp modelId="{FF25F8C0-4CD2-4634-AB6A-ADD4335C86E4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 pitchFamily="34" charset="0"/>
            </a:rPr>
            <a:t>Household appliances</a:t>
          </a:r>
        </a:p>
      </dsp:txBody>
      <dsp:txXfrm>
        <a:off x="2974584" y="1523321"/>
        <a:ext cx="2174490" cy="1304694"/>
      </dsp:txXfrm>
    </dsp:sp>
    <dsp:sp modelId="{C942FC38-032F-41A9-9030-8D7483620E35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 pitchFamily="34" charset="0"/>
            </a:rPr>
            <a:t>Telephone</a:t>
          </a:r>
        </a:p>
      </dsp:txBody>
      <dsp:txXfrm>
        <a:off x="5366524" y="1523321"/>
        <a:ext cx="2174490" cy="1304694"/>
      </dsp:txXfrm>
    </dsp:sp>
    <dsp:sp modelId="{C941202A-82AB-465F-BE84-387A47FB890F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 pitchFamily="34" charset="0"/>
            </a:rPr>
            <a:t>Electrification</a:t>
          </a:r>
        </a:p>
      </dsp:txBody>
      <dsp:txXfrm>
        <a:off x="7758464" y="1523321"/>
        <a:ext cx="2174490" cy="1304694"/>
      </dsp:txXfrm>
    </dsp:sp>
    <dsp:sp modelId="{ADEB8CD3-064C-4C2D-8B25-B88B38F25F05}">
      <dsp:nvSpPr>
        <dsp:cNvPr id="0" name=""/>
        <dsp:cNvSpPr/>
      </dsp:nvSpPr>
      <dsp:spPr>
        <a:xfrm>
          <a:off x="582645" y="3045465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 pitchFamily="34" charset="0"/>
            </a:rPr>
            <a:t>Nuclear technologies</a:t>
          </a:r>
        </a:p>
      </dsp:txBody>
      <dsp:txXfrm>
        <a:off x="582645" y="3045465"/>
        <a:ext cx="2174490" cy="1304694"/>
      </dsp:txXfrm>
    </dsp:sp>
    <dsp:sp modelId="{F99FC4FC-A8D1-4594-A419-74EE39C9FD00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 pitchFamily="34" charset="0"/>
            </a:rPr>
            <a:t>Water supply</a:t>
          </a:r>
        </a:p>
      </dsp:txBody>
      <dsp:txXfrm>
        <a:off x="2974584" y="3045465"/>
        <a:ext cx="2174490" cy="1304694"/>
      </dsp:txXfrm>
    </dsp:sp>
    <dsp:sp modelId="{9F921AD6-702A-408A-B240-9B2704770C80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 pitchFamily="34" charset="0"/>
            </a:rPr>
            <a:t>Computers</a:t>
          </a:r>
        </a:p>
      </dsp:txBody>
      <dsp:txXfrm>
        <a:off x="5366524" y="3045465"/>
        <a:ext cx="2174490" cy="1304694"/>
      </dsp:txXfrm>
    </dsp:sp>
    <dsp:sp modelId="{74254D83-E07A-4C1F-8FE1-323E91078EA8}">
      <dsp:nvSpPr>
        <dsp:cNvPr id="0" name=""/>
        <dsp:cNvSpPr/>
      </dsp:nvSpPr>
      <dsp:spPr>
        <a:xfrm>
          <a:off x="7758464" y="3045465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 pitchFamily="34" charset="0"/>
            </a:rPr>
            <a:t>Air conditioner</a:t>
          </a:r>
        </a:p>
      </dsp:txBody>
      <dsp:txXfrm>
        <a:off x="7758464" y="3045465"/>
        <a:ext cx="2174490" cy="130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7652B-B154-4002-B50B-ACC291E9F377}">
      <dsp:nvSpPr>
        <dsp:cNvPr id="0" name=""/>
        <dsp:cNvSpPr/>
      </dsp:nvSpPr>
      <dsp:spPr>
        <a:xfrm>
          <a:off x="7143" y="0"/>
          <a:ext cx="2135187" cy="7630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>
              <a:latin typeface="Gill Sans MT" panose="020B0502020104020203" pitchFamily="34" charset="0"/>
            </a:rPr>
            <a:t>Fluid stage</a:t>
          </a:r>
          <a:endParaRPr lang="ko-KR" altLang="en-US" sz="2100" kern="1200" dirty="0">
            <a:latin typeface="Gill Sans MT" panose="020B0502020104020203" pitchFamily="34" charset="0"/>
          </a:endParaRPr>
        </a:p>
      </dsp:txBody>
      <dsp:txXfrm>
        <a:off x="29492" y="22349"/>
        <a:ext cx="2090489" cy="718361"/>
      </dsp:txXfrm>
    </dsp:sp>
    <dsp:sp modelId="{BFC2D9B1-B29A-4596-9395-9C29466E441B}">
      <dsp:nvSpPr>
        <dsp:cNvPr id="0" name=""/>
        <dsp:cNvSpPr/>
      </dsp:nvSpPr>
      <dsp:spPr>
        <a:xfrm>
          <a:off x="2355850" y="11676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>
            <a:latin typeface="Gill Sans MT" panose="020B0502020104020203" pitchFamily="34" charset="0"/>
          </a:endParaRPr>
        </a:p>
      </dsp:txBody>
      <dsp:txXfrm>
        <a:off x="2355850" y="222671"/>
        <a:ext cx="316861" cy="317716"/>
      </dsp:txXfrm>
    </dsp:sp>
    <dsp:sp modelId="{9B6E2C15-693A-4491-90A0-F256AD263BEC}">
      <dsp:nvSpPr>
        <dsp:cNvPr id="0" name=""/>
        <dsp:cNvSpPr/>
      </dsp:nvSpPr>
      <dsp:spPr>
        <a:xfrm>
          <a:off x="2996406" y="0"/>
          <a:ext cx="2135187" cy="7630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>
              <a:latin typeface="Gill Sans MT" panose="020B0502020104020203" pitchFamily="34" charset="0"/>
            </a:rPr>
            <a:t>Transitional stage</a:t>
          </a:r>
          <a:endParaRPr lang="ko-KR" altLang="en-US" sz="2100" kern="1200" dirty="0">
            <a:latin typeface="Gill Sans MT" panose="020B0502020104020203" pitchFamily="34" charset="0"/>
          </a:endParaRPr>
        </a:p>
      </dsp:txBody>
      <dsp:txXfrm>
        <a:off x="3018755" y="22349"/>
        <a:ext cx="2090489" cy="718361"/>
      </dsp:txXfrm>
    </dsp:sp>
    <dsp:sp modelId="{8A77A77F-553F-4A7A-A138-2ADC2C8DFABD}">
      <dsp:nvSpPr>
        <dsp:cNvPr id="0" name=""/>
        <dsp:cNvSpPr/>
      </dsp:nvSpPr>
      <dsp:spPr>
        <a:xfrm>
          <a:off x="5345112" y="11676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>
            <a:latin typeface="Gill Sans MT" panose="020B0502020104020203" pitchFamily="34" charset="0"/>
          </a:endParaRPr>
        </a:p>
      </dsp:txBody>
      <dsp:txXfrm>
        <a:off x="5345112" y="222671"/>
        <a:ext cx="316861" cy="317716"/>
      </dsp:txXfrm>
    </dsp:sp>
    <dsp:sp modelId="{EA3FAE59-8236-4DC0-AC47-0BC8A6D158AE}">
      <dsp:nvSpPr>
        <dsp:cNvPr id="0" name=""/>
        <dsp:cNvSpPr/>
      </dsp:nvSpPr>
      <dsp:spPr>
        <a:xfrm>
          <a:off x="5985668" y="0"/>
          <a:ext cx="2135187" cy="7630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>
              <a:latin typeface="Gill Sans MT" panose="020B0502020104020203" pitchFamily="34" charset="0"/>
            </a:rPr>
            <a:t>Specific stage</a:t>
          </a:r>
          <a:endParaRPr lang="ko-KR" altLang="en-US" sz="2100" kern="1200" dirty="0">
            <a:latin typeface="Gill Sans MT" panose="020B0502020104020203" pitchFamily="34" charset="0"/>
          </a:endParaRPr>
        </a:p>
      </dsp:txBody>
      <dsp:txXfrm>
        <a:off x="6008017" y="22349"/>
        <a:ext cx="2090489" cy="718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06DC-A66A-44CE-9A8A-BD92536E80A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EF380-4EF0-4351-9CC1-2C5E14F87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9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A02CB-A97F-48AB-B20E-D729376AA1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5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8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5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8564"/>
          </a:xfrm>
        </p:spPr>
        <p:txBody>
          <a:bodyPr>
            <a:normAutofit/>
          </a:bodyPr>
          <a:lstStyle>
            <a:lvl1pPr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289"/>
            <a:ext cx="10515600" cy="4641674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 sz="2500">
                <a:latin typeface="Gill Sans MT" panose="020B0502020104020203" pitchFamily="34" charset="0"/>
              </a:defRPr>
            </a:lvl2pPr>
            <a:lvl3pPr>
              <a:defRPr sz="2200"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3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6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9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5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A4605-F82D-4C35-A3B9-25AD4EA4E0E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reatachievement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NugRZGDbPF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Innovation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Some of this lecture is based on:</a:t>
            </a:r>
          </a:p>
          <a:p>
            <a:pPr lvl="0"/>
            <a:r>
              <a:rPr lang="en-US" dirty="0"/>
              <a:t>Salter &amp; </a:t>
            </a:r>
            <a:r>
              <a:rPr lang="en-US" dirty="0" err="1"/>
              <a:t>Alexy</a:t>
            </a:r>
            <a:r>
              <a:rPr lang="en-US" dirty="0"/>
              <a:t>. 2014. The Nature of Innovation. In </a:t>
            </a:r>
            <a:r>
              <a:rPr lang="en-US" i="1" dirty="0"/>
              <a:t>The Oxford Handbook of Innovation Management </a:t>
            </a:r>
            <a:r>
              <a:rPr lang="en-US" dirty="0"/>
              <a:t>(syllabus reading)</a:t>
            </a:r>
          </a:p>
        </p:txBody>
      </p:sp>
    </p:spTree>
    <p:extLst>
      <p:ext uri="{BB962C8B-B14F-4D97-AF65-F5344CB8AC3E}">
        <p14:creationId xmlns:p14="http://schemas.microsoft.com/office/powerpoint/2010/main" val="26820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 Top Engineering Feats of the 20</a:t>
            </a:r>
            <a:r>
              <a:rPr lang="en-US" baseline="30000" dirty="0"/>
              <a:t>th</a:t>
            </a:r>
            <a:r>
              <a:rPr lang="en-US" dirty="0"/>
              <a:t> Century (NAE)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1165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 Top Engineering Feats of the 20</a:t>
            </a:r>
            <a:r>
              <a:rPr lang="en-US" baseline="30000" dirty="0"/>
              <a:t>th</a:t>
            </a:r>
            <a:r>
              <a:rPr lang="en-US" dirty="0"/>
              <a:t> Century (NAE) </a:t>
            </a:r>
          </a:p>
        </p:txBody>
      </p:sp>
      <p:pic>
        <p:nvPicPr>
          <p:cNvPr id="5" name="Content Placeholder 4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157" y="1955015"/>
            <a:ext cx="11794077" cy="45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4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 of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Radical and revolutionary changes are rare and largely unknowable.</a:t>
            </a:r>
          </a:p>
          <a:p>
            <a:endParaRPr lang="en-US" dirty="0"/>
          </a:p>
          <a:p>
            <a:r>
              <a:rPr lang="en-US" dirty="0"/>
              <a:t>GPT (general purpose technologies) having a wide range of applications across different industries/sectors</a:t>
            </a:r>
          </a:p>
          <a:p>
            <a:pPr lvl="1"/>
            <a:r>
              <a:rPr lang="en-US" dirty="0"/>
              <a:t>Synthetic nitrogen (revolutionizing food production)</a:t>
            </a:r>
          </a:p>
          <a:p>
            <a:pPr lvl="1"/>
            <a:r>
              <a:rPr lang="en-US" dirty="0"/>
              <a:t>Information technology</a:t>
            </a:r>
          </a:p>
          <a:p>
            <a:pPr lvl="1"/>
            <a:r>
              <a:rPr lang="en-US" dirty="0"/>
              <a:t>Artificial intelligence?</a:t>
            </a:r>
          </a:p>
          <a:p>
            <a:r>
              <a:rPr lang="en-US" dirty="0"/>
              <a:t>The challenge is that sources and timing of a radical innovation are unpredictable, with the history full of the predictions that went wrong.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8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 of Innovation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488" y="1590020"/>
            <a:ext cx="9527836" cy="51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7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D19F-7DB6-4304-8813-BD69D84F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 Tracing Innovation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702354-B856-4859-95C6-BE1B4CDB2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Promising technologies now vs. in the future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0045FC-C6E0-48CD-940E-B2F31C1ECE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80995" y="2746822"/>
          <a:ext cx="7237666" cy="2143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5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265">
                <a:tc rowSpan="2">
                  <a:txBody>
                    <a:bodyPr/>
                    <a:lstStyle/>
                    <a:p>
                      <a:pPr eaLnBrk="0" latinLnBrk="0" hangingPunct="0"/>
                      <a:endParaRPr lang="en-US" dirty="0"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  <a:p>
                      <a:pPr eaLnBrk="0" latinLnBrk="0" hangingPunct="0"/>
                      <a:r>
                        <a:rPr lang="en-US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Ex-ante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Ex-post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265"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latinLnBrk="0" hangingPunct="0"/>
                      <a:r>
                        <a:rPr lang="en-US" sz="200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Promising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latinLnBrk="0" hangingPunct="0"/>
                      <a:r>
                        <a:rPr lang="en-US" sz="200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573">
                <a:tc>
                  <a:txBody>
                    <a:bodyPr/>
                    <a:lstStyle/>
                    <a:p>
                      <a:pPr eaLnBrk="0" latinLnBrk="0" hangingPunct="0"/>
                      <a:r>
                        <a:rPr lang="en-US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Promising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latinLnBrk="0" hangingPunct="0"/>
                      <a:r>
                        <a:rPr lang="en-US" sz="200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latinLnBrk="0" hangingPunct="0"/>
                      <a:r>
                        <a:rPr lang="en-US" sz="200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False</a:t>
                      </a:r>
                      <a:r>
                        <a:rPr lang="en-US" sz="2000" baseline="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 Positive</a:t>
                      </a:r>
                      <a:endParaRPr lang="en-US" sz="2000" dirty="0"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573">
                <a:tc>
                  <a:txBody>
                    <a:bodyPr/>
                    <a:lstStyle/>
                    <a:p>
                      <a:pPr eaLnBrk="0" latinLnBrk="0" hangingPunct="0"/>
                      <a:r>
                        <a:rPr lang="en-US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latinLnBrk="0" hangingPunct="0"/>
                      <a:r>
                        <a:rPr lang="en-US" sz="200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latinLnBrk="0" hangingPunct="0"/>
                      <a:r>
                        <a:rPr lang="en-US" sz="200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23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02D1-25E2-4420-976B-0C974DE3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 Tracing Innovation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BC298-AAB8-4E5A-9236-D50BD87896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58474" cy="4351338"/>
              </a:xfrm>
            </p:spPr>
            <p:txBody>
              <a:bodyPr/>
              <a:lstStyle/>
              <a:p>
                <a:r>
                  <a:rPr lang="en-US" dirty="0"/>
                  <a:t>Prob(false positive) &gt; Prob(true positive) given the scarcity of promising technologies and future uncertainty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BC298-AAB8-4E5A-9236-D50BD8789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58474" cy="4351338"/>
              </a:xfrm>
              <a:blipFill>
                <a:blip r:embed="rId2"/>
                <a:stretch>
                  <a:fillRect l="-2356" t="-2381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4CA8AA9-2B95-4A26-B110-14AD5FCAD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022" y="1690688"/>
            <a:ext cx="61531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4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73E5-6969-4D12-A153-07DB78B2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 Tracing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544B-11AA-4352-B339-E5BFE761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for a true positive, it’s hard to evaluate whether it is due to developments internal to technologies or due to external environments.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8D414-047D-4348-82C8-B4BCC1F10F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2092" y="3429000"/>
          <a:ext cx="7237666" cy="2143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5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265">
                <a:tc rowSpan="2">
                  <a:txBody>
                    <a:bodyPr/>
                    <a:lstStyle/>
                    <a:p>
                      <a:pPr eaLnBrk="0" latinLnBrk="0" hangingPunct="0"/>
                      <a:r>
                        <a:rPr lang="en-US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Endogenous factors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Exogenous factors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265"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latinLnBrk="0" hangingPunct="0"/>
                      <a:r>
                        <a:rPr lang="en-US" sz="200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latinLnBrk="0" hangingPunct="0"/>
                      <a:r>
                        <a:rPr lang="en-US" sz="200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573">
                <a:tc>
                  <a:txBody>
                    <a:bodyPr/>
                    <a:lstStyle/>
                    <a:p>
                      <a:pPr eaLnBrk="0" latinLnBrk="0" hangingPunct="0"/>
                      <a:r>
                        <a:rPr lang="en-US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latinLnBrk="0" hangingPunct="0"/>
                      <a:r>
                        <a:rPr lang="en-US" sz="200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latinLnBrk="0" hangingPunct="0"/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573">
                <a:tc>
                  <a:txBody>
                    <a:bodyPr/>
                    <a:lstStyle/>
                    <a:p>
                      <a:pPr eaLnBrk="0" latinLnBrk="0" hangingPunct="0"/>
                      <a:r>
                        <a:rPr lang="en-US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latinLnBrk="0" hangingPunct="0"/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latinLnBrk="0" hangingPunct="0"/>
                      <a:r>
                        <a:rPr lang="en-US" sz="200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9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is Relational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Innovation usually involves collaboration between two or more parties.</a:t>
            </a:r>
          </a:p>
          <a:p>
            <a:endParaRPr lang="en-US" dirty="0"/>
          </a:p>
          <a:p>
            <a:r>
              <a:rPr lang="en-US" dirty="0"/>
              <a:t>Individuals may provide spark or direction for great innovations but it is essentially teams of individuals that do the hard graft of turning ideas into innovations.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Creativity, Invention, and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Creativity is as critical to invention, as invention is to innovation, but these concepts are separate and distinct elements of the innovation process.</a:t>
            </a:r>
          </a:p>
          <a:p>
            <a:endParaRPr lang="en-US" dirty="0"/>
          </a:p>
          <a:p>
            <a:r>
              <a:rPr lang="en-US" dirty="0"/>
              <a:t>Large literature on the source of creativity and novelty </a:t>
            </a:r>
          </a:p>
          <a:p>
            <a:pPr lvl="1"/>
            <a:r>
              <a:rPr lang="en-US" dirty="0"/>
              <a:t>Focusing on individuals (e.g., innate skills or abilities) </a:t>
            </a:r>
            <a:r>
              <a:rPr lang="en-US" dirty="0">
                <a:sym typeface="Wingdings" panose="05000000000000000000" pitchFamily="2" charset="2"/>
              </a:rPr>
              <a:t> “nature vs. nurture” debate, extrinsic vs. intrinsic motivation</a:t>
            </a:r>
          </a:p>
          <a:p>
            <a:r>
              <a:rPr lang="en-US" dirty="0">
                <a:sym typeface="Wingdings" panose="05000000000000000000" pitchFamily="2" charset="2"/>
              </a:rPr>
              <a:t>Note, however, that many creative ideas have no practical applications!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Creativity is not always directed towards invention and later innovation.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3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 Marshmallow vs. Polaroid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218043" cy="4351338"/>
          </a:xfrm>
        </p:spPr>
        <p:txBody>
          <a:bodyPr/>
          <a:lstStyle/>
          <a:p>
            <a:r>
              <a:rPr lang="en-US" dirty="0"/>
              <a:t>Marshmallow test</a:t>
            </a:r>
          </a:p>
          <a:p>
            <a:pPr lvl="1"/>
            <a:r>
              <a:rPr lang="en-US" dirty="0"/>
              <a:t>Stanford experiment on delayed gratification (</a:t>
            </a:r>
            <a:r>
              <a:rPr lang="en-US" dirty="0" err="1"/>
              <a:t>Mischel</a:t>
            </a:r>
            <a:r>
              <a:rPr lang="en-US" dirty="0"/>
              <a:t>, et al. 1989)</a:t>
            </a:r>
          </a:p>
          <a:p>
            <a:r>
              <a:rPr lang="en-US" dirty="0"/>
              <a:t>Teresa </a:t>
            </a:r>
            <a:r>
              <a:rPr lang="en-US" dirty="0" err="1"/>
              <a:t>Amabile’s</a:t>
            </a:r>
            <a:r>
              <a:rPr lang="en-US" dirty="0"/>
              <a:t> polaroid experiment (</a:t>
            </a:r>
            <a:r>
              <a:rPr lang="en-US" dirty="0" err="1"/>
              <a:t>Amabile</a:t>
            </a:r>
            <a:r>
              <a:rPr lang="en-US" dirty="0"/>
              <a:t> 1996)</a:t>
            </a:r>
          </a:p>
          <a:p>
            <a:pPr lvl="1"/>
            <a:r>
              <a:rPr lang="en-US" dirty="0"/>
              <a:t>Highest levels of creativity require intrinsic motivation.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49791"/>
              </p:ext>
            </p:extLst>
          </p:nvPr>
        </p:nvGraphicFramePr>
        <p:xfrm>
          <a:off x="2064067" y="4945214"/>
          <a:ext cx="7984349" cy="18629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33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ill Sans MT" panose="020B0502020104020203" pitchFamily="34" charset="0"/>
                        </a:rPr>
                        <a:t>Evaluation (or Reward)</a:t>
                      </a:r>
                      <a:endParaRPr lang="en-US" dirty="0">
                        <a:latin typeface="Gill Sans MT" panose="020B0502020104020203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Creative Task</a:t>
                      </a:r>
                      <a:endParaRPr lang="en-US" dirty="0">
                        <a:latin typeface="Gill Sans MT" panose="020B0502020104020203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vMerge="1">
                  <a:txBody>
                    <a:bodyPr/>
                    <a:lstStyle/>
                    <a:p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ill Sans MT" panose="020B0502020104020203" pitchFamily="34" charset="0"/>
                        </a:rPr>
                        <a:t>Algorithmic (tasks taking</a:t>
                      </a:r>
                      <a:r>
                        <a:rPr lang="en-US" baseline="0" dirty="0">
                          <a:latin typeface="Gill Sans MT" panose="020B0502020104020203" pitchFamily="34" charset="0"/>
                        </a:rPr>
                        <a:t> a linear series of steps)</a:t>
                      </a:r>
                      <a:endParaRPr lang="en-US" dirty="0">
                        <a:latin typeface="Gill Sans MT" panose="020B0502020104020203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ill Sans MT" panose="020B0502020104020203" pitchFamily="34" charset="0"/>
                        </a:rPr>
                        <a:t>Heuristic (tasks exploring many possibilities)</a:t>
                      </a:r>
                      <a:endParaRPr lang="en-US" dirty="0">
                        <a:latin typeface="Gill Sans MT" panose="020B0502020104020203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914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Summative</a:t>
                      </a:r>
                      <a:endParaRPr lang="en-US" dirty="0">
                        <a:latin typeface="Gill Sans MT" panose="020B0502020104020203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Positive</a:t>
                      </a:r>
                      <a:endParaRPr lang="en-US" dirty="0">
                        <a:latin typeface="Gill Sans MT" panose="020B0502020104020203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N.A.</a:t>
                      </a:r>
                      <a:endParaRPr lang="en-US" dirty="0">
                        <a:latin typeface="Gill Sans MT" panose="020B0502020104020203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33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Formative</a:t>
                      </a:r>
                      <a:endParaRPr lang="en-US" dirty="0">
                        <a:latin typeface="Gill Sans MT" panose="020B0502020104020203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Negative</a:t>
                      </a:r>
                      <a:endParaRPr lang="en-US" b="1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Positive</a:t>
                      </a:r>
                      <a:endParaRPr lang="en-US" dirty="0">
                        <a:latin typeface="Gill Sans MT" panose="020B0502020104020203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3235"/>
            <a:ext cx="55054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Mantra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“Innovation as the industrial religion of the late 20</a:t>
            </a:r>
            <a:r>
              <a:rPr lang="en-US" baseline="30000" dirty="0"/>
              <a:t>th</a:t>
            </a:r>
            <a:r>
              <a:rPr lang="en-US" dirty="0"/>
              <a:t> century” (</a:t>
            </a:r>
            <a:r>
              <a:rPr lang="en-US" i="1" dirty="0"/>
              <a:t>The Economist</a:t>
            </a:r>
            <a:r>
              <a:rPr lang="en-US" dirty="0"/>
              <a:t>)</a:t>
            </a:r>
          </a:p>
          <a:p>
            <a:r>
              <a:rPr lang="en-US" dirty="0"/>
              <a:t>Nothing new under the sun?!</a:t>
            </a:r>
          </a:p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126436" y="4320208"/>
            <a:ext cx="9594574" cy="2145989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The United States led the world’s economies in the 20</a:t>
            </a:r>
            <a:r>
              <a:rPr lang="en-US" sz="2000" baseline="30000" dirty="0">
                <a:solidFill>
                  <a:schemeClr val="tx1"/>
                </a:solidFill>
                <a:latin typeface="Gill Sans MT" panose="020B0502020104020203" pitchFamily="34" charset="0"/>
              </a:rPr>
              <a:t>th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century because we led the world in innovation. Today, the competition is keener; the challenge is toucher; and that’s why innovation is more important than ever.  That’s the key to good, new jobs in the 21</a:t>
            </a:r>
            <a:r>
              <a:rPr lang="en-US" sz="2000" baseline="30000" dirty="0">
                <a:solidFill>
                  <a:schemeClr val="tx1"/>
                </a:solidFill>
                <a:latin typeface="Gill Sans MT" panose="020B0502020104020203" pitchFamily="34" charset="0"/>
              </a:rPr>
              <a:t>st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century. That’s how we will ensure a high qualify of life for this generation and future generations. - Barack Obama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625546" y="2538312"/>
            <a:ext cx="5917097" cy="1492661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The age is running mad after innovation; and all the business of the world is to be done in a new way; men are to be hanged in a new way. - Samuel Johnson (1771)</a:t>
            </a:r>
          </a:p>
        </p:txBody>
      </p:sp>
    </p:spTree>
    <p:extLst>
      <p:ext uri="{BB962C8B-B14F-4D97-AF65-F5344CB8AC3E}">
        <p14:creationId xmlns:p14="http://schemas.microsoft.com/office/powerpoint/2010/main" val="31615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Returns from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Most innovations fail to capture returns from their innovative efforts and capturing returns from innovation requires different skills from creating innovations.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r>
              <a:rPr lang="en-US" dirty="0"/>
              <a:t>Skills required to generate innovations significantly different from skills required to capture their returns</a:t>
            </a:r>
          </a:p>
          <a:p>
            <a:r>
              <a:rPr lang="en-US" dirty="0"/>
              <a:t>Importance of complementary assets (e.g., marketing or sales forces) to enable a successful commercialization of an invention </a:t>
            </a:r>
          </a:p>
          <a:p>
            <a:pPr lvl="1"/>
            <a:r>
              <a:rPr lang="en-US" dirty="0"/>
              <a:t>LG smartphone?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19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Varieties of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There is a vast array of different types of innovation.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r>
              <a:rPr lang="en-US" dirty="0"/>
              <a:t>Innovation come in many forms and types.</a:t>
            </a:r>
          </a:p>
          <a:p>
            <a:r>
              <a:rPr lang="en-US" dirty="0"/>
              <a:t>Product vs. process innovation</a:t>
            </a:r>
          </a:p>
          <a:p>
            <a:r>
              <a:rPr lang="en-US" dirty="0"/>
              <a:t>Disruptive innovation (Christensen)</a:t>
            </a:r>
          </a:p>
          <a:p>
            <a:r>
              <a:rPr lang="en-US" dirty="0"/>
              <a:t>Open innovation (</a:t>
            </a:r>
            <a:r>
              <a:rPr lang="en-US" dirty="0" err="1"/>
              <a:t>Chesborough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of Innovative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289"/>
            <a:ext cx="10515600" cy="2833511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There are ‘regular’ patterns in innovative activity over time, and strong complementarities between different types of innovation.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r>
              <a:rPr lang="en-US" dirty="0"/>
              <a:t>Product life cycle (PLC) (Abernathy &amp; </a:t>
            </a:r>
            <a:r>
              <a:rPr lang="en-US" dirty="0" err="1"/>
              <a:t>Utterback</a:t>
            </a:r>
            <a:r>
              <a:rPr lang="en-US" dirty="0"/>
              <a:t> 1978)</a:t>
            </a:r>
          </a:p>
          <a:p>
            <a:pPr lvl="1"/>
            <a:r>
              <a:rPr lang="en-US" dirty="0"/>
              <a:t>Firms placing varying emphasis on production and process innovation over the life cycle of a technology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2F8FD5-3965-4409-8999-CA1EA0BE2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635725"/>
              </p:ext>
            </p:extLst>
          </p:nvPr>
        </p:nvGraphicFramePr>
        <p:xfrm>
          <a:off x="1896533" y="4470399"/>
          <a:ext cx="8128000" cy="763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785168-5BD2-4ED7-99D8-F896ACD13112}"/>
              </a:ext>
            </a:extLst>
          </p:cNvPr>
          <p:cNvSpPr txBox="1"/>
          <p:nvPr/>
        </p:nvSpPr>
        <p:spPr>
          <a:xfrm>
            <a:off x="1444978" y="5292545"/>
            <a:ext cx="3093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Gill Sans MT" panose="020B0502020104020203" pitchFamily="34" charset="0"/>
              </a:rPr>
              <a:t>Firms propose an array of different products and designs incorporating new technologies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84291-CD12-4B24-9FC3-BF0F0444B904}"/>
              </a:ext>
            </a:extLst>
          </p:cNvPr>
          <p:cNvSpPr txBox="1"/>
          <p:nvPr/>
        </p:nvSpPr>
        <p:spPr>
          <a:xfrm>
            <a:off x="4447825" y="5322711"/>
            <a:ext cx="2935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Gill Sans MT" panose="020B0502020104020203" pitchFamily="34" charset="0"/>
              </a:rPr>
              <a:t>A dominant product design emerges, while not necessarily the highest performing product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4300A-30DF-462D-A39A-3E2898B7671C}"/>
              </a:ext>
            </a:extLst>
          </p:cNvPr>
          <p:cNvSpPr txBox="1"/>
          <p:nvPr/>
        </p:nvSpPr>
        <p:spPr>
          <a:xfrm>
            <a:off x="7224889" y="5335057"/>
            <a:ext cx="3860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Gill Sans MT" panose="020B0502020104020203" pitchFamily="34" charset="0"/>
              </a:rPr>
              <a:t>The product becomes a commodity and concerns about production cost are dominant resulting in innovation activities to optimize process technologies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4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Geography of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Innovation is a ‘sticky’ activity in which location matters.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r>
              <a:rPr lang="en-US" dirty="0"/>
              <a:t>Certain types of knowledge will not travel far.</a:t>
            </a:r>
          </a:p>
          <a:p>
            <a:r>
              <a:rPr lang="en-US" dirty="0"/>
              <a:t>Regional clusters </a:t>
            </a:r>
          </a:p>
          <a:p>
            <a:pPr lvl="1"/>
            <a:r>
              <a:rPr lang="en-US" dirty="0"/>
              <a:t>“Global” regional clusters (e.g., Silicon Valley), catch-up clusters in latecomer countries</a:t>
            </a:r>
          </a:p>
          <a:p>
            <a:pPr lvl="1"/>
            <a:r>
              <a:rPr lang="en-US" dirty="0"/>
              <a:t>Need to balance local links with global pipelines to ensure diversity in knowledge inputs and pathways to markets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7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Routines of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There is a clear set of organizational routines that can help organization to better manage the innovation process.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r>
              <a:rPr lang="en-US" dirty="0"/>
              <a:t>Good projects may be killed by internal stage-gate process against established ways of working.</a:t>
            </a:r>
          </a:p>
          <a:p>
            <a:r>
              <a:rPr lang="en-US" dirty="0"/>
              <a:t>Mechanisms of supporting different types of innovation (e.g., organic, fluid organization vs. formal structures routinizing/scaling up innovation)</a:t>
            </a:r>
          </a:p>
          <a:p>
            <a:pPr lvl="1"/>
            <a:r>
              <a:rPr lang="en-US" dirty="0"/>
              <a:t>Open space/office movement</a:t>
            </a:r>
          </a:p>
          <a:p>
            <a:pPr lvl="1"/>
            <a:r>
              <a:rPr lang="en-US" dirty="0"/>
              <a:t>Google’s 80/20 policy (allowing employees to dedicate 20% of their time for creative side projects)</a:t>
            </a:r>
          </a:p>
        </p:txBody>
      </p:sp>
    </p:spTree>
    <p:extLst>
      <p:ext uri="{BB962C8B-B14F-4D97-AF65-F5344CB8AC3E}">
        <p14:creationId xmlns:p14="http://schemas.microsoft.com/office/powerpoint/2010/main" val="236173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0FCF-1139-448E-AF00-001764F1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  <a:r>
              <a:rPr lang="en-US"/>
              <a:t>of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2F48-C5EF-4806-8067-4E2D5918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91"/>
            <a:ext cx="10515600" cy="4351338"/>
          </a:xfrm>
        </p:spPr>
        <p:txBody>
          <a:bodyPr/>
          <a:lstStyle/>
          <a:p>
            <a:r>
              <a:rPr lang="en-US" dirty="0"/>
              <a:t>Where does innovation come from?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B00FA-BF3C-485F-8061-C03E6F10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91" y="1355283"/>
            <a:ext cx="3538928" cy="5329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8A41D7-63DE-4557-B4E9-ABC4B2CCE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23" y="2253342"/>
            <a:ext cx="2956276" cy="4431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1300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5E54-4D10-4E1F-BB94-CB42B038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 Project HINDSIGHT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24EE-5D06-4CCC-93AE-31A382E3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Commissioned by US DOD (1963~67)</a:t>
            </a:r>
          </a:p>
          <a:p>
            <a:pPr lvl="1"/>
            <a:r>
              <a:rPr lang="en-US" dirty="0"/>
              <a:t>Roughly 25% of DOD R&amp;D was then spent for basic (unoriented) research</a:t>
            </a:r>
          </a:p>
          <a:p>
            <a:r>
              <a:rPr lang="en-US" dirty="0"/>
              <a:t>Analyzed 20 important weapon systems (e.g. Polaris, nuclear warheads, Mark 46 torpedo) developed in the last 20 years</a:t>
            </a:r>
          </a:p>
          <a:p>
            <a:r>
              <a:rPr lang="en-US" dirty="0"/>
              <a:t>Identified 686 “research or exploratory development events” among which</a:t>
            </a:r>
          </a:p>
          <a:p>
            <a:pPr lvl="1"/>
            <a:r>
              <a:rPr lang="en-US" dirty="0"/>
              <a:t>Only 9% were regarded as scientific research done in universities </a:t>
            </a:r>
          </a:p>
          <a:p>
            <a:r>
              <a:rPr lang="en-US" dirty="0"/>
              <a:t>Concluded</a:t>
            </a:r>
          </a:p>
          <a:p>
            <a:pPr lvl="1"/>
            <a:r>
              <a:rPr lang="en-US" dirty="0"/>
              <a:t>Scientists contributed most effectively when their effort was mission-oriented.</a:t>
            </a:r>
          </a:p>
          <a:p>
            <a:pPr lvl="1"/>
            <a:r>
              <a:rPr lang="en-US" dirty="0"/>
              <a:t>The lag between initial discovery and final application was shortest when the scientist worked in areas targeted by the sponsor.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2E70C-4BDF-441A-BC7E-6760CFB38ABC}"/>
              </a:ext>
            </a:extLst>
          </p:cNvPr>
          <p:cNvSpPr txBox="1"/>
          <p:nvPr/>
        </p:nvSpPr>
        <p:spPr>
          <a:xfrm>
            <a:off x="5000978" y="6323598"/>
            <a:ext cx="6863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Gill Sans MT" panose="020B0502020104020203" pitchFamily="34" charset="0"/>
              </a:rPr>
              <a:t>Source: Chen, </a:t>
            </a:r>
            <a:r>
              <a:rPr lang="en-US" altLang="ko-KR" sz="1600" dirty="0" err="1">
                <a:latin typeface="Gill Sans MT" panose="020B0502020104020203" pitchFamily="34" charset="0"/>
              </a:rPr>
              <a:t>Chaomei</a:t>
            </a:r>
            <a:r>
              <a:rPr lang="en-US" altLang="ko-KR" sz="1600" dirty="0">
                <a:latin typeface="Gill Sans MT" panose="020B0502020104020203" pitchFamily="34" charset="0"/>
              </a:rPr>
              <a:t> (2011), Turning Points: The Nature of Creativity. Springer</a:t>
            </a:r>
            <a:endParaRPr lang="ko-KR" altLang="en-US" sz="1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36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3A51-95A2-4E90-8B39-1BBB9080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 Project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4CBF-A63C-4731-A344-974500C01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Commissioned by US NRF (1967-69) to find out how long it would take for basic research to evolve to the point that potential applications become clear.</a:t>
            </a:r>
          </a:p>
          <a:p>
            <a:r>
              <a:rPr lang="en-US" dirty="0"/>
              <a:t>Examined the history of five inventions (dated as early </a:t>
            </a:r>
            <a:r>
              <a:rPr lang="en-US"/>
              <a:t>as 1850s</a:t>
            </a:r>
            <a:r>
              <a:rPr lang="en-US" dirty="0"/>
              <a:t>) – video tape recorder, electron microscope, contraception pill, matrix isolation, ferrites</a:t>
            </a:r>
          </a:p>
          <a:p>
            <a:r>
              <a:rPr lang="en-US" dirty="0"/>
              <a:t>Identified 340 critical research events and classified them into mission-oriented, non-mission-oriented, and development/application</a:t>
            </a:r>
          </a:p>
          <a:p>
            <a:pPr lvl="1"/>
            <a:r>
              <a:rPr lang="en-US" dirty="0"/>
              <a:t>70% were non-mission research, 20% mission-oriented and 10% development/application</a:t>
            </a:r>
          </a:p>
          <a:p>
            <a:pPr lvl="1"/>
            <a:r>
              <a:rPr lang="en-US" dirty="0"/>
              <a:t>75% of non-mission and 1/3 of mission-oriented research events occurred before the conception of the ultimate inventions.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3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008A-5258-4A7C-B90F-1F1AA644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| Insightful Quotes from Johnson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10CF-61F7-479F-8370-499D712AC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 </a:t>
            </a:r>
            <a:r>
              <a:rPr lang="en-US" altLang="ko-KR" dirty="0"/>
              <a:t>measure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man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how</a:t>
            </a:r>
            <a:r>
              <a:rPr lang="ko-KR" altLang="en-US" dirty="0"/>
              <a:t> </a:t>
            </a:r>
            <a:r>
              <a:rPr lang="en-US" altLang="ko-KR" dirty="0"/>
              <a:t>he</a:t>
            </a:r>
            <a:r>
              <a:rPr lang="ko-KR" altLang="en-US" dirty="0"/>
              <a:t> </a:t>
            </a:r>
            <a:r>
              <a:rPr lang="en-US" altLang="ko-KR" dirty="0"/>
              <a:t>treats</a:t>
            </a:r>
            <a:r>
              <a:rPr lang="ko-KR" altLang="en-US" dirty="0"/>
              <a:t> </a:t>
            </a:r>
            <a:r>
              <a:rPr lang="en-US" altLang="ko-KR" dirty="0"/>
              <a:t>someone who can him absolutely no good.</a:t>
            </a:r>
          </a:p>
          <a:p>
            <a:endParaRPr lang="en-US" altLang="ko-KR" dirty="0"/>
          </a:p>
          <a:p>
            <a:r>
              <a:rPr lang="en-US" altLang="ko-KR" dirty="0"/>
              <a:t>Your manuscript is both good and original; but the part that is good is not original, and the part that is original is not good.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3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Stylized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representation of a set of empirical findings</a:t>
            </a:r>
          </a:p>
          <a:p>
            <a:pPr lvl="1"/>
            <a:r>
              <a:rPr lang="en-US" dirty="0"/>
              <a:t>Largely uncontroversial but not fully applicable to all settings </a:t>
            </a:r>
          </a:p>
          <a:p>
            <a:pPr lvl="1"/>
            <a:r>
              <a:rPr lang="en-US" dirty="0"/>
              <a:t>Helps to “concentrate on broad tendencies, ignoring individual detail” (Kaldor) </a:t>
            </a:r>
          </a:p>
          <a:p>
            <a:pPr lvl="1"/>
            <a:endParaRPr lang="en-US" dirty="0"/>
          </a:p>
          <a:p>
            <a:r>
              <a:rPr lang="en-US" dirty="0"/>
              <a:t>Stylized facts in the innovation literature?</a:t>
            </a:r>
          </a:p>
        </p:txBody>
      </p:sp>
    </p:spTree>
    <p:extLst>
      <p:ext uri="{BB962C8B-B14F-4D97-AF65-F5344CB8AC3E}">
        <p14:creationId xmlns:p14="http://schemas.microsoft.com/office/powerpoint/2010/main" val="390055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&amp;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>
                    <a:solidFill>
                      <a:srgbClr val="0070C0"/>
                    </a:solidFill>
                  </a:rPr>
                  <a:t>Innovation plays a major role in productivity growth.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New growth theory </a:t>
                </a:r>
              </a:p>
              <a:p>
                <a:pPr lvl="1"/>
                <a:r>
                  <a:rPr lang="en-US" dirty="0"/>
                  <a:t>Neoclassical (exogenous) growth considering technologies as the residual</a:t>
                </a:r>
              </a:p>
              <a:p>
                <a:pPr lvl="1"/>
                <a:r>
                  <a:rPr lang="en-US" dirty="0"/>
                  <a:t>Endogenous growth theory (e.g. </a:t>
                </a:r>
                <a:r>
                  <a:rPr lang="en-US" dirty="0" err="1"/>
                  <a:t>Romer</a:t>
                </a:r>
                <a:r>
                  <a:rPr lang="en-US" dirty="0"/>
                  <a:t>) incorporating technologies into growth accounting</a:t>
                </a:r>
              </a:p>
              <a:p>
                <a:pPr lvl="2"/>
                <a:r>
                  <a:rPr lang="en-US" dirty="0"/>
                  <a:t>AK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total factor productivity)</a:t>
                </a:r>
              </a:p>
              <a:p>
                <a:pPr lvl="1"/>
                <a:r>
                  <a:rPr lang="en-US" dirty="0"/>
                  <a:t>Surge of productivity growth in the US in the 1990s largely driven by the adoption of ICT by downstream sectors (</a:t>
                </a:r>
                <a:r>
                  <a:rPr lang="en-US" dirty="0" err="1"/>
                  <a:t>Brynjolfsson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89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Combinatorial Power of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Most innovation involves new combinations of existing elements, bodies of knowledge or technology.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Innovation as “new combinations” (Schumpeter)</a:t>
            </a:r>
          </a:p>
          <a:p>
            <a:pPr lvl="1"/>
            <a:r>
              <a:rPr lang="en-US" dirty="0"/>
              <a:t>Most innovations are not novel in themselves; only novel combinations of elements that already exist.</a:t>
            </a:r>
          </a:p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126436" y="4587566"/>
            <a:ext cx="9594574" cy="1589397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I invented nothing new. I simply assembled into a car the discoveries of other men behind whom centuries of work… Had I worked in fifty or ten or even five years before, I would have failed. … To teach that a comparatively few men are responsible for the greatest steps of mankind is the worst sort of nonsense. (Henry Ford)</a:t>
            </a:r>
          </a:p>
        </p:txBody>
      </p:sp>
    </p:spTree>
    <p:extLst>
      <p:ext uri="{BB962C8B-B14F-4D97-AF65-F5344CB8AC3E}">
        <p14:creationId xmlns:p14="http://schemas.microsoft.com/office/powerpoint/2010/main" val="32809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Combinatorial Power of Innovation</a:t>
            </a:r>
            <a:endParaRPr lang="en-US" sz="36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ea typeface="Verdana" panose="020B0604030504040204" pitchFamily="34" charset="0"/>
                <a:cs typeface="Verdana" panose="020B0604030504040204" pitchFamily="34" charset="0"/>
              </a:rPr>
              <a:t>Where do good ideas come from?</a:t>
            </a:r>
          </a:p>
          <a:p>
            <a:endParaRPr lang="en-U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07BE-F195-41E3-9486-A3238DD44EAE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Image result for creativity innovation john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382" y="3353411"/>
            <a:ext cx="166687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493" y="2496162"/>
            <a:ext cx="55721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5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Pervasiveness of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Innovation is pervasive throughout the economic system.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While it seems innovation takes place in a few, high-tech sectors, innovation (with all different paces and directions) is pervasive across all parts of the economic system.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82" y="4200939"/>
            <a:ext cx="7913819" cy="25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 of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Most change brought about through innovation is evolutionary, incremental adaptation of existing elements, products, and technologies.</a:t>
            </a:r>
          </a:p>
          <a:p>
            <a:endParaRPr lang="en-US" dirty="0"/>
          </a:p>
        </p:txBody>
      </p:sp>
      <p:sp>
        <p:nvSpPr>
          <p:cNvPr id="6" name="Flowchart: Manual Input 5"/>
          <p:cNvSpPr/>
          <p:nvPr/>
        </p:nvSpPr>
        <p:spPr>
          <a:xfrm>
            <a:off x="6742043" y="2826577"/>
            <a:ext cx="4611757" cy="3485323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Only 20% of industries underwent a major shake-up in market share of large incumbents in the US (</a:t>
            </a:r>
            <a:r>
              <a:rPr lang="en-US" sz="2000" dirty="0" err="1">
                <a:solidFill>
                  <a:schemeClr val="tx1"/>
                </a:solidFill>
                <a:latin typeface="Gill Sans MT" panose="020B0502020104020203" pitchFamily="34" charset="0"/>
              </a:rPr>
              <a:t>McGahan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2004) 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 Most workers of the average industry work their entire lives without ever experiencing a radical innovation happening in their industry.</a:t>
            </a: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318358"/>
            <a:ext cx="5903843" cy="28998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Bulk of corporate investment is directed towards incremental innovation, looking for small improvements in existing products/processes/services.</a:t>
            </a:r>
          </a:p>
          <a:p>
            <a:pPr lvl="1"/>
            <a:r>
              <a:rPr lang="en-US" dirty="0"/>
              <a:t>Expensive to build up, R&amp;D teams of many firms tend to focus on the tried and tested, near-market innovations </a:t>
            </a:r>
          </a:p>
        </p:txBody>
      </p:sp>
    </p:spTree>
    <p:extLst>
      <p:ext uri="{BB962C8B-B14F-4D97-AF65-F5344CB8AC3E}">
        <p14:creationId xmlns:p14="http://schemas.microsoft.com/office/powerpoint/2010/main" val="291681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8164</TotalTime>
  <Words>1643</Words>
  <Application>Microsoft Office PowerPoint</Application>
  <PresentationFormat>Widescreen</PresentationFormat>
  <Paragraphs>183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Cambria Math</vt:lpstr>
      <vt:lpstr>Gill Sans MT</vt:lpstr>
      <vt:lpstr>Verdana</vt:lpstr>
      <vt:lpstr>Wingdings</vt:lpstr>
      <vt:lpstr>Office Theme</vt:lpstr>
      <vt:lpstr>Nature of Innovation</vt:lpstr>
      <vt:lpstr>Innovation Mantra</vt:lpstr>
      <vt:lpstr>| Insightful Quotes from Johnson</vt:lpstr>
      <vt:lpstr>Stylized Facts</vt:lpstr>
      <vt:lpstr>Innovation &amp; Growth</vt:lpstr>
      <vt:lpstr>Combinatorial Power of Innovation</vt:lpstr>
      <vt:lpstr>Combinatorial Power of Innovation</vt:lpstr>
      <vt:lpstr>Pervasiveness of Innovation</vt:lpstr>
      <vt:lpstr>Pace of Innovation</vt:lpstr>
      <vt:lpstr>| Top Engineering Feats of the 20th Century (NAE)</vt:lpstr>
      <vt:lpstr>| Top Engineering Feats of the 20th Century (NAE) </vt:lpstr>
      <vt:lpstr>Pace of Innovation</vt:lpstr>
      <vt:lpstr>Pace of Innovation</vt:lpstr>
      <vt:lpstr>| Tracing Innovation</vt:lpstr>
      <vt:lpstr>| Tracing Innovation</vt:lpstr>
      <vt:lpstr>| Tracing Innovation</vt:lpstr>
      <vt:lpstr>Innovation is Relational</vt:lpstr>
      <vt:lpstr>Creativity, Invention, and Innovation</vt:lpstr>
      <vt:lpstr>| Marshmallow vs. Polaroid</vt:lpstr>
      <vt:lpstr>Capturing Returns from Innovation</vt:lpstr>
      <vt:lpstr>Varieties of Innovation</vt:lpstr>
      <vt:lpstr>Patterns of Innovative Activity</vt:lpstr>
      <vt:lpstr>Geography of Innovation</vt:lpstr>
      <vt:lpstr>Organizational Routines of Innovation</vt:lpstr>
      <vt:lpstr>Sources of Innovation</vt:lpstr>
      <vt:lpstr>| Project HINDSIGHT</vt:lpstr>
      <vt:lpstr>| Project TRACES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  BGM652E Energy Industry and R&amp;D Policy</dc:title>
  <dc:creator>syk</dc:creator>
  <cp:lastModifiedBy>user</cp:lastModifiedBy>
  <cp:revision>154</cp:revision>
  <dcterms:created xsi:type="dcterms:W3CDTF">2021-02-28T21:49:54Z</dcterms:created>
  <dcterms:modified xsi:type="dcterms:W3CDTF">2022-09-06T08:59:25Z</dcterms:modified>
</cp:coreProperties>
</file>