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2" r:id="rId5"/>
    <p:sldId id="265" r:id="rId6"/>
    <p:sldId id="270" r:id="rId7"/>
    <p:sldId id="259" r:id="rId8"/>
    <p:sldId id="261" r:id="rId9"/>
    <p:sldId id="266" r:id="rId10"/>
    <p:sldId id="267" r:id="rId11"/>
    <p:sldId id="260" r:id="rId12"/>
    <p:sldId id="269" r:id="rId13"/>
    <p:sldId id="264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02" autoAdjust="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775C6-2157-412A-B126-973C03B093A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53ED-8AA8-42C0-9765-55F36E3D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2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53ED-8AA8-42C0-9765-55F36E3D70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53ED-8AA8-42C0-9765-55F36E3D70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8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53ED-8AA8-42C0-9765-55F36E3D70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5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7076-3D74-480A-96EC-89C14ECF5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FEAA8-A7B5-4905-B87E-875A40D37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59131-6DE5-418A-8EEB-79D4B632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5D40C-DFF6-4A0F-B6A0-532C8106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925CC-A8EB-403C-A036-0A4D1582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5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C50F-46C8-4223-B92C-EE0109F3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89C0B1-A021-4F78-B8C4-28873C92C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E0E4C-A8AB-4221-9CBA-9663DE34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91842-77BB-42A6-AB0F-7C496067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57C31-1C7E-4E57-B972-EDB9C33C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A16FE-55B2-4CC7-A352-08FAC1C97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55275-60F9-4414-90CA-032019402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DD95D-CEAB-407C-BF0D-9E586969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59033-1260-468D-BAF5-5840CE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2AEBE-E949-443A-B032-E7000266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7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B92D-2C70-400C-A6F6-BA586A5D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48D67-76DA-43BA-97DB-B66D6DB3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D091-8F91-40C8-A267-0C39587D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60378-F55D-4740-987E-C28F410C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27435-4D0A-4886-A81F-26C46B8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E71B5-FEDE-470E-AA79-1AAEDB47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3E797-9282-44B0-8969-D9BF78FA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3625B-01EB-479A-9D30-86997F90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67141-D35C-4E9E-9CDD-8727B8DF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57EB4-7D61-403C-8FD0-82B78315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1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25F70-2318-4167-B5E8-A0F0876E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51EA5-C877-4838-9FDB-5A3DC6DAC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5E733-7649-4A61-B959-B8F2747B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5E4EB-B2CF-4F54-AE7F-17082140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101B95-123F-4CC2-ADF9-889AD17C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DCCE6-BA52-414A-ACBA-23F3F9A9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0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2448-A08E-4DB8-915C-0AD8DA11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139A6-8F77-483B-AC7B-90155165C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CEF90-D7F1-438D-AA47-C92F0E00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14370-FF5C-4E0A-9DC1-9FF0A7277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BCA5D5-4975-428E-9ABE-6F7676E7C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6C92BE-4EB1-46D4-BA4A-6CA4D8F9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DEC84-E710-49CE-9FC4-A3249D26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B16CC1-8EAA-492C-8ABA-D803C3C9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D3FA8-4D49-4B9D-AE8C-E37474B2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3F01B9-D9C2-4EA2-A7DE-8146E135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F44E1B-5130-4165-903A-1E446A80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1DD528-2641-4C25-8353-A751BAAA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8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1D96D5-DEAF-474A-B340-D176B0DA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4EFCF6-2C31-4990-842E-E99D8669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90CDA-B6E9-4B1A-80FF-C9A6437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0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9C056-0860-488C-A597-B7A0AE86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D8AFD-528F-4162-865C-965AA086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48379-5EFD-43A2-B25E-A4A469AF5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0A265-6436-4334-98ED-C351EDAB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D1A67-83AC-4E1D-859F-49540FD5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2FCC0-FFBB-4593-95A6-414AC335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1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459CB-8E43-4ED8-95BD-844BAFA0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680D6E-3F55-45E9-8EA9-CC96AA86F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43318-6688-49DF-A277-11FF3FFB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0887C-CA72-43AA-AA6E-D24B2276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B6345-075C-43E9-95BC-5B87F7ED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839CD-0DC2-422F-942C-F5166B5E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7ACF1C-F88C-4AE6-B691-5FD39CF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5D3101-6454-4BE6-93FC-39FC65F4C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6A5C8-CF1C-4D12-8EE7-8B28C4FA2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E202-D516-45F5-A63E-DDD96208B64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0051E-548B-44A9-87DE-D39327FD6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55BE3-90FB-47DB-935E-0FB81D768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17DB-DF34-4830-B245-5903BA5F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9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na.co.kr/view/GYH20220305000700044" TargetMode="External"/><Relationship Id="rId2" Type="http://schemas.openxmlformats.org/officeDocument/2006/relationships/hyperlink" Target="https://www.yna.co.kr/view/AKR201904041785510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korea.kr/news/pressReleaseView.do?newsId=156495830#pressRelease" TargetMode="External"/><Relationship Id="rId4" Type="http://schemas.openxmlformats.org/officeDocument/2006/relationships/hyperlink" Target="https://www.dongascience.com/news.php?idx=27889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576EA-DA65-4DC8-9F94-9CBA4A038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43" y="2118130"/>
            <a:ext cx="9640584" cy="1528281"/>
          </a:xfrm>
        </p:spPr>
        <p:txBody>
          <a:bodyPr>
            <a:normAutofit/>
          </a:bodyPr>
          <a:lstStyle/>
          <a:p>
            <a:r>
              <a:rPr lang="en-US" altLang="ko-KR" sz="4800" b="1" dirty="0"/>
              <a:t>Disaster &amp; Innovation:</a:t>
            </a:r>
            <a:br>
              <a:rPr lang="en-US" altLang="ko-KR" sz="4800" b="1" dirty="0"/>
            </a:br>
            <a:r>
              <a:rPr lang="en-US" altLang="ko-KR" sz="4800" b="1" dirty="0"/>
              <a:t>the Case of Large-Scale Wildfire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ECA2F-10CA-48F4-8934-1B0D8CD15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755" y="436232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 err="1"/>
              <a:t>Hyeonbin</a:t>
            </a:r>
            <a:r>
              <a:rPr lang="en-US" altLang="ko-KR" dirty="0"/>
              <a:t> Park</a:t>
            </a:r>
          </a:p>
          <a:p>
            <a:endParaRPr lang="en-US" altLang="ko-KR" dirty="0"/>
          </a:p>
          <a:p>
            <a:r>
              <a:rPr lang="en-US" altLang="ko-KR" dirty="0"/>
              <a:t>November 1, 2022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40F1C-01D0-4301-8A33-662DB1D713E7}"/>
              </a:ext>
            </a:extLst>
          </p:cNvPr>
          <p:cNvSpPr txBox="1"/>
          <p:nvPr/>
        </p:nvSpPr>
        <p:spPr>
          <a:xfrm>
            <a:off x="0" y="177564"/>
            <a:ext cx="46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2022 Fall. National Innovation System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9D454-62C8-4118-AC45-0C969C28B25E}"/>
              </a:ext>
            </a:extLst>
          </p:cNvPr>
          <p:cNvSpPr txBox="1"/>
          <p:nvPr/>
        </p:nvSpPr>
        <p:spPr>
          <a:xfrm>
            <a:off x="8566934" y="180467"/>
            <a:ext cx="46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Research Prospectus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A0CF21-DBFF-428E-B211-F5D3DAF15D6D}"/>
              </a:ext>
            </a:extLst>
          </p:cNvPr>
          <p:cNvSpPr/>
          <p:nvPr/>
        </p:nvSpPr>
        <p:spPr>
          <a:xfrm>
            <a:off x="1243173" y="1480220"/>
            <a:ext cx="9955658" cy="280410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Methods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E42C6DE-C4A5-4036-BD52-4BEBA9DAB2F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/>
              <a:t>Interviewing</a:t>
            </a:r>
          </a:p>
          <a:p>
            <a:pPr lvl="1">
              <a:buFontTx/>
              <a:buChar char="-"/>
            </a:pPr>
            <a:r>
              <a:rPr lang="en-US" altLang="ko-KR" dirty="0"/>
              <a:t>Organizational issues in Korea Forestry Service/ National Fire Agency</a:t>
            </a:r>
          </a:p>
          <a:p>
            <a:pPr>
              <a:buFontTx/>
              <a:buChar char="-"/>
            </a:pPr>
            <a:r>
              <a:rPr lang="en-US" altLang="ko-KR" dirty="0"/>
              <a:t>Surveying (e.g. Izumi et al. 2019)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874F6B-481C-4ADD-A788-EE0C6E204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9" t="47191" r="18090" b="19401"/>
          <a:stretch/>
        </p:blipFill>
        <p:spPr>
          <a:xfrm>
            <a:off x="807377" y="3583306"/>
            <a:ext cx="10882045" cy="3168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19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Bibliography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 err="1"/>
              <a:t>Gallouj</a:t>
            </a:r>
            <a:r>
              <a:rPr lang="en-US" altLang="ko-KR" dirty="0"/>
              <a:t>, F., &amp; Weinstein, O. (1997). Innovation in services. </a:t>
            </a:r>
            <a:r>
              <a:rPr lang="en-US" altLang="ko-KR" i="1" dirty="0"/>
              <a:t>Research policy</a:t>
            </a:r>
            <a:r>
              <a:rPr lang="en-US" altLang="ko-KR" dirty="0"/>
              <a:t>, </a:t>
            </a:r>
            <a:r>
              <a:rPr lang="en-US" altLang="ko-KR" i="1" dirty="0"/>
              <a:t>26</a:t>
            </a:r>
            <a:r>
              <a:rPr lang="en-US" altLang="ko-KR" dirty="0"/>
              <a:t>(4-5), 537-556.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Izumi, T., Shaw, R., </a:t>
            </a:r>
            <a:r>
              <a:rPr lang="en-US" altLang="ko-KR" dirty="0" err="1"/>
              <a:t>Djalante</a:t>
            </a:r>
            <a:r>
              <a:rPr lang="en-US" altLang="ko-KR" dirty="0"/>
              <a:t>, R., </a:t>
            </a:r>
            <a:r>
              <a:rPr lang="en-US" altLang="ko-KR" dirty="0" err="1"/>
              <a:t>Ishiwatari</a:t>
            </a:r>
            <a:r>
              <a:rPr lang="en-US" altLang="ko-KR" dirty="0"/>
              <a:t>, M., &amp; </a:t>
            </a:r>
            <a:r>
              <a:rPr lang="en-US" altLang="ko-KR" dirty="0" err="1"/>
              <a:t>Komino</a:t>
            </a:r>
            <a:r>
              <a:rPr lang="en-US" altLang="ko-KR" dirty="0"/>
              <a:t>, T. (2019). Disaster risk reduction and innovations. </a:t>
            </a:r>
            <a:r>
              <a:rPr lang="en-US" altLang="ko-KR" i="1" dirty="0"/>
              <a:t>Progress in Disaster Science</a:t>
            </a:r>
            <a:r>
              <a:rPr lang="en-US" altLang="ko-KR" dirty="0"/>
              <a:t>, </a:t>
            </a:r>
            <a:r>
              <a:rPr lang="en-US" altLang="ko-KR" i="1" dirty="0"/>
              <a:t>2</a:t>
            </a:r>
            <a:r>
              <a:rPr lang="en-US" altLang="ko-KR" dirty="0"/>
              <a:t>, 100033.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Knowles, S. G. (2014). Learning from disaster? The history of technology and the future of disaster research. </a:t>
            </a:r>
            <a:r>
              <a:rPr lang="en-US" altLang="ko-KR" i="1" dirty="0"/>
              <a:t>Technology and Culture</a:t>
            </a:r>
            <a:r>
              <a:rPr lang="en-US" altLang="ko-KR" dirty="0"/>
              <a:t>, </a:t>
            </a:r>
            <a:r>
              <a:rPr lang="en-US" altLang="ko-KR" i="1" dirty="0"/>
              <a:t>55</a:t>
            </a:r>
            <a:r>
              <a:rPr lang="en-US" altLang="ko-KR" dirty="0"/>
              <a:t>(4), 773-784.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err="1"/>
              <a:t>Malerba</a:t>
            </a:r>
            <a:r>
              <a:rPr lang="en-US" altLang="ko-KR" dirty="0"/>
              <a:t>, F., &amp; Adams, P. (2014). Sectoral Systems of Innovation. In Mark Dodgson, David M. Gann, and Nelson Philips (eds.). </a:t>
            </a:r>
            <a:r>
              <a:rPr lang="en-US" altLang="ko-KR" i="1" dirty="0"/>
              <a:t>The Oxford Handbook of Innovation Management</a:t>
            </a:r>
            <a:r>
              <a:rPr lang="en-US" altLang="ko-KR" dirty="0"/>
              <a:t>. Oxford University Press.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Mile, I. (2005). Innovation in Services. In J. Fagerberg, D. Mowery, and R. Nelson (eds.). </a:t>
            </a:r>
            <a:r>
              <a:rPr lang="en-US" altLang="ko-KR" i="1" dirty="0"/>
              <a:t>The Oxford Handbook of Innovation</a:t>
            </a:r>
            <a:r>
              <a:rPr lang="en-US" altLang="ko-KR" dirty="0"/>
              <a:t>. Oxford University Press, 433-58.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21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Bibliography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82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Salter, A., &amp; </a:t>
            </a:r>
            <a:r>
              <a:rPr lang="en-US" altLang="ko-KR" dirty="0" err="1"/>
              <a:t>Alexy</a:t>
            </a:r>
            <a:r>
              <a:rPr lang="en-US" altLang="ko-KR" dirty="0"/>
              <a:t>, O. (2014). The Nature of Innovation. In Mark Dodgson, David M. Gann, and Nelson Philips (eds.). </a:t>
            </a:r>
            <a:r>
              <a:rPr lang="en-US" altLang="ko-KR" i="1" dirty="0"/>
              <a:t>The Oxford Handbook of Innovation Management. </a:t>
            </a:r>
            <a:r>
              <a:rPr lang="en-US" altLang="ko-KR" dirty="0"/>
              <a:t>Oxford University Press.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Tether, B. S. (2005). Do Services Innovate (Differently)?: Insights from the European </a:t>
            </a:r>
            <a:r>
              <a:rPr lang="en-US" altLang="ko-KR" dirty="0" err="1"/>
              <a:t>Innobarometer</a:t>
            </a:r>
            <a:r>
              <a:rPr lang="en-US" altLang="ko-KR" dirty="0"/>
              <a:t> Survey. </a:t>
            </a:r>
            <a:r>
              <a:rPr lang="en-US" altLang="ko-KR" i="1" dirty="0"/>
              <a:t>Industry and Innovation</a:t>
            </a:r>
            <a:r>
              <a:rPr lang="en-US" altLang="ko-KR" dirty="0"/>
              <a:t>, 12(2): 153-84.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Russell, A. L., &amp; </a:t>
            </a:r>
            <a:r>
              <a:rPr lang="en-US" altLang="ko-KR" dirty="0" err="1"/>
              <a:t>Vinsel</a:t>
            </a:r>
            <a:r>
              <a:rPr lang="en-US" altLang="ko-KR" dirty="0"/>
              <a:t>, L. (2018). After innovation, turn to maintenance. </a:t>
            </a:r>
            <a:r>
              <a:rPr lang="en-US" altLang="ko-KR" i="1" dirty="0"/>
              <a:t>Technology and Culture</a:t>
            </a:r>
            <a:r>
              <a:rPr lang="en-US" altLang="ko-KR" dirty="0"/>
              <a:t>, </a:t>
            </a:r>
            <a:r>
              <a:rPr lang="en-US" altLang="ko-KR" i="1" dirty="0"/>
              <a:t>59</a:t>
            </a:r>
            <a:r>
              <a:rPr lang="en-US" altLang="ko-KR" dirty="0"/>
              <a:t>(1), 1-25.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UNISDR. (2016). Sharing innovations to improve implementation and reporting of the Sendai framework for disaster risk reduction 2015–2030. Short concept note: Work Stream 3, Working Group 3.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4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Sources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Figure 1. </a:t>
            </a:r>
            <a:r>
              <a:rPr lang="en-US" altLang="ko-KR" sz="2000" dirty="0">
                <a:hlinkClick r:id="rId2"/>
              </a:rPr>
              <a:t>https://www.yna.co.kr/view/AKR20190404178551062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Figure 2. </a:t>
            </a:r>
            <a:r>
              <a:rPr lang="en-US" altLang="ko-KR" sz="2000" dirty="0">
                <a:hlinkClick r:id="rId3"/>
              </a:rPr>
              <a:t>https://www.yna.co.kr/view/GYH20220305000700044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Figure 3. </a:t>
            </a:r>
            <a:r>
              <a:rPr lang="ko-KR" altLang="en-US" sz="2000" dirty="0"/>
              <a:t>국립산림과학원</a:t>
            </a:r>
            <a:r>
              <a:rPr lang="en-US" altLang="ko-KR" sz="2000" dirty="0"/>
              <a:t>. 2021 </a:t>
            </a:r>
            <a:r>
              <a:rPr lang="ko-KR" altLang="en-US" sz="2000" dirty="0"/>
              <a:t>산림재해백서</a:t>
            </a:r>
            <a:endParaRPr lang="en-US" altLang="ko-KR" sz="2000" dirty="0"/>
          </a:p>
          <a:p>
            <a:r>
              <a:rPr lang="en-US" altLang="ko-KR" sz="2000" dirty="0"/>
              <a:t>Figure 4. </a:t>
            </a:r>
            <a:r>
              <a:rPr lang="en-US" altLang="ko-KR" sz="2000" dirty="0">
                <a:hlinkClick r:id="rId4"/>
              </a:rPr>
              <a:t>https://www.dongascience.com/news.php?idx=27889</a:t>
            </a:r>
            <a:endParaRPr lang="en-US" altLang="ko-KR" sz="2000" dirty="0"/>
          </a:p>
          <a:p>
            <a:r>
              <a:rPr lang="en-US" altLang="ko-KR" sz="2000" dirty="0"/>
              <a:t>Figure 5. </a:t>
            </a:r>
            <a:r>
              <a:rPr lang="en-US" altLang="ko-KR" sz="2000" dirty="0">
                <a:hlinkClick r:id="rId5"/>
              </a:rPr>
              <a:t>https://m.korea.kr/news/pressReleaseView.do?newsId=156495830#pressRelease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4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576EA-DA65-4DC8-9F94-9CBA4A038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0849"/>
            <a:ext cx="9325510" cy="1325366"/>
          </a:xfrm>
        </p:spPr>
        <p:txBody>
          <a:bodyPr>
            <a:normAutofit/>
          </a:bodyPr>
          <a:lstStyle/>
          <a:p>
            <a:r>
              <a:rPr lang="en-US" altLang="ko-KR" dirty="0"/>
              <a:t>Thank you for listening!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ECA2F-10CA-48F4-8934-1B0D8CD15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755" y="436232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 err="1"/>
              <a:t>Hyeonbin</a:t>
            </a:r>
            <a:r>
              <a:rPr lang="en-US" altLang="ko-KR" dirty="0"/>
              <a:t> Park</a:t>
            </a:r>
          </a:p>
          <a:p>
            <a:endParaRPr lang="en-US" altLang="ko-KR" dirty="0"/>
          </a:p>
          <a:p>
            <a:r>
              <a:rPr lang="en-US" altLang="ko-KR" dirty="0"/>
              <a:t>November 1, 2022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40F1C-01D0-4301-8A33-662DB1D713E7}"/>
              </a:ext>
            </a:extLst>
          </p:cNvPr>
          <p:cNvSpPr txBox="1"/>
          <p:nvPr/>
        </p:nvSpPr>
        <p:spPr>
          <a:xfrm>
            <a:off x="0" y="177564"/>
            <a:ext cx="46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2022 Fall. National Innovation System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9D454-62C8-4118-AC45-0C969C28B25E}"/>
              </a:ext>
            </a:extLst>
          </p:cNvPr>
          <p:cNvSpPr txBox="1"/>
          <p:nvPr/>
        </p:nvSpPr>
        <p:spPr>
          <a:xfrm>
            <a:off x="8566934" y="180467"/>
            <a:ext cx="46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Research Prospectus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A0CF21-DBFF-428E-B211-F5D3DAF15D6D}"/>
              </a:ext>
            </a:extLst>
          </p:cNvPr>
          <p:cNvSpPr/>
          <p:nvPr/>
        </p:nvSpPr>
        <p:spPr>
          <a:xfrm>
            <a:off x="1243173" y="770562"/>
            <a:ext cx="9955658" cy="351376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AF22A-AC41-4D68-8063-644E42A6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CB20C-DE6A-474D-9697-7D914451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Introduction: Research Issue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Disaster and Innovation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Research Questions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Methods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Bibliography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CF848B-B4CF-46CA-AE04-B799AE476685}"/>
              </a:ext>
            </a:extLst>
          </p:cNvPr>
          <p:cNvSpPr/>
          <p:nvPr/>
        </p:nvSpPr>
        <p:spPr>
          <a:xfrm>
            <a:off x="626724" y="314048"/>
            <a:ext cx="10972800" cy="1376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Table</a:t>
            </a:r>
            <a:r>
              <a:rPr lang="ko-KR" altLang="en-US" sz="3600" dirty="0"/>
              <a:t> </a:t>
            </a:r>
            <a:r>
              <a:rPr lang="en-US" altLang="ko-KR" sz="3600" dirty="0"/>
              <a:t>of</a:t>
            </a:r>
            <a:r>
              <a:rPr lang="ko-KR" altLang="en-US" sz="3600" dirty="0"/>
              <a:t> </a:t>
            </a:r>
            <a:r>
              <a:rPr lang="en-US" altLang="ko-KR" sz="3600" dirty="0"/>
              <a:t>Contents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5D8D8-C5F8-4623-9AB4-C543838B739F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56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26" name="Picture 2" descr="고성 산불에 최고수준 3단계 대응 발령…전국 소방차 출동 지시(종합) | 연합뉴스">
            <a:extLst>
              <a:ext uri="{FF2B5EF4-FFF2-40B4-BE49-F238E27FC236}">
                <a16:creationId xmlns:a16="http://schemas.microsoft.com/office/drawing/2014/main" id="{F4A16C72-4164-43A1-B7CE-209BC0D5E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0" y="1899434"/>
            <a:ext cx="6794643" cy="269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3C1C37-C4F3-4820-92EF-EFC6FAE07B0C}"/>
              </a:ext>
            </a:extLst>
          </p:cNvPr>
          <p:cNvSpPr txBox="1"/>
          <p:nvPr/>
        </p:nvSpPr>
        <p:spPr>
          <a:xfrm>
            <a:off x="421239" y="4728340"/>
            <a:ext cx="5674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2019 April Gangwon Province Wildfires </a:t>
            </a:r>
            <a:endParaRPr lang="ko-KR" altLang="en-US" sz="2400" dirty="0"/>
          </a:p>
        </p:txBody>
      </p:sp>
      <p:pic>
        <p:nvPicPr>
          <p:cNvPr id="1028" name="Picture 4" descr="그래픽] 울진·삼척 산불 발생 현황(종합) | 연합뉴스">
            <a:extLst>
              <a:ext uri="{FF2B5EF4-FFF2-40B4-BE49-F238E27FC236}">
                <a16:creationId xmlns:a16="http://schemas.microsoft.com/office/drawing/2014/main" id="{514FECF3-045D-453D-9DC6-68AF6CE29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83" y="1899434"/>
            <a:ext cx="3578642" cy="490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226B6C-A953-4C42-B7A6-614F092A2E51}"/>
              </a:ext>
            </a:extLst>
          </p:cNvPr>
          <p:cNvSpPr txBox="1"/>
          <p:nvPr/>
        </p:nvSpPr>
        <p:spPr>
          <a:xfrm>
            <a:off x="1690100" y="6250772"/>
            <a:ext cx="552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2022 March </a:t>
            </a:r>
            <a:r>
              <a:rPr lang="en-US" altLang="ko-KR" sz="2400" dirty="0" err="1"/>
              <a:t>Uljin-Samcheok</a:t>
            </a:r>
            <a:r>
              <a:rPr lang="en-US" altLang="ko-KR" sz="2400" dirty="0"/>
              <a:t> Wildfires </a:t>
            </a:r>
            <a:endParaRPr lang="ko-KR" altLang="en-US" sz="24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E5364F8-0A17-4DAB-A7C9-82408277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Introduction: Research Issue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2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Introduction: Research Issue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Wildfire Statistics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9AC974-5560-47C6-9068-B0D6CA5A8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1" t="47192" r="26179" b="7962"/>
          <a:stretch/>
        </p:blipFill>
        <p:spPr>
          <a:xfrm>
            <a:off x="1339064" y="2380980"/>
            <a:ext cx="9513871" cy="43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E42C6DE-C4A5-4036-BD52-4BEBA9DAB2F4}"/>
              </a:ext>
            </a:extLst>
          </p:cNvPr>
          <p:cNvSpPr txBox="1">
            <a:spLocks/>
          </p:cNvSpPr>
          <p:nvPr/>
        </p:nvSpPr>
        <p:spPr>
          <a:xfrm>
            <a:off x="990600" y="2828265"/>
            <a:ext cx="10515600" cy="3870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3800" dirty="0"/>
              <a:t>“Status and future tasks of </a:t>
            </a:r>
            <a:r>
              <a:rPr lang="en-US" altLang="ko-KR" sz="3800" dirty="0">
                <a:solidFill>
                  <a:srgbClr val="0070C0"/>
                </a:solidFill>
              </a:rPr>
              <a:t>cutting-edge ICT technology </a:t>
            </a:r>
            <a:r>
              <a:rPr lang="en-US" altLang="ko-KR" sz="3800" dirty="0"/>
              <a:t>for preventing and responding to large-scale wildfires” (National Assembly Research Service 2022. 5. 16)</a:t>
            </a:r>
          </a:p>
          <a:p>
            <a:pPr marL="0" indent="0">
              <a:buNone/>
            </a:pPr>
            <a:endParaRPr lang="en-US" altLang="ko-KR" sz="3800" dirty="0"/>
          </a:p>
          <a:p>
            <a:pPr marL="0" indent="0">
              <a:buNone/>
            </a:pPr>
            <a:r>
              <a:rPr lang="en-US" altLang="ko-KR" sz="3800" dirty="0"/>
              <a:t>The forest fire response system, which is currently divided into the Fire Agency and the Forest Service, needs to be reorganized.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2050" name="Picture 2" descr="소화탄이 터지면서 소화약제가 뿜어져 나오고 있다. -국립산림과학원 산림방재연구과 제공">
            <a:extLst>
              <a:ext uri="{FF2B5EF4-FFF2-40B4-BE49-F238E27FC236}">
                <a16:creationId xmlns:a16="http://schemas.microsoft.com/office/drawing/2014/main" id="{34CD3DC7-961F-45FA-9407-764EFD8A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53" y="1810974"/>
            <a:ext cx="3577868" cy="203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최첨단 정보통신기술 기반의 산불진화드론 합동훈련 처음 열려! - 보도자료 | 브리핑룸 | 뉴스 | 대한민국 정책브리핑">
            <a:extLst>
              <a:ext uri="{FF2B5EF4-FFF2-40B4-BE49-F238E27FC236}">
                <a16:creationId xmlns:a16="http://schemas.microsoft.com/office/drawing/2014/main" id="{904B622B-E36C-4ED7-918B-01C65047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579" y="1800077"/>
            <a:ext cx="3577868" cy="238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3BE63B-4CB3-42F6-A451-49877334B501}"/>
              </a:ext>
            </a:extLst>
          </p:cNvPr>
          <p:cNvSpPr txBox="1"/>
          <p:nvPr/>
        </p:nvSpPr>
        <p:spPr>
          <a:xfrm>
            <a:off x="6592691" y="4214902"/>
            <a:ext cx="417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2022 training for wildfire response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EBABF-3FEC-49AE-B791-DDF7B6EB7F18}"/>
              </a:ext>
            </a:extLst>
          </p:cNvPr>
          <p:cNvSpPr txBox="1"/>
          <p:nvPr/>
        </p:nvSpPr>
        <p:spPr>
          <a:xfrm>
            <a:off x="409646" y="3879469"/>
            <a:ext cx="6183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2019 testing for extinguisher drop by using drones</a:t>
            </a:r>
            <a:endParaRPr lang="ko-KR" altLang="en-US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C55E22E-851D-4324-A1C5-E34A7455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Introduction: Research Issue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96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Disaster and Innovation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929063" cy="48731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Disaster and Innovation in UN</a:t>
            </a:r>
          </a:p>
          <a:p>
            <a:pPr lvl="1">
              <a:buFontTx/>
              <a:buChar char="-"/>
            </a:pPr>
            <a:r>
              <a:rPr lang="en-US" altLang="ko-KR" dirty="0"/>
              <a:t>Through interdisciplinary concepts, technology, improving policy-making processes, community-based innovation, and inclusive and participatory approaches (UNISDR 2016)</a:t>
            </a:r>
          </a:p>
          <a:p>
            <a:pPr lvl="1">
              <a:buFontTx/>
              <a:buChar char="-"/>
            </a:pPr>
            <a:r>
              <a:rPr lang="en-US" altLang="ko-KR" dirty="0"/>
              <a:t>Which factors are fit to specific cases? -&gt; should be contextualized 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36DFD6-F4A3-40B6-AD13-6B58C460D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6" t="18877" r="36208" b="7864"/>
          <a:stretch/>
        </p:blipFill>
        <p:spPr>
          <a:xfrm>
            <a:off x="8106310" y="2035365"/>
            <a:ext cx="2825393" cy="39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Disaster and Innovation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/>
              <a:t>Different types of innovation, other than “technological” (Salter and </a:t>
            </a:r>
            <a:r>
              <a:rPr lang="en-US" altLang="ko-KR" dirty="0" err="1"/>
              <a:t>Alexy</a:t>
            </a:r>
            <a:r>
              <a:rPr lang="en-US" altLang="ko-KR" dirty="0"/>
              <a:t> 2014)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Service Innovation</a:t>
            </a:r>
          </a:p>
          <a:p>
            <a:pPr lvl="1">
              <a:buFontTx/>
              <a:buChar char="-"/>
            </a:pPr>
            <a:r>
              <a:rPr lang="en-US" altLang="ko-KR" dirty="0"/>
              <a:t>Involving new ways of bringing together information and creative routines (</a:t>
            </a:r>
            <a:r>
              <a:rPr lang="en-US" altLang="ko-KR" dirty="0" err="1"/>
              <a:t>Gallouj</a:t>
            </a:r>
            <a:r>
              <a:rPr lang="en-US" altLang="ko-KR" dirty="0"/>
              <a:t> and Weinstein 1997)</a:t>
            </a:r>
          </a:p>
          <a:p>
            <a:pPr lvl="1">
              <a:buFontTx/>
              <a:buChar char="-"/>
            </a:pPr>
            <a:r>
              <a:rPr lang="en-US" altLang="ko-KR" dirty="0"/>
              <a:t>And artifacts (maintenance and repair), data, symbols; </a:t>
            </a:r>
            <a:r>
              <a:rPr lang="en-US" altLang="ko-KR" dirty="0" err="1"/>
              <a:t>e.g</a:t>
            </a:r>
            <a:r>
              <a:rPr lang="en-US" altLang="ko-KR" dirty="0"/>
              <a:t> financial service, rescue service (</a:t>
            </a:r>
            <a:r>
              <a:rPr lang="en-US" altLang="ko-KR" dirty="0" err="1"/>
              <a:t>Malerba</a:t>
            </a:r>
            <a:r>
              <a:rPr lang="en-US" altLang="ko-KR" dirty="0"/>
              <a:t> and Adams 2014)</a:t>
            </a:r>
          </a:p>
          <a:p>
            <a:pPr lvl="1">
              <a:buFontTx/>
              <a:buChar char="-"/>
            </a:pPr>
            <a:r>
              <a:rPr lang="en-US" altLang="ko-KR" dirty="0"/>
              <a:t>Social and cultural norms are important to innovation in services (Mile 2005; Tether 2005)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0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Disaster and Innovation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9E526-C4BB-4D6B-9A32-0F6C57C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499"/>
            <a:ext cx="10894888" cy="487312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/>
              <a:t>Learning from Disaster (Knowles 2014)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“After Innovation, turn to Maintenance” (Russel and </a:t>
            </a:r>
            <a:r>
              <a:rPr lang="en-US" altLang="ko-KR" dirty="0" err="1"/>
              <a:t>Vinsel</a:t>
            </a:r>
            <a:r>
              <a:rPr lang="en-US" altLang="ko-KR" dirty="0"/>
              <a:t> 2018)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Organizational changes in disaster settings (Ross 1976)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5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0C891-6AFA-4C70-B3B5-FC2BE75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Research Questions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4FA26C-0438-494B-85A5-0E0F5E07DD04}"/>
              </a:ext>
            </a:extLst>
          </p:cNvPr>
          <p:cNvCxnSpPr/>
          <p:nvPr/>
        </p:nvCxnSpPr>
        <p:spPr>
          <a:xfrm>
            <a:off x="421240" y="1690688"/>
            <a:ext cx="114351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F6267-3C6B-4B03-A539-30F7B4C1AAA8}"/>
              </a:ext>
            </a:extLst>
          </p:cNvPr>
          <p:cNvSpPr txBox="1"/>
          <p:nvPr/>
        </p:nvSpPr>
        <p:spPr>
          <a:xfrm>
            <a:off x="10397447" y="6176963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E42C6DE-C4A5-4036-BD52-4BEBA9DAB2F4}"/>
              </a:ext>
            </a:extLst>
          </p:cNvPr>
          <p:cNvSpPr txBox="1">
            <a:spLocks/>
          </p:cNvSpPr>
          <p:nvPr/>
        </p:nvSpPr>
        <p:spPr>
          <a:xfrm>
            <a:off x="881009" y="2194956"/>
            <a:ext cx="10515600" cy="457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3000" dirty="0"/>
              <a:t>In what sense, is there any organizational lock-in in wildfire response systems in South Korea? </a:t>
            </a:r>
          </a:p>
          <a:p>
            <a:pPr marL="0" indent="0">
              <a:buNone/>
            </a:pPr>
            <a:endParaRPr lang="en-US" altLang="ko-KR" sz="3000" dirty="0"/>
          </a:p>
          <a:p>
            <a:pPr marL="0" indent="0">
              <a:buNone/>
            </a:pPr>
            <a:endParaRPr lang="en-US" altLang="ko-KR" sz="3000" dirty="0"/>
          </a:p>
          <a:p>
            <a:pPr>
              <a:buFontTx/>
              <a:buChar char="-"/>
            </a:pPr>
            <a:r>
              <a:rPr lang="en-US" altLang="ko-KR" sz="3000" dirty="0"/>
              <a:t>Which systemic approach to innovation may work well for wildfire responses? (in regard to the entanglements of technology, actors, and institutions)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18419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804</Words>
  <Application>Microsoft Office PowerPoint</Application>
  <PresentationFormat>와이드스크린</PresentationFormat>
  <Paragraphs>112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Disaster &amp; Innovation: the Case of Large-Scale Wildfire</vt:lpstr>
      <vt:lpstr>PowerPoint 프레젠테이션</vt:lpstr>
      <vt:lpstr>1. Introduction: Research Issue</vt:lpstr>
      <vt:lpstr>1. Introduction: Research Issue</vt:lpstr>
      <vt:lpstr>1. Introduction: Research Issue</vt:lpstr>
      <vt:lpstr>2. Disaster and Innovation</vt:lpstr>
      <vt:lpstr>2. Disaster and Innovation</vt:lpstr>
      <vt:lpstr>2. Disaster and Innovation</vt:lpstr>
      <vt:lpstr>3. Research Questions</vt:lpstr>
      <vt:lpstr>4. Methods</vt:lpstr>
      <vt:lpstr>5. Bibliography</vt:lpstr>
      <vt:lpstr>5. Bibliography</vt:lpstr>
      <vt:lpstr>Image Sources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&amp; Innovation: In the case of Large-scale Wildfire</dc:title>
  <dc:creator>박현빈</dc:creator>
  <cp:lastModifiedBy>박현빈</cp:lastModifiedBy>
  <cp:revision>63</cp:revision>
  <dcterms:created xsi:type="dcterms:W3CDTF">2022-10-24T12:02:03Z</dcterms:created>
  <dcterms:modified xsi:type="dcterms:W3CDTF">2022-10-30T16:23:44Z</dcterms:modified>
</cp:coreProperties>
</file>