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0" r:id="rId2"/>
    <p:sldId id="288" r:id="rId3"/>
    <p:sldId id="330" r:id="rId4"/>
    <p:sldId id="300" r:id="rId5"/>
    <p:sldId id="292" r:id="rId6"/>
    <p:sldId id="308" r:id="rId7"/>
    <p:sldId id="309" r:id="rId8"/>
    <p:sldId id="312" r:id="rId9"/>
    <p:sldId id="311" r:id="rId10"/>
    <p:sldId id="313" r:id="rId11"/>
    <p:sldId id="320" r:id="rId12"/>
    <p:sldId id="310" r:id="rId13"/>
    <p:sldId id="314" r:id="rId14"/>
    <p:sldId id="323" r:id="rId15"/>
    <p:sldId id="324" r:id="rId16"/>
    <p:sldId id="325" r:id="rId17"/>
    <p:sldId id="290" r:id="rId18"/>
    <p:sldId id="315" r:id="rId19"/>
    <p:sldId id="319" r:id="rId20"/>
    <p:sldId id="316" r:id="rId21"/>
    <p:sldId id="317" r:id="rId22"/>
    <p:sldId id="322" r:id="rId23"/>
    <p:sldId id="326" r:id="rId24"/>
    <p:sldId id="318" r:id="rId25"/>
    <p:sldId id="327" r:id="rId26"/>
    <p:sldId id="328" r:id="rId27"/>
    <p:sldId id="329" r:id="rId28"/>
    <p:sldId id="32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6693"/>
    <a:srgbClr val="1D9A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89478" autoAdjust="0"/>
  </p:normalViewPr>
  <p:slideViewPr>
    <p:cSldViewPr snapToGrid="0">
      <p:cViewPr varScale="1">
        <p:scale>
          <a:sx n="145" d="100"/>
          <a:sy n="145" d="100"/>
        </p:scale>
        <p:origin x="11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F40D0-43D7-46D8-B6E2-E721F804B844}" type="doc">
      <dgm:prSet loTypeId="urn:microsoft.com/office/officeart/2005/8/layout/pyramid4" loCatId="pyramid" qsTypeId="urn:microsoft.com/office/officeart/2005/8/quickstyle/simple1" qsCatId="simple" csTypeId="urn:microsoft.com/office/officeart/2005/8/colors/colorful1" csCatId="colorful" phldr="1"/>
      <dgm:spPr/>
      <dgm:t>
        <a:bodyPr/>
        <a:lstStyle/>
        <a:p>
          <a:pPr latinLnBrk="1"/>
          <a:endParaRPr lang="ko-KR" altLang="en-US"/>
        </a:p>
      </dgm:t>
    </dgm:pt>
    <dgm:pt modelId="{4BE56321-8F9A-4523-8AE4-5E56A08C1F2C}">
      <dgm:prSet phldrT="[Text]" custT="1"/>
      <dgm:spPr/>
      <dgm:t>
        <a:bodyPr/>
        <a:lstStyle/>
        <a:p>
          <a:pPr latinLnBrk="1"/>
          <a:r>
            <a:rPr lang="en-US" altLang="ko-KR" sz="1800" b="1" dirty="0">
              <a:solidFill>
                <a:schemeClr val="tx1"/>
              </a:solidFill>
            </a:rPr>
            <a:t>Economic</a:t>
          </a:r>
          <a:endParaRPr lang="ko-KR" altLang="en-US" sz="1800" b="1" dirty="0">
            <a:solidFill>
              <a:schemeClr val="tx1"/>
            </a:solidFill>
          </a:endParaRPr>
        </a:p>
      </dgm:t>
    </dgm:pt>
    <dgm:pt modelId="{B58B3595-8D8C-4548-9F58-03C9CBE00908}" type="parTrans" cxnId="{DFC29A6E-660B-446F-AA59-6BBBDD5FDBBD}">
      <dgm:prSet/>
      <dgm:spPr/>
      <dgm:t>
        <a:bodyPr/>
        <a:lstStyle/>
        <a:p>
          <a:pPr latinLnBrk="1"/>
          <a:endParaRPr lang="ko-KR" altLang="en-US" sz="2000" b="1">
            <a:solidFill>
              <a:schemeClr val="tx1"/>
            </a:solidFill>
          </a:endParaRPr>
        </a:p>
      </dgm:t>
    </dgm:pt>
    <dgm:pt modelId="{E680F999-6D15-4808-8E58-24269D92A6F0}" type="sibTrans" cxnId="{DFC29A6E-660B-446F-AA59-6BBBDD5FDBBD}">
      <dgm:prSet/>
      <dgm:spPr/>
      <dgm:t>
        <a:bodyPr/>
        <a:lstStyle/>
        <a:p>
          <a:pPr latinLnBrk="1"/>
          <a:endParaRPr lang="ko-KR" altLang="en-US" sz="2000" b="1">
            <a:solidFill>
              <a:schemeClr val="tx1"/>
            </a:solidFill>
          </a:endParaRPr>
        </a:p>
      </dgm:t>
    </dgm:pt>
    <dgm:pt modelId="{239073F5-D292-487C-BF29-5BD2798572D8}">
      <dgm:prSet phldrT="[Text]" custT="1"/>
      <dgm:spPr/>
      <dgm:t>
        <a:bodyPr/>
        <a:lstStyle/>
        <a:p>
          <a:pPr latinLnBrk="1"/>
          <a:r>
            <a:rPr lang="en-US" altLang="ko-KR" sz="1800" b="1" dirty="0">
              <a:solidFill>
                <a:schemeClr val="tx1"/>
              </a:solidFill>
            </a:rPr>
            <a:t>Social</a:t>
          </a:r>
          <a:endParaRPr lang="ko-KR" altLang="en-US" sz="1800" b="1" dirty="0">
            <a:solidFill>
              <a:schemeClr val="tx1"/>
            </a:solidFill>
          </a:endParaRPr>
        </a:p>
      </dgm:t>
    </dgm:pt>
    <dgm:pt modelId="{5A4DA147-D13C-4794-A1AF-EEC3A1B75B57}" type="parTrans" cxnId="{82A68DB9-404F-4B40-A366-CCE37D3BB38F}">
      <dgm:prSet/>
      <dgm:spPr/>
      <dgm:t>
        <a:bodyPr/>
        <a:lstStyle/>
        <a:p>
          <a:pPr latinLnBrk="1"/>
          <a:endParaRPr lang="ko-KR" altLang="en-US" sz="2000" b="1">
            <a:solidFill>
              <a:schemeClr val="tx1"/>
            </a:solidFill>
          </a:endParaRPr>
        </a:p>
      </dgm:t>
    </dgm:pt>
    <dgm:pt modelId="{83C8B84C-4FBB-4DB0-95A0-2435DE4AE7CB}" type="sibTrans" cxnId="{82A68DB9-404F-4B40-A366-CCE37D3BB38F}">
      <dgm:prSet/>
      <dgm:spPr/>
      <dgm:t>
        <a:bodyPr/>
        <a:lstStyle/>
        <a:p>
          <a:pPr latinLnBrk="1"/>
          <a:endParaRPr lang="ko-KR" altLang="en-US" sz="2000" b="1">
            <a:solidFill>
              <a:schemeClr val="tx1"/>
            </a:solidFill>
          </a:endParaRPr>
        </a:p>
      </dgm:t>
    </dgm:pt>
    <dgm:pt modelId="{DF82C914-EFE5-483F-AA14-420A39EE76BB}">
      <dgm:prSet phldrT="[Text]" custT="1"/>
      <dgm:spPr/>
      <dgm:t>
        <a:bodyPr/>
        <a:lstStyle/>
        <a:p>
          <a:pPr latinLnBrk="1"/>
          <a:r>
            <a:rPr lang="en-US" altLang="ko-KR" sz="1800" b="1" dirty="0">
              <a:solidFill>
                <a:schemeClr val="tx1"/>
              </a:solidFill>
            </a:rPr>
            <a:t>Cultural</a:t>
          </a:r>
          <a:endParaRPr lang="ko-KR" altLang="en-US" sz="1800" b="1" dirty="0">
            <a:solidFill>
              <a:schemeClr val="tx1"/>
            </a:solidFill>
          </a:endParaRPr>
        </a:p>
      </dgm:t>
    </dgm:pt>
    <dgm:pt modelId="{2FB9BB50-223A-438D-A61E-C9370C69B93A}" type="parTrans" cxnId="{00734E77-62A0-4EEE-A5D1-453E56174719}">
      <dgm:prSet/>
      <dgm:spPr/>
      <dgm:t>
        <a:bodyPr/>
        <a:lstStyle/>
        <a:p>
          <a:pPr latinLnBrk="1"/>
          <a:endParaRPr lang="ko-KR" altLang="en-US" sz="2000" b="1">
            <a:solidFill>
              <a:schemeClr val="tx1"/>
            </a:solidFill>
          </a:endParaRPr>
        </a:p>
      </dgm:t>
    </dgm:pt>
    <dgm:pt modelId="{3C2C469C-84F8-4951-B379-C9E0D4D81CAB}" type="sibTrans" cxnId="{00734E77-62A0-4EEE-A5D1-453E56174719}">
      <dgm:prSet/>
      <dgm:spPr/>
      <dgm:t>
        <a:bodyPr/>
        <a:lstStyle/>
        <a:p>
          <a:pPr latinLnBrk="1"/>
          <a:endParaRPr lang="ko-KR" altLang="en-US" sz="2000" b="1">
            <a:solidFill>
              <a:schemeClr val="tx1"/>
            </a:solidFill>
          </a:endParaRPr>
        </a:p>
      </dgm:t>
    </dgm:pt>
    <dgm:pt modelId="{464B7DA7-BF0A-4B4A-A254-FB93DEA3B5D8}">
      <dgm:prSet phldrT="[Text]" custT="1"/>
      <dgm:spPr/>
      <dgm:t>
        <a:bodyPr/>
        <a:lstStyle/>
        <a:p>
          <a:pPr latinLnBrk="1"/>
          <a:r>
            <a:rPr lang="en-US" altLang="ko-KR" sz="1800" b="1" dirty="0">
              <a:solidFill>
                <a:schemeClr val="tx1"/>
              </a:solidFill>
            </a:rPr>
            <a:t>Political</a:t>
          </a:r>
          <a:endParaRPr lang="ko-KR" altLang="en-US" sz="1800" b="1" dirty="0">
            <a:solidFill>
              <a:schemeClr val="tx1"/>
            </a:solidFill>
          </a:endParaRPr>
        </a:p>
      </dgm:t>
    </dgm:pt>
    <dgm:pt modelId="{09402BC1-46B5-43DD-BA2C-9E3BF49B2E1B}" type="parTrans" cxnId="{3CB59B3C-6282-4B42-9E17-7EAD50AD6F50}">
      <dgm:prSet/>
      <dgm:spPr/>
      <dgm:t>
        <a:bodyPr/>
        <a:lstStyle/>
        <a:p>
          <a:pPr latinLnBrk="1"/>
          <a:endParaRPr lang="ko-KR" altLang="en-US" sz="2000" b="1">
            <a:solidFill>
              <a:schemeClr val="tx1"/>
            </a:solidFill>
          </a:endParaRPr>
        </a:p>
      </dgm:t>
    </dgm:pt>
    <dgm:pt modelId="{FB7A7DD2-F017-436F-B250-A461A7472802}" type="sibTrans" cxnId="{3CB59B3C-6282-4B42-9E17-7EAD50AD6F50}">
      <dgm:prSet/>
      <dgm:spPr/>
      <dgm:t>
        <a:bodyPr/>
        <a:lstStyle/>
        <a:p>
          <a:pPr latinLnBrk="1"/>
          <a:endParaRPr lang="ko-KR" altLang="en-US" sz="2000" b="1">
            <a:solidFill>
              <a:schemeClr val="tx1"/>
            </a:solidFill>
          </a:endParaRPr>
        </a:p>
      </dgm:t>
    </dgm:pt>
    <dgm:pt modelId="{86762842-8663-40FD-8DF3-A82F31AF3D23}" type="pres">
      <dgm:prSet presAssocID="{559F40D0-43D7-46D8-B6E2-E721F804B844}" presName="compositeShape" presStyleCnt="0">
        <dgm:presLayoutVars>
          <dgm:chMax val="9"/>
          <dgm:dir/>
          <dgm:resizeHandles val="exact"/>
        </dgm:presLayoutVars>
      </dgm:prSet>
      <dgm:spPr/>
    </dgm:pt>
    <dgm:pt modelId="{4B195B97-35AB-4A7B-9231-2531A5126AA4}" type="pres">
      <dgm:prSet presAssocID="{559F40D0-43D7-46D8-B6E2-E721F804B844}" presName="triangle1" presStyleLbl="node1" presStyleIdx="0" presStyleCnt="4" custScaleY="62753" custLinFactNeighborX="1398" custLinFactNeighborY="34900">
        <dgm:presLayoutVars>
          <dgm:bulletEnabled val="1"/>
        </dgm:presLayoutVars>
      </dgm:prSet>
      <dgm:spPr/>
    </dgm:pt>
    <dgm:pt modelId="{5A734FEC-3F13-49DF-8A29-86CF218194AC}" type="pres">
      <dgm:prSet presAssocID="{559F40D0-43D7-46D8-B6E2-E721F804B844}" presName="triangle2" presStyleLbl="node1" presStyleIdx="1" presStyleCnt="4" custScaleY="63758">
        <dgm:presLayoutVars>
          <dgm:bulletEnabled val="1"/>
        </dgm:presLayoutVars>
      </dgm:prSet>
      <dgm:spPr/>
    </dgm:pt>
    <dgm:pt modelId="{C8232939-77D8-4871-B4F0-91FDCBD5889A}" type="pres">
      <dgm:prSet presAssocID="{559F40D0-43D7-46D8-B6E2-E721F804B844}" presName="triangle3" presStyleLbl="node1" presStyleIdx="2" presStyleCnt="4" custScaleY="65772">
        <dgm:presLayoutVars>
          <dgm:bulletEnabled val="1"/>
        </dgm:presLayoutVars>
      </dgm:prSet>
      <dgm:spPr/>
    </dgm:pt>
    <dgm:pt modelId="{44A2FED0-DC3D-408A-B805-615EBEE648C5}" type="pres">
      <dgm:prSet presAssocID="{559F40D0-43D7-46D8-B6E2-E721F804B844}" presName="triangle4" presStyleLbl="node1" presStyleIdx="3" presStyleCnt="4" custScaleY="64765">
        <dgm:presLayoutVars>
          <dgm:bulletEnabled val="1"/>
        </dgm:presLayoutVars>
      </dgm:prSet>
      <dgm:spPr/>
    </dgm:pt>
  </dgm:ptLst>
  <dgm:cxnLst>
    <dgm:cxn modelId="{F32DDA17-741B-4408-B2F5-645758409D91}" type="presOf" srcId="{DF82C914-EFE5-483F-AA14-420A39EE76BB}" destId="{C8232939-77D8-4871-B4F0-91FDCBD5889A}" srcOrd="0" destOrd="0" presId="urn:microsoft.com/office/officeart/2005/8/layout/pyramid4"/>
    <dgm:cxn modelId="{EBA14535-9A2C-4091-8888-7B5AFD81E1C7}" type="presOf" srcId="{464B7DA7-BF0A-4B4A-A254-FB93DEA3B5D8}" destId="{44A2FED0-DC3D-408A-B805-615EBEE648C5}" srcOrd="0" destOrd="0" presId="urn:microsoft.com/office/officeart/2005/8/layout/pyramid4"/>
    <dgm:cxn modelId="{B2B87F36-F273-4BFF-9AD6-371BBF2521C4}" type="presOf" srcId="{4BE56321-8F9A-4523-8AE4-5E56A08C1F2C}" destId="{4B195B97-35AB-4A7B-9231-2531A5126AA4}" srcOrd="0" destOrd="0" presId="urn:microsoft.com/office/officeart/2005/8/layout/pyramid4"/>
    <dgm:cxn modelId="{45A1B338-7802-429E-AB4D-1CB8B2EBC968}" type="presOf" srcId="{239073F5-D292-487C-BF29-5BD2798572D8}" destId="{5A734FEC-3F13-49DF-8A29-86CF218194AC}" srcOrd="0" destOrd="0" presId="urn:microsoft.com/office/officeart/2005/8/layout/pyramid4"/>
    <dgm:cxn modelId="{3CB59B3C-6282-4B42-9E17-7EAD50AD6F50}" srcId="{559F40D0-43D7-46D8-B6E2-E721F804B844}" destId="{464B7DA7-BF0A-4B4A-A254-FB93DEA3B5D8}" srcOrd="3" destOrd="0" parTransId="{09402BC1-46B5-43DD-BA2C-9E3BF49B2E1B}" sibTransId="{FB7A7DD2-F017-436F-B250-A461A7472802}"/>
    <dgm:cxn modelId="{DFC29A6E-660B-446F-AA59-6BBBDD5FDBBD}" srcId="{559F40D0-43D7-46D8-B6E2-E721F804B844}" destId="{4BE56321-8F9A-4523-8AE4-5E56A08C1F2C}" srcOrd="0" destOrd="0" parTransId="{B58B3595-8D8C-4548-9F58-03C9CBE00908}" sibTransId="{E680F999-6D15-4808-8E58-24269D92A6F0}"/>
    <dgm:cxn modelId="{50B73374-226D-4312-B29C-9F3AF883C05D}" type="presOf" srcId="{559F40D0-43D7-46D8-B6E2-E721F804B844}" destId="{86762842-8663-40FD-8DF3-A82F31AF3D23}" srcOrd="0" destOrd="0" presId="urn:microsoft.com/office/officeart/2005/8/layout/pyramid4"/>
    <dgm:cxn modelId="{00734E77-62A0-4EEE-A5D1-453E56174719}" srcId="{559F40D0-43D7-46D8-B6E2-E721F804B844}" destId="{DF82C914-EFE5-483F-AA14-420A39EE76BB}" srcOrd="2" destOrd="0" parTransId="{2FB9BB50-223A-438D-A61E-C9370C69B93A}" sibTransId="{3C2C469C-84F8-4951-B379-C9E0D4D81CAB}"/>
    <dgm:cxn modelId="{82A68DB9-404F-4B40-A366-CCE37D3BB38F}" srcId="{559F40D0-43D7-46D8-B6E2-E721F804B844}" destId="{239073F5-D292-487C-BF29-5BD2798572D8}" srcOrd="1" destOrd="0" parTransId="{5A4DA147-D13C-4794-A1AF-EEC3A1B75B57}" sibTransId="{83C8B84C-4FBB-4DB0-95A0-2435DE4AE7CB}"/>
    <dgm:cxn modelId="{3377D3D7-2CE7-4621-B526-23884C5607DF}" type="presParOf" srcId="{86762842-8663-40FD-8DF3-A82F31AF3D23}" destId="{4B195B97-35AB-4A7B-9231-2531A5126AA4}" srcOrd="0" destOrd="0" presId="urn:microsoft.com/office/officeart/2005/8/layout/pyramid4"/>
    <dgm:cxn modelId="{ABBAD2C2-981D-4A5B-B6D4-CF77750FFB89}" type="presParOf" srcId="{86762842-8663-40FD-8DF3-A82F31AF3D23}" destId="{5A734FEC-3F13-49DF-8A29-86CF218194AC}" srcOrd="1" destOrd="0" presId="urn:microsoft.com/office/officeart/2005/8/layout/pyramid4"/>
    <dgm:cxn modelId="{D2779176-DA26-4374-A319-83C1B72D5958}" type="presParOf" srcId="{86762842-8663-40FD-8DF3-A82F31AF3D23}" destId="{C8232939-77D8-4871-B4F0-91FDCBD5889A}" srcOrd="2" destOrd="0" presId="urn:microsoft.com/office/officeart/2005/8/layout/pyramid4"/>
    <dgm:cxn modelId="{D48A7B16-E573-4872-B5A6-9E20CB0E843F}" type="presParOf" srcId="{86762842-8663-40FD-8DF3-A82F31AF3D23}" destId="{44A2FED0-DC3D-408A-B805-615EBEE648C5}"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9F40D0-43D7-46D8-B6E2-E721F804B844}" type="doc">
      <dgm:prSet loTypeId="urn:microsoft.com/office/officeart/2005/8/layout/pyramid4" loCatId="pyramid" qsTypeId="urn:microsoft.com/office/officeart/2005/8/quickstyle/simple1" qsCatId="simple" csTypeId="urn:microsoft.com/office/officeart/2005/8/colors/colorful1" csCatId="colorful" phldr="1"/>
      <dgm:spPr/>
      <dgm:t>
        <a:bodyPr/>
        <a:lstStyle/>
        <a:p>
          <a:pPr latinLnBrk="1"/>
          <a:endParaRPr lang="ko-KR" altLang="en-US"/>
        </a:p>
      </dgm:t>
    </dgm:pt>
    <dgm:pt modelId="{4BE56321-8F9A-4523-8AE4-5E56A08C1F2C}">
      <dgm:prSet phldrT="[Text]" custT="1"/>
      <dgm:spPr/>
      <dgm:t>
        <a:bodyPr/>
        <a:lstStyle/>
        <a:p>
          <a:pPr latinLnBrk="1"/>
          <a:r>
            <a:rPr lang="en-US" altLang="ko-KR" sz="1200" b="1" dirty="0">
              <a:solidFill>
                <a:schemeClr val="tx1"/>
              </a:solidFill>
            </a:rPr>
            <a:t>Economic</a:t>
          </a:r>
          <a:endParaRPr lang="ko-KR" altLang="en-US" sz="1200" b="1" dirty="0">
            <a:solidFill>
              <a:schemeClr val="tx1"/>
            </a:solidFill>
          </a:endParaRPr>
        </a:p>
      </dgm:t>
    </dgm:pt>
    <dgm:pt modelId="{B58B3595-8D8C-4548-9F58-03C9CBE00908}" type="parTrans" cxnId="{DFC29A6E-660B-446F-AA59-6BBBDD5FDBBD}">
      <dgm:prSet/>
      <dgm:spPr/>
      <dgm:t>
        <a:bodyPr/>
        <a:lstStyle/>
        <a:p>
          <a:pPr latinLnBrk="1"/>
          <a:endParaRPr lang="ko-KR" altLang="en-US" sz="1400" b="1">
            <a:solidFill>
              <a:schemeClr val="tx1"/>
            </a:solidFill>
          </a:endParaRPr>
        </a:p>
      </dgm:t>
    </dgm:pt>
    <dgm:pt modelId="{E680F999-6D15-4808-8E58-24269D92A6F0}" type="sibTrans" cxnId="{DFC29A6E-660B-446F-AA59-6BBBDD5FDBBD}">
      <dgm:prSet/>
      <dgm:spPr/>
      <dgm:t>
        <a:bodyPr/>
        <a:lstStyle/>
        <a:p>
          <a:pPr latinLnBrk="1"/>
          <a:endParaRPr lang="ko-KR" altLang="en-US" sz="1400" b="1">
            <a:solidFill>
              <a:schemeClr val="tx1"/>
            </a:solidFill>
          </a:endParaRPr>
        </a:p>
      </dgm:t>
    </dgm:pt>
    <dgm:pt modelId="{239073F5-D292-487C-BF29-5BD2798572D8}">
      <dgm:prSet phldrT="[Text]" custT="1"/>
      <dgm:spPr/>
      <dgm:t>
        <a:bodyPr/>
        <a:lstStyle/>
        <a:p>
          <a:pPr latinLnBrk="1"/>
          <a:r>
            <a:rPr lang="en-US" altLang="ko-KR" sz="1200" b="1" dirty="0">
              <a:solidFill>
                <a:schemeClr val="tx1"/>
              </a:solidFill>
            </a:rPr>
            <a:t>Social</a:t>
          </a:r>
          <a:endParaRPr lang="ko-KR" altLang="en-US" sz="1200" b="1" dirty="0">
            <a:solidFill>
              <a:schemeClr val="tx1"/>
            </a:solidFill>
          </a:endParaRPr>
        </a:p>
      </dgm:t>
    </dgm:pt>
    <dgm:pt modelId="{5A4DA147-D13C-4794-A1AF-EEC3A1B75B57}" type="parTrans" cxnId="{82A68DB9-404F-4B40-A366-CCE37D3BB38F}">
      <dgm:prSet/>
      <dgm:spPr/>
      <dgm:t>
        <a:bodyPr/>
        <a:lstStyle/>
        <a:p>
          <a:pPr latinLnBrk="1"/>
          <a:endParaRPr lang="ko-KR" altLang="en-US" sz="1400" b="1">
            <a:solidFill>
              <a:schemeClr val="tx1"/>
            </a:solidFill>
          </a:endParaRPr>
        </a:p>
      </dgm:t>
    </dgm:pt>
    <dgm:pt modelId="{83C8B84C-4FBB-4DB0-95A0-2435DE4AE7CB}" type="sibTrans" cxnId="{82A68DB9-404F-4B40-A366-CCE37D3BB38F}">
      <dgm:prSet/>
      <dgm:spPr/>
      <dgm:t>
        <a:bodyPr/>
        <a:lstStyle/>
        <a:p>
          <a:pPr latinLnBrk="1"/>
          <a:endParaRPr lang="ko-KR" altLang="en-US" sz="1400" b="1">
            <a:solidFill>
              <a:schemeClr val="tx1"/>
            </a:solidFill>
          </a:endParaRPr>
        </a:p>
      </dgm:t>
    </dgm:pt>
    <dgm:pt modelId="{DF82C914-EFE5-483F-AA14-420A39EE76BB}">
      <dgm:prSet phldrT="[Text]" custT="1"/>
      <dgm:spPr/>
      <dgm:t>
        <a:bodyPr/>
        <a:lstStyle/>
        <a:p>
          <a:pPr latinLnBrk="1"/>
          <a:r>
            <a:rPr lang="en-US" altLang="ko-KR" sz="1200" b="1" dirty="0">
              <a:solidFill>
                <a:schemeClr val="tx1"/>
              </a:solidFill>
            </a:rPr>
            <a:t>Cultural</a:t>
          </a:r>
          <a:endParaRPr lang="ko-KR" altLang="en-US" sz="1200" b="1" dirty="0">
            <a:solidFill>
              <a:schemeClr val="tx1"/>
            </a:solidFill>
          </a:endParaRPr>
        </a:p>
      </dgm:t>
    </dgm:pt>
    <dgm:pt modelId="{2FB9BB50-223A-438D-A61E-C9370C69B93A}" type="parTrans" cxnId="{00734E77-62A0-4EEE-A5D1-453E56174719}">
      <dgm:prSet/>
      <dgm:spPr/>
      <dgm:t>
        <a:bodyPr/>
        <a:lstStyle/>
        <a:p>
          <a:pPr latinLnBrk="1"/>
          <a:endParaRPr lang="ko-KR" altLang="en-US" sz="1400" b="1">
            <a:solidFill>
              <a:schemeClr val="tx1"/>
            </a:solidFill>
          </a:endParaRPr>
        </a:p>
      </dgm:t>
    </dgm:pt>
    <dgm:pt modelId="{3C2C469C-84F8-4951-B379-C9E0D4D81CAB}" type="sibTrans" cxnId="{00734E77-62A0-4EEE-A5D1-453E56174719}">
      <dgm:prSet/>
      <dgm:spPr/>
      <dgm:t>
        <a:bodyPr/>
        <a:lstStyle/>
        <a:p>
          <a:pPr latinLnBrk="1"/>
          <a:endParaRPr lang="ko-KR" altLang="en-US" sz="1400" b="1">
            <a:solidFill>
              <a:schemeClr val="tx1"/>
            </a:solidFill>
          </a:endParaRPr>
        </a:p>
      </dgm:t>
    </dgm:pt>
    <dgm:pt modelId="{464B7DA7-BF0A-4B4A-A254-FB93DEA3B5D8}">
      <dgm:prSet phldrT="[Text]" custT="1"/>
      <dgm:spPr/>
      <dgm:t>
        <a:bodyPr/>
        <a:lstStyle/>
        <a:p>
          <a:pPr latinLnBrk="1"/>
          <a:r>
            <a:rPr lang="en-US" altLang="ko-KR" sz="1200" b="1" dirty="0">
              <a:solidFill>
                <a:schemeClr val="tx1"/>
              </a:solidFill>
            </a:rPr>
            <a:t>Political</a:t>
          </a:r>
          <a:endParaRPr lang="ko-KR" altLang="en-US" sz="1200" b="1" dirty="0">
            <a:solidFill>
              <a:schemeClr val="tx1"/>
            </a:solidFill>
          </a:endParaRPr>
        </a:p>
      </dgm:t>
    </dgm:pt>
    <dgm:pt modelId="{09402BC1-46B5-43DD-BA2C-9E3BF49B2E1B}" type="parTrans" cxnId="{3CB59B3C-6282-4B42-9E17-7EAD50AD6F50}">
      <dgm:prSet/>
      <dgm:spPr/>
      <dgm:t>
        <a:bodyPr/>
        <a:lstStyle/>
        <a:p>
          <a:pPr latinLnBrk="1"/>
          <a:endParaRPr lang="ko-KR" altLang="en-US" sz="1400" b="1">
            <a:solidFill>
              <a:schemeClr val="tx1"/>
            </a:solidFill>
          </a:endParaRPr>
        </a:p>
      </dgm:t>
    </dgm:pt>
    <dgm:pt modelId="{FB7A7DD2-F017-436F-B250-A461A7472802}" type="sibTrans" cxnId="{3CB59B3C-6282-4B42-9E17-7EAD50AD6F50}">
      <dgm:prSet/>
      <dgm:spPr/>
      <dgm:t>
        <a:bodyPr/>
        <a:lstStyle/>
        <a:p>
          <a:pPr latinLnBrk="1"/>
          <a:endParaRPr lang="ko-KR" altLang="en-US" sz="1400" b="1">
            <a:solidFill>
              <a:schemeClr val="tx1"/>
            </a:solidFill>
          </a:endParaRPr>
        </a:p>
      </dgm:t>
    </dgm:pt>
    <dgm:pt modelId="{86762842-8663-40FD-8DF3-A82F31AF3D23}" type="pres">
      <dgm:prSet presAssocID="{559F40D0-43D7-46D8-B6E2-E721F804B844}" presName="compositeShape" presStyleCnt="0">
        <dgm:presLayoutVars>
          <dgm:chMax val="9"/>
          <dgm:dir/>
          <dgm:resizeHandles val="exact"/>
        </dgm:presLayoutVars>
      </dgm:prSet>
      <dgm:spPr/>
    </dgm:pt>
    <dgm:pt modelId="{4B195B97-35AB-4A7B-9231-2531A5126AA4}" type="pres">
      <dgm:prSet presAssocID="{559F40D0-43D7-46D8-B6E2-E721F804B844}" presName="triangle1" presStyleLbl="node1" presStyleIdx="0" presStyleCnt="4" custScaleY="62753" custLinFactNeighborX="1398" custLinFactNeighborY="34900">
        <dgm:presLayoutVars>
          <dgm:bulletEnabled val="1"/>
        </dgm:presLayoutVars>
      </dgm:prSet>
      <dgm:spPr/>
    </dgm:pt>
    <dgm:pt modelId="{5A734FEC-3F13-49DF-8A29-86CF218194AC}" type="pres">
      <dgm:prSet presAssocID="{559F40D0-43D7-46D8-B6E2-E721F804B844}" presName="triangle2" presStyleLbl="node1" presStyleIdx="1" presStyleCnt="4" custScaleY="63758">
        <dgm:presLayoutVars>
          <dgm:bulletEnabled val="1"/>
        </dgm:presLayoutVars>
      </dgm:prSet>
      <dgm:spPr/>
    </dgm:pt>
    <dgm:pt modelId="{C8232939-77D8-4871-B4F0-91FDCBD5889A}" type="pres">
      <dgm:prSet presAssocID="{559F40D0-43D7-46D8-B6E2-E721F804B844}" presName="triangle3" presStyleLbl="node1" presStyleIdx="2" presStyleCnt="4" custScaleY="65772">
        <dgm:presLayoutVars>
          <dgm:bulletEnabled val="1"/>
        </dgm:presLayoutVars>
      </dgm:prSet>
      <dgm:spPr/>
    </dgm:pt>
    <dgm:pt modelId="{44A2FED0-DC3D-408A-B805-615EBEE648C5}" type="pres">
      <dgm:prSet presAssocID="{559F40D0-43D7-46D8-B6E2-E721F804B844}" presName="triangle4" presStyleLbl="node1" presStyleIdx="3" presStyleCnt="4" custScaleY="64765">
        <dgm:presLayoutVars>
          <dgm:bulletEnabled val="1"/>
        </dgm:presLayoutVars>
      </dgm:prSet>
      <dgm:spPr/>
    </dgm:pt>
  </dgm:ptLst>
  <dgm:cxnLst>
    <dgm:cxn modelId="{F32DDA17-741B-4408-B2F5-645758409D91}" type="presOf" srcId="{DF82C914-EFE5-483F-AA14-420A39EE76BB}" destId="{C8232939-77D8-4871-B4F0-91FDCBD5889A}" srcOrd="0" destOrd="0" presId="urn:microsoft.com/office/officeart/2005/8/layout/pyramid4"/>
    <dgm:cxn modelId="{EBA14535-9A2C-4091-8888-7B5AFD81E1C7}" type="presOf" srcId="{464B7DA7-BF0A-4B4A-A254-FB93DEA3B5D8}" destId="{44A2FED0-DC3D-408A-B805-615EBEE648C5}" srcOrd="0" destOrd="0" presId="urn:microsoft.com/office/officeart/2005/8/layout/pyramid4"/>
    <dgm:cxn modelId="{B2B87F36-F273-4BFF-9AD6-371BBF2521C4}" type="presOf" srcId="{4BE56321-8F9A-4523-8AE4-5E56A08C1F2C}" destId="{4B195B97-35AB-4A7B-9231-2531A5126AA4}" srcOrd="0" destOrd="0" presId="urn:microsoft.com/office/officeart/2005/8/layout/pyramid4"/>
    <dgm:cxn modelId="{45A1B338-7802-429E-AB4D-1CB8B2EBC968}" type="presOf" srcId="{239073F5-D292-487C-BF29-5BD2798572D8}" destId="{5A734FEC-3F13-49DF-8A29-86CF218194AC}" srcOrd="0" destOrd="0" presId="urn:microsoft.com/office/officeart/2005/8/layout/pyramid4"/>
    <dgm:cxn modelId="{3CB59B3C-6282-4B42-9E17-7EAD50AD6F50}" srcId="{559F40D0-43D7-46D8-B6E2-E721F804B844}" destId="{464B7DA7-BF0A-4B4A-A254-FB93DEA3B5D8}" srcOrd="3" destOrd="0" parTransId="{09402BC1-46B5-43DD-BA2C-9E3BF49B2E1B}" sibTransId="{FB7A7DD2-F017-436F-B250-A461A7472802}"/>
    <dgm:cxn modelId="{DFC29A6E-660B-446F-AA59-6BBBDD5FDBBD}" srcId="{559F40D0-43D7-46D8-B6E2-E721F804B844}" destId="{4BE56321-8F9A-4523-8AE4-5E56A08C1F2C}" srcOrd="0" destOrd="0" parTransId="{B58B3595-8D8C-4548-9F58-03C9CBE00908}" sibTransId="{E680F999-6D15-4808-8E58-24269D92A6F0}"/>
    <dgm:cxn modelId="{50B73374-226D-4312-B29C-9F3AF883C05D}" type="presOf" srcId="{559F40D0-43D7-46D8-B6E2-E721F804B844}" destId="{86762842-8663-40FD-8DF3-A82F31AF3D23}" srcOrd="0" destOrd="0" presId="urn:microsoft.com/office/officeart/2005/8/layout/pyramid4"/>
    <dgm:cxn modelId="{00734E77-62A0-4EEE-A5D1-453E56174719}" srcId="{559F40D0-43D7-46D8-B6E2-E721F804B844}" destId="{DF82C914-EFE5-483F-AA14-420A39EE76BB}" srcOrd="2" destOrd="0" parTransId="{2FB9BB50-223A-438D-A61E-C9370C69B93A}" sibTransId="{3C2C469C-84F8-4951-B379-C9E0D4D81CAB}"/>
    <dgm:cxn modelId="{82A68DB9-404F-4B40-A366-CCE37D3BB38F}" srcId="{559F40D0-43D7-46D8-B6E2-E721F804B844}" destId="{239073F5-D292-487C-BF29-5BD2798572D8}" srcOrd="1" destOrd="0" parTransId="{5A4DA147-D13C-4794-A1AF-EEC3A1B75B57}" sibTransId="{83C8B84C-4FBB-4DB0-95A0-2435DE4AE7CB}"/>
    <dgm:cxn modelId="{3377D3D7-2CE7-4621-B526-23884C5607DF}" type="presParOf" srcId="{86762842-8663-40FD-8DF3-A82F31AF3D23}" destId="{4B195B97-35AB-4A7B-9231-2531A5126AA4}" srcOrd="0" destOrd="0" presId="urn:microsoft.com/office/officeart/2005/8/layout/pyramid4"/>
    <dgm:cxn modelId="{ABBAD2C2-981D-4A5B-B6D4-CF77750FFB89}" type="presParOf" srcId="{86762842-8663-40FD-8DF3-A82F31AF3D23}" destId="{5A734FEC-3F13-49DF-8A29-86CF218194AC}" srcOrd="1" destOrd="0" presId="urn:microsoft.com/office/officeart/2005/8/layout/pyramid4"/>
    <dgm:cxn modelId="{D2779176-DA26-4374-A319-83C1B72D5958}" type="presParOf" srcId="{86762842-8663-40FD-8DF3-A82F31AF3D23}" destId="{C8232939-77D8-4871-B4F0-91FDCBD5889A}" srcOrd="2" destOrd="0" presId="urn:microsoft.com/office/officeart/2005/8/layout/pyramid4"/>
    <dgm:cxn modelId="{D48A7B16-E573-4872-B5A6-9E20CB0E843F}" type="presParOf" srcId="{86762842-8663-40FD-8DF3-A82F31AF3D23}" destId="{44A2FED0-DC3D-408A-B805-615EBEE648C5}"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FE8102-CD40-48B1-8B0C-0B5CC1CDC8F9}"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pPr latinLnBrk="1"/>
          <a:endParaRPr lang="ko-KR" altLang="en-US"/>
        </a:p>
      </dgm:t>
    </dgm:pt>
    <dgm:pt modelId="{FBBAE5DA-3609-435D-ACEE-8B36B0D24628}">
      <dgm:prSet phldrT="[Text]" custT="1"/>
      <dgm:spPr/>
      <dgm:t>
        <a:bodyPr/>
        <a:lstStyle/>
        <a:p>
          <a:pPr algn="ctr" latinLnBrk="1"/>
          <a:r>
            <a:rPr lang="en-US" altLang="ko-KR" sz="2400" b="1" dirty="0"/>
            <a:t>Immobile Assets</a:t>
          </a:r>
          <a:endParaRPr lang="ko-KR" altLang="en-US" sz="2400" b="1" dirty="0"/>
        </a:p>
      </dgm:t>
    </dgm:pt>
    <dgm:pt modelId="{147C67EE-F032-4846-9EE2-C266BC5DCB01}" type="parTrans" cxnId="{A88B46E2-2A9B-4E58-818F-DDFEB26A1515}">
      <dgm:prSet/>
      <dgm:spPr/>
      <dgm:t>
        <a:bodyPr/>
        <a:lstStyle/>
        <a:p>
          <a:pPr latinLnBrk="1"/>
          <a:endParaRPr lang="ko-KR" altLang="en-US"/>
        </a:p>
      </dgm:t>
    </dgm:pt>
    <dgm:pt modelId="{25E5BA2B-F302-4E07-B294-3D8B1F9A18C0}" type="sibTrans" cxnId="{A88B46E2-2A9B-4E58-818F-DDFEB26A1515}">
      <dgm:prSet/>
      <dgm:spPr/>
      <dgm:t>
        <a:bodyPr/>
        <a:lstStyle/>
        <a:p>
          <a:pPr latinLnBrk="1"/>
          <a:endParaRPr lang="ko-KR" altLang="en-US"/>
        </a:p>
      </dgm:t>
    </dgm:pt>
    <dgm:pt modelId="{8910AB0D-21CB-4B09-8817-60EBFEB6B466}">
      <dgm:prSet phldrT="[Text]" custT="1"/>
      <dgm:spPr/>
      <dgm:t>
        <a:bodyPr/>
        <a:lstStyle/>
        <a:p>
          <a:pPr latinLnBrk="1"/>
          <a:r>
            <a:rPr lang="en-US" altLang="ko-KR" sz="1600" dirty="0"/>
            <a:t>Tightly linked to Technology </a:t>
          </a:r>
        </a:p>
        <a:p>
          <a:pPr latinLnBrk="1"/>
          <a:r>
            <a:rPr lang="en-US" altLang="ko-KR" sz="1600" dirty="0"/>
            <a:t>(e.g. Nuclear engineers) </a:t>
          </a:r>
          <a:endParaRPr lang="ko-KR" altLang="en-US" sz="1600" dirty="0"/>
        </a:p>
      </dgm:t>
    </dgm:pt>
    <dgm:pt modelId="{6F2289C1-7BBB-4D31-B874-48F222B0169E}" type="parTrans" cxnId="{ACBF7318-ADA4-4A9D-8FD9-77E1A1AAA450}">
      <dgm:prSet/>
      <dgm:spPr/>
      <dgm:t>
        <a:bodyPr/>
        <a:lstStyle/>
        <a:p>
          <a:pPr latinLnBrk="1"/>
          <a:endParaRPr lang="ko-KR" altLang="en-US"/>
        </a:p>
      </dgm:t>
    </dgm:pt>
    <dgm:pt modelId="{BAA5C3E9-A6F2-4E25-AD4D-1BDFC225B84F}" type="sibTrans" cxnId="{ACBF7318-ADA4-4A9D-8FD9-77E1A1AAA450}">
      <dgm:prSet/>
      <dgm:spPr/>
      <dgm:t>
        <a:bodyPr/>
        <a:lstStyle/>
        <a:p>
          <a:pPr latinLnBrk="1"/>
          <a:endParaRPr lang="ko-KR" altLang="en-US"/>
        </a:p>
      </dgm:t>
    </dgm:pt>
    <dgm:pt modelId="{AA10E433-3D18-453B-AB12-03E0281EFAD5}">
      <dgm:prSet phldrT="[Text]" custT="1"/>
      <dgm:spPr/>
      <dgm:t>
        <a:bodyPr/>
        <a:lstStyle/>
        <a:p>
          <a:pPr latinLnBrk="1"/>
          <a:r>
            <a:rPr lang="en-US" altLang="ko-KR" sz="1800" dirty="0"/>
            <a:t>Firms of status quo technology</a:t>
          </a:r>
          <a:endParaRPr lang="ko-KR" altLang="en-US" sz="1800" dirty="0"/>
        </a:p>
      </dgm:t>
    </dgm:pt>
    <dgm:pt modelId="{9C0D5341-7B88-4007-9933-01DEABE1BCAC}" type="parTrans" cxnId="{B696B7CD-7D13-461B-A9EE-90B03546057A}">
      <dgm:prSet/>
      <dgm:spPr/>
      <dgm:t>
        <a:bodyPr/>
        <a:lstStyle/>
        <a:p>
          <a:pPr latinLnBrk="1"/>
          <a:endParaRPr lang="ko-KR" altLang="en-US"/>
        </a:p>
      </dgm:t>
    </dgm:pt>
    <dgm:pt modelId="{1F42F89E-36F6-4A64-B098-E9EAF4663812}" type="sibTrans" cxnId="{B696B7CD-7D13-461B-A9EE-90B03546057A}">
      <dgm:prSet/>
      <dgm:spPr/>
      <dgm:t>
        <a:bodyPr/>
        <a:lstStyle/>
        <a:p>
          <a:pPr latinLnBrk="1"/>
          <a:endParaRPr lang="ko-KR" altLang="en-US"/>
        </a:p>
      </dgm:t>
    </dgm:pt>
    <dgm:pt modelId="{F782AC45-CE69-48C7-88A9-102DC72FFF4A}">
      <dgm:prSet phldrT="[Text]" custT="1"/>
      <dgm:spPr/>
      <dgm:t>
        <a:bodyPr/>
        <a:lstStyle/>
        <a:p>
          <a:pPr algn="ctr" latinLnBrk="1"/>
          <a:r>
            <a:rPr lang="en-US" altLang="ko-KR" sz="2400" b="1" dirty="0"/>
            <a:t>Mobile Assets</a:t>
          </a:r>
          <a:endParaRPr lang="ko-KR" altLang="en-US" sz="2400" b="1" dirty="0"/>
        </a:p>
      </dgm:t>
    </dgm:pt>
    <dgm:pt modelId="{6FAE32C1-29E4-4FE3-BB39-B834B835789D}" type="parTrans" cxnId="{8ED28A02-5C39-450B-9F0B-C89E01032E6D}">
      <dgm:prSet/>
      <dgm:spPr/>
      <dgm:t>
        <a:bodyPr/>
        <a:lstStyle/>
        <a:p>
          <a:pPr latinLnBrk="1"/>
          <a:endParaRPr lang="ko-KR" altLang="en-US"/>
        </a:p>
      </dgm:t>
    </dgm:pt>
    <dgm:pt modelId="{CD573509-5EE3-44B5-B529-E6E743A5B129}" type="sibTrans" cxnId="{8ED28A02-5C39-450B-9F0B-C89E01032E6D}">
      <dgm:prSet/>
      <dgm:spPr/>
      <dgm:t>
        <a:bodyPr/>
        <a:lstStyle/>
        <a:p>
          <a:pPr latinLnBrk="1"/>
          <a:endParaRPr lang="ko-KR" altLang="en-US"/>
        </a:p>
      </dgm:t>
    </dgm:pt>
    <dgm:pt modelId="{C3F5DC9F-DEF6-4074-BF39-74F16815F074}">
      <dgm:prSet phldrT="[Text]" custT="1"/>
      <dgm:spPr/>
      <dgm:t>
        <a:bodyPr/>
        <a:lstStyle/>
        <a:p>
          <a:pPr latinLnBrk="1"/>
          <a:r>
            <a:rPr lang="en-US" altLang="ko-KR" sz="1600" dirty="0"/>
            <a:t>Highly liquid(stocks and bonds)</a:t>
          </a:r>
          <a:endParaRPr lang="ko-KR" altLang="en-US" sz="1600" dirty="0"/>
        </a:p>
      </dgm:t>
    </dgm:pt>
    <dgm:pt modelId="{167EDF48-049D-40D8-BAEC-22D48278B485}" type="parTrans" cxnId="{199992DE-9C78-4FA6-9B05-B3702419E8C2}">
      <dgm:prSet/>
      <dgm:spPr/>
      <dgm:t>
        <a:bodyPr/>
        <a:lstStyle/>
        <a:p>
          <a:pPr latinLnBrk="1"/>
          <a:endParaRPr lang="ko-KR" altLang="en-US"/>
        </a:p>
      </dgm:t>
    </dgm:pt>
    <dgm:pt modelId="{50B3D530-95E6-497A-AA81-7C529210946C}" type="sibTrans" cxnId="{199992DE-9C78-4FA6-9B05-B3702419E8C2}">
      <dgm:prSet/>
      <dgm:spPr/>
      <dgm:t>
        <a:bodyPr/>
        <a:lstStyle/>
        <a:p>
          <a:pPr latinLnBrk="1"/>
          <a:endParaRPr lang="ko-KR" altLang="en-US"/>
        </a:p>
      </dgm:t>
    </dgm:pt>
    <dgm:pt modelId="{0D5F5A51-7F9B-4217-8A72-57ACB52E99A9}">
      <dgm:prSet phldrT="[Text]" custT="1"/>
      <dgm:spPr/>
      <dgm:t>
        <a:bodyPr/>
        <a:lstStyle/>
        <a:p>
          <a:pPr latinLnBrk="1"/>
          <a:r>
            <a:rPr lang="en-US" altLang="ko-KR" sz="1600" dirty="0"/>
            <a:t>Unaffected by technological change (accounting skills, physics degree)</a:t>
          </a:r>
          <a:endParaRPr lang="ko-KR" altLang="en-US" sz="1600" dirty="0"/>
        </a:p>
      </dgm:t>
    </dgm:pt>
    <dgm:pt modelId="{E382758F-8B4F-4A8D-BFEA-9E275B704404}" type="parTrans" cxnId="{E9316AEE-A934-4EAB-A1AD-B9EE36E70816}">
      <dgm:prSet/>
      <dgm:spPr/>
      <dgm:t>
        <a:bodyPr/>
        <a:lstStyle/>
        <a:p>
          <a:pPr latinLnBrk="1"/>
          <a:endParaRPr lang="ko-KR" altLang="en-US"/>
        </a:p>
      </dgm:t>
    </dgm:pt>
    <dgm:pt modelId="{9EE90700-65D2-4670-8593-06A5CE9D9D0E}" type="sibTrans" cxnId="{E9316AEE-A934-4EAB-A1AD-B9EE36E70816}">
      <dgm:prSet/>
      <dgm:spPr/>
      <dgm:t>
        <a:bodyPr/>
        <a:lstStyle/>
        <a:p>
          <a:pPr latinLnBrk="1"/>
          <a:endParaRPr lang="ko-KR" altLang="en-US"/>
        </a:p>
      </dgm:t>
    </dgm:pt>
    <dgm:pt modelId="{61BA34B7-856A-4491-84C8-A67724A3DACD}">
      <dgm:prSet phldrT="[Text]" custT="1"/>
      <dgm:spPr/>
      <dgm:t>
        <a:bodyPr/>
        <a:lstStyle/>
        <a:p>
          <a:pPr latinLnBrk="1"/>
          <a:r>
            <a:rPr lang="en-US" altLang="ko-KR" sz="1600" dirty="0"/>
            <a:t>Uncommitted(cash, college entrants)</a:t>
          </a:r>
          <a:endParaRPr lang="ko-KR" altLang="en-US" sz="1600" dirty="0"/>
        </a:p>
      </dgm:t>
    </dgm:pt>
    <dgm:pt modelId="{D6938FB7-9906-449E-A624-EEB8176ACA7E}" type="parTrans" cxnId="{A21DE229-67AD-45DA-BACB-052F16A68951}">
      <dgm:prSet/>
      <dgm:spPr/>
      <dgm:t>
        <a:bodyPr/>
        <a:lstStyle/>
        <a:p>
          <a:pPr latinLnBrk="1"/>
          <a:endParaRPr lang="ko-KR" altLang="en-US"/>
        </a:p>
      </dgm:t>
    </dgm:pt>
    <dgm:pt modelId="{6145D3A8-DDF7-48D5-9353-F8CED0440A2D}" type="sibTrans" cxnId="{A21DE229-67AD-45DA-BACB-052F16A68951}">
      <dgm:prSet/>
      <dgm:spPr/>
      <dgm:t>
        <a:bodyPr/>
        <a:lstStyle/>
        <a:p>
          <a:pPr latinLnBrk="1"/>
          <a:endParaRPr lang="ko-KR" altLang="en-US"/>
        </a:p>
      </dgm:t>
    </dgm:pt>
    <dgm:pt modelId="{C6DF7701-B3D1-45A6-98DF-3666C8719A48}" type="pres">
      <dgm:prSet presAssocID="{F2FE8102-CD40-48B1-8B0C-0B5CC1CDC8F9}" presName="layout" presStyleCnt="0">
        <dgm:presLayoutVars>
          <dgm:chMax/>
          <dgm:chPref/>
          <dgm:dir/>
          <dgm:resizeHandles/>
        </dgm:presLayoutVars>
      </dgm:prSet>
      <dgm:spPr/>
    </dgm:pt>
    <dgm:pt modelId="{17F562B1-2A37-4C7C-B437-700D7B9685FC}" type="pres">
      <dgm:prSet presAssocID="{FBBAE5DA-3609-435D-ACEE-8B36B0D24628}" presName="root" presStyleCnt="0">
        <dgm:presLayoutVars>
          <dgm:chMax/>
          <dgm:chPref/>
        </dgm:presLayoutVars>
      </dgm:prSet>
      <dgm:spPr/>
    </dgm:pt>
    <dgm:pt modelId="{32443A85-137A-4ABB-B0CD-DCC8814374EB}" type="pres">
      <dgm:prSet presAssocID="{FBBAE5DA-3609-435D-ACEE-8B36B0D24628}" presName="rootComposite" presStyleCnt="0">
        <dgm:presLayoutVars/>
      </dgm:prSet>
      <dgm:spPr/>
    </dgm:pt>
    <dgm:pt modelId="{D4A7D63D-8BB8-46FD-8401-A5E8D26CAF72}" type="pres">
      <dgm:prSet presAssocID="{FBBAE5DA-3609-435D-ACEE-8B36B0D24628}" presName="ParentAccent" presStyleLbl="alignNode1" presStyleIdx="0" presStyleCnt="2"/>
      <dgm:spPr>
        <a:solidFill>
          <a:schemeClr val="accent2">
            <a:lumMod val="90000"/>
          </a:schemeClr>
        </a:solidFill>
        <a:ln>
          <a:noFill/>
        </a:ln>
      </dgm:spPr>
    </dgm:pt>
    <dgm:pt modelId="{C4C7F542-07E7-42F0-8430-2FB034DF08B3}" type="pres">
      <dgm:prSet presAssocID="{FBBAE5DA-3609-435D-ACEE-8B36B0D24628}" presName="ParentSmallAccent" presStyleLbl="fgAcc1" presStyleIdx="0" presStyleCnt="2" custLinFactNeighborX="19660" custLinFactNeighborY="-22944"/>
      <dgm:spPr/>
    </dgm:pt>
    <dgm:pt modelId="{88517B7B-5A7A-4944-9F06-C874E5FC17A5}" type="pres">
      <dgm:prSet presAssocID="{FBBAE5DA-3609-435D-ACEE-8B36B0D24628}" presName="Parent" presStyleLbl="revTx" presStyleIdx="0" presStyleCnt="7" custScaleY="64349" custLinFactNeighborX="268" custLinFactNeighborY="17909">
        <dgm:presLayoutVars>
          <dgm:chMax/>
          <dgm:chPref val="4"/>
          <dgm:bulletEnabled val="1"/>
        </dgm:presLayoutVars>
      </dgm:prSet>
      <dgm:spPr/>
    </dgm:pt>
    <dgm:pt modelId="{368FE751-E7F1-4765-83E9-6A96946B4F42}" type="pres">
      <dgm:prSet presAssocID="{FBBAE5DA-3609-435D-ACEE-8B36B0D24628}" presName="childShape" presStyleCnt="0">
        <dgm:presLayoutVars>
          <dgm:chMax val="0"/>
          <dgm:chPref val="0"/>
        </dgm:presLayoutVars>
      </dgm:prSet>
      <dgm:spPr/>
    </dgm:pt>
    <dgm:pt modelId="{55C211FC-4A6E-40DD-941A-F31FDF235EC4}" type="pres">
      <dgm:prSet presAssocID="{8910AB0D-21CB-4B09-8817-60EBFEB6B466}" presName="childComposite" presStyleCnt="0">
        <dgm:presLayoutVars>
          <dgm:chMax val="0"/>
          <dgm:chPref val="0"/>
        </dgm:presLayoutVars>
      </dgm:prSet>
      <dgm:spPr/>
    </dgm:pt>
    <dgm:pt modelId="{B2DBFBD7-C243-48F5-9197-90FF9E2C467C}" type="pres">
      <dgm:prSet presAssocID="{8910AB0D-21CB-4B09-8817-60EBFEB6B466}" presName="ChildAccent" presStyleLbl="solidFgAcc1" presStyleIdx="0" presStyleCnt="5"/>
      <dgm:spPr/>
    </dgm:pt>
    <dgm:pt modelId="{ACF5222A-9391-4D0D-A7A6-2D742A757B56}" type="pres">
      <dgm:prSet presAssocID="{8910AB0D-21CB-4B09-8817-60EBFEB6B466}" presName="Child" presStyleLbl="revTx" presStyleIdx="1" presStyleCnt="7">
        <dgm:presLayoutVars>
          <dgm:chMax val="0"/>
          <dgm:chPref val="0"/>
          <dgm:bulletEnabled val="1"/>
        </dgm:presLayoutVars>
      </dgm:prSet>
      <dgm:spPr/>
    </dgm:pt>
    <dgm:pt modelId="{D8D35AFE-192F-4CEF-BF7E-E12AFA30B5C2}" type="pres">
      <dgm:prSet presAssocID="{AA10E433-3D18-453B-AB12-03E0281EFAD5}" presName="childComposite" presStyleCnt="0">
        <dgm:presLayoutVars>
          <dgm:chMax val="0"/>
          <dgm:chPref val="0"/>
        </dgm:presLayoutVars>
      </dgm:prSet>
      <dgm:spPr/>
    </dgm:pt>
    <dgm:pt modelId="{BEE8D54E-C587-46C3-A2EB-F6D92F4A0815}" type="pres">
      <dgm:prSet presAssocID="{AA10E433-3D18-453B-AB12-03E0281EFAD5}" presName="ChildAccent" presStyleLbl="solidFgAcc1" presStyleIdx="1" presStyleCnt="5"/>
      <dgm:spPr/>
    </dgm:pt>
    <dgm:pt modelId="{74E86D2D-882F-4665-B8A7-3C0FACA700C5}" type="pres">
      <dgm:prSet presAssocID="{AA10E433-3D18-453B-AB12-03E0281EFAD5}" presName="Child" presStyleLbl="revTx" presStyleIdx="2" presStyleCnt="7">
        <dgm:presLayoutVars>
          <dgm:chMax val="0"/>
          <dgm:chPref val="0"/>
          <dgm:bulletEnabled val="1"/>
        </dgm:presLayoutVars>
      </dgm:prSet>
      <dgm:spPr/>
    </dgm:pt>
    <dgm:pt modelId="{1D496478-9756-47BD-9681-EBAFA8D7AE03}" type="pres">
      <dgm:prSet presAssocID="{F782AC45-CE69-48C7-88A9-102DC72FFF4A}" presName="root" presStyleCnt="0">
        <dgm:presLayoutVars>
          <dgm:chMax/>
          <dgm:chPref/>
        </dgm:presLayoutVars>
      </dgm:prSet>
      <dgm:spPr/>
    </dgm:pt>
    <dgm:pt modelId="{4D474981-0A15-458B-9219-DBEAD98E03FD}" type="pres">
      <dgm:prSet presAssocID="{F782AC45-CE69-48C7-88A9-102DC72FFF4A}" presName="rootComposite" presStyleCnt="0">
        <dgm:presLayoutVars/>
      </dgm:prSet>
      <dgm:spPr/>
    </dgm:pt>
    <dgm:pt modelId="{52F0BCA9-8638-4C14-943D-EF57A92467CC}" type="pres">
      <dgm:prSet presAssocID="{F782AC45-CE69-48C7-88A9-102DC72FFF4A}" presName="ParentAccent" presStyleLbl="alignNode1" presStyleIdx="1" presStyleCnt="2"/>
      <dgm:spPr>
        <a:solidFill>
          <a:schemeClr val="accent5"/>
        </a:solidFill>
        <a:ln>
          <a:noFill/>
        </a:ln>
      </dgm:spPr>
    </dgm:pt>
    <dgm:pt modelId="{3F36C7BA-0802-4287-8DB3-1525F7B38F3B}" type="pres">
      <dgm:prSet presAssocID="{F782AC45-CE69-48C7-88A9-102DC72FFF4A}" presName="ParentSmallAccent" presStyleLbl="fgAcc1" presStyleIdx="1" presStyleCnt="2" custLinFactNeighborX="7585" custLinFactNeighborY="-22944"/>
      <dgm:spPr/>
    </dgm:pt>
    <dgm:pt modelId="{059D69E9-9ADC-44CE-8136-D88A15F922F4}" type="pres">
      <dgm:prSet presAssocID="{F782AC45-CE69-48C7-88A9-102DC72FFF4A}" presName="Parent" presStyleLbl="revTx" presStyleIdx="3" presStyleCnt="7" custScaleY="64758" custLinFactNeighborX="129" custLinFactNeighborY="17500">
        <dgm:presLayoutVars>
          <dgm:chMax/>
          <dgm:chPref val="4"/>
          <dgm:bulletEnabled val="1"/>
        </dgm:presLayoutVars>
      </dgm:prSet>
      <dgm:spPr/>
    </dgm:pt>
    <dgm:pt modelId="{E1F80DEF-F325-445D-B348-B5157DB4C0DE}" type="pres">
      <dgm:prSet presAssocID="{F782AC45-CE69-48C7-88A9-102DC72FFF4A}" presName="childShape" presStyleCnt="0">
        <dgm:presLayoutVars>
          <dgm:chMax val="0"/>
          <dgm:chPref val="0"/>
        </dgm:presLayoutVars>
      </dgm:prSet>
      <dgm:spPr/>
    </dgm:pt>
    <dgm:pt modelId="{88FE583E-D7DD-44FD-9E02-A0CDB7458834}" type="pres">
      <dgm:prSet presAssocID="{C3F5DC9F-DEF6-4074-BF39-74F16815F074}" presName="childComposite" presStyleCnt="0">
        <dgm:presLayoutVars>
          <dgm:chMax val="0"/>
          <dgm:chPref val="0"/>
        </dgm:presLayoutVars>
      </dgm:prSet>
      <dgm:spPr/>
    </dgm:pt>
    <dgm:pt modelId="{CFB5F740-AC95-4D37-BA93-D1256E758C23}" type="pres">
      <dgm:prSet presAssocID="{C3F5DC9F-DEF6-4074-BF39-74F16815F074}" presName="ChildAccent" presStyleLbl="solidFgAcc1" presStyleIdx="2" presStyleCnt="5"/>
      <dgm:spPr/>
    </dgm:pt>
    <dgm:pt modelId="{D4F6A35A-A2CF-4FDC-96BA-39193F9BEFA3}" type="pres">
      <dgm:prSet presAssocID="{C3F5DC9F-DEF6-4074-BF39-74F16815F074}" presName="Child" presStyleLbl="revTx" presStyleIdx="4" presStyleCnt="7">
        <dgm:presLayoutVars>
          <dgm:chMax val="0"/>
          <dgm:chPref val="0"/>
          <dgm:bulletEnabled val="1"/>
        </dgm:presLayoutVars>
      </dgm:prSet>
      <dgm:spPr/>
    </dgm:pt>
    <dgm:pt modelId="{FBD7492A-71D0-4C7C-A6F6-33A8FC3F0EB2}" type="pres">
      <dgm:prSet presAssocID="{0D5F5A51-7F9B-4217-8A72-57ACB52E99A9}" presName="childComposite" presStyleCnt="0">
        <dgm:presLayoutVars>
          <dgm:chMax val="0"/>
          <dgm:chPref val="0"/>
        </dgm:presLayoutVars>
      </dgm:prSet>
      <dgm:spPr/>
    </dgm:pt>
    <dgm:pt modelId="{2F7838C5-7AA6-4DAC-B241-CCD59AE805FF}" type="pres">
      <dgm:prSet presAssocID="{0D5F5A51-7F9B-4217-8A72-57ACB52E99A9}" presName="ChildAccent" presStyleLbl="solidFgAcc1" presStyleIdx="3" presStyleCnt="5"/>
      <dgm:spPr/>
    </dgm:pt>
    <dgm:pt modelId="{9A92CD36-7293-4DFF-AB19-24800E6D6B9B}" type="pres">
      <dgm:prSet presAssocID="{0D5F5A51-7F9B-4217-8A72-57ACB52E99A9}" presName="Child" presStyleLbl="revTx" presStyleIdx="5" presStyleCnt="7">
        <dgm:presLayoutVars>
          <dgm:chMax val="0"/>
          <dgm:chPref val="0"/>
          <dgm:bulletEnabled val="1"/>
        </dgm:presLayoutVars>
      </dgm:prSet>
      <dgm:spPr/>
    </dgm:pt>
    <dgm:pt modelId="{44420EDD-632C-418C-AD50-B9AD04A7BA84}" type="pres">
      <dgm:prSet presAssocID="{61BA34B7-856A-4491-84C8-A67724A3DACD}" presName="childComposite" presStyleCnt="0">
        <dgm:presLayoutVars>
          <dgm:chMax val="0"/>
          <dgm:chPref val="0"/>
        </dgm:presLayoutVars>
      </dgm:prSet>
      <dgm:spPr/>
    </dgm:pt>
    <dgm:pt modelId="{21744766-1A39-4B50-B0B1-7B767756C8DE}" type="pres">
      <dgm:prSet presAssocID="{61BA34B7-856A-4491-84C8-A67724A3DACD}" presName="ChildAccent" presStyleLbl="solidFgAcc1" presStyleIdx="4" presStyleCnt="5"/>
      <dgm:spPr/>
    </dgm:pt>
    <dgm:pt modelId="{98E7F163-9346-4A91-AF5D-6D2E021F2E98}" type="pres">
      <dgm:prSet presAssocID="{61BA34B7-856A-4491-84C8-A67724A3DACD}" presName="Child" presStyleLbl="revTx" presStyleIdx="6" presStyleCnt="7">
        <dgm:presLayoutVars>
          <dgm:chMax val="0"/>
          <dgm:chPref val="0"/>
          <dgm:bulletEnabled val="1"/>
        </dgm:presLayoutVars>
      </dgm:prSet>
      <dgm:spPr/>
    </dgm:pt>
  </dgm:ptLst>
  <dgm:cxnLst>
    <dgm:cxn modelId="{8ED28A02-5C39-450B-9F0B-C89E01032E6D}" srcId="{F2FE8102-CD40-48B1-8B0C-0B5CC1CDC8F9}" destId="{F782AC45-CE69-48C7-88A9-102DC72FFF4A}" srcOrd="1" destOrd="0" parTransId="{6FAE32C1-29E4-4FE3-BB39-B834B835789D}" sibTransId="{CD573509-5EE3-44B5-B529-E6E743A5B129}"/>
    <dgm:cxn modelId="{ACBF7318-ADA4-4A9D-8FD9-77E1A1AAA450}" srcId="{FBBAE5DA-3609-435D-ACEE-8B36B0D24628}" destId="{8910AB0D-21CB-4B09-8817-60EBFEB6B466}" srcOrd="0" destOrd="0" parTransId="{6F2289C1-7BBB-4D31-B874-48F222B0169E}" sibTransId="{BAA5C3E9-A6F2-4E25-AD4D-1BDFC225B84F}"/>
    <dgm:cxn modelId="{3384EE18-6207-4FA0-BAC2-56DA1D774C82}" type="presOf" srcId="{0D5F5A51-7F9B-4217-8A72-57ACB52E99A9}" destId="{9A92CD36-7293-4DFF-AB19-24800E6D6B9B}" srcOrd="0" destOrd="0" presId="urn:microsoft.com/office/officeart/2008/layout/SquareAccentList"/>
    <dgm:cxn modelId="{A21DE229-67AD-45DA-BACB-052F16A68951}" srcId="{F782AC45-CE69-48C7-88A9-102DC72FFF4A}" destId="{61BA34B7-856A-4491-84C8-A67724A3DACD}" srcOrd="2" destOrd="0" parTransId="{D6938FB7-9906-449E-A624-EEB8176ACA7E}" sibTransId="{6145D3A8-DDF7-48D5-9353-F8CED0440A2D}"/>
    <dgm:cxn modelId="{C40AEB4B-5FF2-424E-88E9-D561D48420FC}" type="presOf" srcId="{F2FE8102-CD40-48B1-8B0C-0B5CC1CDC8F9}" destId="{C6DF7701-B3D1-45A6-98DF-3666C8719A48}" srcOrd="0" destOrd="0" presId="urn:microsoft.com/office/officeart/2008/layout/SquareAccentList"/>
    <dgm:cxn modelId="{C926914D-F24B-4A15-9EF5-0F23A26BE5EE}" type="presOf" srcId="{FBBAE5DA-3609-435D-ACEE-8B36B0D24628}" destId="{88517B7B-5A7A-4944-9F06-C874E5FC17A5}" srcOrd="0" destOrd="0" presId="urn:microsoft.com/office/officeart/2008/layout/SquareAccentList"/>
    <dgm:cxn modelId="{9E834258-AA12-48A0-816E-4C56AF4694DC}" type="presOf" srcId="{F782AC45-CE69-48C7-88A9-102DC72FFF4A}" destId="{059D69E9-9ADC-44CE-8136-D88A15F922F4}" srcOrd="0" destOrd="0" presId="urn:microsoft.com/office/officeart/2008/layout/SquareAccentList"/>
    <dgm:cxn modelId="{B696B7CD-7D13-461B-A9EE-90B03546057A}" srcId="{FBBAE5DA-3609-435D-ACEE-8B36B0D24628}" destId="{AA10E433-3D18-453B-AB12-03E0281EFAD5}" srcOrd="1" destOrd="0" parTransId="{9C0D5341-7B88-4007-9933-01DEABE1BCAC}" sibTransId="{1F42F89E-36F6-4A64-B098-E9EAF4663812}"/>
    <dgm:cxn modelId="{C979EBDA-603F-4F21-BD50-91C851DBE0FA}" type="presOf" srcId="{8910AB0D-21CB-4B09-8817-60EBFEB6B466}" destId="{ACF5222A-9391-4D0D-A7A6-2D742A757B56}" srcOrd="0" destOrd="0" presId="urn:microsoft.com/office/officeart/2008/layout/SquareAccentList"/>
    <dgm:cxn modelId="{199992DE-9C78-4FA6-9B05-B3702419E8C2}" srcId="{F782AC45-CE69-48C7-88A9-102DC72FFF4A}" destId="{C3F5DC9F-DEF6-4074-BF39-74F16815F074}" srcOrd="0" destOrd="0" parTransId="{167EDF48-049D-40D8-BAEC-22D48278B485}" sibTransId="{50B3D530-95E6-497A-AA81-7C529210946C}"/>
    <dgm:cxn modelId="{40674DE0-AAB5-4595-B440-353C102DBE04}" type="presOf" srcId="{C3F5DC9F-DEF6-4074-BF39-74F16815F074}" destId="{D4F6A35A-A2CF-4FDC-96BA-39193F9BEFA3}" srcOrd="0" destOrd="0" presId="urn:microsoft.com/office/officeart/2008/layout/SquareAccentList"/>
    <dgm:cxn modelId="{A88B46E2-2A9B-4E58-818F-DDFEB26A1515}" srcId="{F2FE8102-CD40-48B1-8B0C-0B5CC1CDC8F9}" destId="{FBBAE5DA-3609-435D-ACEE-8B36B0D24628}" srcOrd="0" destOrd="0" parTransId="{147C67EE-F032-4846-9EE2-C266BC5DCB01}" sibTransId="{25E5BA2B-F302-4E07-B294-3D8B1F9A18C0}"/>
    <dgm:cxn modelId="{B7CF85ED-EB1D-43CE-9524-AA7991BA6FD3}" type="presOf" srcId="{61BA34B7-856A-4491-84C8-A67724A3DACD}" destId="{98E7F163-9346-4A91-AF5D-6D2E021F2E98}" srcOrd="0" destOrd="0" presId="urn:microsoft.com/office/officeart/2008/layout/SquareAccentList"/>
    <dgm:cxn modelId="{E9316AEE-A934-4EAB-A1AD-B9EE36E70816}" srcId="{F782AC45-CE69-48C7-88A9-102DC72FFF4A}" destId="{0D5F5A51-7F9B-4217-8A72-57ACB52E99A9}" srcOrd="1" destOrd="0" parTransId="{E382758F-8B4F-4A8D-BFEA-9E275B704404}" sibTransId="{9EE90700-65D2-4670-8593-06A5CE9D9D0E}"/>
    <dgm:cxn modelId="{062A85F3-9D38-42EA-AD3D-A4F4558CE8A6}" type="presOf" srcId="{AA10E433-3D18-453B-AB12-03E0281EFAD5}" destId="{74E86D2D-882F-4665-B8A7-3C0FACA700C5}" srcOrd="0" destOrd="0" presId="urn:microsoft.com/office/officeart/2008/layout/SquareAccentList"/>
    <dgm:cxn modelId="{C47B00A0-F7E6-4E7E-944C-E60FCFB229E2}" type="presParOf" srcId="{C6DF7701-B3D1-45A6-98DF-3666C8719A48}" destId="{17F562B1-2A37-4C7C-B437-700D7B9685FC}" srcOrd="0" destOrd="0" presId="urn:microsoft.com/office/officeart/2008/layout/SquareAccentList"/>
    <dgm:cxn modelId="{F097B102-AF19-4A5A-87C0-90A33C12F0D0}" type="presParOf" srcId="{17F562B1-2A37-4C7C-B437-700D7B9685FC}" destId="{32443A85-137A-4ABB-B0CD-DCC8814374EB}" srcOrd="0" destOrd="0" presId="urn:microsoft.com/office/officeart/2008/layout/SquareAccentList"/>
    <dgm:cxn modelId="{FDCAFAEE-197C-4504-9029-ED0B6C399F15}" type="presParOf" srcId="{32443A85-137A-4ABB-B0CD-DCC8814374EB}" destId="{D4A7D63D-8BB8-46FD-8401-A5E8D26CAF72}" srcOrd="0" destOrd="0" presId="urn:microsoft.com/office/officeart/2008/layout/SquareAccentList"/>
    <dgm:cxn modelId="{9F16AD85-7B7B-4135-84FA-95E6C7FDC847}" type="presParOf" srcId="{32443A85-137A-4ABB-B0CD-DCC8814374EB}" destId="{C4C7F542-07E7-42F0-8430-2FB034DF08B3}" srcOrd="1" destOrd="0" presId="urn:microsoft.com/office/officeart/2008/layout/SquareAccentList"/>
    <dgm:cxn modelId="{3FC9FE04-6B73-455D-BF4B-1C710C0C725F}" type="presParOf" srcId="{32443A85-137A-4ABB-B0CD-DCC8814374EB}" destId="{88517B7B-5A7A-4944-9F06-C874E5FC17A5}" srcOrd="2" destOrd="0" presId="urn:microsoft.com/office/officeart/2008/layout/SquareAccentList"/>
    <dgm:cxn modelId="{E3D6170B-F141-438D-9EC1-ECE07EE914EB}" type="presParOf" srcId="{17F562B1-2A37-4C7C-B437-700D7B9685FC}" destId="{368FE751-E7F1-4765-83E9-6A96946B4F42}" srcOrd="1" destOrd="0" presId="urn:microsoft.com/office/officeart/2008/layout/SquareAccentList"/>
    <dgm:cxn modelId="{50BC152F-1715-4BCD-86AC-FA886FE8C03B}" type="presParOf" srcId="{368FE751-E7F1-4765-83E9-6A96946B4F42}" destId="{55C211FC-4A6E-40DD-941A-F31FDF235EC4}" srcOrd="0" destOrd="0" presId="urn:microsoft.com/office/officeart/2008/layout/SquareAccentList"/>
    <dgm:cxn modelId="{AA1B0140-3038-4A25-92F5-1CB31406F781}" type="presParOf" srcId="{55C211FC-4A6E-40DD-941A-F31FDF235EC4}" destId="{B2DBFBD7-C243-48F5-9197-90FF9E2C467C}" srcOrd="0" destOrd="0" presId="urn:microsoft.com/office/officeart/2008/layout/SquareAccentList"/>
    <dgm:cxn modelId="{55299D1C-7E4A-4FA3-8E71-0C95CE007A34}" type="presParOf" srcId="{55C211FC-4A6E-40DD-941A-F31FDF235EC4}" destId="{ACF5222A-9391-4D0D-A7A6-2D742A757B56}" srcOrd="1" destOrd="0" presId="urn:microsoft.com/office/officeart/2008/layout/SquareAccentList"/>
    <dgm:cxn modelId="{766F9256-6C28-4C2B-B0CA-7681399354C2}" type="presParOf" srcId="{368FE751-E7F1-4765-83E9-6A96946B4F42}" destId="{D8D35AFE-192F-4CEF-BF7E-E12AFA30B5C2}" srcOrd="1" destOrd="0" presId="urn:microsoft.com/office/officeart/2008/layout/SquareAccentList"/>
    <dgm:cxn modelId="{AA073A22-3247-4351-A696-B1D07E8AB43A}" type="presParOf" srcId="{D8D35AFE-192F-4CEF-BF7E-E12AFA30B5C2}" destId="{BEE8D54E-C587-46C3-A2EB-F6D92F4A0815}" srcOrd="0" destOrd="0" presId="urn:microsoft.com/office/officeart/2008/layout/SquareAccentList"/>
    <dgm:cxn modelId="{FBBA97F6-78BA-4936-9460-E30A6E378A29}" type="presParOf" srcId="{D8D35AFE-192F-4CEF-BF7E-E12AFA30B5C2}" destId="{74E86D2D-882F-4665-B8A7-3C0FACA700C5}" srcOrd="1" destOrd="0" presId="urn:microsoft.com/office/officeart/2008/layout/SquareAccentList"/>
    <dgm:cxn modelId="{C07E0C1C-786C-4128-9FC0-26C4364B0B47}" type="presParOf" srcId="{C6DF7701-B3D1-45A6-98DF-3666C8719A48}" destId="{1D496478-9756-47BD-9681-EBAFA8D7AE03}" srcOrd="1" destOrd="0" presId="urn:microsoft.com/office/officeart/2008/layout/SquareAccentList"/>
    <dgm:cxn modelId="{19E3E704-EF13-485C-A248-AAB1D64F3BA1}" type="presParOf" srcId="{1D496478-9756-47BD-9681-EBAFA8D7AE03}" destId="{4D474981-0A15-458B-9219-DBEAD98E03FD}" srcOrd="0" destOrd="0" presId="urn:microsoft.com/office/officeart/2008/layout/SquareAccentList"/>
    <dgm:cxn modelId="{8A546B3D-DCF8-417E-9FFA-D60F8352BA72}" type="presParOf" srcId="{4D474981-0A15-458B-9219-DBEAD98E03FD}" destId="{52F0BCA9-8638-4C14-943D-EF57A92467CC}" srcOrd="0" destOrd="0" presId="urn:microsoft.com/office/officeart/2008/layout/SquareAccentList"/>
    <dgm:cxn modelId="{518A0A64-2919-4293-8FAC-067DBE72FE6E}" type="presParOf" srcId="{4D474981-0A15-458B-9219-DBEAD98E03FD}" destId="{3F36C7BA-0802-4287-8DB3-1525F7B38F3B}" srcOrd="1" destOrd="0" presId="urn:microsoft.com/office/officeart/2008/layout/SquareAccentList"/>
    <dgm:cxn modelId="{0F6141BE-33D1-4B45-8A83-1F38C664156D}" type="presParOf" srcId="{4D474981-0A15-458B-9219-DBEAD98E03FD}" destId="{059D69E9-9ADC-44CE-8136-D88A15F922F4}" srcOrd="2" destOrd="0" presId="urn:microsoft.com/office/officeart/2008/layout/SquareAccentList"/>
    <dgm:cxn modelId="{D92E7B91-E16F-43CA-B325-0A3FF2A6A90B}" type="presParOf" srcId="{1D496478-9756-47BD-9681-EBAFA8D7AE03}" destId="{E1F80DEF-F325-445D-B348-B5157DB4C0DE}" srcOrd="1" destOrd="0" presId="urn:microsoft.com/office/officeart/2008/layout/SquareAccentList"/>
    <dgm:cxn modelId="{F604DB3B-F3E3-4B9B-BD5B-1B4FC7649985}" type="presParOf" srcId="{E1F80DEF-F325-445D-B348-B5157DB4C0DE}" destId="{88FE583E-D7DD-44FD-9E02-A0CDB7458834}" srcOrd="0" destOrd="0" presId="urn:microsoft.com/office/officeart/2008/layout/SquareAccentList"/>
    <dgm:cxn modelId="{FDC33388-51E6-4EEF-B745-219545145744}" type="presParOf" srcId="{88FE583E-D7DD-44FD-9E02-A0CDB7458834}" destId="{CFB5F740-AC95-4D37-BA93-D1256E758C23}" srcOrd="0" destOrd="0" presId="urn:microsoft.com/office/officeart/2008/layout/SquareAccentList"/>
    <dgm:cxn modelId="{A94A8615-56D6-4D78-951A-E966E0316C50}" type="presParOf" srcId="{88FE583E-D7DD-44FD-9E02-A0CDB7458834}" destId="{D4F6A35A-A2CF-4FDC-96BA-39193F9BEFA3}" srcOrd="1" destOrd="0" presId="urn:microsoft.com/office/officeart/2008/layout/SquareAccentList"/>
    <dgm:cxn modelId="{7F6EE158-D994-4527-8DA3-3D1B73829B54}" type="presParOf" srcId="{E1F80DEF-F325-445D-B348-B5157DB4C0DE}" destId="{FBD7492A-71D0-4C7C-A6F6-33A8FC3F0EB2}" srcOrd="1" destOrd="0" presId="urn:microsoft.com/office/officeart/2008/layout/SquareAccentList"/>
    <dgm:cxn modelId="{7D95D443-0C88-4D51-8835-B21F3743A5E1}" type="presParOf" srcId="{FBD7492A-71D0-4C7C-A6F6-33A8FC3F0EB2}" destId="{2F7838C5-7AA6-4DAC-B241-CCD59AE805FF}" srcOrd="0" destOrd="0" presId="urn:microsoft.com/office/officeart/2008/layout/SquareAccentList"/>
    <dgm:cxn modelId="{61E800A9-BA2A-44DD-A51A-07C14FAB0B87}" type="presParOf" srcId="{FBD7492A-71D0-4C7C-A6F6-33A8FC3F0EB2}" destId="{9A92CD36-7293-4DFF-AB19-24800E6D6B9B}" srcOrd="1" destOrd="0" presId="urn:microsoft.com/office/officeart/2008/layout/SquareAccentList"/>
    <dgm:cxn modelId="{850BB19E-7B13-4D62-A429-A704734A6E59}" type="presParOf" srcId="{E1F80DEF-F325-445D-B348-B5157DB4C0DE}" destId="{44420EDD-632C-418C-AD50-B9AD04A7BA84}" srcOrd="2" destOrd="0" presId="urn:microsoft.com/office/officeart/2008/layout/SquareAccentList"/>
    <dgm:cxn modelId="{9277BEC1-C8DC-43D3-B5B3-2503B11C2CFE}" type="presParOf" srcId="{44420EDD-632C-418C-AD50-B9AD04A7BA84}" destId="{21744766-1A39-4B50-B0B1-7B767756C8DE}" srcOrd="0" destOrd="0" presId="urn:microsoft.com/office/officeart/2008/layout/SquareAccentList"/>
    <dgm:cxn modelId="{DE0E9086-8F3D-468E-89AD-8877A767B273}" type="presParOf" srcId="{44420EDD-632C-418C-AD50-B9AD04A7BA84}" destId="{98E7F163-9346-4A91-AF5D-6D2E021F2E98}"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95B97-35AB-4A7B-9231-2531A5126AA4}">
      <dsp:nvSpPr>
        <dsp:cNvPr id="0" name=""/>
        <dsp:cNvSpPr/>
      </dsp:nvSpPr>
      <dsp:spPr>
        <a:xfrm>
          <a:off x="3254577" y="1168163"/>
          <a:ext cx="2213742" cy="1389189"/>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latinLnBrk="1">
            <a:lnSpc>
              <a:spcPct val="90000"/>
            </a:lnSpc>
            <a:spcBef>
              <a:spcPct val="0"/>
            </a:spcBef>
            <a:spcAft>
              <a:spcPct val="35000"/>
            </a:spcAft>
            <a:buNone/>
          </a:pPr>
          <a:r>
            <a:rPr lang="en-US" altLang="ko-KR" sz="1800" b="1" kern="1200" dirty="0">
              <a:solidFill>
                <a:schemeClr val="tx1"/>
              </a:solidFill>
            </a:rPr>
            <a:t>Economic</a:t>
          </a:r>
          <a:endParaRPr lang="ko-KR" altLang="en-US" sz="1800" b="1" kern="1200" dirty="0">
            <a:solidFill>
              <a:schemeClr val="tx1"/>
            </a:solidFill>
          </a:endParaRPr>
        </a:p>
      </dsp:txBody>
      <dsp:txXfrm>
        <a:off x="3808013" y="1862758"/>
        <a:ext cx="1106871" cy="694594"/>
      </dsp:txXfrm>
    </dsp:sp>
    <dsp:sp modelId="{5A734FEC-3F13-49DF-8A29-86CF218194AC}">
      <dsp:nvSpPr>
        <dsp:cNvPr id="0" name=""/>
        <dsp:cNvSpPr/>
      </dsp:nvSpPr>
      <dsp:spPr>
        <a:xfrm>
          <a:off x="2116758" y="2598185"/>
          <a:ext cx="2213742" cy="1411437"/>
        </a:xfrm>
        <a:prstGeom prst="triangl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latinLnBrk="1">
            <a:lnSpc>
              <a:spcPct val="90000"/>
            </a:lnSpc>
            <a:spcBef>
              <a:spcPct val="0"/>
            </a:spcBef>
            <a:spcAft>
              <a:spcPct val="35000"/>
            </a:spcAft>
            <a:buNone/>
          </a:pPr>
          <a:r>
            <a:rPr lang="en-US" altLang="ko-KR" sz="1800" b="1" kern="1200" dirty="0">
              <a:solidFill>
                <a:schemeClr val="tx1"/>
              </a:solidFill>
            </a:rPr>
            <a:t>Social</a:t>
          </a:r>
          <a:endParaRPr lang="ko-KR" altLang="en-US" sz="1800" b="1" kern="1200" dirty="0">
            <a:solidFill>
              <a:schemeClr val="tx1"/>
            </a:solidFill>
          </a:endParaRPr>
        </a:p>
      </dsp:txBody>
      <dsp:txXfrm>
        <a:off x="2670194" y="3303904"/>
        <a:ext cx="1106871" cy="705718"/>
      </dsp:txXfrm>
    </dsp:sp>
    <dsp:sp modelId="{C8232939-77D8-4871-B4F0-91FDCBD5889A}">
      <dsp:nvSpPr>
        <dsp:cNvPr id="0" name=""/>
        <dsp:cNvSpPr/>
      </dsp:nvSpPr>
      <dsp:spPr>
        <a:xfrm rot="10800000">
          <a:off x="3223629" y="2575893"/>
          <a:ext cx="2213742" cy="1456022"/>
        </a:xfrm>
        <a:prstGeom prst="triangl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latinLnBrk="1">
            <a:lnSpc>
              <a:spcPct val="90000"/>
            </a:lnSpc>
            <a:spcBef>
              <a:spcPct val="0"/>
            </a:spcBef>
            <a:spcAft>
              <a:spcPct val="35000"/>
            </a:spcAft>
            <a:buNone/>
          </a:pPr>
          <a:r>
            <a:rPr lang="en-US" altLang="ko-KR" sz="1800" b="1" kern="1200" dirty="0">
              <a:solidFill>
                <a:schemeClr val="tx1"/>
              </a:solidFill>
            </a:rPr>
            <a:t>Cultural</a:t>
          </a:r>
          <a:endParaRPr lang="ko-KR" altLang="en-US" sz="1800" b="1" kern="1200" dirty="0">
            <a:solidFill>
              <a:schemeClr val="tx1"/>
            </a:solidFill>
          </a:endParaRPr>
        </a:p>
      </dsp:txBody>
      <dsp:txXfrm rot="10800000">
        <a:off x="3777064" y="2575893"/>
        <a:ext cx="1106871" cy="728011"/>
      </dsp:txXfrm>
    </dsp:sp>
    <dsp:sp modelId="{44A2FED0-DC3D-408A-B805-615EBEE648C5}">
      <dsp:nvSpPr>
        <dsp:cNvPr id="0" name=""/>
        <dsp:cNvSpPr/>
      </dsp:nvSpPr>
      <dsp:spPr>
        <a:xfrm>
          <a:off x="4330500" y="2587039"/>
          <a:ext cx="2213742" cy="1433730"/>
        </a:xfrm>
        <a:prstGeom prst="triangl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latinLnBrk="1">
            <a:lnSpc>
              <a:spcPct val="90000"/>
            </a:lnSpc>
            <a:spcBef>
              <a:spcPct val="0"/>
            </a:spcBef>
            <a:spcAft>
              <a:spcPct val="35000"/>
            </a:spcAft>
            <a:buNone/>
          </a:pPr>
          <a:r>
            <a:rPr lang="en-US" altLang="ko-KR" sz="1800" b="1" kern="1200" dirty="0">
              <a:solidFill>
                <a:schemeClr val="tx1"/>
              </a:solidFill>
            </a:rPr>
            <a:t>Political</a:t>
          </a:r>
          <a:endParaRPr lang="ko-KR" altLang="en-US" sz="1800" b="1" kern="1200" dirty="0">
            <a:solidFill>
              <a:schemeClr val="tx1"/>
            </a:solidFill>
          </a:endParaRPr>
        </a:p>
      </dsp:txBody>
      <dsp:txXfrm>
        <a:off x="4883936" y="3303904"/>
        <a:ext cx="1106871" cy="716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95B97-35AB-4A7B-9231-2531A5126AA4}">
      <dsp:nvSpPr>
        <dsp:cNvPr id="0" name=""/>
        <dsp:cNvSpPr/>
      </dsp:nvSpPr>
      <dsp:spPr>
        <a:xfrm>
          <a:off x="2091273" y="750620"/>
          <a:ext cx="1422471" cy="892643"/>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b="1" kern="1200" dirty="0">
              <a:solidFill>
                <a:schemeClr val="tx1"/>
              </a:solidFill>
            </a:rPr>
            <a:t>Economic</a:t>
          </a:r>
          <a:endParaRPr lang="ko-KR" altLang="en-US" sz="1200" b="1" kern="1200" dirty="0">
            <a:solidFill>
              <a:schemeClr val="tx1"/>
            </a:solidFill>
          </a:endParaRPr>
        </a:p>
      </dsp:txBody>
      <dsp:txXfrm>
        <a:off x="2446891" y="1196942"/>
        <a:ext cx="711235" cy="446321"/>
      </dsp:txXfrm>
    </dsp:sp>
    <dsp:sp modelId="{5A734FEC-3F13-49DF-8A29-86CF218194AC}">
      <dsp:nvSpPr>
        <dsp:cNvPr id="0" name=""/>
        <dsp:cNvSpPr/>
      </dsp:nvSpPr>
      <dsp:spPr>
        <a:xfrm>
          <a:off x="1360152" y="1669500"/>
          <a:ext cx="1422471" cy="906939"/>
        </a:xfrm>
        <a:prstGeom prst="triangl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b="1" kern="1200" dirty="0">
              <a:solidFill>
                <a:schemeClr val="tx1"/>
              </a:solidFill>
            </a:rPr>
            <a:t>Social</a:t>
          </a:r>
          <a:endParaRPr lang="ko-KR" altLang="en-US" sz="1200" b="1" kern="1200" dirty="0">
            <a:solidFill>
              <a:schemeClr val="tx1"/>
            </a:solidFill>
          </a:endParaRPr>
        </a:p>
      </dsp:txBody>
      <dsp:txXfrm>
        <a:off x="1715770" y="2122970"/>
        <a:ext cx="711235" cy="453469"/>
      </dsp:txXfrm>
    </dsp:sp>
    <dsp:sp modelId="{C8232939-77D8-4871-B4F0-91FDCBD5889A}">
      <dsp:nvSpPr>
        <dsp:cNvPr id="0" name=""/>
        <dsp:cNvSpPr/>
      </dsp:nvSpPr>
      <dsp:spPr>
        <a:xfrm rot="10800000">
          <a:off x="2071387" y="1655176"/>
          <a:ext cx="1422471" cy="935587"/>
        </a:xfrm>
        <a:prstGeom prst="triangl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b="1" kern="1200" dirty="0">
              <a:solidFill>
                <a:schemeClr val="tx1"/>
              </a:solidFill>
            </a:rPr>
            <a:t>Cultural</a:t>
          </a:r>
          <a:endParaRPr lang="ko-KR" altLang="en-US" sz="1200" b="1" kern="1200" dirty="0">
            <a:solidFill>
              <a:schemeClr val="tx1"/>
            </a:solidFill>
          </a:endParaRPr>
        </a:p>
      </dsp:txBody>
      <dsp:txXfrm rot="10800000">
        <a:off x="2427005" y="1655176"/>
        <a:ext cx="711235" cy="467793"/>
      </dsp:txXfrm>
    </dsp:sp>
    <dsp:sp modelId="{44A2FED0-DC3D-408A-B805-615EBEE648C5}">
      <dsp:nvSpPr>
        <dsp:cNvPr id="0" name=""/>
        <dsp:cNvSpPr/>
      </dsp:nvSpPr>
      <dsp:spPr>
        <a:xfrm>
          <a:off x="2782623" y="1662338"/>
          <a:ext cx="1422471" cy="921263"/>
        </a:xfrm>
        <a:prstGeom prst="triangl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latinLnBrk="1">
            <a:lnSpc>
              <a:spcPct val="90000"/>
            </a:lnSpc>
            <a:spcBef>
              <a:spcPct val="0"/>
            </a:spcBef>
            <a:spcAft>
              <a:spcPct val="35000"/>
            </a:spcAft>
            <a:buNone/>
          </a:pPr>
          <a:r>
            <a:rPr lang="en-US" altLang="ko-KR" sz="1200" b="1" kern="1200" dirty="0">
              <a:solidFill>
                <a:schemeClr val="tx1"/>
              </a:solidFill>
            </a:rPr>
            <a:t>Political</a:t>
          </a:r>
          <a:endParaRPr lang="ko-KR" altLang="en-US" sz="1200" b="1" kern="1200" dirty="0">
            <a:solidFill>
              <a:schemeClr val="tx1"/>
            </a:solidFill>
          </a:endParaRPr>
        </a:p>
      </dsp:txBody>
      <dsp:txXfrm>
        <a:off x="3138241" y="2122970"/>
        <a:ext cx="711235" cy="4606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7D63D-8BB8-46FD-8401-A5E8D26CAF72}">
      <dsp:nvSpPr>
        <dsp:cNvPr id="0" name=""/>
        <dsp:cNvSpPr/>
      </dsp:nvSpPr>
      <dsp:spPr>
        <a:xfrm>
          <a:off x="1928" y="612081"/>
          <a:ext cx="3524381" cy="414633"/>
        </a:xfrm>
        <a:prstGeom prst="rect">
          <a:avLst/>
        </a:prstGeom>
        <a:solidFill>
          <a:schemeClr val="accent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C7F542-07E7-42F0-8430-2FB034DF08B3}">
      <dsp:nvSpPr>
        <dsp:cNvPr id="0" name=""/>
        <dsp:cNvSpPr/>
      </dsp:nvSpPr>
      <dsp:spPr>
        <a:xfrm>
          <a:off x="52830" y="708395"/>
          <a:ext cx="258913" cy="25891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517B7B-5A7A-4944-9F06-C874E5FC17A5}">
      <dsp:nvSpPr>
        <dsp:cNvPr id="0" name=""/>
        <dsp:cNvSpPr/>
      </dsp:nvSpPr>
      <dsp:spPr>
        <a:xfrm>
          <a:off x="11373" y="133396"/>
          <a:ext cx="3524381" cy="479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latinLnBrk="1">
            <a:lnSpc>
              <a:spcPct val="90000"/>
            </a:lnSpc>
            <a:spcBef>
              <a:spcPct val="0"/>
            </a:spcBef>
            <a:spcAft>
              <a:spcPct val="35000"/>
            </a:spcAft>
            <a:buNone/>
          </a:pPr>
          <a:r>
            <a:rPr lang="en-US" altLang="ko-KR" sz="2400" b="1" kern="1200" dirty="0"/>
            <a:t>Immobile Assets</a:t>
          </a:r>
          <a:endParaRPr lang="ko-KR" altLang="en-US" sz="2400" b="1" kern="1200" dirty="0"/>
        </a:p>
      </dsp:txBody>
      <dsp:txXfrm>
        <a:off x="11373" y="133396"/>
        <a:ext cx="3524381" cy="479307"/>
      </dsp:txXfrm>
    </dsp:sp>
    <dsp:sp modelId="{B2DBFBD7-C243-48F5-9197-90FF9E2C467C}">
      <dsp:nvSpPr>
        <dsp:cNvPr id="0" name=""/>
        <dsp:cNvSpPr/>
      </dsp:nvSpPr>
      <dsp:spPr>
        <a:xfrm>
          <a:off x="1928" y="1371320"/>
          <a:ext cx="258907" cy="2589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F5222A-9391-4D0D-A7A6-2D742A757B56}">
      <dsp:nvSpPr>
        <dsp:cNvPr id="0" name=""/>
        <dsp:cNvSpPr/>
      </dsp:nvSpPr>
      <dsp:spPr>
        <a:xfrm>
          <a:off x="248635" y="1199017"/>
          <a:ext cx="3277674" cy="60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latinLnBrk="1">
            <a:lnSpc>
              <a:spcPct val="90000"/>
            </a:lnSpc>
            <a:spcBef>
              <a:spcPct val="0"/>
            </a:spcBef>
            <a:spcAft>
              <a:spcPct val="35000"/>
            </a:spcAft>
            <a:buNone/>
          </a:pPr>
          <a:r>
            <a:rPr lang="en-US" altLang="ko-KR" sz="1600" kern="1200" dirty="0"/>
            <a:t>Tightly linked to Technology </a:t>
          </a:r>
        </a:p>
        <a:p>
          <a:pPr marL="0" lvl="0" indent="0" algn="l" defTabSz="711200" latinLnBrk="1">
            <a:lnSpc>
              <a:spcPct val="90000"/>
            </a:lnSpc>
            <a:spcBef>
              <a:spcPct val="0"/>
            </a:spcBef>
            <a:spcAft>
              <a:spcPct val="35000"/>
            </a:spcAft>
            <a:buNone/>
          </a:pPr>
          <a:r>
            <a:rPr lang="en-US" altLang="ko-KR" sz="1600" kern="1200" dirty="0"/>
            <a:t>(e.g. Nuclear engineers) </a:t>
          </a:r>
          <a:endParaRPr lang="ko-KR" altLang="en-US" sz="1600" kern="1200" dirty="0"/>
        </a:p>
      </dsp:txBody>
      <dsp:txXfrm>
        <a:off x="248635" y="1199017"/>
        <a:ext cx="3277674" cy="603513"/>
      </dsp:txXfrm>
    </dsp:sp>
    <dsp:sp modelId="{BEE8D54E-C587-46C3-A2EB-F6D92F4A0815}">
      <dsp:nvSpPr>
        <dsp:cNvPr id="0" name=""/>
        <dsp:cNvSpPr/>
      </dsp:nvSpPr>
      <dsp:spPr>
        <a:xfrm>
          <a:off x="1928" y="1974834"/>
          <a:ext cx="258907" cy="2589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E86D2D-882F-4665-B8A7-3C0FACA700C5}">
      <dsp:nvSpPr>
        <dsp:cNvPr id="0" name=""/>
        <dsp:cNvSpPr/>
      </dsp:nvSpPr>
      <dsp:spPr>
        <a:xfrm>
          <a:off x="248635" y="1802531"/>
          <a:ext cx="3277674" cy="60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l" defTabSz="800100" latinLnBrk="1">
            <a:lnSpc>
              <a:spcPct val="90000"/>
            </a:lnSpc>
            <a:spcBef>
              <a:spcPct val="0"/>
            </a:spcBef>
            <a:spcAft>
              <a:spcPct val="35000"/>
            </a:spcAft>
            <a:buNone/>
          </a:pPr>
          <a:r>
            <a:rPr lang="en-US" altLang="ko-KR" sz="1800" kern="1200" dirty="0"/>
            <a:t>Firms of status quo technology</a:t>
          </a:r>
          <a:endParaRPr lang="ko-KR" altLang="en-US" sz="1800" kern="1200" dirty="0"/>
        </a:p>
      </dsp:txBody>
      <dsp:txXfrm>
        <a:off x="248635" y="1802531"/>
        <a:ext cx="3277674" cy="603513"/>
      </dsp:txXfrm>
    </dsp:sp>
    <dsp:sp modelId="{52F0BCA9-8638-4C14-943D-EF57A92467CC}">
      <dsp:nvSpPr>
        <dsp:cNvPr id="0" name=""/>
        <dsp:cNvSpPr/>
      </dsp:nvSpPr>
      <dsp:spPr>
        <a:xfrm>
          <a:off x="3702529" y="613604"/>
          <a:ext cx="3524381" cy="414633"/>
        </a:xfrm>
        <a:prstGeom prst="rect">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36C7BA-0802-4287-8DB3-1525F7B38F3B}">
      <dsp:nvSpPr>
        <dsp:cNvPr id="0" name=""/>
        <dsp:cNvSpPr/>
      </dsp:nvSpPr>
      <dsp:spPr>
        <a:xfrm>
          <a:off x="3722167" y="709918"/>
          <a:ext cx="258913" cy="25891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9D69E9-9ADC-44CE-8136-D88A15F922F4}">
      <dsp:nvSpPr>
        <dsp:cNvPr id="0" name=""/>
        <dsp:cNvSpPr/>
      </dsp:nvSpPr>
      <dsp:spPr>
        <a:xfrm>
          <a:off x="3704457" y="130349"/>
          <a:ext cx="3524381" cy="482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latinLnBrk="1">
            <a:lnSpc>
              <a:spcPct val="90000"/>
            </a:lnSpc>
            <a:spcBef>
              <a:spcPct val="0"/>
            </a:spcBef>
            <a:spcAft>
              <a:spcPct val="35000"/>
            </a:spcAft>
            <a:buNone/>
          </a:pPr>
          <a:r>
            <a:rPr lang="en-US" altLang="ko-KR" sz="2400" b="1" kern="1200" dirty="0"/>
            <a:t>Mobile Assets</a:t>
          </a:r>
          <a:endParaRPr lang="ko-KR" altLang="en-US" sz="2400" b="1" kern="1200" dirty="0"/>
        </a:p>
      </dsp:txBody>
      <dsp:txXfrm>
        <a:off x="3704457" y="130349"/>
        <a:ext cx="3524381" cy="482353"/>
      </dsp:txXfrm>
    </dsp:sp>
    <dsp:sp modelId="{CFB5F740-AC95-4D37-BA93-D1256E758C23}">
      <dsp:nvSpPr>
        <dsp:cNvPr id="0" name=""/>
        <dsp:cNvSpPr/>
      </dsp:nvSpPr>
      <dsp:spPr>
        <a:xfrm>
          <a:off x="3702529" y="1372843"/>
          <a:ext cx="258907" cy="2589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F6A35A-A2CF-4FDC-96BA-39193F9BEFA3}">
      <dsp:nvSpPr>
        <dsp:cNvPr id="0" name=""/>
        <dsp:cNvSpPr/>
      </dsp:nvSpPr>
      <dsp:spPr>
        <a:xfrm>
          <a:off x="3949235" y="1200540"/>
          <a:ext cx="3277674" cy="60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latinLnBrk="1">
            <a:lnSpc>
              <a:spcPct val="90000"/>
            </a:lnSpc>
            <a:spcBef>
              <a:spcPct val="0"/>
            </a:spcBef>
            <a:spcAft>
              <a:spcPct val="35000"/>
            </a:spcAft>
            <a:buNone/>
          </a:pPr>
          <a:r>
            <a:rPr lang="en-US" altLang="ko-KR" sz="1600" kern="1200" dirty="0"/>
            <a:t>Highly liquid(stocks and bonds)</a:t>
          </a:r>
          <a:endParaRPr lang="ko-KR" altLang="en-US" sz="1600" kern="1200" dirty="0"/>
        </a:p>
      </dsp:txBody>
      <dsp:txXfrm>
        <a:off x="3949235" y="1200540"/>
        <a:ext cx="3277674" cy="603513"/>
      </dsp:txXfrm>
    </dsp:sp>
    <dsp:sp modelId="{2F7838C5-7AA6-4DAC-B241-CCD59AE805FF}">
      <dsp:nvSpPr>
        <dsp:cNvPr id="0" name=""/>
        <dsp:cNvSpPr/>
      </dsp:nvSpPr>
      <dsp:spPr>
        <a:xfrm>
          <a:off x="3702529" y="1976357"/>
          <a:ext cx="258907" cy="2589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92CD36-7293-4DFF-AB19-24800E6D6B9B}">
      <dsp:nvSpPr>
        <dsp:cNvPr id="0" name=""/>
        <dsp:cNvSpPr/>
      </dsp:nvSpPr>
      <dsp:spPr>
        <a:xfrm>
          <a:off x="3949235" y="1804054"/>
          <a:ext cx="3277674" cy="60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latinLnBrk="1">
            <a:lnSpc>
              <a:spcPct val="90000"/>
            </a:lnSpc>
            <a:spcBef>
              <a:spcPct val="0"/>
            </a:spcBef>
            <a:spcAft>
              <a:spcPct val="35000"/>
            </a:spcAft>
            <a:buNone/>
          </a:pPr>
          <a:r>
            <a:rPr lang="en-US" altLang="ko-KR" sz="1600" kern="1200" dirty="0"/>
            <a:t>Unaffected by technological change (accounting skills, physics degree)</a:t>
          </a:r>
          <a:endParaRPr lang="ko-KR" altLang="en-US" sz="1600" kern="1200" dirty="0"/>
        </a:p>
      </dsp:txBody>
      <dsp:txXfrm>
        <a:off x="3949235" y="1804054"/>
        <a:ext cx="3277674" cy="603513"/>
      </dsp:txXfrm>
    </dsp:sp>
    <dsp:sp modelId="{21744766-1A39-4B50-B0B1-7B767756C8DE}">
      <dsp:nvSpPr>
        <dsp:cNvPr id="0" name=""/>
        <dsp:cNvSpPr/>
      </dsp:nvSpPr>
      <dsp:spPr>
        <a:xfrm>
          <a:off x="3702529" y="2579871"/>
          <a:ext cx="258907" cy="25890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E7F163-9346-4A91-AF5D-6D2E021F2E98}">
      <dsp:nvSpPr>
        <dsp:cNvPr id="0" name=""/>
        <dsp:cNvSpPr/>
      </dsp:nvSpPr>
      <dsp:spPr>
        <a:xfrm>
          <a:off x="3949235" y="2407568"/>
          <a:ext cx="3277674" cy="60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latinLnBrk="1">
            <a:lnSpc>
              <a:spcPct val="90000"/>
            </a:lnSpc>
            <a:spcBef>
              <a:spcPct val="0"/>
            </a:spcBef>
            <a:spcAft>
              <a:spcPct val="35000"/>
            </a:spcAft>
            <a:buNone/>
          </a:pPr>
          <a:r>
            <a:rPr lang="en-US" altLang="ko-KR" sz="1600" kern="1200" dirty="0"/>
            <a:t>Uncommitted(cash, college entrants)</a:t>
          </a:r>
          <a:endParaRPr lang="ko-KR" altLang="en-US" sz="1600" kern="1200" dirty="0"/>
        </a:p>
      </dsp:txBody>
      <dsp:txXfrm>
        <a:off x="3949235" y="2407568"/>
        <a:ext cx="3277674" cy="603513"/>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8CD81-9DCD-48CE-8E83-756D98A32AEB}" type="datetimeFigureOut">
              <a:rPr lang="ko-KR" altLang="en-US" smtClean="0"/>
              <a:t>2022-12-06</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717B0-4C32-4420-8010-5A5AC1764945}" type="slidenum">
              <a:rPr lang="ko-KR" altLang="en-US" smtClean="0"/>
              <a:t>‹#›</a:t>
            </a:fld>
            <a:endParaRPr lang="ko-KR" altLang="en-US"/>
          </a:p>
        </p:txBody>
      </p:sp>
    </p:spTree>
    <p:extLst>
      <p:ext uri="{BB962C8B-B14F-4D97-AF65-F5344CB8AC3E}">
        <p14:creationId xmlns:p14="http://schemas.microsoft.com/office/powerpoint/2010/main" val="392613248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3</a:t>
            </a:fld>
            <a:endParaRPr lang="ko-KR" altLang="en-US"/>
          </a:p>
        </p:txBody>
      </p:sp>
    </p:spTree>
    <p:extLst>
      <p:ext uri="{BB962C8B-B14F-4D97-AF65-F5344CB8AC3E}">
        <p14:creationId xmlns:p14="http://schemas.microsoft.com/office/powerpoint/2010/main" val="1123480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27</a:t>
            </a:fld>
            <a:endParaRPr lang="ko-KR" altLang="en-US"/>
          </a:p>
        </p:txBody>
      </p:sp>
    </p:spTree>
    <p:extLst>
      <p:ext uri="{BB962C8B-B14F-4D97-AF65-F5344CB8AC3E}">
        <p14:creationId xmlns:p14="http://schemas.microsoft.com/office/powerpoint/2010/main" val="233072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28</a:t>
            </a:fld>
            <a:endParaRPr lang="ko-KR" altLang="en-US"/>
          </a:p>
        </p:txBody>
      </p:sp>
    </p:spTree>
    <p:extLst>
      <p:ext uri="{BB962C8B-B14F-4D97-AF65-F5344CB8AC3E}">
        <p14:creationId xmlns:p14="http://schemas.microsoft.com/office/powerpoint/2010/main" val="622771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Many of Apple’s most innovative products have been manufactured in china. </a:t>
            </a:r>
          </a:p>
          <a:p>
            <a:endParaRPr lang="en-US" altLang="ko-KR" dirty="0"/>
          </a:p>
          <a:p>
            <a:r>
              <a:rPr lang="en-US" altLang="ko-KR" dirty="0"/>
              <a:t>Please mind these data are from 2010s. </a:t>
            </a:r>
          </a:p>
          <a:p>
            <a:r>
              <a:rPr lang="en-US" altLang="ko-KR" dirty="0"/>
              <a:t>China is one of the leading company in drone, AI sector. </a:t>
            </a:r>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11</a:t>
            </a:fld>
            <a:endParaRPr lang="ko-KR" altLang="en-US"/>
          </a:p>
        </p:txBody>
      </p:sp>
    </p:spTree>
    <p:extLst>
      <p:ext uri="{BB962C8B-B14F-4D97-AF65-F5344CB8AC3E}">
        <p14:creationId xmlns:p14="http://schemas.microsoft.com/office/powerpoint/2010/main" val="251822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16</a:t>
            </a:fld>
            <a:endParaRPr lang="ko-KR" altLang="en-US"/>
          </a:p>
        </p:txBody>
      </p:sp>
    </p:spTree>
    <p:extLst>
      <p:ext uri="{BB962C8B-B14F-4D97-AF65-F5344CB8AC3E}">
        <p14:creationId xmlns:p14="http://schemas.microsoft.com/office/powerpoint/2010/main" val="59171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Calibri" panose="020F0502020204030204" pitchFamily="34" charset="0"/>
                <a:cs typeface="Calibri" panose="020F0502020204030204" pitchFamily="34" charset="0"/>
              </a:rPr>
              <a:t>New military technologies can privilege one branch or mission over another, and thereby trigger interservice or </a:t>
            </a:r>
            <a:r>
              <a:rPr lang="en-US" altLang="ko-KR" sz="1200" dirty="0" err="1">
                <a:latin typeface="Calibri" panose="020F0502020204030204" pitchFamily="34" charset="0"/>
                <a:cs typeface="Calibri" panose="020F0502020204030204" pitchFamily="34" charset="0"/>
              </a:rPr>
              <a:t>intraservice</a:t>
            </a:r>
            <a:r>
              <a:rPr lang="en-US" altLang="ko-KR" sz="1200" dirty="0">
                <a:latin typeface="Calibri" panose="020F0502020204030204" pitchFamily="34" charset="0"/>
                <a:cs typeface="Calibri" panose="020F0502020204030204" pitchFamily="34" charset="0"/>
              </a:rPr>
              <a:t> rivalries. Alternating or reducing the danger of combat, new technology can affect the prestige of particular assignments. </a:t>
            </a:r>
          </a:p>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19</a:t>
            </a:fld>
            <a:endParaRPr lang="ko-KR" altLang="en-US"/>
          </a:p>
        </p:txBody>
      </p:sp>
    </p:spTree>
    <p:extLst>
      <p:ext uri="{BB962C8B-B14F-4D97-AF65-F5344CB8AC3E}">
        <p14:creationId xmlns:p14="http://schemas.microsoft.com/office/powerpoint/2010/main" val="133342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22</a:t>
            </a:fld>
            <a:endParaRPr lang="ko-KR" altLang="en-US"/>
          </a:p>
        </p:txBody>
      </p:sp>
    </p:spTree>
    <p:extLst>
      <p:ext uri="{BB962C8B-B14F-4D97-AF65-F5344CB8AC3E}">
        <p14:creationId xmlns:p14="http://schemas.microsoft.com/office/powerpoint/2010/main" val="238240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23</a:t>
            </a:fld>
            <a:endParaRPr lang="ko-KR" altLang="en-US"/>
          </a:p>
        </p:txBody>
      </p:sp>
    </p:spTree>
    <p:extLst>
      <p:ext uri="{BB962C8B-B14F-4D97-AF65-F5344CB8AC3E}">
        <p14:creationId xmlns:p14="http://schemas.microsoft.com/office/powerpoint/2010/main" val="396362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Calibri" panose="020F0502020204030204" pitchFamily="34" charset="0"/>
                <a:cs typeface="Calibri" panose="020F0502020204030204" pitchFamily="34" charset="0"/>
              </a:rPr>
              <a:t>New military technologies can privilege one branch or mission over another, and thereby trigger interservice or intra service rivalries. Alternating or reducing the danger of combat, new technology can affect the prestige of particular assignments. </a:t>
            </a:r>
          </a:p>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24</a:t>
            </a:fld>
            <a:endParaRPr lang="ko-KR" altLang="en-US"/>
          </a:p>
        </p:txBody>
      </p:sp>
    </p:spTree>
    <p:extLst>
      <p:ext uri="{BB962C8B-B14F-4D97-AF65-F5344CB8AC3E}">
        <p14:creationId xmlns:p14="http://schemas.microsoft.com/office/powerpoint/2010/main" val="1124440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25</a:t>
            </a:fld>
            <a:endParaRPr lang="ko-KR" altLang="en-US"/>
          </a:p>
        </p:txBody>
      </p:sp>
    </p:spTree>
    <p:extLst>
      <p:ext uri="{BB962C8B-B14F-4D97-AF65-F5344CB8AC3E}">
        <p14:creationId xmlns:p14="http://schemas.microsoft.com/office/powerpoint/2010/main" val="336386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5"/>
          </p:nvPr>
        </p:nvSpPr>
        <p:spPr/>
        <p:txBody>
          <a:bodyPr/>
          <a:lstStyle/>
          <a:p>
            <a:fld id="{BF9717B0-4C32-4420-8010-5A5AC1764945}" type="slidenum">
              <a:rPr lang="ko-KR" altLang="en-US" smtClean="0"/>
              <a:t>26</a:t>
            </a:fld>
            <a:endParaRPr lang="ko-KR" altLang="en-US"/>
          </a:p>
        </p:txBody>
      </p:sp>
    </p:spTree>
    <p:extLst>
      <p:ext uri="{BB962C8B-B14F-4D97-AF65-F5344CB8AC3E}">
        <p14:creationId xmlns:p14="http://schemas.microsoft.com/office/powerpoint/2010/main" val="290076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230457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43688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254130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450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05171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274684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40677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310482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66146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78058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p:cNvSpPr>
            <a:spLocks noGrp="1"/>
          </p:cNvSpPr>
          <p:nvPr>
            <p:ph type="dt" sz="half" idx="10"/>
          </p:nvPr>
        </p:nvSpPr>
        <p:spPr/>
        <p:txBody>
          <a:bodyPr/>
          <a:lstStyle/>
          <a:p>
            <a:fld id="{FE1F30F7-FA8A-4E78-AAED-875A85746429}" type="datetimeFigureOut">
              <a:rPr lang="ko-KR" altLang="en-US" smtClean="0"/>
              <a:t>2022-12-06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340314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F30F7-FA8A-4E78-AAED-875A85746429}" type="datetimeFigureOut">
              <a:rPr lang="ko-KR" altLang="en-US" smtClean="0"/>
              <a:t>2022-12-06</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9BFCF-D7D3-4FF5-860A-C84F22656C8C}" type="slidenum">
              <a:rPr lang="ko-KR" altLang="en-US" smtClean="0"/>
              <a:t>‹#›</a:t>
            </a:fld>
            <a:endParaRPr lang="ko-KR" altLang="en-US"/>
          </a:p>
        </p:txBody>
      </p:sp>
    </p:spTree>
    <p:extLst>
      <p:ext uri="{BB962C8B-B14F-4D97-AF65-F5344CB8AC3E}">
        <p14:creationId xmlns:p14="http://schemas.microsoft.com/office/powerpoint/2010/main" val="149577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D96CB-D837-42E6-B753-A362CB784AC7}"/>
              </a:ext>
            </a:extLst>
          </p:cNvPr>
          <p:cNvSpPr txBox="1"/>
          <p:nvPr/>
        </p:nvSpPr>
        <p:spPr>
          <a:xfrm>
            <a:off x="1998275" y="2197010"/>
            <a:ext cx="8195449" cy="1354217"/>
          </a:xfrm>
          <a:prstGeom prst="rect">
            <a:avLst/>
          </a:prstGeom>
          <a:noFill/>
        </p:spPr>
        <p:txBody>
          <a:bodyPr wrap="none" rtlCol="0">
            <a:spAutoFit/>
          </a:bodyPr>
          <a:lstStyle/>
          <a:p>
            <a:pPr algn="ctr"/>
            <a:r>
              <a:rPr lang="en-US" altLang="ko-KR" sz="5400" dirty="0">
                <a:solidFill>
                  <a:schemeClr val="bg1"/>
                </a:solidFill>
              </a:rPr>
              <a:t>The</a:t>
            </a:r>
            <a:r>
              <a:rPr lang="ko-KR" altLang="en-US" sz="5400" dirty="0">
                <a:solidFill>
                  <a:schemeClr val="bg1"/>
                </a:solidFill>
              </a:rPr>
              <a:t> </a:t>
            </a:r>
            <a:r>
              <a:rPr lang="en-US" altLang="ko-KR" sz="5400" dirty="0">
                <a:solidFill>
                  <a:schemeClr val="bg1"/>
                </a:solidFill>
              </a:rPr>
              <a:t>Politics</a:t>
            </a:r>
            <a:r>
              <a:rPr lang="ko-KR" altLang="en-US" sz="5400" dirty="0">
                <a:solidFill>
                  <a:schemeClr val="bg1"/>
                </a:solidFill>
              </a:rPr>
              <a:t> </a:t>
            </a:r>
            <a:r>
              <a:rPr lang="en-US" altLang="ko-KR" sz="5400" dirty="0">
                <a:solidFill>
                  <a:schemeClr val="bg1"/>
                </a:solidFill>
              </a:rPr>
              <a:t>of</a:t>
            </a:r>
            <a:r>
              <a:rPr lang="ko-KR" altLang="en-US" sz="5400" dirty="0">
                <a:solidFill>
                  <a:schemeClr val="bg1"/>
                </a:solidFill>
              </a:rPr>
              <a:t> </a:t>
            </a:r>
            <a:r>
              <a:rPr lang="en-US" altLang="ko-KR" sz="5400" dirty="0">
                <a:solidFill>
                  <a:schemeClr val="bg1"/>
                </a:solidFill>
              </a:rPr>
              <a:t>Innovation: </a:t>
            </a:r>
          </a:p>
          <a:p>
            <a:pPr algn="ctr"/>
            <a:r>
              <a:rPr lang="en-US" altLang="ko-KR" sz="2800" dirty="0">
                <a:solidFill>
                  <a:schemeClr val="bg1"/>
                </a:solidFill>
              </a:rPr>
              <a:t>Why Some countries are better than others? (Ch 3 &amp; 7)</a:t>
            </a:r>
            <a:endParaRPr lang="ko-KR" altLang="en-US" sz="2800" dirty="0">
              <a:solidFill>
                <a:schemeClr val="bg1"/>
              </a:solidFill>
            </a:endParaRPr>
          </a:p>
        </p:txBody>
      </p:sp>
      <p:cxnSp>
        <p:nvCxnSpPr>
          <p:cNvPr id="5" name="직선 연결선 4">
            <a:extLst>
              <a:ext uri="{FF2B5EF4-FFF2-40B4-BE49-F238E27FC236}">
                <a16:creationId xmlns:a16="http://schemas.microsoft.com/office/drawing/2014/main" id="{9B67F781-4111-4EB6-97E9-84D738AD6180}"/>
              </a:ext>
            </a:extLst>
          </p:cNvPr>
          <p:cNvCxnSpPr>
            <a:cxnSpLocks/>
          </p:cNvCxnSpPr>
          <p:nvPr/>
        </p:nvCxnSpPr>
        <p:spPr>
          <a:xfrm>
            <a:off x="3347720" y="3673455"/>
            <a:ext cx="549656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0961E7-5079-4C40-88CA-C2ABE8F1C792}"/>
              </a:ext>
            </a:extLst>
          </p:cNvPr>
          <p:cNvSpPr txBox="1"/>
          <p:nvPr/>
        </p:nvSpPr>
        <p:spPr>
          <a:xfrm>
            <a:off x="5161806" y="3917911"/>
            <a:ext cx="1868397" cy="369332"/>
          </a:xfrm>
          <a:prstGeom prst="rect">
            <a:avLst/>
          </a:prstGeom>
          <a:noFill/>
        </p:spPr>
        <p:txBody>
          <a:bodyPr wrap="none" rtlCol="0">
            <a:spAutoFit/>
          </a:bodyPr>
          <a:lstStyle/>
          <a:p>
            <a:pPr algn="ctr"/>
            <a:r>
              <a:rPr lang="en-US" altLang="ko-KR" dirty="0">
                <a:solidFill>
                  <a:schemeClr val="bg1"/>
                </a:solidFill>
              </a:rPr>
              <a:t>STP510 Yunji Woo</a:t>
            </a:r>
            <a:endParaRPr lang="ko-KR" altLang="en-US" dirty="0">
              <a:solidFill>
                <a:schemeClr val="bg1"/>
              </a:solidFill>
            </a:endParaRPr>
          </a:p>
        </p:txBody>
      </p:sp>
    </p:spTree>
    <p:extLst>
      <p:ext uri="{BB962C8B-B14F-4D97-AF65-F5344CB8AC3E}">
        <p14:creationId xmlns:p14="http://schemas.microsoft.com/office/powerpoint/2010/main" val="36392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2-2. Case of China</a:t>
            </a:r>
            <a:endParaRPr lang="ko-KR" altLang="en-US" sz="3200" b="1"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
        <p:nvSpPr>
          <p:cNvPr id="23" name="Content Placeholder 2">
            <a:extLst>
              <a:ext uri="{FF2B5EF4-FFF2-40B4-BE49-F238E27FC236}">
                <a16:creationId xmlns:a16="http://schemas.microsoft.com/office/drawing/2014/main" id="{9B091E04-B81B-459F-9223-4EBC1C2B2B1D}"/>
              </a:ext>
            </a:extLst>
          </p:cNvPr>
          <p:cNvSpPr txBox="1">
            <a:spLocks/>
          </p:cNvSpPr>
          <p:nvPr/>
        </p:nvSpPr>
        <p:spPr>
          <a:xfrm>
            <a:off x="4424515" y="1421746"/>
            <a:ext cx="7340617" cy="511322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altLang="ko-KR" sz="2200" dirty="0">
                <a:latin typeface="Calibri" panose="020F0502020204030204" pitchFamily="34" charset="0"/>
                <a:cs typeface="Calibri" panose="020F0502020204030204" pitchFamily="34" charset="0"/>
              </a:rPr>
              <a:t>China has dramatically improved S&amp;T capabilities, but it still remains a minor player relative to the world's most innovative nations.</a:t>
            </a:r>
          </a:p>
          <a:p>
            <a:pPr>
              <a:lnSpc>
                <a:spcPct val="114000"/>
              </a:lnSpc>
            </a:pPr>
            <a:r>
              <a:rPr lang="en-US" altLang="ko-KR" sz="2200" dirty="0">
                <a:latin typeface="Calibri" panose="020F0502020204030204" pitchFamily="34" charset="0"/>
                <a:cs typeface="Calibri" panose="020F0502020204030204" pitchFamily="34" charset="0"/>
              </a:rPr>
              <a:t>Patent</a:t>
            </a:r>
          </a:p>
          <a:p>
            <a:pPr lvl="1">
              <a:lnSpc>
                <a:spcPct val="114000"/>
              </a:lnSpc>
            </a:pPr>
            <a:r>
              <a:rPr lang="en-US" altLang="ko-KR" sz="1800" dirty="0">
                <a:latin typeface="Calibri" panose="020F0502020204030204" pitchFamily="34" charset="0"/>
                <a:cs typeface="Calibri" panose="020F0502020204030204" pitchFamily="34" charset="0"/>
              </a:rPr>
              <a:t>Concentrated on sectors that accept lower standards, less expensive and faster </a:t>
            </a:r>
          </a:p>
          <a:p>
            <a:pPr>
              <a:lnSpc>
                <a:spcPct val="114000"/>
              </a:lnSpc>
            </a:pPr>
            <a:r>
              <a:rPr lang="en-US" altLang="ko-KR" sz="2200" dirty="0">
                <a:latin typeface="Calibri" panose="020F0502020204030204" pitchFamily="34" charset="0"/>
                <a:cs typeface="Calibri" panose="020F0502020204030204" pitchFamily="34" charset="0"/>
              </a:rPr>
              <a:t>Papers</a:t>
            </a:r>
          </a:p>
          <a:p>
            <a:pPr lvl="1">
              <a:lnSpc>
                <a:spcPct val="114000"/>
              </a:lnSpc>
            </a:pPr>
            <a:r>
              <a:rPr lang="en-US" altLang="ko-KR" sz="1800" dirty="0">
                <a:latin typeface="Calibri" panose="020F0502020204030204" pitchFamily="34" charset="0"/>
                <a:cs typeface="Calibri" panose="020F0502020204030204" pitchFamily="34" charset="0"/>
              </a:rPr>
              <a:t>China generally lacks the ability to do big science or organize large scale research projects</a:t>
            </a:r>
          </a:p>
          <a:p>
            <a:pPr lvl="1">
              <a:lnSpc>
                <a:spcPct val="114000"/>
              </a:lnSpc>
            </a:pPr>
            <a:r>
              <a:rPr lang="en-US" altLang="ko-KR" sz="1800" dirty="0">
                <a:latin typeface="Calibri" panose="020F0502020204030204" pitchFamily="34" charset="0"/>
                <a:cs typeface="Calibri" panose="020F0502020204030204" pitchFamily="34" charset="0"/>
              </a:rPr>
              <a:t>STEM workers have far less funding and equipment.</a:t>
            </a:r>
          </a:p>
          <a:p>
            <a:pPr lvl="1">
              <a:lnSpc>
                <a:spcPct val="114000"/>
              </a:lnSpc>
            </a:pPr>
            <a:r>
              <a:rPr lang="en-US" altLang="ko-KR" sz="1800" dirty="0">
                <a:latin typeface="Calibri" panose="020F0502020204030204" pitchFamily="34" charset="0"/>
                <a:cs typeface="Calibri" panose="020F0502020204030204" pitchFamily="34" charset="0"/>
              </a:rPr>
              <a:t>Middle Kingdom - outside of Beijing or Shanghai. </a:t>
            </a:r>
            <a:endParaRPr lang="en-US" altLang="ko-KR" sz="2200" dirty="0">
              <a:latin typeface="Calibri" panose="020F0502020204030204" pitchFamily="34" charset="0"/>
              <a:cs typeface="Calibri" panose="020F0502020204030204" pitchFamily="34" charset="0"/>
            </a:endParaRPr>
          </a:p>
        </p:txBody>
      </p:sp>
      <p:sp>
        <p:nvSpPr>
          <p:cNvPr id="25" name="Content Placeholder 2">
            <a:extLst>
              <a:ext uri="{FF2B5EF4-FFF2-40B4-BE49-F238E27FC236}">
                <a16:creationId xmlns:a16="http://schemas.microsoft.com/office/drawing/2014/main" id="{E34A679E-9D15-4EF9-BA76-C641AC8C858A}"/>
              </a:ext>
            </a:extLst>
          </p:cNvPr>
          <p:cNvSpPr txBox="1">
            <a:spLocks/>
          </p:cNvSpPr>
          <p:nvPr/>
        </p:nvSpPr>
        <p:spPr>
          <a:xfrm>
            <a:off x="355600" y="851787"/>
            <a:ext cx="4935302" cy="38707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ko-KR" sz="1800" b="1" dirty="0">
                <a:solidFill>
                  <a:schemeClr val="accent1"/>
                </a:solidFill>
                <a:latin typeface="Calibri" panose="020F0502020204030204" pitchFamily="34" charset="0"/>
                <a:cs typeface="Calibri" panose="020F0502020204030204" pitchFamily="34" charset="0"/>
              </a:rPr>
              <a:t>Index: Patent, Researchers, STEM Paper</a:t>
            </a:r>
          </a:p>
        </p:txBody>
      </p:sp>
      <p:cxnSp>
        <p:nvCxnSpPr>
          <p:cNvPr id="32" name="직선 연결선 3">
            <a:extLst>
              <a:ext uri="{FF2B5EF4-FFF2-40B4-BE49-F238E27FC236}">
                <a16:creationId xmlns:a16="http://schemas.microsoft.com/office/drawing/2014/main" id="{BF117F40-6C2F-44C4-9F05-58C4326B7923}"/>
              </a:ext>
            </a:extLst>
          </p:cNvPr>
          <p:cNvCxnSpPr>
            <a:cxnSpLocks/>
          </p:cNvCxnSpPr>
          <p:nvPr/>
        </p:nvCxnSpPr>
        <p:spPr>
          <a:xfrm>
            <a:off x="4005662" y="1421745"/>
            <a:ext cx="0" cy="5113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EE95EA8-75E9-43AD-B319-A6EDCA38EAFB}"/>
              </a:ext>
            </a:extLst>
          </p:cNvPr>
          <p:cNvPicPr>
            <a:picLocks noChangeAspect="1"/>
          </p:cNvPicPr>
          <p:nvPr/>
        </p:nvPicPr>
        <p:blipFill>
          <a:blip r:embed="rId2"/>
          <a:stretch>
            <a:fillRect/>
          </a:stretch>
        </p:blipFill>
        <p:spPr>
          <a:xfrm>
            <a:off x="426861" y="1421744"/>
            <a:ext cx="3260225" cy="5247007"/>
          </a:xfrm>
          <a:prstGeom prst="rect">
            <a:avLst/>
          </a:prstGeom>
        </p:spPr>
      </p:pic>
    </p:spTree>
    <p:extLst>
      <p:ext uri="{BB962C8B-B14F-4D97-AF65-F5344CB8AC3E}">
        <p14:creationId xmlns:p14="http://schemas.microsoft.com/office/powerpoint/2010/main" val="386313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2-2. Case of China</a:t>
            </a:r>
            <a:endParaRPr lang="ko-KR" altLang="en-US" sz="3200" b="1"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
        <p:nvSpPr>
          <p:cNvPr id="23" name="Content Placeholder 2">
            <a:extLst>
              <a:ext uri="{FF2B5EF4-FFF2-40B4-BE49-F238E27FC236}">
                <a16:creationId xmlns:a16="http://schemas.microsoft.com/office/drawing/2014/main" id="{9B091E04-B81B-459F-9223-4EBC1C2B2B1D}"/>
              </a:ext>
            </a:extLst>
          </p:cNvPr>
          <p:cNvSpPr txBox="1">
            <a:spLocks/>
          </p:cNvSpPr>
          <p:nvPr/>
        </p:nvSpPr>
        <p:spPr>
          <a:xfrm>
            <a:off x="4424515" y="1421746"/>
            <a:ext cx="7340617" cy="511322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ko-KR" sz="2200" b="1" dirty="0">
                <a:latin typeface="Calibri" panose="020F0502020204030204" pitchFamily="34" charset="0"/>
                <a:cs typeface="Calibri" panose="020F0502020204030204" pitchFamily="34" charset="0"/>
              </a:rPr>
              <a:t>Is China the most innovative country?</a:t>
            </a:r>
          </a:p>
          <a:p>
            <a:pPr>
              <a:lnSpc>
                <a:spcPct val="114000"/>
              </a:lnSpc>
            </a:pPr>
            <a:r>
              <a:rPr lang="en-US" altLang="ko-KR" sz="2200" dirty="0">
                <a:latin typeface="Calibri" panose="020F0502020204030204" pitchFamily="34" charset="0"/>
                <a:cs typeface="Calibri" panose="020F0502020204030204" pitchFamily="34" charset="0"/>
              </a:rPr>
              <a:t>Do not invent breakthrough technologies themselves. create workshops for manufacturing other countries innovations.</a:t>
            </a:r>
          </a:p>
          <a:p>
            <a:pPr lvl="1">
              <a:lnSpc>
                <a:spcPct val="114000"/>
              </a:lnSpc>
            </a:pPr>
            <a:r>
              <a:rPr lang="en-US" altLang="ko-KR" sz="1800" dirty="0">
                <a:latin typeface="Calibri" panose="020F0502020204030204" pitchFamily="34" charset="0"/>
                <a:cs typeface="Calibri" panose="020F0502020204030204" pitchFamily="34" charset="0"/>
              </a:rPr>
              <a:t>low cost knock offs of foreign products</a:t>
            </a:r>
          </a:p>
          <a:p>
            <a:pPr lvl="1">
              <a:lnSpc>
                <a:spcPct val="114000"/>
              </a:lnSpc>
            </a:pPr>
            <a:r>
              <a:rPr lang="en-US" altLang="ko-KR" sz="1800" dirty="0">
                <a:latin typeface="Calibri" panose="020F0502020204030204" pitchFamily="34" charset="0"/>
                <a:cs typeface="Calibri" panose="020F0502020204030204" pitchFamily="34" charset="0"/>
              </a:rPr>
              <a:t>Short term, low-risk improvements to production or distribution processes, or incremental improvements to foreign products</a:t>
            </a:r>
          </a:p>
          <a:p>
            <a:pPr>
              <a:lnSpc>
                <a:spcPct val="114000"/>
              </a:lnSpc>
            </a:pPr>
            <a:r>
              <a:rPr lang="en-US" altLang="ko-KR" sz="2200" dirty="0">
                <a:latin typeface="Calibri" panose="020F0502020204030204" pitchFamily="34" charset="0"/>
                <a:cs typeface="Calibri" panose="020F0502020204030204" pitchFamily="34" charset="0"/>
              </a:rPr>
              <a:t>Fantastic economic growth, but no cutting-edge S&amp;T. </a:t>
            </a:r>
          </a:p>
          <a:p>
            <a:pPr lvl="1">
              <a:lnSpc>
                <a:spcPct val="114000"/>
              </a:lnSpc>
            </a:pPr>
            <a:r>
              <a:rPr lang="en-US" altLang="ko-KR" sz="1800" dirty="0">
                <a:latin typeface="Calibri" panose="020F0502020204030204" pitchFamily="34" charset="0"/>
                <a:cs typeface="Calibri" panose="020F0502020204030204" pitchFamily="34" charset="0"/>
              </a:rPr>
              <a:t>Similar arguments can be presented for - Russia, India, Brazil, South Africa</a:t>
            </a:r>
          </a:p>
          <a:p>
            <a:pPr lvl="1">
              <a:lnSpc>
                <a:spcPct val="114000"/>
              </a:lnSpc>
            </a:pPr>
            <a:r>
              <a:rPr lang="en-US" altLang="ko-KR" sz="1800" dirty="0">
                <a:latin typeface="Calibri" panose="020F0502020204030204" pitchFamily="34" charset="0"/>
                <a:cs typeface="Calibri" panose="020F0502020204030204" pitchFamily="34" charset="0"/>
              </a:rPr>
              <a:t>Occasionally win attention from the media as "Next miracle economy" but actually produce little in S&amp;T</a:t>
            </a:r>
          </a:p>
        </p:txBody>
      </p:sp>
      <p:sp>
        <p:nvSpPr>
          <p:cNvPr id="25" name="Content Placeholder 2">
            <a:extLst>
              <a:ext uri="{FF2B5EF4-FFF2-40B4-BE49-F238E27FC236}">
                <a16:creationId xmlns:a16="http://schemas.microsoft.com/office/drawing/2014/main" id="{E34A679E-9D15-4EF9-BA76-C641AC8C858A}"/>
              </a:ext>
            </a:extLst>
          </p:cNvPr>
          <p:cNvSpPr txBox="1">
            <a:spLocks/>
          </p:cNvSpPr>
          <p:nvPr/>
        </p:nvSpPr>
        <p:spPr>
          <a:xfrm>
            <a:off x="355600" y="851787"/>
            <a:ext cx="4935302" cy="38707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ko-KR" sz="1800" b="1" dirty="0">
                <a:solidFill>
                  <a:schemeClr val="accent1"/>
                </a:solidFill>
                <a:latin typeface="Calibri" panose="020F0502020204030204" pitchFamily="34" charset="0"/>
                <a:cs typeface="Calibri" panose="020F0502020204030204" pitchFamily="34" charset="0"/>
              </a:rPr>
              <a:t>Index: Patent, Engineers, STEM Paper</a:t>
            </a:r>
          </a:p>
        </p:txBody>
      </p:sp>
      <p:cxnSp>
        <p:nvCxnSpPr>
          <p:cNvPr id="32" name="직선 연결선 3">
            <a:extLst>
              <a:ext uri="{FF2B5EF4-FFF2-40B4-BE49-F238E27FC236}">
                <a16:creationId xmlns:a16="http://schemas.microsoft.com/office/drawing/2014/main" id="{BF117F40-6C2F-44C4-9F05-58C4326B7923}"/>
              </a:ext>
            </a:extLst>
          </p:cNvPr>
          <p:cNvCxnSpPr>
            <a:cxnSpLocks/>
          </p:cNvCxnSpPr>
          <p:nvPr/>
        </p:nvCxnSpPr>
        <p:spPr>
          <a:xfrm>
            <a:off x="4005662" y="1421745"/>
            <a:ext cx="0" cy="5113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1B73258-9F3A-4930-B4A3-543C8DFCE3C6}"/>
              </a:ext>
            </a:extLst>
          </p:cNvPr>
          <p:cNvPicPr>
            <a:picLocks noChangeAspect="1"/>
          </p:cNvPicPr>
          <p:nvPr/>
        </p:nvPicPr>
        <p:blipFill>
          <a:blip r:embed="rId3"/>
          <a:stretch>
            <a:fillRect/>
          </a:stretch>
        </p:blipFill>
        <p:spPr>
          <a:xfrm>
            <a:off x="596652" y="1421745"/>
            <a:ext cx="2904036" cy="5311270"/>
          </a:xfrm>
          <a:prstGeom prst="rect">
            <a:avLst/>
          </a:prstGeom>
        </p:spPr>
      </p:pic>
    </p:spTree>
    <p:extLst>
      <p:ext uri="{BB962C8B-B14F-4D97-AF65-F5344CB8AC3E}">
        <p14:creationId xmlns:p14="http://schemas.microsoft.com/office/powerpoint/2010/main" val="17043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2-3. Methodology to observe the variation</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Other indexes</a:t>
            </a:r>
          </a:p>
          <a:p>
            <a:pPr lvl="1">
              <a:lnSpc>
                <a:spcPct val="114000"/>
              </a:lnSpc>
            </a:pPr>
            <a:r>
              <a:rPr lang="en-US" altLang="ko-KR" sz="1800" dirty="0">
                <a:latin typeface="Calibri" panose="020F0502020204030204" pitchFamily="34" charset="0"/>
                <a:cs typeface="Calibri" panose="020F0502020204030204" pitchFamily="34" charset="0"/>
              </a:rPr>
              <a:t>TEP(Total factor productivity)</a:t>
            </a:r>
          </a:p>
          <a:p>
            <a:pPr lvl="1">
              <a:lnSpc>
                <a:spcPct val="114000"/>
              </a:lnSpc>
            </a:pPr>
            <a:r>
              <a:rPr lang="en-US" altLang="ko-KR" sz="1800" dirty="0">
                <a:latin typeface="Calibri" panose="020F0502020204030204" pitchFamily="34" charset="0"/>
                <a:cs typeface="Calibri" panose="020F0502020204030204" pitchFamily="34" charset="0"/>
              </a:rPr>
              <a:t>Exports of tech</a:t>
            </a:r>
          </a:p>
          <a:p>
            <a:pPr lvl="1">
              <a:lnSpc>
                <a:spcPct val="114000"/>
              </a:lnSpc>
            </a:pPr>
            <a:r>
              <a:rPr lang="en-US" altLang="ko-KR" sz="1800" dirty="0">
                <a:latin typeface="Calibri" panose="020F0502020204030204" pitchFamily="34" charset="0"/>
                <a:cs typeface="Calibri" panose="020F0502020204030204" pitchFamily="34" charset="0"/>
              </a:rPr>
              <a:t>INSEAD index</a:t>
            </a:r>
          </a:p>
          <a:p>
            <a:pPr lvl="1">
              <a:lnSpc>
                <a:spcPct val="114000"/>
              </a:lnSpc>
            </a:pPr>
            <a:r>
              <a:rPr lang="en-US" altLang="ko-KR" sz="1800" dirty="0">
                <a:latin typeface="Calibri" panose="020F0502020204030204" pitchFamily="34" charset="0"/>
                <a:cs typeface="Calibri" panose="020F0502020204030204" pitchFamily="34" charset="0"/>
              </a:rPr>
              <a:t>WEF(World Economic Forum) index</a:t>
            </a:r>
          </a:p>
          <a:p>
            <a:pPr lvl="1">
              <a:lnSpc>
                <a:spcPct val="114000"/>
              </a:lnSpc>
            </a:pPr>
            <a:r>
              <a:rPr lang="en-US" altLang="ko-KR" sz="1800" dirty="0">
                <a:latin typeface="Calibri" panose="020F0502020204030204" pitchFamily="34" charset="0"/>
                <a:cs typeface="Calibri" panose="020F0502020204030204" pitchFamily="34" charset="0"/>
              </a:rPr>
              <a:t>Florida index</a:t>
            </a:r>
          </a:p>
          <a:p>
            <a:pPr>
              <a:lnSpc>
                <a:spcPct val="114000"/>
              </a:lnSpc>
            </a:pPr>
            <a:r>
              <a:rPr lang="en-US" altLang="ko-KR" sz="2200" dirty="0">
                <a:latin typeface="Calibri" panose="020F0502020204030204" pitchFamily="34" charset="0"/>
                <a:cs typeface="Calibri" panose="020F0502020204030204" pitchFamily="34" charset="0"/>
              </a:rPr>
              <a:t>Limitations: Private firms often do not publish their scientific research. The scientific output would not show up in the data that tracks research published in peer-reviewed scientific journals. </a:t>
            </a:r>
          </a:p>
          <a:p>
            <a:pPr lvl="1">
              <a:lnSpc>
                <a:spcPct val="114000"/>
              </a:lnSpc>
            </a:pPr>
            <a:r>
              <a:rPr lang="en-US" altLang="ko-KR" sz="2000" dirty="0">
                <a:latin typeface="Calibri" panose="020F0502020204030204" pitchFamily="34" charset="0"/>
                <a:cs typeface="Calibri" panose="020F0502020204030204" pitchFamily="34" charset="0"/>
              </a:rPr>
              <a:t>Corporate science is kept in house, as trade secrets, distributed internally or sold on private markets. </a:t>
            </a:r>
          </a:p>
          <a:p>
            <a:pPr lvl="1">
              <a:lnSpc>
                <a:spcPct val="114000"/>
              </a:lnSpc>
            </a:pPr>
            <a:r>
              <a:rPr lang="en-US" altLang="ko-KR" sz="2000" dirty="0">
                <a:latin typeface="Calibri" panose="020F0502020204030204" pitchFamily="34" charset="0"/>
                <a:cs typeface="Calibri" panose="020F0502020204030204" pitchFamily="34" charset="0"/>
              </a:rPr>
              <a:t>Military and defense contractors would also tend to remain unpublished. </a:t>
            </a:r>
            <a:endParaRPr lang="en-US" altLang="ko-KR" sz="16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Tree>
    <p:extLst>
      <p:ext uri="{BB962C8B-B14F-4D97-AF65-F5344CB8AC3E}">
        <p14:creationId xmlns:p14="http://schemas.microsoft.com/office/powerpoint/2010/main" val="243131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2-4. What needs explaining?</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400" dirty="0">
                <a:latin typeface="Calibri" panose="020F0502020204030204" pitchFamily="34" charset="0"/>
                <a:cs typeface="Calibri" panose="020F0502020204030204" pitchFamily="34" charset="0"/>
              </a:rPr>
              <a:t>Cardwell’s law</a:t>
            </a:r>
          </a:p>
          <a:p>
            <a:pPr lvl="1">
              <a:lnSpc>
                <a:spcPct val="114000"/>
              </a:lnSpc>
            </a:pPr>
            <a:r>
              <a:rPr lang="en-US" altLang="ko-KR" sz="2000" dirty="0">
                <a:latin typeface="Calibri" panose="020F0502020204030204" pitchFamily="34" charset="0"/>
                <a:cs typeface="Calibri" panose="020F0502020204030204" pitchFamily="34" charset="0"/>
              </a:rPr>
              <a:t>How and why of national innovation rates differ?</a:t>
            </a:r>
          </a:p>
          <a:p>
            <a:pPr>
              <a:lnSpc>
                <a:spcPct val="114000"/>
              </a:lnSpc>
            </a:pPr>
            <a:r>
              <a:rPr lang="en-US" altLang="ko-KR" sz="2400" dirty="0">
                <a:latin typeface="Calibri" panose="020F0502020204030204" pitchFamily="34" charset="0"/>
                <a:cs typeface="Calibri" panose="020F0502020204030204" pitchFamily="34" charset="0"/>
              </a:rPr>
              <a:t>Roles of Government</a:t>
            </a:r>
          </a:p>
          <a:p>
            <a:pPr lvl="1">
              <a:lnSpc>
                <a:spcPct val="114000"/>
              </a:lnSpc>
            </a:pPr>
            <a:r>
              <a:rPr lang="en-US" altLang="ko-KR" sz="2000" dirty="0">
                <a:latin typeface="Calibri" panose="020F0502020204030204" pitchFamily="34" charset="0"/>
                <a:cs typeface="Calibri" panose="020F0502020204030204" pitchFamily="34" charset="0"/>
              </a:rPr>
              <a:t>If a nation wants to improve its S&amp;T performance, then its government must act to solve both </a:t>
            </a:r>
            <a:r>
              <a:rPr lang="en-US" altLang="ko-KR" sz="2000" b="1" dirty="0">
                <a:solidFill>
                  <a:schemeClr val="accent3"/>
                </a:solidFill>
                <a:latin typeface="Calibri" panose="020F0502020204030204" pitchFamily="34" charset="0"/>
                <a:cs typeface="Calibri" panose="020F0502020204030204" pitchFamily="34" charset="0"/>
              </a:rPr>
              <a:t>market failure</a:t>
            </a:r>
            <a:r>
              <a:rPr lang="en-US" altLang="ko-KR" sz="2000" dirty="0">
                <a:solidFill>
                  <a:schemeClr val="accent3"/>
                </a:solidFill>
                <a:latin typeface="Calibri" panose="020F0502020204030204" pitchFamily="34" charset="0"/>
                <a:cs typeface="Calibri" panose="020F0502020204030204" pitchFamily="34" charset="0"/>
              </a:rPr>
              <a:t> </a:t>
            </a:r>
            <a:r>
              <a:rPr lang="en-US" altLang="ko-KR" sz="2000" dirty="0">
                <a:latin typeface="Calibri" panose="020F0502020204030204" pitchFamily="34" charset="0"/>
                <a:cs typeface="Calibri" panose="020F0502020204030204" pitchFamily="34" charset="0"/>
              </a:rPr>
              <a:t>and </a:t>
            </a:r>
            <a:r>
              <a:rPr lang="en-US" altLang="ko-KR" sz="2000" b="1" dirty="0">
                <a:solidFill>
                  <a:schemeClr val="accent5"/>
                </a:solidFill>
                <a:latin typeface="Calibri" panose="020F0502020204030204" pitchFamily="34" charset="0"/>
                <a:cs typeface="Calibri" panose="020F0502020204030204" pitchFamily="34" charset="0"/>
              </a:rPr>
              <a:t>network failures</a:t>
            </a:r>
            <a:r>
              <a:rPr lang="en-US" altLang="ko-KR" sz="2000" dirty="0">
                <a:latin typeface="Calibri" panose="020F0502020204030204" pitchFamily="34" charset="0"/>
                <a:cs typeface="Calibri" panose="020F0502020204030204" pitchFamily="34" charset="0"/>
              </a:rPr>
              <a:t>. </a:t>
            </a:r>
          </a:p>
          <a:p>
            <a:pPr lvl="1">
              <a:lnSpc>
                <a:spcPct val="114000"/>
              </a:lnSpc>
            </a:pPr>
            <a:r>
              <a:rPr lang="en-US" altLang="ko-KR" sz="2000" dirty="0">
                <a:latin typeface="Calibri" panose="020F0502020204030204" pitchFamily="34" charset="0"/>
                <a:cs typeface="Calibri" panose="020F0502020204030204" pitchFamily="34" charset="0"/>
              </a:rPr>
              <a:t>Institutions, policies, and networks explain how nations innovate, but not why. </a:t>
            </a:r>
          </a:p>
          <a:p>
            <a:pPr lvl="1">
              <a:lnSpc>
                <a:spcPct val="114000"/>
              </a:lnSpc>
            </a:pPr>
            <a:r>
              <a:rPr lang="en-US" altLang="ko-KR" sz="2000" dirty="0">
                <a:latin typeface="Calibri" panose="020F0502020204030204" pitchFamily="34" charset="0"/>
                <a:cs typeface="Calibri" panose="020F0502020204030204" pitchFamily="34" charset="0"/>
              </a:rPr>
              <a:t>Governments</a:t>
            </a:r>
            <a:r>
              <a:rPr lang="en-US" altLang="ko-KR" sz="2000" b="1" dirty="0">
                <a:latin typeface="Calibri" panose="020F0502020204030204" pitchFamily="34" charset="0"/>
                <a:cs typeface="Calibri" panose="020F0502020204030204" pitchFamily="34" charset="0"/>
              </a:rPr>
              <a:t> </a:t>
            </a:r>
            <a:r>
              <a:rPr lang="en-US" altLang="ko-KR" sz="2000" b="1" dirty="0">
                <a:solidFill>
                  <a:schemeClr val="accent3"/>
                </a:solidFill>
                <a:latin typeface="Calibri" panose="020F0502020204030204" pitchFamily="34" charset="0"/>
                <a:cs typeface="Calibri" panose="020F0502020204030204" pitchFamily="34" charset="0"/>
              </a:rPr>
              <a:t>fix markets</a:t>
            </a:r>
            <a:r>
              <a:rPr lang="en-US" altLang="ko-KR" sz="2000" b="1" dirty="0">
                <a:latin typeface="Calibri" panose="020F0502020204030204" pitchFamily="34" charset="0"/>
                <a:cs typeface="Calibri" panose="020F0502020204030204" pitchFamily="34" charset="0"/>
              </a:rPr>
              <a:t> </a:t>
            </a:r>
            <a:r>
              <a:rPr lang="en-US" altLang="ko-KR" sz="2000" dirty="0">
                <a:latin typeface="Calibri" panose="020F0502020204030204" pitchFamily="34" charset="0"/>
                <a:cs typeface="Calibri" panose="020F0502020204030204" pitchFamily="34" charset="0"/>
              </a:rPr>
              <a:t>and </a:t>
            </a:r>
            <a:r>
              <a:rPr lang="en-US" altLang="ko-KR" sz="2000" b="1" dirty="0">
                <a:solidFill>
                  <a:schemeClr val="accent5"/>
                </a:solidFill>
                <a:latin typeface="Calibri" panose="020F0502020204030204" pitchFamily="34" charset="0"/>
                <a:cs typeface="Calibri" panose="020F0502020204030204" pitchFamily="34" charset="0"/>
              </a:rPr>
              <a:t>create networks</a:t>
            </a:r>
          </a:p>
          <a:p>
            <a:pPr>
              <a:lnSpc>
                <a:spcPct val="114000"/>
              </a:lnSpc>
            </a:pPr>
            <a:r>
              <a:rPr lang="en-US" altLang="ko-KR" sz="2400" dirty="0">
                <a:latin typeface="Calibri" panose="020F0502020204030204" pitchFamily="34" charset="0"/>
                <a:cs typeface="Calibri" panose="020F0502020204030204" pitchFamily="34" charset="0"/>
              </a:rPr>
              <a:t>Why do some governments create and support markets and networks for S&amp;T better than others? </a:t>
            </a:r>
          </a:p>
          <a:p>
            <a:pPr marL="457200" lvl="1" indent="0">
              <a:lnSpc>
                <a:spcPct val="114000"/>
              </a:lnSpc>
              <a:buNone/>
            </a:pPr>
            <a:r>
              <a:rPr lang="en-US" altLang="ko-KR" sz="2000" dirty="0" err="1">
                <a:latin typeface="Calibri" panose="020F0502020204030204" pitchFamily="34" charset="0"/>
                <a:cs typeface="Calibri" panose="020F0502020204030204" pitchFamily="34" charset="0"/>
              </a:rPr>
              <a:t>e.g</a:t>
            </a:r>
            <a:r>
              <a:rPr lang="en-US" altLang="ko-KR" sz="2000" dirty="0">
                <a:latin typeface="Calibri" panose="020F0502020204030204" pitchFamily="34" charset="0"/>
                <a:cs typeface="Calibri" panose="020F0502020204030204" pitchFamily="34" charset="0"/>
              </a:rPr>
              <a:t>) Stronger intellectual property rights, R&amp;D spending, the establishment of universities, advancement of education, strategic trade initiatives to foster national S&amp;T competitiveness </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279C28F2-32B0-47B2-AFCB-962A5D3161D1}"/>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Tree>
    <p:extLst>
      <p:ext uri="{BB962C8B-B14F-4D97-AF65-F5344CB8AC3E}">
        <p14:creationId xmlns:p14="http://schemas.microsoft.com/office/powerpoint/2010/main" val="1711678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2-5. Explanation of National Innovation Rates</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Explanation of Cardwell’s Law</a:t>
            </a:r>
          </a:p>
          <a:p>
            <a:pPr lvl="1">
              <a:lnSpc>
                <a:spcPct val="114000"/>
              </a:lnSpc>
            </a:pPr>
            <a:r>
              <a:rPr lang="en-US" altLang="ko-KR" sz="1800" dirty="0">
                <a:latin typeface="Calibri" panose="020F0502020204030204" pitchFamily="34" charset="0"/>
                <a:cs typeface="Calibri" panose="020F0502020204030204" pitchFamily="34" charset="0"/>
              </a:rPr>
              <a:t>The rate and direction of scientific progress and technological change are the products of random </a:t>
            </a:r>
            <a:r>
              <a:rPr lang="en-US" altLang="ko-KR" sz="1800" dirty="0" err="1">
                <a:latin typeface="Calibri" panose="020F0502020204030204" pitchFamily="34" charset="0"/>
                <a:cs typeface="Calibri" panose="020F0502020204030204" pitchFamily="34" charset="0"/>
              </a:rPr>
              <a:t>changce</a:t>
            </a:r>
            <a:endParaRPr lang="en-US" altLang="ko-KR" sz="1800" dirty="0">
              <a:latin typeface="Calibri" panose="020F0502020204030204" pitchFamily="34" charset="0"/>
              <a:cs typeface="Calibri" panose="020F0502020204030204" pitchFamily="34" charset="0"/>
            </a:endParaRPr>
          </a:p>
          <a:p>
            <a:pPr lvl="1">
              <a:lnSpc>
                <a:spcPct val="114000"/>
              </a:lnSpc>
            </a:pPr>
            <a:r>
              <a:rPr lang="en-US" altLang="ko-KR" sz="1800" dirty="0">
                <a:latin typeface="Calibri" panose="020F0502020204030204" pitchFamily="34" charset="0"/>
                <a:cs typeface="Calibri" panose="020F0502020204030204" pitchFamily="34" charset="0"/>
              </a:rPr>
              <a:t>“Easter egg” or “heroic model” of innovation</a:t>
            </a:r>
          </a:p>
          <a:p>
            <a:pPr>
              <a:lnSpc>
                <a:spcPct val="114000"/>
              </a:lnSpc>
            </a:pPr>
            <a:r>
              <a:rPr lang="en-US" altLang="ko-KR" sz="2200" dirty="0">
                <a:latin typeface="Calibri" panose="020F0502020204030204" pitchFamily="34" charset="0"/>
                <a:cs typeface="Calibri" panose="020F0502020204030204" pitchFamily="34" charset="0"/>
              </a:rPr>
              <a:t>But, National innovation rates are not dominated by random chance, at least not on the time scale shown. </a:t>
            </a:r>
          </a:p>
          <a:p>
            <a:pPr lvl="1">
              <a:lnSpc>
                <a:spcPct val="114000"/>
              </a:lnSpc>
            </a:pPr>
            <a:r>
              <a:rPr lang="en-US" altLang="ko-KR" sz="1800" dirty="0">
                <a:latin typeface="Calibri" panose="020F0502020204030204" pitchFamily="34" charset="0"/>
                <a:cs typeface="Calibri" panose="020F0502020204030204" pitchFamily="34" charset="0"/>
              </a:rPr>
              <a:t>If innovation was mostly a random phenomenon, then we would expect to see very different sets of rankings each year. </a:t>
            </a:r>
          </a:p>
          <a:p>
            <a:pPr lvl="1">
              <a:lnSpc>
                <a:spcPct val="114000"/>
              </a:lnSpc>
            </a:pPr>
            <a:r>
              <a:rPr lang="en-US" altLang="ko-KR" sz="1800" dirty="0">
                <a:latin typeface="Calibri" panose="020F0502020204030204" pitchFamily="34" charset="0"/>
                <a:cs typeface="Calibri" panose="020F0502020204030204" pitchFamily="34" charset="0"/>
              </a:rPr>
              <a:t>Only a few countries have experience d drastic changes in their S&amp;T performance over the past seventy years. </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Tree>
    <p:extLst>
      <p:ext uri="{BB962C8B-B14F-4D97-AF65-F5344CB8AC3E}">
        <p14:creationId xmlns:p14="http://schemas.microsoft.com/office/powerpoint/2010/main" val="1145212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2-5. Explanation of National Innovation Rates</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marL="0" indent="0">
              <a:lnSpc>
                <a:spcPct val="114000"/>
              </a:lnSpc>
              <a:buNone/>
            </a:pPr>
            <a:r>
              <a:rPr lang="en-US" altLang="ko-KR" sz="2400" dirty="0">
                <a:latin typeface="Calibri" panose="020F0502020204030204" pitchFamily="34" charset="0"/>
                <a:cs typeface="Calibri" panose="020F0502020204030204" pitchFamily="34" charset="0"/>
              </a:rPr>
              <a:t>1. Country’s </a:t>
            </a:r>
            <a:r>
              <a:rPr lang="en-US" altLang="ko-KR" sz="2400" u="sng" dirty="0">
                <a:latin typeface="Calibri" panose="020F0502020204030204" pitchFamily="34" charset="0"/>
                <a:cs typeface="Calibri" panose="020F0502020204030204" pitchFamily="34" charset="0"/>
              </a:rPr>
              <a:t>population or economy </a:t>
            </a:r>
            <a:r>
              <a:rPr lang="en-US" altLang="ko-KR" sz="2400" dirty="0">
                <a:latin typeface="Calibri" panose="020F0502020204030204" pitchFamily="34" charset="0"/>
                <a:cs typeface="Calibri" panose="020F0502020204030204" pitchFamily="34" charset="0"/>
              </a:rPr>
              <a:t>will determine its national innovation rate</a:t>
            </a:r>
          </a:p>
          <a:p>
            <a:pPr lvl="1">
              <a:lnSpc>
                <a:spcPct val="114000"/>
              </a:lnSpc>
            </a:pPr>
            <a:r>
              <a:rPr lang="en-US" altLang="ko-KR" sz="1800" dirty="0">
                <a:latin typeface="Calibri" panose="020F0502020204030204" pitchFamily="34" charset="0"/>
                <a:cs typeface="Calibri" panose="020F0502020204030204" pitchFamily="34" charset="0"/>
              </a:rPr>
              <a:t>Larger populations can provide more STEM workers and entrepreneurs, and more innovation. </a:t>
            </a:r>
          </a:p>
          <a:p>
            <a:pPr lvl="1">
              <a:lnSpc>
                <a:spcPct val="114000"/>
              </a:lnSpc>
            </a:pPr>
            <a:r>
              <a:rPr lang="en-US" altLang="ko-KR" sz="1800" dirty="0">
                <a:latin typeface="Calibri" panose="020F0502020204030204" pitchFamily="34" charset="0"/>
                <a:cs typeface="Calibri" panose="020F0502020204030204" pitchFamily="34" charset="0"/>
              </a:rPr>
              <a:t>Larger economies have more resources to dedicate toward S&amp;T, exploit for profits and world market share. </a:t>
            </a:r>
          </a:p>
          <a:p>
            <a:pPr lvl="1">
              <a:lnSpc>
                <a:spcPct val="114000"/>
              </a:lnSpc>
            </a:pPr>
            <a:r>
              <a:rPr lang="en-US" altLang="ko-KR" sz="1800" b="1" dirty="0">
                <a:solidFill>
                  <a:schemeClr val="accent3"/>
                </a:solidFill>
                <a:latin typeface="Calibri" panose="020F0502020204030204" pitchFamily="34" charset="0"/>
                <a:cs typeface="Calibri" panose="020F0502020204030204" pitchFamily="34" charset="0"/>
              </a:rPr>
              <a:t>But</a:t>
            </a:r>
            <a:r>
              <a:rPr lang="en-US" altLang="ko-KR" sz="1800" dirty="0">
                <a:latin typeface="Calibri" panose="020F0502020204030204" pitchFamily="34" charset="0"/>
                <a:cs typeface="Calibri" panose="020F0502020204030204" pitchFamily="34" charset="0"/>
              </a:rPr>
              <a:t>, China, India, Indonesia, Russia, Pakistan, Mexico should be among the world’s best innovators. </a:t>
            </a:r>
          </a:p>
          <a:p>
            <a:pPr marL="0" indent="0">
              <a:lnSpc>
                <a:spcPct val="114000"/>
              </a:lnSpc>
              <a:buNone/>
            </a:pPr>
            <a:r>
              <a:rPr lang="en-US" altLang="ko-KR" sz="2400" dirty="0">
                <a:latin typeface="Calibri" panose="020F0502020204030204" pitchFamily="34" charset="0"/>
                <a:cs typeface="Calibri" panose="020F0502020204030204" pitchFamily="34" charset="0"/>
              </a:rPr>
              <a:t>2. </a:t>
            </a:r>
            <a:r>
              <a:rPr lang="en-US" altLang="ko-KR" sz="2400" u="sng" dirty="0">
                <a:latin typeface="Calibri" panose="020F0502020204030204" pitchFamily="34" charset="0"/>
                <a:cs typeface="Calibri" panose="020F0502020204030204" pitchFamily="34" charset="0"/>
              </a:rPr>
              <a:t>Military spending </a:t>
            </a:r>
            <a:r>
              <a:rPr lang="en-US" altLang="ko-KR" sz="2400" dirty="0">
                <a:latin typeface="Calibri" panose="020F0502020204030204" pitchFamily="34" charset="0"/>
                <a:cs typeface="Calibri" panose="020F0502020204030204" pitchFamily="34" charset="0"/>
              </a:rPr>
              <a:t>determines national innovation rates</a:t>
            </a:r>
          </a:p>
          <a:p>
            <a:pPr lvl="1">
              <a:lnSpc>
                <a:spcPct val="114000"/>
              </a:lnSpc>
            </a:pPr>
            <a:r>
              <a:rPr lang="en-US" altLang="ko-KR" sz="1800" dirty="0">
                <a:latin typeface="Calibri" panose="020F0502020204030204" pitchFamily="34" charset="0"/>
                <a:cs typeface="Calibri" panose="020F0502020204030204" pitchFamily="34" charset="0"/>
              </a:rPr>
              <a:t>Defense-related innovation consistently spills over into the civilian economy </a:t>
            </a:r>
          </a:p>
          <a:p>
            <a:pPr lvl="1">
              <a:lnSpc>
                <a:spcPct val="114000"/>
              </a:lnSpc>
            </a:pPr>
            <a:r>
              <a:rPr lang="en-US" altLang="ko-KR" sz="1800" b="1" dirty="0">
                <a:solidFill>
                  <a:schemeClr val="accent3"/>
                </a:solidFill>
                <a:latin typeface="Calibri" panose="020F0502020204030204" pitchFamily="34" charset="0"/>
                <a:cs typeface="Calibri" panose="020F0502020204030204" pitchFamily="34" charset="0"/>
              </a:rPr>
              <a:t>But</a:t>
            </a:r>
            <a:r>
              <a:rPr lang="en-US" altLang="ko-KR" sz="1800" dirty="0">
                <a:latin typeface="Calibri" panose="020F0502020204030204" pitchFamily="34" charset="0"/>
                <a:cs typeface="Calibri" panose="020F0502020204030204" pitchFamily="34" charset="0"/>
              </a:rPr>
              <a:t>, S&amp;T progress has flowed in reverse, from civilian to military from some countries in during Cold War period</a:t>
            </a:r>
          </a:p>
          <a:p>
            <a:pPr lvl="1">
              <a:lnSpc>
                <a:spcPct val="114000"/>
              </a:lnSpc>
            </a:pPr>
            <a:r>
              <a:rPr lang="en-US" altLang="ko-KR" sz="1800" dirty="0">
                <a:latin typeface="Calibri" panose="020F0502020204030204" pitchFamily="34" charset="0"/>
                <a:cs typeface="Calibri" panose="020F0502020204030204" pitchFamily="34" charset="0"/>
              </a:rPr>
              <a:t>Neither military spending nor weapons production correlates well with national innovation rates</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Tree>
    <p:extLst>
      <p:ext uri="{BB962C8B-B14F-4D97-AF65-F5344CB8AC3E}">
        <p14:creationId xmlns:p14="http://schemas.microsoft.com/office/powerpoint/2010/main" val="85570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2-5. Explanation of National Innovation Rates</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marL="0" indent="0">
              <a:lnSpc>
                <a:spcPct val="114000"/>
              </a:lnSpc>
              <a:buNone/>
            </a:pPr>
            <a:r>
              <a:rPr lang="en-US" altLang="ko-KR" sz="2400" dirty="0">
                <a:latin typeface="Calibri" panose="020F0502020204030204" pitchFamily="34" charset="0"/>
                <a:cs typeface="Calibri" panose="020F0502020204030204" pitchFamily="34" charset="0"/>
              </a:rPr>
              <a:t>3. </a:t>
            </a:r>
            <a:r>
              <a:rPr lang="en-US" altLang="ko-KR" sz="2400" u="sng" dirty="0">
                <a:latin typeface="Calibri" panose="020F0502020204030204" pitchFamily="34" charset="0"/>
                <a:cs typeface="Calibri" panose="020F0502020204030204" pitchFamily="34" charset="0"/>
              </a:rPr>
              <a:t>First-mover advantages </a:t>
            </a:r>
            <a:r>
              <a:rPr lang="en-US" altLang="ko-KR" sz="2400" dirty="0">
                <a:latin typeface="Calibri" panose="020F0502020204030204" pitchFamily="34" charset="0"/>
                <a:cs typeface="Calibri" panose="020F0502020204030204" pitchFamily="34" charset="0"/>
              </a:rPr>
              <a:t>on some countries while others locking in competition. </a:t>
            </a:r>
          </a:p>
          <a:p>
            <a:pPr lvl="1">
              <a:lnSpc>
                <a:spcPct val="114000"/>
              </a:lnSpc>
            </a:pPr>
            <a:r>
              <a:rPr lang="en-US" altLang="ko-KR" sz="2000" dirty="0">
                <a:latin typeface="Calibri" panose="020F0502020204030204" pitchFamily="34" charset="0"/>
                <a:cs typeface="Calibri" panose="020F0502020204030204" pitchFamily="34" charset="0"/>
              </a:rPr>
              <a:t>Education system with STEM workforce, S&amp;T based industries make easier to maintain tech frontier. </a:t>
            </a:r>
          </a:p>
          <a:p>
            <a:pPr lvl="1">
              <a:lnSpc>
                <a:spcPct val="114000"/>
              </a:lnSpc>
            </a:pPr>
            <a:r>
              <a:rPr lang="en-US" altLang="ko-KR" sz="2000" b="1" dirty="0">
                <a:solidFill>
                  <a:schemeClr val="accent3"/>
                </a:solidFill>
                <a:latin typeface="Calibri" panose="020F0502020204030204" pitchFamily="34" charset="0"/>
                <a:cs typeface="Calibri" panose="020F0502020204030204" pitchFamily="34" charset="0"/>
              </a:rPr>
              <a:t>But</a:t>
            </a:r>
            <a:r>
              <a:rPr lang="en-US" altLang="ko-KR" sz="2000" dirty="0">
                <a:latin typeface="Calibri" panose="020F0502020204030204" pitchFamily="34" charset="0"/>
                <a:cs typeface="Calibri" panose="020F0502020204030204" pitchFamily="34" charset="0"/>
              </a:rPr>
              <a:t>, contradicted by late innovators (e.g. Japan, Taiwan…) </a:t>
            </a:r>
            <a:endParaRPr lang="en-US" altLang="ko-KR" sz="2400" dirty="0">
              <a:latin typeface="Calibri" panose="020F0502020204030204" pitchFamily="34" charset="0"/>
              <a:cs typeface="Calibri" panose="020F0502020204030204" pitchFamily="34" charset="0"/>
            </a:endParaRPr>
          </a:p>
          <a:p>
            <a:pPr marL="0" indent="0">
              <a:lnSpc>
                <a:spcPct val="114000"/>
              </a:lnSpc>
              <a:buNone/>
            </a:pPr>
            <a:r>
              <a:rPr lang="en-US" altLang="ko-KR" sz="2400" dirty="0">
                <a:latin typeface="Calibri" panose="020F0502020204030204" pitchFamily="34" charset="0"/>
                <a:cs typeface="Calibri" panose="020F0502020204030204" pitchFamily="34" charset="0"/>
              </a:rPr>
              <a:t>4. </a:t>
            </a:r>
            <a:r>
              <a:rPr lang="en-US" altLang="ko-KR" sz="2400" u="sng" dirty="0">
                <a:latin typeface="Calibri" panose="020F0502020204030204" pitchFamily="34" charset="0"/>
                <a:cs typeface="Calibri" panose="020F0502020204030204" pitchFamily="34" charset="0"/>
              </a:rPr>
              <a:t>Late industrialization </a:t>
            </a:r>
            <a:r>
              <a:rPr lang="en-US" altLang="ko-KR" sz="2400" dirty="0">
                <a:latin typeface="Calibri" panose="020F0502020204030204" pitchFamily="34" charset="0"/>
                <a:cs typeface="Calibri" panose="020F0502020204030204" pitchFamily="34" charset="0"/>
              </a:rPr>
              <a:t>explains national innovation rates</a:t>
            </a:r>
          </a:p>
          <a:p>
            <a:pPr lvl="1">
              <a:lnSpc>
                <a:spcPct val="114000"/>
              </a:lnSpc>
            </a:pPr>
            <a:r>
              <a:rPr lang="en-US" altLang="ko-KR" sz="1800" dirty="0">
                <a:latin typeface="Calibri" panose="020F0502020204030204" pitchFamily="34" charset="0"/>
                <a:cs typeface="Calibri" panose="020F0502020204030204" pitchFamily="34" charset="0"/>
              </a:rPr>
              <a:t>Late-comers have strong incentives to leap ahead to tech frontier. </a:t>
            </a:r>
          </a:p>
          <a:p>
            <a:pPr lvl="1">
              <a:lnSpc>
                <a:spcPct val="114000"/>
              </a:lnSpc>
            </a:pPr>
            <a:r>
              <a:rPr lang="en-US" altLang="ko-KR" sz="1800" dirty="0">
                <a:latin typeface="Calibri" panose="020F0502020204030204" pitchFamily="34" charset="0"/>
                <a:cs typeface="Calibri" panose="020F0502020204030204" pitchFamily="34" charset="0"/>
              </a:rPr>
              <a:t>Strong interventionist government to allocate resources for catch-up (free-riding concept)</a:t>
            </a:r>
          </a:p>
          <a:p>
            <a:pPr lvl="1">
              <a:lnSpc>
                <a:spcPct val="114000"/>
              </a:lnSpc>
            </a:pPr>
            <a:r>
              <a:rPr lang="en-US" altLang="ko-KR" sz="1800" b="1" dirty="0">
                <a:solidFill>
                  <a:schemeClr val="accent3"/>
                </a:solidFill>
                <a:latin typeface="Calibri" panose="020F0502020204030204" pitchFamily="34" charset="0"/>
                <a:cs typeface="Calibri" panose="020F0502020204030204" pitchFamily="34" charset="0"/>
              </a:rPr>
              <a:t>But</a:t>
            </a:r>
            <a:r>
              <a:rPr lang="en-US" altLang="ko-KR" sz="1800" dirty="0">
                <a:latin typeface="Calibri" panose="020F0502020204030204" pitchFamily="34" charset="0"/>
                <a:cs typeface="Calibri" panose="020F0502020204030204" pitchFamily="34" charset="0"/>
              </a:rPr>
              <a:t>, how could USA persist as a lead innovator? </a:t>
            </a:r>
          </a:p>
          <a:p>
            <a:pPr marL="0" indent="0">
              <a:lnSpc>
                <a:spcPct val="114000"/>
              </a:lnSpc>
              <a:buNone/>
            </a:pPr>
            <a:r>
              <a:rPr lang="en-US" altLang="ko-KR" sz="2400" dirty="0">
                <a:latin typeface="Calibri" panose="020F0502020204030204" pitchFamily="34" charset="0"/>
                <a:cs typeface="Calibri" panose="020F0502020204030204" pitchFamily="34" charset="0"/>
              </a:rPr>
              <a:t>5. </a:t>
            </a:r>
            <a:r>
              <a:rPr lang="en-US" altLang="ko-KR" sz="2400" u="sng" dirty="0">
                <a:latin typeface="Calibri" panose="020F0502020204030204" pitchFamily="34" charset="0"/>
                <a:cs typeface="Calibri" panose="020F0502020204030204" pitchFamily="34" charset="0"/>
              </a:rPr>
              <a:t>National culture </a:t>
            </a:r>
            <a:r>
              <a:rPr lang="en-US" altLang="ko-KR" sz="2400" dirty="0">
                <a:latin typeface="Calibri" panose="020F0502020204030204" pitchFamily="34" charset="0"/>
                <a:cs typeface="Calibri" panose="020F0502020204030204" pitchFamily="34" charset="0"/>
              </a:rPr>
              <a:t>matters</a:t>
            </a:r>
          </a:p>
          <a:p>
            <a:pPr lvl="1">
              <a:lnSpc>
                <a:spcPct val="114000"/>
              </a:lnSpc>
            </a:pPr>
            <a:r>
              <a:rPr lang="en-US" altLang="ko-KR" sz="1800" dirty="0">
                <a:latin typeface="Calibri" panose="020F0502020204030204" pitchFamily="34" charset="0"/>
                <a:cs typeface="Calibri" panose="020F0502020204030204" pitchFamily="34" charset="0"/>
              </a:rPr>
              <a:t>Risks, rewards, opportunities that guide economic activity, level of trust in a society … </a:t>
            </a:r>
          </a:p>
          <a:p>
            <a:pPr lvl="1">
              <a:lnSpc>
                <a:spcPct val="114000"/>
              </a:lnSpc>
            </a:pPr>
            <a:r>
              <a:rPr lang="en-US" altLang="ko-KR" sz="1800" dirty="0">
                <a:latin typeface="Calibri" panose="020F0502020204030204" pitchFamily="34" charset="0"/>
                <a:cs typeface="Calibri" panose="020F0502020204030204" pitchFamily="34" charset="0"/>
              </a:rPr>
              <a:t>Sometimes society </a:t>
            </a:r>
            <a:r>
              <a:rPr lang="en-US" altLang="ko-KR" sz="1800" u="sng" dirty="0">
                <a:solidFill>
                  <a:schemeClr val="accent5"/>
                </a:solidFill>
                <a:latin typeface="Calibri" panose="020F0502020204030204" pitchFamily="34" charset="0"/>
                <a:cs typeface="Calibri" panose="020F0502020204030204" pitchFamily="34" charset="0"/>
              </a:rPr>
              <a:t>resists</a:t>
            </a:r>
            <a:r>
              <a:rPr lang="en-US" altLang="ko-KR" sz="1800" dirty="0">
                <a:latin typeface="Calibri" panose="020F0502020204030204" pitchFamily="34" charset="0"/>
                <a:cs typeface="Calibri" panose="020F0502020204030204" pitchFamily="34" charset="0"/>
              </a:rPr>
              <a:t> to innovate </a:t>
            </a:r>
          </a:p>
          <a:p>
            <a:pPr>
              <a:lnSpc>
                <a:spcPct val="114000"/>
              </a:lnSpc>
            </a:pPr>
            <a:endParaRPr lang="en-US" altLang="ko-KR" sz="2000" dirty="0">
              <a:latin typeface="Calibri" panose="020F0502020204030204" pitchFamily="34" charset="0"/>
              <a:cs typeface="Calibri" panose="020F0502020204030204" pitchFamily="34" charset="0"/>
            </a:endParaRPr>
          </a:p>
          <a:p>
            <a:pPr>
              <a:lnSpc>
                <a:spcPct val="114000"/>
              </a:lnSpc>
            </a:pPr>
            <a:endParaRPr lang="en-US" altLang="ko-KR" sz="22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Tree>
    <p:extLst>
      <p:ext uri="{BB962C8B-B14F-4D97-AF65-F5344CB8AC3E}">
        <p14:creationId xmlns:p14="http://schemas.microsoft.com/office/powerpoint/2010/main" val="125614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FCBB0498-13C3-48CC-9BFE-7243BE8082B0}"/>
              </a:ext>
            </a:extLst>
          </p:cNvPr>
          <p:cNvSpPr/>
          <p:nvPr/>
        </p:nvSpPr>
        <p:spPr>
          <a:xfrm>
            <a:off x="3159760" y="2760980"/>
            <a:ext cx="5928360" cy="13360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EF51587-4B82-43A7-8A06-3BA5E76F90F4}"/>
              </a:ext>
            </a:extLst>
          </p:cNvPr>
          <p:cNvSpPr txBox="1"/>
          <p:nvPr/>
        </p:nvSpPr>
        <p:spPr>
          <a:xfrm>
            <a:off x="3103931" y="2760980"/>
            <a:ext cx="5984138" cy="1323439"/>
          </a:xfrm>
          <a:prstGeom prst="rect">
            <a:avLst/>
          </a:prstGeom>
          <a:noFill/>
        </p:spPr>
        <p:txBody>
          <a:bodyPr wrap="none" rtlCol="0">
            <a:spAutoFit/>
          </a:bodyPr>
          <a:lstStyle/>
          <a:p>
            <a:pPr algn="ctr"/>
            <a:r>
              <a:rPr lang="en-US" altLang="ko-KR" sz="4000" b="1" spc="-300" dirty="0"/>
              <a:t>Ch7. Technological Losers and </a:t>
            </a:r>
          </a:p>
          <a:p>
            <a:pPr algn="ctr"/>
            <a:r>
              <a:rPr lang="en-US" altLang="ko-KR" sz="4000" b="1" spc="-300" dirty="0"/>
              <a:t>Political Resistance to Innovation </a:t>
            </a:r>
            <a:endParaRPr lang="ko-KR" altLang="en-US" sz="4000" b="1" spc="-300" dirty="0"/>
          </a:p>
        </p:txBody>
      </p:sp>
    </p:spTree>
    <p:extLst>
      <p:ext uri="{BB962C8B-B14F-4D97-AF65-F5344CB8AC3E}">
        <p14:creationId xmlns:p14="http://schemas.microsoft.com/office/powerpoint/2010/main" val="77980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3-1. Political Resistance</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“Creative destruction” – Joseph Schumpeter’s insights into innovation</a:t>
            </a:r>
          </a:p>
          <a:p>
            <a:pPr lvl="1">
              <a:lnSpc>
                <a:spcPct val="114000"/>
              </a:lnSpc>
            </a:pPr>
            <a:r>
              <a:rPr lang="en-US" altLang="ko-KR" sz="1800" dirty="0">
                <a:latin typeface="Calibri" panose="020F0502020204030204" pitchFamily="34" charset="0"/>
                <a:cs typeface="Calibri" panose="020F0502020204030204" pitchFamily="34" charset="0"/>
              </a:rPr>
              <a:t>The killing off of the old by the new</a:t>
            </a:r>
          </a:p>
          <a:p>
            <a:pPr lvl="1">
              <a:lnSpc>
                <a:spcPct val="114000"/>
              </a:lnSpc>
            </a:pPr>
            <a:r>
              <a:rPr lang="en-US" altLang="ko-KR" sz="1800" dirty="0">
                <a:latin typeface="Calibri" panose="020F0502020204030204" pitchFamily="34" charset="0"/>
                <a:cs typeface="Calibri" panose="020F0502020204030204" pitchFamily="34" charset="0"/>
              </a:rPr>
              <a:t>Innovation may benefit society, but it has its victims, and these victims fight back</a:t>
            </a:r>
            <a:endParaRPr lang="en-US" altLang="ko-KR" sz="2200" dirty="0">
              <a:latin typeface="Calibri" panose="020F0502020204030204" pitchFamily="34" charset="0"/>
              <a:cs typeface="Calibri" panose="020F0502020204030204" pitchFamily="34" charset="0"/>
            </a:endParaRPr>
          </a:p>
          <a:p>
            <a:pPr>
              <a:lnSpc>
                <a:spcPct val="114000"/>
              </a:lnSpc>
            </a:pPr>
            <a:r>
              <a:rPr lang="en-US" altLang="ko-KR" sz="2200" dirty="0">
                <a:latin typeface="Calibri" panose="020F0502020204030204" pitchFamily="34" charset="0"/>
                <a:cs typeface="Calibri" panose="020F0502020204030204" pitchFamily="34" charset="0"/>
              </a:rPr>
              <a:t>Political resistance to new S&amp;T throws a wrench into traditional theories of national innovation rates, and can wreck the policies and institutions designed to promote innovation </a:t>
            </a:r>
          </a:p>
          <a:p>
            <a:pPr>
              <a:lnSpc>
                <a:spcPct val="114000"/>
              </a:lnSpc>
            </a:pPr>
            <a:r>
              <a:rPr lang="en-US" altLang="ko-KR" sz="2200" dirty="0">
                <a:latin typeface="Calibri" panose="020F0502020204030204" pitchFamily="34" charset="0"/>
                <a:cs typeface="Calibri" panose="020F0502020204030204" pitchFamily="34" charset="0"/>
              </a:rPr>
              <a:t>Primary obstacles to technological progress are the market and network failures</a:t>
            </a:r>
          </a:p>
          <a:p>
            <a:pPr>
              <a:lnSpc>
                <a:spcPct val="114000"/>
              </a:lnSpc>
            </a:pPr>
            <a:r>
              <a:rPr lang="en-US" altLang="ko-KR" sz="2200" dirty="0">
                <a:latin typeface="Calibri" panose="020F0502020204030204" pitchFamily="34" charset="0"/>
                <a:cs typeface="Calibri" panose="020F0502020204030204" pitchFamily="34" charset="0"/>
              </a:rPr>
              <a:t>Technological losers</a:t>
            </a:r>
          </a:p>
          <a:p>
            <a:pPr lvl="1">
              <a:lnSpc>
                <a:spcPct val="114000"/>
              </a:lnSpc>
            </a:pPr>
            <a:r>
              <a:rPr lang="en-US" altLang="ko-KR" sz="1800" dirty="0">
                <a:latin typeface="Calibri" panose="020F0502020204030204" pitchFamily="34" charset="0"/>
                <a:cs typeface="Calibri" panose="020F0502020204030204" pitchFamily="34" charset="0"/>
              </a:rPr>
              <a:t>Fight back against Technology, Industry, jobs, and investors</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2920800"/>
          </a:xfrm>
          <a:prstGeom prst="rect">
            <a:avLst/>
          </a:prstGeom>
          <a:noFill/>
        </p:spPr>
        <p:txBody>
          <a:bodyPr vert="eaVert" wrap="none" rtlCol="0">
            <a:spAutoFit/>
          </a:bodyPr>
          <a:lstStyle/>
          <a:p>
            <a:r>
              <a:rPr lang="en-US" altLang="ko-KR" sz="1200" b="1" dirty="0">
                <a:solidFill>
                  <a:schemeClr val="bg1"/>
                </a:solidFill>
              </a:rPr>
              <a:t>Technological Losers and Political Resistance</a:t>
            </a:r>
            <a:endParaRPr lang="ko-KR" altLang="en-US" sz="1200" b="1" dirty="0">
              <a:solidFill>
                <a:schemeClr val="bg1"/>
              </a:solidFill>
            </a:endParaRPr>
          </a:p>
        </p:txBody>
      </p:sp>
      <p:grpSp>
        <p:nvGrpSpPr>
          <p:cNvPr id="8" name="Group 7">
            <a:extLst>
              <a:ext uri="{FF2B5EF4-FFF2-40B4-BE49-F238E27FC236}">
                <a16:creationId xmlns:a16="http://schemas.microsoft.com/office/drawing/2014/main" id="{694EC7A0-93C8-4916-9554-3699ABF021E7}"/>
              </a:ext>
            </a:extLst>
          </p:cNvPr>
          <p:cNvGrpSpPr/>
          <p:nvPr/>
        </p:nvGrpSpPr>
        <p:grpSpPr>
          <a:xfrm>
            <a:off x="8237220" y="3977646"/>
            <a:ext cx="3787140" cy="2805870"/>
            <a:chOff x="477432" y="1049140"/>
            <a:chExt cx="6858000" cy="5029200"/>
          </a:xfrm>
        </p:grpSpPr>
        <p:pic>
          <p:nvPicPr>
            <p:cNvPr id="9" name="Picture 8">
              <a:extLst>
                <a:ext uri="{FF2B5EF4-FFF2-40B4-BE49-F238E27FC236}">
                  <a16:creationId xmlns:a16="http://schemas.microsoft.com/office/drawing/2014/main" id="{E83E1F3D-3F68-4A58-879C-148DE03C3739}"/>
                </a:ext>
              </a:extLst>
            </p:cNvPr>
            <p:cNvPicPr>
              <a:picLocks noChangeAspect="1"/>
            </p:cNvPicPr>
            <p:nvPr/>
          </p:nvPicPr>
          <p:blipFill>
            <a:blip r:embed="rId2"/>
            <a:stretch>
              <a:fillRect/>
            </a:stretch>
          </p:blipFill>
          <p:spPr>
            <a:xfrm rot="5400000">
              <a:off x="1391832" y="134740"/>
              <a:ext cx="5029200" cy="6858000"/>
            </a:xfrm>
            <a:prstGeom prst="rect">
              <a:avLst/>
            </a:prstGeom>
          </p:spPr>
        </p:pic>
        <p:sp>
          <p:nvSpPr>
            <p:cNvPr id="10" name="Oval 9">
              <a:extLst>
                <a:ext uri="{FF2B5EF4-FFF2-40B4-BE49-F238E27FC236}">
                  <a16:creationId xmlns:a16="http://schemas.microsoft.com/office/drawing/2014/main" id="{A381D238-2937-40A6-AFBA-866981A52B0A}"/>
                </a:ext>
              </a:extLst>
            </p:cNvPr>
            <p:cNvSpPr/>
            <p:nvPr/>
          </p:nvSpPr>
          <p:spPr>
            <a:xfrm>
              <a:off x="1096682" y="4263080"/>
              <a:ext cx="1464275" cy="1464275"/>
            </a:xfrm>
            <a:prstGeom prst="ellipse">
              <a:avLst/>
            </a:prstGeom>
            <a:solidFill>
              <a:schemeClr val="accent2">
                <a:alpha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Oval 13">
            <a:extLst>
              <a:ext uri="{FF2B5EF4-FFF2-40B4-BE49-F238E27FC236}">
                <a16:creationId xmlns:a16="http://schemas.microsoft.com/office/drawing/2014/main" id="{3C46BFEE-FFD6-4AD4-B362-66DB57606184}"/>
              </a:ext>
            </a:extLst>
          </p:cNvPr>
          <p:cNvSpPr/>
          <p:nvPr/>
        </p:nvSpPr>
        <p:spPr>
          <a:xfrm>
            <a:off x="8579184" y="4471562"/>
            <a:ext cx="592817" cy="598929"/>
          </a:xfrm>
          <a:prstGeom prst="ellipse">
            <a:avLst/>
          </a:prstGeom>
          <a:solidFill>
            <a:schemeClr val="accent2">
              <a:alpha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816583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3-2. Losers created by New S&amp;T</a:t>
            </a:r>
            <a:endParaRPr lang="ko-KR" altLang="en-US" sz="3200" b="1"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2920800"/>
          </a:xfrm>
          <a:prstGeom prst="rect">
            <a:avLst/>
          </a:prstGeom>
          <a:noFill/>
        </p:spPr>
        <p:txBody>
          <a:bodyPr vert="eaVert" wrap="none" rtlCol="0">
            <a:spAutoFit/>
          </a:bodyPr>
          <a:lstStyle/>
          <a:p>
            <a:r>
              <a:rPr lang="en-US" altLang="ko-KR" sz="1200" b="1" dirty="0">
                <a:solidFill>
                  <a:schemeClr val="bg1"/>
                </a:solidFill>
              </a:rPr>
              <a:t>Technological Losers and Political Resistance</a:t>
            </a:r>
            <a:endParaRPr lang="ko-KR" altLang="en-US" sz="1200" b="1" dirty="0">
              <a:solidFill>
                <a:schemeClr val="bg1"/>
              </a:solidFill>
            </a:endParaRPr>
          </a:p>
        </p:txBody>
      </p:sp>
      <p:graphicFrame>
        <p:nvGraphicFramePr>
          <p:cNvPr id="5" name="Diagram 4">
            <a:extLst>
              <a:ext uri="{FF2B5EF4-FFF2-40B4-BE49-F238E27FC236}">
                <a16:creationId xmlns:a16="http://schemas.microsoft.com/office/drawing/2014/main" id="{0531529C-D884-4F42-956F-872606E7A429}"/>
              </a:ext>
            </a:extLst>
          </p:cNvPr>
          <p:cNvGraphicFramePr/>
          <p:nvPr>
            <p:extLst>
              <p:ext uri="{D42A27DB-BD31-4B8C-83A1-F6EECF244321}">
                <p14:modId xmlns:p14="http://schemas.microsoft.com/office/powerpoint/2010/main" val="3696595919"/>
              </p:ext>
            </p:extLst>
          </p:nvPr>
        </p:nvGraphicFramePr>
        <p:xfrm>
          <a:off x="2178960" y="707058"/>
          <a:ext cx="8661000" cy="4427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Connector: Elbow 8">
            <a:extLst>
              <a:ext uri="{FF2B5EF4-FFF2-40B4-BE49-F238E27FC236}">
                <a16:creationId xmlns:a16="http://schemas.microsoft.com/office/drawing/2014/main" id="{8258EA7F-78C8-42A5-8C28-B9339CCB77C5}"/>
              </a:ext>
            </a:extLst>
          </p:cNvPr>
          <p:cNvCxnSpPr/>
          <p:nvPr/>
        </p:nvCxnSpPr>
        <p:spPr>
          <a:xfrm flipV="1">
            <a:off x="7272000" y="2331311"/>
            <a:ext cx="914400" cy="5040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4B7FB9-F7B6-4ADC-85E3-6D9B98E5882D}"/>
              </a:ext>
            </a:extLst>
          </p:cNvPr>
          <p:cNvSpPr txBox="1"/>
          <p:nvPr/>
        </p:nvSpPr>
        <p:spPr>
          <a:xfrm>
            <a:off x="8186400" y="2060291"/>
            <a:ext cx="4093120" cy="1550040"/>
          </a:xfrm>
          <a:prstGeom prst="rect">
            <a:avLst/>
          </a:prstGeom>
          <a:noFill/>
        </p:spPr>
        <p:txBody>
          <a:bodyPr wrap="square" rtlCol="0">
            <a:spAutoFit/>
          </a:bodyPr>
          <a:lstStyle/>
          <a:p>
            <a:pPr>
              <a:lnSpc>
                <a:spcPct val="114000"/>
              </a:lnSpc>
            </a:pPr>
            <a:r>
              <a:rPr lang="en-US" altLang="ko-KR" dirty="0"/>
              <a:t>Holders of assets whose value is decreased by new S&amp;T</a:t>
            </a:r>
          </a:p>
          <a:p>
            <a:pPr marL="285750" indent="-285750">
              <a:lnSpc>
                <a:spcPct val="114000"/>
              </a:lnSpc>
              <a:buFont typeface="Arial" panose="020B0604020202020204" pitchFamily="34" charset="0"/>
              <a:buChar char="•"/>
            </a:pPr>
            <a:r>
              <a:rPr lang="en-US" altLang="ko-KR" sz="1600" dirty="0"/>
              <a:t>Labor, Land owners, environmentalists, consumers, producers of status quo S&amp;T, inventors in status quo S&amp;T</a:t>
            </a:r>
            <a:endParaRPr lang="ko-KR" altLang="en-US" dirty="0"/>
          </a:p>
        </p:txBody>
      </p:sp>
      <p:sp>
        <p:nvSpPr>
          <p:cNvPr id="12" name="TextBox 11">
            <a:extLst>
              <a:ext uri="{FF2B5EF4-FFF2-40B4-BE49-F238E27FC236}">
                <a16:creationId xmlns:a16="http://schemas.microsoft.com/office/drawing/2014/main" id="{5377AAEF-83DF-480E-84AC-52254CDD9B84}"/>
              </a:ext>
            </a:extLst>
          </p:cNvPr>
          <p:cNvSpPr txBox="1"/>
          <p:nvPr/>
        </p:nvSpPr>
        <p:spPr>
          <a:xfrm>
            <a:off x="355600" y="3746807"/>
            <a:ext cx="3763680" cy="1620187"/>
          </a:xfrm>
          <a:prstGeom prst="rect">
            <a:avLst/>
          </a:prstGeom>
          <a:noFill/>
        </p:spPr>
        <p:txBody>
          <a:bodyPr wrap="square" rtlCol="0">
            <a:spAutoFit/>
          </a:bodyPr>
          <a:lstStyle/>
          <a:p>
            <a:pPr>
              <a:lnSpc>
                <a:spcPct val="114000"/>
              </a:lnSpc>
            </a:pPr>
            <a:r>
              <a:rPr lang="en-US" altLang="ko-KR" dirty="0"/>
              <a:t>Innovation will alter their ability to access or negatively affect the costs, risks, or benefit of an existing technology</a:t>
            </a:r>
          </a:p>
          <a:p>
            <a:pPr marL="285750" indent="-285750">
              <a:lnSpc>
                <a:spcPct val="114000"/>
              </a:lnSpc>
              <a:buFont typeface="Arial" panose="020B0604020202020204" pitchFamily="34" charset="0"/>
              <a:buChar char="•"/>
            </a:pPr>
            <a:r>
              <a:rPr lang="en-US" altLang="ko-KR" sz="1600" dirty="0"/>
              <a:t>Minorities </a:t>
            </a:r>
            <a:endParaRPr lang="ko-KR" altLang="en-US" dirty="0"/>
          </a:p>
        </p:txBody>
      </p:sp>
      <p:cxnSp>
        <p:nvCxnSpPr>
          <p:cNvPr id="15" name="Connector: Elbow 14">
            <a:extLst>
              <a:ext uri="{FF2B5EF4-FFF2-40B4-BE49-F238E27FC236}">
                <a16:creationId xmlns:a16="http://schemas.microsoft.com/office/drawing/2014/main" id="{FF560870-5E82-47CB-89C9-B4E1CD8029BD}"/>
              </a:ext>
            </a:extLst>
          </p:cNvPr>
          <p:cNvCxnSpPr>
            <a:cxnSpLocks/>
          </p:cNvCxnSpPr>
          <p:nvPr/>
        </p:nvCxnSpPr>
        <p:spPr>
          <a:xfrm rot="10800000" flipV="1">
            <a:off x="3772800" y="4075198"/>
            <a:ext cx="1044000" cy="29520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B005E02-D069-4E90-844D-0E00D0EE6284}"/>
              </a:ext>
            </a:extLst>
          </p:cNvPr>
          <p:cNvSpPr txBox="1"/>
          <p:nvPr/>
        </p:nvSpPr>
        <p:spPr>
          <a:xfrm>
            <a:off x="8857319" y="4358541"/>
            <a:ext cx="3253081" cy="1969065"/>
          </a:xfrm>
          <a:prstGeom prst="rect">
            <a:avLst/>
          </a:prstGeom>
          <a:noFill/>
        </p:spPr>
        <p:txBody>
          <a:bodyPr wrap="square" rtlCol="0">
            <a:spAutoFit/>
          </a:bodyPr>
          <a:lstStyle/>
          <a:p>
            <a:pPr>
              <a:lnSpc>
                <a:spcPct val="114000"/>
              </a:lnSpc>
            </a:pPr>
            <a:r>
              <a:rPr lang="en-US" altLang="ko-KR" dirty="0"/>
              <a:t>Political power or legitimacy is threatened by S&amp;T progress</a:t>
            </a:r>
          </a:p>
          <a:p>
            <a:pPr marL="285750" indent="-285750">
              <a:lnSpc>
                <a:spcPct val="114000"/>
              </a:lnSpc>
              <a:buFont typeface="Arial" panose="020B0604020202020204" pitchFamily="34" charset="0"/>
              <a:buChar char="•"/>
            </a:pPr>
            <a:r>
              <a:rPr lang="en-US" altLang="ko-KR" dirty="0"/>
              <a:t>Elected officials, political parties, bureaucrats,  military, interest groups</a:t>
            </a:r>
          </a:p>
          <a:p>
            <a:pPr>
              <a:lnSpc>
                <a:spcPct val="114000"/>
              </a:lnSpc>
            </a:pPr>
            <a:endParaRPr lang="ko-KR" altLang="en-US" dirty="0"/>
          </a:p>
        </p:txBody>
      </p:sp>
      <p:cxnSp>
        <p:nvCxnSpPr>
          <p:cNvPr id="20" name="Connector: Elbow 19">
            <a:extLst>
              <a:ext uri="{FF2B5EF4-FFF2-40B4-BE49-F238E27FC236}">
                <a16:creationId xmlns:a16="http://schemas.microsoft.com/office/drawing/2014/main" id="{ECB966BA-E155-493B-9258-0428384FC17A}"/>
              </a:ext>
            </a:extLst>
          </p:cNvPr>
          <p:cNvCxnSpPr>
            <a:cxnSpLocks/>
            <a:endCxn id="19" idx="1"/>
          </p:cNvCxnSpPr>
          <p:nvPr/>
        </p:nvCxnSpPr>
        <p:spPr>
          <a:xfrm rot="16200000" flipH="1">
            <a:off x="7972754" y="4458508"/>
            <a:ext cx="984533" cy="78459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1E4E6E2-733D-4404-A88F-CB2EB5E8D0FE}"/>
              </a:ext>
            </a:extLst>
          </p:cNvPr>
          <p:cNvSpPr txBox="1"/>
          <p:nvPr/>
        </p:nvSpPr>
        <p:spPr>
          <a:xfrm>
            <a:off x="505370" y="1597644"/>
            <a:ext cx="4093120" cy="1021690"/>
          </a:xfrm>
          <a:prstGeom prst="rect">
            <a:avLst/>
          </a:prstGeom>
          <a:noFill/>
        </p:spPr>
        <p:txBody>
          <a:bodyPr wrap="square" rtlCol="0">
            <a:spAutoFit/>
          </a:bodyPr>
          <a:lstStyle/>
          <a:p>
            <a:pPr>
              <a:lnSpc>
                <a:spcPct val="114000"/>
              </a:lnSpc>
            </a:pPr>
            <a:r>
              <a:rPr lang="en-US" altLang="ko-KR" dirty="0"/>
              <a:t>S&amp;T progress that conflicts with ethical or normative values</a:t>
            </a:r>
          </a:p>
          <a:p>
            <a:pPr marL="285750" indent="-285750">
              <a:lnSpc>
                <a:spcPct val="114000"/>
              </a:lnSpc>
              <a:buFont typeface="Arial" panose="020B0604020202020204" pitchFamily="34" charset="0"/>
              <a:buChar char="•"/>
            </a:pPr>
            <a:r>
              <a:rPr lang="en-US" altLang="ko-KR" dirty="0"/>
              <a:t>Religious or other cultural groups</a:t>
            </a:r>
            <a:endParaRPr lang="ko-KR" altLang="en-US" dirty="0"/>
          </a:p>
        </p:txBody>
      </p:sp>
      <p:cxnSp>
        <p:nvCxnSpPr>
          <p:cNvPr id="28" name="Connector: Elbow 27">
            <a:extLst>
              <a:ext uri="{FF2B5EF4-FFF2-40B4-BE49-F238E27FC236}">
                <a16:creationId xmlns:a16="http://schemas.microsoft.com/office/drawing/2014/main" id="{76B96BCC-6337-485B-A3BB-F57337191874}"/>
              </a:ext>
            </a:extLst>
          </p:cNvPr>
          <p:cNvCxnSpPr>
            <a:cxnSpLocks/>
          </p:cNvCxnSpPr>
          <p:nvPr/>
        </p:nvCxnSpPr>
        <p:spPr>
          <a:xfrm>
            <a:off x="4377529" y="2331311"/>
            <a:ext cx="1434741" cy="12335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88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A8E474A-6ECB-442D-8A42-7881F4DFBB2A}"/>
              </a:ext>
            </a:extLst>
          </p:cNvPr>
          <p:cNvCxnSpPr>
            <a:cxnSpLocks/>
          </p:cNvCxnSpPr>
          <p:nvPr/>
        </p:nvCxnSpPr>
        <p:spPr>
          <a:xfrm>
            <a:off x="177800" y="835707"/>
            <a:ext cx="12014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직사각형 4">
            <a:extLst>
              <a:ext uri="{FF2B5EF4-FFF2-40B4-BE49-F238E27FC236}">
                <a16:creationId xmlns:a16="http://schemas.microsoft.com/office/drawing/2014/main" id="{76EF8051-9646-4552-BE57-7D95D1538BA2}"/>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4FA2D4A9-E4C9-43E1-833A-7E0DFF5D4F34}"/>
              </a:ext>
            </a:extLst>
          </p:cNvPr>
          <p:cNvSpPr/>
          <p:nvPr/>
        </p:nvSpPr>
        <p:spPr>
          <a:xfrm>
            <a:off x="1063163" y="1245337"/>
            <a:ext cx="1168400" cy="10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latin typeface="Calibri" panose="020F0502020204030204" pitchFamily="34" charset="0"/>
              <a:cs typeface="Calibri" panose="020F0502020204030204" pitchFamily="34" charset="0"/>
            </a:endParaRPr>
          </a:p>
        </p:txBody>
      </p:sp>
      <p:sp>
        <p:nvSpPr>
          <p:cNvPr id="21" name="직사각형 20">
            <a:extLst>
              <a:ext uri="{FF2B5EF4-FFF2-40B4-BE49-F238E27FC236}">
                <a16:creationId xmlns:a16="http://schemas.microsoft.com/office/drawing/2014/main" id="{199B28CF-3E7E-44C5-AFDD-39DB4B288DDE}"/>
              </a:ext>
            </a:extLst>
          </p:cNvPr>
          <p:cNvSpPr/>
          <p:nvPr/>
        </p:nvSpPr>
        <p:spPr>
          <a:xfrm>
            <a:off x="2472863" y="1245337"/>
            <a:ext cx="8242300" cy="10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t>Cardwell’s</a:t>
            </a:r>
            <a:r>
              <a:rPr lang="ko-KR" altLang="en-US" sz="2800" b="1" dirty="0"/>
              <a:t> </a:t>
            </a:r>
            <a:r>
              <a:rPr lang="en-US" altLang="ko-KR" sz="2800" b="1" dirty="0"/>
              <a:t>Law</a:t>
            </a:r>
            <a:endParaRPr lang="ko-KR" altLang="en-US" sz="2800" b="1" dirty="0"/>
          </a:p>
        </p:txBody>
      </p:sp>
      <p:sp>
        <p:nvSpPr>
          <p:cNvPr id="22" name="TextBox 21">
            <a:extLst>
              <a:ext uri="{FF2B5EF4-FFF2-40B4-BE49-F238E27FC236}">
                <a16:creationId xmlns:a16="http://schemas.microsoft.com/office/drawing/2014/main" id="{8C314329-C635-4D26-B07F-D3530E7FDACB}"/>
              </a:ext>
            </a:extLst>
          </p:cNvPr>
          <p:cNvSpPr txBox="1"/>
          <p:nvPr/>
        </p:nvSpPr>
        <p:spPr>
          <a:xfrm>
            <a:off x="1413999" y="1432214"/>
            <a:ext cx="394659" cy="646331"/>
          </a:xfrm>
          <a:prstGeom prst="rect">
            <a:avLst/>
          </a:prstGeom>
          <a:noFill/>
        </p:spPr>
        <p:txBody>
          <a:bodyPr wrap="none" rtlCol="0">
            <a:spAutoFit/>
          </a:bodyPr>
          <a:lstStyle/>
          <a:p>
            <a:pPr algn="ctr"/>
            <a:r>
              <a:rPr lang="en-US" altLang="ko-KR" sz="3600" spc="-300" dirty="0">
                <a:solidFill>
                  <a:schemeClr val="bg1"/>
                </a:solidFill>
                <a:latin typeface="Calibri" panose="020F0502020204030204" pitchFamily="34" charset="0"/>
                <a:cs typeface="Calibri" panose="020F0502020204030204" pitchFamily="34" charset="0"/>
              </a:rPr>
              <a:t>1</a:t>
            </a:r>
            <a:endParaRPr lang="ko-KR" altLang="en-US" sz="3600" spc="-300" dirty="0">
              <a:solidFill>
                <a:schemeClr val="bg1"/>
              </a:solidFill>
              <a:latin typeface="Calibri" panose="020F0502020204030204" pitchFamily="34" charset="0"/>
              <a:cs typeface="Calibri" panose="020F0502020204030204" pitchFamily="34" charset="0"/>
            </a:endParaRPr>
          </a:p>
        </p:txBody>
      </p:sp>
      <p:sp>
        <p:nvSpPr>
          <p:cNvPr id="24" name="직사각형 23">
            <a:extLst>
              <a:ext uri="{FF2B5EF4-FFF2-40B4-BE49-F238E27FC236}">
                <a16:creationId xmlns:a16="http://schemas.microsoft.com/office/drawing/2014/main" id="{887E0D8A-DD27-4A53-A279-753B49A4E136}"/>
              </a:ext>
            </a:extLst>
          </p:cNvPr>
          <p:cNvSpPr/>
          <p:nvPr/>
        </p:nvSpPr>
        <p:spPr>
          <a:xfrm>
            <a:off x="1063163" y="2564838"/>
            <a:ext cx="1168400" cy="1044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b="1">
              <a:latin typeface="Calibri" panose="020F0502020204030204" pitchFamily="34" charset="0"/>
              <a:cs typeface="Calibri" panose="020F0502020204030204" pitchFamily="34" charset="0"/>
            </a:endParaRPr>
          </a:p>
        </p:txBody>
      </p:sp>
      <p:sp>
        <p:nvSpPr>
          <p:cNvPr id="25" name="직사각형 24">
            <a:extLst>
              <a:ext uri="{FF2B5EF4-FFF2-40B4-BE49-F238E27FC236}">
                <a16:creationId xmlns:a16="http://schemas.microsoft.com/office/drawing/2014/main" id="{5F192B7F-CF9B-4CE2-81F8-827E779C4742}"/>
              </a:ext>
            </a:extLst>
          </p:cNvPr>
          <p:cNvSpPr/>
          <p:nvPr/>
        </p:nvSpPr>
        <p:spPr>
          <a:xfrm>
            <a:off x="2472863" y="2564838"/>
            <a:ext cx="8242300" cy="1044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b="1" dirty="0"/>
              <a:t>Cardwell’s Law in Action</a:t>
            </a:r>
            <a:endParaRPr lang="ko-KR" altLang="en-US" sz="2800" b="1" dirty="0"/>
          </a:p>
        </p:txBody>
      </p:sp>
      <p:sp>
        <p:nvSpPr>
          <p:cNvPr id="26" name="TextBox 25">
            <a:extLst>
              <a:ext uri="{FF2B5EF4-FFF2-40B4-BE49-F238E27FC236}">
                <a16:creationId xmlns:a16="http://schemas.microsoft.com/office/drawing/2014/main" id="{A1E2D36A-7646-4481-8FD3-C7DE69DFE174}"/>
              </a:ext>
            </a:extLst>
          </p:cNvPr>
          <p:cNvSpPr txBox="1"/>
          <p:nvPr/>
        </p:nvSpPr>
        <p:spPr>
          <a:xfrm>
            <a:off x="1424633" y="2762053"/>
            <a:ext cx="39465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altLang="ko-KR" sz="3600" spc="-300" dirty="0">
                <a:solidFill>
                  <a:schemeClr val="bg1"/>
                </a:solidFill>
                <a:latin typeface="Calibri" panose="020F0502020204030204" pitchFamily="34" charset="0"/>
                <a:cs typeface="Calibri" panose="020F0502020204030204" pitchFamily="34" charset="0"/>
              </a:rPr>
              <a:t>2</a:t>
            </a:r>
            <a:endParaRPr lang="ko-KR" altLang="en-US" sz="3600" spc="-300" dirty="0">
              <a:solidFill>
                <a:schemeClr val="bg1"/>
              </a:solidFill>
              <a:latin typeface="Calibri" panose="020F0502020204030204" pitchFamily="34" charset="0"/>
              <a:cs typeface="Calibri" panose="020F0502020204030204" pitchFamily="34" charset="0"/>
            </a:endParaRPr>
          </a:p>
        </p:txBody>
      </p:sp>
      <p:sp>
        <p:nvSpPr>
          <p:cNvPr id="28" name="직사각형 27">
            <a:extLst>
              <a:ext uri="{FF2B5EF4-FFF2-40B4-BE49-F238E27FC236}">
                <a16:creationId xmlns:a16="http://schemas.microsoft.com/office/drawing/2014/main" id="{8215329A-A686-4974-A482-CF46E001D756}"/>
              </a:ext>
            </a:extLst>
          </p:cNvPr>
          <p:cNvSpPr/>
          <p:nvPr/>
        </p:nvSpPr>
        <p:spPr>
          <a:xfrm>
            <a:off x="1063163" y="3884339"/>
            <a:ext cx="1168400" cy="10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latin typeface="Calibri" panose="020F0502020204030204" pitchFamily="34" charset="0"/>
              <a:cs typeface="Calibri" panose="020F0502020204030204" pitchFamily="34" charset="0"/>
            </a:endParaRPr>
          </a:p>
        </p:txBody>
      </p:sp>
      <p:sp>
        <p:nvSpPr>
          <p:cNvPr id="29" name="직사각형 28">
            <a:extLst>
              <a:ext uri="{FF2B5EF4-FFF2-40B4-BE49-F238E27FC236}">
                <a16:creationId xmlns:a16="http://schemas.microsoft.com/office/drawing/2014/main" id="{545BF32E-3D4D-416C-8E66-F898CB17E0F5}"/>
              </a:ext>
            </a:extLst>
          </p:cNvPr>
          <p:cNvSpPr/>
          <p:nvPr/>
        </p:nvSpPr>
        <p:spPr>
          <a:xfrm>
            <a:off x="2472863" y="3884339"/>
            <a:ext cx="8242300" cy="10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spc="-300" dirty="0"/>
              <a:t>Technological Losers and </a:t>
            </a:r>
          </a:p>
          <a:p>
            <a:pPr algn="ctr"/>
            <a:r>
              <a:rPr lang="en-US" altLang="ko-KR" sz="2800" b="1" spc="-300" dirty="0"/>
              <a:t>Political Resistance to Innovation </a:t>
            </a:r>
            <a:endParaRPr lang="ko-KR" altLang="en-US" sz="2800" b="1" spc="-300" dirty="0"/>
          </a:p>
        </p:txBody>
      </p:sp>
      <p:sp>
        <p:nvSpPr>
          <p:cNvPr id="30" name="TextBox 29">
            <a:extLst>
              <a:ext uri="{FF2B5EF4-FFF2-40B4-BE49-F238E27FC236}">
                <a16:creationId xmlns:a16="http://schemas.microsoft.com/office/drawing/2014/main" id="{DA8E1275-5489-405E-8689-CBBC2527C00C}"/>
              </a:ext>
            </a:extLst>
          </p:cNvPr>
          <p:cNvSpPr txBox="1"/>
          <p:nvPr/>
        </p:nvSpPr>
        <p:spPr>
          <a:xfrm>
            <a:off x="1424633" y="4081554"/>
            <a:ext cx="394659" cy="646331"/>
          </a:xfrm>
          <a:prstGeom prst="rect">
            <a:avLst/>
          </a:prstGeom>
          <a:noFill/>
        </p:spPr>
        <p:txBody>
          <a:bodyPr wrap="none" rtlCol="0">
            <a:spAutoFit/>
          </a:bodyPr>
          <a:lstStyle/>
          <a:p>
            <a:pPr algn="ctr"/>
            <a:r>
              <a:rPr lang="en-US" altLang="ko-KR" sz="3600" spc="-300" dirty="0">
                <a:solidFill>
                  <a:schemeClr val="bg1"/>
                </a:solidFill>
                <a:latin typeface="Calibri" panose="020F0502020204030204" pitchFamily="34" charset="0"/>
                <a:cs typeface="Calibri" panose="020F0502020204030204" pitchFamily="34" charset="0"/>
              </a:rPr>
              <a:t>3</a:t>
            </a:r>
            <a:endParaRPr lang="ko-KR" altLang="en-US" sz="3600" spc="-300" dirty="0">
              <a:solidFill>
                <a:schemeClr val="bg1"/>
              </a:solidFill>
              <a:latin typeface="Calibri" panose="020F0502020204030204" pitchFamily="34" charset="0"/>
              <a:cs typeface="Calibri" panose="020F0502020204030204" pitchFamily="34" charset="0"/>
            </a:endParaRPr>
          </a:p>
        </p:txBody>
      </p:sp>
      <p:sp>
        <p:nvSpPr>
          <p:cNvPr id="18" name="직사각형 19">
            <a:extLst>
              <a:ext uri="{FF2B5EF4-FFF2-40B4-BE49-F238E27FC236}">
                <a16:creationId xmlns:a16="http://schemas.microsoft.com/office/drawing/2014/main" id="{EC023666-DC44-42A5-9078-9806F1B14F92}"/>
              </a:ext>
            </a:extLst>
          </p:cNvPr>
          <p:cNvSpPr/>
          <p:nvPr/>
        </p:nvSpPr>
        <p:spPr>
          <a:xfrm>
            <a:off x="1063163" y="5125554"/>
            <a:ext cx="1168400" cy="1044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b="1">
              <a:latin typeface="Calibri" panose="020F0502020204030204" pitchFamily="34" charset="0"/>
              <a:cs typeface="Calibri" panose="020F0502020204030204" pitchFamily="34" charset="0"/>
            </a:endParaRPr>
          </a:p>
        </p:txBody>
      </p:sp>
      <p:sp>
        <p:nvSpPr>
          <p:cNvPr id="19" name="직사각형 20">
            <a:extLst>
              <a:ext uri="{FF2B5EF4-FFF2-40B4-BE49-F238E27FC236}">
                <a16:creationId xmlns:a16="http://schemas.microsoft.com/office/drawing/2014/main" id="{16211F6C-3347-4776-AE8B-A9731F1DC95B}"/>
              </a:ext>
            </a:extLst>
          </p:cNvPr>
          <p:cNvSpPr/>
          <p:nvPr/>
        </p:nvSpPr>
        <p:spPr>
          <a:xfrm>
            <a:off x="2472863" y="5125554"/>
            <a:ext cx="8242300" cy="1044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800" b="1" dirty="0"/>
              <a:t>In case of Military Science</a:t>
            </a:r>
            <a:endParaRPr lang="ko-KR" altLang="en-US" sz="2800" b="1" dirty="0"/>
          </a:p>
        </p:txBody>
      </p:sp>
      <p:sp>
        <p:nvSpPr>
          <p:cNvPr id="32" name="TextBox 31">
            <a:extLst>
              <a:ext uri="{FF2B5EF4-FFF2-40B4-BE49-F238E27FC236}">
                <a16:creationId xmlns:a16="http://schemas.microsoft.com/office/drawing/2014/main" id="{E5B71688-5113-45A9-AE76-7D61E1B48D66}"/>
              </a:ext>
            </a:extLst>
          </p:cNvPr>
          <p:cNvSpPr txBox="1"/>
          <p:nvPr/>
        </p:nvSpPr>
        <p:spPr>
          <a:xfrm>
            <a:off x="1431847" y="5324388"/>
            <a:ext cx="380232" cy="646331"/>
          </a:xfrm>
          <a:prstGeom prst="rect">
            <a:avLst/>
          </a:prstGeom>
          <a:noFill/>
        </p:spPr>
        <p:txBody>
          <a:bodyPr wrap="none" rtlCol="0">
            <a:spAutoFit/>
          </a:bodyPr>
          <a:lstStyle/>
          <a:p>
            <a:pPr algn="ctr"/>
            <a:r>
              <a:rPr lang="en-US" altLang="ko-KR" sz="3600" spc="-300" dirty="0">
                <a:solidFill>
                  <a:schemeClr val="bg1"/>
                </a:solidFill>
                <a:latin typeface="Calibri" panose="020F0502020204030204" pitchFamily="34" charset="0"/>
                <a:cs typeface="Calibri" panose="020F0502020204030204" pitchFamily="34" charset="0"/>
              </a:rPr>
              <a:t>4</a:t>
            </a:r>
            <a:endParaRPr lang="ko-KR" altLang="en-US" sz="3600" spc="-300" dirty="0">
              <a:solidFill>
                <a:schemeClr val="bg1"/>
              </a:solidFill>
              <a:latin typeface="Calibri" panose="020F0502020204030204" pitchFamily="34" charset="0"/>
              <a:cs typeface="Calibri" panose="020F0502020204030204" pitchFamily="34" charset="0"/>
            </a:endParaRPr>
          </a:p>
        </p:txBody>
      </p:sp>
      <p:sp>
        <p:nvSpPr>
          <p:cNvPr id="33" name="Title 1">
            <a:extLst>
              <a:ext uri="{FF2B5EF4-FFF2-40B4-BE49-F238E27FC236}">
                <a16:creationId xmlns:a16="http://schemas.microsoft.com/office/drawing/2014/main" id="{FE226F7F-3A94-4732-9C97-0953DDB056F6}"/>
              </a:ext>
            </a:extLst>
          </p:cNvPr>
          <p:cNvSpPr txBox="1">
            <a:spLocks/>
          </p:cNvSpPr>
          <p:nvPr/>
        </p:nvSpPr>
        <p:spPr>
          <a:xfrm>
            <a:off x="355600" y="0"/>
            <a:ext cx="10515600" cy="835698"/>
          </a:xfrm>
          <a:prstGeom prst="rect">
            <a:avLst/>
          </a:prstGeom>
        </p:spPr>
        <p:txBody>
          <a:bodyPr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200" b="1" dirty="0">
                <a:latin typeface="Calibri" panose="020F0502020204030204" pitchFamily="34" charset="0"/>
                <a:cs typeface="Calibri" panose="020F0502020204030204" pitchFamily="34" charset="0"/>
              </a:rPr>
              <a:t>0. Table of Contents</a:t>
            </a:r>
            <a:endParaRPr lang="ko-KR" alt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0528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3-3. Case of Electricity</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Thomas Edison(1880)</a:t>
            </a:r>
          </a:p>
          <a:p>
            <a:pPr lvl="1">
              <a:lnSpc>
                <a:spcPct val="114000"/>
              </a:lnSpc>
            </a:pPr>
            <a:r>
              <a:rPr lang="en-US" altLang="ko-KR" sz="1800" dirty="0">
                <a:latin typeface="Calibri" panose="020F0502020204030204" pitchFamily="34" charset="0"/>
                <a:cs typeface="Calibri" panose="020F0502020204030204" pitchFamily="34" charset="0"/>
              </a:rPr>
              <a:t>Market his new electric power stations</a:t>
            </a:r>
          </a:p>
          <a:p>
            <a:pPr lvl="1">
              <a:lnSpc>
                <a:spcPct val="114000"/>
              </a:lnSpc>
            </a:pPr>
            <a:r>
              <a:rPr lang="en-US" altLang="ko-KR" sz="1800" dirty="0">
                <a:latin typeface="Calibri" panose="020F0502020204030204" pitchFamily="34" charset="0"/>
                <a:cs typeface="Calibri" panose="020F0502020204030204" pitchFamily="34" charset="0"/>
              </a:rPr>
              <a:t>Resistance appeared across economic and political spectrum</a:t>
            </a:r>
          </a:p>
          <a:p>
            <a:pPr>
              <a:lnSpc>
                <a:spcPct val="114000"/>
              </a:lnSpc>
            </a:pPr>
            <a:r>
              <a:rPr lang="en-US" altLang="ko-KR" sz="2200" dirty="0">
                <a:latin typeface="Calibri" panose="020F0502020204030204" pitchFamily="34" charset="0"/>
                <a:cs typeface="Calibri" panose="020F0502020204030204" pitchFamily="34" charset="0"/>
              </a:rPr>
              <a:t>Technological Losers</a:t>
            </a:r>
          </a:p>
          <a:p>
            <a:pPr lvl="1">
              <a:lnSpc>
                <a:spcPct val="114000"/>
              </a:lnSpc>
            </a:pPr>
            <a:r>
              <a:rPr lang="en-US" altLang="ko-KR" sz="1800" dirty="0">
                <a:highlight>
                  <a:srgbClr val="FFFF00"/>
                </a:highlight>
                <a:latin typeface="Calibri" panose="020F0502020204030204" pitchFamily="34" charset="0"/>
                <a:cs typeface="Calibri" panose="020F0502020204030204" pitchFamily="34" charset="0"/>
              </a:rPr>
              <a:t>Gas industry</a:t>
            </a:r>
            <a:r>
              <a:rPr lang="en-US" altLang="ko-KR" sz="1800" dirty="0">
                <a:latin typeface="Calibri" panose="020F0502020204030204" pitchFamily="34" charset="0"/>
                <a:cs typeface="Calibri" panose="020F0502020204030204" pitchFamily="34" charset="0"/>
              </a:rPr>
              <a:t>: 70yr old Monopoly on lightening in most cities and sought to retain it</a:t>
            </a:r>
          </a:p>
          <a:p>
            <a:pPr lvl="1">
              <a:lnSpc>
                <a:spcPct val="114000"/>
              </a:lnSpc>
            </a:pPr>
            <a:r>
              <a:rPr lang="en-US" altLang="ko-KR" sz="1800" b="1" dirty="0">
                <a:solidFill>
                  <a:schemeClr val="accent5"/>
                </a:solidFill>
                <a:latin typeface="Calibri" panose="020F0502020204030204" pitchFamily="34" charset="0"/>
                <a:cs typeface="Calibri" panose="020F0502020204030204" pitchFamily="34" charset="0"/>
              </a:rPr>
              <a:t>Municipal government</a:t>
            </a:r>
            <a:r>
              <a:rPr lang="en-US" altLang="ko-KR" sz="1800" dirty="0">
                <a:latin typeface="Calibri" panose="020F0502020204030204" pitchFamily="34" charset="0"/>
                <a:cs typeface="Calibri" panose="020F0502020204030204" pitchFamily="34" charset="0"/>
              </a:rPr>
              <a:t>: power was threatened by the ever increasing size and scope of the local electricity monopolies</a:t>
            </a:r>
          </a:p>
          <a:p>
            <a:pPr lvl="1">
              <a:lnSpc>
                <a:spcPct val="114000"/>
              </a:lnSpc>
            </a:pPr>
            <a:r>
              <a:rPr lang="en-US" altLang="ko-KR" sz="1800" b="1" dirty="0">
                <a:solidFill>
                  <a:schemeClr val="bg2">
                    <a:lumMod val="75000"/>
                  </a:schemeClr>
                </a:solidFill>
                <a:latin typeface="Calibri" panose="020F0502020204030204" pitchFamily="34" charset="0"/>
                <a:cs typeface="Calibri" panose="020F0502020204030204" pitchFamily="34" charset="0"/>
              </a:rPr>
              <a:t>Consumers</a:t>
            </a:r>
            <a:r>
              <a:rPr lang="en-US" altLang="ko-KR" sz="1800" dirty="0">
                <a:latin typeface="Calibri" panose="020F0502020204030204" pitchFamily="34" charset="0"/>
                <a:cs typeface="Calibri" panose="020F0502020204030204" pitchFamily="34" charset="0"/>
              </a:rPr>
              <a:t>: Feared exploitation by monopoly pricing and service</a:t>
            </a:r>
          </a:p>
          <a:p>
            <a:pPr lvl="1">
              <a:lnSpc>
                <a:spcPct val="114000"/>
              </a:lnSpc>
            </a:pPr>
            <a:r>
              <a:rPr lang="en-US" altLang="ko-KR" sz="1800" b="1" dirty="0">
                <a:solidFill>
                  <a:schemeClr val="accent3"/>
                </a:solidFill>
                <a:latin typeface="Calibri" panose="020F0502020204030204" pitchFamily="34" charset="0"/>
                <a:cs typeface="Calibri" panose="020F0502020204030204" pitchFamily="34" charset="0"/>
              </a:rPr>
              <a:t>Citizens</a:t>
            </a:r>
            <a:r>
              <a:rPr lang="en-US" altLang="ko-KR" sz="1800" dirty="0">
                <a:latin typeface="Calibri" panose="020F0502020204030204" pitchFamily="34" charset="0"/>
                <a:cs typeface="Calibri" panose="020F0502020204030204" pitchFamily="34" charset="0"/>
              </a:rPr>
              <a:t>: Cross-section of people who felt that electrical fires and electrocution posed a serious threat to their lives and property. </a:t>
            </a:r>
          </a:p>
          <a:p>
            <a:pPr lvl="1">
              <a:lnSpc>
                <a:spcPct val="114000"/>
              </a:lnSpc>
            </a:pPr>
            <a:endParaRPr lang="en-US" altLang="ko-KR" sz="18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2920800"/>
          </a:xfrm>
          <a:prstGeom prst="rect">
            <a:avLst/>
          </a:prstGeom>
          <a:noFill/>
        </p:spPr>
        <p:txBody>
          <a:bodyPr vert="eaVert" wrap="none" rtlCol="0">
            <a:spAutoFit/>
          </a:bodyPr>
          <a:lstStyle/>
          <a:p>
            <a:r>
              <a:rPr lang="en-US" altLang="ko-KR" sz="1200" b="1" dirty="0">
                <a:solidFill>
                  <a:schemeClr val="bg1"/>
                </a:solidFill>
              </a:rPr>
              <a:t>Technological Losers and Political Resistance</a:t>
            </a:r>
            <a:endParaRPr lang="ko-KR" altLang="en-US" sz="1200" b="1" dirty="0">
              <a:solidFill>
                <a:schemeClr val="bg1"/>
              </a:solidFill>
            </a:endParaRPr>
          </a:p>
        </p:txBody>
      </p:sp>
      <p:graphicFrame>
        <p:nvGraphicFramePr>
          <p:cNvPr id="8" name="Diagram 7">
            <a:extLst>
              <a:ext uri="{FF2B5EF4-FFF2-40B4-BE49-F238E27FC236}">
                <a16:creationId xmlns:a16="http://schemas.microsoft.com/office/drawing/2014/main" id="{D87AA2E5-73F4-42EC-99E6-8A23FE9FEBB7}"/>
              </a:ext>
            </a:extLst>
          </p:cNvPr>
          <p:cNvGraphicFramePr/>
          <p:nvPr>
            <p:extLst>
              <p:ext uri="{D42A27DB-BD31-4B8C-83A1-F6EECF244321}">
                <p14:modId xmlns:p14="http://schemas.microsoft.com/office/powerpoint/2010/main" val="359561683"/>
              </p:ext>
            </p:extLst>
          </p:nvPr>
        </p:nvGraphicFramePr>
        <p:xfrm>
          <a:off x="7830715" y="4132802"/>
          <a:ext cx="5565246" cy="2844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070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3-3. Case of Electricity</a:t>
            </a:r>
            <a:endParaRPr lang="ko-KR" altLang="en-US" sz="3200" b="1"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2920800"/>
          </a:xfrm>
          <a:prstGeom prst="rect">
            <a:avLst/>
          </a:prstGeom>
          <a:noFill/>
        </p:spPr>
        <p:txBody>
          <a:bodyPr vert="eaVert" wrap="none" rtlCol="0">
            <a:spAutoFit/>
          </a:bodyPr>
          <a:lstStyle/>
          <a:p>
            <a:r>
              <a:rPr lang="en-US" altLang="ko-KR" sz="1200" b="1" dirty="0">
                <a:solidFill>
                  <a:schemeClr val="bg1"/>
                </a:solidFill>
              </a:rPr>
              <a:t>Technological Losers and Political Resistance</a:t>
            </a:r>
            <a:endParaRPr lang="ko-KR" altLang="en-US" sz="1200" b="1" dirty="0">
              <a:solidFill>
                <a:schemeClr val="bg1"/>
              </a:solidFill>
            </a:endParaRPr>
          </a:p>
        </p:txBody>
      </p:sp>
      <p:pic>
        <p:nvPicPr>
          <p:cNvPr id="5" name="Picture 4">
            <a:extLst>
              <a:ext uri="{FF2B5EF4-FFF2-40B4-BE49-F238E27FC236}">
                <a16:creationId xmlns:a16="http://schemas.microsoft.com/office/drawing/2014/main" id="{0E59A559-F088-45C3-B7C8-11AF7315A011}"/>
              </a:ext>
            </a:extLst>
          </p:cNvPr>
          <p:cNvPicPr>
            <a:picLocks noChangeAspect="1"/>
          </p:cNvPicPr>
          <p:nvPr/>
        </p:nvPicPr>
        <p:blipFill>
          <a:blip r:embed="rId2"/>
          <a:stretch>
            <a:fillRect/>
          </a:stretch>
        </p:blipFill>
        <p:spPr>
          <a:xfrm>
            <a:off x="6337899" y="1528865"/>
            <a:ext cx="5427381" cy="3800248"/>
          </a:xfrm>
          <a:prstGeom prst="rect">
            <a:avLst/>
          </a:prstGeom>
        </p:spPr>
      </p:pic>
      <p:sp>
        <p:nvSpPr>
          <p:cNvPr id="10" name="Content Placeholder 2">
            <a:extLst>
              <a:ext uri="{FF2B5EF4-FFF2-40B4-BE49-F238E27FC236}">
                <a16:creationId xmlns:a16="http://schemas.microsoft.com/office/drawing/2014/main" id="{F7B6C518-A868-4D5D-AD81-C9ED82F2E1C6}"/>
              </a:ext>
            </a:extLst>
          </p:cNvPr>
          <p:cNvSpPr txBox="1">
            <a:spLocks/>
          </p:cNvSpPr>
          <p:nvPr/>
        </p:nvSpPr>
        <p:spPr>
          <a:xfrm>
            <a:off x="426720" y="1105187"/>
            <a:ext cx="5767603" cy="4917106"/>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altLang="ko-KR" sz="2200" dirty="0">
                <a:latin typeface="Calibri" panose="020F0502020204030204" pitchFamily="34" charset="0"/>
                <a:cs typeface="Calibri" panose="020F0502020204030204" pitchFamily="34" charset="0"/>
              </a:rPr>
              <a:t>The Chorus of Losers</a:t>
            </a:r>
          </a:p>
          <a:p>
            <a:pPr>
              <a:lnSpc>
                <a:spcPct val="114000"/>
              </a:lnSpc>
            </a:pPr>
            <a:r>
              <a:rPr lang="en-US" altLang="ko-KR" sz="2200" dirty="0">
                <a:latin typeface="Calibri" panose="020F0502020204030204" pitchFamily="34" charset="0"/>
                <a:cs typeface="Calibri" panose="020F0502020204030204" pitchFamily="34" charset="0"/>
              </a:rPr>
              <a:t>General-purpose technology</a:t>
            </a:r>
          </a:p>
          <a:p>
            <a:pPr lvl="1">
              <a:lnSpc>
                <a:spcPct val="114000"/>
              </a:lnSpc>
            </a:pPr>
            <a:r>
              <a:rPr lang="en-US" altLang="ko-KR" sz="1800" dirty="0">
                <a:latin typeface="Calibri" panose="020F0502020204030204" pitchFamily="34" charset="0"/>
                <a:cs typeface="Calibri" panose="020F0502020204030204" pitchFamily="34" charset="0"/>
              </a:rPr>
              <a:t>Regulations slowed technological change throughout the economy. </a:t>
            </a:r>
            <a:endParaRPr lang="en-US" altLang="ko-KR" sz="2200" dirty="0">
              <a:latin typeface="Calibri" panose="020F0502020204030204" pitchFamily="34" charset="0"/>
              <a:cs typeface="Calibri" panose="020F0502020204030204" pitchFamily="34" charset="0"/>
            </a:endParaRPr>
          </a:p>
          <a:p>
            <a:pPr>
              <a:lnSpc>
                <a:spcPct val="114000"/>
              </a:lnSpc>
            </a:pPr>
            <a:r>
              <a:rPr lang="en-US" altLang="ko-KR" sz="2200" dirty="0">
                <a:latin typeface="Calibri" panose="020F0502020204030204" pitchFamily="34" charset="0"/>
                <a:cs typeface="Calibri" panose="020F0502020204030204" pitchFamily="34" charset="0"/>
              </a:rPr>
              <a:t>Incremental innovations</a:t>
            </a:r>
          </a:p>
          <a:p>
            <a:pPr lvl="1">
              <a:lnSpc>
                <a:spcPct val="114000"/>
              </a:lnSpc>
            </a:pPr>
            <a:r>
              <a:rPr lang="en-US" altLang="ko-KR" sz="1800" dirty="0">
                <a:latin typeface="Calibri" panose="020F0502020204030204" pitchFamily="34" charset="0"/>
                <a:cs typeface="Calibri" panose="020F0502020204030204" pitchFamily="34" charset="0"/>
              </a:rPr>
              <a:t>Face less opposition than radical</a:t>
            </a:r>
          </a:p>
          <a:p>
            <a:pPr lvl="1">
              <a:lnSpc>
                <a:spcPct val="114000"/>
              </a:lnSpc>
            </a:pPr>
            <a:r>
              <a:rPr lang="en-US" altLang="ko-KR" sz="1800" dirty="0">
                <a:latin typeface="Calibri" panose="020F0502020204030204" pitchFamily="34" charset="0"/>
                <a:cs typeface="Calibri" panose="020F0502020204030204" pitchFamily="34" charset="0"/>
              </a:rPr>
              <a:t>New technology need not to be a revolutionary</a:t>
            </a:r>
            <a:endParaRPr lang="en-US" altLang="ko-KR" sz="1400" dirty="0">
              <a:latin typeface="Calibri" panose="020F0502020204030204" pitchFamily="34" charset="0"/>
              <a:cs typeface="Calibri" panose="020F0502020204030204" pitchFamily="34" charset="0"/>
            </a:endParaRPr>
          </a:p>
          <a:p>
            <a:pPr>
              <a:lnSpc>
                <a:spcPct val="114000"/>
              </a:lnSpc>
            </a:pPr>
            <a:endParaRPr lang="en-US" altLang="ko-KR"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6597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3-4. The Chorus of Losers</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Distributive aspects of innovation </a:t>
            </a:r>
          </a:p>
          <a:p>
            <a:pPr lvl="1">
              <a:lnSpc>
                <a:spcPct val="114000"/>
              </a:lnSpc>
            </a:pPr>
            <a:r>
              <a:rPr lang="en-US" altLang="ko-KR" sz="1800" dirty="0">
                <a:latin typeface="Calibri" panose="020F0502020204030204" pitchFamily="34" charset="0"/>
                <a:cs typeface="Calibri" panose="020F0502020204030204" pitchFamily="34" charset="0"/>
              </a:rPr>
              <a:t>Revolutionary S&amp;T can be fought so successfully for so long, while some incremental innovations are able to proceed more rapidly. </a:t>
            </a:r>
          </a:p>
          <a:p>
            <a:pPr lvl="1">
              <a:lnSpc>
                <a:spcPct val="114000"/>
              </a:lnSpc>
            </a:pPr>
            <a:r>
              <a:rPr lang="en-US" altLang="ko-KR" sz="1800" dirty="0">
                <a:latin typeface="Calibri" panose="020F0502020204030204" pitchFamily="34" charset="0"/>
                <a:cs typeface="Calibri" panose="020F0502020204030204" pitchFamily="34" charset="0"/>
              </a:rPr>
              <a:t>Revolutionary: entire industries, workers, economic vitality of the regions</a:t>
            </a:r>
          </a:p>
          <a:p>
            <a:pPr lvl="1">
              <a:lnSpc>
                <a:spcPct val="114000"/>
              </a:lnSpc>
            </a:pPr>
            <a:r>
              <a:rPr lang="en-US" altLang="ko-KR" sz="1800" dirty="0">
                <a:latin typeface="Calibri" panose="020F0502020204030204" pitchFamily="34" charset="0"/>
                <a:cs typeface="Calibri" panose="020F0502020204030204" pitchFamily="34" charset="0"/>
              </a:rPr>
              <a:t>Incremental: only a single firm’s product line, decrease its profit. </a:t>
            </a:r>
          </a:p>
          <a:p>
            <a:pPr>
              <a:lnSpc>
                <a:spcPct val="114000"/>
              </a:lnSpc>
            </a:pPr>
            <a:r>
              <a:rPr lang="en-US" altLang="ko-KR" sz="2200" dirty="0">
                <a:latin typeface="Calibri" panose="020F0502020204030204" pitchFamily="34" charset="0"/>
                <a:cs typeface="Calibri" panose="020F0502020204030204" pitchFamily="34" charset="0"/>
              </a:rPr>
              <a:t>Political elites are pressured by much larger  interest groups seeking protection </a:t>
            </a:r>
          </a:p>
          <a:p>
            <a:pPr lvl="1">
              <a:lnSpc>
                <a:spcPct val="114000"/>
              </a:lnSpc>
            </a:pPr>
            <a:r>
              <a:rPr lang="en-US" altLang="ko-KR" sz="1800" dirty="0">
                <a:latin typeface="Calibri" panose="020F0502020204030204" pitchFamily="34" charset="0"/>
                <a:cs typeface="Calibri" panose="020F0502020204030204" pitchFamily="34" charset="0"/>
              </a:rPr>
              <a:t>General taxes, regulations, the removal of government support for new tech, protection and procurement for status quo tech </a:t>
            </a:r>
          </a:p>
          <a:p>
            <a:pPr lvl="1">
              <a:lnSpc>
                <a:spcPct val="114000"/>
              </a:lnSpc>
            </a:pPr>
            <a:r>
              <a:rPr lang="en-US" altLang="ko-KR" sz="1800" dirty="0">
                <a:latin typeface="Calibri" panose="020F0502020204030204" pitchFamily="34" charset="0"/>
                <a:cs typeface="Calibri" panose="020F0502020204030204" pitchFamily="34" charset="0"/>
                <a:sym typeface="Wingdings" panose="05000000000000000000" pitchFamily="2" charset="2"/>
              </a:rPr>
              <a:t> Political representative’s constituency </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2920800"/>
          </a:xfrm>
          <a:prstGeom prst="rect">
            <a:avLst/>
          </a:prstGeom>
          <a:noFill/>
        </p:spPr>
        <p:txBody>
          <a:bodyPr vert="eaVert" wrap="none" rtlCol="0">
            <a:spAutoFit/>
          </a:bodyPr>
          <a:lstStyle/>
          <a:p>
            <a:r>
              <a:rPr lang="en-US" altLang="ko-KR" sz="1200" b="1" dirty="0">
                <a:solidFill>
                  <a:schemeClr val="bg1"/>
                </a:solidFill>
              </a:rPr>
              <a:t>Technological Losers and Political Resistance</a:t>
            </a:r>
            <a:endParaRPr lang="ko-KR" altLang="en-US" sz="1200" b="1" dirty="0">
              <a:solidFill>
                <a:schemeClr val="bg1"/>
              </a:solidFill>
            </a:endParaRPr>
          </a:p>
        </p:txBody>
      </p:sp>
    </p:spTree>
    <p:extLst>
      <p:ext uri="{BB962C8B-B14F-4D97-AF65-F5344CB8AC3E}">
        <p14:creationId xmlns:p14="http://schemas.microsoft.com/office/powerpoint/2010/main" val="1197203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3-4. The Chorus of Losers</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The higher the cost of discarding an existing tech, the more resistant and less supportive to innovations</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2920800"/>
          </a:xfrm>
          <a:prstGeom prst="rect">
            <a:avLst/>
          </a:prstGeom>
          <a:noFill/>
        </p:spPr>
        <p:txBody>
          <a:bodyPr vert="eaVert" wrap="none" rtlCol="0">
            <a:spAutoFit/>
          </a:bodyPr>
          <a:lstStyle/>
          <a:p>
            <a:r>
              <a:rPr lang="en-US" altLang="ko-KR" sz="1200" b="1" dirty="0">
                <a:solidFill>
                  <a:schemeClr val="bg1"/>
                </a:solidFill>
              </a:rPr>
              <a:t>Technological Losers and Political Resistance</a:t>
            </a:r>
            <a:endParaRPr lang="ko-KR" altLang="en-US" sz="1200" b="1" dirty="0">
              <a:solidFill>
                <a:schemeClr val="bg1"/>
              </a:solidFill>
            </a:endParaRPr>
          </a:p>
        </p:txBody>
      </p:sp>
      <p:grpSp>
        <p:nvGrpSpPr>
          <p:cNvPr id="14" name="Group 13">
            <a:extLst>
              <a:ext uri="{FF2B5EF4-FFF2-40B4-BE49-F238E27FC236}">
                <a16:creationId xmlns:a16="http://schemas.microsoft.com/office/drawing/2014/main" id="{9AC5C195-64A9-4B72-A7BA-4D256182D440}"/>
              </a:ext>
            </a:extLst>
          </p:cNvPr>
          <p:cNvGrpSpPr/>
          <p:nvPr/>
        </p:nvGrpSpPr>
        <p:grpSpPr>
          <a:xfrm>
            <a:off x="522486" y="2478050"/>
            <a:ext cx="7391400" cy="3208963"/>
            <a:chOff x="426720" y="2497620"/>
            <a:chExt cx="8118594" cy="3524673"/>
          </a:xfrm>
        </p:grpSpPr>
        <p:grpSp>
          <p:nvGrpSpPr>
            <p:cNvPr id="10" name="Group 9">
              <a:extLst>
                <a:ext uri="{FF2B5EF4-FFF2-40B4-BE49-F238E27FC236}">
                  <a16:creationId xmlns:a16="http://schemas.microsoft.com/office/drawing/2014/main" id="{CA544B20-32E7-4D1F-A9A8-106FBF5C456A}"/>
                </a:ext>
              </a:extLst>
            </p:cNvPr>
            <p:cNvGrpSpPr/>
            <p:nvPr/>
          </p:nvGrpSpPr>
          <p:grpSpPr>
            <a:xfrm>
              <a:off x="522486" y="2497620"/>
              <a:ext cx="7940040" cy="3524673"/>
              <a:chOff x="2032000" y="1988820"/>
              <a:chExt cx="9570720" cy="4149513"/>
            </a:xfrm>
          </p:grpSpPr>
          <p:graphicFrame>
            <p:nvGraphicFramePr>
              <p:cNvPr id="5" name="Diagram 4">
                <a:extLst>
                  <a:ext uri="{FF2B5EF4-FFF2-40B4-BE49-F238E27FC236}">
                    <a16:creationId xmlns:a16="http://schemas.microsoft.com/office/drawing/2014/main" id="{5EEEAFD4-4330-42EC-808A-51262F56D8F5}"/>
                  </a:ext>
                </a:extLst>
              </p:cNvPr>
              <p:cNvGraphicFramePr/>
              <p:nvPr>
                <p:extLst>
                  <p:ext uri="{D42A27DB-BD31-4B8C-83A1-F6EECF244321}">
                    <p14:modId xmlns:p14="http://schemas.microsoft.com/office/powerpoint/2010/main" val="1118905585"/>
                  </p:ext>
                </p:extLst>
              </p:nvPr>
            </p:nvGraphicFramePr>
            <p:xfrm>
              <a:off x="2032000" y="1988820"/>
              <a:ext cx="9570720" cy="4149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DE66D938-4688-48AC-B878-ACDC4F1724F7}"/>
                  </a:ext>
                </a:extLst>
              </p:cNvPr>
              <p:cNvSpPr txBox="1"/>
              <p:nvPr/>
            </p:nvSpPr>
            <p:spPr>
              <a:xfrm>
                <a:off x="2471830" y="2782272"/>
                <a:ext cx="3147062" cy="461665"/>
              </a:xfrm>
              <a:prstGeom prst="rect">
                <a:avLst/>
              </a:prstGeom>
              <a:noFill/>
            </p:spPr>
            <p:txBody>
              <a:bodyPr wrap="square" rtlCol="0">
                <a:spAutoFit/>
              </a:bodyPr>
              <a:lstStyle/>
              <a:p>
                <a:r>
                  <a:rPr lang="en-US" altLang="ko-KR" sz="2400" b="1" dirty="0"/>
                  <a:t>More Resistant</a:t>
                </a:r>
                <a:endParaRPr lang="ko-KR" altLang="en-US" sz="2400" b="1" dirty="0"/>
              </a:p>
            </p:txBody>
          </p:sp>
          <p:sp>
            <p:nvSpPr>
              <p:cNvPr id="9" name="TextBox 8">
                <a:extLst>
                  <a:ext uri="{FF2B5EF4-FFF2-40B4-BE49-F238E27FC236}">
                    <a16:creationId xmlns:a16="http://schemas.microsoft.com/office/drawing/2014/main" id="{08099A9D-DE5F-4BFE-AF93-856C07F42BF0}"/>
                  </a:ext>
                </a:extLst>
              </p:cNvPr>
              <p:cNvSpPr txBox="1"/>
              <p:nvPr/>
            </p:nvSpPr>
            <p:spPr>
              <a:xfrm>
                <a:off x="7283798" y="2782271"/>
                <a:ext cx="3147062" cy="461665"/>
              </a:xfrm>
              <a:prstGeom prst="rect">
                <a:avLst/>
              </a:prstGeom>
              <a:noFill/>
            </p:spPr>
            <p:txBody>
              <a:bodyPr wrap="square" rtlCol="0">
                <a:spAutoFit/>
              </a:bodyPr>
              <a:lstStyle/>
              <a:p>
                <a:r>
                  <a:rPr lang="en-US" altLang="ko-KR" sz="2400" b="1" dirty="0"/>
                  <a:t>More Supportive</a:t>
                </a:r>
                <a:endParaRPr lang="ko-KR" altLang="en-US" sz="2400" b="1" dirty="0"/>
              </a:p>
            </p:txBody>
          </p:sp>
        </p:grpSp>
        <p:sp>
          <p:nvSpPr>
            <p:cNvPr id="11" name="Rectangle 10">
              <a:extLst>
                <a:ext uri="{FF2B5EF4-FFF2-40B4-BE49-F238E27FC236}">
                  <a16:creationId xmlns:a16="http://schemas.microsoft.com/office/drawing/2014/main" id="{6EE70765-FB44-490A-B1AF-895015CA834D}"/>
                </a:ext>
              </a:extLst>
            </p:cNvPr>
            <p:cNvSpPr/>
            <p:nvPr/>
          </p:nvSpPr>
          <p:spPr>
            <a:xfrm>
              <a:off x="426720" y="2667000"/>
              <a:ext cx="403098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ectangle 12">
              <a:extLst>
                <a:ext uri="{FF2B5EF4-FFF2-40B4-BE49-F238E27FC236}">
                  <a16:creationId xmlns:a16="http://schemas.microsoft.com/office/drawing/2014/main" id="{20DC3404-79EC-41BA-80C9-1440055BA92C}"/>
                </a:ext>
              </a:extLst>
            </p:cNvPr>
            <p:cNvSpPr/>
            <p:nvPr/>
          </p:nvSpPr>
          <p:spPr>
            <a:xfrm>
              <a:off x="4514334" y="2659380"/>
              <a:ext cx="403098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pic>
        <p:nvPicPr>
          <p:cNvPr id="15" name="Picture 14">
            <a:extLst>
              <a:ext uri="{FF2B5EF4-FFF2-40B4-BE49-F238E27FC236}">
                <a16:creationId xmlns:a16="http://schemas.microsoft.com/office/drawing/2014/main" id="{4D87E55E-744B-4911-BCFC-08065E23475E}"/>
              </a:ext>
            </a:extLst>
          </p:cNvPr>
          <p:cNvPicPr>
            <a:picLocks noChangeAspect="1"/>
          </p:cNvPicPr>
          <p:nvPr/>
        </p:nvPicPr>
        <p:blipFill>
          <a:blip r:embed="rId8"/>
          <a:stretch>
            <a:fillRect/>
          </a:stretch>
        </p:blipFill>
        <p:spPr>
          <a:xfrm>
            <a:off x="8247806" y="2632257"/>
            <a:ext cx="3853359" cy="2983101"/>
          </a:xfrm>
          <a:prstGeom prst="rect">
            <a:avLst/>
          </a:prstGeom>
        </p:spPr>
      </p:pic>
      <p:sp>
        <p:nvSpPr>
          <p:cNvPr id="16" name="Content Placeholder 2">
            <a:extLst>
              <a:ext uri="{FF2B5EF4-FFF2-40B4-BE49-F238E27FC236}">
                <a16:creationId xmlns:a16="http://schemas.microsoft.com/office/drawing/2014/main" id="{2EC4139E-69F9-4934-87B6-9D223AE1E713}"/>
              </a:ext>
            </a:extLst>
          </p:cNvPr>
          <p:cNvSpPr txBox="1">
            <a:spLocks/>
          </p:cNvSpPr>
          <p:nvPr/>
        </p:nvSpPr>
        <p:spPr>
          <a:xfrm>
            <a:off x="8247807" y="1906473"/>
            <a:ext cx="3853358" cy="63769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altLang="ko-KR" sz="1600" dirty="0" err="1">
                <a:latin typeface="Calibri" panose="020F0502020204030204" pitchFamily="34" charset="0"/>
                <a:cs typeface="Calibri" panose="020F0502020204030204" pitchFamily="34" charset="0"/>
              </a:rPr>
              <a:t>cf</a:t>
            </a:r>
            <a:r>
              <a:rPr lang="en-US" altLang="ko-KR" sz="1600" dirty="0">
                <a:latin typeface="Calibri" panose="020F0502020204030204" pitchFamily="34" charset="0"/>
                <a:cs typeface="Calibri" panose="020F0502020204030204" pitchFamily="34" charset="0"/>
              </a:rPr>
              <a:t>) Developer: Highly innovative culture,  technology rapidly changes</a:t>
            </a:r>
            <a:endParaRPr lang="en-US" altLang="ko-KR" sz="1400" dirty="0">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DB771F4A-A23C-4259-90D0-D5CAC0038114}"/>
              </a:ext>
            </a:extLst>
          </p:cNvPr>
          <p:cNvSpPr txBox="1">
            <a:spLocks/>
          </p:cNvSpPr>
          <p:nvPr/>
        </p:nvSpPr>
        <p:spPr>
          <a:xfrm>
            <a:off x="7475221" y="6284620"/>
            <a:ext cx="4778342" cy="5389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ko-KR" sz="1200" dirty="0">
                <a:latin typeface="Calibri" panose="020F0502020204030204" pitchFamily="34" charset="0"/>
                <a:cs typeface="Calibri" panose="020F0502020204030204" pitchFamily="34" charset="0"/>
              </a:rPr>
              <a:t>Reference: https://github.com/tvandame/back-end-developer-interview-questions/blob/master/Translations/Korean/README_KR.md</a:t>
            </a:r>
            <a:endParaRPr lang="en-US" altLang="ko-KR"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900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4-0. Military resistance to Innovation</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Resistance to technology that might replace them can be quite intense in military</a:t>
            </a:r>
          </a:p>
          <a:p>
            <a:pPr lvl="1">
              <a:lnSpc>
                <a:spcPct val="114000"/>
              </a:lnSpc>
            </a:pPr>
            <a:r>
              <a:rPr lang="en-US" altLang="ko-KR" sz="1800" dirty="0">
                <a:latin typeface="Calibri" panose="020F0502020204030204" pitchFamily="34" charset="0"/>
                <a:cs typeface="Calibri" panose="020F0502020204030204" pitchFamily="34" charset="0"/>
              </a:rPr>
              <a:t>Changes to long-established strategic doctrines, battlefield tactics, or bureaucratic organizations</a:t>
            </a:r>
          </a:p>
          <a:p>
            <a:pPr>
              <a:lnSpc>
                <a:spcPct val="114000"/>
              </a:lnSpc>
            </a:pPr>
            <a:r>
              <a:rPr lang="en-US" altLang="ko-KR" sz="2200" dirty="0">
                <a:latin typeface="Calibri" panose="020F0502020204030204" pitchFamily="34" charset="0"/>
                <a:cs typeface="Calibri" panose="020F0502020204030204" pitchFamily="34" charset="0"/>
              </a:rPr>
              <a:t>Military advancement </a:t>
            </a:r>
          </a:p>
          <a:p>
            <a:pPr lvl="1">
              <a:lnSpc>
                <a:spcPct val="114000"/>
              </a:lnSpc>
            </a:pPr>
            <a:r>
              <a:rPr lang="en-US" altLang="ko-KR" sz="1800" dirty="0">
                <a:latin typeface="Calibri" panose="020F0502020204030204" pitchFamily="34" charset="0"/>
                <a:cs typeface="Calibri" panose="020F0502020204030204" pitchFamily="34" charset="0"/>
              </a:rPr>
              <a:t>Altering or reducing the dangers of combat, new technology can affect the prestige of particular assignments. </a:t>
            </a:r>
          </a:p>
          <a:p>
            <a:pPr>
              <a:lnSpc>
                <a:spcPct val="114000"/>
              </a:lnSpc>
            </a:pPr>
            <a:r>
              <a:rPr lang="en-US" altLang="ko-KR" sz="2200" dirty="0">
                <a:latin typeface="Calibri" panose="020F0502020204030204" pitchFamily="34" charset="0"/>
                <a:cs typeface="Calibri" panose="020F0502020204030204" pitchFamily="34" charset="0"/>
              </a:rPr>
              <a:t>Civilians can also slow military innovations. </a:t>
            </a:r>
          </a:p>
          <a:p>
            <a:pPr lvl="1">
              <a:lnSpc>
                <a:spcPct val="114000"/>
              </a:lnSpc>
            </a:pPr>
            <a:r>
              <a:rPr lang="en-US" altLang="ko-KR" sz="1800" dirty="0">
                <a:latin typeface="Calibri" panose="020F0502020204030204" pitchFamily="34" charset="0"/>
                <a:cs typeface="Calibri" panose="020F0502020204030204" pitchFamily="34" charset="0"/>
              </a:rPr>
              <a:t>Budget allocation, myriad organizational and political forces, provocative anti-war </a:t>
            </a:r>
          </a:p>
          <a:p>
            <a:pPr lvl="1">
              <a:lnSpc>
                <a:spcPct val="114000"/>
              </a:lnSpc>
            </a:pPr>
            <a:r>
              <a:rPr lang="en-US" altLang="ko-KR" sz="1800" dirty="0" err="1">
                <a:latin typeface="Calibri" panose="020F0502020204030204" pitchFamily="34" charset="0"/>
                <a:cs typeface="Calibri" panose="020F0502020204030204" pitchFamily="34" charset="0"/>
              </a:rPr>
              <a:t>e.g</a:t>
            </a:r>
            <a:r>
              <a:rPr lang="en-US" altLang="ko-KR" sz="1800" dirty="0">
                <a:latin typeface="Calibri" panose="020F0502020204030204" pitchFamily="34" charset="0"/>
                <a:cs typeface="Calibri" panose="020F0502020204030204" pitchFamily="34" charset="0"/>
              </a:rPr>
              <a:t>) ship construction, munitions acquisition, </a:t>
            </a:r>
            <a:r>
              <a:rPr lang="en-US" altLang="ko-KR" sz="1800" dirty="0">
                <a:solidFill>
                  <a:schemeClr val="accent5"/>
                </a:solidFill>
                <a:latin typeface="Calibri" panose="020F0502020204030204" pitchFamily="34" charset="0"/>
                <a:cs typeface="Calibri" panose="020F0502020204030204" pitchFamily="34" charset="0"/>
              </a:rPr>
              <a:t>Tomahawk cruise missiles</a:t>
            </a:r>
          </a:p>
          <a:p>
            <a:pPr>
              <a:lnSpc>
                <a:spcPct val="114000"/>
              </a:lnSpc>
            </a:pPr>
            <a:r>
              <a:rPr lang="en-US" altLang="ko-KR" sz="2200" dirty="0">
                <a:latin typeface="Calibri" panose="020F0502020204030204" pitchFamily="34" charset="0"/>
                <a:cs typeface="Calibri" panose="020F0502020204030204" pitchFamily="34" charset="0"/>
              </a:rPr>
              <a:t>Tomahawk cruise missiles</a:t>
            </a:r>
          </a:p>
          <a:p>
            <a:pPr lvl="1">
              <a:lnSpc>
                <a:spcPct val="114000"/>
              </a:lnSpc>
            </a:pPr>
            <a:r>
              <a:rPr lang="en-US" altLang="ko-KR" sz="1800" dirty="0">
                <a:latin typeface="Calibri" panose="020F0502020204030204" pitchFamily="34" charset="0"/>
                <a:cs typeface="Calibri" panose="020F0502020204030204" pitchFamily="34" charset="0"/>
              </a:rPr>
              <a:t>Delayed 30 </a:t>
            </a:r>
            <a:r>
              <a:rPr lang="en-US" altLang="ko-KR" sz="1800" dirty="0" err="1">
                <a:latin typeface="Calibri" panose="020F0502020204030204" pitchFamily="34" charset="0"/>
                <a:cs typeface="Calibri" panose="020F0502020204030204" pitchFamily="34" charset="0"/>
              </a:rPr>
              <a:t>yrs</a:t>
            </a:r>
            <a:endParaRPr lang="en-US" altLang="ko-KR" sz="1800" dirty="0">
              <a:latin typeface="Calibri" panose="020F0502020204030204" pitchFamily="34" charset="0"/>
              <a:cs typeface="Calibri" panose="020F0502020204030204" pitchFamily="34" charset="0"/>
            </a:endParaRPr>
          </a:p>
          <a:p>
            <a:pPr lvl="1">
              <a:lnSpc>
                <a:spcPct val="114000"/>
              </a:lnSpc>
            </a:pPr>
            <a:endParaRPr lang="en-US" altLang="ko-KR" sz="1800" dirty="0">
              <a:latin typeface="Calibri" panose="020F0502020204030204" pitchFamily="34" charset="0"/>
              <a:cs typeface="Calibri" panose="020F0502020204030204" pitchFamily="34" charset="0"/>
            </a:endParaRPr>
          </a:p>
          <a:p>
            <a:pPr lvl="1">
              <a:lnSpc>
                <a:spcPct val="114000"/>
              </a:lnSpc>
            </a:pPr>
            <a:endParaRPr lang="en-US" altLang="ko-KR" sz="18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969111"/>
          </a:xfrm>
          <a:prstGeom prst="rect">
            <a:avLst/>
          </a:prstGeom>
          <a:noFill/>
        </p:spPr>
        <p:txBody>
          <a:bodyPr vert="eaVert" wrap="none" rtlCol="0">
            <a:spAutoFit/>
          </a:bodyPr>
          <a:lstStyle/>
          <a:p>
            <a:r>
              <a:rPr lang="en-US" altLang="ko-KR" sz="1200" b="1" dirty="0">
                <a:solidFill>
                  <a:schemeClr val="bg1"/>
                </a:solidFill>
              </a:rPr>
              <a:t>Military cases</a:t>
            </a:r>
            <a:endParaRPr lang="ko-KR" altLang="en-US" sz="1200" b="1" dirty="0">
              <a:solidFill>
                <a:schemeClr val="bg1"/>
              </a:solidFill>
            </a:endParaRPr>
          </a:p>
        </p:txBody>
      </p:sp>
      <p:sp>
        <p:nvSpPr>
          <p:cNvPr id="8" name="Content Placeholder 2">
            <a:extLst>
              <a:ext uri="{FF2B5EF4-FFF2-40B4-BE49-F238E27FC236}">
                <a16:creationId xmlns:a16="http://schemas.microsoft.com/office/drawing/2014/main" id="{1C040B36-98BF-47EE-8DFC-D248EED0290C}"/>
              </a:ext>
            </a:extLst>
          </p:cNvPr>
          <p:cNvSpPr txBox="1">
            <a:spLocks/>
          </p:cNvSpPr>
          <p:nvPr/>
        </p:nvSpPr>
        <p:spPr>
          <a:xfrm>
            <a:off x="8397240" y="6284620"/>
            <a:ext cx="3856322" cy="538959"/>
          </a:xfrm>
          <a:prstGeom prst="rect">
            <a:avLst/>
          </a:prstGeom>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altLang="ko-KR" sz="1200" dirty="0">
                <a:latin typeface="Calibri" panose="020F0502020204030204" pitchFamily="34" charset="0"/>
                <a:cs typeface="Calibri" panose="020F0502020204030204" pitchFamily="34" charset="0"/>
              </a:rPr>
              <a:t>Tomahawk cruise missile,  launches from ships and submarines,</a:t>
            </a:r>
          </a:p>
          <a:p>
            <a:pPr marL="0" indent="0">
              <a:lnSpc>
                <a:spcPct val="110000"/>
              </a:lnSpc>
              <a:buNone/>
            </a:pPr>
            <a:r>
              <a:rPr lang="en-US" altLang="ko-KR" sz="1200" dirty="0">
                <a:latin typeface="Calibri" panose="020F0502020204030204" pitchFamily="34" charset="0"/>
                <a:cs typeface="Calibri" panose="020F0502020204030204" pitchFamily="34" charset="0"/>
              </a:rPr>
              <a:t>Manufactured by </a:t>
            </a:r>
            <a:r>
              <a:rPr lang="en-US" altLang="ko-KR" sz="1200" dirty="0" err="1">
                <a:latin typeface="Calibri" panose="020F0502020204030204" pitchFamily="34" charset="0"/>
                <a:cs typeface="Calibri" panose="020F0502020204030204" pitchFamily="34" charset="0"/>
              </a:rPr>
              <a:t>Ratheon</a:t>
            </a:r>
            <a:r>
              <a:rPr lang="en-US" altLang="ko-KR" sz="1200" dirty="0">
                <a:latin typeface="Calibri" panose="020F0502020204030204" pitchFamily="34" charset="0"/>
                <a:cs typeface="Calibri" panose="020F0502020204030204" pitchFamily="34" charset="0"/>
              </a:rPr>
              <a:t>  </a:t>
            </a:r>
            <a:endParaRPr lang="en-US" altLang="ko-KR" sz="1100" dirty="0">
              <a:latin typeface="Calibri" panose="020F0502020204030204" pitchFamily="34" charset="0"/>
              <a:cs typeface="Calibri" panose="020F0502020204030204" pitchFamily="34" charset="0"/>
            </a:endParaRPr>
          </a:p>
        </p:txBody>
      </p:sp>
      <p:pic>
        <p:nvPicPr>
          <p:cNvPr id="1028" name="Picture 4" descr="Navy confirms US missiles purchase">
            <a:extLst>
              <a:ext uri="{FF2B5EF4-FFF2-40B4-BE49-F238E27FC236}">
                <a16:creationId xmlns:a16="http://schemas.microsoft.com/office/drawing/2014/main" id="{63404737-6364-481B-9E72-45CA53B9F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630" y="4383177"/>
            <a:ext cx="2762250" cy="184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225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4-1. Case of Naval Missile</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6983730" cy="3657063"/>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Oppose from Aircraft community within Navy(1960s)</a:t>
            </a:r>
          </a:p>
          <a:p>
            <a:pPr lvl="1">
              <a:lnSpc>
                <a:spcPct val="114000"/>
              </a:lnSpc>
            </a:pPr>
            <a:r>
              <a:rPr lang="en-US" altLang="ko-KR" sz="1800" dirty="0">
                <a:latin typeface="Calibri" panose="020F0502020204030204" pitchFamily="34" charset="0"/>
                <a:cs typeface="Calibri" panose="020F0502020204030204" pitchFamily="34" charset="0"/>
                <a:sym typeface="Wingdings" panose="05000000000000000000" pitchFamily="2" charset="2"/>
              </a:rPr>
              <a:t>Pilots claimed manned aircraft fulfilled missions more efficiently </a:t>
            </a:r>
          </a:p>
          <a:p>
            <a:pPr lvl="1">
              <a:lnSpc>
                <a:spcPct val="114000"/>
              </a:lnSpc>
            </a:pPr>
            <a:r>
              <a:rPr lang="en-US" altLang="ko-KR" sz="1800" dirty="0">
                <a:latin typeface="Calibri" panose="020F0502020204030204" pitchFamily="34" charset="0"/>
                <a:cs typeface="Calibri" panose="020F0502020204030204" pitchFamily="34" charset="0"/>
                <a:sym typeface="Wingdings" panose="05000000000000000000" pitchFamily="2" charset="2"/>
              </a:rPr>
              <a:t>Harpoon </a:t>
            </a:r>
            <a:r>
              <a:rPr lang="en-US" altLang="ko-KR" sz="1800" dirty="0" err="1">
                <a:latin typeface="Calibri" panose="020F0502020204030204" pitchFamily="34" charset="0"/>
                <a:cs typeface="Calibri" panose="020F0502020204030204" pitchFamily="34" charset="0"/>
                <a:sym typeface="Wingdings" panose="05000000000000000000" pitchFamily="2" charset="2"/>
              </a:rPr>
              <a:t>antiship</a:t>
            </a:r>
            <a:r>
              <a:rPr lang="en-US" altLang="ko-KR" sz="1800" dirty="0">
                <a:latin typeface="Calibri" panose="020F0502020204030204" pitchFamily="34" charset="0"/>
                <a:cs typeface="Calibri" panose="020F0502020204030204" pitchFamily="34" charset="0"/>
                <a:sym typeface="Wingdings" panose="05000000000000000000" pitchFamily="2" charset="2"/>
              </a:rPr>
              <a:t> missile, possessed limited range (1977)</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969111"/>
          </a:xfrm>
          <a:prstGeom prst="rect">
            <a:avLst/>
          </a:prstGeom>
          <a:noFill/>
        </p:spPr>
        <p:txBody>
          <a:bodyPr vert="eaVert" wrap="none" rtlCol="0">
            <a:spAutoFit/>
          </a:bodyPr>
          <a:lstStyle/>
          <a:p>
            <a:r>
              <a:rPr lang="en-US" altLang="ko-KR" sz="1200" b="1" dirty="0">
                <a:solidFill>
                  <a:schemeClr val="bg1"/>
                </a:solidFill>
              </a:rPr>
              <a:t>Military cases</a:t>
            </a:r>
            <a:endParaRPr lang="ko-KR" altLang="en-US" sz="1200" b="1" dirty="0">
              <a:solidFill>
                <a:schemeClr val="bg1"/>
              </a:solidFill>
            </a:endParaRPr>
          </a:p>
        </p:txBody>
      </p:sp>
      <p:pic>
        <p:nvPicPr>
          <p:cNvPr id="2050" name="Picture 2" descr="https://www.naval-technology.com/wp-content/uploads/sites/15/2013/01/Image-1-Harpoon-Block-II-Missile.jpg">
            <a:extLst>
              <a:ext uri="{FF2B5EF4-FFF2-40B4-BE49-F238E27FC236}">
                <a16:creationId xmlns:a16="http://schemas.microsoft.com/office/drawing/2014/main" id="{CB8093DD-A7F6-4936-8D3E-AF5F494A71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02" r="12023" b="12347"/>
          <a:stretch/>
        </p:blipFill>
        <p:spPr bwMode="auto">
          <a:xfrm>
            <a:off x="4394199" y="2432962"/>
            <a:ext cx="2740597" cy="179032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CF7499E1-0F5C-4537-932F-BDC73149F567}"/>
              </a:ext>
            </a:extLst>
          </p:cNvPr>
          <p:cNvSpPr txBox="1">
            <a:spLocks/>
          </p:cNvSpPr>
          <p:nvPr/>
        </p:nvSpPr>
        <p:spPr>
          <a:xfrm>
            <a:off x="4394199" y="4223291"/>
            <a:ext cx="2590800" cy="5389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altLang="ko-KR" sz="1200" dirty="0">
                <a:latin typeface="Calibri" panose="020F0502020204030204" pitchFamily="34" charset="0"/>
                <a:cs typeface="Calibri" panose="020F0502020204030204" pitchFamily="34" charset="0"/>
              </a:rPr>
              <a:t>Harpoon </a:t>
            </a:r>
            <a:r>
              <a:rPr lang="en-US" altLang="ko-KR" sz="1200" dirty="0" err="1">
                <a:latin typeface="Calibri" panose="020F0502020204030204" pitchFamily="34" charset="0"/>
                <a:cs typeface="Calibri" panose="020F0502020204030204" pitchFamily="34" charset="0"/>
              </a:rPr>
              <a:t>antiship</a:t>
            </a:r>
            <a:r>
              <a:rPr lang="en-US" altLang="ko-KR" sz="1200" dirty="0">
                <a:latin typeface="Calibri" panose="020F0502020204030204" pitchFamily="34" charset="0"/>
                <a:cs typeface="Calibri" panose="020F0502020204030204" pitchFamily="34" charset="0"/>
              </a:rPr>
              <a:t> missile, launched from ship</a:t>
            </a:r>
            <a:endParaRPr lang="en-US" altLang="ko-KR" sz="1100" dirty="0">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52360703-2C94-4A83-9141-17C580D8F6DF}"/>
              </a:ext>
            </a:extLst>
          </p:cNvPr>
          <p:cNvSpPr txBox="1">
            <a:spLocks/>
          </p:cNvSpPr>
          <p:nvPr/>
        </p:nvSpPr>
        <p:spPr>
          <a:xfrm>
            <a:off x="1198111" y="4251369"/>
            <a:ext cx="2752262" cy="5389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altLang="ko-KR" sz="1200" dirty="0">
                <a:latin typeface="Calibri" panose="020F0502020204030204" pitchFamily="34" charset="0"/>
                <a:cs typeface="Calibri" panose="020F0502020204030204" pitchFamily="34" charset="0"/>
              </a:rPr>
              <a:t>ATM-85 Harpoon </a:t>
            </a:r>
            <a:r>
              <a:rPr lang="en-US" altLang="ko-KR" sz="1200" dirty="0" err="1">
                <a:latin typeface="Calibri" panose="020F0502020204030204" pitchFamily="34" charset="0"/>
                <a:cs typeface="Calibri" panose="020F0502020204030204" pitchFamily="34" charset="0"/>
              </a:rPr>
              <a:t>antiship</a:t>
            </a:r>
            <a:r>
              <a:rPr lang="en-US" altLang="ko-KR" sz="1200" dirty="0">
                <a:latin typeface="Calibri" panose="020F0502020204030204" pitchFamily="34" charset="0"/>
                <a:cs typeface="Calibri" panose="020F0502020204030204" pitchFamily="34" charset="0"/>
              </a:rPr>
              <a:t> missile on A-4 Skyhawk</a:t>
            </a:r>
            <a:endParaRPr lang="en-US" altLang="ko-KR" sz="1100" dirty="0">
              <a:latin typeface="Calibri" panose="020F0502020204030204" pitchFamily="34" charset="0"/>
              <a:cs typeface="Calibri" panose="020F0502020204030204" pitchFamily="34" charset="0"/>
            </a:endParaRPr>
          </a:p>
        </p:txBody>
      </p:sp>
      <p:pic>
        <p:nvPicPr>
          <p:cNvPr id="2054" name="Picture 6" descr="agm-84 harpoon ssm missile s-3 viking sea control squadron vs-33 36">
            <a:extLst>
              <a:ext uri="{FF2B5EF4-FFF2-40B4-BE49-F238E27FC236}">
                <a16:creationId xmlns:a16="http://schemas.microsoft.com/office/drawing/2014/main" id="{CB0E09BD-25E8-4180-9B45-88D8E490F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111" y="2432963"/>
            <a:ext cx="2947169" cy="17903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gm-84 harpoon ssm missile p-3c orion patrol aircraft 19">
            <a:extLst>
              <a:ext uri="{FF2B5EF4-FFF2-40B4-BE49-F238E27FC236}">
                <a16:creationId xmlns:a16="http://schemas.microsoft.com/office/drawing/2014/main" id="{F8EF0C34-959D-41BC-ADDD-C3B0937673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9946" y="1212111"/>
            <a:ext cx="2124543" cy="301116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7C59BFF9-2535-43D1-B5A6-7450EB008826}"/>
              </a:ext>
            </a:extLst>
          </p:cNvPr>
          <p:cNvSpPr txBox="1">
            <a:spLocks/>
          </p:cNvSpPr>
          <p:nvPr/>
        </p:nvSpPr>
        <p:spPr>
          <a:xfrm>
            <a:off x="9624489" y="3684315"/>
            <a:ext cx="1722755" cy="538959"/>
          </a:xfrm>
          <a:prstGeom prst="rect">
            <a:avLst/>
          </a:prstGeom>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altLang="ko-KR" sz="1200" dirty="0">
                <a:latin typeface="Calibri" panose="020F0502020204030204" pitchFamily="34" charset="0"/>
                <a:cs typeface="Calibri" panose="020F0502020204030204" pitchFamily="34" charset="0"/>
              </a:rPr>
              <a:t>P-3 Orion Patrol Aircraft </a:t>
            </a:r>
          </a:p>
          <a:p>
            <a:pPr marL="0" indent="0">
              <a:lnSpc>
                <a:spcPct val="110000"/>
              </a:lnSpc>
              <a:buNone/>
            </a:pPr>
            <a:r>
              <a:rPr lang="en-US" altLang="ko-KR" sz="1200" dirty="0">
                <a:latin typeface="Calibri" panose="020F0502020204030204" pitchFamily="34" charset="0"/>
                <a:cs typeface="Calibri" panose="020F0502020204030204" pitchFamily="34" charset="0"/>
              </a:rPr>
              <a:t>armed Harpoon missiles</a:t>
            </a:r>
            <a:endParaRPr lang="en-US" altLang="ko-KR" sz="1100" dirty="0">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5F7B26E4-851E-4F61-8480-A9E8B21F5CA7}"/>
              </a:ext>
            </a:extLst>
          </p:cNvPr>
          <p:cNvSpPr txBox="1">
            <a:spLocks/>
          </p:cNvSpPr>
          <p:nvPr/>
        </p:nvSpPr>
        <p:spPr>
          <a:xfrm>
            <a:off x="355600" y="4781587"/>
            <a:ext cx="10426700" cy="36570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altLang="ko-KR" sz="2200" dirty="0">
                <a:latin typeface="Calibri" panose="020F0502020204030204" pitchFamily="34" charset="0"/>
                <a:cs typeface="Calibri" panose="020F0502020204030204" pitchFamily="34" charset="0"/>
              </a:rPr>
              <a:t>Tomahawk cruise missile</a:t>
            </a:r>
          </a:p>
          <a:p>
            <a:pPr lvl="1">
              <a:lnSpc>
                <a:spcPct val="114000"/>
              </a:lnSpc>
            </a:pPr>
            <a:r>
              <a:rPr lang="en-US" altLang="ko-KR" sz="1800" dirty="0">
                <a:latin typeface="Calibri" panose="020F0502020204030204" pitchFamily="34" charset="0"/>
                <a:cs typeface="Calibri" panose="020F0502020204030204" pitchFamily="34" charset="0"/>
                <a:sym typeface="Wingdings" panose="05000000000000000000" pitchFamily="2" charset="2"/>
              </a:rPr>
              <a:t>Naval commanders continued to resist the weapon’s installation (1983)</a:t>
            </a:r>
          </a:p>
          <a:p>
            <a:pPr lvl="1">
              <a:lnSpc>
                <a:spcPct val="114000"/>
              </a:lnSpc>
            </a:pPr>
            <a:r>
              <a:rPr lang="en-US" altLang="ko-KR" sz="1800" dirty="0">
                <a:latin typeface="Calibri" panose="020F0502020204030204" pitchFamily="34" charset="0"/>
                <a:cs typeface="Calibri" panose="020F0502020204030204" pitchFamily="34" charset="0"/>
                <a:sym typeface="Wingdings" panose="05000000000000000000" pitchFamily="2" charset="2"/>
              </a:rPr>
              <a:t>Lack of control on new over-the-horizon missile, not able to recalled nor targeted by sight</a:t>
            </a:r>
          </a:p>
          <a:p>
            <a:pPr marL="457200" lvl="1" indent="0">
              <a:lnSpc>
                <a:spcPct val="114000"/>
              </a:lnSpc>
              <a:buNone/>
            </a:pPr>
            <a:r>
              <a:rPr lang="en-US" altLang="ko-KR" sz="1800" dirty="0">
                <a:latin typeface="Calibri" panose="020F0502020204030204" pitchFamily="34" charset="0"/>
                <a:cs typeface="Calibri" panose="020F0502020204030204" pitchFamily="34" charset="0"/>
                <a:sym typeface="Wingdings" panose="05000000000000000000" pitchFamily="2" charset="2"/>
              </a:rPr>
              <a:t> Request of Trustworthy</a:t>
            </a:r>
          </a:p>
        </p:txBody>
      </p:sp>
    </p:spTree>
    <p:extLst>
      <p:ext uri="{BB962C8B-B14F-4D97-AF65-F5344CB8AC3E}">
        <p14:creationId xmlns:p14="http://schemas.microsoft.com/office/powerpoint/2010/main" val="1254462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4-2. Military standardization &amp; qualification</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Trustworthiness of standardization &amp; qualification</a:t>
            </a:r>
            <a:endParaRPr lang="en-US" altLang="ko-KR" sz="1800" dirty="0">
              <a:latin typeface="Calibri" panose="020F0502020204030204" pitchFamily="34" charset="0"/>
              <a:cs typeface="Calibri" panose="020F0502020204030204" pitchFamily="34" charset="0"/>
            </a:endParaRPr>
          </a:p>
          <a:p>
            <a:pPr lvl="1">
              <a:lnSpc>
                <a:spcPct val="114000"/>
              </a:lnSpc>
            </a:pPr>
            <a:endParaRPr lang="en-US" altLang="ko-KR" sz="18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969111"/>
          </a:xfrm>
          <a:prstGeom prst="rect">
            <a:avLst/>
          </a:prstGeom>
          <a:noFill/>
        </p:spPr>
        <p:txBody>
          <a:bodyPr vert="eaVert" wrap="none" rtlCol="0">
            <a:spAutoFit/>
          </a:bodyPr>
          <a:lstStyle/>
          <a:p>
            <a:r>
              <a:rPr lang="en-US" altLang="ko-KR" sz="1200" b="1" dirty="0">
                <a:solidFill>
                  <a:schemeClr val="bg1"/>
                </a:solidFill>
              </a:rPr>
              <a:t>Military cases</a:t>
            </a:r>
            <a:endParaRPr lang="ko-KR" altLang="en-US" sz="1200" b="1" dirty="0">
              <a:solidFill>
                <a:schemeClr val="bg1"/>
              </a:solidFill>
            </a:endParaRPr>
          </a:p>
        </p:txBody>
      </p:sp>
      <p:pic>
        <p:nvPicPr>
          <p:cNvPr id="5" name="Picture 4">
            <a:extLst>
              <a:ext uri="{FF2B5EF4-FFF2-40B4-BE49-F238E27FC236}">
                <a16:creationId xmlns:a16="http://schemas.microsoft.com/office/drawing/2014/main" id="{87E94CAB-2783-4291-80A3-243060E7ACEB}"/>
              </a:ext>
            </a:extLst>
          </p:cNvPr>
          <p:cNvPicPr>
            <a:picLocks noChangeAspect="1"/>
          </p:cNvPicPr>
          <p:nvPr/>
        </p:nvPicPr>
        <p:blipFill>
          <a:blip r:embed="rId3"/>
          <a:stretch>
            <a:fillRect/>
          </a:stretch>
        </p:blipFill>
        <p:spPr>
          <a:xfrm>
            <a:off x="723488" y="1671405"/>
            <a:ext cx="5743987" cy="954243"/>
          </a:xfrm>
          <a:prstGeom prst="rect">
            <a:avLst/>
          </a:prstGeom>
        </p:spPr>
      </p:pic>
      <p:sp>
        <p:nvSpPr>
          <p:cNvPr id="10" name="Content Placeholder 2">
            <a:extLst>
              <a:ext uri="{FF2B5EF4-FFF2-40B4-BE49-F238E27FC236}">
                <a16:creationId xmlns:a16="http://schemas.microsoft.com/office/drawing/2014/main" id="{B8635092-160D-456A-A044-0868E24E1B69}"/>
              </a:ext>
            </a:extLst>
          </p:cNvPr>
          <p:cNvSpPr txBox="1">
            <a:spLocks/>
          </p:cNvSpPr>
          <p:nvPr/>
        </p:nvSpPr>
        <p:spPr>
          <a:xfrm>
            <a:off x="6852714" y="1671405"/>
            <a:ext cx="3481911" cy="376470"/>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altLang="ko-KR" sz="1800" dirty="0">
                <a:latin typeface="Calibri" panose="020F0502020204030204" pitchFamily="34" charset="0"/>
                <a:cs typeface="Calibri" panose="020F0502020204030204" pitchFamily="34" charset="0"/>
              </a:rPr>
              <a:t>MIL-STD-XXXX</a:t>
            </a:r>
            <a:endParaRPr lang="en-US" altLang="ko-KR" sz="16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F9A2FE8-BA4A-4566-B966-C155E6AC01D6}"/>
              </a:ext>
            </a:extLst>
          </p:cNvPr>
          <p:cNvPicPr>
            <a:picLocks noChangeAspect="1"/>
          </p:cNvPicPr>
          <p:nvPr/>
        </p:nvPicPr>
        <p:blipFill>
          <a:blip r:embed="rId4"/>
          <a:stretch>
            <a:fillRect/>
          </a:stretch>
        </p:blipFill>
        <p:spPr>
          <a:xfrm>
            <a:off x="723488" y="2815204"/>
            <a:ext cx="4195107" cy="3661795"/>
          </a:xfrm>
          <a:prstGeom prst="rect">
            <a:avLst/>
          </a:prstGeom>
        </p:spPr>
      </p:pic>
      <p:pic>
        <p:nvPicPr>
          <p:cNvPr id="11" name="Picture 10">
            <a:extLst>
              <a:ext uri="{FF2B5EF4-FFF2-40B4-BE49-F238E27FC236}">
                <a16:creationId xmlns:a16="http://schemas.microsoft.com/office/drawing/2014/main" id="{35C13C97-087A-43EB-AFD1-E256E8D1DBDC}"/>
              </a:ext>
            </a:extLst>
          </p:cNvPr>
          <p:cNvPicPr>
            <a:picLocks noChangeAspect="1"/>
          </p:cNvPicPr>
          <p:nvPr/>
        </p:nvPicPr>
        <p:blipFill>
          <a:blip r:embed="rId5"/>
          <a:stretch>
            <a:fillRect/>
          </a:stretch>
        </p:blipFill>
        <p:spPr>
          <a:xfrm>
            <a:off x="5115981" y="2800523"/>
            <a:ext cx="5123394" cy="3718850"/>
          </a:xfrm>
          <a:prstGeom prst="rect">
            <a:avLst/>
          </a:prstGeom>
        </p:spPr>
      </p:pic>
    </p:spTree>
    <p:extLst>
      <p:ext uri="{BB962C8B-B14F-4D97-AF65-F5344CB8AC3E}">
        <p14:creationId xmlns:p14="http://schemas.microsoft.com/office/powerpoint/2010/main" val="1128311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4-3. Meanwhile, in Korea</a:t>
            </a:r>
            <a:endParaRPr lang="ko-KR" altLang="en-US" sz="3200" b="1"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969111"/>
          </a:xfrm>
          <a:prstGeom prst="rect">
            <a:avLst/>
          </a:prstGeom>
          <a:noFill/>
        </p:spPr>
        <p:txBody>
          <a:bodyPr vert="eaVert" wrap="none" rtlCol="0">
            <a:spAutoFit/>
          </a:bodyPr>
          <a:lstStyle/>
          <a:p>
            <a:r>
              <a:rPr lang="en-US" altLang="ko-KR" sz="1200" b="1" dirty="0">
                <a:solidFill>
                  <a:schemeClr val="bg1"/>
                </a:solidFill>
              </a:rPr>
              <a:t>Military cases</a:t>
            </a:r>
            <a:endParaRPr lang="ko-KR" altLang="en-US" sz="1200" b="1" dirty="0">
              <a:solidFill>
                <a:schemeClr val="bg1"/>
              </a:solidFill>
            </a:endParaRPr>
          </a:p>
        </p:txBody>
      </p:sp>
      <p:pic>
        <p:nvPicPr>
          <p:cNvPr id="10" name="Picture 9">
            <a:extLst>
              <a:ext uri="{FF2B5EF4-FFF2-40B4-BE49-F238E27FC236}">
                <a16:creationId xmlns:a16="http://schemas.microsoft.com/office/drawing/2014/main" id="{F1050D9B-90DD-48B7-8E96-5E6619FDDAB4}"/>
              </a:ext>
            </a:extLst>
          </p:cNvPr>
          <p:cNvPicPr>
            <a:picLocks noChangeAspect="1"/>
          </p:cNvPicPr>
          <p:nvPr/>
        </p:nvPicPr>
        <p:blipFill>
          <a:blip r:embed="rId3"/>
          <a:stretch>
            <a:fillRect/>
          </a:stretch>
        </p:blipFill>
        <p:spPr>
          <a:xfrm>
            <a:off x="410773" y="1037681"/>
            <a:ext cx="5685227" cy="5144043"/>
          </a:xfrm>
          <a:prstGeom prst="rect">
            <a:avLst/>
          </a:prstGeom>
        </p:spPr>
      </p:pic>
      <p:sp>
        <p:nvSpPr>
          <p:cNvPr id="12" name="Content Placeholder 2">
            <a:extLst>
              <a:ext uri="{FF2B5EF4-FFF2-40B4-BE49-F238E27FC236}">
                <a16:creationId xmlns:a16="http://schemas.microsoft.com/office/drawing/2014/main" id="{176D15C3-FE58-44E1-B7B7-245B46D0C71A}"/>
              </a:ext>
            </a:extLst>
          </p:cNvPr>
          <p:cNvSpPr txBox="1">
            <a:spLocks/>
          </p:cNvSpPr>
          <p:nvPr/>
        </p:nvSpPr>
        <p:spPr>
          <a:xfrm>
            <a:off x="410773" y="6181724"/>
            <a:ext cx="3481911" cy="37647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ko-KR" altLang="en-US" sz="1200" dirty="0">
                <a:latin typeface="Calibri" panose="020F0502020204030204" pitchFamily="34" charset="0"/>
                <a:cs typeface="Calibri" panose="020F0502020204030204" pitchFamily="34" charset="0"/>
              </a:rPr>
              <a:t>국방기술진흥연구소</a:t>
            </a:r>
            <a:r>
              <a:rPr lang="en-US" altLang="ko-KR" sz="1200" dirty="0">
                <a:latin typeface="Calibri" panose="020F0502020204030204" pitchFamily="34" charset="0"/>
                <a:cs typeface="Calibri" panose="020F0502020204030204" pitchFamily="34" charset="0"/>
              </a:rPr>
              <a:t>, krit.re.kr</a:t>
            </a:r>
          </a:p>
        </p:txBody>
      </p:sp>
      <p:pic>
        <p:nvPicPr>
          <p:cNvPr id="11" name="Picture 10">
            <a:extLst>
              <a:ext uri="{FF2B5EF4-FFF2-40B4-BE49-F238E27FC236}">
                <a16:creationId xmlns:a16="http://schemas.microsoft.com/office/drawing/2014/main" id="{333BC601-1D62-4458-BC2D-1FFFD46539D2}"/>
              </a:ext>
            </a:extLst>
          </p:cNvPr>
          <p:cNvPicPr>
            <a:picLocks noChangeAspect="1"/>
          </p:cNvPicPr>
          <p:nvPr/>
        </p:nvPicPr>
        <p:blipFill>
          <a:blip r:embed="rId4"/>
          <a:stretch>
            <a:fillRect/>
          </a:stretch>
        </p:blipFill>
        <p:spPr>
          <a:xfrm>
            <a:off x="6366734" y="1104900"/>
            <a:ext cx="5685227" cy="4500569"/>
          </a:xfrm>
          <a:prstGeom prst="rect">
            <a:avLst/>
          </a:prstGeom>
        </p:spPr>
      </p:pic>
      <p:sp>
        <p:nvSpPr>
          <p:cNvPr id="14" name="Content Placeholder 2">
            <a:extLst>
              <a:ext uri="{FF2B5EF4-FFF2-40B4-BE49-F238E27FC236}">
                <a16:creationId xmlns:a16="http://schemas.microsoft.com/office/drawing/2014/main" id="{71AADF3A-C16C-4AC4-9EF5-0CE8204CBAF4}"/>
              </a:ext>
            </a:extLst>
          </p:cNvPr>
          <p:cNvSpPr txBox="1">
            <a:spLocks/>
          </p:cNvSpPr>
          <p:nvPr/>
        </p:nvSpPr>
        <p:spPr>
          <a:xfrm>
            <a:off x="6328973" y="5686425"/>
            <a:ext cx="5685227" cy="871725"/>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altLang="ko-KR" sz="1800" dirty="0">
                <a:latin typeface="Calibri" panose="020F0502020204030204" pitchFamily="34" charset="0"/>
                <a:cs typeface="Calibri" panose="020F0502020204030204" pitchFamily="34" charset="0"/>
              </a:rPr>
              <a:t>Government as a innovation initiative is ongoing project on military systems</a:t>
            </a:r>
            <a:endParaRPr lang="en-US" altLang="ko-KR" sz="1600" dirty="0">
              <a:latin typeface="Calibri" panose="020F0502020204030204"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5E13C43D-2A17-4F5C-9A29-1F942BA8333D}"/>
              </a:ext>
            </a:extLst>
          </p:cNvPr>
          <p:cNvSpPr/>
          <p:nvPr/>
        </p:nvSpPr>
        <p:spPr>
          <a:xfrm>
            <a:off x="537882" y="3783944"/>
            <a:ext cx="405093" cy="197505"/>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ectangle: Rounded Corners 15">
            <a:extLst>
              <a:ext uri="{FF2B5EF4-FFF2-40B4-BE49-F238E27FC236}">
                <a16:creationId xmlns:a16="http://schemas.microsoft.com/office/drawing/2014/main" id="{A5546A34-6BBB-48EE-B51D-0FE22AD5BFA4}"/>
              </a:ext>
            </a:extLst>
          </p:cNvPr>
          <p:cNvSpPr/>
          <p:nvPr/>
        </p:nvSpPr>
        <p:spPr>
          <a:xfrm>
            <a:off x="467923" y="5174594"/>
            <a:ext cx="475052" cy="340381"/>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ectangle: Rounded Corners 16">
            <a:extLst>
              <a:ext uri="{FF2B5EF4-FFF2-40B4-BE49-F238E27FC236}">
                <a16:creationId xmlns:a16="http://schemas.microsoft.com/office/drawing/2014/main" id="{D4534562-C038-4F9A-891C-3A772894A967}"/>
              </a:ext>
            </a:extLst>
          </p:cNvPr>
          <p:cNvSpPr/>
          <p:nvPr/>
        </p:nvSpPr>
        <p:spPr>
          <a:xfrm>
            <a:off x="6366734" y="1040201"/>
            <a:ext cx="910366" cy="340381"/>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Rectangle: Rounded Corners 17">
            <a:extLst>
              <a:ext uri="{FF2B5EF4-FFF2-40B4-BE49-F238E27FC236}">
                <a16:creationId xmlns:a16="http://schemas.microsoft.com/office/drawing/2014/main" id="{2430D532-9920-4B2A-8BF2-713EB669E1D1}"/>
              </a:ext>
            </a:extLst>
          </p:cNvPr>
          <p:cNvSpPr/>
          <p:nvPr/>
        </p:nvSpPr>
        <p:spPr>
          <a:xfrm>
            <a:off x="6404834" y="4088744"/>
            <a:ext cx="1138966" cy="264181"/>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ectangle: Rounded Corners 18">
            <a:extLst>
              <a:ext uri="{FF2B5EF4-FFF2-40B4-BE49-F238E27FC236}">
                <a16:creationId xmlns:a16="http://schemas.microsoft.com/office/drawing/2014/main" id="{79716D28-D7BC-444F-8666-2DD46D06CB15}"/>
              </a:ext>
            </a:extLst>
          </p:cNvPr>
          <p:cNvSpPr/>
          <p:nvPr/>
        </p:nvSpPr>
        <p:spPr>
          <a:xfrm>
            <a:off x="355600" y="1002644"/>
            <a:ext cx="910366" cy="340381"/>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4555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5. Conclusion</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000" dirty="0">
                <a:latin typeface="Calibri" panose="020F0502020204030204" pitchFamily="34" charset="0"/>
                <a:cs typeface="Calibri" panose="020F0502020204030204" pitchFamily="34" charset="0"/>
              </a:rPr>
              <a:t>S&amp;T progress creates winners and losers, and the losers can resort to politics to obstruct innovations that threaten their interests. </a:t>
            </a:r>
          </a:p>
          <a:p>
            <a:pPr>
              <a:lnSpc>
                <a:spcPct val="114000"/>
              </a:lnSpc>
            </a:pPr>
            <a:endParaRPr lang="en-US" altLang="ko-KR" sz="2000" dirty="0">
              <a:latin typeface="Calibri" panose="020F0502020204030204" pitchFamily="34" charset="0"/>
              <a:cs typeface="Calibri" panose="020F0502020204030204" pitchFamily="34" charset="0"/>
            </a:endParaRPr>
          </a:p>
          <a:p>
            <a:pPr marL="0" indent="0">
              <a:lnSpc>
                <a:spcPct val="114000"/>
              </a:lnSpc>
              <a:buNone/>
            </a:pPr>
            <a:endParaRPr lang="en-US" altLang="ko-KR" sz="2000" dirty="0">
              <a:latin typeface="Calibri" panose="020F0502020204030204" pitchFamily="34" charset="0"/>
              <a:cs typeface="Calibri" panose="020F0502020204030204" pitchFamily="34" charset="0"/>
            </a:endParaRPr>
          </a:p>
          <a:p>
            <a:pPr>
              <a:lnSpc>
                <a:spcPct val="114000"/>
              </a:lnSpc>
            </a:pPr>
            <a:r>
              <a:rPr lang="en-US" altLang="ko-KR" sz="2000" dirty="0">
                <a:latin typeface="Calibri" panose="020F0502020204030204" pitchFamily="34" charset="0"/>
                <a:cs typeface="Calibri" panose="020F0502020204030204" pitchFamily="34" charset="0"/>
              </a:rPr>
              <a:t>Government is rarely a neutral observer in these upheavals but rather is pursued by both sides in the hope of gaining policy advantages in their mortal conflict</a:t>
            </a:r>
          </a:p>
          <a:p>
            <a:pPr>
              <a:lnSpc>
                <a:spcPct val="114000"/>
              </a:lnSpc>
            </a:pPr>
            <a:r>
              <a:rPr lang="en-US" altLang="ko-KR" sz="2000" dirty="0">
                <a:latin typeface="Calibri" panose="020F0502020204030204" pitchFamily="34" charset="0"/>
                <a:cs typeface="Calibri" panose="020F0502020204030204" pitchFamily="34" charset="0"/>
              </a:rPr>
              <a:t>Political opposition to the “</a:t>
            </a:r>
            <a:r>
              <a:rPr lang="en-US" altLang="ko-KR" sz="2000" i="1" dirty="0">
                <a:latin typeface="Calibri" panose="020F0502020204030204" pitchFamily="34" charset="0"/>
                <a:cs typeface="Calibri" panose="020F0502020204030204" pitchFamily="34" charset="0"/>
              </a:rPr>
              <a:t>creative destruction</a:t>
            </a:r>
            <a:r>
              <a:rPr lang="en-US" altLang="ko-KR" sz="2000" dirty="0">
                <a:latin typeface="Calibri" panose="020F0502020204030204" pitchFamily="34" charset="0"/>
                <a:cs typeface="Calibri" panose="020F0502020204030204" pitchFamily="34" charset="0"/>
              </a:rPr>
              <a:t>” aspects of innovation helps to explain why some countries are better at S&amp;T than others. </a:t>
            </a:r>
          </a:p>
          <a:p>
            <a:pPr lvl="1">
              <a:lnSpc>
                <a:spcPct val="114000"/>
              </a:lnSpc>
            </a:pPr>
            <a:r>
              <a:rPr lang="en-US" altLang="ko-KR" sz="1800" dirty="0">
                <a:latin typeface="Calibri" panose="020F0502020204030204" pitchFamily="34" charset="0"/>
                <a:cs typeface="Calibri" panose="020F0502020204030204" pitchFamily="34" charset="0"/>
              </a:rPr>
              <a:t>Political opposition lowers the incentives to innovate</a:t>
            </a:r>
          </a:p>
          <a:p>
            <a:pPr>
              <a:lnSpc>
                <a:spcPct val="114000"/>
              </a:lnSpc>
            </a:pPr>
            <a:endParaRPr lang="en-US" altLang="ko-KR" sz="1800" dirty="0">
              <a:latin typeface="Calibri" panose="020F0502020204030204" pitchFamily="34" charset="0"/>
              <a:cs typeface="Calibri" panose="020F0502020204030204" pitchFamily="34" charset="0"/>
            </a:endParaRPr>
          </a:p>
          <a:p>
            <a:pPr lvl="1">
              <a:lnSpc>
                <a:spcPct val="114000"/>
              </a:lnSpc>
            </a:pPr>
            <a:endParaRPr lang="en-US" altLang="ko-KR" sz="18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2920800"/>
          </a:xfrm>
          <a:prstGeom prst="rect">
            <a:avLst/>
          </a:prstGeom>
          <a:noFill/>
        </p:spPr>
        <p:txBody>
          <a:bodyPr vert="eaVert" wrap="none" rtlCol="0">
            <a:spAutoFit/>
          </a:bodyPr>
          <a:lstStyle/>
          <a:p>
            <a:r>
              <a:rPr lang="en-US" altLang="ko-KR" sz="1200" b="1" dirty="0">
                <a:solidFill>
                  <a:schemeClr val="bg1"/>
                </a:solidFill>
              </a:rPr>
              <a:t>Technological Losers and Political Resistance</a:t>
            </a:r>
            <a:endParaRPr lang="ko-KR" altLang="en-US" sz="1200" b="1" dirty="0">
              <a:solidFill>
                <a:schemeClr val="bg1"/>
              </a:solidFill>
            </a:endParaRPr>
          </a:p>
        </p:txBody>
      </p:sp>
      <p:sp>
        <p:nvSpPr>
          <p:cNvPr id="8" name="Rectangle 7">
            <a:extLst>
              <a:ext uri="{FF2B5EF4-FFF2-40B4-BE49-F238E27FC236}">
                <a16:creationId xmlns:a16="http://schemas.microsoft.com/office/drawing/2014/main" id="{8B3022C1-5D87-4CF7-B3C5-9EB3D2707ECA}"/>
              </a:ext>
            </a:extLst>
          </p:cNvPr>
          <p:cNvSpPr/>
          <p:nvPr/>
        </p:nvSpPr>
        <p:spPr>
          <a:xfrm>
            <a:off x="601980" y="1940450"/>
            <a:ext cx="8990330" cy="8889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1">
              <a:lnSpc>
                <a:spcPct val="114000"/>
              </a:lnSpc>
            </a:pPr>
            <a:r>
              <a:rPr lang="en-US" altLang="ko-KR" dirty="0">
                <a:solidFill>
                  <a:schemeClr val="tx1"/>
                </a:solidFill>
                <a:latin typeface="Calibri" panose="020F0502020204030204" pitchFamily="34" charset="0"/>
                <a:cs typeface="Calibri" panose="020F0502020204030204" pitchFamily="34" charset="0"/>
              </a:rPr>
              <a:t>“Every innovation is born into an uncongenial society, has few friends and many enemies, and only the hardiest and luckiest survive” – Cyril Smith, historian</a:t>
            </a:r>
          </a:p>
        </p:txBody>
      </p:sp>
    </p:spTree>
    <p:extLst>
      <p:ext uri="{BB962C8B-B14F-4D97-AF65-F5344CB8AC3E}">
        <p14:creationId xmlns:p14="http://schemas.microsoft.com/office/powerpoint/2010/main" val="233366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Opening Question</a:t>
            </a:r>
            <a:endParaRPr lang="ko-KR" altLang="en-US" sz="3200" b="1"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pic>
        <p:nvPicPr>
          <p:cNvPr id="9" name="Picture 8">
            <a:extLst>
              <a:ext uri="{FF2B5EF4-FFF2-40B4-BE49-F238E27FC236}">
                <a16:creationId xmlns:a16="http://schemas.microsoft.com/office/drawing/2014/main" id="{C72478A6-8EBE-4208-9CC5-B293FEA4021E}"/>
              </a:ext>
            </a:extLst>
          </p:cNvPr>
          <p:cNvPicPr>
            <a:picLocks noChangeAspect="1"/>
          </p:cNvPicPr>
          <p:nvPr/>
        </p:nvPicPr>
        <p:blipFill>
          <a:blip r:embed="rId3"/>
          <a:stretch>
            <a:fillRect/>
          </a:stretch>
        </p:blipFill>
        <p:spPr>
          <a:xfrm>
            <a:off x="459290" y="918387"/>
            <a:ext cx="8527394" cy="5768212"/>
          </a:xfrm>
          <a:prstGeom prst="rect">
            <a:avLst/>
          </a:prstGeom>
        </p:spPr>
      </p:pic>
      <p:sp>
        <p:nvSpPr>
          <p:cNvPr id="10" name="Rectangle 9">
            <a:extLst>
              <a:ext uri="{FF2B5EF4-FFF2-40B4-BE49-F238E27FC236}">
                <a16:creationId xmlns:a16="http://schemas.microsoft.com/office/drawing/2014/main" id="{DA155889-8A83-4D83-A856-056CB960C037}"/>
              </a:ext>
            </a:extLst>
          </p:cNvPr>
          <p:cNvSpPr/>
          <p:nvPr/>
        </p:nvSpPr>
        <p:spPr>
          <a:xfrm>
            <a:off x="9069575" y="6040268"/>
            <a:ext cx="3066352" cy="646331"/>
          </a:xfrm>
          <a:prstGeom prst="rect">
            <a:avLst/>
          </a:prstGeom>
        </p:spPr>
        <p:txBody>
          <a:bodyPr wrap="none">
            <a:spAutoFit/>
          </a:bodyPr>
          <a:lstStyle/>
          <a:p>
            <a:r>
              <a:rPr lang="en-US" altLang="ko-KR" dirty="0"/>
              <a:t>Answered by </a:t>
            </a:r>
            <a:r>
              <a:rPr lang="en-US" altLang="ko-KR" dirty="0" err="1"/>
              <a:t>ChatGPT</a:t>
            </a:r>
            <a:endParaRPr lang="en-US" altLang="ko-KR" dirty="0"/>
          </a:p>
          <a:p>
            <a:r>
              <a:rPr lang="ko-KR" altLang="en-US" dirty="0"/>
              <a:t>https://chat.openai.com/chat</a:t>
            </a:r>
          </a:p>
        </p:txBody>
      </p:sp>
    </p:spTree>
    <p:extLst>
      <p:ext uri="{BB962C8B-B14F-4D97-AF65-F5344CB8AC3E}">
        <p14:creationId xmlns:p14="http://schemas.microsoft.com/office/powerpoint/2010/main" val="215528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1. Cardwell’s Law</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8910521" cy="3838288"/>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Donald Cardwell (1970s)</a:t>
            </a:r>
          </a:p>
          <a:p>
            <a:pPr lvl="1">
              <a:lnSpc>
                <a:spcPct val="114000"/>
              </a:lnSpc>
            </a:pPr>
            <a:r>
              <a:rPr lang="en-US" altLang="ko-KR" sz="2200" dirty="0">
                <a:latin typeface="Calibri" panose="020F0502020204030204" pitchFamily="34" charset="0"/>
                <a:cs typeface="Calibri" panose="020F0502020204030204" pitchFamily="34" charset="0"/>
              </a:rPr>
              <a:t>British historian, set out to identify the main turning points in the history of western technology. </a:t>
            </a:r>
          </a:p>
          <a:p>
            <a:pPr lvl="1">
              <a:lnSpc>
                <a:spcPct val="114000"/>
              </a:lnSpc>
            </a:pPr>
            <a:r>
              <a:rPr lang="en-US" altLang="ko-KR" sz="2200" dirty="0">
                <a:latin typeface="Calibri" panose="020F0502020204030204" pitchFamily="34" charset="0"/>
                <a:cs typeface="Calibri" panose="020F0502020204030204" pitchFamily="34" charset="0"/>
              </a:rPr>
              <a:t>Surveyed over a years of developments in science and technology, cataloging what many consider to be the most important discoveries and inventions in human history. </a:t>
            </a:r>
          </a:p>
          <a:p>
            <a:pPr lvl="1">
              <a:lnSpc>
                <a:spcPct val="114000"/>
              </a:lnSpc>
            </a:pPr>
            <a:r>
              <a:rPr lang="en-US" altLang="ko-KR" sz="2200" dirty="0">
                <a:latin typeface="Calibri" panose="020F0502020204030204" pitchFamily="34" charset="0"/>
                <a:cs typeface="Calibri" panose="020F0502020204030204" pitchFamily="34" charset="0"/>
                <a:sym typeface="Wingdings" panose="05000000000000000000" pitchFamily="2" charset="2"/>
              </a:rPr>
              <a:t>Simple observation: </a:t>
            </a:r>
            <a:r>
              <a:rPr lang="en-US" altLang="ko-KR" sz="2200" b="1" i="1" dirty="0">
                <a:solidFill>
                  <a:schemeClr val="accent5"/>
                </a:solidFill>
                <a:latin typeface="Calibri" panose="020F0502020204030204" pitchFamily="34" charset="0"/>
                <a:cs typeface="Calibri" panose="020F0502020204030204" pitchFamily="34" charset="0"/>
                <a:sym typeface="Wingdings" panose="05000000000000000000" pitchFamily="2" charset="2"/>
              </a:rPr>
              <a:t>Nationality should not matter</a:t>
            </a:r>
            <a:endParaRPr lang="en-US" altLang="ko-KR" sz="2200" i="1" dirty="0">
              <a:latin typeface="Calibri" panose="020F0502020204030204" pitchFamily="34" charset="0"/>
              <a:cs typeface="Calibri" panose="020F0502020204030204" pitchFamily="34" charset="0"/>
            </a:endParaRPr>
          </a:p>
          <a:p>
            <a:pPr lvl="1">
              <a:lnSpc>
                <a:spcPct val="114000"/>
              </a:lnSpc>
            </a:pPr>
            <a:endParaRPr lang="en-US" altLang="ko-KR" sz="22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CA6081B-AD2D-48A5-9CBE-47724B9EDC8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
        <p:nvSpPr>
          <p:cNvPr id="4" name="Rectangle 3">
            <a:extLst>
              <a:ext uri="{FF2B5EF4-FFF2-40B4-BE49-F238E27FC236}">
                <a16:creationId xmlns:a16="http://schemas.microsoft.com/office/drawing/2014/main" id="{3244CF67-E006-4D96-ACE1-BDF68F2EA1F7}"/>
              </a:ext>
            </a:extLst>
          </p:cNvPr>
          <p:cNvSpPr/>
          <p:nvPr/>
        </p:nvSpPr>
        <p:spPr>
          <a:xfrm>
            <a:off x="386815" y="4780083"/>
            <a:ext cx="8990330" cy="15139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solidFill>
                  <a:schemeClr val="tx1"/>
                </a:solidFill>
                <a:latin typeface="Calibri" panose="020F0502020204030204" pitchFamily="34" charset="0"/>
                <a:cs typeface="Calibri" panose="020F0502020204030204" pitchFamily="34" charset="0"/>
              </a:rPr>
              <a:t>“No nation has been very creative for more than an historically short</a:t>
            </a:r>
          </a:p>
          <a:p>
            <a:pPr algn="ctr"/>
            <a:r>
              <a:rPr lang="en-US" altLang="ko-KR" dirty="0">
                <a:solidFill>
                  <a:schemeClr val="tx1"/>
                </a:solidFill>
                <a:latin typeface="Calibri" panose="020F0502020204030204" pitchFamily="34" charset="0"/>
                <a:cs typeface="Calibri" panose="020F0502020204030204" pitchFamily="34" charset="0"/>
              </a:rPr>
              <a:t>period. Fortunately as each leader has flagged there has always been, up</a:t>
            </a:r>
          </a:p>
          <a:p>
            <a:pPr algn="ctr"/>
            <a:r>
              <a:rPr lang="en-US" altLang="ko-KR" dirty="0">
                <a:solidFill>
                  <a:schemeClr val="tx1"/>
                </a:solidFill>
                <a:latin typeface="Calibri" panose="020F0502020204030204" pitchFamily="34" charset="0"/>
                <a:cs typeface="Calibri" panose="020F0502020204030204" pitchFamily="34" charset="0"/>
              </a:rPr>
              <a:t>to now, a nation or nations to take over the torch.” – Donald Cardwell (British historian)</a:t>
            </a:r>
          </a:p>
        </p:txBody>
      </p:sp>
      <p:pic>
        <p:nvPicPr>
          <p:cNvPr id="5" name="Picture 4">
            <a:extLst>
              <a:ext uri="{FF2B5EF4-FFF2-40B4-BE49-F238E27FC236}">
                <a16:creationId xmlns:a16="http://schemas.microsoft.com/office/drawing/2014/main" id="{4BF7E2AD-2755-4752-AEE3-245DD5AC73BE}"/>
              </a:ext>
            </a:extLst>
          </p:cNvPr>
          <p:cNvPicPr>
            <a:picLocks noChangeAspect="1"/>
          </p:cNvPicPr>
          <p:nvPr/>
        </p:nvPicPr>
        <p:blipFill>
          <a:blip r:embed="rId2"/>
          <a:stretch>
            <a:fillRect/>
          </a:stretch>
        </p:blipFill>
        <p:spPr>
          <a:xfrm>
            <a:off x="9433007" y="1036374"/>
            <a:ext cx="2562583" cy="3334215"/>
          </a:xfrm>
          <a:prstGeom prst="rect">
            <a:avLst/>
          </a:prstGeom>
        </p:spPr>
      </p:pic>
      <p:sp>
        <p:nvSpPr>
          <p:cNvPr id="14" name="TextBox 13">
            <a:extLst>
              <a:ext uri="{FF2B5EF4-FFF2-40B4-BE49-F238E27FC236}">
                <a16:creationId xmlns:a16="http://schemas.microsoft.com/office/drawing/2014/main" id="{25217142-7282-46DB-B6D7-BCD69FE7B7ED}"/>
              </a:ext>
            </a:extLst>
          </p:cNvPr>
          <p:cNvSpPr txBox="1"/>
          <p:nvPr/>
        </p:nvSpPr>
        <p:spPr>
          <a:xfrm>
            <a:off x="9433007" y="4410751"/>
            <a:ext cx="2562583" cy="646331"/>
          </a:xfrm>
          <a:prstGeom prst="rect">
            <a:avLst/>
          </a:prstGeom>
          <a:noFill/>
        </p:spPr>
        <p:txBody>
          <a:bodyPr wrap="square" rtlCol="0">
            <a:spAutoFit/>
          </a:bodyPr>
          <a:lstStyle/>
          <a:p>
            <a:pPr algn="ctr"/>
            <a:r>
              <a:rPr lang="en-US" altLang="ko-KR" b="1" dirty="0"/>
              <a:t>Donald Cardwell</a:t>
            </a:r>
          </a:p>
          <a:p>
            <a:pPr algn="ctr"/>
            <a:r>
              <a:rPr lang="en-US" altLang="ko-KR" b="1" dirty="0"/>
              <a:t>(1919 – 1998)</a:t>
            </a:r>
            <a:endParaRPr lang="ko-KR" altLang="en-US" b="1" dirty="0"/>
          </a:p>
        </p:txBody>
      </p:sp>
    </p:spTree>
    <p:extLst>
      <p:ext uri="{BB962C8B-B14F-4D97-AF65-F5344CB8AC3E}">
        <p14:creationId xmlns:p14="http://schemas.microsoft.com/office/powerpoint/2010/main" val="137902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1. Cardwell’s Law</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Autofit/>
          </a:bodyPr>
          <a:lstStyle/>
          <a:p>
            <a:pPr>
              <a:lnSpc>
                <a:spcPct val="114000"/>
              </a:lnSpc>
            </a:pPr>
            <a:r>
              <a:rPr lang="en-US" altLang="ko-KR" sz="2200" b="1" dirty="0">
                <a:solidFill>
                  <a:schemeClr val="accent3"/>
                </a:solidFill>
                <a:latin typeface="Calibri" panose="020F0502020204030204" pitchFamily="34" charset="0"/>
                <a:cs typeface="Calibri" panose="020F0502020204030204" pitchFamily="34" charset="0"/>
              </a:rPr>
              <a:t>National disparities</a:t>
            </a:r>
            <a:r>
              <a:rPr lang="en-US" altLang="ko-KR" sz="2200" dirty="0">
                <a:latin typeface="Calibri" panose="020F0502020204030204" pitchFamily="34" charset="0"/>
                <a:cs typeface="Calibri" panose="020F0502020204030204" pitchFamily="34" charset="0"/>
              </a:rPr>
              <a:t> in innovation</a:t>
            </a:r>
          </a:p>
          <a:p>
            <a:pPr>
              <a:lnSpc>
                <a:spcPct val="114000"/>
              </a:lnSpc>
            </a:pPr>
            <a:r>
              <a:rPr lang="en-US" altLang="ko-KR" sz="2200" dirty="0">
                <a:latin typeface="Calibri" panose="020F0502020204030204" pitchFamily="34" charset="0"/>
                <a:cs typeface="Calibri" panose="020F0502020204030204" pitchFamily="34" charset="0"/>
              </a:rPr>
              <a:t>How easy it has become to innovate</a:t>
            </a:r>
          </a:p>
          <a:p>
            <a:pPr lvl="1">
              <a:lnSpc>
                <a:spcPct val="114000"/>
              </a:lnSpc>
            </a:pPr>
            <a:r>
              <a:rPr lang="en-US" altLang="ko-KR" sz="2200" dirty="0">
                <a:latin typeface="Calibri" panose="020F0502020204030204" pitchFamily="34" charset="0"/>
                <a:cs typeface="Calibri" panose="020F0502020204030204" pitchFamily="34" charset="0"/>
              </a:rPr>
              <a:t>Globalization: Capital, equipment worldwide</a:t>
            </a:r>
          </a:p>
          <a:p>
            <a:pPr lvl="1">
              <a:lnSpc>
                <a:spcPct val="114000"/>
              </a:lnSpc>
            </a:pPr>
            <a:r>
              <a:rPr lang="en-US" altLang="ko-KR" sz="2200" dirty="0">
                <a:latin typeface="Calibri" panose="020F0502020204030204" pitchFamily="34" charset="0"/>
                <a:cs typeface="Calibri" panose="020F0502020204030204" pitchFamily="34" charset="0"/>
              </a:rPr>
              <a:t>Transportation: People can move with low cost</a:t>
            </a:r>
          </a:p>
          <a:p>
            <a:pPr lvl="1">
              <a:lnSpc>
                <a:spcPct val="114000"/>
              </a:lnSpc>
            </a:pPr>
            <a:r>
              <a:rPr lang="en-US" altLang="ko-KR" sz="2200" dirty="0">
                <a:latin typeface="Calibri" panose="020F0502020204030204" pitchFamily="34" charset="0"/>
                <a:cs typeface="Calibri" panose="020F0502020204030204" pitchFamily="34" charset="0"/>
              </a:rPr>
              <a:t>Communication: Scientific knowledge and technical information are easier to transmit internationally</a:t>
            </a:r>
          </a:p>
          <a:p>
            <a:pPr lvl="1">
              <a:lnSpc>
                <a:spcPct val="114000"/>
              </a:lnSpc>
            </a:pPr>
            <a:endParaRPr lang="en-US" altLang="ko-KR" sz="2200" dirty="0">
              <a:latin typeface="Calibri" panose="020F0502020204030204" pitchFamily="34" charset="0"/>
              <a:cs typeface="Calibri" panose="020F0502020204030204" pitchFamily="34" charset="0"/>
            </a:endParaRPr>
          </a:p>
          <a:p>
            <a:pPr>
              <a:lnSpc>
                <a:spcPct val="114000"/>
              </a:lnSpc>
            </a:pPr>
            <a:r>
              <a:rPr lang="en-US" altLang="ko-KR" sz="2200" dirty="0">
                <a:latin typeface="Calibri" panose="020F0502020204030204" pitchFamily="34" charset="0"/>
                <a:cs typeface="Calibri" panose="020F0502020204030204" pitchFamily="34" charset="0"/>
              </a:rPr>
              <a:t>Then, why are some countries better than others at science and technology? </a:t>
            </a:r>
          </a:p>
          <a:p>
            <a:pPr lvl="1">
              <a:lnSpc>
                <a:spcPct val="114000"/>
              </a:lnSpc>
            </a:pPr>
            <a:r>
              <a:rPr lang="en-US" altLang="ko-KR" sz="2200" dirty="0">
                <a:latin typeface="Calibri" panose="020F0502020204030204" pitchFamily="34" charset="0"/>
                <a:cs typeface="Calibri" panose="020F0502020204030204" pitchFamily="34" charset="0"/>
              </a:rPr>
              <a:t>Why some countries succeed at S&amp;T while others fail</a:t>
            </a:r>
          </a:p>
          <a:p>
            <a:pPr lvl="1">
              <a:lnSpc>
                <a:spcPct val="114000"/>
              </a:lnSpc>
            </a:pPr>
            <a:r>
              <a:rPr lang="en-US" altLang="ko-KR" sz="2200" dirty="0">
                <a:latin typeface="Calibri" panose="020F0502020204030204" pitchFamily="34" charset="0"/>
                <a:cs typeface="Calibri" panose="020F0502020204030204" pitchFamily="34" charset="0"/>
              </a:rPr>
              <a:t>Why national S&amp;T success tends not to last long</a:t>
            </a:r>
          </a:p>
          <a:p>
            <a:pPr marL="457200" lvl="1" indent="0">
              <a:lnSpc>
                <a:spcPct val="114000"/>
              </a:lnSpc>
              <a:buNone/>
            </a:pPr>
            <a:r>
              <a:rPr lang="en-US" altLang="ko-KR" sz="2200" dirty="0">
                <a:latin typeface="Calibri" panose="020F0502020204030204" pitchFamily="34" charset="0"/>
                <a:cs typeface="Calibri" panose="020F0502020204030204" pitchFamily="34" charset="0"/>
                <a:sym typeface="Wingdings" panose="05000000000000000000" pitchFamily="2" charset="2"/>
              </a:rPr>
              <a:t> </a:t>
            </a:r>
            <a:r>
              <a:rPr lang="en-US" altLang="ko-KR" sz="2200" b="1" dirty="0">
                <a:solidFill>
                  <a:schemeClr val="accent5"/>
                </a:solidFill>
                <a:latin typeface="Calibri" panose="020F0502020204030204" pitchFamily="34" charset="0"/>
                <a:cs typeface="Calibri" panose="020F0502020204030204" pitchFamily="34" charset="0"/>
              </a:rPr>
              <a:t>National leadership </a:t>
            </a:r>
            <a:r>
              <a:rPr lang="en-US" altLang="ko-KR" sz="2200" dirty="0">
                <a:latin typeface="Calibri" panose="020F0502020204030204" pitchFamily="34" charset="0"/>
                <a:cs typeface="Calibri" panose="020F0502020204030204" pitchFamily="34" charset="0"/>
              </a:rPr>
              <a:t>in science and technology</a:t>
            </a:r>
          </a:p>
          <a:p>
            <a:pPr marL="457200" lvl="1" indent="0">
              <a:lnSpc>
                <a:spcPct val="114000"/>
              </a:lnSpc>
              <a:buNone/>
            </a:pPr>
            <a:endParaRPr lang="en-US" altLang="ko-KR" sz="2200"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Tree>
    <p:extLst>
      <p:ext uri="{BB962C8B-B14F-4D97-AF65-F5344CB8AC3E}">
        <p14:creationId xmlns:p14="http://schemas.microsoft.com/office/powerpoint/2010/main" val="201000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2-0. Cardwell’s Law in Action</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S&amp;T had fairly low priorities throughout most of human history	</a:t>
            </a:r>
          </a:p>
          <a:p>
            <a:pPr lvl="1">
              <a:lnSpc>
                <a:spcPct val="114000"/>
              </a:lnSpc>
            </a:pPr>
            <a:r>
              <a:rPr lang="en-US" altLang="ko-KR" sz="2200" dirty="0">
                <a:latin typeface="Calibri" panose="020F0502020204030204" pitchFamily="34" charset="0"/>
                <a:cs typeface="Calibri" panose="020F0502020204030204" pitchFamily="34" charset="0"/>
              </a:rPr>
              <a:t>The connection between science and technology was not broadly recognized before the late nineteenth century </a:t>
            </a:r>
          </a:p>
          <a:p>
            <a:pPr>
              <a:lnSpc>
                <a:spcPct val="114000"/>
              </a:lnSpc>
            </a:pPr>
            <a:r>
              <a:rPr lang="en-US" altLang="ko-KR" sz="2200" dirty="0">
                <a:latin typeface="Calibri" panose="020F0502020204030204" pitchFamily="34" charset="0"/>
                <a:cs typeface="Calibri" panose="020F0502020204030204" pitchFamily="34" charset="0"/>
              </a:rPr>
              <a:t>Modern economic thought: practically define new science and technology</a:t>
            </a:r>
          </a:p>
          <a:p>
            <a:pPr lvl="1">
              <a:lnSpc>
                <a:spcPct val="114000"/>
              </a:lnSpc>
            </a:pPr>
            <a:r>
              <a:rPr lang="en-US" altLang="ko-KR" sz="2200" dirty="0">
                <a:latin typeface="Calibri" panose="020F0502020204030204" pitchFamily="34" charset="0"/>
                <a:cs typeface="Calibri" panose="020F0502020204030204" pitchFamily="34" charset="0"/>
              </a:rPr>
              <a:t>Most societies realize that S&amp;T can vastly improve their standards of living, economic competitiveness, and physical security</a:t>
            </a:r>
          </a:p>
          <a:p>
            <a:pPr>
              <a:lnSpc>
                <a:spcPct val="114000"/>
              </a:lnSpc>
            </a:pPr>
            <a:r>
              <a:rPr lang="en-US" altLang="ko-KR" sz="2200" dirty="0">
                <a:latin typeface="Calibri" panose="020F0502020204030204" pitchFamily="34" charset="0"/>
                <a:cs typeface="Calibri" panose="020F0502020204030204" pitchFamily="34" charset="0"/>
              </a:rPr>
              <a:t>Most government felt that they had little duty or ability to promote innovation</a:t>
            </a:r>
          </a:p>
          <a:p>
            <a:pPr lvl="1">
              <a:lnSpc>
                <a:spcPct val="114000"/>
              </a:lnSpc>
            </a:pPr>
            <a:r>
              <a:rPr lang="en-US" altLang="ko-KR" sz="2200" dirty="0">
                <a:latin typeface="Calibri" panose="020F0502020204030204" pitchFamily="34" charset="0"/>
                <a:cs typeface="Calibri" panose="020F0502020204030204" pitchFamily="34" charset="0"/>
              </a:rPr>
              <a:t>S&amp;T progress is a random occurrence, a product of luck, not policy</a:t>
            </a:r>
          </a:p>
          <a:p>
            <a:pPr lvl="1">
              <a:lnSpc>
                <a:spcPct val="114000"/>
              </a:lnSpc>
            </a:pPr>
            <a:r>
              <a:rPr lang="en-US" altLang="ko-KR" sz="2200" dirty="0">
                <a:latin typeface="Calibri" panose="020F0502020204030204" pitchFamily="34" charset="0"/>
                <a:cs typeface="Calibri" panose="020F0502020204030204" pitchFamily="34" charset="0"/>
              </a:rPr>
              <a:t>National interests</a:t>
            </a:r>
          </a:p>
          <a:p>
            <a:pPr lvl="1">
              <a:lnSpc>
                <a:spcPct val="114000"/>
              </a:lnSpc>
            </a:pPr>
            <a:r>
              <a:rPr lang="en-US" altLang="ko-KR" sz="2200" dirty="0">
                <a:latin typeface="Calibri" panose="020F0502020204030204" pitchFamily="34" charset="0"/>
                <a:cs typeface="Calibri" panose="020F0502020204030204" pitchFamily="34" charset="0"/>
              </a:rPr>
              <a:t>After WWII, gov have come to believed they can, and should do something positive about national innovation rates.</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Tree>
    <p:extLst>
      <p:ext uri="{BB962C8B-B14F-4D97-AF65-F5344CB8AC3E}">
        <p14:creationId xmlns:p14="http://schemas.microsoft.com/office/powerpoint/2010/main" val="214107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2-0. What needs explaining?</a:t>
            </a:r>
            <a:endParaRPr lang="ko-KR" alt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BB6E01B-E328-452C-9A6B-768C88E27B41}"/>
              </a:ext>
            </a:extLst>
          </p:cNvPr>
          <p:cNvSpPr>
            <a:spLocks noGrp="1"/>
          </p:cNvSpPr>
          <p:nvPr>
            <p:ph idx="1"/>
          </p:nvPr>
        </p:nvSpPr>
        <p:spPr>
          <a:xfrm>
            <a:off x="426720" y="1105187"/>
            <a:ext cx="10927080" cy="4917106"/>
          </a:xfrm>
        </p:spPr>
        <p:txBody>
          <a:bodyPr>
            <a:normAutofit/>
          </a:bodyPr>
          <a:lstStyle/>
          <a:p>
            <a:pPr>
              <a:lnSpc>
                <a:spcPct val="114000"/>
              </a:lnSpc>
            </a:pPr>
            <a:r>
              <a:rPr lang="en-US" altLang="ko-KR" sz="2200" dirty="0">
                <a:latin typeface="Calibri" panose="020F0502020204030204" pitchFamily="34" charset="0"/>
                <a:cs typeface="Calibri" panose="020F0502020204030204" pitchFamily="34" charset="0"/>
              </a:rPr>
              <a:t> Technologically disparity countries</a:t>
            </a:r>
          </a:p>
          <a:p>
            <a:pPr>
              <a:lnSpc>
                <a:spcPct val="114000"/>
              </a:lnSpc>
            </a:pPr>
            <a:r>
              <a:rPr lang="en-US" altLang="ko-KR" sz="2200" dirty="0">
                <a:latin typeface="Calibri" panose="020F0502020204030204" pitchFamily="34" charset="0"/>
                <a:cs typeface="Calibri" panose="020F0502020204030204" pitchFamily="34" charset="0"/>
              </a:rPr>
              <a:t>Consumption than production	</a:t>
            </a:r>
          </a:p>
          <a:p>
            <a:pPr lvl="1">
              <a:lnSpc>
                <a:spcPct val="114000"/>
              </a:lnSpc>
            </a:pPr>
            <a:r>
              <a:rPr lang="en-US" altLang="ko-KR" sz="1800" dirty="0">
                <a:latin typeface="Calibri" panose="020F0502020204030204" pitchFamily="34" charset="0"/>
                <a:cs typeface="Calibri" panose="020F0502020204030204" pitchFamily="34" charset="0"/>
              </a:rPr>
              <a:t>Many countries can afford to buy cutting-edge S&amp;T, but they cannot create it</a:t>
            </a:r>
          </a:p>
          <a:p>
            <a:pPr lvl="1">
              <a:lnSpc>
                <a:spcPct val="114000"/>
              </a:lnSpc>
            </a:pPr>
            <a:r>
              <a:rPr lang="en-US" altLang="ko-KR" sz="1800" dirty="0">
                <a:latin typeface="Calibri" panose="020F0502020204030204" pitchFamily="34" charset="0"/>
                <a:cs typeface="Calibri" panose="020F0502020204030204" pitchFamily="34" charset="0"/>
              </a:rPr>
              <a:t>Factories that produce exports or often set up and run by foreigner. </a:t>
            </a:r>
          </a:p>
          <a:p>
            <a:pPr lvl="1">
              <a:lnSpc>
                <a:spcPct val="114000"/>
              </a:lnSpc>
            </a:pPr>
            <a:r>
              <a:rPr lang="en-US" altLang="ko-KR" sz="1800" dirty="0">
                <a:latin typeface="Calibri" panose="020F0502020204030204" pitchFamily="34" charset="0"/>
                <a:cs typeface="Calibri" panose="020F0502020204030204" pitchFamily="34" charset="0"/>
              </a:rPr>
              <a:t>National innovation rate, look at S&amp;T creation instead of consumption</a:t>
            </a:r>
          </a:p>
          <a:p>
            <a:pPr lvl="1">
              <a:lnSpc>
                <a:spcPct val="114000"/>
              </a:lnSpc>
            </a:pPr>
            <a:r>
              <a:rPr lang="en-US" altLang="ko-KR" sz="1800" dirty="0">
                <a:latin typeface="Calibri" panose="020F0502020204030204" pitchFamily="34" charset="0"/>
                <a:cs typeface="Calibri" panose="020F0502020204030204" pitchFamily="34" charset="0"/>
              </a:rPr>
              <a:t>National patent data </a:t>
            </a: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Tree>
    <p:extLst>
      <p:ext uri="{BB962C8B-B14F-4D97-AF65-F5344CB8AC3E}">
        <p14:creationId xmlns:p14="http://schemas.microsoft.com/office/powerpoint/2010/main" val="393560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2-1. Innovation Index</a:t>
            </a:r>
            <a:endParaRPr lang="ko-KR" altLang="en-US" sz="3200" b="1"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
        <p:nvSpPr>
          <p:cNvPr id="13" name="Content Placeholder 2">
            <a:extLst>
              <a:ext uri="{FF2B5EF4-FFF2-40B4-BE49-F238E27FC236}">
                <a16:creationId xmlns:a16="http://schemas.microsoft.com/office/drawing/2014/main" id="{199C0AB8-7305-472A-BDCC-E51E0E54F34A}"/>
              </a:ext>
            </a:extLst>
          </p:cNvPr>
          <p:cNvSpPr>
            <a:spLocks noGrp="1"/>
          </p:cNvSpPr>
          <p:nvPr>
            <p:ph idx="1"/>
          </p:nvPr>
        </p:nvSpPr>
        <p:spPr>
          <a:xfrm>
            <a:off x="521945" y="6592452"/>
            <a:ext cx="3123854" cy="235983"/>
          </a:xfrm>
        </p:spPr>
        <p:txBody>
          <a:bodyPr>
            <a:normAutofit fontScale="85000" lnSpcReduction="20000"/>
          </a:bodyPr>
          <a:lstStyle/>
          <a:p>
            <a:pPr marL="0" indent="0">
              <a:lnSpc>
                <a:spcPct val="114000"/>
              </a:lnSpc>
              <a:buNone/>
            </a:pPr>
            <a:r>
              <a:rPr lang="en-US" altLang="ko-KR" sz="1200" dirty="0">
                <a:latin typeface="Calibri" panose="020F0502020204030204" pitchFamily="34" charset="0"/>
                <a:cs typeface="Calibri" panose="020F0502020204030204" pitchFamily="34" charset="0"/>
              </a:rPr>
              <a:t>Normalized by US index (US = 1)</a:t>
            </a:r>
            <a:endParaRPr lang="en-US" altLang="ko-KR" sz="1050" dirty="0">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403A0615-D630-449B-98C5-11C5F13D1131}"/>
              </a:ext>
            </a:extLst>
          </p:cNvPr>
          <p:cNvGrpSpPr/>
          <p:nvPr/>
        </p:nvGrpSpPr>
        <p:grpSpPr>
          <a:xfrm>
            <a:off x="521945" y="1421745"/>
            <a:ext cx="3123854" cy="5113227"/>
            <a:chOff x="699747" y="1036364"/>
            <a:chExt cx="3512540" cy="5628394"/>
          </a:xfrm>
        </p:grpSpPr>
        <p:pic>
          <p:nvPicPr>
            <p:cNvPr id="18" name="Picture 17">
              <a:extLst>
                <a:ext uri="{FF2B5EF4-FFF2-40B4-BE49-F238E27FC236}">
                  <a16:creationId xmlns:a16="http://schemas.microsoft.com/office/drawing/2014/main" id="{D7489BC5-98E0-46A6-A07D-C247FDC45943}"/>
                </a:ext>
              </a:extLst>
            </p:cNvPr>
            <p:cNvPicPr>
              <a:picLocks noChangeAspect="1"/>
            </p:cNvPicPr>
            <p:nvPr/>
          </p:nvPicPr>
          <p:blipFill>
            <a:blip r:embed="rId2"/>
            <a:stretch>
              <a:fillRect/>
            </a:stretch>
          </p:blipFill>
          <p:spPr>
            <a:xfrm>
              <a:off x="699747" y="1036374"/>
              <a:ext cx="3512540" cy="5628384"/>
            </a:xfrm>
            <a:prstGeom prst="rect">
              <a:avLst/>
            </a:prstGeom>
          </p:spPr>
        </p:pic>
        <p:sp>
          <p:nvSpPr>
            <p:cNvPr id="16" name="Rectangle: Rounded Corners 15">
              <a:extLst>
                <a:ext uri="{FF2B5EF4-FFF2-40B4-BE49-F238E27FC236}">
                  <a16:creationId xmlns:a16="http://schemas.microsoft.com/office/drawing/2014/main" id="{2F0F243F-4B71-488B-A92F-B844CF2A5E28}"/>
                </a:ext>
              </a:extLst>
            </p:cNvPr>
            <p:cNvSpPr/>
            <p:nvPr/>
          </p:nvSpPr>
          <p:spPr>
            <a:xfrm>
              <a:off x="1895783" y="1036364"/>
              <a:ext cx="1120467" cy="213887"/>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Rectangle: Rounded Corners 18">
              <a:extLst>
                <a:ext uri="{FF2B5EF4-FFF2-40B4-BE49-F238E27FC236}">
                  <a16:creationId xmlns:a16="http://schemas.microsoft.com/office/drawing/2014/main" id="{A1C843C6-3026-43B8-97D2-06971104565F}"/>
                </a:ext>
              </a:extLst>
            </p:cNvPr>
            <p:cNvSpPr/>
            <p:nvPr/>
          </p:nvSpPr>
          <p:spPr>
            <a:xfrm>
              <a:off x="1895782" y="2858281"/>
              <a:ext cx="1120467" cy="213887"/>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Rectangle: Rounded Corners 19">
              <a:extLst>
                <a:ext uri="{FF2B5EF4-FFF2-40B4-BE49-F238E27FC236}">
                  <a16:creationId xmlns:a16="http://schemas.microsoft.com/office/drawing/2014/main" id="{E3EEDF2C-5ECF-4896-931E-17F7C0FD1500}"/>
                </a:ext>
              </a:extLst>
            </p:cNvPr>
            <p:cNvSpPr/>
            <p:nvPr/>
          </p:nvSpPr>
          <p:spPr>
            <a:xfrm>
              <a:off x="1895781" y="4680198"/>
              <a:ext cx="1120467" cy="213887"/>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3" name="Content Placeholder 2">
            <a:extLst>
              <a:ext uri="{FF2B5EF4-FFF2-40B4-BE49-F238E27FC236}">
                <a16:creationId xmlns:a16="http://schemas.microsoft.com/office/drawing/2014/main" id="{9B091E04-B81B-459F-9223-4EBC1C2B2B1D}"/>
              </a:ext>
            </a:extLst>
          </p:cNvPr>
          <p:cNvSpPr txBox="1">
            <a:spLocks/>
          </p:cNvSpPr>
          <p:nvPr/>
        </p:nvSpPr>
        <p:spPr>
          <a:xfrm>
            <a:off x="4424516" y="1421745"/>
            <a:ext cx="6929284" cy="460054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altLang="ko-KR" sz="2200" dirty="0">
                <a:latin typeface="Calibri" panose="020F0502020204030204" pitchFamily="34" charset="0"/>
                <a:cs typeface="Calibri" panose="020F0502020204030204" pitchFamily="34" charset="0"/>
              </a:rPr>
              <a:t>National patent data</a:t>
            </a:r>
          </a:p>
          <a:p>
            <a:pPr lvl="1">
              <a:lnSpc>
                <a:spcPct val="114000"/>
              </a:lnSpc>
            </a:pPr>
            <a:r>
              <a:rPr lang="en-US" altLang="ko-KR" sz="1800" dirty="0">
                <a:latin typeface="Calibri" panose="020F0502020204030204" pitchFamily="34" charset="0"/>
                <a:cs typeface="Calibri" panose="020F0502020204030204" pitchFamily="34" charset="0"/>
              </a:rPr>
              <a:t>patent somehow reflect specific industries</a:t>
            </a:r>
          </a:p>
          <a:p>
            <a:pPr>
              <a:lnSpc>
                <a:spcPct val="114000"/>
              </a:lnSpc>
            </a:pPr>
            <a:r>
              <a:rPr lang="en-US" altLang="ko-KR" sz="2200" dirty="0">
                <a:latin typeface="Calibri" panose="020F0502020204030204" pitchFamily="34" charset="0"/>
                <a:cs typeface="Calibri" panose="020F0502020204030204" pitchFamily="34" charset="0"/>
              </a:rPr>
              <a:t>Patent data rate depends on industrial sector</a:t>
            </a:r>
          </a:p>
        </p:txBody>
      </p:sp>
      <p:sp>
        <p:nvSpPr>
          <p:cNvPr id="25" name="Content Placeholder 2">
            <a:extLst>
              <a:ext uri="{FF2B5EF4-FFF2-40B4-BE49-F238E27FC236}">
                <a16:creationId xmlns:a16="http://schemas.microsoft.com/office/drawing/2014/main" id="{E34A679E-9D15-4EF9-BA76-C641AC8C858A}"/>
              </a:ext>
            </a:extLst>
          </p:cNvPr>
          <p:cNvSpPr txBox="1">
            <a:spLocks/>
          </p:cNvSpPr>
          <p:nvPr/>
        </p:nvSpPr>
        <p:spPr>
          <a:xfrm>
            <a:off x="355600" y="851787"/>
            <a:ext cx="4935302" cy="38707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ko-KR" sz="1800" b="1" dirty="0">
                <a:solidFill>
                  <a:schemeClr val="accent1"/>
                </a:solidFill>
                <a:latin typeface="Calibri" panose="020F0502020204030204" pitchFamily="34" charset="0"/>
                <a:cs typeface="Calibri" panose="020F0502020204030204" pitchFamily="34" charset="0"/>
              </a:rPr>
              <a:t>Index: Patent</a:t>
            </a:r>
          </a:p>
        </p:txBody>
      </p:sp>
      <p:pic>
        <p:nvPicPr>
          <p:cNvPr id="3" name="Picture 2">
            <a:extLst>
              <a:ext uri="{FF2B5EF4-FFF2-40B4-BE49-F238E27FC236}">
                <a16:creationId xmlns:a16="http://schemas.microsoft.com/office/drawing/2014/main" id="{EA741E07-5A05-43FD-9AE3-E4A27B5218F8}"/>
              </a:ext>
            </a:extLst>
          </p:cNvPr>
          <p:cNvPicPr>
            <a:picLocks noChangeAspect="1"/>
          </p:cNvPicPr>
          <p:nvPr/>
        </p:nvPicPr>
        <p:blipFill>
          <a:blip r:embed="rId3"/>
          <a:stretch>
            <a:fillRect/>
          </a:stretch>
        </p:blipFill>
        <p:spPr>
          <a:xfrm>
            <a:off x="4411735" y="3324306"/>
            <a:ext cx="7549208" cy="2291473"/>
          </a:xfrm>
          <a:prstGeom prst="rect">
            <a:avLst/>
          </a:prstGeom>
        </p:spPr>
      </p:pic>
      <p:cxnSp>
        <p:nvCxnSpPr>
          <p:cNvPr id="15" name="직선 연결선 3">
            <a:extLst>
              <a:ext uri="{FF2B5EF4-FFF2-40B4-BE49-F238E27FC236}">
                <a16:creationId xmlns:a16="http://schemas.microsoft.com/office/drawing/2014/main" id="{89FE8893-0634-49C0-BACE-0CB087E11887}"/>
              </a:ext>
            </a:extLst>
          </p:cNvPr>
          <p:cNvCxnSpPr>
            <a:cxnSpLocks/>
          </p:cNvCxnSpPr>
          <p:nvPr/>
        </p:nvCxnSpPr>
        <p:spPr>
          <a:xfrm>
            <a:off x="4005662" y="1421745"/>
            <a:ext cx="0" cy="5113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8ED0E19-8B40-4CF1-ADA8-98FBC8CB9FDF}"/>
              </a:ext>
            </a:extLst>
          </p:cNvPr>
          <p:cNvSpPr/>
          <p:nvPr/>
        </p:nvSpPr>
        <p:spPr>
          <a:xfrm>
            <a:off x="4411735" y="4684087"/>
            <a:ext cx="7499061" cy="242282"/>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ectangle: Rounded Corners 27">
            <a:extLst>
              <a:ext uri="{FF2B5EF4-FFF2-40B4-BE49-F238E27FC236}">
                <a16:creationId xmlns:a16="http://schemas.microsoft.com/office/drawing/2014/main" id="{9F0F9A25-9840-4632-B15D-D857697E2615}"/>
              </a:ext>
            </a:extLst>
          </p:cNvPr>
          <p:cNvSpPr/>
          <p:nvPr/>
        </p:nvSpPr>
        <p:spPr>
          <a:xfrm>
            <a:off x="4365526" y="4012268"/>
            <a:ext cx="7499061" cy="242282"/>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Rectangle: Rounded Corners 25">
            <a:extLst>
              <a:ext uri="{FF2B5EF4-FFF2-40B4-BE49-F238E27FC236}">
                <a16:creationId xmlns:a16="http://schemas.microsoft.com/office/drawing/2014/main" id="{5E8430ED-58F8-4218-99A8-7A01A8EDDFE0}"/>
              </a:ext>
            </a:extLst>
          </p:cNvPr>
          <p:cNvSpPr/>
          <p:nvPr/>
        </p:nvSpPr>
        <p:spPr>
          <a:xfrm>
            <a:off x="9135764" y="3740191"/>
            <a:ext cx="580473" cy="1603848"/>
          </a:xfrm>
          <a:prstGeom prst="round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42801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9E7C-E41B-48D2-B385-5364DB52ED6E}"/>
              </a:ext>
            </a:extLst>
          </p:cNvPr>
          <p:cNvSpPr>
            <a:spLocks noGrp="1"/>
          </p:cNvSpPr>
          <p:nvPr>
            <p:ph type="title"/>
          </p:nvPr>
        </p:nvSpPr>
        <p:spPr>
          <a:xfrm>
            <a:off x="355600" y="0"/>
            <a:ext cx="11836400" cy="835698"/>
          </a:xfrm>
        </p:spPr>
        <p:txBody>
          <a:bodyPr>
            <a:normAutofit/>
          </a:bodyPr>
          <a:lstStyle/>
          <a:p>
            <a:r>
              <a:rPr lang="en-US" altLang="ko-KR" sz="3200" b="1" dirty="0">
                <a:latin typeface="Calibri" panose="020F0502020204030204" pitchFamily="34" charset="0"/>
                <a:cs typeface="Calibri" panose="020F0502020204030204" pitchFamily="34" charset="0"/>
              </a:rPr>
              <a:t>2-1. Innovation Index</a:t>
            </a:r>
            <a:endParaRPr lang="ko-KR" altLang="en-US" sz="3200" b="1" dirty="0">
              <a:latin typeface="Calibri" panose="020F0502020204030204" pitchFamily="34" charset="0"/>
              <a:cs typeface="Calibri" panose="020F0502020204030204" pitchFamily="34" charset="0"/>
            </a:endParaRPr>
          </a:p>
        </p:txBody>
      </p:sp>
      <p:cxnSp>
        <p:nvCxnSpPr>
          <p:cNvPr id="6" name="직선 연결선 3">
            <a:extLst>
              <a:ext uri="{FF2B5EF4-FFF2-40B4-BE49-F238E27FC236}">
                <a16:creationId xmlns:a16="http://schemas.microsoft.com/office/drawing/2014/main" id="{1FCF1E46-BDCB-427F-9EE8-D010A8DC7B7C}"/>
              </a:ext>
            </a:extLst>
          </p:cNvPr>
          <p:cNvCxnSpPr>
            <a:cxnSpLocks/>
          </p:cNvCxnSpPr>
          <p:nvPr/>
        </p:nvCxnSpPr>
        <p:spPr>
          <a:xfrm>
            <a:off x="177800" y="835707"/>
            <a:ext cx="120142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직사각형 4">
            <a:extLst>
              <a:ext uri="{FF2B5EF4-FFF2-40B4-BE49-F238E27FC236}">
                <a16:creationId xmlns:a16="http://schemas.microsoft.com/office/drawing/2014/main" id="{FA5C715F-BD08-47B4-940E-0AE64ECCF4FD}"/>
              </a:ext>
            </a:extLst>
          </p:cNvPr>
          <p:cNvSpPr/>
          <p:nvPr/>
        </p:nvSpPr>
        <p:spPr>
          <a:xfrm>
            <a:off x="0" y="0"/>
            <a:ext cx="177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5C029E7-4366-426B-88D2-C26BA921920B}"/>
              </a:ext>
            </a:extLst>
          </p:cNvPr>
          <p:cNvSpPr txBox="1"/>
          <p:nvPr/>
        </p:nvSpPr>
        <p:spPr>
          <a:xfrm>
            <a:off x="-95766" y="0"/>
            <a:ext cx="369332" cy="1036374"/>
          </a:xfrm>
          <a:prstGeom prst="rect">
            <a:avLst/>
          </a:prstGeom>
          <a:noFill/>
        </p:spPr>
        <p:txBody>
          <a:bodyPr vert="eaVert" wrap="none" rtlCol="0">
            <a:spAutoFit/>
          </a:bodyPr>
          <a:lstStyle/>
          <a:p>
            <a:r>
              <a:rPr lang="en-US" altLang="ko-KR" sz="1200" b="1" dirty="0">
                <a:solidFill>
                  <a:schemeClr val="bg1"/>
                </a:solidFill>
              </a:rPr>
              <a:t>Cardwell’s Law</a:t>
            </a:r>
            <a:endParaRPr lang="ko-KR" altLang="en-US" sz="1200" b="1" dirty="0">
              <a:solidFill>
                <a:schemeClr val="bg1"/>
              </a:solidFill>
            </a:endParaRPr>
          </a:p>
        </p:txBody>
      </p:sp>
      <p:sp>
        <p:nvSpPr>
          <p:cNvPr id="13" name="Content Placeholder 2">
            <a:extLst>
              <a:ext uri="{FF2B5EF4-FFF2-40B4-BE49-F238E27FC236}">
                <a16:creationId xmlns:a16="http://schemas.microsoft.com/office/drawing/2014/main" id="{199C0AB8-7305-472A-BDCC-E51E0E54F34A}"/>
              </a:ext>
            </a:extLst>
          </p:cNvPr>
          <p:cNvSpPr>
            <a:spLocks noGrp="1"/>
          </p:cNvSpPr>
          <p:nvPr>
            <p:ph idx="1"/>
          </p:nvPr>
        </p:nvSpPr>
        <p:spPr>
          <a:xfrm>
            <a:off x="5591040" y="6298989"/>
            <a:ext cx="4828770" cy="235983"/>
          </a:xfrm>
        </p:spPr>
        <p:txBody>
          <a:bodyPr>
            <a:normAutofit fontScale="92500" lnSpcReduction="20000"/>
          </a:bodyPr>
          <a:lstStyle/>
          <a:p>
            <a:pPr marL="0" indent="0">
              <a:lnSpc>
                <a:spcPct val="114000"/>
              </a:lnSpc>
              <a:buNone/>
            </a:pPr>
            <a:r>
              <a:rPr lang="en-US" altLang="ko-KR" sz="1050" dirty="0">
                <a:latin typeface="Calibri" panose="020F0502020204030204" pitchFamily="34" charset="0"/>
                <a:cs typeface="Calibri" panose="020F0502020204030204" pitchFamily="34" charset="0"/>
              </a:rPr>
              <a:t>Tech(patents per capita) vs Science(STEM research publications per capita) for 1981-2011</a:t>
            </a:r>
          </a:p>
        </p:txBody>
      </p:sp>
      <p:sp>
        <p:nvSpPr>
          <p:cNvPr id="23" name="Content Placeholder 2">
            <a:extLst>
              <a:ext uri="{FF2B5EF4-FFF2-40B4-BE49-F238E27FC236}">
                <a16:creationId xmlns:a16="http://schemas.microsoft.com/office/drawing/2014/main" id="{9B091E04-B81B-459F-9223-4EBC1C2B2B1D}"/>
              </a:ext>
            </a:extLst>
          </p:cNvPr>
          <p:cNvSpPr txBox="1">
            <a:spLocks/>
          </p:cNvSpPr>
          <p:nvPr/>
        </p:nvSpPr>
        <p:spPr>
          <a:xfrm>
            <a:off x="4424516" y="1421745"/>
            <a:ext cx="6929284" cy="460054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4000"/>
              </a:lnSpc>
            </a:pPr>
            <a:r>
              <a:rPr lang="en-US" altLang="ko-KR" sz="2200" dirty="0">
                <a:latin typeface="Calibri" panose="020F0502020204030204" pitchFamily="34" charset="0"/>
                <a:cs typeface="Calibri" panose="020F0502020204030204" pitchFamily="34" charset="0"/>
              </a:rPr>
              <a:t>Scientific knowledge is regularly used as an input to the innovation process. </a:t>
            </a:r>
          </a:p>
          <a:p>
            <a:pPr lvl="1">
              <a:lnSpc>
                <a:spcPct val="114000"/>
              </a:lnSpc>
            </a:pPr>
            <a:r>
              <a:rPr lang="en-US" altLang="ko-KR" sz="1800" dirty="0">
                <a:latin typeface="Calibri" panose="020F0502020204030204" pitchFamily="34" charset="0"/>
                <a:cs typeface="Calibri" panose="020F0502020204030204" pitchFamily="34" charset="0"/>
              </a:rPr>
              <a:t>STEM research publication rates</a:t>
            </a:r>
          </a:p>
          <a:p>
            <a:pPr>
              <a:lnSpc>
                <a:spcPct val="114000"/>
              </a:lnSpc>
            </a:pPr>
            <a:r>
              <a:rPr lang="en-US" altLang="ko-KR" sz="2200" dirty="0">
                <a:latin typeface="Calibri" panose="020F0502020204030204" pitchFamily="34" charset="0"/>
                <a:cs typeface="Calibri" panose="020F0502020204030204" pitchFamily="34" charset="0"/>
              </a:rPr>
              <a:t>Scientific progress and technological innovation overlap, but the former does not necessarily lead to latter.</a:t>
            </a:r>
          </a:p>
        </p:txBody>
      </p:sp>
      <p:sp>
        <p:nvSpPr>
          <p:cNvPr id="25" name="Content Placeholder 2">
            <a:extLst>
              <a:ext uri="{FF2B5EF4-FFF2-40B4-BE49-F238E27FC236}">
                <a16:creationId xmlns:a16="http://schemas.microsoft.com/office/drawing/2014/main" id="{E34A679E-9D15-4EF9-BA76-C641AC8C858A}"/>
              </a:ext>
            </a:extLst>
          </p:cNvPr>
          <p:cNvSpPr txBox="1">
            <a:spLocks/>
          </p:cNvSpPr>
          <p:nvPr/>
        </p:nvSpPr>
        <p:spPr>
          <a:xfrm>
            <a:off x="355600" y="851787"/>
            <a:ext cx="4935302" cy="38707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altLang="ko-KR" sz="1800" b="1" dirty="0">
                <a:solidFill>
                  <a:schemeClr val="accent1"/>
                </a:solidFill>
                <a:latin typeface="Calibri" panose="020F0502020204030204" pitchFamily="34" charset="0"/>
                <a:cs typeface="Calibri" panose="020F0502020204030204" pitchFamily="34" charset="0"/>
              </a:rPr>
              <a:t>Index: STEM research publication</a:t>
            </a:r>
          </a:p>
        </p:txBody>
      </p:sp>
      <p:grpSp>
        <p:nvGrpSpPr>
          <p:cNvPr id="30" name="Group 29">
            <a:extLst>
              <a:ext uri="{FF2B5EF4-FFF2-40B4-BE49-F238E27FC236}">
                <a16:creationId xmlns:a16="http://schemas.microsoft.com/office/drawing/2014/main" id="{CAAE66FB-EE1D-446B-877A-302E303E2063}"/>
              </a:ext>
            </a:extLst>
          </p:cNvPr>
          <p:cNvGrpSpPr/>
          <p:nvPr/>
        </p:nvGrpSpPr>
        <p:grpSpPr>
          <a:xfrm>
            <a:off x="446432" y="1421745"/>
            <a:ext cx="3069900" cy="5099915"/>
            <a:chOff x="422835" y="1238865"/>
            <a:chExt cx="3222598" cy="5353587"/>
          </a:xfrm>
        </p:grpSpPr>
        <p:pic>
          <p:nvPicPr>
            <p:cNvPr id="26" name="Picture 25">
              <a:extLst>
                <a:ext uri="{FF2B5EF4-FFF2-40B4-BE49-F238E27FC236}">
                  <a16:creationId xmlns:a16="http://schemas.microsoft.com/office/drawing/2014/main" id="{A986DCC8-C07E-4998-AE23-EF3D4429E615}"/>
                </a:ext>
              </a:extLst>
            </p:cNvPr>
            <p:cNvPicPr>
              <a:picLocks noChangeAspect="1"/>
            </p:cNvPicPr>
            <p:nvPr/>
          </p:nvPicPr>
          <p:blipFill>
            <a:blip r:embed="rId2"/>
            <a:stretch>
              <a:fillRect/>
            </a:stretch>
          </p:blipFill>
          <p:spPr>
            <a:xfrm>
              <a:off x="422835" y="1238865"/>
              <a:ext cx="3222598" cy="5353587"/>
            </a:xfrm>
            <a:prstGeom prst="rect">
              <a:avLst/>
            </a:prstGeom>
          </p:spPr>
        </p:pic>
        <p:sp>
          <p:nvSpPr>
            <p:cNvPr id="27" name="Rectangle: Rounded Corners 26">
              <a:extLst>
                <a:ext uri="{FF2B5EF4-FFF2-40B4-BE49-F238E27FC236}">
                  <a16:creationId xmlns:a16="http://schemas.microsoft.com/office/drawing/2014/main" id="{3B3ABE6E-F00E-466B-AF57-300F33E03B7C}"/>
                </a:ext>
              </a:extLst>
            </p:cNvPr>
            <p:cNvSpPr/>
            <p:nvPr/>
          </p:nvSpPr>
          <p:spPr>
            <a:xfrm>
              <a:off x="1535894" y="1254944"/>
              <a:ext cx="996480" cy="194310"/>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ectangle: Rounded Corners 27">
              <a:extLst>
                <a:ext uri="{FF2B5EF4-FFF2-40B4-BE49-F238E27FC236}">
                  <a16:creationId xmlns:a16="http://schemas.microsoft.com/office/drawing/2014/main" id="{B9492790-72C0-4DAC-8781-E1990AFF8BD3}"/>
                </a:ext>
              </a:extLst>
            </p:cNvPr>
            <p:cNvSpPr/>
            <p:nvPr/>
          </p:nvSpPr>
          <p:spPr>
            <a:xfrm>
              <a:off x="1535894" y="2947076"/>
              <a:ext cx="996480" cy="194310"/>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Rectangle: Rounded Corners 28">
              <a:extLst>
                <a:ext uri="{FF2B5EF4-FFF2-40B4-BE49-F238E27FC236}">
                  <a16:creationId xmlns:a16="http://schemas.microsoft.com/office/drawing/2014/main" id="{881643B1-C66D-4CCE-8971-D96DEA1C98D4}"/>
                </a:ext>
              </a:extLst>
            </p:cNvPr>
            <p:cNvSpPr/>
            <p:nvPr/>
          </p:nvSpPr>
          <p:spPr>
            <a:xfrm>
              <a:off x="1535894" y="4592776"/>
              <a:ext cx="996480" cy="194310"/>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32" name="직선 연결선 3">
            <a:extLst>
              <a:ext uri="{FF2B5EF4-FFF2-40B4-BE49-F238E27FC236}">
                <a16:creationId xmlns:a16="http://schemas.microsoft.com/office/drawing/2014/main" id="{BF117F40-6C2F-44C4-9F05-58C4326B7923}"/>
              </a:ext>
            </a:extLst>
          </p:cNvPr>
          <p:cNvCxnSpPr>
            <a:cxnSpLocks/>
          </p:cNvCxnSpPr>
          <p:nvPr/>
        </p:nvCxnSpPr>
        <p:spPr>
          <a:xfrm>
            <a:off x="4005662" y="1421745"/>
            <a:ext cx="0" cy="5113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DB7DC8B3-FF3A-41D2-B19D-493ABF0ABE5A}"/>
              </a:ext>
            </a:extLst>
          </p:cNvPr>
          <p:cNvGrpSpPr/>
          <p:nvPr/>
        </p:nvGrpSpPr>
        <p:grpSpPr>
          <a:xfrm>
            <a:off x="5330602" y="3837060"/>
            <a:ext cx="5354648" cy="2368112"/>
            <a:chOff x="5330602" y="4240217"/>
            <a:chExt cx="5354648" cy="2368112"/>
          </a:xfrm>
        </p:grpSpPr>
        <p:pic>
          <p:nvPicPr>
            <p:cNvPr id="33" name="Picture 32">
              <a:extLst>
                <a:ext uri="{FF2B5EF4-FFF2-40B4-BE49-F238E27FC236}">
                  <a16:creationId xmlns:a16="http://schemas.microsoft.com/office/drawing/2014/main" id="{D119D052-F9B9-4A87-BFCE-5518D6CD4FD5}"/>
                </a:ext>
              </a:extLst>
            </p:cNvPr>
            <p:cNvPicPr>
              <a:picLocks noChangeAspect="1"/>
            </p:cNvPicPr>
            <p:nvPr/>
          </p:nvPicPr>
          <p:blipFill>
            <a:blip r:embed="rId3"/>
            <a:stretch>
              <a:fillRect/>
            </a:stretch>
          </p:blipFill>
          <p:spPr>
            <a:xfrm>
              <a:off x="5330602" y="4240217"/>
              <a:ext cx="5354648" cy="2368112"/>
            </a:xfrm>
            <a:prstGeom prst="rect">
              <a:avLst/>
            </a:prstGeom>
          </p:spPr>
        </p:pic>
        <p:sp>
          <p:nvSpPr>
            <p:cNvPr id="34" name="Rectangle: Rounded Corners 33">
              <a:extLst>
                <a:ext uri="{FF2B5EF4-FFF2-40B4-BE49-F238E27FC236}">
                  <a16:creationId xmlns:a16="http://schemas.microsoft.com/office/drawing/2014/main" id="{675D64E7-6B3C-486C-AC4F-1B06BAE85381}"/>
                </a:ext>
              </a:extLst>
            </p:cNvPr>
            <p:cNvSpPr/>
            <p:nvPr/>
          </p:nvSpPr>
          <p:spPr>
            <a:xfrm>
              <a:off x="7608814" y="4358017"/>
              <a:ext cx="396611" cy="313209"/>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Rectangle: Rounded Corners 34">
              <a:extLst>
                <a:ext uri="{FF2B5EF4-FFF2-40B4-BE49-F238E27FC236}">
                  <a16:creationId xmlns:a16="http://schemas.microsoft.com/office/drawing/2014/main" id="{201402EA-68D7-4871-ADCA-B9E4D44D0ACB}"/>
                </a:ext>
              </a:extLst>
            </p:cNvPr>
            <p:cNvSpPr/>
            <p:nvPr/>
          </p:nvSpPr>
          <p:spPr>
            <a:xfrm>
              <a:off x="6138891" y="4882077"/>
              <a:ext cx="396611" cy="313209"/>
            </a:xfrm>
            <a:prstGeom prst="round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39" name="Content Placeholder 2">
            <a:extLst>
              <a:ext uri="{FF2B5EF4-FFF2-40B4-BE49-F238E27FC236}">
                <a16:creationId xmlns:a16="http://schemas.microsoft.com/office/drawing/2014/main" id="{F39FE0ED-575C-4C17-8E76-FECED20C50AA}"/>
              </a:ext>
            </a:extLst>
          </p:cNvPr>
          <p:cNvSpPr txBox="1">
            <a:spLocks/>
          </p:cNvSpPr>
          <p:nvPr/>
        </p:nvSpPr>
        <p:spPr>
          <a:xfrm>
            <a:off x="521945" y="6592452"/>
            <a:ext cx="3123854" cy="235983"/>
          </a:xfrm>
          <a:prstGeom prst="rect">
            <a:avLst/>
          </a:prstGeom>
        </p:spPr>
        <p:txBody>
          <a:bodyPr vert="horz" lIns="91440" tIns="45720" rIns="91440" bIns="45720" rtlCol="0">
            <a:normAutofit fontScale="8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altLang="ko-KR" sz="1200" dirty="0">
                <a:latin typeface="Calibri" panose="020F0502020204030204" pitchFamily="34" charset="0"/>
                <a:cs typeface="Calibri" panose="020F0502020204030204" pitchFamily="34" charset="0"/>
              </a:rPr>
              <a:t>Normalized by US index (US = 1)</a:t>
            </a:r>
            <a:endParaRPr lang="en-US" altLang="ko-KR" sz="10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7184073"/>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44546A"/>
      </a:dk2>
      <a:lt2>
        <a:srgbClr val="E7E6E6"/>
      </a:lt2>
      <a:accent1>
        <a:srgbClr val="7F6693"/>
      </a:accent1>
      <a:accent2>
        <a:srgbClr val="F8F8A3"/>
      </a:accent2>
      <a:accent3>
        <a:srgbClr val="6D8CAC"/>
      </a:accent3>
      <a:accent4>
        <a:srgbClr val="C9CACF"/>
      </a:accent4>
      <a:accent5>
        <a:srgbClr val="BD7F9D"/>
      </a:accent5>
      <a:accent6>
        <a:srgbClr val="F1ECE6"/>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3005</TotalTime>
  <Words>2363</Words>
  <Application>Microsoft Office PowerPoint</Application>
  <PresentationFormat>Widescreen</PresentationFormat>
  <Paragraphs>275</Paragraphs>
  <Slides>28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맑은 고딕</vt:lpstr>
      <vt:lpstr>Arial</vt:lpstr>
      <vt:lpstr>Calibri</vt:lpstr>
      <vt:lpstr>Calibri Light</vt:lpstr>
      <vt:lpstr>Wingdings</vt:lpstr>
      <vt:lpstr>Office Theme</vt:lpstr>
      <vt:lpstr>PowerPoint Presentation</vt:lpstr>
      <vt:lpstr>PowerPoint Presentation</vt:lpstr>
      <vt:lpstr>Opening Question</vt:lpstr>
      <vt:lpstr>1. Cardwell’s Law</vt:lpstr>
      <vt:lpstr>1. Cardwell’s Law</vt:lpstr>
      <vt:lpstr>2-0. Cardwell’s Law in Action</vt:lpstr>
      <vt:lpstr>2-0. What needs explaining?</vt:lpstr>
      <vt:lpstr>2-1. Innovation Index</vt:lpstr>
      <vt:lpstr>2-1. Innovation Index</vt:lpstr>
      <vt:lpstr>2-2. Case of China</vt:lpstr>
      <vt:lpstr>2-2. Case of China</vt:lpstr>
      <vt:lpstr>2-3. Methodology to observe the variation</vt:lpstr>
      <vt:lpstr>2-4. What needs explaining?</vt:lpstr>
      <vt:lpstr>2-5. Explanation of National Innovation Rates</vt:lpstr>
      <vt:lpstr>2-5. Explanation of National Innovation Rates</vt:lpstr>
      <vt:lpstr>2-5. Explanation of National Innovation Rates</vt:lpstr>
      <vt:lpstr>PowerPoint Presentation</vt:lpstr>
      <vt:lpstr>3-1. Political Resistance</vt:lpstr>
      <vt:lpstr>3-2. Losers created by New S&amp;T</vt:lpstr>
      <vt:lpstr>3-3. Case of Electricity</vt:lpstr>
      <vt:lpstr>3-3. Case of Electricity</vt:lpstr>
      <vt:lpstr>3-4. The Chorus of Losers</vt:lpstr>
      <vt:lpstr>3-4. The Chorus of Losers</vt:lpstr>
      <vt:lpstr>4-0. Military resistance to Innovation</vt:lpstr>
      <vt:lpstr>4-1. Case of Naval Missile</vt:lpstr>
      <vt:lpstr>4-2. Military standardization &amp; qualification</vt:lpstr>
      <vt:lpstr>4-3. Meanwhile, in Korea</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Yunji</dc:creator>
  <cp:lastModifiedBy>Yunji</cp:lastModifiedBy>
  <cp:revision>275</cp:revision>
  <dcterms:created xsi:type="dcterms:W3CDTF">2022-11-12T23:42:39Z</dcterms:created>
  <dcterms:modified xsi:type="dcterms:W3CDTF">2022-12-06T14:35:19Z</dcterms:modified>
</cp:coreProperties>
</file>