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9" r:id="rId3"/>
    <p:sldId id="292" r:id="rId4"/>
    <p:sldId id="286" r:id="rId5"/>
    <p:sldId id="299" r:id="rId6"/>
    <p:sldId id="301" r:id="rId7"/>
    <p:sldId id="273" r:id="rId8"/>
    <p:sldId id="293" r:id="rId9"/>
    <p:sldId id="294" r:id="rId10"/>
    <p:sldId id="298" r:id="rId11"/>
    <p:sldId id="281" r:id="rId12"/>
    <p:sldId id="297" r:id="rId13"/>
    <p:sldId id="263" r:id="rId14"/>
    <p:sldId id="302" r:id="rId15"/>
    <p:sldId id="303" r:id="rId16"/>
    <p:sldId id="295" r:id="rId17"/>
    <p:sldId id="300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1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3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71AC-2E82-48ED-A732-DD2C65DDD43E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D8BF5-C050-4705-933F-2928FF0CABA7}"/>
              </a:ext>
            </a:extLst>
          </p:cNvPr>
          <p:cNvSpPr txBox="1"/>
          <p:nvPr/>
        </p:nvSpPr>
        <p:spPr>
          <a:xfrm>
            <a:off x="1282108" y="1796902"/>
            <a:ext cx="9627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New Space : How innovation initiatives change in Big Science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13D925BF-5C0B-40F8-826C-4D1EAD0D92DF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A22B28-36DD-45B6-84F2-26B15CDC1FAE}"/>
              </a:ext>
            </a:extLst>
          </p:cNvPr>
          <p:cNvSpPr txBox="1"/>
          <p:nvPr/>
        </p:nvSpPr>
        <p:spPr>
          <a:xfrm>
            <a:off x="5161804" y="3917911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STP510 Yunji Woo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76031" y="206777"/>
            <a:ext cx="8568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Recognition of Actors, Relationships and Networks</a:t>
            </a:r>
            <a:endParaRPr lang="ko-KR" altLang="en-US" sz="3200" dirty="0"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9D0294-6898-4304-A4BC-17E515B7A5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3090" y="1620850"/>
            <a:ext cx="6339840" cy="42297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2A4186-5251-435A-B091-00FB1A1E17CD}"/>
              </a:ext>
            </a:extLst>
          </p:cNvPr>
          <p:cNvSpPr/>
          <p:nvPr/>
        </p:nvSpPr>
        <p:spPr>
          <a:xfrm>
            <a:off x="466864" y="1064721"/>
            <a:ext cx="5965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Propose dynamic view of innovation in sectors</a:t>
            </a:r>
            <a:endParaRPr lang="ko-KR" alt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7D21F-32E6-4ED1-B94B-D46B8C1BEAC2}"/>
              </a:ext>
            </a:extLst>
          </p:cNvPr>
          <p:cNvSpPr/>
          <p:nvPr/>
        </p:nvSpPr>
        <p:spPr>
          <a:xfrm>
            <a:off x="276031" y="6022293"/>
            <a:ext cx="877037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cs typeface="Times New Roman" panose="02020603050405020304" pitchFamily="18" charset="0"/>
              </a:rPr>
              <a:t>Ref) </a:t>
            </a:r>
            <a:r>
              <a:rPr lang="en-US" altLang="ko-KR" kern="100" dirty="0" err="1">
                <a:cs typeface="Times New Roman" panose="02020603050405020304" pitchFamily="18" charset="0"/>
              </a:rPr>
              <a:t>Pihlajamaa</a:t>
            </a:r>
            <a:r>
              <a:rPr lang="en-US" altLang="ko-KR" kern="100" dirty="0">
                <a:cs typeface="Times New Roman" panose="02020603050405020304" pitchFamily="18" charset="0"/>
              </a:rPr>
              <a:t>, M. et al. (2013) ‘Requirements for innovation policy in emerging high-tech industries’, European Journal of Futures Research, 1(1), pp. 1–14.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1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9054482" y="3406703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7010876" y="3406703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8032679" y="1699342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486451" y="1313073"/>
            <a:ext cx="835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kern="100" dirty="0">
                <a:cs typeface="Times New Roman" panose="02020603050405020304" pitchFamily="18" charset="0"/>
              </a:rPr>
              <a:t>1) Public Procurement: </a:t>
            </a:r>
            <a:r>
              <a:rPr lang="en-US" altLang="ko-KR" sz="2800" b="1" kern="1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Government</a:t>
            </a:r>
            <a:r>
              <a:rPr lang="en-US" altLang="ko-KR" sz="2800" b="1" kern="100" dirty="0">
                <a:solidFill>
                  <a:schemeClr val="accent6"/>
                </a:solidFill>
                <a:cs typeface="Times New Roman" panose="02020603050405020304" pitchFamily="18" charset="0"/>
              </a:rPr>
              <a:t>-</a:t>
            </a:r>
            <a:r>
              <a:rPr lang="en-US" altLang="ko-KR" sz="2800" b="1" kern="100" dirty="0">
                <a:solidFill>
                  <a:schemeClr val="accent5"/>
                </a:solidFill>
                <a:cs typeface="Times New Roman" panose="02020603050405020304" pitchFamily="18" charset="0"/>
              </a:rPr>
              <a:t>Firm</a:t>
            </a:r>
            <a:r>
              <a:rPr lang="en-US" altLang="ko-KR" sz="2800" kern="100" dirty="0">
                <a:cs typeface="Times New Roman" panose="02020603050405020304" pitchFamily="18" charset="0"/>
              </a:rPr>
              <a:t> relationship</a:t>
            </a:r>
            <a:endParaRPr lang="ko-KR" altLang="en-US" sz="2800" kern="100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EFF398-2229-4411-86B5-D1B3B8C2A7C4}"/>
              </a:ext>
            </a:extLst>
          </p:cNvPr>
          <p:cNvSpPr/>
          <p:nvPr/>
        </p:nvSpPr>
        <p:spPr>
          <a:xfrm>
            <a:off x="588695" y="2011929"/>
            <a:ext cx="6945326" cy="314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cs typeface="Times New Roman" panose="02020603050405020304" pitchFamily="18" charset="0"/>
              </a:rPr>
              <a:t>Upstream sectors usually provide public procurement.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The contracting authority bears the risks related to investments in research &amp; development.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Risk can deter private companies from bearing innovation costs, which leads to a suboptimal level of innovation.</a:t>
            </a:r>
            <a:endParaRPr lang="ko-KR" altLang="ko-KR" sz="2400" dirty="0"/>
          </a:p>
          <a:p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FC8E0-DC72-451F-975E-E77C3152F165}"/>
              </a:ext>
            </a:extLst>
          </p:cNvPr>
          <p:cNvSpPr txBox="1"/>
          <p:nvPr/>
        </p:nvSpPr>
        <p:spPr>
          <a:xfrm>
            <a:off x="276031" y="206777"/>
            <a:ext cx="8568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Recognition of Actors, Relationships and Networks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5BCBA-D40D-4796-B4BB-22E64C6A2BFB}"/>
              </a:ext>
            </a:extLst>
          </p:cNvPr>
          <p:cNvSpPr txBox="1"/>
          <p:nvPr/>
        </p:nvSpPr>
        <p:spPr>
          <a:xfrm>
            <a:off x="7913243" y="465343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Firms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9201D-06BB-43D8-978F-5D72E44AD14E}"/>
              </a:ext>
            </a:extLst>
          </p:cNvPr>
          <p:cNvSpPr txBox="1"/>
          <p:nvPr/>
        </p:nvSpPr>
        <p:spPr>
          <a:xfrm>
            <a:off x="8108927" y="2914002"/>
            <a:ext cx="2528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Government Agencies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E249B3-468C-4268-8F7A-3416169A7B3C}"/>
              </a:ext>
            </a:extLst>
          </p:cNvPr>
          <p:cNvSpPr txBox="1"/>
          <p:nvPr/>
        </p:nvSpPr>
        <p:spPr>
          <a:xfrm>
            <a:off x="9697849" y="4635210"/>
            <a:ext cx="2205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Research Institutes</a:t>
            </a:r>
          </a:p>
          <a:p>
            <a:pPr algn="ctr"/>
            <a:r>
              <a:rPr lang="en-US" altLang="ko-KR" sz="2000" b="1" dirty="0" err="1"/>
              <a:t>e.g</a:t>
            </a:r>
            <a:r>
              <a:rPr lang="en-US" altLang="ko-KR" sz="2000" b="1" dirty="0"/>
              <a:t>) Universities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9054482" y="3406703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7010876" y="3406703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8032679" y="1699342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7913243" y="465343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Firms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8108927" y="2914002"/>
            <a:ext cx="2528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Government Agencies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9697849" y="4635210"/>
            <a:ext cx="2205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Research Institutes</a:t>
            </a:r>
          </a:p>
          <a:p>
            <a:pPr algn="ctr"/>
            <a:r>
              <a:rPr lang="en-US" altLang="ko-KR" sz="2000" b="1" dirty="0" err="1"/>
              <a:t>e.g</a:t>
            </a:r>
            <a:r>
              <a:rPr lang="en-US" altLang="ko-KR" sz="2000" b="1" dirty="0"/>
              <a:t>) Universities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486451" y="1313073"/>
            <a:ext cx="781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kern="100" dirty="0">
                <a:cs typeface="Times New Roman" panose="02020603050405020304" pitchFamily="18" charset="0"/>
              </a:rPr>
              <a:t>2) Research connection:</a:t>
            </a:r>
            <a:r>
              <a:rPr lang="en-US" altLang="ko-KR" sz="2800" b="1" kern="100" dirty="0">
                <a:cs typeface="Times New Roman" panose="02020603050405020304" pitchFamily="18" charset="0"/>
              </a:rPr>
              <a:t> </a:t>
            </a:r>
            <a:r>
              <a:rPr lang="en-US" altLang="ko-KR" sz="2800" b="1" kern="100" dirty="0">
                <a:solidFill>
                  <a:schemeClr val="accent5"/>
                </a:solidFill>
                <a:cs typeface="Times New Roman" panose="02020603050405020304" pitchFamily="18" charset="0"/>
              </a:rPr>
              <a:t>Firm</a:t>
            </a:r>
            <a:r>
              <a:rPr lang="en-US" altLang="ko-KR" sz="2800" b="1" kern="100" dirty="0">
                <a:solidFill>
                  <a:schemeClr val="accent6"/>
                </a:solidFill>
                <a:cs typeface="Times New Roman" panose="02020603050405020304" pitchFamily="18" charset="0"/>
              </a:rPr>
              <a:t>-University</a:t>
            </a:r>
            <a:r>
              <a:rPr lang="en-US" altLang="ko-KR" sz="2800" b="1" kern="100" dirty="0">
                <a:cs typeface="Times New Roman" panose="02020603050405020304" pitchFamily="18" charset="0"/>
              </a:rPr>
              <a:t> </a:t>
            </a:r>
            <a:r>
              <a:rPr lang="en-US" altLang="ko-KR" sz="2800" kern="100" dirty="0">
                <a:cs typeface="Times New Roman" panose="02020603050405020304" pitchFamily="18" charset="0"/>
              </a:rPr>
              <a:t>relationship</a:t>
            </a:r>
            <a:endParaRPr lang="ko-KR" altLang="en-US" sz="2800" kern="100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EFF398-2229-4411-86B5-D1B3B8C2A7C4}"/>
              </a:ext>
            </a:extLst>
          </p:cNvPr>
          <p:cNvSpPr/>
          <p:nvPr/>
        </p:nvSpPr>
        <p:spPr>
          <a:xfrm>
            <a:off x="588695" y="2011929"/>
            <a:ext cx="6475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Academic research plays a key role in the industrial innovation process. </a:t>
            </a:r>
            <a:endParaRPr lang="ko-KR" altLang="ko-KR" sz="2400" dirty="0"/>
          </a:p>
          <a:p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9D7C-FFE4-4BAE-89EC-43E5F57B08B3}"/>
              </a:ext>
            </a:extLst>
          </p:cNvPr>
          <p:cNvSpPr txBox="1"/>
          <p:nvPr/>
        </p:nvSpPr>
        <p:spPr>
          <a:xfrm>
            <a:off x="276031" y="206777"/>
            <a:ext cx="8568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Recognition of Actors, Relationships and Networks</a:t>
            </a:r>
            <a:endParaRPr lang="ko-KR" altLang="en-US" sz="3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442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. 1.">
            <a:extLst>
              <a:ext uri="{FF2B5EF4-FFF2-40B4-BE49-F238E27FC236}">
                <a16:creationId xmlns:a16="http://schemas.microsoft.com/office/drawing/2014/main" id="{E0A63C9C-1EFC-4CD0-9F58-156A7E63B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2" y="596324"/>
            <a:ext cx="6048600" cy="56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C53B-99C3-4490-893E-183D5B89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895" y="3821435"/>
            <a:ext cx="5191550" cy="2085861"/>
          </a:xfrm>
        </p:spPr>
        <p:txBody>
          <a:bodyPr/>
          <a:lstStyle/>
          <a:p>
            <a:r>
              <a:rPr lang="en-US" altLang="ko-KR" dirty="0"/>
              <a:t>Upstream</a:t>
            </a:r>
          </a:p>
          <a:p>
            <a:r>
              <a:rPr lang="en-US" altLang="ko-KR" dirty="0"/>
              <a:t>Downstream</a:t>
            </a:r>
          </a:p>
          <a:p>
            <a:r>
              <a:rPr lang="en-US" altLang="ko-KR" dirty="0"/>
              <a:t>Instream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D0EB2-C816-4266-B152-411FF709D98F}"/>
              </a:ext>
            </a:extLst>
          </p:cNvPr>
          <p:cNvSpPr txBox="1"/>
          <p:nvPr/>
        </p:nvSpPr>
        <p:spPr>
          <a:xfrm>
            <a:off x="6514895" y="2705686"/>
            <a:ext cx="3167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Satellite Value Chain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5">
            <a:extLst>
              <a:ext uri="{FF2B5EF4-FFF2-40B4-BE49-F238E27FC236}">
                <a16:creationId xmlns:a16="http://schemas.microsoft.com/office/drawing/2014/main" id="{615EF741-9F9B-491C-96E4-8D51B834AC8B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B3BF9E-3C48-4037-BDE7-D12C0D2313AD}"/>
              </a:ext>
            </a:extLst>
          </p:cNvPr>
          <p:cNvSpPr/>
          <p:nvPr/>
        </p:nvSpPr>
        <p:spPr>
          <a:xfrm>
            <a:off x="6018928" y="5907296"/>
            <a:ext cx="6183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Ref) A Theoretical Assessment of Standardization </a:t>
            </a:r>
          </a:p>
          <a:p>
            <a:r>
              <a:rPr lang="en-US" altLang="ko-KR" sz="1600" dirty="0"/>
              <a:t>of the Satellite Upstream Value Chain </a:t>
            </a:r>
          </a:p>
          <a:p>
            <a:r>
              <a:rPr lang="ko-KR" altLang="en-US" sz="1600" dirty="0"/>
              <a:t>https://www.liebertpub.com/doi/full/10.1089/space.2020.0037</a:t>
            </a:r>
          </a:p>
        </p:txBody>
      </p:sp>
    </p:spTree>
    <p:extLst>
      <p:ext uri="{BB962C8B-B14F-4D97-AF65-F5344CB8AC3E}">
        <p14:creationId xmlns:p14="http://schemas.microsoft.com/office/powerpoint/2010/main" val="383765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76031" y="206777"/>
            <a:ext cx="4527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Case study of South Korea</a:t>
            </a:r>
            <a:endParaRPr lang="ko-KR" altLang="en-US" sz="3200" dirty="0"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6CE16-9096-432E-A696-BA54948894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606" y="1153490"/>
            <a:ext cx="7745451" cy="51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0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76031" y="206777"/>
            <a:ext cx="4527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Case study of South Korea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603503-A184-45B6-8E2E-6D4518093A5C}"/>
              </a:ext>
            </a:extLst>
          </p:cNvPr>
          <p:cNvSpPr txBox="1">
            <a:spLocks/>
          </p:cNvSpPr>
          <p:nvPr/>
        </p:nvSpPr>
        <p:spPr>
          <a:xfrm>
            <a:off x="426720" y="1105187"/>
            <a:ext cx="10927080" cy="49171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400" dirty="0"/>
              <a:t>Research Methodology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Regional analysis: GIS analysis to investigate how enterprises are distributed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analysis:</a:t>
            </a:r>
            <a:r>
              <a:rPr lang="ko-KR" altLang="en-US" dirty="0"/>
              <a:t> </a:t>
            </a:r>
            <a:r>
              <a:rPr lang="en-US" altLang="ko-KR" dirty="0"/>
              <a:t>Social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understand the transaction structure of the firm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Market analysis: Estimate the efficiency and productivity of space companies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98D67-33B6-445D-9990-15B096B265F1}"/>
              </a:ext>
            </a:extLst>
          </p:cNvPr>
          <p:cNvSpPr/>
          <p:nvPr/>
        </p:nvSpPr>
        <p:spPr>
          <a:xfrm>
            <a:off x="3473018" y="6466557"/>
            <a:ext cx="871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Ref) STEPI(2019), </a:t>
            </a:r>
            <a:r>
              <a:rPr lang="ko-KR" altLang="en-US" dirty="0"/>
              <a:t>뉴스페이스</a:t>
            </a:r>
            <a:r>
              <a:rPr lang="en-US" altLang="ko-KR" dirty="0"/>
              <a:t>(New Space) </a:t>
            </a:r>
            <a:r>
              <a:rPr lang="ko-KR" altLang="en-US" dirty="0"/>
              <a:t>시대</a:t>
            </a:r>
            <a:r>
              <a:rPr lang="en-US" altLang="ko-KR" dirty="0"/>
              <a:t>, </a:t>
            </a:r>
            <a:r>
              <a:rPr lang="ko-KR" altLang="en-US" dirty="0"/>
              <a:t>국내우주산업 현황 진단과 정책대응</a:t>
            </a:r>
          </a:p>
        </p:txBody>
      </p:sp>
    </p:spTree>
    <p:extLst>
      <p:ext uri="{BB962C8B-B14F-4D97-AF65-F5344CB8AC3E}">
        <p14:creationId xmlns:p14="http://schemas.microsoft.com/office/powerpoint/2010/main" val="213102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dirty="0">
                <a:latin typeface="+mn-lt"/>
              </a:rPr>
              <a:t>Technology innovation bubbles?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6"/>
            <a:ext cx="6670766" cy="501980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After M&amp;A and stock listing, </a:t>
            </a:r>
            <a:r>
              <a:rPr lang="en-US" altLang="ko-KR" dirty="0" err="1"/>
              <a:t>newspace</a:t>
            </a:r>
            <a:r>
              <a:rPr lang="en-US" altLang="ko-KR" dirty="0"/>
              <a:t> companies’ value are falling sharply.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The financial structures of the US companies are revealed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Some companies did not meet customer requirements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Spire Global is operating 110 small satellite in space, but their market cap declined below investment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미국의 뉴스페이스 기업들이 특수목적법인과 합병 상장(빨간 막대) 된 후 가치가 급 하락하고 있다. 상장후 회사들의 재무구조가 드러나며 추락하는 모양새를 보인다.[이미지= 박성동 전 쎄트렉아이 의장 페이스북) ">
            <a:extLst>
              <a:ext uri="{FF2B5EF4-FFF2-40B4-BE49-F238E27FC236}">
                <a16:creationId xmlns:a16="http://schemas.microsoft.com/office/drawing/2014/main" id="{A3101049-3D42-4DCD-859A-62E85CC7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43" y="1698006"/>
            <a:ext cx="5069613" cy="38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289CF-E680-487E-91F9-4580AB232FB6}"/>
              </a:ext>
            </a:extLst>
          </p:cNvPr>
          <p:cNvSpPr/>
          <p:nvPr/>
        </p:nvSpPr>
        <p:spPr>
          <a:xfrm>
            <a:off x="3421626" y="6515919"/>
            <a:ext cx="8770374" cy="34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cs typeface="Times New Roman" panose="02020603050405020304" pitchFamily="18" charset="0"/>
              </a:rPr>
              <a:t>Ref) </a:t>
            </a:r>
            <a:r>
              <a:rPr lang="ko-KR" altLang="en-US" sz="1600" kern="100" dirty="0">
                <a:cs typeface="Times New Roman" panose="02020603050405020304" pitchFamily="18" charset="0"/>
              </a:rPr>
              <a:t>헬로디디</a:t>
            </a:r>
            <a:r>
              <a:rPr lang="en-US" altLang="ko-KR" sz="1600" kern="100" dirty="0">
                <a:cs typeface="Times New Roman" panose="02020603050405020304" pitchFamily="18" charset="0"/>
              </a:rPr>
              <a:t>(22.07.20), </a:t>
            </a:r>
            <a:r>
              <a:rPr lang="ko-KR" altLang="en-US" sz="1600" kern="100" dirty="0">
                <a:cs typeface="Times New Roman" panose="02020603050405020304" pitchFamily="18" charset="0"/>
              </a:rPr>
              <a:t>뉴스페이스</a:t>
            </a:r>
            <a:r>
              <a:rPr lang="en-US" altLang="ko-KR" sz="1600" kern="100" dirty="0"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cs typeface="Times New Roman" panose="02020603050405020304" pitchFamily="18" charset="0"/>
              </a:rPr>
              <a:t>광풍인가 </a:t>
            </a:r>
            <a:r>
              <a:rPr lang="en-US" altLang="ko-KR" sz="1600" kern="100" dirty="0">
                <a:cs typeface="Times New Roman" panose="02020603050405020304" pitchFamily="18" charset="0"/>
              </a:rPr>
              <a:t>vs </a:t>
            </a:r>
            <a:r>
              <a:rPr lang="ko-KR" altLang="en-US" sz="1600" kern="100" dirty="0">
                <a:cs typeface="Times New Roman" panose="02020603050405020304" pitchFamily="18" charset="0"/>
              </a:rPr>
              <a:t>거품인가</a:t>
            </a:r>
            <a:r>
              <a:rPr lang="en-US" altLang="ko-KR" sz="1600" kern="100" dirty="0"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8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Policy Requests for Innovation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The implementation of innovation requires managers to confront and overcome barriers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Financial(cost, risk funding)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Organizational(rigidity, centralization)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Informational(market and technology information)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6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Policy Requests for Innovation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 sz="2400" dirty="0"/>
              <a:t>Enabling private individuals to take on greater risk that would be tolerable for government employed astronauts. Decentralized, market oriented space sectors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 sz="2400" dirty="0"/>
              <a:t>Judiciously implementing government regulation and support</a:t>
            </a: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en-US" altLang="ko-KR" sz="2400" dirty="0"/>
              <a:t>Moving beyond geopolitical rivalries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How Big Science formulated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Large scale projects usually funded by national government or group of governments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Big budget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Big staff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Big machines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Big laboratories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Centralization of scientific research as a cost-effective strategy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The outcome is unpredictable and underappreciated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High-technology warfare supports on scientific research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Importance of national security priority, big science research has developed with geo-political approaches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Big Firm Innovation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5187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Static perspective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Large companies invest more in R&amp;D and innovation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Dynamic perspective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Small enterprises can develop capabilities that improve R&amp;D effectiveness through innovation, possibly even outperforming large enterprises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The relationship between the company size and R&amp;D results is not linear, and can even be inverted</a:t>
            </a: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18851-60DE-4BDA-9A2D-91585B831A3C}"/>
              </a:ext>
            </a:extLst>
          </p:cNvPr>
          <p:cNvSpPr/>
          <p:nvPr/>
        </p:nvSpPr>
        <p:spPr>
          <a:xfrm>
            <a:off x="1879600" y="6488668"/>
            <a:ext cx="1031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Cohen and Klepper, 1996; Becheikh, Landry and Amara, 2006; Stock, Greis and Fischer 2002</a:t>
            </a:r>
          </a:p>
        </p:txBody>
      </p:sp>
    </p:spTree>
    <p:extLst>
      <p:ext uri="{BB962C8B-B14F-4D97-AF65-F5344CB8AC3E}">
        <p14:creationId xmlns:p14="http://schemas.microsoft.com/office/powerpoint/2010/main" val="323793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090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New Space Innovation?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3AE4DD1-E817-4DD7-B797-9E83BE0F3113}"/>
              </a:ext>
            </a:extLst>
          </p:cNvPr>
          <p:cNvSpPr txBox="1">
            <a:spLocks/>
          </p:cNvSpPr>
          <p:nvPr/>
        </p:nvSpPr>
        <p:spPr>
          <a:xfrm>
            <a:off x="426720" y="1105187"/>
            <a:ext cx="10927080" cy="4917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400" dirty="0"/>
              <a:t>Transition from Old space to New space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Commercial launches, Small satellite constellation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Technology development leads innovation in space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Reusable rocket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3D printed structure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6G Communication network using satellites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Socio-economic background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Commercial Data share to exceed Geo-political approach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Increase on international knowledge share</a:t>
            </a:r>
          </a:p>
        </p:txBody>
      </p:sp>
      <p:pic>
        <p:nvPicPr>
          <p:cNvPr id="24" name="Picture 2" descr="우주 진출은 이제 꿈이 아닌 현실이 됐다. 우리나라도 누리호 발사에 성공하며 뉴스페이스 산업에 대한 관심과 투자가 커지고 있다. 이에 대해 거품이 아닌 실질적인 성과와 시장 확보로 지속가능할 수 있어야 한다는 조언이 나왔다. 실제 우리보다 앞선 미국 뉴스페이스기업들이 상장 후 가치가 폭락하면서 우려를 낳고 있다.[사진= 이미지투데이] ">
            <a:extLst>
              <a:ext uri="{FF2B5EF4-FFF2-40B4-BE49-F238E27FC236}">
                <a16:creationId xmlns:a16="http://schemas.microsoft.com/office/drawing/2014/main" id="{E3526693-57DF-404B-A17B-45F244B7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746" y="1821062"/>
            <a:ext cx="3455000" cy="23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090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New Space Innovation?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2012708" y="1615975"/>
            <a:ext cx="22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Satellites in Orbit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Picture 19" descr="https://www.newspace.im/assets/fig/Newspace_launchers_abscostsperf_2022-01-01_3.png">
            <a:extLst>
              <a:ext uri="{FF2B5EF4-FFF2-40B4-BE49-F238E27FC236}">
                <a16:creationId xmlns:a16="http://schemas.microsoft.com/office/drawing/2014/main" id="{EE9C4D19-F388-4D46-8796-2D27CC5A1C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21" y="2741240"/>
            <a:ext cx="4746948" cy="30137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16">
            <a:extLst>
              <a:ext uri="{FF2B5EF4-FFF2-40B4-BE49-F238E27FC236}">
                <a16:creationId xmlns:a16="http://schemas.microsoft.com/office/drawing/2014/main" id="{F06FAADD-CC0E-4ABB-893B-06BAD5FEFB33}"/>
              </a:ext>
            </a:extLst>
          </p:cNvPr>
          <p:cNvSpPr/>
          <p:nvPr/>
        </p:nvSpPr>
        <p:spPr>
          <a:xfrm>
            <a:off x="6554454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F3893-F892-480E-AA41-53309A3D5CAB}"/>
              </a:ext>
            </a:extLst>
          </p:cNvPr>
          <p:cNvSpPr txBox="1"/>
          <p:nvPr/>
        </p:nvSpPr>
        <p:spPr>
          <a:xfrm>
            <a:off x="7422517" y="1615975"/>
            <a:ext cx="3133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Small Launchers prices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https://spacenews.com/wp-content/uploads/2022/05/herding-rockets-chart-1-879x682.jpg">
            <a:extLst>
              <a:ext uri="{FF2B5EF4-FFF2-40B4-BE49-F238E27FC236}">
                <a16:creationId xmlns:a16="http://schemas.microsoft.com/office/drawing/2014/main" id="{D302D0E1-C027-41B5-A763-246A51E28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7" y="2300465"/>
            <a:ext cx="4980422" cy="38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7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090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dirty="0">
                <a:ea typeface="+mj-ea"/>
                <a:cs typeface="+mj-cs"/>
              </a:rPr>
              <a:t>New Space Innovation?</a:t>
            </a:r>
            <a:endParaRPr lang="ko-KR" altLang="en-US" sz="3200" dirty="0">
              <a:ea typeface="+mj-ea"/>
              <a:cs typeface="+mj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3AE4DD1-E817-4DD7-B797-9E83BE0F3113}"/>
              </a:ext>
            </a:extLst>
          </p:cNvPr>
          <p:cNvSpPr txBox="1">
            <a:spLocks/>
          </p:cNvSpPr>
          <p:nvPr/>
        </p:nvSpPr>
        <p:spPr>
          <a:xfrm>
            <a:off x="426720" y="1105187"/>
            <a:ext cx="10927080" cy="49171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400" dirty="0"/>
              <a:t>Commercial success on space entrepreneurs </a:t>
            </a:r>
          </a:p>
          <a:p>
            <a:pPr lvl="1">
              <a:lnSpc>
                <a:spcPct val="125000"/>
              </a:lnSpc>
            </a:pPr>
            <a:r>
              <a:rPr lang="en-US" altLang="ko-KR" dirty="0"/>
              <a:t>Space industry is being lead by start-ups</a:t>
            </a:r>
          </a:p>
          <a:p>
            <a:r>
              <a:rPr lang="en-US" altLang="ko-KR" sz="2400" dirty="0"/>
              <a:t>Upstream start up</a:t>
            </a:r>
          </a:p>
          <a:p>
            <a:pPr lvl="1"/>
            <a:r>
              <a:rPr lang="en-US" altLang="ko-KR" dirty="0"/>
              <a:t>Develop satellite, launcher, ground systems</a:t>
            </a:r>
          </a:p>
          <a:p>
            <a:r>
              <a:rPr lang="en-US" altLang="ko-KR" sz="2400" dirty="0"/>
              <a:t>Downstream start ups</a:t>
            </a:r>
          </a:p>
          <a:p>
            <a:pPr lvl="1"/>
            <a:r>
              <a:rPr lang="en-US" altLang="ko-KR" dirty="0"/>
              <a:t>Satellite information application and scientific research </a:t>
            </a:r>
          </a:p>
        </p:txBody>
      </p:sp>
    </p:spTree>
    <p:extLst>
      <p:ext uri="{BB962C8B-B14F-4D97-AF65-F5344CB8AC3E}">
        <p14:creationId xmlns:p14="http://schemas.microsoft.com/office/powerpoint/2010/main" val="133205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298618" y="2034550"/>
              <a:ext cx="3490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Research Question1.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bg1">
                      <a:lumMod val="85000"/>
                    </a:schemeClr>
                  </a:solidFill>
                </a:rPr>
                <a:t>Does change of initiatives, government centric to commercial firm, provoke rapid innovation especially on space sector?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235300" y="2037100"/>
              <a:ext cx="3616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Research Question 2.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28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200" dirty="0">
                  <a:solidFill>
                    <a:schemeClr val="bg1">
                      <a:lumMod val="85000"/>
                    </a:schemeClr>
                  </a:solidFill>
                </a:rPr>
                <a:t>What would be the role of policy in big science and emerging technology?</a:t>
              </a:r>
              <a:endParaRPr lang="ko-KR" altLang="en-US" sz="2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2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Innovation Theory</a:t>
            </a:r>
            <a:endParaRPr lang="ko-KR" altLang="en-US" sz="32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F4DCD-600A-47F1-889D-EE041913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0335EC44-EC33-4ADC-8813-010B29431212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26809-B324-4E9C-A083-FA943FF592E7}"/>
              </a:ext>
            </a:extLst>
          </p:cNvPr>
          <p:cNvSpPr txBox="1"/>
          <p:nvPr/>
        </p:nvSpPr>
        <p:spPr>
          <a:xfrm>
            <a:off x="856970" y="1884039"/>
            <a:ext cx="406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Technological Innovation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A708947F-6118-4E93-BC3C-B21A3848B270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471FAC-252B-4DE2-B14F-54450CFB361D}"/>
              </a:ext>
            </a:extLst>
          </p:cNvPr>
          <p:cNvSpPr txBox="1"/>
          <p:nvPr/>
        </p:nvSpPr>
        <p:spPr>
          <a:xfrm>
            <a:off x="494329" y="2634637"/>
            <a:ext cx="10577303" cy="328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ko-KR" sz="2400" dirty="0"/>
              <a:t>Promising vehicle for continued wealth creation &amp; Sustainable competitive advantage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Process of technological change in a free market consists of three parts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Invention (conceiving a new idea or process)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Innovation (arranging the economic requirements for implementing an invention)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Diffusion (whereby people observing the new discovery adopt or imitate it)</a:t>
            </a:r>
          </a:p>
        </p:txBody>
      </p:sp>
    </p:spTree>
    <p:extLst>
      <p:ext uri="{BB962C8B-B14F-4D97-AF65-F5344CB8AC3E}">
        <p14:creationId xmlns:p14="http://schemas.microsoft.com/office/powerpoint/2010/main" val="246509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Innovation Theory</a:t>
            </a:r>
            <a:endParaRPr lang="ko-KR" altLang="en-US" sz="32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F4DCD-600A-47F1-889D-EE041913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0335EC44-EC33-4ADC-8813-010B29431212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26809-B324-4E9C-A083-FA943FF592E7}"/>
              </a:ext>
            </a:extLst>
          </p:cNvPr>
          <p:cNvSpPr txBox="1"/>
          <p:nvPr/>
        </p:nvSpPr>
        <p:spPr>
          <a:xfrm>
            <a:off x="856970" y="1884039"/>
            <a:ext cx="576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Sectoral systems of  Innovation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A708947F-6118-4E93-BC3C-B21A3848B270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A6168-B88F-4897-8640-80725516F9E1}"/>
              </a:ext>
            </a:extLst>
          </p:cNvPr>
          <p:cNvSpPr txBox="1">
            <a:spLocks/>
          </p:cNvSpPr>
          <p:nvPr/>
        </p:nvSpPr>
        <p:spPr>
          <a:xfrm>
            <a:off x="990600" y="2527227"/>
            <a:ext cx="10515600" cy="380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Innovation</a:t>
            </a:r>
          </a:p>
          <a:p>
            <a:pPr lvl="1"/>
            <a:r>
              <a:rPr lang="en-US" altLang="ko-KR" sz="1600"/>
              <a:t>The process involving interactions of actors for generating and exchange of knowledge relevant to innovation and commercialization </a:t>
            </a:r>
          </a:p>
          <a:p>
            <a:r>
              <a:rPr lang="en-US" altLang="ko-KR" sz="1800"/>
              <a:t>Innovation systems</a:t>
            </a:r>
          </a:p>
          <a:p>
            <a:pPr lvl="1"/>
            <a:r>
              <a:rPr lang="en-US" altLang="ko-KR" sz="1600"/>
              <a:t>Different actors interacts to promote creation of technological innovations</a:t>
            </a:r>
          </a:p>
          <a:p>
            <a:pPr lvl="1"/>
            <a:r>
              <a:rPr lang="en-US" altLang="ko-KR" sz="1600"/>
              <a:t>Facilitates diffusion or applications of technological innovations</a:t>
            </a:r>
          </a:p>
          <a:p>
            <a:r>
              <a:rPr lang="en-US" altLang="ko-KR" sz="1800"/>
              <a:t>Sectoral innovation Systems</a:t>
            </a:r>
          </a:p>
          <a:p>
            <a:pPr lvl="1"/>
            <a:r>
              <a:rPr lang="en-US" altLang="ko-KR" sz="1600"/>
              <a:t>Innovation takes place in different sectoral environments</a:t>
            </a:r>
          </a:p>
          <a:p>
            <a:pPr lvl="1"/>
            <a:r>
              <a:rPr lang="en-US" altLang="ko-KR" sz="1600"/>
              <a:t>Focus on certain sectors of the economy</a:t>
            </a:r>
          </a:p>
          <a:p>
            <a:r>
              <a:rPr lang="en-US" altLang="ko-KR" sz="1800"/>
              <a:t>The strengthened supply chains and infrastructures could contribute on sectoral innovations, which would led regional innovation systems. </a:t>
            </a: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45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801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How Big Science formulated</vt:lpstr>
      <vt:lpstr>Big Firm Innovation</vt:lpstr>
      <vt:lpstr>PowerPoint Presentation</vt:lpstr>
      <vt:lpstr>PowerPoint Presentation</vt:lpstr>
      <vt:lpstr>PowerPoint Presentation</vt:lpstr>
      <vt:lpstr>PowerPoint Presentation</vt:lpstr>
      <vt:lpstr>Innovation Theory</vt:lpstr>
      <vt:lpstr>Innovation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innovation bubbles?</vt:lpstr>
      <vt:lpstr>Policy Requests for Innovation</vt:lpstr>
      <vt:lpstr>Policy Requests for Innovation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</dc:creator>
  <cp:lastModifiedBy>Yunji</cp:lastModifiedBy>
  <cp:revision>33</cp:revision>
  <dcterms:created xsi:type="dcterms:W3CDTF">2022-10-22T11:40:11Z</dcterms:created>
  <dcterms:modified xsi:type="dcterms:W3CDTF">2022-10-23T02:48:53Z</dcterms:modified>
</cp:coreProperties>
</file>