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92" r:id="rId3"/>
    <p:sldId id="297" r:id="rId4"/>
    <p:sldId id="299" r:id="rId5"/>
    <p:sldId id="300" r:id="rId6"/>
    <p:sldId id="298" r:id="rId7"/>
    <p:sldId id="301" r:id="rId8"/>
    <p:sldId id="302" r:id="rId9"/>
    <p:sldId id="306" r:id="rId10"/>
    <p:sldId id="304" r:id="rId11"/>
    <p:sldId id="30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A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4660"/>
  </p:normalViewPr>
  <p:slideViewPr>
    <p:cSldViewPr snapToGrid="0">
      <p:cViewPr varScale="1">
        <p:scale>
          <a:sx n="83" d="100"/>
          <a:sy n="83" d="100"/>
        </p:scale>
        <p:origin x="108"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en-US" dirty="0"/>
          </a:p>
        </p:txBody>
      </p:sp>
      <p:sp>
        <p:nvSpPr>
          <p:cNvPr id="4" name="Date Placeholder 3"/>
          <p:cNvSpPr>
            <a:spLocks noGrp="1"/>
          </p:cNvSpPr>
          <p:nvPr>
            <p:ph type="dt" sz="half" idx="10"/>
          </p:nvPr>
        </p:nvSpPr>
        <p:spPr/>
        <p:txBody>
          <a:bodyPr/>
          <a:lstStyle/>
          <a:p>
            <a:fld id="{FE1F30F7-FA8A-4E78-AAED-875A85746429}" type="datetimeFigureOut">
              <a:rPr lang="ko-KR" altLang="en-US" smtClean="0"/>
              <a:t>2022-11-30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230457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FE1F30F7-FA8A-4E78-AAED-875A85746429}" type="datetimeFigureOut">
              <a:rPr lang="ko-KR" altLang="en-US" smtClean="0"/>
              <a:t>2022-11-30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143688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FE1F30F7-FA8A-4E78-AAED-875A85746429}" type="datetimeFigureOut">
              <a:rPr lang="ko-KR" altLang="en-US" smtClean="0"/>
              <a:t>2022-11-30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254130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FE1F30F7-FA8A-4E78-AAED-875A85746429}" type="datetimeFigureOut">
              <a:rPr lang="ko-KR" altLang="en-US" smtClean="0"/>
              <a:t>2022-11-30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450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Edit Master text styles</a:t>
            </a:r>
          </a:p>
        </p:txBody>
      </p:sp>
      <p:sp>
        <p:nvSpPr>
          <p:cNvPr id="4" name="Date Placeholder 3"/>
          <p:cNvSpPr>
            <a:spLocks noGrp="1"/>
          </p:cNvSpPr>
          <p:nvPr>
            <p:ph type="dt" sz="half" idx="10"/>
          </p:nvPr>
        </p:nvSpPr>
        <p:spPr/>
        <p:txBody>
          <a:bodyPr/>
          <a:lstStyle/>
          <a:p>
            <a:fld id="{FE1F30F7-FA8A-4E78-AAED-875A85746429}" type="datetimeFigureOut">
              <a:rPr lang="ko-KR" altLang="en-US" smtClean="0"/>
              <a:t>2022-11-30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105171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FE1F30F7-FA8A-4E78-AAED-875A85746429}" type="datetimeFigureOut">
              <a:rPr lang="ko-KR" altLang="en-US" smtClean="0"/>
              <a:t>2022-11-30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274684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FE1F30F7-FA8A-4E78-AAED-875A85746429}" type="datetimeFigureOut">
              <a:rPr lang="ko-KR" altLang="en-US" smtClean="0"/>
              <a:t>2022-11-30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40677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fld id="{FE1F30F7-FA8A-4E78-AAED-875A85746429}" type="datetimeFigureOut">
              <a:rPr lang="ko-KR" altLang="en-US" smtClean="0"/>
              <a:t>2022-11-30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310482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F30F7-FA8A-4E78-AAED-875A85746429}" type="datetimeFigureOut">
              <a:rPr lang="ko-KR" altLang="en-US" smtClean="0"/>
              <a:t>2022-11-30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166146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p:txBody>
          <a:bodyPr/>
          <a:lstStyle/>
          <a:p>
            <a:fld id="{FE1F30F7-FA8A-4E78-AAED-875A85746429}" type="datetimeFigureOut">
              <a:rPr lang="ko-KR" altLang="en-US" smtClean="0"/>
              <a:t>2022-11-30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178058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p:txBody>
          <a:bodyPr/>
          <a:lstStyle/>
          <a:p>
            <a:fld id="{FE1F30F7-FA8A-4E78-AAED-875A85746429}" type="datetimeFigureOut">
              <a:rPr lang="ko-KR" altLang="en-US" smtClean="0"/>
              <a:t>2022-11-30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340314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F30F7-FA8A-4E78-AAED-875A85746429}" type="datetimeFigureOut">
              <a:rPr lang="ko-KR" altLang="en-US" smtClean="0"/>
              <a:t>2022-11-30</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149577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1D96CB-D837-42E6-B753-A362CB784AC7}"/>
              </a:ext>
            </a:extLst>
          </p:cNvPr>
          <p:cNvSpPr txBox="1"/>
          <p:nvPr/>
        </p:nvSpPr>
        <p:spPr>
          <a:xfrm>
            <a:off x="2385721" y="2505670"/>
            <a:ext cx="7420557" cy="923330"/>
          </a:xfrm>
          <a:prstGeom prst="rect">
            <a:avLst/>
          </a:prstGeom>
          <a:noFill/>
        </p:spPr>
        <p:txBody>
          <a:bodyPr wrap="none" rtlCol="0">
            <a:spAutoFit/>
          </a:bodyPr>
          <a:lstStyle/>
          <a:p>
            <a:pPr algn="ctr"/>
            <a:r>
              <a:rPr lang="en-US" altLang="ko-KR" sz="5400" dirty="0">
                <a:solidFill>
                  <a:schemeClr val="bg1"/>
                </a:solidFill>
              </a:rPr>
              <a:t>Price</a:t>
            </a:r>
            <a:r>
              <a:rPr lang="ko-KR" altLang="en-US" sz="5400" dirty="0">
                <a:solidFill>
                  <a:schemeClr val="bg1"/>
                </a:solidFill>
              </a:rPr>
              <a:t> </a:t>
            </a:r>
            <a:r>
              <a:rPr lang="en-US" altLang="ko-KR" sz="5400" dirty="0">
                <a:solidFill>
                  <a:schemeClr val="bg1"/>
                </a:solidFill>
              </a:rPr>
              <a:t>on</a:t>
            </a:r>
            <a:r>
              <a:rPr lang="ko-KR" altLang="en-US" sz="5400" dirty="0">
                <a:solidFill>
                  <a:schemeClr val="bg1"/>
                </a:solidFill>
              </a:rPr>
              <a:t> </a:t>
            </a:r>
            <a:r>
              <a:rPr lang="en-US" altLang="ko-KR" sz="5400" dirty="0">
                <a:solidFill>
                  <a:schemeClr val="bg1"/>
                </a:solidFill>
              </a:rPr>
              <a:t>Nature’s</a:t>
            </a:r>
            <a:r>
              <a:rPr lang="ko-KR" altLang="en-US" sz="5400" dirty="0">
                <a:solidFill>
                  <a:schemeClr val="bg1"/>
                </a:solidFill>
              </a:rPr>
              <a:t> </a:t>
            </a:r>
            <a:r>
              <a:rPr lang="en-US" altLang="ko-KR" sz="5400" dirty="0">
                <a:solidFill>
                  <a:schemeClr val="bg1"/>
                </a:solidFill>
              </a:rPr>
              <a:t>Services</a:t>
            </a:r>
          </a:p>
        </p:txBody>
      </p:sp>
      <p:cxnSp>
        <p:nvCxnSpPr>
          <p:cNvPr id="5" name="직선 연결선 4">
            <a:extLst>
              <a:ext uri="{FF2B5EF4-FFF2-40B4-BE49-F238E27FC236}">
                <a16:creationId xmlns:a16="http://schemas.microsoft.com/office/drawing/2014/main" id="{9B67F781-4111-4EB6-97E9-84D738AD6180}"/>
              </a:ext>
            </a:extLst>
          </p:cNvPr>
          <p:cNvCxnSpPr>
            <a:cxnSpLocks/>
          </p:cNvCxnSpPr>
          <p:nvPr/>
        </p:nvCxnSpPr>
        <p:spPr>
          <a:xfrm>
            <a:off x="3347720" y="3673455"/>
            <a:ext cx="54965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0961E7-5079-4C40-88CA-C2ABE8F1C792}"/>
              </a:ext>
            </a:extLst>
          </p:cNvPr>
          <p:cNvSpPr txBox="1"/>
          <p:nvPr/>
        </p:nvSpPr>
        <p:spPr>
          <a:xfrm>
            <a:off x="5161806" y="3917911"/>
            <a:ext cx="1868397" cy="369332"/>
          </a:xfrm>
          <a:prstGeom prst="rect">
            <a:avLst/>
          </a:prstGeom>
          <a:noFill/>
        </p:spPr>
        <p:txBody>
          <a:bodyPr wrap="none" rtlCol="0">
            <a:spAutoFit/>
          </a:bodyPr>
          <a:lstStyle/>
          <a:p>
            <a:pPr algn="ctr"/>
            <a:r>
              <a:rPr lang="en-US" altLang="ko-KR" dirty="0">
                <a:solidFill>
                  <a:schemeClr val="bg1"/>
                </a:solidFill>
              </a:rPr>
              <a:t>STP514 Yunji Woo</a:t>
            </a:r>
            <a:endParaRPr lang="ko-KR" altLang="en-US" dirty="0">
              <a:solidFill>
                <a:schemeClr val="bg1"/>
              </a:solidFill>
            </a:endParaRPr>
          </a:p>
        </p:txBody>
      </p:sp>
    </p:spTree>
    <p:extLst>
      <p:ext uri="{BB962C8B-B14F-4D97-AF65-F5344CB8AC3E}">
        <p14:creationId xmlns:p14="http://schemas.microsoft.com/office/powerpoint/2010/main" val="36392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solidFill>
                  <a:schemeClr val="tx2">
                    <a:lumMod val="75000"/>
                  </a:schemeClr>
                </a:solidFill>
                <a:latin typeface="Calibri" panose="020F0502020204030204" pitchFamily="34" charset="0"/>
                <a:cs typeface="Calibri" panose="020F0502020204030204" pitchFamily="34" charset="0"/>
              </a:rPr>
              <a:t>4. Preference</a:t>
            </a:r>
            <a:r>
              <a:rPr lang="ko-KR" altLang="en-US" sz="3200" b="1" dirty="0">
                <a:solidFill>
                  <a:schemeClr val="tx2">
                    <a:lumMod val="75000"/>
                  </a:schemeClr>
                </a:solidFill>
                <a:latin typeface="Calibri" panose="020F0502020204030204" pitchFamily="34" charset="0"/>
                <a:cs typeface="Calibri" panose="020F0502020204030204" pitchFamily="34" charset="0"/>
              </a:rPr>
              <a:t> </a:t>
            </a:r>
            <a:r>
              <a:rPr lang="en-US" altLang="ko-KR" sz="3200" b="1" dirty="0">
                <a:solidFill>
                  <a:schemeClr val="tx2">
                    <a:lumMod val="75000"/>
                  </a:schemeClr>
                </a:solidFill>
                <a:latin typeface="Calibri" panose="020F0502020204030204" pitchFamily="34" charset="0"/>
                <a:cs typeface="Calibri" panose="020F0502020204030204" pitchFamily="34" charset="0"/>
              </a:rPr>
              <a:t>Model</a:t>
            </a:r>
            <a:endParaRPr lang="ko-KR" altLang="en-US" sz="3200" b="1" dirty="0">
              <a:solidFill>
                <a:schemeClr val="tx2">
                  <a:lumMod val="7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vert="horz" lIns="91440" tIns="45720" rIns="91440" bIns="45720" rtlCol="0">
            <a:normAutofit/>
          </a:bodyPr>
          <a:lstStyle/>
          <a:p>
            <a:pPr>
              <a:lnSpc>
                <a:spcPct val="114000"/>
              </a:lnSpc>
            </a:pPr>
            <a:r>
              <a:rPr lang="en-US" altLang="ko-KR" sz="2200" b="1" dirty="0">
                <a:solidFill>
                  <a:schemeClr val="accent3">
                    <a:lumMod val="75000"/>
                  </a:schemeClr>
                </a:solidFill>
                <a:latin typeface="Calibri" panose="020F0502020204030204" pitchFamily="34" charset="0"/>
                <a:cs typeface="Calibri" panose="020F0502020204030204" pitchFamily="34" charset="0"/>
              </a:rPr>
              <a:t>Preference</a:t>
            </a:r>
            <a:r>
              <a:rPr lang="en-US" altLang="ko-KR" sz="2200" b="1" dirty="0">
                <a:latin typeface="Calibri" panose="020F0502020204030204" pitchFamily="34" charset="0"/>
                <a:cs typeface="Calibri" panose="020F0502020204030204" pitchFamily="34" charset="0"/>
              </a:rPr>
              <a:t>: Unit of measure of the willingness of the individual to pay </a:t>
            </a:r>
          </a:p>
          <a:p>
            <a:pPr lvl="1">
              <a:lnSpc>
                <a:spcPct val="114000"/>
              </a:lnSpc>
            </a:pPr>
            <a:r>
              <a:rPr lang="en-US" altLang="ko-KR" sz="1800" dirty="0">
                <a:latin typeface="Calibri" panose="020F0502020204030204" pitchFamily="34" charset="0"/>
                <a:cs typeface="Calibri" panose="020F0502020204030204" pitchFamily="34" charset="0"/>
              </a:rPr>
              <a:t>Economists can associate economic behavior with dollar values</a:t>
            </a:r>
          </a:p>
          <a:p>
            <a:pPr lvl="1">
              <a:lnSpc>
                <a:spcPct val="114000"/>
              </a:lnSpc>
            </a:pPr>
            <a:r>
              <a:rPr lang="en-US" altLang="ko-KR" sz="1800" dirty="0">
                <a:latin typeface="Calibri" panose="020F0502020204030204" pitchFamily="34" charset="0"/>
                <a:cs typeface="Calibri" panose="020F0502020204030204" pitchFamily="34" charset="0"/>
              </a:rPr>
              <a:t>Values people care about are what they are willing to act upon: How strong they desire?</a:t>
            </a:r>
          </a:p>
          <a:p>
            <a:pPr lvl="1">
              <a:lnSpc>
                <a:spcPct val="114000"/>
              </a:lnSpc>
            </a:pPr>
            <a:r>
              <a:rPr lang="en-US" altLang="ko-KR" sz="1800" dirty="0">
                <a:latin typeface="Calibri" panose="020F0502020204030204" pitchFamily="34" charset="0"/>
                <a:cs typeface="Calibri" panose="020F0502020204030204" pitchFamily="34" charset="0"/>
              </a:rPr>
              <a:t>Individual social values</a:t>
            </a:r>
          </a:p>
          <a:p>
            <a:pPr lvl="1">
              <a:lnSpc>
                <a:spcPct val="114000"/>
              </a:lnSpc>
            </a:pPr>
            <a:r>
              <a:rPr lang="en-US" altLang="ko-KR" sz="1800" dirty="0">
                <a:latin typeface="Calibri" panose="020F0502020204030204" pitchFamily="34" charset="0"/>
                <a:cs typeface="Calibri" panose="020F0502020204030204" pitchFamily="34" charset="0"/>
              </a:rPr>
              <a:t>WTP/WTA: Methodologically advantage to measure quantified system of analysis.</a:t>
            </a:r>
          </a:p>
          <a:p>
            <a:pPr>
              <a:lnSpc>
                <a:spcPct val="114000"/>
              </a:lnSpc>
            </a:pPr>
            <a:r>
              <a:rPr lang="en-US" altLang="ko-KR" sz="2200" b="1" dirty="0">
                <a:solidFill>
                  <a:schemeClr val="accent3">
                    <a:lumMod val="75000"/>
                  </a:schemeClr>
                </a:solidFill>
                <a:latin typeface="Calibri" panose="020F0502020204030204" pitchFamily="34" charset="0"/>
                <a:cs typeface="Calibri" panose="020F0502020204030204" pitchFamily="34" charset="0"/>
              </a:rPr>
              <a:t>Consumer Sovereignty</a:t>
            </a:r>
            <a:r>
              <a:rPr lang="en-US" altLang="ko-KR" sz="2200" b="1" dirty="0">
                <a:latin typeface="Calibri" panose="020F0502020204030204" pitchFamily="34" charset="0"/>
                <a:cs typeface="Calibri" panose="020F0502020204030204" pitchFamily="34" charset="0"/>
              </a:rPr>
              <a:t>:</a:t>
            </a:r>
            <a:r>
              <a:rPr lang="en-US" altLang="ko-KR" sz="2200" b="1" dirty="0">
                <a:solidFill>
                  <a:schemeClr val="accent3">
                    <a:lumMod val="75000"/>
                  </a:schemeClr>
                </a:solidFill>
                <a:latin typeface="Calibri" panose="020F0502020204030204" pitchFamily="34" charset="0"/>
                <a:cs typeface="Calibri" panose="020F0502020204030204" pitchFamily="34" charset="0"/>
              </a:rPr>
              <a:t> </a:t>
            </a:r>
            <a:r>
              <a:rPr lang="en-US" altLang="ko-KR" sz="1800" b="1" dirty="0">
                <a:latin typeface="Calibri" panose="020F0502020204030204" pitchFamily="34" charset="0"/>
                <a:cs typeface="Calibri" panose="020F0502020204030204" pitchFamily="34" charset="0"/>
              </a:rPr>
              <a:t>What individual wants is presumed to be good for that individual </a:t>
            </a:r>
            <a:r>
              <a:rPr lang="en-US" altLang="ko-KR" sz="1800" dirty="0">
                <a:latin typeface="Calibri" panose="020F0502020204030204" pitchFamily="34" charset="0"/>
                <a:cs typeface="Calibri" panose="020F0502020204030204" pitchFamily="34" charset="0"/>
              </a:rPr>
              <a:t>(Randall, 1988)</a:t>
            </a:r>
          </a:p>
          <a:p>
            <a:pPr marL="457200" lvl="1" indent="0">
              <a:lnSpc>
                <a:spcPct val="114000"/>
              </a:lnSpc>
              <a:buNone/>
            </a:pPr>
            <a:r>
              <a:rPr lang="en-US" altLang="ko-KR" sz="1800" dirty="0">
                <a:latin typeface="Calibri" panose="020F0502020204030204" pitchFamily="34" charset="0"/>
                <a:cs typeface="Calibri" panose="020F0502020204030204" pitchFamily="34" charset="0"/>
              </a:rPr>
              <a:t>1) Competitive Advantage Argument: individual preferences should be aggregated for social welfare - microeconomic analysis</a:t>
            </a:r>
          </a:p>
          <a:p>
            <a:pPr marL="457200" lvl="1" indent="0">
              <a:lnSpc>
                <a:spcPct val="114000"/>
              </a:lnSpc>
              <a:buNone/>
            </a:pPr>
            <a:r>
              <a:rPr lang="en-US" altLang="ko-KR" sz="1800" dirty="0">
                <a:latin typeface="Calibri" panose="020F0502020204030204" pitchFamily="34" charset="0"/>
                <a:cs typeface="Calibri" panose="020F0502020204030204" pitchFamily="34" charset="0"/>
              </a:rPr>
              <a:t>2) Direction-of Analysis Argument : CS is tracing causation from preferences to changes in behavior </a:t>
            </a:r>
          </a:p>
          <a:p>
            <a:pPr marL="457200" lvl="1" indent="0">
              <a:lnSpc>
                <a:spcPct val="114000"/>
              </a:lnSpc>
              <a:buNone/>
            </a:pPr>
            <a:r>
              <a:rPr lang="en-US" altLang="ko-KR" sz="1800" dirty="0">
                <a:latin typeface="Calibri" panose="020F0502020204030204" pitchFamily="34" charset="0"/>
                <a:cs typeface="Calibri" panose="020F0502020204030204" pitchFamily="34" charset="0"/>
              </a:rPr>
              <a:t>3) Value Neutrality Argument: No value commitments beyond individual’s preferences. </a:t>
            </a:r>
          </a:p>
          <a:p>
            <a:pPr marL="457200" lvl="1" indent="0">
              <a:lnSpc>
                <a:spcPct val="114000"/>
              </a:lnSpc>
              <a:buNone/>
            </a:pPr>
            <a:r>
              <a:rPr lang="en-US" altLang="ko-KR" sz="1800" dirty="0">
                <a:latin typeface="Calibri" panose="020F0502020204030204" pitchFamily="34" charset="0"/>
                <a:cs typeface="Calibri" panose="020F0502020204030204" pitchFamily="34" charset="0"/>
              </a:rPr>
              <a:t>4) Democracy Argument</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Content Placeholder 2">
            <a:extLst>
              <a:ext uri="{FF2B5EF4-FFF2-40B4-BE49-F238E27FC236}">
                <a16:creationId xmlns:a16="http://schemas.microsoft.com/office/drawing/2014/main" id="{3C477935-15B0-42BA-A9C2-3DE21CC02D5D}"/>
              </a:ext>
            </a:extLst>
          </p:cNvPr>
          <p:cNvSpPr txBox="1">
            <a:spLocks/>
          </p:cNvSpPr>
          <p:nvPr/>
        </p:nvSpPr>
        <p:spPr>
          <a:xfrm>
            <a:off x="426720" y="6383824"/>
            <a:ext cx="10927080" cy="35036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altLang="ko-KR" sz="1400" dirty="0">
                <a:latin typeface="Calibri" panose="020F0502020204030204" pitchFamily="34" charset="0"/>
                <a:cs typeface="Calibri" panose="020F0502020204030204" pitchFamily="34" charset="0"/>
              </a:rPr>
              <a:t>Bryan G. Norton(1994), Economist’s Preferences and the Preferences of Economist</a:t>
            </a:r>
          </a:p>
        </p:txBody>
      </p:sp>
    </p:spTree>
    <p:extLst>
      <p:ext uri="{BB962C8B-B14F-4D97-AF65-F5344CB8AC3E}">
        <p14:creationId xmlns:p14="http://schemas.microsoft.com/office/powerpoint/2010/main" val="345818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solidFill>
                  <a:schemeClr val="tx2">
                    <a:lumMod val="75000"/>
                  </a:schemeClr>
                </a:solidFill>
                <a:latin typeface="Calibri" panose="020F0502020204030204" pitchFamily="34" charset="0"/>
                <a:cs typeface="Calibri" panose="020F0502020204030204" pitchFamily="34" charset="0"/>
              </a:rPr>
              <a:t>Questions</a:t>
            </a:r>
            <a:endParaRPr lang="ko-KR" altLang="en-US" sz="3200" b="1" dirty="0">
              <a:solidFill>
                <a:schemeClr val="tx2">
                  <a:lumMod val="7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What makes economic value of environment different with other goods?</a:t>
            </a:r>
          </a:p>
          <a:p>
            <a:pPr>
              <a:lnSpc>
                <a:spcPct val="114000"/>
              </a:lnSpc>
            </a:pPr>
            <a:r>
              <a:rPr lang="en-US" altLang="ko-KR" sz="2200" dirty="0">
                <a:latin typeface="Calibri" panose="020F0502020204030204" pitchFamily="34" charset="0"/>
                <a:cs typeface="Calibri" panose="020F0502020204030204" pitchFamily="34" charset="0"/>
              </a:rPr>
              <a:t>The value of sustainability would change for intergeneration</a:t>
            </a:r>
          </a:p>
          <a:p>
            <a:pPr lvl="1">
              <a:lnSpc>
                <a:spcPct val="114000"/>
              </a:lnSpc>
            </a:pPr>
            <a:r>
              <a:rPr lang="en-US" altLang="ko-KR" sz="1800" dirty="0">
                <a:latin typeface="Calibri" panose="020F0502020204030204" pitchFamily="34" charset="0"/>
                <a:cs typeface="Calibri" panose="020F0502020204030204" pitchFamily="34" charset="0"/>
              </a:rPr>
              <a:t>The cost of non-decision in ecology</a:t>
            </a:r>
            <a:endParaRPr lang="en-US" altLang="ko-KR" sz="1400" dirty="0">
              <a:latin typeface="Calibri" panose="020F0502020204030204" pitchFamily="34" charset="0"/>
              <a:cs typeface="Calibri" panose="020F0502020204030204" pitchFamily="34" charset="0"/>
            </a:endParaRPr>
          </a:p>
          <a:p>
            <a:pPr lvl="1">
              <a:lnSpc>
                <a:spcPct val="114000"/>
              </a:lnSpc>
            </a:pPr>
            <a:r>
              <a:rPr lang="en-US" altLang="ko-KR" sz="1800" dirty="0">
                <a:latin typeface="Calibri" panose="020F0502020204030204" pitchFamily="34" charset="0"/>
                <a:cs typeface="Calibri" panose="020F0502020204030204" pitchFamily="34" charset="0"/>
              </a:rPr>
              <a:t>The cost of current and future – the cost of spending era and effect era would be differ. </a:t>
            </a:r>
          </a:p>
          <a:p>
            <a:pPr>
              <a:lnSpc>
                <a:spcPct val="114000"/>
              </a:lnSpc>
            </a:pPr>
            <a:r>
              <a:rPr lang="en-US" altLang="ko-KR" sz="2200" dirty="0">
                <a:latin typeface="Calibri" panose="020F0502020204030204" pitchFamily="34" charset="0"/>
                <a:cs typeface="Calibri" panose="020F0502020204030204" pitchFamily="34" charset="0"/>
              </a:rPr>
              <a:t>Are preferences value-neutral?</a:t>
            </a:r>
          </a:p>
          <a:p>
            <a:pPr lvl="1">
              <a:lnSpc>
                <a:spcPct val="114000"/>
              </a:lnSpc>
            </a:pPr>
            <a:r>
              <a:rPr lang="en-US" altLang="ko-KR" sz="1800" dirty="0">
                <a:latin typeface="Calibri" panose="020F0502020204030204" pitchFamily="34" charset="0"/>
                <a:cs typeface="Calibri" panose="020F0502020204030204" pitchFamily="34" charset="0"/>
              </a:rPr>
              <a:t>The market for substitute meat and animal welfare product</a:t>
            </a:r>
          </a:p>
          <a:p>
            <a:pPr lvl="1">
              <a:lnSpc>
                <a:spcPct val="114000"/>
              </a:lnSpc>
            </a:pPr>
            <a:r>
              <a:rPr lang="en-US" altLang="ko-KR" sz="1800" dirty="0">
                <a:latin typeface="Calibri" panose="020F0502020204030204" pitchFamily="34" charset="0"/>
                <a:cs typeface="Calibri" panose="020F0502020204030204" pitchFamily="34" charset="0"/>
              </a:rPr>
              <a:t>Should policy-makers consider micro-economic preferences?</a:t>
            </a:r>
          </a:p>
          <a:p>
            <a:pPr lvl="1">
              <a:lnSpc>
                <a:spcPct val="114000"/>
              </a:lnSpc>
            </a:pPr>
            <a:endParaRPr lang="en-US" altLang="ko-KR" sz="1800"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063875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solidFill>
                  <a:schemeClr val="tx2">
                    <a:lumMod val="75000"/>
                  </a:schemeClr>
                </a:solidFill>
                <a:latin typeface="Calibri" panose="020F0502020204030204" pitchFamily="34" charset="0"/>
                <a:cs typeface="Calibri" panose="020F0502020204030204" pitchFamily="34" charset="0"/>
              </a:rPr>
              <a:t>Can we put a price on Nature’s Services?</a:t>
            </a:r>
            <a:endParaRPr lang="ko-KR" altLang="en-US" sz="3200" b="1" dirty="0">
              <a:solidFill>
                <a:schemeClr val="tx2">
                  <a:lumMod val="7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000" dirty="0">
                <a:latin typeface="Calibri" panose="020F0502020204030204" pitchFamily="34" charset="0"/>
                <a:cs typeface="Calibri" panose="020F0502020204030204" pitchFamily="34" charset="0"/>
              </a:rPr>
              <a:t>How can we put prices on nature?</a:t>
            </a:r>
          </a:p>
          <a:p>
            <a:pPr>
              <a:lnSpc>
                <a:spcPct val="114000"/>
              </a:lnSpc>
            </a:pPr>
            <a:r>
              <a:rPr lang="en-US" altLang="ko-KR" sz="2000" dirty="0">
                <a:latin typeface="Calibri" panose="020F0502020204030204" pitchFamily="34" charset="0"/>
                <a:cs typeface="Calibri" panose="020F0502020204030204" pitchFamily="34" charset="0"/>
              </a:rPr>
              <a:t>1. The goods in large-scale atmospheric or </a:t>
            </a:r>
            <a:r>
              <a:rPr lang="en-US" altLang="ko-KR" sz="2000" dirty="0" err="1">
                <a:latin typeface="Calibri" panose="020F0502020204030204" pitchFamily="34" charset="0"/>
                <a:cs typeface="Calibri" panose="020F0502020204030204" pitchFamily="34" charset="0"/>
              </a:rPr>
              <a:t>biospheric</a:t>
            </a:r>
            <a:r>
              <a:rPr lang="en-US" altLang="ko-KR" sz="2000" dirty="0">
                <a:latin typeface="Calibri" panose="020F0502020204030204" pitchFamily="34" charset="0"/>
                <a:cs typeface="Calibri" panose="020F0502020204030204" pitchFamily="34" charset="0"/>
              </a:rPr>
              <a:t> process or forces of nature.</a:t>
            </a:r>
          </a:p>
          <a:p>
            <a:pPr lvl="1">
              <a:lnSpc>
                <a:spcPct val="114000"/>
              </a:lnSpc>
            </a:pPr>
            <a:r>
              <a:rPr lang="en-US" altLang="ko-KR" sz="1800" dirty="0">
                <a:latin typeface="Calibri" panose="020F0502020204030204" pitchFamily="34" charset="0"/>
                <a:cs typeface="Calibri" panose="020F0502020204030204" pitchFamily="34" charset="0"/>
              </a:rPr>
              <a:t>That cannot be provided incrementally, divided, or in units: whole system or forgo </a:t>
            </a:r>
          </a:p>
          <a:p>
            <a:pPr lvl="1">
              <a:lnSpc>
                <a:spcPct val="114000"/>
              </a:lnSpc>
            </a:pPr>
            <a:r>
              <a:rPr lang="en-US" altLang="ko-KR" sz="1800" dirty="0">
                <a:latin typeface="Calibri" panose="020F0502020204030204" pitchFamily="34" charset="0"/>
                <a:cs typeface="Calibri" panose="020F0502020204030204" pitchFamily="34" charset="0"/>
              </a:rPr>
              <a:t>No meaningful way to price units of the global climate incrementally or at the margin</a:t>
            </a:r>
          </a:p>
          <a:p>
            <a:pPr>
              <a:lnSpc>
                <a:spcPct val="114000"/>
              </a:lnSpc>
            </a:pPr>
            <a:r>
              <a:rPr lang="en-US" altLang="ko-KR" sz="2000" dirty="0">
                <a:latin typeface="Calibri" panose="020F0502020204030204" pitchFamily="34" charset="0"/>
                <a:cs typeface="Calibri" panose="020F0502020204030204" pitchFamily="34" charset="0"/>
              </a:rPr>
              <a:t>2. The goods that are or can be sold in incremental amounts, and therefore do trade in markets and thus do receive competitive prices</a:t>
            </a:r>
          </a:p>
          <a:p>
            <a:pPr lvl="1">
              <a:lnSpc>
                <a:spcPct val="114000"/>
              </a:lnSpc>
            </a:pPr>
            <a:r>
              <a:rPr lang="en-US" altLang="ko-KR" sz="1800" dirty="0">
                <a:latin typeface="Calibri" panose="020F0502020204030204" pitchFamily="34" charset="0"/>
                <a:cs typeface="Calibri" panose="020F0502020204030204" pitchFamily="34" charset="0"/>
              </a:rPr>
              <a:t>Fertile soil is a "public good" but is quite abundant relative to effective demand</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010000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solidFill>
                  <a:schemeClr val="tx2">
                    <a:lumMod val="75000"/>
                  </a:schemeClr>
                </a:solidFill>
                <a:latin typeface="Calibri" panose="020F0502020204030204" pitchFamily="34" charset="0"/>
                <a:cs typeface="Calibri" panose="020F0502020204030204" pitchFamily="34" charset="0"/>
              </a:rPr>
              <a:t>1. Ecosystem services at the global scale</a:t>
            </a:r>
            <a:endParaRPr lang="ko-KR" altLang="en-US" sz="3200" b="1" dirty="0">
              <a:solidFill>
                <a:schemeClr val="tx2">
                  <a:lumMod val="7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b="1" dirty="0">
                <a:latin typeface="Calibri" panose="020F0502020204030204" pitchFamily="34" charset="0"/>
                <a:cs typeface="Calibri" panose="020F0502020204030204" pitchFamily="34" charset="0"/>
              </a:rPr>
              <a:t>Regulatory markets</a:t>
            </a:r>
          </a:p>
          <a:p>
            <a:pPr lvl="1">
              <a:lnSpc>
                <a:spcPct val="114000"/>
              </a:lnSpc>
            </a:pPr>
            <a:r>
              <a:rPr lang="en-US" altLang="ko-KR" sz="1800" dirty="0">
                <a:latin typeface="Calibri" panose="020F0502020204030204" pitchFamily="34" charset="0"/>
                <a:cs typeface="Calibri" panose="020F0502020204030204" pitchFamily="34" charset="0"/>
              </a:rPr>
              <a:t>Political authority has capped or limited the amount of pollution allowance</a:t>
            </a:r>
          </a:p>
          <a:p>
            <a:pPr lvl="1">
              <a:lnSpc>
                <a:spcPct val="114000"/>
              </a:lnSpc>
            </a:pPr>
            <a:r>
              <a:rPr lang="en-US" altLang="ko-KR" sz="1800" b="1" dirty="0">
                <a:solidFill>
                  <a:schemeClr val="accent6">
                    <a:lumMod val="75000"/>
                  </a:schemeClr>
                </a:solidFill>
                <a:latin typeface="Calibri" panose="020F0502020204030204" pitchFamily="34" charset="0"/>
                <a:cs typeface="Calibri" panose="020F0502020204030204" pitchFamily="34" charset="0"/>
              </a:rPr>
              <a:t>Command-and-control regulation</a:t>
            </a:r>
            <a:r>
              <a:rPr lang="en-US" altLang="ko-KR" sz="1800" dirty="0">
                <a:latin typeface="Calibri" panose="020F0502020204030204" pitchFamily="34" charset="0"/>
                <a:cs typeface="Calibri" panose="020F0502020204030204" pitchFamily="34" charset="0"/>
              </a:rPr>
              <a:t> made more consumer-friendly</a:t>
            </a:r>
          </a:p>
          <a:p>
            <a:pPr>
              <a:lnSpc>
                <a:spcPct val="114000"/>
              </a:lnSpc>
            </a:pPr>
            <a:r>
              <a:rPr lang="en-US" altLang="ko-KR" sz="2200" b="1" dirty="0">
                <a:latin typeface="Calibri" panose="020F0502020204030204" pitchFamily="34" charset="0"/>
                <a:cs typeface="Calibri" panose="020F0502020204030204" pitchFamily="34" charset="0"/>
              </a:rPr>
              <a:t>Cap-and-trade policy </a:t>
            </a:r>
            <a:r>
              <a:rPr lang="en-US" altLang="ko-KR" sz="2200" dirty="0">
                <a:latin typeface="Calibri" panose="020F0502020204030204" pitchFamily="34" charset="0"/>
                <a:cs typeface="Calibri" panose="020F0502020204030204" pitchFamily="34" charset="0"/>
              </a:rPr>
              <a:t>for carbon emission</a:t>
            </a:r>
          </a:p>
          <a:p>
            <a:pPr lvl="1">
              <a:lnSpc>
                <a:spcPct val="114000"/>
              </a:lnSpc>
            </a:pPr>
            <a:r>
              <a:rPr lang="en-US" altLang="ko-KR" sz="1800" dirty="0">
                <a:latin typeface="Calibri" panose="020F0502020204030204" pitchFamily="34" charset="0"/>
                <a:cs typeface="Calibri" panose="020F0502020204030204" pitchFamily="34" charset="0"/>
              </a:rPr>
              <a:t>Difficulty to impose a regulatory market on ‘greenhouse’ emissions lies in finding a suitable, meaningful, and acceptable principle for setting initial allowance.</a:t>
            </a:r>
          </a:p>
          <a:p>
            <a:pPr lvl="1">
              <a:lnSpc>
                <a:spcPct val="114000"/>
              </a:lnSpc>
            </a:pPr>
            <a:r>
              <a:rPr lang="en-US" altLang="ko-KR" sz="1800" u="sng" dirty="0">
                <a:latin typeface="Calibri" panose="020F0502020204030204" pitchFamily="34" charset="0"/>
                <a:cs typeface="Calibri" panose="020F0502020204030204" pitchFamily="34" charset="0"/>
              </a:rPr>
              <a:t>Is it even possible?</a:t>
            </a:r>
          </a:p>
          <a:p>
            <a:pPr>
              <a:lnSpc>
                <a:spcPct val="114000"/>
              </a:lnSpc>
            </a:pPr>
            <a:endParaRPr lang="en-US" altLang="ko-KR" sz="2200"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53066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solidFill>
                  <a:schemeClr val="tx2">
                    <a:lumMod val="75000"/>
                  </a:schemeClr>
                </a:solidFill>
                <a:latin typeface="Calibri" panose="020F0502020204030204" pitchFamily="34" charset="0"/>
                <a:cs typeface="Calibri" panose="020F0502020204030204" pitchFamily="34" charset="0"/>
              </a:rPr>
              <a:t>1. Ecosystem services at the global scale</a:t>
            </a:r>
            <a:endParaRPr lang="ko-KR" altLang="en-US" sz="3200" b="1" dirty="0">
              <a:solidFill>
                <a:schemeClr val="tx2">
                  <a:lumMod val="7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marL="0" indent="0">
              <a:lnSpc>
                <a:spcPct val="114000"/>
              </a:lnSpc>
              <a:buNone/>
            </a:pPr>
            <a:r>
              <a:rPr lang="en-US" altLang="ko-KR" sz="2200" b="1" dirty="0">
                <a:solidFill>
                  <a:schemeClr val="accent3">
                    <a:lumMod val="75000"/>
                  </a:schemeClr>
                </a:solidFill>
                <a:latin typeface="Calibri" panose="020F0502020204030204" pitchFamily="34" charset="0"/>
                <a:cs typeface="Calibri" panose="020F0502020204030204" pitchFamily="34" charset="0"/>
              </a:rPr>
              <a:t>1) Labor’s theory of Value</a:t>
            </a:r>
          </a:p>
          <a:p>
            <a:pPr lvl="1">
              <a:lnSpc>
                <a:spcPct val="114000"/>
              </a:lnSpc>
            </a:pPr>
            <a:r>
              <a:rPr lang="en-US" altLang="ko-KR" sz="1800" dirty="0">
                <a:latin typeface="Calibri" panose="020F0502020204030204" pitchFamily="34" charset="0"/>
                <a:cs typeface="Calibri" panose="020F0502020204030204" pitchFamily="34" charset="0"/>
              </a:rPr>
              <a:t>Labor makes the far greatest part of the value of things we enjoy in the world, and the ground which produces the materials is scarce to be reckoned in, as any, or at most, but a very small part of it.</a:t>
            </a:r>
          </a:p>
          <a:p>
            <a:pPr lvl="1">
              <a:lnSpc>
                <a:spcPct val="114000"/>
              </a:lnSpc>
            </a:pPr>
            <a:r>
              <a:rPr lang="en-US" altLang="ko-KR" sz="1800" dirty="0">
                <a:latin typeface="Calibri" panose="020F0502020204030204" pitchFamily="34" charset="0"/>
                <a:cs typeface="Calibri" panose="020F0502020204030204" pitchFamily="34" charset="0"/>
              </a:rPr>
              <a:t>Labor accounts for the economic value of agriculture</a:t>
            </a:r>
          </a:p>
          <a:p>
            <a:pPr lvl="1">
              <a:lnSpc>
                <a:spcPct val="114000"/>
              </a:lnSpc>
            </a:pPr>
            <a:r>
              <a:rPr lang="en-US" altLang="ko-KR" sz="1800" dirty="0">
                <a:latin typeface="Calibri" panose="020F0502020204030204" pitchFamily="34" charset="0"/>
                <a:cs typeface="Calibri" panose="020F0502020204030204" pitchFamily="34" charset="0"/>
              </a:rPr>
              <a:t>Ecosystem services are possibly </a:t>
            </a:r>
            <a:r>
              <a:rPr lang="en-US" altLang="ko-KR" sz="1800" u="sng" dirty="0">
                <a:latin typeface="Calibri" panose="020F0502020204030204" pitchFamily="34" charset="0"/>
                <a:cs typeface="Calibri" panose="020F0502020204030204" pitchFamily="34" charset="0"/>
              </a:rPr>
              <a:t>not worth a penny</a:t>
            </a:r>
          </a:p>
          <a:p>
            <a:pPr>
              <a:lnSpc>
                <a:spcPct val="114000"/>
              </a:lnSpc>
            </a:pPr>
            <a:r>
              <a:rPr lang="en-US" altLang="ko-KR" sz="2200" dirty="0">
                <a:latin typeface="Calibri" panose="020F0502020204030204" pitchFamily="34" charset="0"/>
                <a:cs typeface="Calibri" panose="020F0502020204030204" pitchFamily="34" charset="0"/>
              </a:rPr>
              <a:t>Locke, Ricardo, Marx</a:t>
            </a:r>
          </a:p>
          <a:p>
            <a:pPr lvl="1">
              <a:lnSpc>
                <a:spcPct val="114000"/>
              </a:lnSpc>
            </a:pPr>
            <a:r>
              <a:rPr lang="en-US" altLang="ko-KR" sz="1800" dirty="0">
                <a:latin typeface="Calibri" panose="020F0502020204030204" pitchFamily="34" charset="0"/>
                <a:cs typeface="Calibri" panose="020F0502020204030204" pitchFamily="34" charset="0"/>
              </a:rPr>
              <a:t>Amount of labor inherent in an object determines its economic value</a:t>
            </a:r>
          </a:p>
          <a:p>
            <a:pPr lvl="1">
              <a:lnSpc>
                <a:spcPct val="114000"/>
              </a:lnSpc>
            </a:pPr>
            <a:r>
              <a:rPr lang="en-US" altLang="ko-KR" sz="1800" dirty="0">
                <a:latin typeface="Calibri" panose="020F0502020204030204" pitchFamily="34" charset="0"/>
                <a:cs typeface="Calibri" panose="020F0502020204030204" pitchFamily="34" charset="0"/>
              </a:rPr>
              <a:t>“</a:t>
            </a:r>
            <a:r>
              <a:rPr lang="en-US" altLang="ko-KR" sz="1800" i="1" dirty="0">
                <a:latin typeface="Calibri" panose="020F0502020204030204" pitchFamily="34" charset="0"/>
                <a:cs typeface="Calibri" panose="020F0502020204030204" pitchFamily="34" charset="0"/>
              </a:rPr>
              <a:t>The purely natural material in which human labor is objectified … has no value</a:t>
            </a:r>
            <a:r>
              <a:rPr lang="en-US" altLang="ko-KR" sz="1800" dirty="0">
                <a:latin typeface="Calibri" panose="020F0502020204030204" pitchFamily="34" charset="0"/>
                <a:cs typeface="Calibri" panose="020F0502020204030204" pitchFamily="34" charset="0"/>
              </a:rPr>
              <a:t>” – Marx </a:t>
            </a:r>
          </a:p>
          <a:p>
            <a:pPr marL="0" indent="0">
              <a:lnSpc>
                <a:spcPct val="114000"/>
              </a:lnSpc>
              <a:buNone/>
            </a:pPr>
            <a:r>
              <a:rPr lang="en-US" altLang="ko-KR" sz="2200" b="1" dirty="0">
                <a:solidFill>
                  <a:schemeClr val="accent3">
                    <a:lumMod val="75000"/>
                  </a:schemeClr>
                </a:solidFill>
                <a:latin typeface="Calibri" panose="020F0502020204030204" pitchFamily="34" charset="0"/>
                <a:cs typeface="Calibri" panose="020F0502020204030204" pitchFamily="34" charset="0"/>
              </a:rPr>
              <a:t>2</a:t>
            </a:r>
            <a:r>
              <a:rPr lang="en-US" altLang="ko-KR" sz="2200" dirty="0">
                <a:solidFill>
                  <a:schemeClr val="accent3">
                    <a:lumMod val="75000"/>
                  </a:schemeClr>
                </a:solidFill>
                <a:latin typeface="Calibri" panose="020F0502020204030204" pitchFamily="34" charset="0"/>
                <a:cs typeface="Calibri" panose="020F0502020204030204" pitchFamily="34" charset="0"/>
              </a:rPr>
              <a:t>) </a:t>
            </a:r>
            <a:r>
              <a:rPr lang="en-US" altLang="ko-KR" sz="2200" b="1" dirty="0">
                <a:solidFill>
                  <a:schemeClr val="accent3">
                    <a:lumMod val="75000"/>
                  </a:schemeClr>
                </a:solidFill>
                <a:latin typeface="Calibri" panose="020F0502020204030204" pitchFamily="34" charset="0"/>
                <a:cs typeface="Calibri" panose="020F0502020204030204" pitchFamily="34" charset="0"/>
              </a:rPr>
              <a:t>The welfare economists: Willingness to pay (WTP)</a:t>
            </a:r>
          </a:p>
          <a:p>
            <a:pPr lvl="1">
              <a:lnSpc>
                <a:spcPct val="114000"/>
              </a:lnSpc>
            </a:pPr>
            <a:r>
              <a:rPr lang="en-US" altLang="ko-KR" sz="1800" dirty="0">
                <a:latin typeface="Calibri" panose="020F0502020204030204" pitchFamily="34" charset="0"/>
                <a:cs typeface="Calibri" panose="020F0502020204030204" pitchFamily="34" charset="0"/>
              </a:rPr>
              <a:t>Preferences do contain their own normative content</a:t>
            </a:r>
          </a:p>
          <a:p>
            <a:pPr lvl="1">
              <a:lnSpc>
                <a:spcPct val="114000"/>
              </a:lnSpc>
            </a:pPr>
            <a:r>
              <a:rPr lang="en-US" altLang="ko-KR" sz="1800" dirty="0">
                <a:latin typeface="Calibri" panose="020F0502020204030204" pitchFamily="34" charset="0"/>
                <a:cs typeface="Calibri" panose="020F0502020204030204" pitchFamily="34" charset="0"/>
              </a:rPr>
              <a:t>Critics: Not normative, nothing of value</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440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solidFill>
                  <a:schemeClr val="tx2">
                    <a:lumMod val="75000"/>
                  </a:schemeClr>
                </a:solidFill>
                <a:latin typeface="Calibri" panose="020F0502020204030204" pitchFamily="34" charset="0"/>
                <a:cs typeface="Calibri" panose="020F0502020204030204" pitchFamily="34" charset="0"/>
              </a:rPr>
              <a:t>1. Ecosystem services at the global scale</a:t>
            </a:r>
            <a:endParaRPr lang="ko-KR" altLang="en-US" sz="3200" b="1" dirty="0">
              <a:solidFill>
                <a:schemeClr val="tx2">
                  <a:lumMod val="7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marL="0" indent="0">
              <a:lnSpc>
                <a:spcPct val="114000"/>
              </a:lnSpc>
              <a:buNone/>
            </a:pPr>
            <a:r>
              <a:rPr lang="en-US" altLang="ko-KR" sz="2200" b="1" dirty="0">
                <a:solidFill>
                  <a:schemeClr val="accent3">
                    <a:lumMod val="75000"/>
                  </a:schemeClr>
                </a:solidFill>
                <a:latin typeface="Calibri" panose="020F0502020204030204" pitchFamily="34" charset="0"/>
                <a:cs typeface="Calibri" panose="020F0502020204030204" pitchFamily="34" charset="0"/>
              </a:rPr>
              <a:t>3) Ecological economist: Low entropy resource flows</a:t>
            </a:r>
          </a:p>
          <a:p>
            <a:pPr lvl="1">
              <a:lnSpc>
                <a:spcPct val="114000"/>
              </a:lnSpc>
            </a:pPr>
            <a:r>
              <a:rPr lang="en-US" altLang="ko-KR" sz="1800" dirty="0">
                <a:latin typeface="Calibri" panose="020F0502020204030204" pitchFamily="34" charset="0"/>
                <a:cs typeface="Calibri" panose="020F0502020204030204" pitchFamily="34" charset="0"/>
              </a:rPr>
              <a:t>Essential value-giving limit on production do with the fund-flow of low-entropy resources</a:t>
            </a:r>
          </a:p>
          <a:p>
            <a:pPr lvl="1">
              <a:lnSpc>
                <a:spcPct val="114000"/>
              </a:lnSpc>
            </a:pPr>
            <a:r>
              <a:rPr lang="en-US" altLang="ko-KR" sz="1800" dirty="0">
                <a:latin typeface="Calibri" panose="020F0502020204030204" pitchFamily="34" charset="0"/>
                <a:cs typeface="Calibri" panose="020F0502020204030204" pitchFamily="34" charset="0"/>
              </a:rPr>
              <a:t>Economic growth, Natural capital</a:t>
            </a:r>
          </a:p>
          <a:p>
            <a:pPr lvl="1">
              <a:lnSpc>
                <a:spcPct val="114000"/>
              </a:lnSpc>
            </a:pPr>
            <a:r>
              <a:rPr lang="en-US" altLang="ko-KR" sz="1800" dirty="0">
                <a:latin typeface="Calibri" panose="020F0502020204030204" pitchFamily="34" charset="0"/>
                <a:cs typeface="Calibri" panose="020F0502020204030204" pitchFamily="34" charset="0"/>
              </a:rPr>
              <a:t>Natural itself has no economic value</a:t>
            </a:r>
          </a:p>
          <a:p>
            <a:pPr lvl="1">
              <a:lnSpc>
                <a:spcPct val="114000"/>
              </a:lnSpc>
            </a:pPr>
            <a:endParaRPr lang="en-US" altLang="ko-KR" sz="1800" dirty="0">
              <a:latin typeface="Calibri" panose="020F0502020204030204" pitchFamily="34" charset="0"/>
              <a:cs typeface="Calibri" panose="020F0502020204030204" pitchFamily="34" charset="0"/>
            </a:endParaRPr>
          </a:p>
          <a:p>
            <a:pPr>
              <a:lnSpc>
                <a:spcPct val="114000"/>
              </a:lnSpc>
            </a:pPr>
            <a:r>
              <a:rPr lang="en-US" altLang="ko-KR" sz="2000" b="1" dirty="0">
                <a:latin typeface="Calibri" panose="020F0502020204030204" pitchFamily="34" charset="0"/>
                <a:cs typeface="Calibri" panose="020F0502020204030204" pitchFamily="34" charset="0"/>
              </a:rPr>
              <a:t>Physiological(Labor)</a:t>
            </a:r>
          </a:p>
          <a:p>
            <a:pPr>
              <a:lnSpc>
                <a:spcPct val="114000"/>
              </a:lnSpc>
            </a:pPr>
            <a:r>
              <a:rPr lang="en-US" altLang="ko-KR" sz="2000" b="1" dirty="0">
                <a:latin typeface="Calibri" panose="020F0502020204030204" pitchFamily="34" charset="0"/>
                <a:cs typeface="Calibri" panose="020F0502020204030204" pitchFamily="34" charset="0"/>
              </a:rPr>
              <a:t>Psychological(WTP)</a:t>
            </a:r>
          </a:p>
          <a:p>
            <a:pPr>
              <a:lnSpc>
                <a:spcPct val="114000"/>
              </a:lnSpc>
            </a:pPr>
            <a:r>
              <a:rPr lang="en-US" altLang="ko-KR" sz="2000" b="1" dirty="0">
                <a:latin typeface="Calibri" panose="020F0502020204030204" pitchFamily="34" charset="0"/>
                <a:cs typeface="Calibri" panose="020F0502020204030204" pitchFamily="34" charset="0"/>
              </a:rPr>
              <a:t>Material(Low entropy resource flows)</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2561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solidFill>
                  <a:schemeClr val="tx2">
                    <a:lumMod val="75000"/>
                  </a:schemeClr>
                </a:solidFill>
                <a:latin typeface="Calibri" panose="020F0502020204030204" pitchFamily="34" charset="0"/>
                <a:cs typeface="Calibri" panose="020F0502020204030204" pitchFamily="34" charset="0"/>
              </a:rPr>
              <a:t>2. The price of Land(Can be sold incremental amount)</a:t>
            </a:r>
            <a:endParaRPr lang="ko-KR" altLang="en-US" sz="3200" b="1" dirty="0">
              <a:solidFill>
                <a:schemeClr val="tx2">
                  <a:lumMod val="7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b="1" dirty="0">
                <a:latin typeface="Calibri" panose="020F0502020204030204" pitchFamily="34" charset="0"/>
                <a:cs typeface="Calibri" panose="020F0502020204030204" pitchFamily="34" charset="0"/>
              </a:rPr>
              <a:t>The Lauderdale Paradox(</a:t>
            </a:r>
            <a:r>
              <a:rPr lang="en-US" altLang="ko-KR" sz="2200" b="1" dirty="0">
                <a:solidFill>
                  <a:schemeClr val="accent3">
                    <a:lumMod val="75000"/>
                  </a:schemeClr>
                </a:solidFill>
                <a:latin typeface="Calibri" panose="020F0502020204030204" pitchFamily="34" charset="0"/>
                <a:cs typeface="Calibri" panose="020F0502020204030204" pitchFamily="34" charset="0"/>
              </a:rPr>
              <a:t>Economic value</a:t>
            </a:r>
            <a:r>
              <a:rPr lang="en-US" altLang="ko-KR" sz="2200" b="1" dirty="0">
                <a:latin typeface="Calibri" panose="020F0502020204030204" pitchFamily="34" charset="0"/>
                <a:cs typeface="Calibri" panose="020F0502020204030204" pitchFamily="34" charset="0"/>
              </a:rPr>
              <a:t>)</a:t>
            </a:r>
            <a:endParaRPr lang="en-US" altLang="ko-KR" sz="2200" dirty="0">
              <a:latin typeface="Calibri" panose="020F0502020204030204" pitchFamily="34" charset="0"/>
              <a:cs typeface="Calibri" panose="020F0502020204030204" pitchFamily="34" charset="0"/>
            </a:endParaRPr>
          </a:p>
          <a:p>
            <a:pPr lvl="1">
              <a:lnSpc>
                <a:spcPct val="114000"/>
              </a:lnSpc>
            </a:pPr>
            <a:r>
              <a:rPr lang="en-US" altLang="ko-KR" sz="1800" dirty="0">
                <a:latin typeface="Calibri" panose="020F0502020204030204" pitchFamily="34" charset="0"/>
                <a:cs typeface="Calibri" panose="020F0502020204030204" pitchFamily="34" charset="0"/>
              </a:rPr>
              <a:t>The more freely and lavishly nature benefit is, the lower the price the marginal unit of a natural product or service will fetch</a:t>
            </a:r>
          </a:p>
          <a:p>
            <a:pPr lvl="1">
              <a:lnSpc>
                <a:spcPct val="114000"/>
              </a:lnSpc>
            </a:pPr>
            <a:r>
              <a:rPr lang="en-US" altLang="ko-KR" sz="1800" dirty="0">
                <a:latin typeface="Calibri" panose="020F0502020204030204" pitchFamily="34" charset="0"/>
                <a:cs typeface="Calibri" panose="020F0502020204030204" pitchFamily="34" charset="0"/>
              </a:rPr>
              <a:t>The principal condition for economic value is scarcity</a:t>
            </a:r>
          </a:p>
          <a:p>
            <a:pPr lvl="1">
              <a:lnSpc>
                <a:spcPct val="114000"/>
              </a:lnSpc>
            </a:pPr>
            <a:r>
              <a:rPr lang="en-US" altLang="ko-KR" sz="1800" dirty="0">
                <a:latin typeface="Calibri" panose="020F0502020204030204" pitchFamily="34" charset="0"/>
                <a:cs typeface="Calibri" panose="020F0502020204030204" pitchFamily="34" charset="0"/>
              </a:rPr>
              <a:t>Nature has no operating cost, benefit everyone freely, without creating scarcity. </a:t>
            </a:r>
          </a:p>
          <a:p>
            <a:pPr>
              <a:lnSpc>
                <a:spcPct val="114000"/>
              </a:lnSpc>
            </a:pPr>
            <a:r>
              <a:rPr lang="en-US" altLang="ko-KR" sz="2200" b="1" dirty="0">
                <a:solidFill>
                  <a:schemeClr val="accent3">
                    <a:lumMod val="75000"/>
                  </a:schemeClr>
                </a:solidFill>
                <a:latin typeface="Calibri" panose="020F0502020204030204" pitchFamily="34" charset="0"/>
                <a:cs typeface="Calibri" panose="020F0502020204030204" pitchFamily="34" charset="0"/>
              </a:rPr>
              <a:t>Value in exchange </a:t>
            </a:r>
            <a:r>
              <a:rPr lang="en-US" altLang="ko-KR" sz="2200" dirty="0">
                <a:latin typeface="Calibri" panose="020F0502020204030204" pitchFamily="34" charset="0"/>
                <a:cs typeface="Calibri" panose="020F0502020204030204" pitchFamily="34" charset="0"/>
              </a:rPr>
              <a:t>- Adam Smith</a:t>
            </a:r>
          </a:p>
          <a:p>
            <a:pPr lvl="1">
              <a:lnSpc>
                <a:spcPct val="114000"/>
              </a:lnSpc>
            </a:pPr>
            <a:r>
              <a:rPr lang="en-US" altLang="ko-KR" sz="1800" dirty="0">
                <a:latin typeface="Calibri" panose="020F0502020204030204" pitchFamily="34" charset="0"/>
                <a:cs typeface="Calibri" panose="020F0502020204030204" pitchFamily="34" charset="0"/>
              </a:rPr>
              <a:t>What can be obtained by exchange for the good</a:t>
            </a:r>
          </a:p>
          <a:p>
            <a:pPr lvl="1">
              <a:lnSpc>
                <a:spcPct val="114000"/>
              </a:lnSpc>
            </a:pPr>
            <a:r>
              <a:rPr lang="en-US" altLang="ko-KR" sz="1800" dirty="0">
                <a:latin typeface="Calibri" panose="020F0502020204030204" pitchFamily="34" charset="0"/>
                <a:cs typeface="Calibri" panose="020F0502020204030204" pitchFamily="34" charset="0"/>
              </a:rPr>
              <a:t>Market price or value in exchange does not correlate with benefit</a:t>
            </a:r>
          </a:p>
          <a:p>
            <a:pPr lvl="1">
              <a:lnSpc>
                <a:spcPct val="114000"/>
              </a:lnSpc>
            </a:pPr>
            <a:r>
              <a:rPr lang="en-US" altLang="ko-KR" sz="1800" dirty="0">
                <a:latin typeface="Calibri" panose="020F0502020204030204" pitchFamily="34" charset="0"/>
                <a:cs typeface="Calibri" panose="020F0502020204030204" pitchFamily="34" charset="0"/>
              </a:rPr>
              <a:t>Advance in technology, by driving down the production costs of a good lower its competitive market price. </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91000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solidFill>
                  <a:schemeClr val="tx2">
                    <a:lumMod val="75000"/>
                  </a:schemeClr>
                </a:solidFill>
                <a:latin typeface="Calibri" panose="020F0502020204030204" pitchFamily="34" charset="0"/>
                <a:cs typeface="Calibri" panose="020F0502020204030204" pitchFamily="34" charset="0"/>
              </a:rPr>
              <a:t>2. The price of Land</a:t>
            </a:r>
            <a:endParaRPr lang="ko-KR" altLang="en-US" sz="3200" b="1" dirty="0">
              <a:solidFill>
                <a:schemeClr val="tx2">
                  <a:lumMod val="7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b="1" dirty="0">
                <a:latin typeface="Calibri" panose="020F0502020204030204" pitchFamily="34" charset="0"/>
                <a:cs typeface="Calibri" panose="020F0502020204030204" pitchFamily="34" charset="0"/>
              </a:rPr>
              <a:t>Locke</a:t>
            </a:r>
            <a:r>
              <a:rPr lang="en-US" altLang="ko-KR" sz="2200" dirty="0">
                <a:latin typeface="Calibri" panose="020F0502020204030204" pitchFamily="34" charset="0"/>
                <a:cs typeface="Calibri" panose="020F0502020204030204" pitchFamily="34" charset="0"/>
              </a:rPr>
              <a:t> and the price of Land</a:t>
            </a:r>
          </a:p>
          <a:p>
            <a:pPr lvl="1">
              <a:lnSpc>
                <a:spcPct val="114000"/>
              </a:lnSpc>
            </a:pPr>
            <a:r>
              <a:rPr lang="en-US" altLang="ko-KR" sz="1800" dirty="0">
                <a:latin typeface="Calibri" panose="020F0502020204030204" pitchFamily="34" charset="0"/>
                <a:cs typeface="Calibri" panose="020F0502020204030204" pitchFamily="34" charset="0"/>
              </a:rPr>
              <a:t>Natural materials traded at very small amounts relative to the price of labor and technology</a:t>
            </a:r>
          </a:p>
          <a:p>
            <a:pPr>
              <a:lnSpc>
                <a:spcPct val="114000"/>
              </a:lnSpc>
            </a:pPr>
            <a:r>
              <a:rPr lang="en-US" altLang="ko-KR" sz="2200" dirty="0">
                <a:latin typeface="Calibri" panose="020F0502020204030204" pitchFamily="34" charset="0"/>
                <a:cs typeface="Calibri" panose="020F0502020204030204" pitchFamily="34" charset="0"/>
              </a:rPr>
              <a:t>Cropland was initially free </a:t>
            </a:r>
          </a:p>
          <a:p>
            <a:pPr lvl="1">
              <a:lnSpc>
                <a:spcPct val="114000"/>
              </a:lnSpc>
            </a:pPr>
            <a:r>
              <a:rPr lang="en-US" altLang="ko-KR" sz="1800" dirty="0">
                <a:latin typeface="Calibri" panose="020F0502020204030204" pitchFamily="34" charset="0"/>
                <a:cs typeface="Calibri" panose="020F0502020204030204" pitchFamily="34" charset="0"/>
              </a:rPr>
              <a:t>Land was so plentiful relative to demand, that the price of the marginal acre was minimal. 	</a:t>
            </a:r>
          </a:p>
          <a:p>
            <a:pPr lvl="1">
              <a:lnSpc>
                <a:spcPct val="114000"/>
              </a:lnSpc>
            </a:pPr>
            <a:r>
              <a:rPr lang="en-US" altLang="ko-KR" sz="1800" dirty="0">
                <a:latin typeface="Calibri" panose="020F0502020204030204" pitchFamily="34" charset="0"/>
                <a:cs typeface="Calibri" panose="020F0502020204030204" pitchFamily="34" charset="0"/>
              </a:rPr>
              <a:t>Homestead Act, 1863, US gov gave a quarter-section free to anyone </a:t>
            </a:r>
          </a:p>
          <a:p>
            <a:pPr>
              <a:lnSpc>
                <a:spcPct val="114000"/>
              </a:lnSpc>
            </a:pPr>
            <a:r>
              <a:rPr lang="en-US" altLang="ko-KR" sz="2200" dirty="0">
                <a:latin typeface="Calibri" panose="020F0502020204030204" pitchFamily="34" charset="0"/>
                <a:cs typeface="Calibri" panose="020F0502020204030204" pitchFamily="34" charset="0"/>
              </a:rPr>
              <a:t>If the price of fertile land is negligible, the economic value of food must be charged on the account of labor</a:t>
            </a:r>
            <a:endParaRPr lang="en-US" altLang="ko-KR" sz="2600" dirty="0">
              <a:latin typeface="Calibri" panose="020F0502020204030204" pitchFamily="34" charset="0"/>
              <a:cs typeface="Calibri" panose="020F0502020204030204" pitchFamily="34" charset="0"/>
            </a:endParaRPr>
          </a:p>
          <a:p>
            <a:pPr>
              <a:lnSpc>
                <a:spcPct val="114000"/>
              </a:lnSpc>
            </a:pPr>
            <a:r>
              <a:rPr lang="en-US" altLang="ko-KR" sz="2200" b="1" dirty="0">
                <a:solidFill>
                  <a:schemeClr val="accent3">
                    <a:lumMod val="75000"/>
                  </a:schemeClr>
                </a:solidFill>
                <a:latin typeface="Calibri" panose="020F0502020204030204" pitchFamily="34" charset="0"/>
                <a:cs typeface="Calibri" panose="020F0502020204030204" pitchFamily="34" charset="0"/>
              </a:rPr>
              <a:t>Real Estate</a:t>
            </a:r>
            <a:r>
              <a:rPr lang="en-US" altLang="ko-KR" sz="2200" dirty="0">
                <a:latin typeface="Calibri" panose="020F0502020204030204" pitchFamily="34" charset="0"/>
                <a:cs typeface="Calibri" panose="020F0502020204030204" pitchFamily="34" charset="0"/>
              </a:rPr>
              <a:t>: Price of land is controlled by </a:t>
            </a:r>
            <a:r>
              <a:rPr lang="en-US" altLang="ko-KR" sz="2200" u="sng" dirty="0">
                <a:latin typeface="Calibri" panose="020F0502020204030204" pitchFamily="34" charset="0"/>
                <a:cs typeface="Calibri" panose="020F0502020204030204" pitchFamily="34" charset="0"/>
              </a:rPr>
              <a:t>location</a:t>
            </a:r>
          </a:p>
          <a:p>
            <a:pPr lvl="1">
              <a:lnSpc>
                <a:spcPct val="114000"/>
              </a:lnSpc>
            </a:pPr>
            <a:r>
              <a:rPr lang="en-US" altLang="ko-KR" sz="1800" dirty="0">
                <a:latin typeface="Calibri" panose="020F0502020204030204" pitchFamily="34" charset="0"/>
                <a:cs typeface="Calibri" panose="020F0502020204030204" pitchFamily="34" charset="0"/>
              </a:rPr>
              <a:t>The closer the land is located to cities, even if the uses of the land are same.</a:t>
            </a:r>
          </a:p>
          <a:p>
            <a:pPr lvl="1">
              <a:lnSpc>
                <a:spcPct val="114000"/>
              </a:lnSpc>
            </a:pPr>
            <a:r>
              <a:rPr lang="en-US" altLang="ko-KR" sz="1800" dirty="0">
                <a:latin typeface="Calibri" panose="020F0502020204030204" pitchFamily="34" charset="0"/>
                <a:cs typeface="Calibri" panose="020F0502020204030204" pitchFamily="34" charset="0"/>
              </a:rPr>
              <a:t>Transportation costs will diminish the economic value of land</a:t>
            </a:r>
          </a:p>
          <a:p>
            <a:pPr lvl="1">
              <a:lnSpc>
                <a:spcPct val="114000"/>
              </a:lnSpc>
            </a:pPr>
            <a:r>
              <a:rPr lang="en-US" altLang="ko-KR" sz="1800" dirty="0">
                <a:latin typeface="Calibri" panose="020F0502020204030204" pitchFamily="34" charset="0"/>
                <a:cs typeface="Calibri" panose="020F0502020204030204" pitchFamily="34" charset="0"/>
              </a:rPr>
              <a:t>Fertility fall away from markets</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343515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solidFill>
                  <a:schemeClr val="tx2">
                    <a:lumMod val="75000"/>
                  </a:schemeClr>
                </a:solidFill>
                <a:latin typeface="Calibri" panose="020F0502020204030204" pitchFamily="34" charset="0"/>
                <a:cs typeface="Calibri" panose="020F0502020204030204" pitchFamily="34" charset="0"/>
              </a:rPr>
              <a:t>3. Critics on </a:t>
            </a:r>
            <a:r>
              <a:rPr lang="en-US" altLang="ko-KR" sz="3200" b="1" dirty="0" err="1">
                <a:solidFill>
                  <a:schemeClr val="tx2">
                    <a:lumMod val="75000"/>
                  </a:schemeClr>
                </a:solidFill>
                <a:latin typeface="Calibri" panose="020F0502020204030204" pitchFamily="34" charset="0"/>
                <a:cs typeface="Calibri" panose="020F0502020204030204" pitchFamily="34" charset="0"/>
              </a:rPr>
              <a:t>Sagoff’s</a:t>
            </a:r>
            <a:r>
              <a:rPr lang="en-US" altLang="ko-KR" sz="3200" b="1" dirty="0">
                <a:solidFill>
                  <a:schemeClr val="tx2">
                    <a:lumMod val="75000"/>
                  </a:schemeClr>
                </a:solidFill>
                <a:latin typeface="Calibri" panose="020F0502020204030204" pitchFamily="34" charset="0"/>
                <a:cs typeface="Calibri" panose="020F0502020204030204" pitchFamily="34" charset="0"/>
              </a:rPr>
              <a:t> approach</a:t>
            </a:r>
            <a:endParaRPr lang="ko-KR" altLang="en-US" sz="3200" b="1" dirty="0">
              <a:solidFill>
                <a:schemeClr val="tx2">
                  <a:lumMod val="7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b="1" dirty="0" err="1">
                <a:latin typeface="Calibri" panose="020F0502020204030204" pitchFamily="34" charset="0"/>
                <a:cs typeface="Calibri" panose="020F0502020204030204" pitchFamily="34" charset="0"/>
              </a:rPr>
              <a:t>Sagoff’s</a:t>
            </a:r>
            <a:r>
              <a:rPr lang="en-US" altLang="ko-KR" sz="2200" b="1" dirty="0">
                <a:latin typeface="Calibri" panose="020F0502020204030204" pitchFamily="34" charset="0"/>
                <a:cs typeface="Calibri" panose="020F0502020204030204" pitchFamily="34" charset="0"/>
              </a:rPr>
              <a:t> Approach of methodical conception </a:t>
            </a:r>
          </a:p>
          <a:p>
            <a:pPr>
              <a:lnSpc>
                <a:spcPct val="114000"/>
              </a:lnSpc>
            </a:pPr>
            <a:r>
              <a:rPr lang="en-US" altLang="ko-KR" sz="2200" dirty="0">
                <a:latin typeface="Calibri" panose="020F0502020204030204" pitchFamily="34" charset="0"/>
                <a:cs typeface="Calibri" panose="020F0502020204030204" pitchFamily="34" charset="0"/>
              </a:rPr>
              <a:t>Citizen vs Consumer</a:t>
            </a:r>
          </a:p>
          <a:p>
            <a:pPr lvl="1">
              <a:lnSpc>
                <a:spcPct val="114000"/>
              </a:lnSpc>
            </a:pPr>
            <a:r>
              <a:rPr lang="en-US" altLang="ko-KR" sz="1800" dirty="0">
                <a:latin typeface="Calibri" panose="020F0502020204030204" pitchFamily="34" charset="0"/>
                <a:cs typeface="Calibri" panose="020F0502020204030204" pitchFamily="34" charset="0"/>
              </a:rPr>
              <a:t>Citizen: concerned of public interests</a:t>
            </a:r>
          </a:p>
          <a:p>
            <a:pPr lvl="1">
              <a:lnSpc>
                <a:spcPct val="114000"/>
              </a:lnSpc>
            </a:pPr>
            <a:r>
              <a:rPr lang="en-US" altLang="ko-KR" sz="1800" dirty="0">
                <a:latin typeface="Calibri" panose="020F0502020204030204" pitchFamily="34" charset="0"/>
                <a:cs typeface="Calibri" panose="020F0502020204030204" pitchFamily="34" charset="0"/>
              </a:rPr>
              <a:t>Consumer: private interests, pursuit of preference-satisfaction</a:t>
            </a:r>
          </a:p>
          <a:p>
            <a:pPr>
              <a:lnSpc>
                <a:spcPct val="114000"/>
              </a:lnSpc>
            </a:pPr>
            <a:r>
              <a:rPr lang="en-US" altLang="ko-KR" sz="2200" b="1" dirty="0">
                <a:latin typeface="Calibri" panose="020F0502020204030204" pitchFamily="34" charset="0"/>
                <a:cs typeface="Calibri" panose="020F0502020204030204" pitchFamily="34" charset="0"/>
              </a:rPr>
              <a:t>Value-judgements</a:t>
            </a:r>
          </a:p>
          <a:p>
            <a:pPr lvl="1">
              <a:lnSpc>
                <a:spcPct val="114000"/>
              </a:lnSpc>
            </a:pPr>
            <a:r>
              <a:rPr lang="en-US" altLang="ko-KR" sz="1800" dirty="0">
                <a:latin typeface="Calibri" panose="020F0502020204030204" pitchFamily="34" charset="0"/>
                <a:cs typeface="Calibri" panose="020F0502020204030204" pitchFamily="34" charset="0"/>
              </a:rPr>
              <a:t>Externalities: External cost to enter cost-benefit analysis. ‘a category-mistake’ </a:t>
            </a:r>
            <a:r>
              <a:rPr lang="en-US" altLang="ko-KR" sz="2200" dirty="0">
                <a:latin typeface="Calibri" panose="020F0502020204030204" pitchFamily="34" charset="0"/>
                <a:cs typeface="Calibri" panose="020F0502020204030204" pitchFamily="34" charset="0"/>
              </a:rPr>
              <a:t> </a:t>
            </a:r>
          </a:p>
          <a:p>
            <a:pPr>
              <a:lnSpc>
                <a:spcPct val="114000"/>
              </a:lnSpc>
            </a:pPr>
            <a:r>
              <a:rPr lang="en-US" altLang="ko-KR" sz="2200" dirty="0" err="1">
                <a:latin typeface="Calibri" panose="020F0502020204030204" pitchFamily="34" charset="0"/>
                <a:cs typeface="Calibri" panose="020F0502020204030204" pitchFamily="34" charset="0"/>
              </a:rPr>
              <a:t>Methodolical</a:t>
            </a:r>
            <a:r>
              <a:rPr lang="en-US" altLang="ko-KR" sz="2200" dirty="0">
                <a:latin typeface="Calibri" panose="020F0502020204030204" pitchFamily="34" charset="0"/>
                <a:cs typeface="Calibri" panose="020F0502020204030204" pitchFamily="34" charset="0"/>
              </a:rPr>
              <a:t> conception of rationality in environmental decision</a:t>
            </a:r>
          </a:p>
          <a:p>
            <a:pPr lvl="1">
              <a:lnSpc>
                <a:spcPct val="114000"/>
              </a:lnSpc>
            </a:pPr>
            <a:r>
              <a:rPr lang="en-US" altLang="ko-KR" sz="1800" dirty="0" err="1">
                <a:latin typeface="Calibri" panose="020F0502020204030204" pitchFamily="34" charset="0"/>
                <a:cs typeface="Calibri" panose="020F0502020204030204" pitchFamily="34" charset="0"/>
              </a:rPr>
              <a:t>Economism</a:t>
            </a:r>
            <a:r>
              <a:rPr lang="en-US" altLang="ko-KR" sz="1800" dirty="0">
                <a:latin typeface="Calibri" panose="020F0502020204030204" pitchFamily="34" charset="0"/>
                <a:cs typeface="Calibri" panose="020F0502020204030204" pitchFamily="34" charset="0"/>
              </a:rPr>
              <a:t> vs value: Economistic approach does not express or rely upon any ethical or evaluative principles</a:t>
            </a:r>
          </a:p>
          <a:p>
            <a:pPr lvl="1">
              <a:lnSpc>
                <a:spcPct val="114000"/>
              </a:lnSpc>
            </a:pPr>
            <a:r>
              <a:rPr lang="en-US" altLang="ko-KR" sz="1800" dirty="0">
                <a:latin typeface="Calibri" panose="020F0502020204030204" pitchFamily="34" charset="0"/>
                <a:cs typeface="Calibri" panose="020F0502020204030204" pitchFamily="34" charset="0"/>
              </a:rPr>
              <a:t>Value-premise: questions about right actions are dealt with methodically, preference-satisfaction</a:t>
            </a:r>
          </a:p>
          <a:p>
            <a:pPr lvl="1">
              <a:lnSpc>
                <a:spcPct val="114000"/>
              </a:lnSpc>
            </a:pPr>
            <a:r>
              <a:rPr lang="en-US" altLang="ko-KR" sz="1800" dirty="0">
                <a:latin typeface="Calibri" panose="020F0502020204030204" pitchFamily="34" charset="0"/>
                <a:cs typeface="Calibri" panose="020F0502020204030204" pitchFamily="34" charset="0"/>
              </a:rPr>
              <a:t>Value-premise is accepted, with democratic debate. </a:t>
            </a:r>
          </a:p>
          <a:p>
            <a:pPr>
              <a:lnSpc>
                <a:spcPct val="114000"/>
              </a:lnSpc>
            </a:pPr>
            <a:endParaRPr lang="en-US" altLang="ko-KR" sz="2600"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Content Placeholder 2">
            <a:extLst>
              <a:ext uri="{FF2B5EF4-FFF2-40B4-BE49-F238E27FC236}">
                <a16:creationId xmlns:a16="http://schemas.microsoft.com/office/drawing/2014/main" id="{BD0F74E1-A035-4DA6-8E49-09754ED28550}"/>
              </a:ext>
            </a:extLst>
          </p:cNvPr>
          <p:cNvSpPr txBox="1">
            <a:spLocks/>
          </p:cNvSpPr>
          <p:nvPr/>
        </p:nvSpPr>
        <p:spPr>
          <a:xfrm>
            <a:off x="426720" y="6383824"/>
            <a:ext cx="10927080" cy="35036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altLang="ko-KR" sz="1400" dirty="0">
                <a:latin typeface="Calibri" panose="020F0502020204030204" pitchFamily="34" charset="0"/>
                <a:cs typeface="Calibri" panose="020F0502020204030204" pitchFamily="34" charset="0"/>
              </a:rPr>
              <a:t>Russell </a:t>
            </a:r>
            <a:r>
              <a:rPr lang="en-US" altLang="ko-KR" sz="1400" dirty="0" err="1">
                <a:latin typeface="Calibri" panose="020F0502020204030204" pitchFamily="34" charset="0"/>
                <a:cs typeface="Calibri" panose="020F0502020204030204" pitchFamily="34" charset="0"/>
              </a:rPr>
              <a:t>Keat</a:t>
            </a:r>
            <a:r>
              <a:rPr lang="en-US" altLang="ko-KR" sz="1400" dirty="0">
                <a:latin typeface="Calibri" panose="020F0502020204030204" pitchFamily="34" charset="0"/>
                <a:cs typeface="Calibri" panose="020F0502020204030204" pitchFamily="34" charset="0"/>
              </a:rPr>
              <a:t>(1994), Citizens, Consumers and the Environment: Reflections on “The Economy of the Earth”</a:t>
            </a:r>
          </a:p>
        </p:txBody>
      </p:sp>
    </p:spTree>
    <p:extLst>
      <p:ext uri="{BB962C8B-B14F-4D97-AF65-F5344CB8AC3E}">
        <p14:creationId xmlns:p14="http://schemas.microsoft.com/office/powerpoint/2010/main" val="43114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solidFill>
                  <a:schemeClr val="tx2">
                    <a:lumMod val="75000"/>
                  </a:schemeClr>
                </a:solidFill>
                <a:latin typeface="Calibri" panose="020F0502020204030204" pitchFamily="34" charset="0"/>
                <a:cs typeface="Calibri" panose="020F0502020204030204" pitchFamily="34" charset="0"/>
              </a:rPr>
              <a:t>3. Critics on </a:t>
            </a:r>
            <a:r>
              <a:rPr lang="en-US" altLang="ko-KR" sz="3200" b="1" dirty="0" err="1">
                <a:solidFill>
                  <a:schemeClr val="tx2">
                    <a:lumMod val="75000"/>
                  </a:schemeClr>
                </a:solidFill>
                <a:latin typeface="Calibri" panose="020F0502020204030204" pitchFamily="34" charset="0"/>
                <a:cs typeface="Calibri" panose="020F0502020204030204" pitchFamily="34" charset="0"/>
              </a:rPr>
              <a:t>Sagoff’s</a:t>
            </a:r>
            <a:r>
              <a:rPr lang="en-US" altLang="ko-KR" sz="3200" b="1" dirty="0">
                <a:solidFill>
                  <a:schemeClr val="tx2">
                    <a:lumMod val="75000"/>
                  </a:schemeClr>
                </a:solidFill>
                <a:latin typeface="Calibri" panose="020F0502020204030204" pitchFamily="34" charset="0"/>
                <a:cs typeface="Calibri" panose="020F0502020204030204" pitchFamily="34" charset="0"/>
              </a:rPr>
              <a:t> approach</a:t>
            </a:r>
            <a:endParaRPr lang="ko-KR" altLang="en-US" sz="3200" b="1" dirty="0">
              <a:solidFill>
                <a:schemeClr val="tx2">
                  <a:lumMod val="7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Shared value of Consumption</a:t>
            </a:r>
          </a:p>
          <a:p>
            <a:pPr lvl="1">
              <a:lnSpc>
                <a:spcPct val="114000"/>
              </a:lnSpc>
            </a:pPr>
            <a:r>
              <a:rPr lang="en-US" altLang="ko-KR" sz="1800" b="1" dirty="0">
                <a:solidFill>
                  <a:schemeClr val="accent3">
                    <a:lumMod val="50000"/>
                  </a:schemeClr>
                </a:solidFill>
                <a:latin typeface="Calibri" panose="020F0502020204030204" pitchFamily="34" charset="0"/>
                <a:cs typeface="Calibri" panose="020F0502020204030204" pitchFamily="34" charset="0"/>
              </a:rPr>
              <a:t>Shared value</a:t>
            </a:r>
            <a:r>
              <a:rPr lang="en-US" altLang="ko-KR" sz="1800" dirty="0">
                <a:latin typeface="Calibri" panose="020F0502020204030204" pitchFamily="34" charset="0"/>
                <a:cs typeface="Calibri" panose="020F0502020204030204" pitchFamily="34" charset="0"/>
              </a:rPr>
              <a:t>: summation of individual’s concerns of their own well-being</a:t>
            </a:r>
          </a:p>
          <a:p>
            <a:pPr lvl="1">
              <a:lnSpc>
                <a:spcPct val="114000"/>
              </a:lnSpc>
            </a:pPr>
            <a:r>
              <a:rPr lang="en-US" altLang="ko-KR" sz="1800" b="1" dirty="0">
                <a:solidFill>
                  <a:schemeClr val="tx2"/>
                </a:solidFill>
                <a:latin typeface="Calibri" panose="020F0502020204030204" pitchFamily="34" charset="0"/>
                <a:cs typeface="Calibri" panose="020F0502020204030204" pitchFamily="34" charset="0"/>
              </a:rPr>
              <a:t>Consumption</a:t>
            </a:r>
            <a:r>
              <a:rPr lang="en-US" altLang="ko-KR" sz="1800" dirty="0">
                <a:latin typeface="Calibri" panose="020F0502020204030204" pitchFamily="34" charset="0"/>
                <a:cs typeface="Calibri" panose="020F0502020204030204" pitchFamily="34" charset="0"/>
              </a:rPr>
              <a:t> is part of the good life for society. – Individualism</a:t>
            </a:r>
          </a:p>
          <a:p>
            <a:pPr>
              <a:lnSpc>
                <a:spcPct val="114000"/>
              </a:lnSpc>
            </a:pPr>
            <a:endParaRPr lang="en-US" altLang="ko-KR" sz="2200"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Content Placeholder 2">
            <a:extLst>
              <a:ext uri="{FF2B5EF4-FFF2-40B4-BE49-F238E27FC236}">
                <a16:creationId xmlns:a16="http://schemas.microsoft.com/office/drawing/2014/main" id="{BD0F74E1-A035-4DA6-8E49-09754ED28550}"/>
              </a:ext>
            </a:extLst>
          </p:cNvPr>
          <p:cNvSpPr txBox="1">
            <a:spLocks/>
          </p:cNvSpPr>
          <p:nvPr/>
        </p:nvSpPr>
        <p:spPr>
          <a:xfrm>
            <a:off x="426720" y="6383824"/>
            <a:ext cx="10927080" cy="35036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altLang="ko-KR" sz="1400" dirty="0">
                <a:latin typeface="Calibri" panose="020F0502020204030204" pitchFamily="34" charset="0"/>
                <a:cs typeface="Calibri" panose="020F0502020204030204" pitchFamily="34" charset="0"/>
              </a:rPr>
              <a:t>Russell </a:t>
            </a:r>
            <a:r>
              <a:rPr lang="en-US" altLang="ko-KR" sz="1400" dirty="0" err="1">
                <a:latin typeface="Calibri" panose="020F0502020204030204" pitchFamily="34" charset="0"/>
                <a:cs typeface="Calibri" panose="020F0502020204030204" pitchFamily="34" charset="0"/>
              </a:rPr>
              <a:t>Keat</a:t>
            </a:r>
            <a:r>
              <a:rPr lang="en-US" altLang="ko-KR" sz="1400" dirty="0">
                <a:latin typeface="Calibri" panose="020F0502020204030204" pitchFamily="34" charset="0"/>
                <a:cs typeface="Calibri" panose="020F0502020204030204" pitchFamily="34" charset="0"/>
              </a:rPr>
              <a:t>(1994), Citizens, Consumers and the Environment: Reflections on “The Economy of the Earth”</a:t>
            </a:r>
          </a:p>
        </p:txBody>
      </p:sp>
    </p:spTree>
    <p:extLst>
      <p:ext uri="{BB962C8B-B14F-4D97-AF65-F5344CB8AC3E}">
        <p14:creationId xmlns:p14="http://schemas.microsoft.com/office/powerpoint/2010/main" val="1947697106"/>
      </p:ext>
    </p:extLst>
  </p:cSld>
  <p:clrMapOvr>
    <a:masterClrMapping/>
  </p:clrMapOvr>
</p:sld>
</file>

<file path=ppt/theme/theme1.xml><?xml version="1.0" encoding="utf-8"?>
<a:theme xmlns:a="http://schemas.openxmlformats.org/drawingml/2006/main" name="Office Theme">
  <a:themeElements>
    <a:clrScheme name="Custom 3">
      <a:dk1>
        <a:srgbClr val="3F3F3F"/>
      </a:dk1>
      <a:lt1>
        <a:sysClr val="window" lastClr="FFFFFF"/>
      </a:lt1>
      <a:dk2>
        <a:srgbClr val="7F669D"/>
      </a:dk2>
      <a:lt2>
        <a:srgbClr val="E7E6E6"/>
      </a:lt2>
      <a:accent1>
        <a:srgbClr val="7F669D"/>
      </a:accent1>
      <a:accent2>
        <a:srgbClr val="BA94D1"/>
      </a:accent2>
      <a:accent3>
        <a:srgbClr val="DEBACE"/>
      </a:accent3>
      <a:accent4>
        <a:srgbClr val="C9CACF"/>
      </a:accent4>
      <a:accent5>
        <a:srgbClr val="FBFACD"/>
      </a:accent5>
      <a:accent6>
        <a:srgbClr val="F1ECE6"/>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2622</TotalTime>
  <Words>976</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맑은 고딕</vt:lpstr>
      <vt:lpstr>Arial</vt:lpstr>
      <vt:lpstr>Calibri</vt:lpstr>
      <vt:lpstr>Calibri Light</vt:lpstr>
      <vt:lpstr>Office Theme</vt:lpstr>
      <vt:lpstr>PowerPoint Presentation</vt:lpstr>
      <vt:lpstr>Can we put a price on Nature’s Services?</vt:lpstr>
      <vt:lpstr>1. Ecosystem services at the global scale</vt:lpstr>
      <vt:lpstr>1. Ecosystem services at the global scale</vt:lpstr>
      <vt:lpstr>1. Ecosystem services at the global scale</vt:lpstr>
      <vt:lpstr>2. The price of Land(Can be sold incremental amount)</vt:lpstr>
      <vt:lpstr>2. The price of Land</vt:lpstr>
      <vt:lpstr>3. Critics on Sagoff’s approach</vt:lpstr>
      <vt:lpstr>3. Critics on Sagoff’s approach</vt:lpstr>
      <vt:lpstr>4. Preference Model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Yunji</dc:creator>
  <cp:lastModifiedBy>Yunji</cp:lastModifiedBy>
  <cp:revision>157</cp:revision>
  <dcterms:created xsi:type="dcterms:W3CDTF">2022-11-12T23:42:39Z</dcterms:created>
  <dcterms:modified xsi:type="dcterms:W3CDTF">2022-11-30T07:26:46Z</dcterms:modified>
</cp:coreProperties>
</file>