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59" r:id="rId3"/>
    <p:sldId id="324" r:id="rId4"/>
    <p:sldId id="304" r:id="rId5"/>
    <p:sldId id="327" r:id="rId6"/>
    <p:sldId id="325" r:id="rId7"/>
    <p:sldId id="326" r:id="rId8"/>
    <p:sldId id="330" r:id="rId9"/>
    <p:sldId id="329" r:id="rId10"/>
    <p:sldId id="331" r:id="rId11"/>
    <p:sldId id="328" r:id="rId12"/>
    <p:sldId id="33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1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7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8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9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3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71AC-2E82-48ED-A732-DD2C65DDD43E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7/can.2020.2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rpa.mil/news-events/2020-08-2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reation-being-human/who-will-win-the-ai-arms-race-187ac2ae8927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8D8BF5-C050-4705-933F-2928FF0CABA7}"/>
              </a:ext>
            </a:extLst>
          </p:cNvPr>
          <p:cNvSpPr txBox="1"/>
          <p:nvPr/>
        </p:nvSpPr>
        <p:spPr>
          <a:xfrm>
            <a:off x="1282108" y="1796902"/>
            <a:ext cx="9627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Value-laden implications of 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AI in Military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13D925BF-5C0B-40F8-826C-4D1EAD0D92DF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A22B28-36DD-45B6-84F2-26B15CDC1FAE}"/>
              </a:ext>
            </a:extLst>
          </p:cNvPr>
          <p:cNvSpPr txBox="1"/>
          <p:nvPr/>
        </p:nvSpPr>
        <p:spPr>
          <a:xfrm>
            <a:off x="5161804" y="3917911"/>
            <a:ext cx="18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STP514 Yunji Woo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Operational risks in ARMS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Major values: Reliability, Fragility, and Security of AI system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Data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Automation biases in the development of the model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Defense security often make unable to use reliable data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Opacity in Decision-making 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Adoption of AI raises concerns about shifting decision-making away from human.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The lack of </a:t>
            </a:r>
            <a:r>
              <a:rPr lang="en-US" altLang="ko-KR" dirty="0" err="1"/>
              <a:t>explainability</a:t>
            </a:r>
            <a:r>
              <a:rPr lang="en-US" altLang="ko-KR" dirty="0"/>
              <a:t> and inability to understand the determination process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EFF3F-286D-4109-AD93-E291297447E4}"/>
              </a:ext>
            </a:extLst>
          </p:cNvPr>
          <p:cNvSpPr txBox="1"/>
          <p:nvPr/>
        </p:nvSpPr>
        <p:spPr>
          <a:xfrm>
            <a:off x="5120640" y="5742606"/>
            <a:ext cx="6880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Biddle, Justin B. “On Predicting Recidivism: Epistemic Risk, Tradeoffs, and Values in Machine Learning.” </a:t>
            </a:r>
            <a:r>
              <a:rPr lang="en-US" altLang="ko-KR" i="1" dirty="0"/>
              <a:t>Canadian Journal of Philosophy</a:t>
            </a:r>
            <a:r>
              <a:rPr lang="en-US" altLang="ko-KR" dirty="0"/>
              <a:t>, vol. 52, no. 3, Apr. 2022, pp. 321–41. </a:t>
            </a:r>
            <a:r>
              <a:rPr lang="en-US" altLang="ko-KR" i="1" dirty="0"/>
              <a:t>Cambridge University Press</a:t>
            </a:r>
            <a:r>
              <a:rPr lang="en-US" altLang="ko-KR" dirty="0"/>
              <a:t>, </a:t>
            </a:r>
            <a:r>
              <a:rPr lang="en-US" altLang="ko-KR" u="sng" dirty="0">
                <a:hlinkClick r:id="rId2"/>
              </a:rPr>
              <a:t>https://doi.org/10.1017/can.2020.27</a:t>
            </a:r>
            <a:r>
              <a:rPr lang="en-US" altLang="ko-KR" dirty="0"/>
              <a:t>.</a:t>
            </a:r>
            <a:endParaRPr lang="ko-KR" altLang="ko-KR" dirty="0"/>
          </a:p>
          <a:p>
            <a:pPr algn="just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7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Conclusion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The role of value judgement in ML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The development and design of system requires human decisions that involve tradeoffs that reflect value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The assessment of inductive risk with respect to social values</a:t>
            </a:r>
          </a:p>
          <a:p>
            <a:pPr lvl="1">
              <a:lnSpc>
                <a:spcPct val="125000"/>
              </a:lnSpc>
            </a:pPr>
            <a:endParaRPr lang="en-US" altLang="ko-KR" dirty="0"/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9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References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6"/>
            <a:ext cx="10927080" cy="5511507"/>
          </a:xfrm>
        </p:spPr>
        <p:txBody>
          <a:bodyPr>
            <a:normAutofit lnSpcReduction="10000"/>
          </a:bodyPr>
          <a:lstStyle/>
          <a:p>
            <a:pPr lvl="0" latinLnBrk="0"/>
            <a:r>
              <a:rPr lang="en-US" altLang="ko-KR" sz="1600" dirty="0"/>
              <a:t>Elliott, Kevin C. (2017), A Tapestry of Values: An Introduction to Values in Science, New York: Oxford University Press, </a:t>
            </a:r>
            <a:endParaRPr lang="ko-KR" altLang="ko-KR" sz="1600" dirty="0"/>
          </a:p>
          <a:p>
            <a:pPr lvl="0" latinLnBrk="0"/>
            <a:r>
              <a:rPr lang="en-US" altLang="ko-KR" sz="1600" dirty="0"/>
              <a:t>Douglas, Heather. “Inductive Risk and Values in Science.” Philosophy of Science, vol. 67, no. 4, 2000, pp. 559–79.</a:t>
            </a:r>
            <a:endParaRPr lang="ko-KR" altLang="ko-KR" sz="1600" dirty="0"/>
          </a:p>
          <a:p>
            <a:pPr lvl="0" latinLnBrk="0"/>
            <a:r>
              <a:rPr lang="en-US" altLang="ko-KR" sz="1600" dirty="0"/>
              <a:t>Coletta, Damon V. “The Politics of Innovation: Why Some Countries Are Better Than Others at Science and Technology. By Mark Zachary Taylor. Oxford: Oxford University Press, 2016. 444p. 27.95 Paper.” </a:t>
            </a:r>
            <a:r>
              <a:rPr lang="en-US" altLang="ko-KR" sz="1600" i="1" dirty="0"/>
              <a:t>Perspectives on Politics</a:t>
            </a:r>
            <a:r>
              <a:rPr lang="en-US" altLang="ko-KR" sz="1600" dirty="0"/>
              <a:t>, vol. 15, no. 3, Sept. 2017, pp. 807–09. </a:t>
            </a:r>
            <a:r>
              <a:rPr lang="en-US" altLang="ko-KR" sz="1600" i="1" dirty="0"/>
              <a:t>Cambridge University Press</a:t>
            </a:r>
          </a:p>
          <a:p>
            <a:pPr lvl="0" latinLnBrk="0"/>
            <a:r>
              <a:rPr lang="en-US" altLang="ko-KR" sz="1600" dirty="0" err="1"/>
              <a:t>Elzinga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Aant</a:t>
            </a:r>
            <a:r>
              <a:rPr lang="en-US" altLang="ko-KR" sz="1600" dirty="0"/>
              <a:t>. “Large-Scale Military Funding Induces Culture Clash.” </a:t>
            </a:r>
            <a:r>
              <a:rPr lang="en-US" altLang="ko-KR" sz="1600" i="1" dirty="0"/>
              <a:t>Space Policy</a:t>
            </a:r>
            <a:r>
              <a:rPr lang="en-US" altLang="ko-KR" sz="1600" dirty="0"/>
              <a:t>, vol. 6, no. 3, Aug. 1990, pp. 187–94. </a:t>
            </a:r>
            <a:r>
              <a:rPr lang="en-US" altLang="ko-KR" sz="1600" i="1" dirty="0"/>
              <a:t>ScienceDirect</a:t>
            </a:r>
            <a:endParaRPr lang="ko-KR" altLang="ko-KR" sz="1600" dirty="0"/>
          </a:p>
          <a:p>
            <a:pPr lvl="0"/>
            <a:r>
              <a:rPr lang="en-US" altLang="ko-KR" sz="1600" dirty="0" err="1"/>
              <a:t>Elzinga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Aant</a:t>
            </a:r>
            <a:r>
              <a:rPr lang="en-US" altLang="ko-KR" sz="1600" dirty="0"/>
              <a:t>. “The Science-Society Contract in Historical Transformation : With Special Reference to “Epistemic Drift” Social Science Information, vol. 36, no. 3, 1997, pp. 411–45.</a:t>
            </a:r>
            <a:endParaRPr lang="ko-KR" altLang="ko-KR" sz="1600" dirty="0"/>
          </a:p>
          <a:p>
            <a:pPr lvl="0"/>
            <a:r>
              <a:rPr lang="en-US" altLang="ko-KR" sz="1600" dirty="0" err="1"/>
              <a:t>Hilligardt</a:t>
            </a:r>
            <a:r>
              <a:rPr lang="en-US" altLang="ko-KR" sz="1600" dirty="0"/>
              <a:t>, Hannah. “Looking beyond Values: The Legitimacy of Social Perspectives, Opinions and Interests in Science.” </a:t>
            </a:r>
            <a:r>
              <a:rPr lang="en-US" altLang="ko-KR" sz="1600" i="1" dirty="0"/>
              <a:t>European Journal for Philosophy of Science</a:t>
            </a:r>
            <a:r>
              <a:rPr lang="en-US" altLang="ko-KR" sz="1600" dirty="0"/>
              <a:t>, vol. 12, no. 4, Oct. 2022, p. 58. </a:t>
            </a:r>
            <a:r>
              <a:rPr lang="en-US" altLang="ko-KR" sz="1600" i="1" dirty="0"/>
              <a:t>Springer Link</a:t>
            </a:r>
          </a:p>
          <a:p>
            <a:pPr lvl="0"/>
            <a:r>
              <a:rPr lang="en-US" altLang="ko-KR" sz="1600" dirty="0"/>
              <a:t>Schmid, </a:t>
            </a:r>
            <a:r>
              <a:rPr lang="en-US" altLang="ko-KR" sz="1600" dirty="0" err="1"/>
              <a:t>Stefka</a:t>
            </a:r>
            <a:r>
              <a:rPr lang="en-US" altLang="ko-KR" sz="1600" dirty="0"/>
              <a:t>, et al. “Dual-Use and Trustworthy? A Mixed Methods Analysis of AI Diffusion Between Civilian and Defense R&amp;D.” </a:t>
            </a:r>
            <a:r>
              <a:rPr lang="en-US" altLang="ko-KR" sz="1600" i="1" dirty="0"/>
              <a:t>Science and Engineering Ethics</a:t>
            </a:r>
            <a:r>
              <a:rPr lang="en-US" altLang="ko-KR" sz="1600" dirty="0"/>
              <a:t>, vol. 28, no. 2, Mar. 2022, p. 12. </a:t>
            </a:r>
            <a:r>
              <a:rPr lang="en-US" altLang="ko-KR" sz="1600" i="1" dirty="0"/>
              <a:t>Springer Link</a:t>
            </a:r>
          </a:p>
          <a:p>
            <a:pPr lvl="0"/>
            <a:r>
              <a:rPr lang="en-US" altLang="ko-KR" sz="1600" dirty="0"/>
              <a:t>Kendall, Alex, and </a:t>
            </a:r>
            <a:r>
              <a:rPr lang="en-US" altLang="ko-KR" sz="1600" dirty="0" err="1"/>
              <a:t>Yarin</a:t>
            </a:r>
            <a:r>
              <a:rPr lang="en-US" altLang="ko-KR" sz="1600" dirty="0"/>
              <a:t> Gal. </a:t>
            </a:r>
            <a:r>
              <a:rPr lang="en-US" altLang="ko-KR" sz="1600" i="1" dirty="0"/>
              <a:t>What Uncertainties Do We Need in Bayesian Deep Learning for Computer Vision?</a:t>
            </a:r>
            <a:r>
              <a:rPr lang="en-US" altLang="ko-KR" sz="1600" dirty="0"/>
              <a:t> arXiv:1703.04977,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, 5 Oct. 2017. </a:t>
            </a:r>
            <a:r>
              <a:rPr lang="en-US" altLang="ko-KR" sz="1600" i="1" dirty="0"/>
              <a:t>arXiv.org</a:t>
            </a:r>
          </a:p>
          <a:p>
            <a:pPr lvl="0"/>
            <a:r>
              <a:rPr lang="en-US" altLang="ko-KR" sz="1600" dirty="0" err="1"/>
              <a:t>Karaca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Koray</a:t>
            </a:r>
            <a:r>
              <a:rPr lang="en-US" altLang="ko-KR" sz="1600" dirty="0"/>
              <a:t>. “Values and Inductive Risk in Machine Learning Modelling: The Case of Binary Classification Models.” </a:t>
            </a:r>
            <a:r>
              <a:rPr lang="en-US" altLang="ko-KR" sz="1600" i="1" dirty="0"/>
              <a:t>European Journal for Philosophy of Science</a:t>
            </a:r>
            <a:r>
              <a:rPr lang="en-US" altLang="ko-KR" sz="1600" dirty="0"/>
              <a:t>, vol. 11, no. 4, Oct. 2021, p. 102. </a:t>
            </a:r>
            <a:r>
              <a:rPr lang="en-US" altLang="ko-KR" sz="1600" i="1" dirty="0"/>
              <a:t>Springer Link</a:t>
            </a:r>
          </a:p>
          <a:p>
            <a:pPr lvl="0"/>
            <a:r>
              <a:rPr lang="en-US" altLang="ko-KR" sz="1600" dirty="0"/>
              <a:t>Buckner, Cameron. “Deep Learning: A Philosophical Introduction.” </a:t>
            </a:r>
            <a:r>
              <a:rPr lang="en-US" altLang="ko-KR" sz="1600" i="1" dirty="0"/>
              <a:t>Philosophy Compass</a:t>
            </a:r>
            <a:r>
              <a:rPr lang="en-US" altLang="ko-KR" sz="1600" dirty="0"/>
              <a:t>, vol. 14, no. 10, 2019, p. e12625. </a:t>
            </a:r>
            <a:r>
              <a:rPr lang="en-US" altLang="ko-KR" sz="1600" i="1" dirty="0"/>
              <a:t>Wiley Online Library</a:t>
            </a:r>
          </a:p>
          <a:p>
            <a:pPr lvl="0"/>
            <a:r>
              <a:rPr lang="en-US" altLang="ko-KR" sz="1600" dirty="0"/>
              <a:t>Biddle, Justin B. “On Predicting Recidivism: Epistemic Risk, Tradeoffs, and Values in Machine Learning.” </a:t>
            </a:r>
            <a:r>
              <a:rPr lang="en-US" altLang="ko-KR" sz="1600" i="1" dirty="0"/>
              <a:t>Canadian Journal of Philosophy</a:t>
            </a:r>
            <a:r>
              <a:rPr lang="en-US" altLang="ko-KR" sz="1600" dirty="0"/>
              <a:t>, vol. 52, no. 3, Apr. 2022, pp. 321–41. </a:t>
            </a:r>
            <a:r>
              <a:rPr lang="en-US" altLang="ko-KR" sz="1600" i="1" dirty="0"/>
              <a:t>Cambridge University Press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0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Introduction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Could science and technology be value-free in the considerations of military applications? 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DARPA’s Air Combat Evolution(ACE) Program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Human pilot versus AI pilot dogfight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Airborne combat systems and concepts of human-machine interactions. 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AlphaDogfight Trials ">
            <a:extLst>
              <a:ext uri="{FF2B5EF4-FFF2-40B4-BE49-F238E27FC236}">
                <a16:creationId xmlns:a16="http://schemas.microsoft.com/office/drawing/2014/main" id="{C5C81725-3AF2-40C6-BE1F-580787E8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13" y="4010932"/>
            <a:ext cx="5377987" cy="274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7F2FD-5D0F-4558-BEFC-609C6E95AEBD}"/>
              </a:ext>
            </a:extLst>
          </p:cNvPr>
          <p:cNvSpPr txBox="1"/>
          <p:nvPr/>
        </p:nvSpPr>
        <p:spPr>
          <a:xfrm>
            <a:off x="6400800" y="6057129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Alpha Dogfight Trials, DARPA</a:t>
            </a:r>
          </a:p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https://www.darpa.mil/news-events/2020-08-26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0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Non-epistemic values applied on Military AI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6"/>
            <a:ext cx="10927080" cy="5575009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Concept of National Innovation System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1. Country’s </a:t>
            </a:r>
            <a:r>
              <a:rPr lang="en-US" altLang="ko-K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population or economy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will determine its national innovation rate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ko-K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Military spending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determines national innovation rates</a:t>
            </a:r>
          </a:p>
          <a:p>
            <a:pPr lvl="1">
              <a:lnSpc>
                <a:spcPct val="114000"/>
              </a:lnSpc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Defense-related innovation consistently spills over into the civilian economy </a:t>
            </a:r>
          </a:p>
          <a:p>
            <a:pPr lvl="1">
              <a:lnSpc>
                <a:spcPct val="114000"/>
              </a:lnSpc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Some S&amp;T progress has flowed in reverse, from civilian to military from some countries in during Cold War period</a:t>
            </a:r>
          </a:p>
          <a:p>
            <a:pPr lvl="1">
              <a:lnSpc>
                <a:spcPct val="114000"/>
              </a:lnSpc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Military spending and weapon production correlates with national innovation rates, lead geopolitical concepts of national S&amp;T innovators to accelerate AI ARMS race.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altLang="ko-K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First-mover advantages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on some countries while others locking in competition.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altLang="ko-K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Late industrialization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explains national innovation rates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altLang="ko-K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National culture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matters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029E7-4366-426B-88D2-C26BA921920B}"/>
              </a:ext>
            </a:extLst>
          </p:cNvPr>
          <p:cNvSpPr txBox="1"/>
          <p:nvPr/>
        </p:nvSpPr>
        <p:spPr>
          <a:xfrm>
            <a:off x="-95766" y="0"/>
            <a:ext cx="369332" cy="10363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Cardwell’s Law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https://miro.medium.com/max/700/1*ZazK39ZWQrQl6cugrpcasA.jpeg">
            <a:extLst>
              <a:ext uri="{FF2B5EF4-FFF2-40B4-BE49-F238E27FC236}">
                <a16:creationId xmlns:a16="http://schemas.microsoft.com/office/drawing/2014/main" id="{D765738F-B5F3-4F44-A00C-F00EEA760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8" b="14420"/>
          <a:stretch/>
        </p:blipFill>
        <p:spPr bwMode="auto">
          <a:xfrm>
            <a:off x="9714230" y="4984466"/>
            <a:ext cx="2383790" cy="18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CF6926-B5C1-4207-AF1B-93900FEA76B7}"/>
              </a:ext>
            </a:extLst>
          </p:cNvPr>
          <p:cNvSpPr txBox="1"/>
          <p:nvPr/>
        </p:nvSpPr>
        <p:spPr>
          <a:xfrm>
            <a:off x="4678680" y="6022293"/>
            <a:ext cx="491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ARMS Race</a:t>
            </a:r>
          </a:p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https://medium.com/creation-being-human/who-will-win-the-ai-arms-race-187ac2ae8927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Inductive Risks of ARMS AI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Inductive risk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Consequence of direct and indirect ways that value could influence scientific reasoning, that affects on accepting or rejecting scientific hypothesis.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Hempel(1965) explains how inductive risk fits with other works on the legitimate uses of non-epistemic values in science, and how consideration of inductive risk can require the use of non-epistemic values.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Douglas(2000) inductive risk plays an ineliminable role in the evaluation of scientific hypotheses.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8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Inductive Risks of ARMS AI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6"/>
            <a:ext cx="11625580" cy="552413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Douglas(2000) implies the statistical significance levels and decisions of how to weigh evidence is responsible for scientists. 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False positives</a:t>
            </a:r>
          </a:p>
          <a:p>
            <a:pPr lvl="2">
              <a:lnSpc>
                <a:spcPct val="125000"/>
              </a:lnSpc>
            </a:pPr>
            <a:r>
              <a:rPr lang="en-US" altLang="ko-KR" dirty="0"/>
              <a:t>AI incorrectly identifies a threat or hostile action when there is none</a:t>
            </a:r>
          </a:p>
          <a:p>
            <a:pPr lvl="2">
              <a:lnSpc>
                <a:spcPct val="125000"/>
              </a:lnSpc>
            </a:pPr>
            <a:r>
              <a:rPr lang="en-US" altLang="ko-KR" dirty="0"/>
              <a:t>Possible cases: recognize civilian as a threat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False negatives</a:t>
            </a:r>
          </a:p>
          <a:p>
            <a:pPr lvl="2">
              <a:lnSpc>
                <a:spcPct val="125000"/>
              </a:lnSpc>
            </a:pPr>
            <a:r>
              <a:rPr lang="en-US" altLang="ko-KR" dirty="0"/>
              <a:t>AI system fails to identify a threat or hostile action when it is present</a:t>
            </a:r>
          </a:p>
          <a:p>
            <a:pPr lvl="2">
              <a:lnSpc>
                <a:spcPct val="125000"/>
              </a:lnSpc>
            </a:pPr>
            <a:r>
              <a:rPr lang="en-US" altLang="ko-KR" dirty="0"/>
              <a:t>Possible cases: Could not identify friend or foe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The potential failures could lead dangerous situation, put soldiers and civilians at risk.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6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Inductive Risks of ARMS AI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6"/>
            <a:ext cx="11625580" cy="552413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To deal with inductive risks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Provide reliability through algorithm development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Provide evidence that the algorithm is safe </a:t>
            </a: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 Train on diverse enough dataset, and interpret the data &amp; algorithm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However, mission-oriented research could shifts the assessment of research from scientists to external factors. 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Additional concerns about accountability, responsibility, and protection of human rights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0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Construction of ML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6"/>
            <a:ext cx="10927080" cy="5587711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Training data is empirical element in machine learning model construction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Provides necessary empirical evidence for model without methodological choices. 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Non-uniqueness of the solution of a given learning problem.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Preference bias (inductive bias)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A particular set of modelling assumptions chosen by developer reflects preferences 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ML model construction is basically an estimation process based on inductive inference, the result of ML models always prone to error. </a:t>
            </a:r>
          </a:p>
          <a:p>
            <a:pPr lvl="2">
              <a:lnSpc>
                <a:spcPct val="125000"/>
              </a:lnSpc>
            </a:pPr>
            <a:r>
              <a:rPr lang="en-US" altLang="ko-KR" dirty="0"/>
              <a:t>Training &amp; Test error</a:t>
            </a:r>
          </a:p>
          <a:p>
            <a:pPr lvl="2">
              <a:lnSpc>
                <a:spcPct val="125000"/>
              </a:lnSpc>
            </a:pPr>
            <a:r>
              <a:rPr lang="en-US" altLang="ko-KR" dirty="0">
                <a:sym typeface="Wingdings" panose="05000000000000000000" pitchFamily="2" charset="2"/>
              </a:rPr>
              <a:t>Minimizing the training error serves to minimize inductive risk built in the model</a:t>
            </a:r>
            <a:endParaRPr lang="en-US" altLang="ko-KR" dirty="0"/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5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Uncertainty of Data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6"/>
            <a:ext cx="10927080" cy="55877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Assessment of inductive risk is made through ‘uncertainty quantification’ giving quantitative estimates of the degree of uncertainty associated with the model. (</a:t>
            </a:r>
            <a:r>
              <a:rPr lang="en-US" altLang="ko-KR" dirty="0" err="1"/>
              <a:t>Winsberg</a:t>
            </a:r>
            <a:r>
              <a:rPr lang="en-US" altLang="ko-KR" dirty="0"/>
              <a:t>, 2012)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Accepting a particular model amount to risk of accepting its empirical consequence that can be erroneous. 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Aleatory uncertainty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Inherent noise contained in the data cause uncertainty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Does not disappear just by acquiring a large amount of data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Homoscedastic uncertainty: Noise is constant for each type of input data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Heteroscedastic uncertainty: Noise is different for each input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Epistemic uncertainty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Model parameter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How confident the model is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DD9CB-89C7-45AE-901B-B9904701BFF1}"/>
              </a:ext>
            </a:extLst>
          </p:cNvPr>
          <p:cNvSpPr txBox="1"/>
          <p:nvPr/>
        </p:nvSpPr>
        <p:spPr>
          <a:xfrm>
            <a:off x="5311140" y="6056733"/>
            <a:ext cx="6880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/>
              <a:t>Winsberg</a:t>
            </a:r>
            <a:r>
              <a:rPr lang="en-US" altLang="ko-KR" dirty="0"/>
              <a:t>, E. (2012). Values and uncertainties in the predictions of global climate models. </a:t>
            </a:r>
            <a:r>
              <a:rPr lang="en-US" altLang="ko-KR" i="1" dirty="0"/>
              <a:t>Kennedy Institute of Ethics Journal,</a:t>
            </a:r>
            <a:r>
              <a:rPr lang="en-US" altLang="ko-KR" dirty="0"/>
              <a:t> </a:t>
            </a:r>
            <a:r>
              <a:rPr lang="en-US" altLang="ko-KR" i="1" dirty="0"/>
              <a:t>22</a:t>
            </a:r>
            <a:r>
              <a:rPr lang="en-US" altLang="ko-KR" dirty="0"/>
              <a:t>, 111–137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Lack of </a:t>
            </a:r>
            <a:r>
              <a:rPr lang="en-US" altLang="ko-KR" sz="3200" b="1" dirty="0" err="1">
                <a:latin typeface="+mn-lt"/>
              </a:rPr>
              <a:t>explainability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‘Black box’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Multi-layered machine learning model as randomly applied initial values are gradually optimized through each layer of non-linear calculations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The algorithmic opacity entail epistemic opacity in the context of deep ML models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Transparency and opacity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Transparency is stakeholder dependent concept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Communication that intersect with technical design, law, and ethics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Judgement of transparency involve tradeoffs that reflect values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7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2101</TotalTime>
  <Words>1304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Wingdings</vt:lpstr>
      <vt:lpstr>Office Theme</vt:lpstr>
      <vt:lpstr>PowerPoint Presentation</vt:lpstr>
      <vt:lpstr>Introduction</vt:lpstr>
      <vt:lpstr>Non-epistemic values applied on Military AI</vt:lpstr>
      <vt:lpstr>Inductive Risks of ARMS AI</vt:lpstr>
      <vt:lpstr>Inductive Risks of ARMS AI</vt:lpstr>
      <vt:lpstr>Inductive Risks of ARMS AI</vt:lpstr>
      <vt:lpstr>Construction of ML</vt:lpstr>
      <vt:lpstr>Uncertainty of Data</vt:lpstr>
      <vt:lpstr>Lack of explainability</vt:lpstr>
      <vt:lpstr>Operational risks in ARMS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Yunji</dc:creator>
  <cp:lastModifiedBy>Yunji</cp:lastModifiedBy>
  <cp:revision>98</cp:revision>
  <dcterms:created xsi:type="dcterms:W3CDTF">2022-10-22T11:40:11Z</dcterms:created>
  <dcterms:modified xsi:type="dcterms:W3CDTF">2022-12-14T00:02:20Z</dcterms:modified>
</cp:coreProperties>
</file>